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1.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84" r:id="rId2"/>
    <p:sldMasterId id="2147483697" r:id="rId3"/>
    <p:sldMasterId id="2147483740" r:id="rId4"/>
    <p:sldMasterId id="2147483746" r:id="rId5"/>
    <p:sldMasterId id="2147483782" r:id="rId6"/>
    <p:sldMasterId id="2147483788" r:id="rId7"/>
    <p:sldMasterId id="2147483790" r:id="rId8"/>
    <p:sldMasterId id="2147483793" r:id="rId9"/>
    <p:sldMasterId id="2147483797" r:id="rId10"/>
    <p:sldMasterId id="2147483801" r:id="rId11"/>
    <p:sldMasterId id="2147483808" r:id="rId12"/>
    <p:sldMasterId id="2147483819" r:id="rId13"/>
    <p:sldMasterId id="2147483847" r:id="rId14"/>
    <p:sldMasterId id="2147483850" r:id="rId15"/>
    <p:sldMasterId id="2147483853" r:id="rId16"/>
    <p:sldMasterId id="2147483861" r:id="rId17"/>
  </p:sldMasterIdLst>
  <p:notesMasterIdLst>
    <p:notesMasterId r:id="rId46"/>
  </p:notesMasterIdLst>
  <p:handoutMasterIdLst>
    <p:handoutMasterId r:id="rId47"/>
  </p:handoutMasterIdLst>
  <p:sldIdLst>
    <p:sldId id="353" r:id="rId18"/>
    <p:sldId id="544" r:id="rId19"/>
    <p:sldId id="692" r:id="rId20"/>
    <p:sldId id="693" r:id="rId21"/>
    <p:sldId id="694" r:id="rId22"/>
    <p:sldId id="695" r:id="rId23"/>
    <p:sldId id="696" r:id="rId24"/>
    <p:sldId id="697" r:id="rId25"/>
    <p:sldId id="698" r:id="rId26"/>
    <p:sldId id="699" r:id="rId27"/>
    <p:sldId id="700" r:id="rId28"/>
    <p:sldId id="701" r:id="rId29"/>
    <p:sldId id="702" r:id="rId30"/>
    <p:sldId id="703" r:id="rId31"/>
    <p:sldId id="704" r:id="rId32"/>
    <p:sldId id="705" r:id="rId33"/>
    <p:sldId id="706" r:id="rId34"/>
    <p:sldId id="707" r:id="rId35"/>
    <p:sldId id="708" r:id="rId36"/>
    <p:sldId id="709" r:id="rId37"/>
    <p:sldId id="710" r:id="rId38"/>
    <p:sldId id="711" r:id="rId39"/>
    <p:sldId id="712" r:id="rId40"/>
    <p:sldId id="713" r:id="rId41"/>
    <p:sldId id="715" r:id="rId42"/>
    <p:sldId id="716" r:id="rId43"/>
    <p:sldId id="717" r:id="rId44"/>
    <p:sldId id="351" r:id="rId4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06845CE1-FDE8-4BCD-BF58-CFB3CEA11091}">
          <p14:sldIdLst>
            <p14:sldId id="353"/>
            <p14:sldId id="544"/>
            <p14:sldId id="692"/>
            <p14:sldId id="693"/>
            <p14:sldId id="694"/>
            <p14:sldId id="695"/>
            <p14:sldId id="696"/>
            <p14:sldId id="697"/>
            <p14:sldId id="698"/>
            <p14:sldId id="699"/>
            <p14:sldId id="700"/>
            <p14:sldId id="701"/>
            <p14:sldId id="702"/>
            <p14:sldId id="703"/>
            <p14:sldId id="704"/>
            <p14:sldId id="705"/>
            <p14:sldId id="706"/>
            <p14:sldId id="707"/>
            <p14:sldId id="708"/>
            <p14:sldId id="709"/>
            <p14:sldId id="710"/>
            <p14:sldId id="711"/>
            <p14:sldId id="712"/>
            <p14:sldId id="713"/>
            <p14:sldId id="715"/>
            <p14:sldId id="716"/>
            <p14:sldId id="717"/>
            <p14:sldId id="351"/>
          </p14:sldIdLst>
        </p14:section>
        <p14:section name="Untitled Section" id="{64AE8FA6-66C6-429E-98DC-86F1D7F12D2A}">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9" autoAdjust="0"/>
    <p:restoredTop sz="94343" autoAdjust="0"/>
  </p:normalViewPr>
  <p:slideViewPr>
    <p:cSldViewPr>
      <p:cViewPr varScale="1">
        <p:scale>
          <a:sx n="69" d="100"/>
          <a:sy n="69" d="100"/>
        </p:scale>
        <p:origin x="1602"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14316"/>
    </p:cViewPr>
  </p:sorterViewPr>
  <p:notesViewPr>
    <p:cSldViewPr>
      <p:cViewPr varScale="1">
        <p:scale>
          <a:sx n="51" d="100"/>
          <a:sy n="51" d="100"/>
        </p:scale>
        <p:origin x="-295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notesMaster" Target="notesMasters/notesMaster1.xml"/><Relationship Id="rId20" Type="http://schemas.openxmlformats.org/officeDocument/2006/relationships/slide" Target="slides/slide3.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dirty="0"/>
          </a:p>
        </p:txBody>
      </p:sp>
      <p:sp>
        <p:nvSpPr>
          <p:cNvPr id="3" name="Date Placeholder 2"/>
          <p:cNvSpPr>
            <a:spLocks noGrp="1"/>
          </p:cNvSpPr>
          <p:nvPr>
            <p:ph type="dt" sz="quarter" idx="1"/>
          </p:nvPr>
        </p:nvSpPr>
        <p:spPr>
          <a:xfrm>
            <a:off x="3849688" y="4"/>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DDEDD64-B2EC-4CB2-95D4-9B28CA75CC52}" type="datetime1">
              <a:rPr lang="en-US" smtClean="0"/>
              <a:t>8/27/2019</a:t>
            </a:fld>
            <a:endParaRPr lang="en-ZA"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dirty="0"/>
          </a:p>
        </p:txBody>
      </p:sp>
      <p:sp>
        <p:nvSpPr>
          <p:cNvPr id="5" name="Slide Number Placeholder 4"/>
          <p:cNvSpPr>
            <a:spLocks noGrp="1"/>
          </p:cNvSpPr>
          <p:nvPr>
            <p:ph type="sldNum" sz="quarter" idx="3"/>
          </p:nvPr>
        </p:nvSpPr>
        <p:spPr>
          <a:xfrm>
            <a:off x="3849688" y="9428164"/>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A20720-81EF-4EF6-86A6-A048F32EAC11}" type="slidenum">
              <a:rPr lang="en-ZA"/>
              <a:pPr>
                <a:defRPr/>
              </a:pPr>
              <a:t>‹#›</a:t>
            </a:fld>
            <a:endParaRPr lang="en-ZA" dirty="0"/>
          </a:p>
        </p:txBody>
      </p:sp>
    </p:spTree>
    <p:extLst>
      <p:ext uri="{BB962C8B-B14F-4D97-AF65-F5344CB8AC3E}">
        <p14:creationId xmlns:p14="http://schemas.microsoft.com/office/powerpoint/2010/main" val="347483381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dirty="0"/>
          </a:p>
        </p:txBody>
      </p:sp>
      <p:sp>
        <p:nvSpPr>
          <p:cNvPr id="3" name="Date Placeholder 2"/>
          <p:cNvSpPr>
            <a:spLocks noGrp="1"/>
          </p:cNvSpPr>
          <p:nvPr>
            <p:ph type="dt" idx="1"/>
          </p:nvPr>
        </p:nvSpPr>
        <p:spPr>
          <a:xfrm>
            <a:off x="3849688" y="4"/>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263C1C0-19E0-4AD9-A19E-7B049C027FB3}" type="datetime1">
              <a:rPr lang="en-US" smtClean="0"/>
              <a:t>8/27/2019</a:t>
            </a:fld>
            <a:endParaRPr lang="en-ZA" dirty="0"/>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679455" y="4714879"/>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9428164"/>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dirty="0"/>
          </a:p>
        </p:txBody>
      </p:sp>
      <p:sp>
        <p:nvSpPr>
          <p:cNvPr id="7" name="Slide Number Placeholder 6"/>
          <p:cNvSpPr>
            <a:spLocks noGrp="1"/>
          </p:cNvSpPr>
          <p:nvPr>
            <p:ph type="sldNum" sz="quarter" idx="5"/>
          </p:nvPr>
        </p:nvSpPr>
        <p:spPr>
          <a:xfrm>
            <a:off x="3849688" y="9428164"/>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756147A-2F7A-4EC5-9585-1D30E2181C7E}" type="slidenum">
              <a:rPr lang="en-ZA"/>
              <a:pPr>
                <a:defRPr/>
              </a:pPr>
              <a:t>‹#›</a:t>
            </a:fld>
            <a:endParaRPr lang="en-ZA" dirty="0"/>
          </a:p>
        </p:txBody>
      </p:sp>
    </p:spTree>
    <p:extLst>
      <p:ext uri="{BB962C8B-B14F-4D97-AF65-F5344CB8AC3E}">
        <p14:creationId xmlns:p14="http://schemas.microsoft.com/office/powerpoint/2010/main" val="1697286698"/>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6BAB15-4B2E-417D-B449-5DDBE8D66A53}" type="slidenum">
              <a:rPr lang="en-ZA" altLang="en-US"/>
              <a:pPr>
                <a:spcBef>
                  <a:spcPct val="0"/>
                </a:spcBef>
              </a:pPr>
              <a:t>1</a:t>
            </a:fld>
            <a:endParaRPr lang="en-ZA" altLang="en-US"/>
          </a:p>
        </p:txBody>
      </p:sp>
    </p:spTree>
    <p:extLst>
      <p:ext uri="{BB962C8B-B14F-4D97-AF65-F5344CB8AC3E}">
        <p14:creationId xmlns:p14="http://schemas.microsoft.com/office/powerpoint/2010/main" val="709831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15</a:t>
            </a:fld>
            <a:endParaRPr lang="en-ZA" dirty="0"/>
          </a:p>
        </p:txBody>
      </p:sp>
      <p:sp>
        <p:nvSpPr>
          <p:cNvPr id="5" name="Date Placeholder 4"/>
          <p:cNvSpPr>
            <a:spLocks noGrp="1"/>
          </p:cNvSpPr>
          <p:nvPr>
            <p:ph type="dt" idx="11"/>
          </p:nvPr>
        </p:nvSpPr>
        <p:spPr/>
        <p:txBody>
          <a:bodyPr/>
          <a:lstStyle/>
          <a:p>
            <a:fld id="{F24403E2-1100-4A52-8F38-FF850ADA6D49}" type="datetime1">
              <a:rPr lang="en-US" smtClean="0"/>
              <a:t>8/27/2019</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val="2938046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16</a:t>
            </a:fld>
            <a:endParaRPr lang="en-ZA" dirty="0"/>
          </a:p>
        </p:txBody>
      </p:sp>
      <p:sp>
        <p:nvSpPr>
          <p:cNvPr id="5" name="Date Placeholder 4"/>
          <p:cNvSpPr>
            <a:spLocks noGrp="1"/>
          </p:cNvSpPr>
          <p:nvPr>
            <p:ph type="dt" idx="11"/>
          </p:nvPr>
        </p:nvSpPr>
        <p:spPr/>
        <p:txBody>
          <a:bodyPr/>
          <a:lstStyle/>
          <a:p>
            <a:fld id="{A060928B-AF98-47F0-B74B-EF887CBEE1D5}" type="datetime1">
              <a:rPr lang="en-US" smtClean="0"/>
              <a:t>8/27/2019</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val="3840624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17</a:t>
            </a:fld>
            <a:endParaRPr lang="en-ZA" dirty="0"/>
          </a:p>
        </p:txBody>
      </p:sp>
      <p:sp>
        <p:nvSpPr>
          <p:cNvPr id="5" name="Date Placeholder 4"/>
          <p:cNvSpPr>
            <a:spLocks noGrp="1"/>
          </p:cNvSpPr>
          <p:nvPr>
            <p:ph type="dt" idx="11"/>
          </p:nvPr>
        </p:nvSpPr>
        <p:spPr/>
        <p:txBody>
          <a:bodyPr/>
          <a:lstStyle/>
          <a:p>
            <a:fld id="{C7776339-F700-4225-9741-44CF0E931010}" type="datetime1">
              <a:rPr lang="en-US" smtClean="0"/>
              <a:t>8/27/2019</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val="2653760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18</a:t>
            </a:fld>
            <a:endParaRPr lang="en-ZA" dirty="0"/>
          </a:p>
        </p:txBody>
      </p:sp>
      <p:sp>
        <p:nvSpPr>
          <p:cNvPr id="5" name="Date Placeholder 4"/>
          <p:cNvSpPr>
            <a:spLocks noGrp="1"/>
          </p:cNvSpPr>
          <p:nvPr>
            <p:ph type="dt" idx="11"/>
          </p:nvPr>
        </p:nvSpPr>
        <p:spPr/>
        <p:txBody>
          <a:bodyPr/>
          <a:lstStyle/>
          <a:p>
            <a:fld id="{3168898A-4E41-40E6-A686-8C5056B25545}" type="datetime1">
              <a:rPr lang="en-US" smtClean="0"/>
              <a:t>8/27/2019</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val="3046458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17604F0B-4815-40C5-B075-D72566F9EF10}" type="datetime1">
              <a:rPr lang="en-US" smtClean="0"/>
              <a:t>8/27/2019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25</a:t>
            </a:fld>
            <a:endParaRPr lang="en-ZA" dirty="0"/>
          </a:p>
        </p:txBody>
      </p:sp>
    </p:spTree>
    <p:extLst>
      <p:ext uri="{BB962C8B-B14F-4D97-AF65-F5344CB8AC3E}">
        <p14:creationId xmlns:p14="http://schemas.microsoft.com/office/powerpoint/2010/main" val="2555729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C3A918E2-88B5-48AC-AE6B-12278E57E2F4}" type="datetime1">
              <a:rPr lang="en-US" smtClean="0"/>
              <a:t>8/27/2019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4</a:t>
            </a:fld>
            <a:endParaRPr lang="en-ZA" dirty="0"/>
          </a:p>
        </p:txBody>
      </p:sp>
    </p:spTree>
    <p:extLst>
      <p:ext uri="{BB962C8B-B14F-4D97-AF65-F5344CB8AC3E}">
        <p14:creationId xmlns:p14="http://schemas.microsoft.com/office/powerpoint/2010/main" val="191431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dirty="0"/>
          </a:p>
        </p:txBody>
      </p:sp>
      <p:sp>
        <p:nvSpPr>
          <p:cNvPr id="4" name="Date Placeholder 3"/>
          <p:cNvSpPr>
            <a:spLocks noGrp="1"/>
          </p:cNvSpPr>
          <p:nvPr>
            <p:ph type="dt" idx="10"/>
          </p:nvPr>
        </p:nvSpPr>
        <p:spPr/>
        <p:txBody>
          <a:bodyPr/>
          <a:lstStyle/>
          <a:p>
            <a:fld id="{7B087209-FF65-47D0-A3AB-A8707A72E81E}" type="datetime1">
              <a:rPr lang="en-US" smtClean="0"/>
              <a:t>8/27/2019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5</a:t>
            </a:fld>
            <a:endParaRPr lang="en-ZA" dirty="0"/>
          </a:p>
        </p:txBody>
      </p:sp>
    </p:spTree>
    <p:extLst>
      <p:ext uri="{BB962C8B-B14F-4D97-AF65-F5344CB8AC3E}">
        <p14:creationId xmlns:p14="http://schemas.microsoft.com/office/powerpoint/2010/main" val="199072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dirty="0"/>
          </a:p>
        </p:txBody>
      </p:sp>
      <p:sp>
        <p:nvSpPr>
          <p:cNvPr id="4" name="Date Placeholder 3"/>
          <p:cNvSpPr>
            <a:spLocks noGrp="1"/>
          </p:cNvSpPr>
          <p:nvPr>
            <p:ph type="dt" idx="10"/>
          </p:nvPr>
        </p:nvSpPr>
        <p:spPr/>
        <p:txBody>
          <a:bodyPr/>
          <a:lstStyle/>
          <a:p>
            <a:fld id="{A22AA012-F93C-41B6-A9E1-F2D663637E04}" type="datetime1">
              <a:rPr lang="en-US" smtClean="0"/>
              <a:t>8/27/2019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6</a:t>
            </a:fld>
            <a:endParaRPr lang="en-ZA" dirty="0"/>
          </a:p>
        </p:txBody>
      </p:sp>
    </p:spTree>
    <p:extLst>
      <p:ext uri="{BB962C8B-B14F-4D97-AF65-F5344CB8AC3E}">
        <p14:creationId xmlns:p14="http://schemas.microsoft.com/office/powerpoint/2010/main" val="3429090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dirty="0"/>
          </a:p>
        </p:txBody>
      </p:sp>
      <p:sp>
        <p:nvSpPr>
          <p:cNvPr id="4" name="Date Placeholder 3"/>
          <p:cNvSpPr>
            <a:spLocks noGrp="1"/>
          </p:cNvSpPr>
          <p:nvPr>
            <p:ph type="dt" idx="10"/>
          </p:nvPr>
        </p:nvSpPr>
        <p:spPr/>
        <p:txBody>
          <a:bodyPr/>
          <a:lstStyle/>
          <a:p>
            <a:fld id="{A3499F57-315D-4FF8-88DC-926D00E66A5F}" type="datetime1">
              <a:rPr lang="en-US" smtClean="0"/>
              <a:t>8/27/2019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7</a:t>
            </a:fld>
            <a:endParaRPr lang="en-ZA" dirty="0"/>
          </a:p>
        </p:txBody>
      </p:sp>
    </p:spTree>
    <p:extLst>
      <p:ext uri="{BB962C8B-B14F-4D97-AF65-F5344CB8AC3E}">
        <p14:creationId xmlns:p14="http://schemas.microsoft.com/office/powerpoint/2010/main" val="4171956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Date Placeholder 3"/>
          <p:cNvSpPr>
            <a:spLocks noGrp="1"/>
          </p:cNvSpPr>
          <p:nvPr>
            <p:ph type="dt" idx="10"/>
          </p:nvPr>
        </p:nvSpPr>
        <p:spPr/>
        <p:txBody>
          <a:bodyPr/>
          <a:lstStyle/>
          <a:p>
            <a:fld id="{441711DF-3A3D-4039-9725-DD4700FB00BC}" type="datetime1">
              <a:rPr lang="en-US" smtClean="0"/>
              <a:t>8/27/2019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8</a:t>
            </a:fld>
            <a:endParaRPr lang="en-ZA" dirty="0"/>
          </a:p>
        </p:txBody>
      </p:sp>
    </p:spTree>
    <p:extLst>
      <p:ext uri="{BB962C8B-B14F-4D97-AF65-F5344CB8AC3E}">
        <p14:creationId xmlns:p14="http://schemas.microsoft.com/office/powerpoint/2010/main" val="1906421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dirty="0"/>
          </a:p>
        </p:txBody>
      </p:sp>
      <p:sp>
        <p:nvSpPr>
          <p:cNvPr id="4" name="Date Placeholder 3"/>
          <p:cNvSpPr>
            <a:spLocks noGrp="1"/>
          </p:cNvSpPr>
          <p:nvPr>
            <p:ph type="dt" idx="10"/>
          </p:nvPr>
        </p:nvSpPr>
        <p:spPr/>
        <p:txBody>
          <a:bodyPr/>
          <a:lstStyle/>
          <a:p>
            <a:fld id="{E49D4F69-418A-4ADF-85E5-3C24C426A324}" type="datetime1">
              <a:rPr lang="en-US" smtClean="0"/>
              <a:t>8/27/2019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10</a:t>
            </a:fld>
            <a:endParaRPr lang="en-ZA" dirty="0"/>
          </a:p>
        </p:txBody>
      </p:sp>
    </p:spTree>
    <p:extLst>
      <p:ext uri="{BB962C8B-B14F-4D97-AF65-F5344CB8AC3E}">
        <p14:creationId xmlns:p14="http://schemas.microsoft.com/office/powerpoint/2010/main" val="264268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dirty="0"/>
          </a:p>
        </p:txBody>
      </p:sp>
      <p:sp>
        <p:nvSpPr>
          <p:cNvPr id="4" name="Date Placeholder 3"/>
          <p:cNvSpPr>
            <a:spLocks noGrp="1"/>
          </p:cNvSpPr>
          <p:nvPr>
            <p:ph type="dt" idx="10"/>
          </p:nvPr>
        </p:nvSpPr>
        <p:spPr/>
        <p:txBody>
          <a:bodyPr/>
          <a:lstStyle/>
          <a:p>
            <a:fld id="{28F835B2-D948-4924-A666-C5AE91D24DF7}" type="datetime1">
              <a:rPr lang="en-US" smtClean="0"/>
              <a:t>8/27/2019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11</a:t>
            </a:fld>
            <a:endParaRPr lang="en-ZA" dirty="0"/>
          </a:p>
        </p:txBody>
      </p:sp>
    </p:spTree>
    <p:extLst>
      <p:ext uri="{BB962C8B-B14F-4D97-AF65-F5344CB8AC3E}">
        <p14:creationId xmlns:p14="http://schemas.microsoft.com/office/powerpoint/2010/main" val="1343750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dirty="0"/>
          </a:p>
        </p:txBody>
      </p:sp>
      <p:sp>
        <p:nvSpPr>
          <p:cNvPr id="4" name="Date Placeholder 3"/>
          <p:cNvSpPr>
            <a:spLocks noGrp="1"/>
          </p:cNvSpPr>
          <p:nvPr>
            <p:ph type="dt" idx="10"/>
          </p:nvPr>
        </p:nvSpPr>
        <p:spPr/>
        <p:txBody>
          <a:bodyPr/>
          <a:lstStyle/>
          <a:p>
            <a:fld id="{B803FE14-4000-4700-B6A1-9B05D0B25941}" type="datetime1">
              <a:rPr lang="en-US" smtClean="0"/>
              <a:t>8/27/2019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12</a:t>
            </a:fld>
            <a:endParaRPr lang="en-ZA" dirty="0"/>
          </a:p>
        </p:txBody>
      </p:sp>
    </p:spTree>
    <p:extLst>
      <p:ext uri="{BB962C8B-B14F-4D97-AF65-F5344CB8AC3E}">
        <p14:creationId xmlns:p14="http://schemas.microsoft.com/office/powerpoint/2010/main" val="3840590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5.xml"/><Relationship Id="rId5" Type="http://schemas.openxmlformats.org/officeDocument/2006/relationships/image" Target="../media/image1.jpe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1.jpe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8.xml"/><Relationship Id="rId6" Type="http://schemas.openxmlformats.org/officeDocument/2006/relationships/image" Target="../media/image5.jpeg"/><Relationship Id="rId5" Type="http://schemas.openxmlformats.org/officeDocument/2006/relationships/image" Target="../media/image1.jpeg"/><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9.xml"/><Relationship Id="rId6" Type="http://schemas.openxmlformats.org/officeDocument/2006/relationships/image" Target="../media/image5.jpeg"/><Relationship Id="rId5" Type="http://schemas.openxmlformats.org/officeDocument/2006/relationships/image" Target="../media/image1.jpeg"/><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0.xml"/><Relationship Id="rId6" Type="http://schemas.openxmlformats.org/officeDocument/2006/relationships/image" Target="../media/image5.jpeg"/><Relationship Id="rId5" Type="http://schemas.openxmlformats.org/officeDocument/2006/relationships/image" Target="../media/image1.jpeg"/><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3.xml"/><Relationship Id="rId5" Type="http://schemas.openxmlformats.org/officeDocument/2006/relationships/image" Target="../media/image1.jpeg"/><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8.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4.xml"/><Relationship Id="rId6" Type="http://schemas.openxmlformats.org/officeDocument/2006/relationships/image" Target="../media/image5.jpeg"/><Relationship Id="rId5" Type="http://schemas.openxmlformats.org/officeDocument/2006/relationships/image" Target="../media/image1.jpeg"/><Relationship Id="rId4" Type="http://schemas.openxmlformats.org/officeDocument/2006/relationships/image" Target="../media/image8.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5.xml"/><Relationship Id="rId6" Type="http://schemas.openxmlformats.org/officeDocument/2006/relationships/image" Target="../media/image5.jpeg"/><Relationship Id="rId5" Type="http://schemas.openxmlformats.org/officeDocument/2006/relationships/image" Target="../media/image1.jpe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6.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8.png"/></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Phila.jpg"/>
          <p:cNvPicPr>
            <a:picLocks noChangeAspect="1"/>
          </p:cNvPicPr>
          <p:nvPr userDrawn="1"/>
        </p:nvPicPr>
        <p:blipFill>
          <a:blip r:embed="rId2" cstate="print"/>
          <a:srcRect/>
          <a:stretch>
            <a:fillRect/>
          </a:stretch>
        </p:blipFill>
        <p:spPr bwMode="auto">
          <a:xfrm>
            <a:off x="5584825" y="5929313"/>
            <a:ext cx="1071563" cy="909637"/>
          </a:xfrm>
          <a:prstGeom prst="rect">
            <a:avLst/>
          </a:prstGeom>
          <a:noFill/>
          <a:ln w="9525">
            <a:noFill/>
            <a:miter lim="800000"/>
            <a:headEnd/>
            <a:tailEnd/>
          </a:ln>
        </p:spPr>
      </p:pic>
      <p:pic>
        <p:nvPicPr>
          <p:cNvPr id="4" name="Picture 9" descr="Logo - NDP - Full colour.jpg"/>
          <p:cNvPicPr>
            <a:picLocks noChangeAspect="1"/>
          </p:cNvPicPr>
          <p:nvPr userDrawn="1"/>
        </p:nvPicPr>
        <p:blipFill>
          <a:blip r:embed="rId3" cstate="print"/>
          <a:srcRect/>
          <a:stretch>
            <a:fillRect/>
          </a:stretch>
        </p:blipFill>
        <p:spPr bwMode="auto">
          <a:xfrm>
            <a:off x="6799263" y="5870575"/>
            <a:ext cx="1058862" cy="10588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34950"/>
            <a:ext cx="6822082"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p:cNvSpPr>
            <a:spLocks noGrp="1"/>
          </p:cNvSpPr>
          <p:nvPr>
            <p:ph type="body" sz="half" idx="2"/>
          </p:nvPr>
        </p:nvSpPr>
        <p:spPr>
          <a:xfrm>
            <a:off x="630238" y="1061492"/>
            <a:ext cx="2949575" cy="4671764"/>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3887788" y="2060848"/>
            <a:ext cx="4629150" cy="360040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3887788" y="1061492"/>
            <a:ext cx="4629150"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Tree>
    <p:extLst>
      <p:ext uri="{BB962C8B-B14F-4D97-AF65-F5344CB8AC3E}">
        <p14:creationId xmlns:p14="http://schemas.microsoft.com/office/powerpoint/2010/main" val="41722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34950"/>
            <a:ext cx="6822082"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3887788" y="1124744"/>
            <a:ext cx="4629150" cy="46085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0238" y="1124744"/>
            <a:ext cx="2949575" cy="46085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516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391622" cy="759619"/>
          </a:xfrm>
          <a:prstGeom prst="rect">
            <a:avLst/>
          </a:prstGeom>
        </p:spPr>
        <p:txBody>
          <a:bodyPr/>
          <a:lstStyle>
            <a:lvl1pPr>
              <a:defRPr lang="en-US" sz="28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51520" y="1196752"/>
            <a:ext cx="8640960" cy="4608512"/>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8162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6751"/>
            <a:ext cx="1971675" cy="4464497"/>
          </a:xfrm>
          <a:prstGeom prst="rect">
            <a:avLst/>
          </a:prstGeom>
        </p:spPr>
        <p:txBody>
          <a:bodyPr vert="eaVert"/>
          <a:lstStyle>
            <a:lvl1pPr>
              <a:defRPr sz="24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96751"/>
            <a:ext cx="5762625" cy="4320481"/>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txBox="1">
            <a:spLocks/>
          </p:cNvSpPr>
          <p:nvPr/>
        </p:nvSpPr>
        <p:spPr>
          <a:xfrm>
            <a:off x="251520" y="188640"/>
            <a:ext cx="6391622" cy="759619"/>
          </a:xfrm>
          <a:prstGeom prst="rect">
            <a:avLst/>
          </a:prstGeom>
        </p:spPr>
        <p:txBody>
          <a:bodyPr/>
          <a:lstStyle>
            <a:lvl1pPr algn="ctr" defTabSz="914400" rtl="0" eaLnBrk="1" latinLnBrk="0" hangingPunct="1">
              <a:spcBef>
                <a:spcPct val="0"/>
              </a:spcBef>
              <a:buNone/>
              <a:defRPr lang="en-US" sz="2800" b="1" kern="1200">
                <a:solidFill>
                  <a:schemeClr val="bg1"/>
                </a:solidFill>
                <a:latin typeface="Arial" panose="020B0604020202020204" pitchFamily="34" charset="0"/>
                <a:ea typeface="+mj-ea"/>
                <a:cs typeface="Arial" panose="020B0604020202020204" pitchFamily="34" charset="0"/>
              </a:defRPr>
            </a:lvl1pPr>
          </a:lstStyle>
          <a:p>
            <a:r>
              <a:rPr lang="en-ZA"/>
              <a:t>Click to edit Master title style</a:t>
            </a:r>
            <a:endParaRPr lang="en-ZA" dirty="0"/>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603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187318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11"/>
          <p:cNvPicPr>
            <a:picLocks noChangeAspect="1" noChangeArrowheads="1"/>
          </p:cNvPicPr>
          <p:nvPr/>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2" descr="NDOH Logo.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072438" y="5815013"/>
            <a:ext cx="9286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650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113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4261653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Rectangle 6"/>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11"/>
          <p:cNvPicPr>
            <a:picLocks noChangeAspect="1" noChangeArrowheads="1"/>
          </p:cNvPicPr>
          <p:nvPr/>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p:nvPicPr>
        <p:blipFill>
          <a:blip r:embed="rId5" cstate="print"/>
          <a:stretch>
            <a:fillRect/>
          </a:stretch>
        </p:blipFill>
        <p:spPr>
          <a:xfrm>
            <a:off x="152400" y="5867400"/>
            <a:ext cx="2286000" cy="824484"/>
          </a:xfrm>
          <a:prstGeom prst="rect">
            <a:avLst/>
          </a:prstGeom>
        </p:spPr>
      </p:pic>
      <p:cxnSp>
        <p:nvCxnSpPr>
          <p:cNvPr id="17" name="Straight Connector 1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2514600" y="1217612"/>
            <a:ext cx="6279018" cy="1325563"/>
          </a:xfrm>
          <a:prstGeom prst="rect">
            <a:avLst/>
          </a:prstGeom>
        </p:spPr>
        <p:txBody>
          <a:bodyPr/>
          <a:lstStyle>
            <a:lvl1pPr marL="0" algn="l" defTabSz="914400" rtl="0" eaLnBrk="1" latinLnBrk="0" hangingPunct="1">
              <a:defRPr lang="en-US" sz="3600" kern="1200" dirty="0">
                <a:solidFill>
                  <a:schemeClr val="bg1">
                    <a:lumMod val="50000"/>
                  </a:schemeClr>
                </a:solidFill>
                <a:latin typeface="Arial" pitchFamily="34" charset="0"/>
                <a:ea typeface="+mn-ea"/>
                <a:cs typeface="Arial" pitchFamily="34" charset="0"/>
              </a:defRPr>
            </a:lvl1pPr>
          </a:lstStyle>
          <a:p>
            <a:r>
              <a:rPr lang="en-ZA" dirty="0"/>
              <a:t>[Insert title of meeting/event here]</a:t>
            </a:r>
          </a:p>
        </p:txBody>
      </p:sp>
      <p:sp>
        <p:nvSpPr>
          <p:cNvPr id="15" name="TextBox 14"/>
          <p:cNvSpPr txBox="1"/>
          <p:nvPr/>
        </p:nvSpPr>
        <p:spPr>
          <a:xfrm>
            <a:off x="2485996" y="3207150"/>
            <a:ext cx="57912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[Insert name of presenter/unit here]</a:t>
            </a:r>
          </a:p>
        </p:txBody>
      </p:sp>
      <p:sp>
        <p:nvSpPr>
          <p:cNvPr id="19" name="Date Placeholder 1"/>
          <p:cNvSpPr>
            <a:spLocks noGrp="1"/>
          </p:cNvSpPr>
          <p:nvPr>
            <p:ph type="dt" sz="half" idx="10"/>
          </p:nvPr>
        </p:nvSpPr>
        <p:spPr>
          <a:xfrm>
            <a:off x="3923928" y="4669965"/>
            <a:ext cx="2808312" cy="365125"/>
          </a:xfrm>
          <a:prstGeom prst="rect">
            <a:avLst/>
          </a:prstGeom>
        </p:spPr>
        <p:txBody>
          <a:bodyPr/>
          <a:lstStyle>
            <a:lvl1pPr algn="ctr">
              <a:defRPr lang="en-US" sz="2000" kern="1200" smtClean="0">
                <a:solidFill>
                  <a:schemeClr val="bg1">
                    <a:lumMod val="50000"/>
                  </a:schemeClr>
                </a:solidFill>
                <a:latin typeface="Arial" pitchFamily="34" charset="0"/>
                <a:ea typeface="+mn-ea"/>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365440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843808" y="6356349"/>
            <a:ext cx="30861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88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Rectangle 6"/>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p:nvPicPr>
        <p:blipFill>
          <a:blip r:embed="rId5" cstate="print"/>
          <a:stretch>
            <a:fillRect/>
          </a:stretch>
        </p:blipFill>
        <p:spPr>
          <a:xfrm>
            <a:off x="152400" y="5867400"/>
            <a:ext cx="2286000" cy="824484"/>
          </a:xfrm>
          <a:prstGeom prst="rect">
            <a:avLst/>
          </a:prstGeom>
        </p:spPr>
      </p:pic>
      <p:cxnSp>
        <p:nvCxnSpPr>
          <p:cNvPr id="17" name="Straight Connector 1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2514600" y="1217612"/>
            <a:ext cx="6279018" cy="1325563"/>
          </a:xfrm>
          <a:prstGeom prst="rect">
            <a:avLst/>
          </a:prstGeom>
        </p:spPr>
        <p:txBody>
          <a:bodyPr/>
          <a:lstStyle>
            <a:lvl1pPr marL="0" algn="l" defTabSz="914400" rtl="0" eaLnBrk="1" latinLnBrk="0" hangingPunct="1">
              <a:defRPr lang="en-US" sz="3600" kern="1200" dirty="0">
                <a:solidFill>
                  <a:schemeClr val="bg1">
                    <a:lumMod val="50000"/>
                  </a:schemeClr>
                </a:solidFill>
                <a:latin typeface="Arial" pitchFamily="34" charset="0"/>
                <a:ea typeface="+mn-ea"/>
                <a:cs typeface="Arial" pitchFamily="34" charset="0"/>
              </a:defRPr>
            </a:lvl1pPr>
          </a:lstStyle>
          <a:p>
            <a:r>
              <a:rPr lang="en-ZA" dirty="0"/>
              <a:t>[Insert title of meeting/event here]</a:t>
            </a:r>
          </a:p>
        </p:txBody>
      </p:sp>
      <p:sp>
        <p:nvSpPr>
          <p:cNvPr id="15" name="TextBox 14"/>
          <p:cNvSpPr txBox="1"/>
          <p:nvPr/>
        </p:nvSpPr>
        <p:spPr>
          <a:xfrm>
            <a:off x="2485996" y="320715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[Insert name of presenter/unit here]</a:t>
            </a:r>
          </a:p>
        </p:txBody>
      </p:sp>
      <p:sp>
        <p:nvSpPr>
          <p:cNvPr id="19" name="Date Placeholder 1"/>
          <p:cNvSpPr>
            <a:spLocks noGrp="1"/>
          </p:cNvSpPr>
          <p:nvPr>
            <p:ph type="dt" sz="half" idx="10"/>
          </p:nvPr>
        </p:nvSpPr>
        <p:spPr>
          <a:xfrm>
            <a:off x="3923928" y="4669965"/>
            <a:ext cx="2808312" cy="365125"/>
          </a:xfrm>
          <a:prstGeom prst="rect">
            <a:avLst/>
          </a:prstGeom>
        </p:spPr>
        <p:txBody>
          <a:bodyPr/>
          <a:lstStyle>
            <a:lvl1pPr algn="ctr">
              <a:defRPr lang="en-US" sz="2000" kern="1200" smtClean="0">
                <a:solidFill>
                  <a:schemeClr val="bg1">
                    <a:lumMod val="50000"/>
                  </a:schemeClr>
                </a:solidFill>
                <a:latin typeface="Arial" pitchFamily="34" charset="0"/>
                <a:ea typeface="+mn-ea"/>
                <a:cs typeface="Arial" pitchFamily="34" charset="0"/>
              </a:defRPr>
            </a:lvl1pPr>
          </a:lstStyle>
          <a:p>
            <a:endParaRPr lang="en-US" dirty="0"/>
          </a:p>
        </p:txBody>
      </p:sp>
    </p:spTree>
    <p:extLst>
      <p:ext uri="{BB962C8B-B14F-4D97-AF65-F5344CB8AC3E}">
        <p14:creationId xmlns:p14="http://schemas.microsoft.com/office/powerpoint/2010/main" val="2255989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59789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marL="0" algn="l" defTabSz="914400" rtl="0" eaLnBrk="1" latinLnBrk="0" hangingPunct="1">
              <a:spcBef>
                <a:spcPct val="0"/>
              </a:spcBef>
              <a:buNone/>
              <a:defRPr lang="en-US" sz="3600" kern="1200" dirty="0">
                <a:solidFill>
                  <a:schemeClr val="bg1">
                    <a:lumMod val="50000"/>
                  </a:schemeClr>
                </a:solidFill>
                <a:latin typeface="Arial" pitchFamily="34" charset="0"/>
                <a:ea typeface="+mn-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028950" y="6356350"/>
            <a:ext cx="2551162"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42168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0618" y="260648"/>
            <a:ext cx="6535638" cy="543595"/>
          </a:xfrm>
          <a:prstGeom prst="rect">
            <a:avLst/>
          </a:prstGeom>
        </p:spPr>
        <p:txBody>
          <a:bodyPr/>
          <a:lstStyle>
            <a:lvl1pPr algn="l">
              <a:defRPr lang="en-US" sz="2800" b="1" kern="1200" dirty="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67544" y="1196752"/>
            <a:ext cx="3867150" cy="4990684"/>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96752"/>
            <a:ext cx="3867150" cy="4980211"/>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2699792" y="6356350"/>
            <a:ext cx="280831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0039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6462042" cy="615603"/>
          </a:xfrm>
          <a:prstGeom prst="rect">
            <a:avLst/>
          </a:prstGeom>
        </p:spPr>
        <p:txBody>
          <a:bodyPr/>
          <a:lstStyle>
            <a:lvl1pPr>
              <a:defRPr lang="en-US" sz="2800" b="1" kern="120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lgn="l" defTabSz="914400" rtl="0" eaLnBrk="1" latinLnBrk="0" hangingPunct="1">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70308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1"/>
            <a:ext cx="6768752" cy="720080"/>
          </a:xfrm>
          <a:prstGeom prst="rect">
            <a:avLst/>
          </a:prstGeom>
        </p:spPr>
        <p:txBody>
          <a:bodyPr/>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21045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05432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34950"/>
            <a:ext cx="6822082"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p:cNvSpPr>
            <a:spLocks noGrp="1"/>
          </p:cNvSpPr>
          <p:nvPr>
            <p:ph type="body" sz="half" idx="2"/>
          </p:nvPr>
        </p:nvSpPr>
        <p:spPr>
          <a:xfrm>
            <a:off x="630238" y="1061492"/>
            <a:ext cx="2949575" cy="4671764"/>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Content Placeholder 2"/>
          <p:cNvSpPr>
            <a:spLocks noGrp="1"/>
          </p:cNvSpPr>
          <p:nvPr>
            <p:ph idx="1"/>
          </p:nvPr>
        </p:nvSpPr>
        <p:spPr>
          <a:xfrm>
            <a:off x="3887788" y="2060848"/>
            <a:ext cx="4629150" cy="360040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3887788" y="1061492"/>
            <a:ext cx="4629150"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Tree>
    <p:extLst>
      <p:ext uri="{BB962C8B-B14F-4D97-AF65-F5344CB8AC3E}">
        <p14:creationId xmlns:p14="http://schemas.microsoft.com/office/powerpoint/2010/main" val="1482924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34950"/>
            <a:ext cx="6822082"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3887788" y="1124744"/>
            <a:ext cx="4629150" cy="46085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0238" y="1124744"/>
            <a:ext cx="2949575" cy="46085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7529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391622" cy="759619"/>
          </a:xfrm>
          <a:prstGeom prst="rect">
            <a:avLst/>
          </a:prstGeom>
        </p:spPr>
        <p:txBody>
          <a:bodyPr/>
          <a:lstStyle>
            <a:lvl1pPr>
              <a:defRPr lang="en-US" sz="28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51520" y="1196752"/>
            <a:ext cx="8640960" cy="4608512"/>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28695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6751"/>
            <a:ext cx="1971675" cy="4464497"/>
          </a:xfrm>
          <a:prstGeom prst="rect">
            <a:avLst/>
          </a:prstGeom>
        </p:spPr>
        <p:txBody>
          <a:bodyPr vert="eaVert"/>
          <a:lstStyle>
            <a:lvl1pPr>
              <a:defRPr sz="24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96751"/>
            <a:ext cx="5762625" cy="4320481"/>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txBox="1">
            <a:spLocks/>
          </p:cNvSpPr>
          <p:nvPr/>
        </p:nvSpPr>
        <p:spPr>
          <a:xfrm>
            <a:off x="251520" y="188640"/>
            <a:ext cx="6391622" cy="759619"/>
          </a:xfrm>
          <a:prstGeom prst="rect">
            <a:avLst/>
          </a:prstGeom>
        </p:spPr>
        <p:txBody>
          <a:bodyPr/>
          <a:lstStyle>
            <a:lvl1pPr algn="ctr" defTabSz="914400" rtl="0" eaLnBrk="1" latinLnBrk="0" hangingPunct="1">
              <a:spcBef>
                <a:spcPct val="0"/>
              </a:spcBef>
              <a:buNone/>
              <a:defRPr lang="en-US" sz="2800" b="1"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Click to edit Master title style</a:t>
            </a:r>
            <a:endParaRPr kumimoji="0" lang="en-ZA" sz="2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6987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843808" y="6356349"/>
            <a:ext cx="3086100" cy="365125"/>
          </a:xfrm>
          <a:prstGeom prst="rect">
            <a:avLst/>
          </a:prstGeom>
        </p:spPr>
        <p:txBody>
          <a:bodyPr/>
          <a:lstStyle/>
          <a:p>
            <a:endParaRPr lang="en-US" dirty="0"/>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962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3897964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11"/>
          <p:cNvPicPr>
            <a:picLocks noChangeAspect="1" noChangeArrowheads="1"/>
          </p:cNvPicPr>
          <p:nvPr/>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2" descr="NDOH Logo.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072438" y="5815013"/>
            <a:ext cx="9286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6207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Footer Placeholder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4" name="Slide Number Placeholder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F95C33E-24F2-452D-AE9F-D6633E523EED}" type="slidenum">
              <a:rPr kumimoji="0" lang="en-ZA" sz="18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ZA"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Text Placeholder 5"/>
          <p:cNvSpPr>
            <a:spLocks noGrp="1"/>
          </p:cNvSpPr>
          <p:nvPr>
            <p:ph type="body" sz="quarter" idx="12"/>
          </p:nvPr>
        </p:nvSpPr>
        <p:spPr>
          <a:xfrm>
            <a:off x="250825" y="1268416"/>
            <a:ext cx="8602663" cy="396875"/>
          </a:xfrm>
        </p:spPr>
        <p:txBody>
          <a:bodyPr>
            <a:normAutofit/>
          </a:bodyPr>
          <a:lstStyle>
            <a:lvl1pPr marL="0" indent="0">
              <a:buNone/>
              <a:defRPr sz="1505" b="0">
                <a:solidFill>
                  <a:schemeClr val="tx2"/>
                </a:solidFill>
              </a:defRPr>
            </a:lvl1pPr>
            <a:lvl2pPr marL="430042" indent="0">
              <a:buNone/>
              <a:defRPr/>
            </a:lvl2pPr>
          </a:lstStyle>
          <a:p>
            <a:pPr lvl="0"/>
            <a:r>
              <a:rPr lang="en-US" dirty="0"/>
              <a:t>Edit Master text styles</a:t>
            </a:r>
          </a:p>
        </p:txBody>
      </p:sp>
      <p:sp>
        <p:nvSpPr>
          <p:cNvPr id="8" name="Text Placeholder 7"/>
          <p:cNvSpPr>
            <a:spLocks noGrp="1"/>
          </p:cNvSpPr>
          <p:nvPr>
            <p:ph type="body" sz="quarter" idx="13"/>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483296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613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0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116" y="965200"/>
            <a:ext cx="8983133" cy="524721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AB8107-1DC0-6F41-BB70-76BC97B081A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766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42987" y="6453386"/>
            <a:ext cx="903429" cy="404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2170173" y="6453386"/>
            <a:ext cx="4710623" cy="404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7104552" y="6453386"/>
            <a:ext cx="1197219" cy="404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1821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Logo - NDP - Full colour.jpg"/>
          <p:cNvPicPr>
            <a:picLocks noChangeAspect="1"/>
          </p:cNvPicPr>
          <p:nvPr userDrawn="1"/>
        </p:nvPicPr>
        <p:blipFill>
          <a:blip r:embed="rId2" cstate="print"/>
          <a:stretch>
            <a:fillRect/>
          </a:stretch>
        </p:blipFill>
        <p:spPr>
          <a:xfrm>
            <a:off x="8085022" y="5877272"/>
            <a:ext cx="980728" cy="980728"/>
          </a:xfrm>
          <a:prstGeom prst="rect">
            <a:avLst/>
          </a:prstGeom>
        </p:spPr>
      </p:pic>
    </p:spTree>
    <p:extLst>
      <p:ext uri="{BB962C8B-B14F-4D97-AF65-F5344CB8AC3E}">
        <p14:creationId xmlns:p14="http://schemas.microsoft.com/office/powerpoint/2010/main" val="2210802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8528630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extLst>
      <p:ext uri="{BB962C8B-B14F-4D97-AF65-F5344CB8AC3E}">
        <p14:creationId xmlns:p14="http://schemas.microsoft.com/office/powerpoint/2010/main" val="2050327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1142397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a:defRPr>
                <a:latin typeface="Arial" panose="020B0604020202020204" pitchFamily="34" charset="0"/>
                <a:cs typeface="Arial" panose="020B0604020202020204" pitchFamily="34" charset="0"/>
              </a:defRPr>
            </a:lvl1pPr>
          </a:lstStyle>
          <a:p>
            <a:pPr lvl="0"/>
            <a:fld id="{327CBE16-C524-4E85-84FB-DE985D9DE1E6}" type="slidenum">
              <a:rPr lang="en-US" smtClean="0"/>
              <a:pPr lvl="0"/>
              <a:t>‹#›</a:t>
            </a:fld>
            <a:endParaRPr lang="en-US" dirty="0"/>
          </a:p>
        </p:txBody>
      </p:sp>
    </p:spTree>
    <p:extLst>
      <p:ext uri="{BB962C8B-B14F-4D97-AF65-F5344CB8AC3E}">
        <p14:creationId xmlns:p14="http://schemas.microsoft.com/office/powerpoint/2010/main" val="45448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extLst>
      <p:ext uri="{BB962C8B-B14F-4D97-AF65-F5344CB8AC3E}">
        <p14:creationId xmlns:p14="http://schemas.microsoft.com/office/powerpoint/2010/main" val="20718548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23957399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extLst>
      <p:ext uri="{BB962C8B-B14F-4D97-AF65-F5344CB8AC3E}">
        <p14:creationId xmlns:p14="http://schemas.microsoft.com/office/powerpoint/2010/main" val="18906451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218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843808" y="6356349"/>
            <a:ext cx="3086100" cy="365125"/>
          </a:xfrm>
          <a:prstGeom prst="rect">
            <a:avLst/>
          </a:prstGeom>
        </p:spPr>
        <p:txBody>
          <a:bodyPr/>
          <a:lstStyle/>
          <a:p>
            <a:endParaRPr lang="en-US" dirty="0"/>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3434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3545608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05CE042-2166-4FD5-BC66-ED463611CB35}" type="slidenum">
              <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831634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2" descr="NDOH Logo.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072438" y="5815013"/>
            <a:ext cx="9286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9720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6462042" cy="615603"/>
          </a:xfrm>
          <a:prstGeom prst="rect">
            <a:avLst/>
          </a:prstGeom>
        </p:spPr>
        <p:txBody>
          <a:bodyPr/>
          <a:lstStyle>
            <a:lvl1pPr>
              <a:defRPr lang="en-US" sz="2800" b="1" kern="120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lgn="l" defTabSz="914400" rtl="0" eaLnBrk="1" latinLnBrk="0" hangingPunct="1">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671494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457200" y="274639"/>
            <a:ext cx="8229600" cy="796445"/>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4" name="Text Placeholder 2"/>
          <p:cNvSpPr>
            <a:spLocks noGrp="1"/>
          </p:cNvSpPr>
          <p:nvPr>
            <p:ph idx="1"/>
          </p:nvPr>
        </p:nvSpPr>
        <p:spPr>
          <a:xfrm>
            <a:off x="457200" y="1228601"/>
            <a:ext cx="8229600" cy="4804644"/>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19" name="Straight Connector 18"/>
          <p:cNvCxnSpPr/>
          <p:nvPr userDrawn="1"/>
        </p:nvCxnSpPr>
        <p:spPr>
          <a:xfrm>
            <a:off x="457201" y="1071084"/>
            <a:ext cx="8073093" cy="0"/>
          </a:xfrm>
          <a:prstGeom prst="line">
            <a:avLst/>
          </a:prstGeom>
          <a:ln w="15875">
            <a:solidFill>
              <a:srgbClr val="F58D17"/>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5188077" y="6203046"/>
            <a:ext cx="1380225" cy="365125"/>
          </a:xfrm>
          <a:prstGeom prst="rect">
            <a:avLst/>
          </a:prstGeom>
        </p:spPr>
        <p:txBody>
          <a:bodyPr vert="horz" lIns="91440" tIns="45720" rIns="91440" bIns="45720" rtlCol="0" anchor="ctr"/>
          <a:lstStyle>
            <a:lvl1pPr algn="r">
              <a:defRPr sz="1000">
                <a:solidFill>
                  <a:schemeClr val="tx1">
                    <a:tint val="75000"/>
                  </a:schemeClr>
                </a:solidFill>
                <a:latin typeface="Aria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6C1597-83B7-E44A-BFE3-A5AE8E784E1D}" type="slidenum">
              <a:rPr kumimoji="0" lang="en-US" sz="10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06176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marL="0" algn="l" defTabSz="914400" rtl="0" eaLnBrk="1" latinLnBrk="0" hangingPunct="1">
              <a:spcBef>
                <a:spcPct val="0"/>
              </a:spcBef>
              <a:buNone/>
              <a:defRPr lang="en-US" sz="3600" kern="1200" dirty="0">
                <a:solidFill>
                  <a:schemeClr val="bg1">
                    <a:lumMod val="50000"/>
                  </a:schemeClr>
                </a:solidFill>
                <a:latin typeface="Arial" pitchFamily="34" charset="0"/>
                <a:ea typeface="+mn-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028950" y="6356350"/>
            <a:ext cx="2551162" cy="365125"/>
          </a:xfrm>
          <a:prstGeom prst="rect">
            <a:avLst/>
          </a:prstGeom>
        </p:spPr>
        <p:txBody>
          <a:bodyPr/>
          <a:lstStyle/>
          <a:p>
            <a:endParaRPr lang="en-US" dirty="0"/>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800" kern="1200" smtClean="0">
                <a:solidFill>
                  <a:schemeClr val="tx1"/>
                </a:solidFill>
                <a:latin typeface="Arial" panose="020B0604020202020204" pitchFamily="34" charset="0"/>
                <a:ea typeface="+mn-ea"/>
                <a:cs typeface="Arial" panose="020B0604020202020204" pitchFamily="34" charset="0"/>
              </a:rPr>
              <a:pPr/>
              <a:t>‹#›</a:t>
            </a:fld>
            <a:endParaRPr lang="en-US" sz="18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93775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Rectangle 6"/>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11"/>
          <p:cNvPicPr>
            <a:picLocks noChangeAspect="1" noChangeArrowheads="1"/>
          </p:cNvPicPr>
          <p:nvPr/>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p:nvPicPr>
        <p:blipFill>
          <a:blip r:embed="rId5" cstate="print"/>
          <a:stretch>
            <a:fillRect/>
          </a:stretch>
        </p:blipFill>
        <p:spPr>
          <a:xfrm>
            <a:off x="152400" y="5867400"/>
            <a:ext cx="2286000" cy="824484"/>
          </a:xfrm>
          <a:prstGeom prst="rect">
            <a:avLst/>
          </a:prstGeom>
        </p:spPr>
      </p:pic>
      <p:cxnSp>
        <p:nvCxnSpPr>
          <p:cNvPr id="17" name="Straight Connector 1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2514600" y="1217612"/>
            <a:ext cx="6279018" cy="1325563"/>
          </a:xfrm>
          <a:prstGeom prst="rect">
            <a:avLst/>
          </a:prstGeom>
        </p:spPr>
        <p:txBody>
          <a:bodyPr/>
          <a:lstStyle>
            <a:lvl1pPr marL="0" algn="l" defTabSz="914400" rtl="0" eaLnBrk="1" latinLnBrk="0" hangingPunct="1">
              <a:defRPr lang="en-US" sz="3600" kern="1200" dirty="0">
                <a:solidFill>
                  <a:schemeClr val="bg1">
                    <a:lumMod val="50000"/>
                  </a:schemeClr>
                </a:solidFill>
                <a:latin typeface="Arial" pitchFamily="34" charset="0"/>
                <a:ea typeface="+mn-ea"/>
                <a:cs typeface="Arial" pitchFamily="34" charset="0"/>
              </a:defRPr>
            </a:lvl1pPr>
          </a:lstStyle>
          <a:p>
            <a:r>
              <a:rPr lang="en-ZA" dirty="0"/>
              <a:t>[Insert title of meeting/event here]</a:t>
            </a:r>
          </a:p>
        </p:txBody>
      </p:sp>
      <p:sp>
        <p:nvSpPr>
          <p:cNvPr id="15" name="TextBox 14"/>
          <p:cNvSpPr txBox="1"/>
          <p:nvPr/>
        </p:nvSpPr>
        <p:spPr>
          <a:xfrm>
            <a:off x="2485996" y="3207150"/>
            <a:ext cx="57912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[Insert name of presenter/unit here]</a:t>
            </a:r>
          </a:p>
        </p:txBody>
      </p:sp>
      <p:sp>
        <p:nvSpPr>
          <p:cNvPr id="19" name="Date Placeholder 1"/>
          <p:cNvSpPr>
            <a:spLocks noGrp="1"/>
          </p:cNvSpPr>
          <p:nvPr>
            <p:ph type="dt" sz="half" idx="10"/>
          </p:nvPr>
        </p:nvSpPr>
        <p:spPr>
          <a:xfrm>
            <a:off x="3923928" y="4669965"/>
            <a:ext cx="2808312" cy="365125"/>
          </a:xfrm>
          <a:prstGeom prst="rect">
            <a:avLst/>
          </a:prstGeom>
        </p:spPr>
        <p:txBody>
          <a:bodyPr/>
          <a:lstStyle>
            <a:lvl1pPr algn="ctr">
              <a:defRPr lang="en-US" sz="2000" kern="1200" smtClean="0">
                <a:solidFill>
                  <a:schemeClr val="bg1">
                    <a:lumMod val="50000"/>
                  </a:schemeClr>
                </a:solidFill>
                <a:latin typeface="Arial" pitchFamily="34" charset="0"/>
                <a:ea typeface="+mn-ea"/>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11616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843808" y="6356349"/>
            <a:ext cx="30861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102719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32394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marL="0" algn="l" defTabSz="914400" rtl="0" eaLnBrk="1" latinLnBrk="0" hangingPunct="1">
              <a:spcBef>
                <a:spcPct val="0"/>
              </a:spcBef>
              <a:buNone/>
              <a:defRPr lang="en-US" sz="3600" kern="1200" dirty="0">
                <a:solidFill>
                  <a:schemeClr val="bg1">
                    <a:lumMod val="50000"/>
                  </a:schemeClr>
                </a:solidFill>
                <a:latin typeface="Arial" pitchFamily="34" charset="0"/>
                <a:ea typeface="+mn-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028950" y="6356350"/>
            <a:ext cx="2551162"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968659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0618" y="260648"/>
            <a:ext cx="6535638" cy="543595"/>
          </a:xfrm>
          <a:prstGeom prst="rect">
            <a:avLst/>
          </a:prstGeom>
        </p:spPr>
        <p:txBody>
          <a:bodyPr/>
          <a:lstStyle>
            <a:lvl1pPr algn="l">
              <a:defRPr lang="en-US" sz="2800" b="1" kern="1200" dirty="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67544" y="1196752"/>
            <a:ext cx="3867150" cy="4990684"/>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96752"/>
            <a:ext cx="3867150" cy="4980211"/>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2699792" y="6356350"/>
            <a:ext cx="280831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9251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6462042" cy="615603"/>
          </a:xfrm>
          <a:prstGeom prst="rect">
            <a:avLst/>
          </a:prstGeom>
        </p:spPr>
        <p:txBody>
          <a:bodyPr/>
          <a:lstStyle>
            <a:lvl1pPr>
              <a:defRPr lang="en-US" sz="2800" b="1" kern="120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lgn="l" defTabSz="914400" rtl="0" eaLnBrk="1" latinLnBrk="0" hangingPunct="1">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181140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1"/>
            <a:ext cx="6768752" cy="720080"/>
          </a:xfrm>
          <a:prstGeom prst="rect">
            <a:avLst/>
          </a:prstGeom>
        </p:spPr>
        <p:txBody>
          <a:bodyPr/>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89554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848112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34950"/>
            <a:ext cx="6822082"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p:cNvSpPr>
            <a:spLocks noGrp="1"/>
          </p:cNvSpPr>
          <p:nvPr>
            <p:ph type="body" sz="half" idx="2"/>
          </p:nvPr>
        </p:nvSpPr>
        <p:spPr>
          <a:xfrm>
            <a:off x="630238" y="1061492"/>
            <a:ext cx="2949575" cy="4671764"/>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Content Placeholder 2"/>
          <p:cNvSpPr>
            <a:spLocks noGrp="1"/>
          </p:cNvSpPr>
          <p:nvPr>
            <p:ph idx="1"/>
          </p:nvPr>
        </p:nvSpPr>
        <p:spPr>
          <a:xfrm>
            <a:off x="3887788" y="2060848"/>
            <a:ext cx="4629150" cy="360040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3887788" y="1061492"/>
            <a:ext cx="4629150"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Tree>
    <p:extLst>
      <p:ext uri="{BB962C8B-B14F-4D97-AF65-F5344CB8AC3E}">
        <p14:creationId xmlns:p14="http://schemas.microsoft.com/office/powerpoint/2010/main" val="36865707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34950"/>
            <a:ext cx="6822082"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3887788" y="1124744"/>
            <a:ext cx="4629150" cy="46085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0238" y="1124744"/>
            <a:ext cx="2949575" cy="46085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959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0618" y="260648"/>
            <a:ext cx="6535638" cy="543595"/>
          </a:xfrm>
          <a:prstGeom prst="rect">
            <a:avLst/>
          </a:prstGeom>
        </p:spPr>
        <p:txBody>
          <a:bodyPr/>
          <a:lstStyle>
            <a:lvl1pPr algn="l">
              <a:defRPr lang="en-US" sz="2800" b="1" kern="1200" dirty="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67544" y="1196752"/>
            <a:ext cx="3867150" cy="4990684"/>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96752"/>
            <a:ext cx="3867150" cy="4980211"/>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2699792" y="6356350"/>
            <a:ext cx="280831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1700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391622" cy="759619"/>
          </a:xfrm>
          <a:prstGeom prst="rect">
            <a:avLst/>
          </a:prstGeom>
        </p:spPr>
        <p:txBody>
          <a:bodyPr/>
          <a:lstStyle>
            <a:lvl1pPr>
              <a:defRPr lang="en-US" sz="28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51520" y="1196752"/>
            <a:ext cx="8640960" cy="4608512"/>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5143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6751"/>
            <a:ext cx="1971675" cy="4464497"/>
          </a:xfrm>
          <a:prstGeom prst="rect">
            <a:avLst/>
          </a:prstGeom>
        </p:spPr>
        <p:txBody>
          <a:bodyPr vert="eaVert"/>
          <a:lstStyle>
            <a:lvl1pPr>
              <a:defRPr sz="24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96751"/>
            <a:ext cx="5762625" cy="4320481"/>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txBox="1">
            <a:spLocks/>
          </p:cNvSpPr>
          <p:nvPr/>
        </p:nvSpPr>
        <p:spPr>
          <a:xfrm>
            <a:off x="251520" y="188640"/>
            <a:ext cx="6391622" cy="759619"/>
          </a:xfrm>
          <a:prstGeom prst="rect">
            <a:avLst/>
          </a:prstGeom>
        </p:spPr>
        <p:txBody>
          <a:bodyPr/>
          <a:lstStyle>
            <a:lvl1pPr algn="ctr" defTabSz="914400" rtl="0" eaLnBrk="1" latinLnBrk="0" hangingPunct="1">
              <a:spcBef>
                <a:spcPct val="0"/>
              </a:spcBef>
              <a:buNone/>
              <a:defRPr lang="en-US" sz="2800" b="1"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Click to edit Master title style</a:t>
            </a:r>
            <a:endParaRPr kumimoji="0" lang="en-ZA" sz="2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059409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Phila.jpg"/>
          <p:cNvPicPr>
            <a:picLocks noChangeAspect="1"/>
          </p:cNvPicPr>
          <p:nvPr userDrawn="1"/>
        </p:nvPicPr>
        <p:blipFill>
          <a:blip r:embed="rId2" cstate="print"/>
          <a:srcRect/>
          <a:stretch>
            <a:fillRect/>
          </a:stretch>
        </p:blipFill>
        <p:spPr bwMode="auto">
          <a:xfrm>
            <a:off x="5584825" y="5929313"/>
            <a:ext cx="1071563" cy="909637"/>
          </a:xfrm>
          <a:prstGeom prst="rect">
            <a:avLst/>
          </a:prstGeom>
          <a:noFill/>
          <a:ln w="9525">
            <a:noFill/>
            <a:miter lim="800000"/>
            <a:headEnd/>
            <a:tailEnd/>
          </a:ln>
        </p:spPr>
      </p:pic>
      <p:pic>
        <p:nvPicPr>
          <p:cNvPr id="4" name="Picture 9" descr="Logo - NDP - Full colour.jpg"/>
          <p:cNvPicPr>
            <a:picLocks noChangeAspect="1"/>
          </p:cNvPicPr>
          <p:nvPr userDrawn="1"/>
        </p:nvPicPr>
        <p:blipFill>
          <a:blip r:embed="rId3" cstate="print"/>
          <a:srcRect/>
          <a:stretch>
            <a:fillRect/>
          </a:stretch>
        </p:blipFill>
        <p:spPr bwMode="auto">
          <a:xfrm>
            <a:off x="6799263" y="5870575"/>
            <a:ext cx="1058862" cy="1058863"/>
          </a:xfrm>
          <a:prstGeom prst="rect">
            <a:avLst/>
          </a:prstGeom>
          <a:noFill/>
          <a:ln w="9525">
            <a:noFill/>
            <a:miter lim="800000"/>
            <a:headEnd/>
            <a:tailEnd/>
          </a:ln>
        </p:spPr>
      </p:pic>
    </p:spTree>
    <p:extLst>
      <p:ext uri="{BB962C8B-B14F-4D97-AF65-F5344CB8AC3E}">
        <p14:creationId xmlns:p14="http://schemas.microsoft.com/office/powerpoint/2010/main" val="15938554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2196918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11"/>
          <p:cNvPicPr>
            <a:picLocks noChangeAspect="1" noChangeArrowheads="1"/>
          </p:cNvPicPr>
          <p:nvPr/>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2" descr="NDOH Logo.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072438" y="5815013"/>
            <a:ext cx="9286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8490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20054820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18088541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39295913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8524223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70864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6462042" cy="615603"/>
          </a:xfrm>
          <a:prstGeom prst="rect">
            <a:avLst/>
          </a:prstGeom>
        </p:spPr>
        <p:txBody>
          <a:bodyPr/>
          <a:lstStyle>
            <a:lvl1pPr>
              <a:defRPr lang="en-US" sz="2800" b="1" kern="120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lgn="l" defTabSz="914400" rtl="0" eaLnBrk="1" latinLnBrk="0" hangingPunct="1">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80029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Logo - NDP - Full colour.jpg"/>
          <p:cNvPicPr>
            <a:picLocks noChangeAspect="1"/>
          </p:cNvPicPr>
          <p:nvPr userDrawn="1"/>
        </p:nvPicPr>
        <p:blipFill>
          <a:blip r:embed="rId2" cstate="print"/>
          <a:stretch>
            <a:fillRect/>
          </a:stretch>
        </p:blipFill>
        <p:spPr>
          <a:xfrm>
            <a:off x="8085022" y="5877272"/>
            <a:ext cx="980728" cy="980728"/>
          </a:xfrm>
          <a:prstGeom prst="rect">
            <a:avLst/>
          </a:prstGeom>
        </p:spPr>
      </p:pic>
    </p:spTree>
    <p:extLst>
      <p:ext uri="{BB962C8B-B14F-4D97-AF65-F5344CB8AC3E}">
        <p14:creationId xmlns:p14="http://schemas.microsoft.com/office/powerpoint/2010/main" val="23655552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15832569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2880813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Logo - NDP - Full colour.jpg"/>
          <p:cNvPicPr>
            <a:picLocks noChangeAspect="1"/>
          </p:cNvPicPr>
          <p:nvPr userDrawn="1"/>
        </p:nvPicPr>
        <p:blipFill>
          <a:blip r:embed="rId2" cstate="print"/>
          <a:stretch>
            <a:fillRect/>
          </a:stretch>
        </p:blipFill>
        <p:spPr>
          <a:xfrm>
            <a:off x="8085022" y="5877272"/>
            <a:ext cx="980728" cy="980728"/>
          </a:xfrm>
          <a:prstGeom prst="rect">
            <a:avLst/>
          </a:prstGeom>
        </p:spPr>
      </p:pic>
    </p:spTree>
    <p:extLst>
      <p:ext uri="{BB962C8B-B14F-4D97-AF65-F5344CB8AC3E}">
        <p14:creationId xmlns:p14="http://schemas.microsoft.com/office/powerpoint/2010/main" val="26045672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9037648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Phila.jpg"/>
          <p:cNvPicPr>
            <a:picLocks noChangeAspect="1"/>
          </p:cNvPicPr>
          <p:nvPr userDrawn="1"/>
        </p:nvPicPr>
        <p:blipFill>
          <a:blip r:embed="rId2" cstate="print"/>
          <a:srcRect/>
          <a:stretch>
            <a:fillRect/>
          </a:stretch>
        </p:blipFill>
        <p:spPr bwMode="auto">
          <a:xfrm>
            <a:off x="5584825" y="5929313"/>
            <a:ext cx="1071563" cy="909637"/>
          </a:xfrm>
          <a:prstGeom prst="rect">
            <a:avLst/>
          </a:prstGeom>
          <a:noFill/>
          <a:ln w="9525">
            <a:noFill/>
            <a:miter lim="800000"/>
            <a:headEnd/>
            <a:tailEnd/>
          </a:ln>
        </p:spPr>
      </p:pic>
      <p:pic>
        <p:nvPicPr>
          <p:cNvPr id="4" name="Picture 9" descr="Logo - NDP - Full colour.jpg"/>
          <p:cNvPicPr>
            <a:picLocks noChangeAspect="1"/>
          </p:cNvPicPr>
          <p:nvPr userDrawn="1"/>
        </p:nvPicPr>
        <p:blipFill>
          <a:blip r:embed="rId3" cstate="print"/>
          <a:srcRect/>
          <a:stretch>
            <a:fillRect/>
          </a:stretch>
        </p:blipFill>
        <p:spPr bwMode="auto">
          <a:xfrm>
            <a:off x="6799263" y="5870575"/>
            <a:ext cx="1058862" cy="1058863"/>
          </a:xfrm>
          <a:prstGeom prst="rect">
            <a:avLst/>
          </a:prstGeom>
          <a:noFill/>
          <a:ln w="9525">
            <a:noFill/>
            <a:miter lim="800000"/>
            <a:headEnd/>
            <a:tailEnd/>
          </a:ln>
        </p:spPr>
      </p:pic>
    </p:spTree>
    <p:extLst>
      <p:ext uri="{BB962C8B-B14F-4D97-AF65-F5344CB8AC3E}">
        <p14:creationId xmlns:p14="http://schemas.microsoft.com/office/powerpoint/2010/main" val="8488651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6"/>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1" y="5870484"/>
            <a:ext cx="1058978" cy="1058978"/>
          </a:xfrm>
          <a:prstGeom prst="rect">
            <a:avLst/>
          </a:prstGeom>
        </p:spPr>
      </p:pic>
    </p:spTree>
    <p:extLst>
      <p:ext uri="{BB962C8B-B14F-4D97-AF65-F5344CB8AC3E}">
        <p14:creationId xmlns:p14="http://schemas.microsoft.com/office/powerpoint/2010/main" val="16942215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2"/>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1"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6"/>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5" y="5870484"/>
            <a:ext cx="1058978" cy="1058978"/>
          </a:xfrm>
          <a:prstGeom prst="rect">
            <a:avLst/>
          </a:prstGeom>
        </p:spPr>
      </p:pic>
    </p:spTree>
    <p:extLst>
      <p:ext uri="{BB962C8B-B14F-4D97-AF65-F5344CB8AC3E}">
        <p14:creationId xmlns:p14="http://schemas.microsoft.com/office/powerpoint/2010/main" val="26315793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6"/>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1" y="5870484"/>
            <a:ext cx="1058978" cy="1058978"/>
          </a:xfrm>
          <a:prstGeom prst="rect">
            <a:avLst/>
          </a:prstGeom>
        </p:spPr>
      </p:pic>
    </p:spTree>
    <p:extLst>
      <p:ext uri="{BB962C8B-B14F-4D97-AF65-F5344CB8AC3E}">
        <p14:creationId xmlns:p14="http://schemas.microsoft.com/office/powerpoint/2010/main" val="40518208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2"/>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1"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6"/>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5" y="5870484"/>
            <a:ext cx="1058978" cy="1058978"/>
          </a:xfrm>
          <a:prstGeom prst="rect">
            <a:avLst/>
          </a:prstGeom>
        </p:spPr>
      </p:pic>
    </p:spTree>
    <p:extLst>
      <p:ext uri="{BB962C8B-B14F-4D97-AF65-F5344CB8AC3E}">
        <p14:creationId xmlns:p14="http://schemas.microsoft.com/office/powerpoint/2010/main" val="105167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1"/>
            <a:ext cx="6768752" cy="720080"/>
          </a:xfrm>
          <a:prstGeom prst="rect">
            <a:avLst/>
          </a:prstGeom>
        </p:spPr>
        <p:txBody>
          <a:bodyPr/>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p>
            <a:endParaRPr lang="en-US"/>
          </a:p>
        </p:txBody>
      </p:sp>
      <p:sp>
        <p:nvSpPr>
          <p:cNvPr id="7"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6842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Logo - NDP - Full colour.jpg"/>
          <p:cNvPicPr>
            <a:picLocks noChangeAspect="1"/>
          </p:cNvPicPr>
          <p:nvPr/>
        </p:nvPicPr>
        <p:blipFill>
          <a:blip r:embed="rId2" cstate="print"/>
          <a:stretch>
            <a:fillRect/>
          </a:stretch>
        </p:blipFill>
        <p:spPr>
          <a:xfrm>
            <a:off x="7786710" y="5857892"/>
            <a:ext cx="1130416" cy="1071570"/>
          </a:xfrm>
          <a:prstGeom prst="rect">
            <a:avLst/>
          </a:prstGeom>
        </p:spPr>
      </p:pic>
    </p:spTree>
    <p:extLst>
      <p:ext uri="{BB962C8B-B14F-4D97-AF65-F5344CB8AC3E}">
        <p14:creationId xmlns:p14="http://schemas.microsoft.com/office/powerpoint/2010/main" val="16692550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0618" y="260650"/>
            <a:ext cx="6535638" cy="543595"/>
          </a:xfrm>
          <a:prstGeom prst="rect">
            <a:avLst/>
          </a:prstGeom>
        </p:spPr>
        <p:txBody>
          <a:bodyPr/>
          <a:lstStyle>
            <a:lvl1pPr algn="l">
              <a:defRPr lang="en-US" sz="2100" b="1" kern="1200" dirty="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67544" y="1196752"/>
            <a:ext cx="3867150" cy="4990684"/>
          </a:xfrm>
          <a:prstGeom prst="rect">
            <a:avLst/>
          </a:prstGeo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96754"/>
            <a:ext cx="3867150" cy="4980211"/>
          </a:xfrm>
          <a:prstGeom prst="rect">
            <a:avLst/>
          </a:prstGeom>
        </p:spPr>
        <p:txBody>
          <a:bodyPr/>
          <a:lstStyle>
            <a:lvl1pPr>
              <a:defRPr sz="1800">
                <a:latin typeface="Arial" panose="020B0604020202020204" pitchFamily="34" charset="0"/>
                <a:cs typeface="Arial" panose="020B0604020202020204" pitchFamily="34" charset="0"/>
              </a:defRPr>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2699792" y="6356352"/>
            <a:ext cx="2808312" cy="365125"/>
          </a:xfrm>
          <a:prstGeom prst="rect">
            <a:avLst/>
          </a:prstGeom>
        </p:spPr>
        <p:txBody>
          <a:bodyPr/>
          <a:lstStyle>
            <a:lvl1pPr>
              <a:defRPr>
                <a:latin typeface="Arial" panose="020B0604020202020204" pitchFamily="34" charset="0"/>
                <a:cs typeface="Arial" panose="020B0604020202020204" pitchFamily="34" charset="0"/>
              </a:defRPr>
            </a:lvl1pPr>
          </a:lstStyle>
          <a:p>
            <a:pPr defTabSz="685800" fontAlgn="auto">
              <a:spcBef>
                <a:spcPts val="0"/>
              </a:spcBef>
              <a:spcAft>
                <a:spcPts val="0"/>
              </a:spcAft>
              <a:defRPr/>
            </a:pPr>
            <a:endParaRPr lang="en-US" sz="1350" dirty="0">
              <a:solidFill>
                <a:prstClr val="black"/>
              </a:solidFill>
            </a:endParaRPr>
          </a:p>
        </p:txBody>
      </p:sp>
      <p:sp>
        <p:nvSpPr>
          <p:cNvPr id="9" name="Slide Number Placeholder 5"/>
          <p:cNvSpPr txBox="1">
            <a:spLocks/>
          </p:cNvSpPr>
          <p:nvPr/>
        </p:nvSpPr>
        <p:spPr>
          <a:xfrm>
            <a:off x="8119307" y="6356351"/>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327CBE16-C524-4E85-84FB-DE985D9DE1E6}" type="slidenum">
              <a:rPr kumimoji="0" lang="en-US"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473469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1" y="188641"/>
            <a:ext cx="6768752" cy="720080"/>
          </a:xfrm>
          <a:prstGeom prst="rect">
            <a:avLst/>
          </a:prstGeom>
        </p:spPr>
        <p:txBody>
          <a:bodyPr/>
          <a:lstStyle>
            <a:lvl1pPr>
              <a:defRPr sz="21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a:xfrm>
            <a:off x="628650" y="6356352"/>
            <a:ext cx="2057400" cy="365125"/>
          </a:xfrm>
          <a:prstGeom prst="rect">
            <a:avLst/>
          </a:prstGeom>
        </p:spPr>
        <p:txBody>
          <a:bodyPr/>
          <a:lstStyle/>
          <a:p>
            <a:pPr defTabSz="685800" fontAlgn="auto">
              <a:spcBef>
                <a:spcPts val="0"/>
              </a:spcBef>
              <a:spcAft>
                <a:spcPts val="0"/>
              </a:spcAft>
              <a:defRPr/>
            </a:pPr>
            <a:endParaRPr lang="en-US" sz="1350">
              <a:solidFill>
                <a:prstClr val="black"/>
              </a:solidFill>
              <a:latin typeface="Calibri"/>
              <a:cs typeface="+mn-cs"/>
            </a:endParaRPr>
          </a:p>
        </p:txBody>
      </p:sp>
      <p:sp>
        <p:nvSpPr>
          <p:cNvPr id="7" name="Footer Placeholder 4"/>
          <p:cNvSpPr>
            <a:spLocks noGrp="1"/>
          </p:cNvSpPr>
          <p:nvPr>
            <p:ph type="ftr" sz="quarter" idx="11"/>
          </p:nvPr>
        </p:nvSpPr>
        <p:spPr>
          <a:xfrm>
            <a:off x="3028950" y="6356352"/>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defTabSz="685800" fontAlgn="auto">
              <a:spcBef>
                <a:spcPts val="0"/>
              </a:spcBef>
              <a:spcAft>
                <a:spcPts val="0"/>
              </a:spcAft>
              <a:defRPr/>
            </a:pPr>
            <a:endParaRPr lang="en-US" sz="1350" dirty="0">
              <a:solidFill>
                <a:prstClr val="black"/>
              </a:solidFill>
            </a:endParaRPr>
          </a:p>
        </p:txBody>
      </p:sp>
      <p:sp>
        <p:nvSpPr>
          <p:cNvPr id="8" name="Slide Number Placeholder 5"/>
          <p:cNvSpPr txBox="1">
            <a:spLocks/>
          </p:cNvSpPr>
          <p:nvPr/>
        </p:nvSpPr>
        <p:spPr>
          <a:xfrm>
            <a:off x="8119307" y="6356351"/>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327CBE16-C524-4E85-84FB-DE985D9DE1E6}" type="slidenum">
              <a:rPr kumimoji="0" lang="en-US"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558222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F7DA3-9184-45DA-81D6-9438DD7B5194}"/>
              </a:ext>
            </a:extLst>
          </p:cNvPr>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endParaRPr lang="en-ZA"/>
          </a:p>
        </p:txBody>
      </p:sp>
      <p:sp>
        <p:nvSpPr>
          <p:cNvPr id="3" name="Subtitle 2">
            <a:extLst>
              <a:ext uri="{FF2B5EF4-FFF2-40B4-BE49-F238E27FC236}">
                <a16:creationId xmlns:a16="http://schemas.microsoft.com/office/drawing/2014/main" id="{5587DDE2-710F-4C8E-8E8A-F5A8E4F2A8F5}"/>
              </a:ext>
            </a:extLst>
          </p:cNvPr>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E5BDDED7-33C4-4597-B9F2-0E9615095F1B}"/>
              </a:ext>
            </a:extLst>
          </p:cNvPr>
          <p:cNvSpPr>
            <a:spLocks noGrp="1"/>
          </p:cNvSpPr>
          <p:nvPr>
            <p:ph type="dt" sz="half" idx="10"/>
          </p:nvPr>
        </p:nvSpPr>
        <p:spPr/>
        <p:txBody>
          <a:bodyPr/>
          <a:lstStyle/>
          <a:p>
            <a:pPr defTabSz="685800" fontAlgn="auto">
              <a:spcBef>
                <a:spcPts val="0"/>
              </a:spcBef>
              <a:spcAft>
                <a:spcPts val="0"/>
              </a:spcAft>
              <a:defRPr/>
            </a:pPr>
            <a:endParaRPr lang="en-ZA" sz="1350">
              <a:solidFill>
                <a:prstClr val="black"/>
              </a:solidFill>
              <a:latin typeface="Calibri"/>
              <a:cs typeface="+mn-cs"/>
            </a:endParaRPr>
          </a:p>
        </p:txBody>
      </p:sp>
      <p:sp>
        <p:nvSpPr>
          <p:cNvPr id="5" name="Footer Placeholder 4">
            <a:extLst>
              <a:ext uri="{FF2B5EF4-FFF2-40B4-BE49-F238E27FC236}">
                <a16:creationId xmlns:a16="http://schemas.microsoft.com/office/drawing/2014/main" id="{B75FA665-948C-4266-87A4-8D86F05F9DB1}"/>
              </a:ext>
            </a:extLst>
          </p:cNvPr>
          <p:cNvSpPr>
            <a:spLocks noGrp="1"/>
          </p:cNvSpPr>
          <p:nvPr>
            <p:ph type="ftr" sz="quarter" idx="11"/>
          </p:nvPr>
        </p:nvSpPr>
        <p:spPr/>
        <p:txBody>
          <a:bodyPr/>
          <a:lstStyle/>
          <a:p>
            <a:pPr defTabSz="685800" fontAlgn="auto">
              <a:spcBef>
                <a:spcPts val="0"/>
              </a:spcBef>
              <a:spcAft>
                <a:spcPts val="0"/>
              </a:spcAft>
              <a:defRPr/>
            </a:pPr>
            <a:endParaRPr lang="en-ZA" sz="1350">
              <a:solidFill>
                <a:prstClr val="black"/>
              </a:solidFill>
              <a:latin typeface="Calibri"/>
              <a:cs typeface="+mn-cs"/>
            </a:endParaRPr>
          </a:p>
        </p:txBody>
      </p:sp>
      <p:sp>
        <p:nvSpPr>
          <p:cNvPr id="6" name="Slide Number Placeholder 5">
            <a:extLst>
              <a:ext uri="{FF2B5EF4-FFF2-40B4-BE49-F238E27FC236}">
                <a16:creationId xmlns:a16="http://schemas.microsoft.com/office/drawing/2014/main" id="{B96245EB-C68E-4AF4-9827-C60C6106A054}"/>
              </a:ext>
            </a:extLst>
          </p:cNvPr>
          <p:cNvSpPr>
            <a:spLocks noGrp="1"/>
          </p:cNvSpPr>
          <p:nvPr>
            <p:ph type="sldNum" sz="quarter" idx="12"/>
          </p:nvPr>
        </p:nvSpPr>
        <p:spPr/>
        <p:txBody>
          <a:bodyPr/>
          <a:lstStyle/>
          <a:p>
            <a:pPr defTabSz="685800" fontAlgn="auto">
              <a:spcBef>
                <a:spcPts val="0"/>
              </a:spcBef>
              <a:spcAft>
                <a:spcPts val="0"/>
              </a:spcAft>
              <a:defRPr/>
            </a:pPr>
            <a:fld id="{AEB2C855-23CC-47FD-B59F-B6F75830445A}" type="slidenum">
              <a:rPr lang="en-ZA" sz="1350" smtClean="0">
                <a:solidFill>
                  <a:prstClr val="black"/>
                </a:solidFill>
                <a:latin typeface="Calibri"/>
                <a:cs typeface="+mn-cs"/>
              </a:rPr>
              <a:pPr defTabSz="685800" fontAlgn="auto">
                <a:spcBef>
                  <a:spcPts val="0"/>
                </a:spcBef>
                <a:spcAft>
                  <a:spcPts val="0"/>
                </a:spcAft>
                <a:defRPr/>
              </a:pPr>
              <a:t>‹#›</a:t>
            </a:fld>
            <a:endParaRPr lang="en-ZA" sz="1350">
              <a:solidFill>
                <a:prstClr val="black"/>
              </a:solidFill>
              <a:latin typeface="Calibri"/>
              <a:cs typeface="+mn-cs"/>
            </a:endParaRPr>
          </a:p>
        </p:txBody>
      </p:sp>
    </p:spTree>
    <p:extLst>
      <p:ext uri="{BB962C8B-B14F-4D97-AF65-F5344CB8AC3E}">
        <p14:creationId xmlns:p14="http://schemas.microsoft.com/office/powerpoint/2010/main" val="7132931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6356352"/>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defTabSz="685800" fontAlgn="auto">
              <a:spcBef>
                <a:spcPts val="0"/>
              </a:spcBef>
              <a:spcAft>
                <a:spcPts val="0"/>
              </a:spcAft>
              <a:defRPr/>
            </a:pPr>
            <a:endParaRPr lang="en-US" sz="1350" dirty="0">
              <a:solidFill>
                <a:prstClr val="black"/>
              </a:solidFill>
            </a:endParaRPr>
          </a:p>
        </p:txBody>
      </p:sp>
      <p:sp>
        <p:nvSpPr>
          <p:cNvPr id="6" name="Slide Number Placeholder 5"/>
          <p:cNvSpPr txBox="1">
            <a:spLocks/>
          </p:cNvSpPr>
          <p:nvPr/>
        </p:nvSpPr>
        <p:spPr>
          <a:xfrm>
            <a:off x="8119307" y="6356351"/>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327CBE16-C524-4E85-84FB-DE985D9DE1E6}" type="slidenum">
              <a:rPr kumimoji="0" lang="en-US"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648477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11"/>
          <p:cNvPicPr>
            <a:picLocks noChangeAspect="1" noChangeArrowheads="1"/>
          </p:cNvPicPr>
          <p:nvPr/>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1"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2"/>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1"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2" descr="NDOH Logo.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2"/>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072439" y="5815015"/>
            <a:ext cx="9286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5484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Logo - NDP - Full colour.jpg"/>
          <p:cNvPicPr>
            <a:picLocks noChangeAspect="1"/>
          </p:cNvPicPr>
          <p:nvPr/>
        </p:nvPicPr>
        <p:blipFill>
          <a:blip r:embed="rId2" cstate="print"/>
          <a:stretch>
            <a:fillRect/>
          </a:stretch>
        </p:blipFill>
        <p:spPr>
          <a:xfrm>
            <a:off x="7786710" y="5857892"/>
            <a:ext cx="1130416" cy="1071570"/>
          </a:xfrm>
          <a:prstGeom prst="rect">
            <a:avLst/>
          </a:prstGeom>
        </p:spPr>
      </p:pic>
    </p:spTree>
    <p:extLst>
      <p:ext uri="{BB962C8B-B14F-4D97-AF65-F5344CB8AC3E}">
        <p14:creationId xmlns:p14="http://schemas.microsoft.com/office/powerpoint/2010/main" val="40791084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0618" y="260650"/>
            <a:ext cx="6535638" cy="543595"/>
          </a:xfrm>
          <a:prstGeom prst="rect">
            <a:avLst/>
          </a:prstGeom>
        </p:spPr>
        <p:txBody>
          <a:bodyPr/>
          <a:lstStyle>
            <a:lvl1pPr algn="l">
              <a:defRPr lang="en-US" sz="2100" b="1" kern="1200" dirty="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67544" y="1196752"/>
            <a:ext cx="3867150" cy="4990684"/>
          </a:xfrm>
          <a:prstGeom prst="rect">
            <a:avLst/>
          </a:prstGeo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96754"/>
            <a:ext cx="3867150" cy="4980211"/>
          </a:xfrm>
          <a:prstGeom prst="rect">
            <a:avLst/>
          </a:prstGeom>
        </p:spPr>
        <p:txBody>
          <a:bodyPr/>
          <a:lstStyle>
            <a:lvl1pPr>
              <a:defRPr sz="1800">
                <a:latin typeface="Arial" panose="020B0604020202020204" pitchFamily="34" charset="0"/>
                <a:cs typeface="Arial" panose="020B0604020202020204" pitchFamily="34" charset="0"/>
              </a:defRPr>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2699792" y="6356352"/>
            <a:ext cx="2808312" cy="365125"/>
          </a:xfrm>
          <a:prstGeom prst="rect">
            <a:avLst/>
          </a:prstGeom>
        </p:spPr>
        <p:txBody>
          <a:bodyPr/>
          <a:lstStyle>
            <a:lvl1pPr>
              <a:defRPr>
                <a:latin typeface="Arial" panose="020B0604020202020204" pitchFamily="34" charset="0"/>
                <a:cs typeface="Arial" panose="020B0604020202020204" pitchFamily="34" charset="0"/>
              </a:defRPr>
            </a:lvl1pPr>
          </a:lstStyle>
          <a:p>
            <a:pPr defTabSz="685800" fontAlgn="auto">
              <a:spcBef>
                <a:spcPts val="0"/>
              </a:spcBef>
              <a:spcAft>
                <a:spcPts val="0"/>
              </a:spcAft>
              <a:defRPr/>
            </a:pPr>
            <a:endParaRPr lang="en-US" sz="1350" dirty="0">
              <a:solidFill>
                <a:prstClr val="black"/>
              </a:solidFill>
            </a:endParaRPr>
          </a:p>
        </p:txBody>
      </p:sp>
      <p:sp>
        <p:nvSpPr>
          <p:cNvPr id="9" name="Slide Number Placeholder 5"/>
          <p:cNvSpPr txBox="1">
            <a:spLocks/>
          </p:cNvSpPr>
          <p:nvPr/>
        </p:nvSpPr>
        <p:spPr>
          <a:xfrm>
            <a:off x="8119307" y="6356351"/>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327CBE16-C524-4E85-84FB-DE985D9DE1E6}" type="slidenum">
              <a:rPr kumimoji="0" lang="en-US"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084829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1" y="188641"/>
            <a:ext cx="6768752" cy="720080"/>
          </a:xfrm>
          <a:prstGeom prst="rect">
            <a:avLst/>
          </a:prstGeom>
        </p:spPr>
        <p:txBody>
          <a:bodyPr/>
          <a:lstStyle>
            <a:lvl1pPr>
              <a:defRPr sz="21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a:xfrm>
            <a:off x="628650" y="6356352"/>
            <a:ext cx="2057400" cy="365125"/>
          </a:xfrm>
          <a:prstGeom prst="rect">
            <a:avLst/>
          </a:prstGeom>
        </p:spPr>
        <p:txBody>
          <a:bodyPr/>
          <a:lstStyle/>
          <a:p>
            <a:pPr defTabSz="685800" fontAlgn="auto">
              <a:spcBef>
                <a:spcPts val="0"/>
              </a:spcBef>
              <a:spcAft>
                <a:spcPts val="0"/>
              </a:spcAft>
              <a:defRPr/>
            </a:pPr>
            <a:endParaRPr lang="en-US" sz="1350">
              <a:solidFill>
                <a:prstClr val="black"/>
              </a:solidFill>
              <a:latin typeface="Calibri"/>
              <a:cs typeface="+mn-cs"/>
            </a:endParaRPr>
          </a:p>
        </p:txBody>
      </p:sp>
      <p:sp>
        <p:nvSpPr>
          <p:cNvPr id="7" name="Footer Placeholder 4"/>
          <p:cNvSpPr>
            <a:spLocks noGrp="1"/>
          </p:cNvSpPr>
          <p:nvPr>
            <p:ph type="ftr" sz="quarter" idx="11"/>
          </p:nvPr>
        </p:nvSpPr>
        <p:spPr>
          <a:xfrm>
            <a:off x="3028950" y="6356352"/>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defTabSz="685800" fontAlgn="auto">
              <a:spcBef>
                <a:spcPts val="0"/>
              </a:spcBef>
              <a:spcAft>
                <a:spcPts val="0"/>
              </a:spcAft>
              <a:defRPr/>
            </a:pPr>
            <a:endParaRPr lang="en-US" sz="1350" dirty="0">
              <a:solidFill>
                <a:prstClr val="black"/>
              </a:solidFill>
            </a:endParaRPr>
          </a:p>
        </p:txBody>
      </p:sp>
      <p:sp>
        <p:nvSpPr>
          <p:cNvPr id="8" name="Slide Number Placeholder 5"/>
          <p:cNvSpPr txBox="1">
            <a:spLocks/>
          </p:cNvSpPr>
          <p:nvPr/>
        </p:nvSpPr>
        <p:spPr>
          <a:xfrm>
            <a:off x="8119307" y="6356351"/>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327CBE16-C524-4E85-84FB-DE985D9DE1E6}" type="slidenum">
              <a:rPr kumimoji="0" lang="en-US"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147548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F7DA3-9184-45DA-81D6-9438DD7B5194}"/>
              </a:ext>
            </a:extLst>
          </p:cNvPr>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endParaRPr lang="en-ZA"/>
          </a:p>
        </p:txBody>
      </p:sp>
      <p:sp>
        <p:nvSpPr>
          <p:cNvPr id="3" name="Subtitle 2">
            <a:extLst>
              <a:ext uri="{FF2B5EF4-FFF2-40B4-BE49-F238E27FC236}">
                <a16:creationId xmlns:a16="http://schemas.microsoft.com/office/drawing/2014/main" id="{5587DDE2-710F-4C8E-8E8A-F5A8E4F2A8F5}"/>
              </a:ext>
            </a:extLst>
          </p:cNvPr>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E5BDDED7-33C4-4597-B9F2-0E9615095F1B}"/>
              </a:ext>
            </a:extLst>
          </p:cNvPr>
          <p:cNvSpPr>
            <a:spLocks noGrp="1"/>
          </p:cNvSpPr>
          <p:nvPr>
            <p:ph type="dt" sz="half" idx="10"/>
          </p:nvPr>
        </p:nvSpPr>
        <p:spPr/>
        <p:txBody>
          <a:bodyPr/>
          <a:lstStyle/>
          <a:p>
            <a:pPr defTabSz="685800" fontAlgn="auto">
              <a:spcBef>
                <a:spcPts val="0"/>
              </a:spcBef>
              <a:spcAft>
                <a:spcPts val="0"/>
              </a:spcAft>
              <a:defRPr/>
            </a:pPr>
            <a:endParaRPr lang="en-ZA" sz="1350">
              <a:solidFill>
                <a:prstClr val="black"/>
              </a:solidFill>
              <a:latin typeface="Calibri"/>
              <a:cs typeface="+mn-cs"/>
            </a:endParaRPr>
          </a:p>
        </p:txBody>
      </p:sp>
      <p:sp>
        <p:nvSpPr>
          <p:cNvPr id="5" name="Footer Placeholder 4">
            <a:extLst>
              <a:ext uri="{FF2B5EF4-FFF2-40B4-BE49-F238E27FC236}">
                <a16:creationId xmlns:a16="http://schemas.microsoft.com/office/drawing/2014/main" id="{B75FA665-948C-4266-87A4-8D86F05F9DB1}"/>
              </a:ext>
            </a:extLst>
          </p:cNvPr>
          <p:cNvSpPr>
            <a:spLocks noGrp="1"/>
          </p:cNvSpPr>
          <p:nvPr>
            <p:ph type="ftr" sz="quarter" idx="11"/>
          </p:nvPr>
        </p:nvSpPr>
        <p:spPr/>
        <p:txBody>
          <a:bodyPr/>
          <a:lstStyle/>
          <a:p>
            <a:pPr defTabSz="685800" fontAlgn="auto">
              <a:spcBef>
                <a:spcPts val="0"/>
              </a:spcBef>
              <a:spcAft>
                <a:spcPts val="0"/>
              </a:spcAft>
              <a:defRPr/>
            </a:pPr>
            <a:endParaRPr lang="en-ZA" sz="1350">
              <a:solidFill>
                <a:prstClr val="black"/>
              </a:solidFill>
              <a:latin typeface="Calibri"/>
              <a:cs typeface="+mn-cs"/>
            </a:endParaRPr>
          </a:p>
        </p:txBody>
      </p:sp>
      <p:sp>
        <p:nvSpPr>
          <p:cNvPr id="6" name="Slide Number Placeholder 5">
            <a:extLst>
              <a:ext uri="{FF2B5EF4-FFF2-40B4-BE49-F238E27FC236}">
                <a16:creationId xmlns:a16="http://schemas.microsoft.com/office/drawing/2014/main" id="{B96245EB-C68E-4AF4-9827-C60C6106A054}"/>
              </a:ext>
            </a:extLst>
          </p:cNvPr>
          <p:cNvSpPr>
            <a:spLocks noGrp="1"/>
          </p:cNvSpPr>
          <p:nvPr>
            <p:ph type="sldNum" sz="quarter" idx="12"/>
          </p:nvPr>
        </p:nvSpPr>
        <p:spPr/>
        <p:txBody>
          <a:bodyPr/>
          <a:lstStyle/>
          <a:p>
            <a:pPr defTabSz="685800" fontAlgn="auto">
              <a:spcBef>
                <a:spcPts val="0"/>
              </a:spcBef>
              <a:spcAft>
                <a:spcPts val="0"/>
              </a:spcAft>
              <a:defRPr/>
            </a:pPr>
            <a:fld id="{AEB2C855-23CC-47FD-B59F-B6F75830445A}" type="slidenum">
              <a:rPr lang="en-ZA" sz="1350" smtClean="0">
                <a:solidFill>
                  <a:prstClr val="black"/>
                </a:solidFill>
                <a:latin typeface="Calibri"/>
                <a:cs typeface="+mn-cs"/>
              </a:rPr>
              <a:pPr defTabSz="685800" fontAlgn="auto">
                <a:spcBef>
                  <a:spcPts val="0"/>
                </a:spcBef>
                <a:spcAft>
                  <a:spcPts val="0"/>
                </a:spcAft>
                <a:defRPr/>
              </a:pPr>
              <a:t>‹#›</a:t>
            </a:fld>
            <a:endParaRPr lang="en-ZA" sz="1350">
              <a:solidFill>
                <a:prstClr val="black"/>
              </a:solidFill>
              <a:latin typeface="Calibri"/>
              <a:cs typeface="+mn-cs"/>
            </a:endParaRPr>
          </a:p>
        </p:txBody>
      </p:sp>
    </p:spTree>
    <p:extLst>
      <p:ext uri="{BB962C8B-B14F-4D97-AF65-F5344CB8AC3E}">
        <p14:creationId xmlns:p14="http://schemas.microsoft.com/office/powerpoint/2010/main" val="349345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002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6356352"/>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defTabSz="685800" fontAlgn="auto">
              <a:spcBef>
                <a:spcPts val="0"/>
              </a:spcBef>
              <a:spcAft>
                <a:spcPts val="0"/>
              </a:spcAft>
              <a:defRPr/>
            </a:pPr>
            <a:endParaRPr lang="en-US" sz="1350" dirty="0">
              <a:solidFill>
                <a:prstClr val="black"/>
              </a:solidFill>
            </a:endParaRPr>
          </a:p>
        </p:txBody>
      </p:sp>
      <p:sp>
        <p:nvSpPr>
          <p:cNvPr id="6" name="Slide Number Placeholder 5"/>
          <p:cNvSpPr txBox="1">
            <a:spLocks/>
          </p:cNvSpPr>
          <p:nvPr/>
        </p:nvSpPr>
        <p:spPr>
          <a:xfrm>
            <a:off x="8119307" y="6356351"/>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327CBE16-C524-4E85-84FB-DE985D9DE1E6}" type="slidenum">
              <a:rPr kumimoji="0" lang="en-US"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547010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11"/>
          <p:cNvPicPr>
            <a:picLocks noChangeAspect="1" noChangeArrowheads="1"/>
          </p:cNvPicPr>
          <p:nvPr/>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1"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2"/>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1"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2" descr="NDOH Logo.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2"/>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072439" y="5815015"/>
            <a:ext cx="9286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9080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7" Type="http://schemas.openxmlformats.org/officeDocument/2006/relationships/image" Target="../media/image14.jpe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13.jpeg"/><Relationship Id="rId5" Type="http://schemas.openxmlformats.org/officeDocument/2006/relationships/image" Target="../media/image9.png"/><Relationship Id="rId4" Type="http://schemas.openxmlformats.org/officeDocument/2006/relationships/image" Target="../media/image11.jpe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image" Target="../media/image1.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12.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image" Target="../media/image2.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image" Target="../media/image1.jpeg"/><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image" Target="../media/image4.jpeg"/><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theme" Target="../theme/theme13.xml"/><Relationship Id="rId30" Type="http://schemas.openxmlformats.org/officeDocument/2006/relationships/image" Target="../media/image5.jpe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77.xml"/><Relationship Id="rId1" Type="http://schemas.openxmlformats.org/officeDocument/2006/relationships/slideLayout" Target="../slideLayouts/slideLayout76.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79.xml"/><Relationship Id="rId1" Type="http://schemas.openxmlformats.org/officeDocument/2006/relationships/slideLayout" Target="../slideLayouts/slideLayout78.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82.xml"/><Relationship Id="rId7" Type="http://schemas.openxmlformats.org/officeDocument/2006/relationships/theme" Target="../theme/theme1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10" Type="http://schemas.openxmlformats.org/officeDocument/2006/relationships/image" Target="../media/image17.jpeg"/><Relationship Id="rId4" Type="http://schemas.openxmlformats.org/officeDocument/2006/relationships/slideLayout" Target="../slideLayouts/slideLayout83.xml"/><Relationship Id="rId9" Type="http://schemas.openxmlformats.org/officeDocument/2006/relationships/image" Target="../media/image16.jpeg"/></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88.xml"/><Relationship Id="rId7" Type="http://schemas.openxmlformats.org/officeDocument/2006/relationships/theme" Target="../theme/theme1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5" Type="http://schemas.openxmlformats.org/officeDocument/2006/relationships/slideLayout" Target="../slideLayouts/slideLayout90.xml"/><Relationship Id="rId10" Type="http://schemas.openxmlformats.org/officeDocument/2006/relationships/image" Target="../media/image17.jpeg"/><Relationship Id="rId4" Type="http://schemas.openxmlformats.org/officeDocument/2006/relationships/slideLayout" Target="../slideLayouts/slideLayout89.xml"/><Relationship Id="rId9" Type="http://schemas.openxmlformats.org/officeDocument/2006/relationships/image" Target="../media/image16.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5.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2.jpeg"/><Relationship Id="rId2" Type="http://schemas.openxmlformats.org/officeDocument/2006/relationships/slideLayout" Target="../slideLayouts/slideLayout3.xml"/><Relationship Id="rId16"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image" Target="../media/image4.jpe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7.xml"/><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jpeg"/><Relationship Id="rId2" Type="http://schemas.openxmlformats.org/officeDocument/2006/relationships/slideLayout" Target="../slideLayouts/slideLayout19.xml"/><Relationship Id="rId16" Type="http://schemas.openxmlformats.org/officeDocument/2006/relationships/theme" Target="../theme/theme5.xml"/><Relationship Id="rId20"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5.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36.xml"/><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1" name="Picture 7" descr="NDOH Logo.jpg"/>
          <p:cNvPicPr>
            <a:picLocks noChangeAspect="1"/>
          </p:cNvPicPr>
          <p:nvPr userDrawn="1"/>
        </p:nvPicPr>
        <p:blipFill>
          <a:blip r:embed="rId3" cstate="print"/>
          <a:srcRect/>
          <a:stretch>
            <a:fillRect/>
          </a:stretch>
        </p:blipFill>
        <p:spPr bwMode="auto">
          <a:xfrm>
            <a:off x="152400" y="5867400"/>
            <a:ext cx="2286000" cy="823913"/>
          </a:xfrm>
          <a:prstGeom prst="rect">
            <a:avLst/>
          </a:prstGeom>
          <a:noFill/>
          <a:ln w="9525">
            <a:noFill/>
            <a:miter lim="800000"/>
            <a:headEnd/>
            <a:tailEnd/>
          </a:ln>
        </p:spPr>
      </p:pic>
      <p:pic>
        <p:nvPicPr>
          <p:cNvPr id="2052" name="Picture 11"/>
          <p:cNvPicPr>
            <a:picLocks noChangeAspect="1" noChangeArrowheads="1"/>
          </p:cNvPicPr>
          <p:nvPr userDrawn="1"/>
        </p:nvPicPr>
        <p:blipFill>
          <a:blip r:embed="rId4" cstate="print"/>
          <a:srcRect r="25999"/>
          <a:stretch>
            <a:fillRect/>
          </a:stretch>
        </p:blipFill>
        <p:spPr bwMode="auto">
          <a:xfrm>
            <a:off x="7342188" y="0"/>
            <a:ext cx="1184275"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NDOH Logo.jpg"/>
          <p:cNvPicPr>
            <a:picLocks noChangeAspect="1"/>
          </p:cNvPicPr>
          <p:nvPr userDrawn="1"/>
        </p:nvPicPr>
        <p:blipFill>
          <a:blip r:embed="rId4"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5" cstate="print"/>
          <a:srcRect r="26000"/>
          <a:stretch>
            <a:fillRect/>
          </a:stretch>
        </p:blipFill>
        <p:spPr bwMode="auto">
          <a:xfrm>
            <a:off x="7341870" y="1"/>
            <a:ext cx="1184147" cy="1066799"/>
          </a:xfrm>
          <a:prstGeom prst="rect">
            <a:avLst/>
          </a:prstGeom>
          <a:noFill/>
          <a:ln w="9525">
            <a:noFill/>
            <a:miter lim="800000"/>
            <a:headEnd/>
            <a:tailEnd/>
          </a:ln>
          <a:effectLst/>
        </p:spPr>
      </p:pic>
    </p:spTree>
    <p:extLst>
      <p:ext uri="{BB962C8B-B14F-4D97-AF65-F5344CB8AC3E}">
        <p14:creationId xmlns:p14="http://schemas.microsoft.com/office/powerpoint/2010/main" val="3379560424"/>
      </p:ext>
    </p:extLst>
  </p:cSld>
  <p:clrMap bg1="lt1" tx1="dk1" bg2="lt2" tx2="dk2" accent1="accent1" accent2="accent2" accent3="accent3" accent4="accent4" accent5="accent5" accent6="accent6" hlink="hlink" folHlink="folHlink"/>
  <p:sldLayoutIdLst>
    <p:sldLayoutId id="2147483798" r:id="rId1"/>
    <p:sldLayoutId id="214748379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27" name="Picture 7" descr="NDOH 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r="25999"/>
          <a:stretch>
            <a:fillRect/>
          </a:stretch>
        </p:blipFill>
        <p:spPr bwMode="auto">
          <a:xfrm>
            <a:off x="7342188" y="0"/>
            <a:ext cx="11842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877050" y="5949950"/>
            <a:ext cx="223996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924300" y="5867400"/>
            <a:ext cx="188595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5225489"/>
      </p:ext>
    </p:extLst>
  </p:cSld>
  <p:clrMap bg1="lt1" tx1="dk1" bg2="lt2" tx2="dk2" accent1="accent1" accent2="accent2" accent3="accent3" accent4="accent4" accent5="accent5" accent6="accent6" hlink="hlink" folHlink="folHlink"/>
  <p:sldLayoutIdLst>
    <p:sldLayoutId id="2147483802" r:id="rId1"/>
    <p:sldLayoutId id="2147483869"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NDOH Logo.jpg"/>
          <p:cNvPicPr>
            <a:picLocks noChangeAspect="1"/>
          </p:cNvPicPr>
          <p:nvPr userDrawn="1"/>
        </p:nvPicPr>
        <p:blipFill>
          <a:blip r:embed="rId7"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8" cstate="print"/>
          <a:srcRect r="26000"/>
          <a:stretch>
            <a:fillRect/>
          </a:stretch>
        </p:blipFill>
        <p:spPr bwMode="auto">
          <a:xfrm>
            <a:off x="7341870" y="1"/>
            <a:ext cx="1184147" cy="1066799"/>
          </a:xfrm>
          <a:prstGeom prst="rect">
            <a:avLst/>
          </a:prstGeom>
          <a:noFill/>
          <a:ln w="9525">
            <a:noFill/>
            <a:miter lim="800000"/>
            <a:headEnd/>
            <a:tailEnd/>
          </a:ln>
          <a:effectLst/>
        </p:spPr>
      </p:pic>
    </p:spTree>
    <p:extLst>
      <p:ext uri="{BB962C8B-B14F-4D97-AF65-F5344CB8AC3E}">
        <p14:creationId xmlns:p14="http://schemas.microsoft.com/office/powerpoint/2010/main" val="347015323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3" r:id="rId4"/>
    <p:sldLayoutId id="2147483814"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NDOH Logo.jpg"/>
          <p:cNvPicPr>
            <a:picLocks noChangeAspect="1"/>
          </p:cNvPicPr>
          <p:nvPr/>
        </p:nvPicPr>
        <p:blipFill>
          <a:blip r:embed="rId28" cstate="print"/>
          <a:stretch>
            <a:fillRect/>
          </a:stretch>
        </p:blipFill>
        <p:spPr>
          <a:xfrm>
            <a:off x="152400" y="5867400"/>
            <a:ext cx="2286000" cy="824484"/>
          </a:xfrm>
          <a:prstGeom prst="rect">
            <a:avLst/>
          </a:prstGeom>
        </p:spPr>
      </p:pic>
      <p:pic>
        <p:nvPicPr>
          <p:cNvPr id="9" name="Picture 11"/>
          <p:cNvPicPr>
            <a:picLocks noChangeAspect="1" noChangeArrowheads="1"/>
          </p:cNvPicPr>
          <p:nvPr/>
        </p:nvPicPr>
        <p:blipFill>
          <a:blip r:embed="rId29" cstate="print"/>
          <a:srcRect r="26000"/>
          <a:stretch>
            <a:fillRect/>
          </a:stretch>
        </p:blipFill>
        <p:spPr bwMode="auto">
          <a:xfrm>
            <a:off x="7341870" y="1"/>
            <a:ext cx="1184147" cy="1066799"/>
          </a:xfrm>
          <a:prstGeom prst="rect">
            <a:avLst/>
          </a:prstGeom>
          <a:noFill/>
          <a:ln w="9525">
            <a:noFill/>
            <a:miter lim="800000"/>
            <a:headEnd/>
            <a:tailEnd/>
          </a:ln>
          <a:effectLst/>
        </p:spPr>
      </p:pic>
      <p:pic>
        <p:nvPicPr>
          <p:cNvPr id="5" name="Picture 4" descr="Phila.jpg"/>
          <p:cNvPicPr>
            <a:picLocks noChangeAspect="1"/>
          </p:cNvPicPr>
          <p:nvPr/>
        </p:nvPicPr>
        <p:blipFill>
          <a:blip r:embed="rId30" cstate="print"/>
          <a:stretch>
            <a:fillRect/>
          </a:stretch>
        </p:blipFill>
        <p:spPr>
          <a:xfrm>
            <a:off x="5652120" y="5877272"/>
            <a:ext cx="1071570" cy="910387"/>
          </a:xfrm>
          <a:prstGeom prst="rect">
            <a:avLst/>
          </a:prstGeom>
        </p:spPr>
      </p:pic>
      <p:pic>
        <p:nvPicPr>
          <p:cNvPr id="6" name="Picture 5" descr="Logo - NDP - Full colour.jpg"/>
          <p:cNvPicPr>
            <a:picLocks noChangeAspect="1"/>
          </p:cNvPicPr>
          <p:nvPr/>
        </p:nvPicPr>
        <p:blipFill>
          <a:blip r:embed="rId31" cstate="print"/>
          <a:stretch>
            <a:fillRect/>
          </a:stretch>
        </p:blipFill>
        <p:spPr>
          <a:xfrm>
            <a:off x="6874965" y="5805264"/>
            <a:ext cx="1058978" cy="1058978"/>
          </a:xfrm>
          <a:prstGeom prst="rect">
            <a:avLst/>
          </a:prstGeom>
        </p:spPr>
      </p:pic>
      <p:cxnSp>
        <p:nvCxnSpPr>
          <p:cNvPr id="11" name="Straight Connector 10"/>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66024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 id="2147483843" r:id="rId24"/>
    <p:sldLayoutId id="2147483844" r:id="rId25"/>
    <p:sldLayoutId id="2147483845" r:id="rId2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NDOH Logo.jpg"/>
          <p:cNvPicPr>
            <a:picLocks noChangeAspect="1"/>
          </p:cNvPicPr>
          <p:nvPr userDrawn="1"/>
        </p:nvPicPr>
        <p:blipFill>
          <a:blip r:embed="rId4"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5" cstate="print"/>
          <a:srcRect r="26000"/>
          <a:stretch>
            <a:fillRect/>
          </a:stretch>
        </p:blipFill>
        <p:spPr bwMode="auto">
          <a:xfrm>
            <a:off x="7341871" y="3"/>
            <a:ext cx="1184147" cy="1066799"/>
          </a:xfrm>
          <a:prstGeom prst="rect">
            <a:avLst/>
          </a:prstGeom>
          <a:noFill/>
          <a:ln w="9525">
            <a:noFill/>
            <a:miter lim="800000"/>
            <a:headEnd/>
            <a:tailEnd/>
          </a:ln>
          <a:effectLst/>
        </p:spPr>
      </p:pic>
    </p:spTree>
    <p:extLst>
      <p:ext uri="{BB962C8B-B14F-4D97-AF65-F5344CB8AC3E}">
        <p14:creationId xmlns:p14="http://schemas.microsoft.com/office/powerpoint/2010/main" val="2779569767"/>
      </p:ext>
    </p:extLst>
  </p:cSld>
  <p:clrMap bg1="lt1" tx1="dk1" bg2="lt2" tx2="dk2" accent1="accent1" accent2="accent2" accent3="accent3" accent4="accent4" accent5="accent5" accent6="accent6" hlink="hlink" folHlink="folHlink"/>
  <p:sldLayoutIdLst>
    <p:sldLayoutId id="2147483848" r:id="rId1"/>
    <p:sldLayoutId id="2147483849" r:id="rId2"/>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NDOH Logo.jpg"/>
          <p:cNvPicPr>
            <a:picLocks noChangeAspect="1"/>
          </p:cNvPicPr>
          <p:nvPr userDrawn="1"/>
        </p:nvPicPr>
        <p:blipFill>
          <a:blip r:embed="rId4"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5" cstate="print"/>
          <a:srcRect r="26000"/>
          <a:stretch>
            <a:fillRect/>
          </a:stretch>
        </p:blipFill>
        <p:spPr bwMode="auto">
          <a:xfrm>
            <a:off x="7341871" y="3"/>
            <a:ext cx="1184147" cy="1066799"/>
          </a:xfrm>
          <a:prstGeom prst="rect">
            <a:avLst/>
          </a:prstGeom>
          <a:noFill/>
          <a:ln w="9525">
            <a:noFill/>
            <a:miter lim="800000"/>
            <a:headEnd/>
            <a:tailEnd/>
          </a:ln>
          <a:effectLst/>
        </p:spPr>
      </p:pic>
    </p:spTree>
    <p:extLst>
      <p:ext uri="{BB962C8B-B14F-4D97-AF65-F5344CB8AC3E}">
        <p14:creationId xmlns:p14="http://schemas.microsoft.com/office/powerpoint/2010/main" val="3121009790"/>
      </p:ext>
    </p:extLst>
  </p:cSld>
  <p:clrMap bg1="lt1" tx1="dk1" bg2="lt2" tx2="dk2" accent1="accent1" accent2="accent2" accent3="accent3" accent4="accent4" accent5="accent5" accent6="accent6" hlink="hlink" folHlink="folHlink"/>
  <p:sldLayoutIdLst>
    <p:sldLayoutId id="2147483851" r:id="rId1"/>
    <p:sldLayoutId id="2147483852" r:id="rId2"/>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NDOH Logo.jpg"/>
          <p:cNvPicPr>
            <a:picLocks noChangeAspect="1"/>
          </p:cNvPicPr>
          <p:nvPr/>
        </p:nvPicPr>
        <p:blipFill>
          <a:blip r:embed="rId8" cstate="print"/>
          <a:stretch>
            <a:fillRect/>
          </a:stretch>
        </p:blipFill>
        <p:spPr>
          <a:xfrm>
            <a:off x="152400" y="5867400"/>
            <a:ext cx="2286000" cy="824484"/>
          </a:xfrm>
          <a:prstGeom prst="rect">
            <a:avLst/>
          </a:prstGeom>
        </p:spPr>
      </p:pic>
      <p:pic>
        <p:nvPicPr>
          <p:cNvPr id="9" name="Picture 11"/>
          <p:cNvPicPr>
            <a:picLocks noChangeAspect="1" noChangeArrowheads="1"/>
          </p:cNvPicPr>
          <p:nvPr/>
        </p:nvPicPr>
        <p:blipFill>
          <a:blip r:embed="rId9" cstate="print"/>
          <a:srcRect r="26000"/>
          <a:stretch>
            <a:fillRect/>
          </a:stretch>
        </p:blipFill>
        <p:spPr bwMode="auto">
          <a:xfrm>
            <a:off x="7341871" y="3"/>
            <a:ext cx="1184147" cy="1066799"/>
          </a:xfrm>
          <a:prstGeom prst="rect">
            <a:avLst/>
          </a:prstGeom>
          <a:noFill/>
          <a:ln w="9525">
            <a:noFill/>
            <a:miter lim="800000"/>
            <a:headEnd/>
            <a:tailEnd/>
          </a:ln>
          <a:effectLst/>
        </p:spPr>
      </p:pic>
      <p:pic>
        <p:nvPicPr>
          <p:cNvPr id="5" name="Picture 4" descr="Logo - NDP - Full colour.jpg"/>
          <p:cNvPicPr>
            <a:picLocks noChangeAspect="1"/>
          </p:cNvPicPr>
          <p:nvPr/>
        </p:nvPicPr>
        <p:blipFill>
          <a:blip r:embed="rId10" cstate="print"/>
          <a:stretch>
            <a:fillRect/>
          </a:stretch>
        </p:blipFill>
        <p:spPr>
          <a:xfrm>
            <a:off x="7786710" y="5857892"/>
            <a:ext cx="1130416" cy="1071570"/>
          </a:xfrm>
          <a:prstGeom prst="rect">
            <a:avLst/>
          </a:prstGeom>
        </p:spPr>
      </p:pic>
    </p:spTree>
    <p:extLst>
      <p:ext uri="{BB962C8B-B14F-4D97-AF65-F5344CB8AC3E}">
        <p14:creationId xmlns:p14="http://schemas.microsoft.com/office/powerpoint/2010/main" val="3121975166"/>
      </p:ext>
    </p:extLst>
  </p:cSld>
  <p:clrMap bg1="lt1" tx1="dk1" bg2="lt2" tx2="dk2" accent1="accent1" accent2="accent2" accent3="accent3" accent4="accent4" accent5="accent5" accent6="accent6" hlink="hlink" folHlink="folHlink"/>
  <p:sldLayoutIdLst>
    <p:sldLayoutId id="2147483854" r:id="rId1"/>
    <p:sldLayoutId id="2147483856" r:id="rId2"/>
    <p:sldLayoutId id="2147483857" r:id="rId3"/>
    <p:sldLayoutId id="2147483858" r:id="rId4"/>
    <p:sldLayoutId id="2147483859" r:id="rId5"/>
    <p:sldLayoutId id="2147483860" r:id="rId6"/>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NDOH Logo.jpg"/>
          <p:cNvPicPr>
            <a:picLocks noChangeAspect="1"/>
          </p:cNvPicPr>
          <p:nvPr/>
        </p:nvPicPr>
        <p:blipFill>
          <a:blip r:embed="rId8" cstate="print"/>
          <a:stretch>
            <a:fillRect/>
          </a:stretch>
        </p:blipFill>
        <p:spPr>
          <a:xfrm>
            <a:off x="152400" y="5867400"/>
            <a:ext cx="2286000" cy="824484"/>
          </a:xfrm>
          <a:prstGeom prst="rect">
            <a:avLst/>
          </a:prstGeom>
        </p:spPr>
      </p:pic>
      <p:pic>
        <p:nvPicPr>
          <p:cNvPr id="9" name="Picture 11"/>
          <p:cNvPicPr>
            <a:picLocks noChangeAspect="1" noChangeArrowheads="1"/>
          </p:cNvPicPr>
          <p:nvPr/>
        </p:nvPicPr>
        <p:blipFill>
          <a:blip r:embed="rId9" cstate="print"/>
          <a:srcRect r="26000"/>
          <a:stretch>
            <a:fillRect/>
          </a:stretch>
        </p:blipFill>
        <p:spPr bwMode="auto">
          <a:xfrm>
            <a:off x="7341871" y="3"/>
            <a:ext cx="1184147" cy="1066799"/>
          </a:xfrm>
          <a:prstGeom prst="rect">
            <a:avLst/>
          </a:prstGeom>
          <a:noFill/>
          <a:ln w="9525">
            <a:noFill/>
            <a:miter lim="800000"/>
            <a:headEnd/>
            <a:tailEnd/>
          </a:ln>
          <a:effectLst/>
        </p:spPr>
      </p:pic>
      <p:pic>
        <p:nvPicPr>
          <p:cNvPr id="5" name="Picture 4" descr="Logo - NDP - Full colour.jpg"/>
          <p:cNvPicPr>
            <a:picLocks noChangeAspect="1"/>
          </p:cNvPicPr>
          <p:nvPr/>
        </p:nvPicPr>
        <p:blipFill>
          <a:blip r:embed="rId10" cstate="print"/>
          <a:stretch>
            <a:fillRect/>
          </a:stretch>
        </p:blipFill>
        <p:spPr>
          <a:xfrm>
            <a:off x="7786710" y="5857892"/>
            <a:ext cx="1130416" cy="1071570"/>
          </a:xfrm>
          <a:prstGeom prst="rect">
            <a:avLst/>
          </a:prstGeom>
        </p:spPr>
      </p:pic>
    </p:spTree>
    <p:extLst>
      <p:ext uri="{BB962C8B-B14F-4D97-AF65-F5344CB8AC3E}">
        <p14:creationId xmlns:p14="http://schemas.microsoft.com/office/powerpoint/2010/main" val="3763797085"/>
      </p:ext>
    </p:extLst>
  </p:cSld>
  <p:clrMap bg1="lt1" tx1="dk1" bg2="lt2" tx2="dk2" accent1="accent1" accent2="accent2" accent3="accent3" accent4="accent4" accent5="accent5" accent6="accent6" hlink="hlink" folHlink="folHlink"/>
  <p:sldLayoutIdLst>
    <p:sldLayoutId id="2147483862" r:id="rId1"/>
    <p:sldLayoutId id="2147483864" r:id="rId2"/>
    <p:sldLayoutId id="2147483865" r:id="rId3"/>
    <p:sldLayoutId id="2147483866" r:id="rId4"/>
    <p:sldLayoutId id="2147483867" r:id="rId5"/>
    <p:sldLayoutId id="2147483868" r:id="rId6"/>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p:nvPicPr>
        <p:blipFill>
          <a:blip r:embed="rId16" cstate="print"/>
          <a:stretch>
            <a:fillRect/>
          </a:stretch>
        </p:blipFill>
        <p:spPr>
          <a:xfrm>
            <a:off x="152400" y="5867400"/>
            <a:ext cx="2286000" cy="824484"/>
          </a:xfrm>
          <a:prstGeom prst="rect">
            <a:avLst/>
          </a:prstGeom>
        </p:spPr>
      </p:pic>
      <p:pic>
        <p:nvPicPr>
          <p:cNvPr id="9" name="Picture 11"/>
          <p:cNvPicPr>
            <a:picLocks noChangeAspect="1" noChangeArrowheads="1"/>
          </p:cNvPicPr>
          <p:nvPr/>
        </p:nvPicPr>
        <p:blipFill>
          <a:blip r:embed="rId17" cstate="print"/>
          <a:srcRect r="26000"/>
          <a:stretch>
            <a:fillRect/>
          </a:stretch>
        </p:blipFill>
        <p:spPr bwMode="auto">
          <a:xfrm>
            <a:off x="7341870" y="1"/>
            <a:ext cx="1184147" cy="1066799"/>
          </a:xfrm>
          <a:prstGeom prst="rect">
            <a:avLst/>
          </a:prstGeom>
          <a:noFill/>
          <a:ln w="9525">
            <a:noFill/>
            <a:miter lim="800000"/>
            <a:headEnd/>
            <a:tailEnd/>
          </a:ln>
          <a:effectLst/>
        </p:spPr>
      </p:pic>
      <p:pic>
        <p:nvPicPr>
          <p:cNvPr id="5" name="Picture 4" descr="Phila.jpg"/>
          <p:cNvPicPr>
            <a:picLocks noChangeAspect="1"/>
          </p:cNvPicPr>
          <p:nvPr/>
        </p:nvPicPr>
        <p:blipFill>
          <a:blip r:embed="rId18" cstate="print"/>
          <a:stretch>
            <a:fillRect/>
          </a:stretch>
        </p:blipFill>
        <p:spPr>
          <a:xfrm>
            <a:off x="5652120" y="5877272"/>
            <a:ext cx="1071570" cy="910387"/>
          </a:xfrm>
          <a:prstGeom prst="rect">
            <a:avLst/>
          </a:prstGeom>
        </p:spPr>
      </p:pic>
      <p:pic>
        <p:nvPicPr>
          <p:cNvPr id="6" name="Picture 5" descr="Logo - NDP - Full colour.jpg"/>
          <p:cNvPicPr>
            <a:picLocks noChangeAspect="1"/>
          </p:cNvPicPr>
          <p:nvPr/>
        </p:nvPicPr>
        <p:blipFill>
          <a:blip r:embed="rId19" cstate="print"/>
          <a:stretch>
            <a:fillRect/>
          </a:stretch>
        </p:blipFill>
        <p:spPr>
          <a:xfrm>
            <a:off x="6874965" y="5805264"/>
            <a:ext cx="1058978" cy="1058978"/>
          </a:xfrm>
          <a:prstGeom prst="rect">
            <a:avLst/>
          </a:prstGeom>
        </p:spPr>
      </p:pic>
      <p:cxnSp>
        <p:nvCxnSpPr>
          <p:cNvPr id="11" name="Straight Connector 10"/>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6680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705" r:id="rId13"/>
    <p:sldLayoutId id="2147483706"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3" cstate="print"/>
          <a:srcRect r="26000"/>
          <a:stretch>
            <a:fillRect/>
          </a:stretch>
        </p:blipFill>
        <p:spPr bwMode="auto">
          <a:xfrm>
            <a:off x="7341870" y="1"/>
            <a:ext cx="1184147" cy="1066799"/>
          </a:xfrm>
          <a:prstGeom prst="rect">
            <a:avLst/>
          </a:prstGeom>
          <a:noFill/>
          <a:ln w="9525">
            <a:noFill/>
            <a:miter lim="800000"/>
            <a:headEnd/>
            <a:tailEnd/>
          </a:ln>
          <a:effectLst/>
        </p:spPr>
      </p:pic>
      <p:pic>
        <p:nvPicPr>
          <p:cNvPr id="5" name="Picture 4" descr="Logo - NDP - Full colour.jpg"/>
          <p:cNvPicPr>
            <a:picLocks noChangeAspect="1"/>
          </p:cNvPicPr>
          <p:nvPr userDrawn="1"/>
        </p:nvPicPr>
        <p:blipFill>
          <a:blip r:embed="rId3" cstate="print"/>
          <a:stretch>
            <a:fillRect/>
          </a:stretch>
        </p:blipFill>
        <p:spPr>
          <a:xfrm>
            <a:off x="7786710" y="5857892"/>
            <a:ext cx="1055030" cy="1000108"/>
          </a:xfrm>
          <a:prstGeom prst="rect">
            <a:avLst/>
          </a:prstGeom>
        </p:spPr>
      </p:pic>
      <p:cxnSp>
        <p:nvCxnSpPr>
          <p:cNvPr id="6" name="Straight Connector 5"/>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733656"/>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extLst>
      <p:ext uri="{BB962C8B-B14F-4D97-AF65-F5344CB8AC3E}">
        <p14:creationId xmlns:p14="http://schemas.microsoft.com/office/powerpoint/2010/main" val="97581750"/>
      </p:ext>
    </p:extLst>
  </p:cSld>
  <p:clrMap bg1="lt1" tx1="dk1" bg2="lt2" tx2="dk2" accent1="accent1" accent2="accent2" accent3="accent3" accent4="accent4" accent5="accent5" accent6="accent6" hlink="hlink" folHlink="folHlink"/>
  <p:sldLayoutIdLst>
    <p:sldLayoutId id="214748374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NDOH Logo.jpg"/>
          <p:cNvPicPr>
            <a:picLocks noChangeAspect="1"/>
          </p:cNvPicPr>
          <p:nvPr/>
        </p:nvPicPr>
        <p:blipFill>
          <a:blip r:embed="rId17" cstate="print"/>
          <a:stretch>
            <a:fillRect/>
          </a:stretch>
        </p:blipFill>
        <p:spPr>
          <a:xfrm>
            <a:off x="152400" y="5867400"/>
            <a:ext cx="2286000" cy="824484"/>
          </a:xfrm>
          <a:prstGeom prst="rect">
            <a:avLst/>
          </a:prstGeom>
        </p:spPr>
      </p:pic>
      <p:pic>
        <p:nvPicPr>
          <p:cNvPr id="9" name="Picture 11"/>
          <p:cNvPicPr>
            <a:picLocks noChangeAspect="1" noChangeArrowheads="1"/>
          </p:cNvPicPr>
          <p:nvPr/>
        </p:nvPicPr>
        <p:blipFill>
          <a:blip r:embed="rId18" cstate="print"/>
          <a:srcRect r="26000"/>
          <a:stretch>
            <a:fillRect/>
          </a:stretch>
        </p:blipFill>
        <p:spPr bwMode="auto">
          <a:xfrm>
            <a:off x="7341870" y="1"/>
            <a:ext cx="1184147" cy="1066799"/>
          </a:xfrm>
          <a:prstGeom prst="rect">
            <a:avLst/>
          </a:prstGeom>
          <a:noFill/>
          <a:ln w="9525">
            <a:noFill/>
            <a:miter lim="800000"/>
            <a:headEnd/>
            <a:tailEnd/>
          </a:ln>
          <a:effectLst/>
        </p:spPr>
      </p:pic>
      <p:pic>
        <p:nvPicPr>
          <p:cNvPr id="5" name="Picture 4" descr="Phila.jpg"/>
          <p:cNvPicPr>
            <a:picLocks noChangeAspect="1"/>
          </p:cNvPicPr>
          <p:nvPr/>
        </p:nvPicPr>
        <p:blipFill>
          <a:blip r:embed="rId19" cstate="print"/>
          <a:stretch>
            <a:fillRect/>
          </a:stretch>
        </p:blipFill>
        <p:spPr>
          <a:xfrm>
            <a:off x="5652120" y="5877272"/>
            <a:ext cx="1071570" cy="910387"/>
          </a:xfrm>
          <a:prstGeom prst="rect">
            <a:avLst/>
          </a:prstGeom>
        </p:spPr>
      </p:pic>
      <p:pic>
        <p:nvPicPr>
          <p:cNvPr id="6" name="Picture 5" descr="Logo - NDP - Full colour.jpg"/>
          <p:cNvPicPr>
            <a:picLocks noChangeAspect="1"/>
          </p:cNvPicPr>
          <p:nvPr/>
        </p:nvPicPr>
        <p:blipFill>
          <a:blip r:embed="rId20" cstate="print"/>
          <a:stretch>
            <a:fillRect/>
          </a:stretch>
        </p:blipFill>
        <p:spPr>
          <a:xfrm>
            <a:off x="6874965" y="5805264"/>
            <a:ext cx="1058978" cy="1058978"/>
          </a:xfrm>
          <a:prstGeom prst="rect">
            <a:avLst/>
          </a:prstGeom>
        </p:spPr>
      </p:pic>
      <p:cxnSp>
        <p:nvCxnSpPr>
          <p:cNvPr id="11" name="Straight Connector 10"/>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0112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60" r:id="rId13"/>
    <p:sldLayoutId id="2147483761" r:id="rId14"/>
    <p:sldLayoutId id="2147483762"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NDOH Logo.jpg"/>
          <p:cNvPicPr>
            <a:picLocks noChangeAspect="1"/>
          </p:cNvPicPr>
          <p:nvPr userDrawn="1"/>
        </p:nvPicPr>
        <p:blipFill>
          <a:blip r:embed="rId5" cstate="print"/>
          <a:stretch>
            <a:fillRect/>
          </a:stretch>
        </p:blipFill>
        <p:spPr>
          <a:xfrm>
            <a:off x="7244680" y="0"/>
            <a:ext cx="1899320" cy="1052736"/>
          </a:xfrm>
          <a:prstGeom prst="rect">
            <a:avLst/>
          </a:prstGeom>
        </p:spPr>
      </p:pic>
    </p:spTree>
    <p:extLst>
      <p:ext uri="{BB962C8B-B14F-4D97-AF65-F5344CB8AC3E}">
        <p14:creationId xmlns:p14="http://schemas.microsoft.com/office/powerpoint/2010/main" val="268634049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6"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extLst>
      <p:ext uri="{BB962C8B-B14F-4D97-AF65-F5344CB8AC3E}">
        <p14:creationId xmlns:p14="http://schemas.microsoft.com/office/powerpoint/2010/main" val="2904965704"/>
      </p:ext>
    </p:extLst>
  </p:cSld>
  <p:clrMap bg1="lt1" tx1="dk1" bg2="lt2" tx2="dk2" accent1="accent1" accent2="accent2" accent3="accent3" accent4="accent4" accent5="accent5" accent6="accent6" hlink="hlink" folHlink="folHlink"/>
  <p:sldLayoutIdLst>
    <p:sldLayoutId id="214748378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NDOH Logo.jpg"/>
          <p:cNvPicPr>
            <a:picLocks noChangeAspect="1"/>
          </p:cNvPicPr>
          <p:nvPr userDrawn="1"/>
        </p:nvPicPr>
        <p:blipFill>
          <a:blip r:embed="rId4"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5" cstate="print"/>
          <a:srcRect r="26000"/>
          <a:stretch>
            <a:fillRect/>
          </a:stretch>
        </p:blipFill>
        <p:spPr bwMode="auto">
          <a:xfrm>
            <a:off x="7341870" y="1"/>
            <a:ext cx="1184147" cy="1066799"/>
          </a:xfrm>
          <a:prstGeom prst="rect">
            <a:avLst/>
          </a:prstGeom>
          <a:noFill/>
          <a:ln w="9525">
            <a:noFill/>
            <a:miter lim="800000"/>
            <a:headEnd/>
            <a:tailEnd/>
          </a:ln>
          <a:effectLst/>
        </p:spPr>
      </p:pic>
    </p:spTree>
    <p:extLst>
      <p:ext uri="{BB962C8B-B14F-4D97-AF65-F5344CB8AC3E}">
        <p14:creationId xmlns:p14="http://schemas.microsoft.com/office/powerpoint/2010/main" val="2373538702"/>
      </p:ext>
    </p:extLst>
  </p:cSld>
  <p:clrMap bg1="lt1" tx1="dk1" bg2="lt2" tx2="dk2" accent1="accent1" accent2="accent2" accent3="accent3" accent4="accent4" accent5="accent5" accent6="accent6" hlink="hlink" folHlink="folHlink"/>
  <p:sldLayoutIdLst>
    <p:sldLayoutId id="2147483791" r:id="rId1"/>
    <p:sldLayoutId id="214748379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NDOH Logo.jpg"/>
          <p:cNvPicPr>
            <a:picLocks noChangeAspect="1"/>
          </p:cNvPicPr>
          <p:nvPr userDrawn="1"/>
        </p:nvPicPr>
        <p:blipFill>
          <a:blip r:embed="rId4"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5" cstate="print"/>
          <a:srcRect r="26000"/>
          <a:stretch>
            <a:fillRect/>
          </a:stretch>
        </p:blipFill>
        <p:spPr bwMode="auto">
          <a:xfrm>
            <a:off x="7341870" y="1"/>
            <a:ext cx="1184147" cy="1066799"/>
          </a:xfrm>
          <a:prstGeom prst="rect">
            <a:avLst/>
          </a:prstGeom>
          <a:noFill/>
          <a:ln w="9525">
            <a:noFill/>
            <a:miter lim="800000"/>
            <a:headEnd/>
            <a:tailEnd/>
          </a:ln>
          <a:effectLst/>
        </p:spPr>
      </p:pic>
    </p:spTree>
    <p:extLst>
      <p:ext uri="{BB962C8B-B14F-4D97-AF65-F5344CB8AC3E}">
        <p14:creationId xmlns:p14="http://schemas.microsoft.com/office/powerpoint/2010/main" val="25859632"/>
      </p:ext>
    </p:extLst>
  </p:cSld>
  <p:clrMap bg1="lt1" tx1="dk1" bg2="lt2" tx2="dk2" accent1="accent1" accent2="accent2" accent3="accent3" accent4="accent4" accent5="accent5" accent6="accent6" hlink="hlink" folHlink="folHlink"/>
  <p:sldLayoutIdLst>
    <p:sldLayoutId id="2147483794" r:id="rId1"/>
    <p:sldLayoutId id="2147483795"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3.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0060" y="758429"/>
            <a:ext cx="7239000" cy="1938992"/>
          </a:xfrm>
          <a:prstGeom prst="rect">
            <a:avLst/>
          </a:prstGeom>
          <a:noFill/>
        </p:spPr>
        <p:txBody>
          <a:bodyPr>
            <a:spAutoFit/>
          </a:bodyPr>
          <a:lstStyle/>
          <a:p>
            <a:pPr algn="ctr" eaLnBrk="1" fontAlgn="auto" hangingPunct="1">
              <a:spcBef>
                <a:spcPts val="0"/>
              </a:spcBef>
              <a:spcAft>
                <a:spcPts val="0"/>
              </a:spcAft>
              <a:defRPr/>
            </a:pPr>
            <a:endParaRPr lang="en-ZA" sz="3200" b="1" dirty="0" smtClean="0">
              <a:solidFill>
                <a:srgbClr val="003300"/>
              </a:solidFill>
              <a:effectLst>
                <a:outerShdw blurRad="38100" dist="38100" dir="2700000" algn="tl">
                  <a:srgbClr val="000000">
                    <a:alpha val="43137"/>
                  </a:srgbClr>
                </a:outerShdw>
              </a:effectLst>
            </a:endParaRPr>
          </a:p>
          <a:p>
            <a:pPr algn="ctr" eaLnBrk="1" fontAlgn="auto" hangingPunct="1">
              <a:spcBef>
                <a:spcPts val="0"/>
              </a:spcBef>
              <a:spcAft>
                <a:spcPts val="0"/>
              </a:spcAft>
              <a:defRPr/>
            </a:pPr>
            <a:r>
              <a:rPr lang="en-ZA" sz="3200" b="1" dirty="0" smtClean="0">
                <a:solidFill>
                  <a:srgbClr val="003300"/>
                </a:solidFill>
                <a:effectLst>
                  <a:outerShdw blurRad="38100" dist="38100" dir="2700000" algn="tl">
                    <a:srgbClr val="000000">
                      <a:alpha val="43137"/>
                    </a:srgbClr>
                  </a:outerShdw>
                </a:effectLst>
              </a:rPr>
              <a:t>Briefing Portfolio Committee on Health</a:t>
            </a:r>
          </a:p>
          <a:p>
            <a:pPr algn="ctr" eaLnBrk="1" fontAlgn="auto" hangingPunct="1">
              <a:spcBef>
                <a:spcPts val="0"/>
              </a:spcBef>
              <a:spcAft>
                <a:spcPts val="0"/>
              </a:spcAft>
              <a:defRPr/>
            </a:pPr>
            <a:endParaRPr lang="en-US" sz="2400" b="1" dirty="0">
              <a:solidFill>
                <a:srgbClr val="003300"/>
              </a:solidFill>
              <a:effectLst>
                <a:outerShdw blurRad="38100" dist="38100" dir="2700000" algn="tl">
                  <a:srgbClr val="000000">
                    <a:alpha val="43137"/>
                  </a:srgbClr>
                </a:outerShdw>
              </a:effectLst>
            </a:endParaRPr>
          </a:p>
        </p:txBody>
      </p:sp>
      <p:sp>
        <p:nvSpPr>
          <p:cNvPr id="6" name="TextBox 5"/>
          <p:cNvSpPr txBox="1"/>
          <p:nvPr/>
        </p:nvSpPr>
        <p:spPr>
          <a:xfrm>
            <a:off x="1905000" y="4495800"/>
            <a:ext cx="7234238" cy="830997"/>
          </a:xfrm>
          <a:prstGeom prst="rect">
            <a:avLst/>
          </a:prstGeom>
          <a:noFill/>
        </p:spPr>
        <p:txBody>
          <a:bodyPr>
            <a:spAutoFit/>
          </a:bodyPr>
          <a:lstStyle/>
          <a:p>
            <a:pPr algn="ctr" eaLnBrk="1" fontAlgn="auto" hangingPunct="1">
              <a:spcBef>
                <a:spcPts val="0"/>
              </a:spcBef>
              <a:spcAft>
                <a:spcPts val="0"/>
              </a:spcAft>
              <a:defRPr/>
            </a:pPr>
            <a:r>
              <a:rPr lang="en-ZA" sz="2400" dirty="0">
                <a:solidFill>
                  <a:srgbClr val="003300"/>
                </a:solidFill>
                <a:effectLst>
                  <a:outerShdw blurRad="38100" dist="38100" dir="2700000" algn="tl">
                    <a:srgbClr val="000000">
                      <a:alpha val="43137"/>
                    </a:srgbClr>
                  </a:outerShdw>
                </a:effectLst>
              </a:rPr>
              <a:t>Director-General</a:t>
            </a:r>
            <a:br>
              <a:rPr lang="en-ZA" sz="2400" dirty="0">
                <a:solidFill>
                  <a:srgbClr val="003300"/>
                </a:solidFill>
                <a:effectLst>
                  <a:outerShdw blurRad="38100" dist="38100" dir="2700000" algn="tl">
                    <a:srgbClr val="000000">
                      <a:alpha val="43137"/>
                    </a:srgbClr>
                  </a:outerShdw>
                </a:effectLst>
              </a:rPr>
            </a:br>
            <a:r>
              <a:rPr lang="en-ZA" sz="2400" dirty="0">
                <a:solidFill>
                  <a:srgbClr val="003300"/>
                </a:solidFill>
                <a:effectLst>
                  <a:outerShdw blurRad="38100" dist="38100" dir="2700000" algn="tl">
                    <a:srgbClr val="000000">
                      <a:alpha val="43137"/>
                    </a:srgbClr>
                  </a:outerShdw>
                </a:effectLst>
              </a:rPr>
              <a:t>National Department of Health</a:t>
            </a:r>
          </a:p>
        </p:txBody>
      </p:sp>
      <p:sp>
        <p:nvSpPr>
          <p:cNvPr id="7" name="Rectangle 2"/>
          <p:cNvSpPr txBox="1">
            <a:spLocks noChangeArrowheads="1"/>
          </p:cNvSpPr>
          <p:nvPr/>
        </p:nvSpPr>
        <p:spPr>
          <a:xfrm>
            <a:off x="533400" y="142875"/>
            <a:ext cx="8110538" cy="928688"/>
          </a:xfrm>
          <a:prstGeom prst="rect">
            <a:avLst/>
          </a:prstGeom>
        </p:spPr>
        <p:txBody>
          <a:bodyPr anchor="b">
            <a:normAutofit/>
          </a:bodyPr>
          <a:lstStyle/>
          <a:p>
            <a:pPr algn="ctr" defTabSz="45720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effectLst>
                <a:outerShdw blurRad="38100" dist="38100" dir="2700000" algn="tl">
                  <a:srgbClr val="000000">
                    <a:alpha val="43137"/>
                  </a:srgbClr>
                </a:outerShdw>
              </a:effectLst>
              <a:ea typeface="+mj-ea"/>
            </a:endParaRPr>
          </a:p>
        </p:txBody>
      </p:sp>
      <p:sp>
        <p:nvSpPr>
          <p:cNvPr id="5" name="TextBox 4"/>
          <p:cNvSpPr txBox="1"/>
          <p:nvPr/>
        </p:nvSpPr>
        <p:spPr>
          <a:xfrm>
            <a:off x="1921055" y="3317345"/>
            <a:ext cx="7234238" cy="830997"/>
          </a:xfrm>
          <a:prstGeom prst="rect">
            <a:avLst/>
          </a:prstGeom>
          <a:noFill/>
        </p:spPr>
        <p:txBody>
          <a:bodyPr>
            <a:spAutoFit/>
          </a:bodyPr>
          <a:lstStyle/>
          <a:p>
            <a:pPr algn="ctr" eaLnBrk="1" fontAlgn="auto" hangingPunct="1">
              <a:spcBef>
                <a:spcPts val="0"/>
              </a:spcBef>
              <a:spcAft>
                <a:spcPts val="0"/>
              </a:spcAft>
              <a:defRPr/>
            </a:pPr>
            <a:endParaRPr lang="en-ZA" sz="2400" dirty="0" smtClean="0">
              <a:solidFill>
                <a:srgbClr val="003300"/>
              </a:solidFill>
              <a:effectLst>
                <a:outerShdw blurRad="38100" dist="38100" dir="2700000" algn="tl">
                  <a:srgbClr val="000000">
                    <a:alpha val="43137"/>
                  </a:srgbClr>
                </a:outerShdw>
              </a:effectLst>
            </a:endParaRPr>
          </a:p>
          <a:p>
            <a:pPr algn="ctr" eaLnBrk="1" fontAlgn="auto" hangingPunct="1">
              <a:spcBef>
                <a:spcPts val="0"/>
              </a:spcBef>
              <a:spcAft>
                <a:spcPts val="0"/>
              </a:spcAft>
              <a:defRPr/>
            </a:pPr>
            <a:r>
              <a:rPr lang="en-ZA" sz="2400" dirty="0" smtClean="0">
                <a:solidFill>
                  <a:srgbClr val="003300"/>
                </a:solidFill>
                <a:effectLst>
                  <a:outerShdw blurRad="38100" dist="38100" dir="2700000" algn="tl">
                    <a:srgbClr val="000000">
                      <a:alpha val="43137"/>
                    </a:srgbClr>
                  </a:outerShdw>
                </a:effectLst>
              </a:rPr>
              <a:t>28 Aug 2019</a:t>
            </a:r>
            <a:endParaRPr lang="en-US" sz="1600" dirty="0">
              <a:solidFill>
                <a:srgbClr val="003300"/>
              </a:solidFill>
              <a:effectLst>
                <a:outerShdw blurRad="38100" dist="38100" dir="2700000" algn="tl">
                  <a:srgbClr val="000000">
                    <a:alpha val="43137"/>
                  </a:srgbClr>
                </a:outerShdw>
              </a:effectLst>
            </a:endParaRPr>
          </a:p>
        </p:txBody>
      </p:sp>
      <p:sp>
        <p:nvSpPr>
          <p:cNvPr id="8" name="TextBox 7"/>
          <p:cNvSpPr txBox="1"/>
          <p:nvPr/>
        </p:nvSpPr>
        <p:spPr>
          <a:xfrm>
            <a:off x="2626519" y="2880294"/>
            <a:ext cx="5791200"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HEALTH PUBLIC ENTITIES</a:t>
            </a:r>
            <a:endParaRPr lang="en-US" sz="28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2605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7308304" cy="543595"/>
          </a:xfrm>
        </p:spPr>
        <p:txBody>
          <a:bodyPr/>
          <a:lstStyle/>
          <a:p>
            <a:r>
              <a:rPr lang="en-ZA" sz="2400" dirty="0">
                <a:effectLst>
                  <a:outerShdw blurRad="38100" dist="38100" dir="2700000" algn="tl">
                    <a:srgbClr val="000000">
                      <a:alpha val="43137"/>
                    </a:srgbClr>
                  </a:outerShdw>
                </a:effectLst>
                <a:latin typeface="Arial Narrow" panose="020B0606020202030204" pitchFamily="34" charset="0"/>
              </a:rPr>
              <a:t>2019/20 BUDGET </a:t>
            </a:r>
            <a:r>
              <a:rPr lang="en-ZA" sz="2400" dirty="0" smtClean="0">
                <a:effectLst>
                  <a:outerShdw blurRad="38100" dist="38100" dir="2700000" algn="tl">
                    <a:srgbClr val="000000">
                      <a:alpha val="43137"/>
                    </a:srgbClr>
                  </a:outerShdw>
                </a:effectLst>
                <a:latin typeface="Arial Narrow" panose="020B0606020202030204" pitchFamily="34" charset="0"/>
              </a:rPr>
              <a:t>ESTIMATES</a:t>
            </a:r>
            <a:r>
              <a:rPr lang="en-US" sz="2400" dirty="0" smtClean="0">
                <a:effectLst>
                  <a:outerShdw blurRad="38100" dist="38100" dir="2700000" algn="tl">
                    <a:srgbClr val="000000">
                      <a:alpha val="43137"/>
                    </a:srgbClr>
                  </a:outerShdw>
                </a:effectLst>
              </a:rPr>
              <a:t> </a:t>
            </a:r>
            <a:endParaRPr lang="en-ZA" sz="2400" dirty="0">
              <a:solidFill>
                <a:srgbClr val="FF0000"/>
              </a:solidFill>
            </a:endParaRPr>
          </a:p>
        </p:txBody>
      </p:sp>
      <p:sp>
        <p:nvSpPr>
          <p:cNvPr id="3" name="Content Placeholder 2"/>
          <p:cNvSpPr>
            <a:spLocks noGrp="1"/>
          </p:cNvSpPr>
          <p:nvPr>
            <p:ph idx="1"/>
          </p:nvPr>
        </p:nvSpPr>
        <p:spPr>
          <a:xfrm>
            <a:off x="0" y="1052736"/>
            <a:ext cx="9144000" cy="4351338"/>
          </a:xfrm>
        </p:spPr>
        <p:txBody>
          <a:bodyPr/>
          <a:lstStyle/>
          <a:p>
            <a:pPr algn="just">
              <a:lnSpc>
                <a:spcPct val="115000"/>
              </a:lnSpc>
              <a:spcBef>
                <a:spcPts val="0"/>
              </a:spcBef>
            </a:pPr>
            <a:endParaRPr lang="en-US" sz="1800" dirty="0"/>
          </a:p>
          <a:p>
            <a:endParaRPr lang="en-US" sz="1800" dirty="0">
              <a:ea typeface="Cambria" panose="02040503050406030204" pitchFamily="18" charset="0"/>
              <a:cs typeface="Times New Roman" panose="02020603050405020304" pitchFamily="18" charset="0"/>
            </a:endParaRPr>
          </a:p>
          <a:p>
            <a:endParaRPr lang="en-US" sz="1800" dirty="0">
              <a:ea typeface="Cambria" panose="02040503050406030204" pitchFamily="18" charset="0"/>
              <a:cs typeface="Times New Roman" panose="02020603050405020304" pitchFamily="18" charset="0"/>
            </a:endParaRPr>
          </a:p>
          <a:p>
            <a:pPr lvl="0"/>
            <a:endParaRPr lang="en-US" sz="1800" dirty="0"/>
          </a:p>
          <a:p>
            <a:pPr marL="0" marR="0" indent="0" algn="just">
              <a:lnSpc>
                <a:spcPct val="115000"/>
              </a:lnSpc>
              <a:spcBef>
                <a:spcPts val="0"/>
              </a:spcBef>
              <a:spcAft>
                <a:spcPts val="0"/>
              </a:spcAft>
              <a:buNone/>
            </a:pPr>
            <a:endParaRPr lang="en-ZA" sz="1800" dirty="0" smtClean="0">
              <a:latin typeface="+mn-lt"/>
              <a:ea typeface="Cambria" panose="02040503050406030204" pitchFamily="18" charset="0"/>
              <a:cs typeface="Times New Roman" panose="02020603050405020304" pitchFamily="18" charset="0"/>
            </a:endParaRPr>
          </a:p>
          <a:p>
            <a:pPr marL="0" marR="0" indent="0" algn="just">
              <a:lnSpc>
                <a:spcPct val="115000"/>
              </a:lnSpc>
              <a:spcBef>
                <a:spcPts val="0"/>
              </a:spcBef>
              <a:spcAft>
                <a:spcPts val="0"/>
              </a:spcAft>
              <a:buNone/>
            </a:pPr>
            <a:endParaRPr lang="en-ZA" sz="1800" dirty="0">
              <a:latin typeface="+mn-lt"/>
              <a:ea typeface="Cambria" panose="02040503050406030204" pitchFamily="18" charset="0"/>
              <a:cs typeface="Times New Roman" panose="02020603050405020304" pitchFamily="18" charset="0"/>
            </a:endParaRPr>
          </a:p>
          <a:p>
            <a:pPr marL="0" marR="0" indent="0" algn="just">
              <a:lnSpc>
                <a:spcPct val="115000"/>
              </a:lnSpc>
              <a:spcBef>
                <a:spcPts val="0"/>
              </a:spcBef>
              <a:spcAft>
                <a:spcPts val="0"/>
              </a:spcAft>
              <a:buNone/>
            </a:pPr>
            <a:endParaRPr lang="en-ZA" sz="1800" dirty="0" smtClean="0">
              <a:latin typeface="+mn-lt"/>
              <a:ea typeface="Cambria" panose="02040503050406030204" pitchFamily="18" charset="0"/>
              <a:cs typeface="Times New Roman" panose="02020603050405020304" pitchFamily="18" charset="0"/>
            </a:endParaRPr>
          </a:p>
          <a:p>
            <a:endParaRPr lang="en-ZA"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96752"/>
            <a:ext cx="8568952" cy="4599831"/>
          </a:xfrm>
          <a:prstGeom prst="rect">
            <a:avLst/>
          </a:prstGeom>
          <a:noFill/>
          <a:ln>
            <a:noFill/>
          </a:ln>
        </p:spPr>
      </p:pic>
    </p:spTree>
    <p:extLst>
      <p:ext uri="{BB962C8B-B14F-4D97-AF65-F5344CB8AC3E}">
        <p14:creationId xmlns:p14="http://schemas.microsoft.com/office/powerpoint/2010/main" val="3439862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7308304" cy="543595"/>
          </a:xfrm>
        </p:spPr>
        <p:txBody>
          <a:bodyPr/>
          <a:lstStyle/>
          <a:p>
            <a:r>
              <a:rPr lang="en-US" sz="2400" dirty="0" smtClean="0">
                <a:effectLst>
                  <a:outerShdw blurRad="38100" dist="38100" dir="2700000" algn="tl">
                    <a:srgbClr val="000000">
                      <a:alpha val="43137"/>
                    </a:srgbClr>
                  </a:outerShdw>
                </a:effectLst>
              </a:rPr>
              <a:t>RISKS AND CHALLENGES  </a:t>
            </a:r>
            <a:endParaRPr lang="en-ZA" sz="2400" dirty="0">
              <a:solidFill>
                <a:srgbClr val="FF0000"/>
              </a:solidFill>
            </a:endParaRPr>
          </a:p>
        </p:txBody>
      </p:sp>
      <p:sp>
        <p:nvSpPr>
          <p:cNvPr id="3" name="Content Placeholder 2"/>
          <p:cNvSpPr>
            <a:spLocks noGrp="1"/>
          </p:cNvSpPr>
          <p:nvPr>
            <p:ph idx="1"/>
          </p:nvPr>
        </p:nvSpPr>
        <p:spPr>
          <a:xfrm>
            <a:off x="0" y="1052736"/>
            <a:ext cx="9144000" cy="4351338"/>
          </a:xfrm>
        </p:spPr>
        <p:txBody>
          <a:bodyPr/>
          <a:lstStyle/>
          <a:p>
            <a:pPr lvl="0" algn="just"/>
            <a:r>
              <a:rPr lang="en-ZA" sz="1400" dirty="0"/>
              <a:t>Historic constraints and inequities due to previous political structures, resulting in a mismatch of service.</a:t>
            </a:r>
          </a:p>
          <a:p>
            <a:pPr lvl="0" algn="just"/>
            <a:r>
              <a:rPr lang="en-ZA" sz="1400" dirty="0"/>
              <a:t>Inappropriate test baskets for the clinical requirements – either too little, inappropriate or excessive.</a:t>
            </a:r>
          </a:p>
          <a:p>
            <a:pPr lvl="0" algn="just"/>
            <a:r>
              <a:rPr lang="en-ZA" sz="1400" dirty="0"/>
              <a:t>Inheritance of multiple laboratories with variable levels of quality.</a:t>
            </a:r>
          </a:p>
          <a:p>
            <a:pPr lvl="0" algn="just"/>
            <a:r>
              <a:rPr lang="en-ZA" sz="1400" dirty="0"/>
              <a:t>Duplication of services in some instances, resulting in wasteful expenditure.</a:t>
            </a:r>
          </a:p>
          <a:p>
            <a:pPr lvl="0" algn="just"/>
            <a:r>
              <a:rPr lang="en-ZA" sz="1400" dirty="0"/>
              <a:t>Failure to keep pace with international trends and norms in laboratory services. The NHLS has more laboratories per capita than any other country in the world.</a:t>
            </a:r>
          </a:p>
          <a:p>
            <a:pPr lvl="0" algn="just"/>
            <a:r>
              <a:rPr lang="en-ZA" sz="1400" dirty="0"/>
              <a:t>Lack of standardisation of laboratory information technology – impeding effective national reporting of laboratory results to the </a:t>
            </a:r>
            <a:r>
              <a:rPr lang="en-ZA" sz="1400" dirty="0" err="1"/>
              <a:t>DoH</a:t>
            </a:r>
            <a:r>
              <a:rPr lang="en-ZA" sz="1400" dirty="0"/>
              <a:t>.</a:t>
            </a:r>
          </a:p>
          <a:p>
            <a:pPr algn="just"/>
            <a:r>
              <a:rPr lang="en-ZA" sz="1400" dirty="0"/>
              <a:t>Mismatch of the laboratory services with the development plans of healthcare </a:t>
            </a:r>
            <a:r>
              <a:rPr lang="en-ZA" sz="1400" dirty="0" smtClean="0"/>
              <a:t>nationally</a:t>
            </a:r>
          </a:p>
          <a:p>
            <a:pPr algn="just"/>
            <a:r>
              <a:rPr lang="en-ZA" sz="1400" dirty="0"/>
              <a:t>The NHLS still faces </a:t>
            </a:r>
            <a:r>
              <a:rPr lang="en-ZA" sz="1400" dirty="0" smtClean="0"/>
              <a:t>challenges </a:t>
            </a:r>
            <a:r>
              <a:rPr lang="en-ZA" sz="1400" dirty="0"/>
              <a:t>of recovering debt in </a:t>
            </a:r>
            <a:r>
              <a:rPr lang="en-ZA" sz="1400" dirty="0" smtClean="0"/>
              <a:t>arrears</a:t>
            </a:r>
          </a:p>
          <a:p>
            <a:pPr marL="0" indent="0" algn="just">
              <a:buNone/>
            </a:pPr>
            <a:endParaRPr lang="en-ZA" sz="1400" dirty="0" smtClean="0"/>
          </a:p>
          <a:p>
            <a:pPr algn="just"/>
            <a:r>
              <a:rPr lang="en-US" sz="1400" dirty="0"/>
              <a:t>The NHLS is currently facing the following workforce challenges:</a:t>
            </a:r>
          </a:p>
          <a:p>
            <a:pPr lvl="1" algn="just"/>
            <a:r>
              <a:rPr lang="en-US" sz="1400" dirty="0"/>
              <a:t>Recruitment and retention of skilled professionals.</a:t>
            </a:r>
          </a:p>
          <a:p>
            <a:pPr lvl="1" algn="just"/>
            <a:r>
              <a:rPr lang="en-US" sz="1400" dirty="0"/>
              <a:t>Fiscal constraints which impacts on the filling vacancies.</a:t>
            </a:r>
          </a:p>
          <a:p>
            <a:pPr lvl="1" algn="just"/>
            <a:r>
              <a:rPr lang="en-US" sz="1400" dirty="0"/>
              <a:t>Inequitable distribution of Human Resource between rural areas and urban areas within NHLS; and private sector and NHLS.</a:t>
            </a:r>
          </a:p>
          <a:p>
            <a:pPr lvl="1" algn="just"/>
            <a:r>
              <a:rPr lang="en-US" sz="1400" dirty="0"/>
              <a:t>Migration of skilled professionals internationally.</a:t>
            </a:r>
          </a:p>
          <a:p>
            <a:pPr lvl="1" algn="just"/>
            <a:r>
              <a:rPr lang="en-US" sz="1400" dirty="0"/>
              <a:t>Instability at the leadership level which leads to lack of direction and low staff morale</a:t>
            </a:r>
            <a:endParaRPr lang="en-ZA" sz="1400" dirty="0" smtClean="0"/>
          </a:p>
          <a:p>
            <a:pPr lvl="0"/>
            <a:endParaRPr lang="en-US" sz="1800" dirty="0" smtClean="0"/>
          </a:p>
          <a:p>
            <a:endParaRPr lang="en-US" sz="1800" dirty="0">
              <a:ea typeface="Cambria" panose="02040503050406030204" pitchFamily="18" charset="0"/>
              <a:cs typeface="Times New Roman" panose="02020603050405020304" pitchFamily="18" charset="0"/>
            </a:endParaRPr>
          </a:p>
          <a:p>
            <a:endParaRPr lang="en-US" sz="1800" dirty="0">
              <a:ea typeface="Cambria" panose="02040503050406030204" pitchFamily="18" charset="0"/>
              <a:cs typeface="Times New Roman" panose="02020603050405020304" pitchFamily="18" charset="0"/>
            </a:endParaRPr>
          </a:p>
          <a:p>
            <a:pPr lvl="0"/>
            <a:endParaRPr lang="en-US" sz="1800" dirty="0"/>
          </a:p>
          <a:p>
            <a:pPr marL="0" marR="0" indent="0" algn="just">
              <a:lnSpc>
                <a:spcPct val="115000"/>
              </a:lnSpc>
              <a:spcBef>
                <a:spcPts val="0"/>
              </a:spcBef>
              <a:spcAft>
                <a:spcPts val="0"/>
              </a:spcAft>
              <a:buNone/>
            </a:pPr>
            <a:endParaRPr lang="en-ZA" sz="1800" dirty="0" smtClean="0">
              <a:latin typeface="+mn-lt"/>
              <a:ea typeface="Cambria" panose="02040503050406030204" pitchFamily="18" charset="0"/>
              <a:cs typeface="Times New Roman" panose="02020603050405020304" pitchFamily="18" charset="0"/>
            </a:endParaRPr>
          </a:p>
          <a:p>
            <a:pPr marL="0" marR="0" indent="0" algn="just">
              <a:lnSpc>
                <a:spcPct val="115000"/>
              </a:lnSpc>
              <a:spcBef>
                <a:spcPts val="0"/>
              </a:spcBef>
              <a:spcAft>
                <a:spcPts val="0"/>
              </a:spcAft>
              <a:buNone/>
            </a:pPr>
            <a:endParaRPr lang="en-ZA" sz="1800" dirty="0">
              <a:latin typeface="+mn-lt"/>
              <a:ea typeface="Cambria" panose="02040503050406030204" pitchFamily="18" charset="0"/>
              <a:cs typeface="Times New Roman" panose="02020603050405020304" pitchFamily="18" charset="0"/>
            </a:endParaRPr>
          </a:p>
          <a:p>
            <a:pPr marL="0" marR="0" indent="0" algn="just">
              <a:lnSpc>
                <a:spcPct val="115000"/>
              </a:lnSpc>
              <a:spcBef>
                <a:spcPts val="0"/>
              </a:spcBef>
              <a:spcAft>
                <a:spcPts val="0"/>
              </a:spcAft>
              <a:buNone/>
            </a:pPr>
            <a:endParaRPr lang="en-ZA" sz="1800" dirty="0" smtClean="0">
              <a:latin typeface="+mn-lt"/>
              <a:ea typeface="Cambria" panose="020405030504060302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val="3776231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7308304" cy="543595"/>
          </a:xfrm>
        </p:spPr>
        <p:txBody>
          <a:bodyPr/>
          <a:lstStyle/>
          <a:p>
            <a:pPr algn="l"/>
            <a:r>
              <a:rPr lang="en-US" sz="2400" dirty="0" smtClean="0">
                <a:effectLst>
                  <a:outerShdw blurRad="38100" dist="38100" dir="2700000" algn="tl">
                    <a:srgbClr val="000000">
                      <a:alpha val="43137"/>
                    </a:srgbClr>
                  </a:outerShdw>
                </a:effectLst>
              </a:rPr>
              <a:t>KEY ACHIEVEMENTS  </a:t>
            </a:r>
            <a:endParaRPr lang="en-ZA" sz="2400" dirty="0">
              <a:solidFill>
                <a:srgbClr val="FF0000"/>
              </a:solidFill>
            </a:endParaRPr>
          </a:p>
        </p:txBody>
      </p:sp>
      <p:sp>
        <p:nvSpPr>
          <p:cNvPr id="3" name="Content Placeholder 2"/>
          <p:cNvSpPr>
            <a:spLocks noGrp="1"/>
          </p:cNvSpPr>
          <p:nvPr>
            <p:ph idx="1"/>
          </p:nvPr>
        </p:nvSpPr>
        <p:spPr>
          <a:xfrm>
            <a:off x="0" y="1052736"/>
            <a:ext cx="9144000" cy="4752528"/>
          </a:xfrm>
        </p:spPr>
        <p:txBody>
          <a:bodyPr/>
          <a:lstStyle/>
          <a:p>
            <a:pPr lvl="0"/>
            <a:r>
              <a:rPr lang="en-ZA" sz="1500" dirty="0" smtClean="0"/>
              <a:t>The NHLS managed to have 99 laboratories SANAS accredited. </a:t>
            </a:r>
          </a:p>
          <a:p>
            <a:pPr lvl="0" algn="just"/>
            <a:r>
              <a:rPr lang="en-ZA" sz="1500" dirty="0" smtClean="0"/>
              <a:t>The NHLS achieved its teaching, training and research mandate by training 9 epidemiologists, 57 registrars, 36 intern medical scientists, supervised 29 intern and registrars in occupational health and safety and 284 intern medical technologists. </a:t>
            </a:r>
          </a:p>
          <a:p>
            <a:pPr lvl="0"/>
            <a:r>
              <a:rPr lang="en-ZA" sz="1500" dirty="0" smtClean="0"/>
              <a:t>792 articles were published in peer review journals for the 2018/19 financial year. </a:t>
            </a:r>
          </a:p>
          <a:p>
            <a:pPr lvl="0" algn="just"/>
            <a:r>
              <a:rPr lang="en-ZA" sz="1500" dirty="0" smtClean="0"/>
              <a:t>Responded to all notified outbreaks within 24 hours and conducted 36 occupational and environmental health and safety assessments.</a:t>
            </a:r>
          </a:p>
          <a:p>
            <a:pPr lvl="0"/>
            <a:r>
              <a:rPr lang="en-ZA" sz="1500" dirty="0" smtClean="0"/>
              <a:t>An annual Ekurhuleni National Cancer Registry report for 2018/19 financial year was produced.</a:t>
            </a:r>
          </a:p>
          <a:p>
            <a:pPr marL="0" lvl="0" indent="0">
              <a:buNone/>
            </a:pPr>
            <a:endParaRPr lang="en-ZA" sz="1500" dirty="0" smtClean="0"/>
          </a:p>
          <a:p>
            <a:r>
              <a:rPr lang="en-US" sz="1500" dirty="0" smtClean="0">
                <a:ea typeface="Cambria" panose="02040503050406030204" pitchFamily="18" charset="0"/>
                <a:cs typeface="Times New Roman" panose="02020603050405020304" pitchFamily="18" charset="0"/>
              </a:rPr>
              <a:t>Over the last two years the Board and Management has </a:t>
            </a:r>
            <a:r>
              <a:rPr lang="en-US" sz="1500" dirty="0" err="1" smtClean="0">
                <a:ea typeface="Cambria" panose="02040503050406030204" pitchFamily="18" charset="0"/>
                <a:cs typeface="Times New Roman" panose="02020603050405020304" pitchFamily="18" charset="0"/>
              </a:rPr>
              <a:t>stabilised</a:t>
            </a:r>
            <a:r>
              <a:rPr lang="en-US" sz="1500" dirty="0" smtClean="0">
                <a:ea typeface="Cambria" panose="02040503050406030204" pitchFamily="18" charset="0"/>
                <a:cs typeface="Times New Roman" panose="02020603050405020304" pitchFamily="18" charset="0"/>
              </a:rPr>
              <a:t> and improved the NHLS:</a:t>
            </a:r>
          </a:p>
          <a:p>
            <a:pPr lvl="1"/>
            <a:r>
              <a:rPr lang="en-US" sz="1200" dirty="0" smtClean="0">
                <a:ea typeface="Cambria" panose="02040503050406030204" pitchFamily="18" charset="0"/>
                <a:cs typeface="Times New Roman" panose="02020603050405020304" pitchFamily="18" charset="0"/>
              </a:rPr>
              <a:t>Turnaround </a:t>
            </a:r>
            <a:r>
              <a:rPr lang="en-US" sz="1200" dirty="0">
                <a:ea typeface="Cambria" panose="02040503050406030204" pitchFamily="18" charset="0"/>
                <a:cs typeface="Times New Roman" panose="02020603050405020304" pitchFamily="18" charset="0"/>
              </a:rPr>
              <a:t>of a R1.8 billion deficit to a R1.4 billion surplus for two years. </a:t>
            </a:r>
          </a:p>
          <a:p>
            <a:pPr lvl="1"/>
            <a:r>
              <a:rPr lang="en-US" sz="1200" dirty="0">
                <a:ea typeface="Cambria" panose="02040503050406030204" pitchFamily="18" charset="0"/>
                <a:cs typeface="Times New Roman" panose="02020603050405020304" pitchFamily="18" charset="0"/>
              </a:rPr>
              <a:t>Creditors being paid within 30 days for the first time. </a:t>
            </a:r>
          </a:p>
          <a:p>
            <a:pPr lvl="1"/>
            <a:r>
              <a:rPr lang="en-US" sz="1200" dirty="0">
                <a:ea typeface="Cambria" panose="02040503050406030204" pitchFamily="18" charset="0"/>
                <a:cs typeface="Times New Roman" panose="02020603050405020304" pitchFamily="18" charset="0"/>
              </a:rPr>
              <a:t>Debtors days reduced substantially and settlement of some of high value long outstanding debt. </a:t>
            </a:r>
          </a:p>
          <a:p>
            <a:pPr lvl="1"/>
            <a:r>
              <a:rPr lang="en-US" sz="1200" dirty="0">
                <a:ea typeface="Cambria" panose="02040503050406030204" pitchFamily="18" charset="0"/>
                <a:cs typeface="Times New Roman" panose="02020603050405020304" pitchFamily="18" charset="0"/>
              </a:rPr>
              <a:t>Increase in revenue collection couple with effective cost-containment resulting in better cash flow and 4 month reserve ( R2 billion) need to ensure stability.</a:t>
            </a:r>
          </a:p>
          <a:p>
            <a:pPr lvl="1"/>
            <a:r>
              <a:rPr lang="en-US" sz="1200" dirty="0">
                <a:ea typeface="Cambria" panose="02040503050406030204" pitchFamily="18" charset="0"/>
                <a:cs typeface="Times New Roman" panose="02020603050405020304" pitchFamily="18" charset="0"/>
              </a:rPr>
              <a:t>Systems are been put in place to better control, improve efficiency and investment made in equipment and infrastructure.</a:t>
            </a:r>
          </a:p>
          <a:p>
            <a:pPr lvl="1"/>
            <a:r>
              <a:rPr lang="en-US" sz="1200" dirty="0">
                <a:ea typeface="Cambria" panose="02040503050406030204" pitchFamily="18" charset="0"/>
                <a:cs typeface="Times New Roman" panose="02020603050405020304" pitchFamily="18" charset="0"/>
              </a:rPr>
              <a:t>Improve serve delivery- turnaround time and quality</a:t>
            </a:r>
          </a:p>
          <a:p>
            <a:endParaRPr lang="en-US" sz="1800" dirty="0">
              <a:ea typeface="Cambria" panose="02040503050406030204" pitchFamily="18" charset="0"/>
              <a:cs typeface="Times New Roman" panose="02020603050405020304" pitchFamily="18" charset="0"/>
            </a:endParaRPr>
          </a:p>
          <a:p>
            <a:endParaRPr lang="en-US" sz="1800" dirty="0">
              <a:ea typeface="Cambria" panose="02040503050406030204" pitchFamily="18" charset="0"/>
              <a:cs typeface="Times New Roman" panose="02020603050405020304" pitchFamily="18" charset="0"/>
            </a:endParaRPr>
          </a:p>
          <a:p>
            <a:pPr lvl="0"/>
            <a:endParaRPr lang="en-US" sz="1800" dirty="0"/>
          </a:p>
          <a:p>
            <a:pPr marL="0" marR="0" indent="0" algn="just">
              <a:lnSpc>
                <a:spcPct val="115000"/>
              </a:lnSpc>
              <a:spcBef>
                <a:spcPts val="0"/>
              </a:spcBef>
              <a:spcAft>
                <a:spcPts val="0"/>
              </a:spcAft>
              <a:buNone/>
            </a:pPr>
            <a:endParaRPr lang="en-ZA" sz="1800" dirty="0" smtClean="0">
              <a:latin typeface="+mn-lt"/>
              <a:ea typeface="Cambria" panose="02040503050406030204" pitchFamily="18" charset="0"/>
              <a:cs typeface="Times New Roman" panose="02020603050405020304" pitchFamily="18" charset="0"/>
            </a:endParaRPr>
          </a:p>
          <a:p>
            <a:pPr marL="0" marR="0" indent="0" algn="just">
              <a:lnSpc>
                <a:spcPct val="115000"/>
              </a:lnSpc>
              <a:spcBef>
                <a:spcPts val="0"/>
              </a:spcBef>
              <a:spcAft>
                <a:spcPts val="0"/>
              </a:spcAft>
              <a:buNone/>
            </a:pPr>
            <a:endParaRPr lang="en-ZA" sz="1800" dirty="0">
              <a:latin typeface="+mn-lt"/>
              <a:ea typeface="Cambria" panose="02040503050406030204" pitchFamily="18" charset="0"/>
              <a:cs typeface="Times New Roman" panose="02020603050405020304" pitchFamily="18" charset="0"/>
            </a:endParaRPr>
          </a:p>
          <a:p>
            <a:pPr marL="0" marR="0" indent="0" algn="just">
              <a:lnSpc>
                <a:spcPct val="115000"/>
              </a:lnSpc>
              <a:spcBef>
                <a:spcPts val="0"/>
              </a:spcBef>
              <a:spcAft>
                <a:spcPts val="0"/>
              </a:spcAft>
              <a:buNone/>
            </a:pPr>
            <a:endParaRPr lang="en-ZA" sz="1800" dirty="0" smtClean="0">
              <a:latin typeface="+mn-lt"/>
              <a:ea typeface="Cambria" panose="020405030504060302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val="1302296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1050095"/>
            <a:ext cx="9144000" cy="4680520"/>
          </a:xfrm>
          <a:prstGeom prst="rect">
            <a:avLst/>
          </a:prstGeom>
        </p:spPr>
        <p:txBody>
          <a:bodyPr/>
          <a:lstStyle/>
          <a:p>
            <a:pPr marL="285750" indent="-285750" algn="just">
              <a:buFont typeface="Arial" panose="020B0604020202020204" pitchFamily="34" charset="0"/>
              <a:buChar char="•"/>
            </a:pPr>
            <a:endParaRPr lang="en-ZA"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The OHSC is established by Section 79A of the National Health Amendment Act, 2013 (Act No. 12 of 2013) </a:t>
            </a:r>
          </a:p>
          <a:p>
            <a:pPr marL="28575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The main objectives of the OHSC as outlined in the Act are to protect and promote the health and safety of users of health services by</a:t>
            </a:r>
            <a:r>
              <a:rPr lang="en-ZA"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Monitoring and enforcing compliance by health establishments with norms and standards prescribed by the Minister in relation to the national health system; </a:t>
            </a:r>
            <a:r>
              <a:rPr lang="en-ZA" dirty="0" smtClean="0">
                <a:latin typeface="Arial" panose="020B0604020202020204" pitchFamily="34" charset="0"/>
                <a:cs typeface="Arial" panose="020B0604020202020204" pitchFamily="34" charset="0"/>
              </a:rPr>
              <a:t>and</a:t>
            </a:r>
          </a:p>
          <a:p>
            <a:pPr marL="742950" lvl="1"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Ensuring consideration, investigation and disposal of complaints relating to non-compliance with prescribed norms and standards in a procedurally fair, economical and expeditious </a:t>
            </a:r>
            <a:r>
              <a:rPr lang="en-ZA" dirty="0" smtClean="0">
                <a:latin typeface="Arial" panose="020B0604020202020204" pitchFamily="34" charset="0"/>
                <a:cs typeface="Arial" panose="020B0604020202020204" pitchFamily="34" charset="0"/>
              </a:rPr>
              <a:t>manner</a:t>
            </a:r>
          </a:p>
          <a:p>
            <a:pPr marL="285750" indent="-285750">
              <a:buFont typeface="Arial" panose="020B0604020202020204" pitchFamily="34" charset="0"/>
              <a:buChar char="•"/>
            </a:pPr>
            <a:endParaRPr lang="en-US" sz="1200" dirty="0">
              <a:latin typeface="Cambria" panose="02040503050406030204" pitchFamily="18" charset="0"/>
              <a:ea typeface="Times New Roman" panose="02020603050405020304" pitchFamily="18" charset="0"/>
              <a:cs typeface="Times New Roman" panose="02020603050405020304" pitchFamily="18" charset="0"/>
            </a:endParaRPr>
          </a:p>
          <a:p>
            <a:pPr lvl="0"/>
            <a:endParaRPr lang="en-US" dirty="0"/>
          </a:p>
          <a:p>
            <a:pPr marL="285750" indent="-285750" algn="just">
              <a:buFont typeface="Arial" panose="020B0604020202020204" pitchFamily="34" charset="0"/>
              <a:buChar char="•"/>
            </a:pPr>
            <a:endParaRPr lang="en-ZA" dirty="0" smtClean="0"/>
          </a:p>
          <a:p>
            <a:pPr lvl="7" algn="just">
              <a:spcBef>
                <a:spcPct val="20000"/>
              </a:spcBef>
              <a:defRPr/>
            </a:pPr>
            <a:r>
              <a:rPr kumimoji="0" lang="en-ZA"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107504" y="88570"/>
            <a:ext cx="7056784" cy="830997"/>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OFFICE OF HEALTH STANDARDS COMPLIANCE (OHSC)</a:t>
            </a:r>
            <a:endParaRPr lang="en-US" sz="24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4295445" y="5991671"/>
            <a:ext cx="288032" cy="307777"/>
          </a:xfrm>
          <a:prstGeom prst="rect">
            <a:avLst/>
          </a:prstGeom>
          <a:noFill/>
        </p:spPr>
        <p:txBody>
          <a:bodyPr wrap="square" rtlCol="0">
            <a:spAutoFit/>
          </a:bodyPr>
          <a:lstStyle/>
          <a:p>
            <a:pPr algn="ctr"/>
            <a:r>
              <a:rPr lang="en-ZA" sz="1400" dirty="0" smtClean="0"/>
              <a:t>8</a:t>
            </a:r>
            <a:endParaRPr lang="en-ZA" sz="1400" dirty="0"/>
          </a:p>
        </p:txBody>
      </p:sp>
      <p:sp>
        <p:nvSpPr>
          <p:cNvPr id="7" name="Rectangle 6"/>
          <p:cNvSpPr/>
          <p:nvPr/>
        </p:nvSpPr>
        <p:spPr>
          <a:xfrm>
            <a:off x="8028384" y="5690050"/>
            <a:ext cx="441146" cy="369332"/>
          </a:xfrm>
          <a:prstGeom prst="rect">
            <a:avLst/>
          </a:prstGeom>
        </p:spPr>
        <p:txBody>
          <a:bodyPr wrap="none">
            <a:spAutoFit/>
          </a:bodyPr>
          <a:lstStyle/>
          <a:p>
            <a:r>
              <a:rPr lang="en-US" dirty="0" smtClean="0"/>
              <a:t>13</a:t>
            </a:r>
            <a:endParaRPr lang="en-US" dirty="0"/>
          </a:p>
        </p:txBody>
      </p:sp>
    </p:spTree>
    <p:extLst>
      <p:ext uri="{BB962C8B-B14F-4D97-AF65-F5344CB8AC3E}">
        <p14:creationId xmlns:p14="http://schemas.microsoft.com/office/powerpoint/2010/main" val="626284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6463630" cy="543595"/>
          </a:xfrm>
        </p:spPr>
        <p:txBody>
          <a:bodyPr/>
          <a:lstStyle/>
          <a:p>
            <a:pPr algn="l"/>
            <a:r>
              <a:rPr lang="en-ZA" dirty="0"/>
              <a:t>STRATEGIC GOALS OF THE </a:t>
            </a:r>
            <a:r>
              <a:rPr lang="en-ZA" dirty="0" smtClean="0"/>
              <a:t>OHSC </a:t>
            </a:r>
            <a:endParaRPr lang="en-ZA" dirty="0"/>
          </a:p>
        </p:txBody>
      </p:sp>
      <p:sp>
        <p:nvSpPr>
          <p:cNvPr id="3" name="Content Placeholder 2"/>
          <p:cNvSpPr>
            <a:spLocks noGrp="1"/>
          </p:cNvSpPr>
          <p:nvPr>
            <p:ph idx="1"/>
          </p:nvPr>
        </p:nvSpPr>
        <p:spPr>
          <a:xfrm>
            <a:off x="0" y="1052736"/>
            <a:ext cx="9144000" cy="4351338"/>
          </a:xfrm>
        </p:spPr>
        <p:txBody>
          <a:bodyPr/>
          <a:lstStyle/>
          <a:p>
            <a:pPr marL="285750" indent="-285750" algn="just"/>
            <a:endParaRPr lang="en-ZA" sz="1800" dirty="0" smtClean="0">
              <a:ea typeface="Times New Roman" panose="02020603050405020304" pitchFamily="18" charset="0"/>
              <a:cs typeface="Times New Roman" panose="02020603050405020304" pitchFamily="18" charset="0"/>
            </a:endParaRPr>
          </a:p>
          <a:p>
            <a:pPr marL="285750" indent="-285750" algn="just"/>
            <a:r>
              <a:rPr lang="en-ZA" sz="1800" dirty="0" smtClean="0">
                <a:ea typeface="Times New Roman" panose="02020603050405020304" pitchFamily="18" charset="0"/>
                <a:cs typeface="Times New Roman" panose="02020603050405020304" pitchFamily="18" charset="0"/>
              </a:rPr>
              <a:t>Publicly </a:t>
            </a:r>
            <a:r>
              <a:rPr lang="en-ZA" sz="1800" dirty="0">
                <a:ea typeface="Times New Roman" panose="02020603050405020304" pitchFamily="18" charset="0"/>
                <a:cs typeface="Times New Roman" panose="02020603050405020304" pitchFamily="18" charset="0"/>
              </a:rPr>
              <a:t>demonstrate responsiveness and accountability as an effective and efficient high-performance organisation  </a:t>
            </a:r>
            <a:endParaRPr lang="en-ZA" sz="1800" dirty="0" smtClean="0">
              <a:ea typeface="Times New Roman" panose="02020603050405020304" pitchFamily="18" charset="0"/>
              <a:cs typeface="Times New Roman" panose="02020603050405020304" pitchFamily="18" charset="0"/>
            </a:endParaRPr>
          </a:p>
          <a:p>
            <a:pPr marL="285750" indent="-285750" algn="just"/>
            <a:endParaRPr lang="en-US" sz="1800" dirty="0">
              <a:latin typeface="Cambria" panose="02040503050406030204" pitchFamily="18" charset="0"/>
              <a:ea typeface="Times New Roman" panose="02020603050405020304" pitchFamily="18" charset="0"/>
              <a:cs typeface="Times New Roman" panose="02020603050405020304" pitchFamily="18" charset="0"/>
            </a:endParaRPr>
          </a:p>
          <a:p>
            <a:pPr marL="285750" indent="-285750" algn="just"/>
            <a:r>
              <a:rPr lang="en-ZA" sz="1800" dirty="0">
                <a:ea typeface="Times New Roman" panose="02020603050405020304" pitchFamily="18" charset="0"/>
                <a:cs typeface="Times New Roman" panose="02020603050405020304" pitchFamily="18" charset="0"/>
              </a:rPr>
              <a:t>Inspect Health Establishments (HEs) for compliance with quality norms and </a:t>
            </a:r>
            <a:r>
              <a:rPr lang="en-ZA" sz="1800" dirty="0" smtClean="0">
                <a:ea typeface="Times New Roman" panose="02020603050405020304" pitchFamily="18" charset="0"/>
                <a:cs typeface="Times New Roman" panose="02020603050405020304" pitchFamily="18" charset="0"/>
              </a:rPr>
              <a:t>standards</a:t>
            </a:r>
          </a:p>
          <a:p>
            <a:pPr marL="285750" indent="-285750" algn="just"/>
            <a:endParaRPr lang="en-ZA" sz="1800" dirty="0">
              <a:ea typeface="Times New Roman" panose="02020603050405020304" pitchFamily="18" charset="0"/>
              <a:cs typeface="Times New Roman" panose="02020603050405020304" pitchFamily="18" charset="0"/>
            </a:endParaRPr>
          </a:p>
          <a:p>
            <a:pPr marL="285750" indent="-285750" algn="just"/>
            <a:r>
              <a:rPr lang="en-ZA" sz="1800" dirty="0">
                <a:ea typeface="Times New Roman" panose="02020603050405020304" pitchFamily="18" charset="0"/>
                <a:cs typeface="Times New Roman" panose="02020603050405020304" pitchFamily="18" charset="0"/>
              </a:rPr>
              <a:t>Patient and community complaints regarding poor care and situations of concern are investigated and responded to </a:t>
            </a:r>
            <a:endParaRPr lang="en-ZA" sz="1800" dirty="0" smtClean="0">
              <a:ea typeface="Times New Roman" panose="02020603050405020304" pitchFamily="18" charset="0"/>
              <a:cs typeface="Times New Roman" panose="02020603050405020304" pitchFamily="18" charset="0"/>
            </a:endParaRPr>
          </a:p>
          <a:p>
            <a:pPr marL="285750" indent="-285750" algn="just"/>
            <a:endParaRPr lang="en-US" sz="1800" dirty="0">
              <a:latin typeface="Cambria" panose="02040503050406030204" pitchFamily="18" charset="0"/>
              <a:ea typeface="Times New Roman" panose="02020603050405020304" pitchFamily="18" charset="0"/>
              <a:cs typeface="Times New Roman" panose="02020603050405020304" pitchFamily="18" charset="0"/>
            </a:endParaRPr>
          </a:p>
          <a:p>
            <a:pPr marL="285750" indent="-285750" algn="just"/>
            <a:r>
              <a:rPr lang="en-ZA" sz="1800" dirty="0">
                <a:ea typeface="Times New Roman" panose="02020603050405020304" pitchFamily="18" charset="0"/>
                <a:cs typeface="Times New Roman" panose="02020603050405020304" pitchFamily="18" charset="0"/>
              </a:rPr>
              <a:t>Progressively improve the quality and safety of healthcare through effective communication and collaboration with users, providers and other relevant stakeholders </a:t>
            </a:r>
            <a:endParaRPr lang="en-US" sz="1800" dirty="0">
              <a:latin typeface="Cambria" panose="02040503050406030204" pitchFamily="18" charset="0"/>
              <a:ea typeface="Times New Roman" panose="020206030504050203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val="3163556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71" y="1062038"/>
            <a:ext cx="8858312" cy="2369880"/>
          </a:xfrm>
          <a:prstGeom prst="rect">
            <a:avLst/>
          </a:prstGeom>
          <a:noFill/>
        </p:spPr>
        <p:txBody>
          <a:bodyPr wrap="square" rtlCol="0">
            <a:spAutoFit/>
          </a:bodyPr>
          <a:lstStyle/>
          <a:p>
            <a:pPr algn="just"/>
            <a:endParaRPr lang="en-ZA" sz="2000" dirty="0" smtClean="0">
              <a:solidFill>
                <a:schemeClr val="tx1">
                  <a:lumMod val="75000"/>
                  <a:lumOff val="25000"/>
                </a:schemeClr>
              </a:solidFill>
              <a:latin typeface="Arial" pitchFamily="34" charset="0"/>
              <a:cs typeface="Arial" pitchFamily="34" charset="0"/>
            </a:endParaRPr>
          </a:p>
          <a:p>
            <a:pPr algn="just"/>
            <a:endParaRPr lang="en-ZA" sz="2000" dirty="0" smtClean="0">
              <a:solidFill>
                <a:schemeClr val="tx1">
                  <a:lumMod val="75000"/>
                  <a:lumOff val="25000"/>
                </a:schemeClr>
              </a:solidFill>
              <a:latin typeface="Arial" pitchFamily="34" charset="0"/>
              <a:cs typeface="Arial" pitchFamily="34" charset="0"/>
            </a:endParaRPr>
          </a:p>
          <a:p>
            <a:pPr algn="just">
              <a:buFont typeface="Arial" pitchFamily="34" charset="0"/>
              <a:buChar char="•"/>
            </a:pPr>
            <a:endParaRPr lang="en-ZA" sz="2000" dirty="0" smtClean="0">
              <a:solidFill>
                <a:schemeClr val="tx1">
                  <a:lumMod val="75000"/>
                  <a:lumOff val="25000"/>
                </a:schemeClr>
              </a:solidFill>
              <a:latin typeface="Arial" pitchFamily="34" charset="0"/>
              <a:cs typeface="Arial" pitchFamily="34" charset="0"/>
            </a:endParaRPr>
          </a:p>
          <a:p>
            <a:pPr>
              <a:buFont typeface="Arial" pitchFamily="34" charset="0"/>
              <a:buChar char="•"/>
            </a:pPr>
            <a:endParaRPr lang="en-ZA" sz="2000" dirty="0" smtClean="0">
              <a:solidFill>
                <a:schemeClr val="tx1">
                  <a:lumMod val="75000"/>
                  <a:lumOff val="25000"/>
                </a:schemeClr>
              </a:solidFill>
              <a:latin typeface="Arial" pitchFamily="34" charset="0"/>
              <a:cs typeface="Arial" pitchFamily="34" charset="0"/>
            </a:endParaRPr>
          </a:p>
          <a:p>
            <a:endParaRPr lang="en-ZA" sz="2000" dirty="0" smtClean="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1406" y="0"/>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Content Placeholder 3"/>
          <p:cNvSpPr txBox="1">
            <a:spLocks/>
          </p:cNvSpPr>
          <p:nvPr/>
        </p:nvSpPr>
        <p:spPr>
          <a:xfrm>
            <a:off x="71406" y="1643050"/>
            <a:ext cx="8858312" cy="4357718"/>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1285916" y="1084250"/>
            <a:ext cx="8001000" cy="4873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4" name="TextBox 13"/>
          <p:cNvSpPr txBox="1"/>
          <p:nvPr/>
        </p:nvSpPr>
        <p:spPr>
          <a:xfrm>
            <a:off x="35703" y="1077895"/>
            <a:ext cx="9072593" cy="4801314"/>
          </a:xfrm>
          <a:prstGeom prst="rect">
            <a:avLst/>
          </a:prstGeom>
          <a:noFill/>
        </p:spPr>
        <p:txBody>
          <a:bodyPr wrap="square" rtlCol="0">
            <a:spAutoFit/>
          </a:bodyPr>
          <a:lstStyle/>
          <a:p>
            <a:pPr algn="just"/>
            <a:r>
              <a:rPr lang="en-ZA" dirty="0" smtClean="0">
                <a:latin typeface="Arial" panose="020B0604020202020204" pitchFamily="34" charset="0"/>
                <a:cs typeface="Arial" panose="020B0604020202020204" pitchFamily="34" charset="0"/>
              </a:rPr>
              <a:t>The </a:t>
            </a:r>
            <a:r>
              <a:rPr lang="en-ZA" dirty="0">
                <a:latin typeface="Arial" panose="020B0604020202020204" pitchFamily="34" charset="0"/>
                <a:cs typeface="Arial" panose="020B0604020202020204" pitchFamily="34" charset="0"/>
              </a:rPr>
              <a:t>Office of the Health Ombud </a:t>
            </a:r>
            <a:r>
              <a:rPr lang="en-ZA" dirty="0" smtClean="0">
                <a:latin typeface="Arial" panose="020B0604020202020204" pitchFamily="34" charset="0"/>
                <a:cs typeface="Arial" panose="020B0604020202020204" pitchFamily="34" charset="0"/>
              </a:rPr>
              <a:t>is </a:t>
            </a:r>
            <a:r>
              <a:rPr lang="en-ZA" dirty="0">
                <a:latin typeface="Arial" panose="020B0604020202020204" pitchFamily="34" charset="0"/>
                <a:cs typeface="Arial" panose="020B0604020202020204" pitchFamily="34" charset="0"/>
              </a:rPr>
              <a:t>mandated to </a:t>
            </a:r>
            <a:r>
              <a:rPr lang="en-US" dirty="0" smtClean="0">
                <a:latin typeface="Arial" panose="020B0604020202020204" pitchFamily="34" charset="0"/>
                <a:cs typeface="Arial" panose="020B0604020202020204" pitchFamily="34" charset="0"/>
              </a:rPr>
              <a:t>consider</a:t>
            </a:r>
            <a:r>
              <a:rPr lang="en-US" dirty="0">
                <a:latin typeface="Arial" panose="020B0604020202020204" pitchFamily="34" charset="0"/>
                <a:cs typeface="Arial" panose="020B0604020202020204" pitchFamily="34" charset="0"/>
              </a:rPr>
              <a:t>, investigate and dispose complaints relating to non-compliance with prescribed norms and standards in a procedurally fair, economical and expeditious manner </a:t>
            </a:r>
          </a:p>
          <a:p>
            <a:pPr algn="just"/>
            <a:endParaRPr lang="en-ZA" dirty="0" smtClean="0">
              <a:latin typeface="Arial" panose="020B0604020202020204" pitchFamily="34" charset="0"/>
              <a:cs typeface="Arial" panose="020B0604020202020204" pitchFamily="34" charset="0"/>
            </a:endParaRPr>
          </a:p>
          <a:p>
            <a:pPr algn="just"/>
            <a:r>
              <a:rPr lang="en-ZA" b="1" dirty="0" smtClean="0">
                <a:latin typeface="Arial" panose="020B0604020202020204" pitchFamily="34" charset="0"/>
                <a:cs typeface="Arial" panose="020B0604020202020204" pitchFamily="34" charset="0"/>
              </a:rPr>
              <a:t>Strategic activities include:</a:t>
            </a:r>
          </a:p>
          <a:p>
            <a:pPr algn="just"/>
            <a:endParaRPr lang="en-ZA"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smtClean="0">
                <a:latin typeface="Arial" panose="020B0604020202020204" pitchFamily="34" charset="0"/>
                <a:ea typeface="Times New Roman" panose="02020603050405020304" pitchFamily="18" charset="0"/>
                <a:cs typeface="Arial" panose="020B0604020202020204" pitchFamily="34" charset="0"/>
              </a:rPr>
              <a:t>Creation of an </a:t>
            </a:r>
            <a:r>
              <a:rPr lang="en-ZA" dirty="0">
                <a:latin typeface="Arial" panose="020B0604020202020204" pitchFamily="34" charset="0"/>
                <a:ea typeface="Times New Roman" panose="02020603050405020304" pitchFamily="18" charset="0"/>
                <a:cs typeface="Arial" panose="020B0604020202020204" pitchFamily="34" charset="0"/>
              </a:rPr>
              <a:t>accessible mechanism to lodge complaints with the </a:t>
            </a:r>
            <a:r>
              <a:rPr lang="en-ZA" dirty="0" smtClean="0">
                <a:latin typeface="Arial" panose="020B0604020202020204" pitchFamily="34" charset="0"/>
                <a:ea typeface="Times New Roman" panose="02020603050405020304" pitchFamily="18" charset="0"/>
                <a:cs typeface="Arial" panose="020B0604020202020204" pitchFamily="34" charset="0"/>
              </a:rPr>
              <a:t>OHSC (</a:t>
            </a:r>
            <a:r>
              <a:rPr lang="en-ZA" dirty="0">
                <a:latin typeface="Arial" panose="020B0604020202020204" pitchFamily="34" charset="0"/>
                <a:ea typeface="Times New Roman" panose="02020603050405020304" pitchFamily="18" charset="0"/>
                <a:cs typeface="Arial" panose="020B0604020202020204" pitchFamily="34" charset="0"/>
              </a:rPr>
              <a:t>Fully functional Call Centre System for receiving </a:t>
            </a:r>
            <a:r>
              <a:rPr lang="en-ZA" dirty="0" smtClean="0">
                <a:latin typeface="Arial" panose="020B0604020202020204" pitchFamily="34" charset="0"/>
                <a:ea typeface="Times New Roman" panose="02020603050405020304" pitchFamily="18" charset="0"/>
                <a:cs typeface="Arial" panose="020B0604020202020204" pitchFamily="34" charset="0"/>
              </a:rPr>
              <a:t>complaints)</a:t>
            </a:r>
          </a:p>
          <a:p>
            <a:pPr marL="285750" indent="-285750" algn="just">
              <a:buFont typeface="Arial" panose="020B0604020202020204" pitchFamily="34" charset="0"/>
              <a:buChar char="•"/>
            </a:pPr>
            <a:endParaRPr lang="en-ZA"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n-ZA" dirty="0">
                <a:latin typeface="Arial" panose="020B0604020202020204" pitchFamily="34" charset="0"/>
                <a:ea typeface="Times New Roman" panose="02020603050405020304" pitchFamily="18" charset="0"/>
                <a:cs typeface="Arial" panose="020B0604020202020204" pitchFamily="34" charset="0"/>
              </a:rPr>
              <a:t>Investigate and respond to complaints about non-compliance with norms and standards </a:t>
            </a:r>
            <a:r>
              <a:rPr lang="en-ZA" dirty="0" smtClean="0">
                <a:latin typeface="Arial" panose="020B0604020202020204" pitchFamily="34" charset="0"/>
                <a:ea typeface="Times New Roman" panose="02020603050405020304" pitchFamily="18" charset="0"/>
                <a:cs typeface="Arial" panose="020B0604020202020204" pitchFamily="34" charset="0"/>
              </a:rPr>
              <a:t>effectively</a:t>
            </a:r>
          </a:p>
          <a:p>
            <a:pPr marL="285750" indent="-285750" algn="just">
              <a:buFont typeface="Arial" panose="020B0604020202020204" pitchFamily="34" charset="0"/>
              <a:buChar char="•"/>
            </a:pPr>
            <a:endParaRPr lang="en-ZA"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n-ZA" dirty="0" smtClean="0">
                <a:latin typeface="Arial" panose="020B0604020202020204" pitchFamily="34" charset="0"/>
                <a:ea typeface="Times New Roman" panose="02020603050405020304" pitchFamily="18" charset="0"/>
                <a:cs typeface="Arial" panose="020B0604020202020204" pitchFamily="34" charset="0"/>
              </a:rPr>
              <a:t>Issue </a:t>
            </a:r>
            <a:r>
              <a:rPr lang="en-ZA" dirty="0">
                <a:latin typeface="Arial" panose="020B0604020202020204" pitchFamily="34" charset="0"/>
                <a:ea typeface="Times New Roman" panose="02020603050405020304" pitchFamily="18" charset="0"/>
                <a:cs typeface="Arial" panose="020B0604020202020204" pitchFamily="34" charset="0"/>
              </a:rPr>
              <a:t>findings and recommendations about complaints of non-compliance with prescribed norms and standards within six </a:t>
            </a:r>
            <a:r>
              <a:rPr lang="en-ZA" dirty="0" smtClean="0">
                <a:latin typeface="Arial" panose="020B0604020202020204" pitchFamily="34" charset="0"/>
                <a:ea typeface="Times New Roman" panose="02020603050405020304" pitchFamily="18" charset="0"/>
                <a:cs typeface="Arial" panose="020B0604020202020204" pitchFamily="34" charset="0"/>
              </a:rPr>
              <a:t>months</a:t>
            </a:r>
            <a:endParaRPr lang="en-US" dirty="0">
              <a:latin typeface="Arial" panose="020B0604020202020204" pitchFamily="34" charset="0"/>
              <a:ea typeface="Times New Roman" panose="02020603050405020304" pitchFamily="18" charset="0"/>
              <a:cs typeface="Arial" panose="020B0604020202020204" pitchFamily="34" charset="0"/>
            </a:endParaRPr>
          </a:p>
          <a:p>
            <a:pPr algn="just"/>
            <a:endParaRPr lang="en-ZA" dirty="0" smtClean="0"/>
          </a:p>
          <a:p>
            <a:pPr algn="just"/>
            <a:endParaRPr lang="en-ZA" dirty="0" smtClean="0"/>
          </a:p>
          <a:p>
            <a:pPr algn="just"/>
            <a:r>
              <a:rPr lang="en-ZA" dirty="0" smtClean="0"/>
              <a:t>  </a:t>
            </a:r>
            <a:endParaRPr lang="en-ZA" dirty="0"/>
          </a:p>
        </p:txBody>
      </p:sp>
      <p:sp>
        <p:nvSpPr>
          <p:cNvPr id="11" name="Rectangle 10"/>
          <p:cNvSpPr/>
          <p:nvPr/>
        </p:nvSpPr>
        <p:spPr>
          <a:xfrm>
            <a:off x="0" y="260648"/>
            <a:ext cx="7308304" cy="461665"/>
          </a:xfrm>
          <a:prstGeom prst="rect">
            <a:avLst/>
          </a:prstGeom>
        </p:spPr>
        <p:txBody>
          <a:bodyPr wrap="square">
            <a:spAutoFit/>
          </a:bodyPr>
          <a:lstStyle/>
          <a:p>
            <a:pPr algn="ctr"/>
            <a:r>
              <a:rPr lang="en-US" sz="2400" b="1" dirty="0" smtClean="0">
                <a:solidFill>
                  <a:schemeClr val="bg1"/>
                </a:solidFill>
                <a:latin typeface="Arial" panose="020B0604020202020204" pitchFamily="34" charset="0"/>
                <a:cs typeface="Arial" panose="020B0604020202020204" pitchFamily="34" charset="0"/>
              </a:rPr>
              <a:t>THE HEALTH OMBUD</a:t>
            </a:r>
            <a:endParaRPr lang="en-US" sz="24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4283968" y="6000768"/>
            <a:ext cx="288032" cy="307777"/>
          </a:xfrm>
          <a:prstGeom prst="rect">
            <a:avLst/>
          </a:prstGeom>
          <a:noFill/>
        </p:spPr>
        <p:txBody>
          <a:bodyPr wrap="square" rtlCol="0">
            <a:spAutoFit/>
          </a:bodyPr>
          <a:lstStyle/>
          <a:p>
            <a:pPr algn="ctr"/>
            <a:r>
              <a:rPr lang="en-ZA" sz="1400" dirty="0" smtClean="0"/>
              <a:t>9</a:t>
            </a:r>
            <a:endParaRPr lang="en-ZA" sz="1400" dirty="0"/>
          </a:p>
        </p:txBody>
      </p:sp>
      <p:sp>
        <p:nvSpPr>
          <p:cNvPr id="12" name="Rectangle 11"/>
          <p:cNvSpPr/>
          <p:nvPr/>
        </p:nvSpPr>
        <p:spPr>
          <a:xfrm>
            <a:off x="8028384" y="5690050"/>
            <a:ext cx="441146" cy="369332"/>
          </a:xfrm>
          <a:prstGeom prst="rect">
            <a:avLst/>
          </a:prstGeom>
        </p:spPr>
        <p:txBody>
          <a:bodyPr wrap="none">
            <a:spAutoFit/>
          </a:bodyPr>
          <a:lstStyle/>
          <a:p>
            <a:r>
              <a:rPr lang="en-US" dirty="0" smtClean="0"/>
              <a:t>15</a:t>
            </a:r>
            <a:endParaRPr lang="en-US" dirty="0"/>
          </a:p>
        </p:txBody>
      </p:sp>
    </p:spTree>
    <p:extLst>
      <p:ext uri="{BB962C8B-B14F-4D97-AF65-F5344CB8AC3E}">
        <p14:creationId xmlns:p14="http://schemas.microsoft.com/office/powerpoint/2010/main" val="2060768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71" y="1062038"/>
            <a:ext cx="8858312" cy="2369880"/>
          </a:xfrm>
          <a:prstGeom prst="rect">
            <a:avLst/>
          </a:prstGeom>
          <a:noFill/>
        </p:spPr>
        <p:txBody>
          <a:bodyPr wrap="square" rtlCol="0">
            <a:spAutoFit/>
          </a:bodyPr>
          <a:lstStyle/>
          <a:p>
            <a:pPr algn="just"/>
            <a:endParaRPr lang="en-ZA" sz="2000" dirty="0" smtClean="0">
              <a:solidFill>
                <a:schemeClr val="tx1">
                  <a:lumMod val="75000"/>
                  <a:lumOff val="25000"/>
                </a:schemeClr>
              </a:solidFill>
              <a:latin typeface="Arial" pitchFamily="34" charset="0"/>
              <a:cs typeface="Arial" pitchFamily="34" charset="0"/>
            </a:endParaRPr>
          </a:p>
          <a:p>
            <a:pPr algn="just"/>
            <a:endParaRPr lang="en-ZA" sz="2000" dirty="0" smtClean="0">
              <a:solidFill>
                <a:schemeClr val="tx1">
                  <a:lumMod val="75000"/>
                  <a:lumOff val="25000"/>
                </a:schemeClr>
              </a:solidFill>
              <a:latin typeface="Arial" pitchFamily="34" charset="0"/>
              <a:cs typeface="Arial" pitchFamily="34" charset="0"/>
            </a:endParaRPr>
          </a:p>
          <a:p>
            <a:pPr algn="just">
              <a:buFont typeface="Arial" pitchFamily="34" charset="0"/>
              <a:buChar char="•"/>
            </a:pPr>
            <a:endParaRPr lang="en-ZA" sz="2000" dirty="0" smtClean="0">
              <a:solidFill>
                <a:schemeClr val="tx1">
                  <a:lumMod val="75000"/>
                  <a:lumOff val="25000"/>
                </a:schemeClr>
              </a:solidFill>
              <a:latin typeface="Arial" pitchFamily="34" charset="0"/>
              <a:cs typeface="Arial" pitchFamily="34" charset="0"/>
            </a:endParaRPr>
          </a:p>
          <a:p>
            <a:pPr>
              <a:buFont typeface="Arial" pitchFamily="34" charset="0"/>
              <a:buChar char="•"/>
            </a:pPr>
            <a:endParaRPr lang="en-ZA" sz="2000" dirty="0" smtClean="0">
              <a:solidFill>
                <a:schemeClr val="tx1">
                  <a:lumMod val="75000"/>
                  <a:lumOff val="25000"/>
                </a:schemeClr>
              </a:solidFill>
              <a:latin typeface="Arial" pitchFamily="34" charset="0"/>
              <a:cs typeface="Arial" pitchFamily="34" charset="0"/>
            </a:endParaRPr>
          </a:p>
          <a:p>
            <a:endParaRPr lang="en-ZA" sz="2000" dirty="0" smtClean="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1406" y="0"/>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Content Placeholder 3"/>
          <p:cNvSpPr txBox="1">
            <a:spLocks/>
          </p:cNvSpPr>
          <p:nvPr/>
        </p:nvSpPr>
        <p:spPr>
          <a:xfrm>
            <a:off x="71406" y="1643050"/>
            <a:ext cx="8858312" cy="4357718"/>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1285916" y="1084250"/>
            <a:ext cx="8001000" cy="4873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4" name="TextBox 13"/>
          <p:cNvSpPr txBox="1"/>
          <p:nvPr/>
        </p:nvSpPr>
        <p:spPr>
          <a:xfrm>
            <a:off x="35703" y="1077895"/>
            <a:ext cx="9072593" cy="923330"/>
          </a:xfrm>
          <a:prstGeom prst="rect">
            <a:avLst/>
          </a:prstGeom>
          <a:noFill/>
        </p:spPr>
        <p:txBody>
          <a:bodyPr wrap="square" rtlCol="0">
            <a:spAutoFit/>
          </a:bodyPr>
          <a:lstStyle/>
          <a:p>
            <a:pPr algn="just"/>
            <a:endParaRPr lang="en-ZA" dirty="0" smtClean="0"/>
          </a:p>
          <a:p>
            <a:pPr algn="just"/>
            <a:endParaRPr lang="en-ZA" dirty="0" smtClean="0"/>
          </a:p>
          <a:p>
            <a:pPr algn="just"/>
            <a:r>
              <a:rPr lang="en-ZA" dirty="0" smtClean="0"/>
              <a:t>  </a:t>
            </a:r>
            <a:endParaRPr lang="en-ZA" dirty="0"/>
          </a:p>
        </p:txBody>
      </p:sp>
      <p:sp>
        <p:nvSpPr>
          <p:cNvPr id="11" name="Rectangle 10"/>
          <p:cNvSpPr/>
          <p:nvPr/>
        </p:nvSpPr>
        <p:spPr>
          <a:xfrm>
            <a:off x="0" y="260648"/>
            <a:ext cx="7308304" cy="461665"/>
          </a:xfrm>
          <a:prstGeom prst="rect">
            <a:avLst/>
          </a:prstGeom>
        </p:spPr>
        <p:txBody>
          <a:bodyPr wrap="square">
            <a:spAutoFit/>
          </a:bodyPr>
          <a:lstStyle/>
          <a:p>
            <a:pPr algn="ctr"/>
            <a:r>
              <a:rPr lang="en-US" sz="2400" b="1" dirty="0" smtClean="0">
                <a:solidFill>
                  <a:schemeClr val="bg1"/>
                </a:solidFill>
                <a:latin typeface="Arial" panose="020B0604020202020204" pitchFamily="34" charset="0"/>
                <a:cs typeface="Arial" panose="020B0604020202020204" pitchFamily="34" charset="0"/>
              </a:rPr>
              <a:t>2019/20 BUDGET ESTIMATES</a:t>
            </a:r>
            <a:endParaRPr lang="en-US" sz="24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4283968" y="6000768"/>
            <a:ext cx="288032" cy="307777"/>
          </a:xfrm>
          <a:prstGeom prst="rect">
            <a:avLst/>
          </a:prstGeom>
          <a:noFill/>
        </p:spPr>
        <p:txBody>
          <a:bodyPr wrap="square" rtlCol="0">
            <a:spAutoFit/>
          </a:bodyPr>
          <a:lstStyle/>
          <a:p>
            <a:pPr algn="ctr"/>
            <a:r>
              <a:rPr lang="en-ZA" sz="1400" dirty="0" smtClean="0"/>
              <a:t>9</a:t>
            </a:r>
            <a:endParaRPr lang="en-ZA" sz="1400" dirty="0"/>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71406" y="1148091"/>
            <a:ext cx="9036890" cy="4567653"/>
          </a:xfrm>
          <a:prstGeom prst="rect">
            <a:avLst/>
          </a:prstGeom>
          <a:noFill/>
          <a:ln>
            <a:noFill/>
          </a:ln>
        </p:spPr>
      </p:pic>
      <p:sp>
        <p:nvSpPr>
          <p:cNvPr id="13" name="Rectangle 12"/>
          <p:cNvSpPr/>
          <p:nvPr/>
        </p:nvSpPr>
        <p:spPr>
          <a:xfrm>
            <a:off x="8028384" y="5690050"/>
            <a:ext cx="441146" cy="369332"/>
          </a:xfrm>
          <a:prstGeom prst="rect">
            <a:avLst/>
          </a:prstGeom>
        </p:spPr>
        <p:txBody>
          <a:bodyPr wrap="none">
            <a:spAutoFit/>
          </a:bodyPr>
          <a:lstStyle/>
          <a:p>
            <a:r>
              <a:rPr lang="en-US" dirty="0" smtClean="0"/>
              <a:t>16</a:t>
            </a:r>
            <a:endParaRPr lang="en-US" dirty="0"/>
          </a:p>
        </p:txBody>
      </p:sp>
    </p:spTree>
    <p:extLst>
      <p:ext uri="{BB962C8B-B14F-4D97-AF65-F5344CB8AC3E}">
        <p14:creationId xmlns:p14="http://schemas.microsoft.com/office/powerpoint/2010/main" val="1565461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71" y="1062038"/>
            <a:ext cx="8858312" cy="2369880"/>
          </a:xfrm>
          <a:prstGeom prst="rect">
            <a:avLst/>
          </a:prstGeom>
          <a:noFill/>
        </p:spPr>
        <p:txBody>
          <a:bodyPr wrap="square" rtlCol="0">
            <a:spAutoFit/>
          </a:bodyPr>
          <a:lstStyle/>
          <a:p>
            <a:pPr algn="just"/>
            <a:endParaRPr lang="en-ZA" sz="2000" dirty="0" smtClean="0">
              <a:solidFill>
                <a:schemeClr val="tx1">
                  <a:lumMod val="75000"/>
                  <a:lumOff val="25000"/>
                </a:schemeClr>
              </a:solidFill>
              <a:latin typeface="Arial" pitchFamily="34" charset="0"/>
              <a:cs typeface="Arial" pitchFamily="34" charset="0"/>
            </a:endParaRPr>
          </a:p>
          <a:p>
            <a:pPr algn="just"/>
            <a:endParaRPr lang="en-ZA" sz="2000" dirty="0" smtClean="0">
              <a:solidFill>
                <a:schemeClr val="tx1">
                  <a:lumMod val="75000"/>
                  <a:lumOff val="25000"/>
                </a:schemeClr>
              </a:solidFill>
              <a:latin typeface="Arial" pitchFamily="34" charset="0"/>
              <a:cs typeface="Arial" pitchFamily="34" charset="0"/>
            </a:endParaRPr>
          </a:p>
          <a:p>
            <a:pPr algn="just">
              <a:buFont typeface="Arial" pitchFamily="34" charset="0"/>
              <a:buChar char="•"/>
            </a:pPr>
            <a:endParaRPr lang="en-ZA" sz="2000" dirty="0" smtClean="0">
              <a:solidFill>
                <a:schemeClr val="tx1">
                  <a:lumMod val="75000"/>
                  <a:lumOff val="25000"/>
                </a:schemeClr>
              </a:solidFill>
              <a:latin typeface="Arial" pitchFamily="34" charset="0"/>
              <a:cs typeface="Arial" pitchFamily="34" charset="0"/>
            </a:endParaRPr>
          </a:p>
          <a:p>
            <a:pPr>
              <a:buFont typeface="Arial" pitchFamily="34" charset="0"/>
              <a:buChar char="•"/>
            </a:pPr>
            <a:endParaRPr lang="en-ZA" sz="2000" dirty="0" smtClean="0">
              <a:solidFill>
                <a:schemeClr val="tx1">
                  <a:lumMod val="75000"/>
                  <a:lumOff val="25000"/>
                </a:schemeClr>
              </a:solidFill>
              <a:latin typeface="Arial" pitchFamily="34" charset="0"/>
              <a:cs typeface="Arial" pitchFamily="34" charset="0"/>
            </a:endParaRPr>
          </a:p>
          <a:p>
            <a:endParaRPr lang="en-ZA" sz="2000" dirty="0" smtClean="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1406" y="0"/>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Content Placeholder 3"/>
          <p:cNvSpPr txBox="1">
            <a:spLocks/>
          </p:cNvSpPr>
          <p:nvPr/>
        </p:nvSpPr>
        <p:spPr>
          <a:xfrm>
            <a:off x="71406" y="1643050"/>
            <a:ext cx="8858312" cy="4357718"/>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1285916" y="1084250"/>
            <a:ext cx="8001000" cy="4873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4" name="TextBox 13"/>
          <p:cNvSpPr txBox="1"/>
          <p:nvPr/>
        </p:nvSpPr>
        <p:spPr>
          <a:xfrm>
            <a:off x="35703" y="1077895"/>
            <a:ext cx="9072593" cy="3693319"/>
          </a:xfrm>
          <a:prstGeom prst="rect">
            <a:avLst/>
          </a:prstGeom>
          <a:noFill/>
        </p:spPr>
        <p:txBody>
          <a:bodyPr wrap="square" rtlCol="0">
            <a:spAutoFit/>
          </a:bodyPr>
          <a:lstStyle/>
          <a:p>
            <a:pPr marL="285750" indent="-285750" algn="just">
              <a:buFont typeface="Arial" panose="020B0604020202020204" pitchFamily="34" charset="0"/>
              <a:buChar char="•"/>
            </a:pPr>
            <a:r>
              <a:rPr lang="en-ZA">
                <a:latin typeface="Arial" panose="020B0604020202020204" pitchFamily="34" charset="0"/>
                <a:cs typeface="Arial" panose="020B0604020202020204" pitchFamily="34" charset="0"/>
              </a:rPr>
              <a:t>Inadequate OHSC visibility </a:t>
            </a:r>
          </a:p>
          <a:p>
            <a:pPr algn="just"/>
            <a:endParaRPr lang="en-ZA">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a:latin typeface="Arial" panose="020B0604020202020204" pitchFamily="34" charset="0"/>
                <a:cs typeface="Arial" panose="020B0604020202020204" pitchFamily="34" charset="0"/>
              </a:rPr>
              <a:t>Insufficient human resource capacity and skills</a:t>
            </a:r>
          </a:p>
          <a:p>
            <a:pPr marL="285750" indent="-285750" algn="just">
              <a:buFont typeface="Arial" panose="020B0604020202020204" pitchFamily="34" charset="0"/>
              <a:buChar char="•"/>
            </a:pPr>
            <a:endParaRPr lang="en-ZA">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a:latin typeface="Arial" panose="020B0604020202020204" pitchFamily="34" charset="0"/>
                <a:cs typeface="Arial" panose="020B0604020202020204" pitchFamily="34" charset="0"/>
              </a:rPr>
              <a:t>Inadequate norms and standards for different types of Health Establishment (HEs)</a:t>
            </a:r>
          </a:p>
          <a:p>
            <a:pPr marL="285750" indent="-285750" algn="just">
              <a:buFont typeface="Arial" panose="020B0604020202020204" pitchFamily="34" charset="0"/>
              <a:buChar char="•"/>
            </a:pPr>
            <a:endParaRPr lang="en-ZA">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a:latin typeface="Arial" panose="020B0604020202020204" pitchFamily="34" charset="0"/>
                <a:cs typeface="Arial" panose="020B0604020202020204" pitchFamily="34" charset="0"/>
              </a:rPr>
              <a:t>Inadequate mechanism for the management and disposal of complaints from health care users and communities</a:t>
            </a:r>
            <a:endParaRPr lang="en-ZA">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a:latin typeface="Arial" panose="020B0604020202020204" pitchFamily="34" charset="0"/>
                <a:cs typeface="Arial" panose="020B0604020202020204" pitchFamily="34" charset="0"/>
              </a:rPr>
              <a:t>Inadequate OHSC governance system and structure </a:t>
            </a:r>
          </a:p>
          <a:p>
            <a:pPr algn="just"/>
            <a:endParaRPr lang="en-ZA">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a:latin typeface="Arial" panose="020B0604020202020204" pitchFamily="34" charset="0"/>
                <a:cs typeface="Arial" panose="020B0604020202020204" pitchFamily="34" charset="0"/>
              </a:rPr>
              <a:t>Inadequate mechanism for the management and disposal of complaints from health care users and communities</a:t>
            </a:r>
            <a:endParaRPr lang="en-ZA" dirty="0">
              <a:latin typeface="Arial" panose="020B0604020202020204" pitchFamily="34" charset="0"/>
              <a:cs typeface="Arial" panose="020B0604020202020204" pitchFamily="34" charset="0"/>
            </a:endParaRPr>
          </a:p>
        </p:txBody>
      </p:sp>
      <p:sp>
        <p:nvSpPr>
          <p:cNvPr id="11" name="Rectangle 10"/>
          <p:cNvSpPr/>
          <p:nvPr/>
        </p:nvSpPr>
        <p:spPr>
          <a:xfrm>
            <a:off x="0" y="260648"/>
            <a:ext cx="7308304" cy="461665"/>
          </a:xfrm>
          <a:prstGeom prst="rect">
            <a:avLst/>
          </a:prstGeom>
        </p:spPr>
        <p:txBody>
          <a:bodyPr wrap="square">
            <a:spAutoFit/>
          </a:bodyPr>
          <a:lstStyle/>
          <a:p>
            <a:r>
              <a:rPr lang="en-US" sz="2400" b="1" dirty="0" smtClean="0">
                <a:solidFill>
                  <a:schemeClr val="bg1"/>
                </a:solidFill>
                <a:latin typeface="Arial" panose="020B0604020202020204" pitchFamily="34" charset="0"/>
                <a:cs typeface="Arial" panose="020B0604020202020204" pitchFamily="34" charset="0"/>
              </a:rPr>
              <a:t>RISK AND CHALLENGES</a:t>
            </a:r>
            <a:endParaRPr lang="en-US" sz="24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4283968" y="6000768"/>
            <a:ext cx="288032" cy="307777"/>
          </a:xfrm>
          <a:prstGeom prst="rect">
            <a:avLst/>
          </a:prstGeom>
          <a:noFill/>
        </p:spPr>
        <p:txBody>
          <a:bodyPr wrap="square" rtlCol="0">
            <a:spAutoFit/>
          </a:bodyPr>
          <a:lstStyle/>
          <a:p>
            <a:pPr algn="ctr"/>
            <a:r>
              <a:rPr lang="en-ZA" sz="1400" dirty="0" smtClean="0"/>
              <a:t>9</a:t>
            </a:r>
            <a:endParaRPr lang="en-ZA" sz="1400" dirty="0"/>
          </a:p>
        </p:txBody>
      </p:sp>
      <p:sp>
        <p:nvSpPr>
          <p:cNvPr id="5" name="Rectangle 4"/>
          <p:cNvSpPr/>
          <p:nvPr/>
        </p:nvSpPr>
        <p:spPr>
          <a:xfrm>
            <a:off x="8028384" y="5690050"/>
            <a:ext cx="441146" cy="369332"/>
          </a:xfrm>
          <a:prstGeom prst="rect">
            <a:avLst/>
          </a:prstGeom>
        </p:spPr>
        <p:txBody>
          <a:bodyPr wrap="none">
            <a:spAutoFit/>
          </a:bodyPr>
          <a:lstStyle/>
          <a:p>
            <a:r>
              <a:rPr lang="en-US" dirty="0" smtClean="0"/>
              <a:t>17</a:t>
            </a:r>
            <a:endParaRPr lang="en-US" dirty="0"/>
          </a:p>
        </p:txBody>
      </p:sp>
    </p:spTree>
    <p:extLst>
      <p:ext uri="{BB962C8B-B14F-4D97-AF65-F5344CB8AC3E}">
        <p14:creationId xmlns:p14="http://schemas.microsoft.com/office/powerpoint/2010/main" val="2390393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71" y="1062038"/>
            <a:ext cx="8858312" cy="2369880"/>
          </a:xfrm>
          <a:prstGeom prst="rect">
            <a:avLst/>
          </a:prstGeom>
          <a:noFill/>
        </p:spPr>
        <p:txBody>
          <a:bodyPr wrap="square" rtlCol="0">
            <a:spAutoFit/>
          </a:bodyPr>
          <a:lstStyle/>
          <a:p>
            <a:pPr algn="just"/>
            <a:endParaRPr lang="en-ZA" sz="2000" dirty="0" smtClean="0">
              <a:solidFill>
                <a:schemeClr val="tx1">
                  <a:lumMod val="75000"/>
                  <a:lumOff val="25000"/>
                </a:schemeClr>
              </a:solidFill>
              <a:latin typeface="Arial" pitchFamily="34" charset="0"/>
              <a:cs typeface="Arial" pitchFamily="34" charset="0"/>
            </a:endParaRPr>
          </a:p>
          <a:p>
            <a:pPr algn="just"/>
            <a:endParaRPr lang="en-ZA" sz="2000" dirty="0" smtClean="0">
              <a:solidFill>
                <a:schemeClr val="tx1">
                  <a:lumMod val="75000"/>
                  <a:lumOff val="25000"/>
                </a:schemeClr>
              </a:solidFill>
              <a:latin typeface="Arial" pitchFamily="34" charset="0"/>
              <a:cs typeface="Arial" pitchFamily="34" charset="0"/>
            </a:endParaRPr>
          </a:p>
          <a:p>
            <a:pPr algn="just">
              <a:buFont typeface="Arial" pitchFamily="34" charset="0"/>
              <a:buChar char="•"/>
            </a:pPr>
            <a:endParaRPr lang="en-ZA" sz="2000" dirty="0" smtClean="0">
              <a:solidFill>
                <a:schemeClr val="tx1">
                  <a:lumMod val="75000"/>
                  <a:lumOff val="25000"/>
                </a:schemeClr>
              </a:solidFill>
              <a:latin typeface="Arial" pitchFamily="34" charset="0"/>
              <a:cs typeface="Arial" pitchFamily="34" charset="0"/>
            </a:endParaRPr>
          </a:p>
          <a:p>
            <a:pPr>
              <a:buFont typeface="Arial" pitchFamily="34" charset="0"/>
              <a:buChar char="•"/>
            </a:pPr>
            <a:endParaRPr lang="en-ZA" sz="2000" dirty="0" smtClean="0">
              <a:solidFill>
                <a:schemeClr val="tx1">
                  <a:lumMod val="75000"/>
                  <a:lumOff val="25000"/>
                </a:schemeClr>
              </a:solidFill>
              <a:latin typeface="Arial" pitchFamily="34" charset="0"/>
              <a:cs typeface="Arial" pitchFamily="34" charset="0"/>
            </a:endParaRPr>
          </a:p>
          <a:p>
            <a:endParaRPr lang="en-ZA" sz="2000" dirty="0" smtClean="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1406" y="0"/>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Content Placeholder 3"/>
          <p:cNvSpPr txBox="1">
            <a:spLocks/>
          </p:cNvSpPr>
          <p:nvPr/>
        </p:nvSpPr>
        <p:spPr>
          <a:xfrm>
            <a:off x="71406" y="1643050"/>
            <a:ext cx="8858312" cy="4357718"/>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1285916" y="1084250"/>
            <a:ext cx="8001000" cy="4873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4" name="TextBox 13"/>
          <p:cNvSpPr txBox="1"/>
          <p:nvPr/>
        </p:nvSpPr>
        <p:spPr>
          <a:xfrm>
            <a:off x="35703" y="1077895"/>
            <a:ext cx="9072593" cy="5678478"/>
          </a:xfrm>
          <a:prstGeom prst="rect">
            <a:avLst/>
          </a:prstGeom>
          <a:noFill/>
        </p:spPr>
        <p:txBody>
          <a:bodyPr wrap="square" rtlCol="0">
            <a:spAutoFit/>
          </a:bodyPr>
          <a:lstStyle/>
          <a:p>
            <a:pPr marL="285750" indent="-285750" algn="just">
              <a:buFont typeface="Arial" panose="020B0604020202020204" pitchFamily="34" charset="0"/>
              <a:buChar char="•"/>
            </a:pPr>
            <a:r>
              <a:rPr lang="en-ZA" sz="1400" dirty="0" smtClean="0">
                <a:latin typeface="Arial" panose="020B0604020202020204" pitchFamily="34" charset="0"/>
                <a:cs typeface="Arial" panose="020B0604020202020204" pitchFamily="34" charset="0"/>
              </a:rPr>
              <a:t>The </a:t>
            </a:r>
            <a:r>
              <a:rPr lang="en-ZA" sz="1400" dirty="0">
                <a:latin typeface="Arial" panose="020B0604020202020204" pitchFamily="34" charset="0"/>
                <a:cs typeface="Arial" panose="020B0604020202020204" pitchFamily="34" charset="0"/>
              </a:rPr>
              <a:t>OHSC achieved an unqualified audit opinion from AGSA for the past 3 financial years. </a:t>
            </a:r>
            <a:endParaRPr lang="en-ZA" sz="14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400" dirty="0" smtClean="0">
                <a:latin typeface="Arial" panose="020B0604020202020204" pitchFamily="34" charset="0"/>
                <a:cs typeface="Arial" panose="020B0604020202020204" pitchFamily="34" charset="0"/>
              </a:rPr>
              <a:t>A </a:t>
            </a:r>
            <a:r>
              <a:rPr lang="en-ZA" sz="1400" dirty="0">
                <a:latin typeface="Arial" panose="020B0604020202020204" pitchFamily="34" charset="0"/>
                <a:cs typeface="Arial" panose="020B0604020202020204" pitchFamily="34" charset="0"/>
              </a:rPr>
              <a:t>total of 730 inspections, achieving the set target of 725 for inspections, using the applicable inspection tools at the various public health establishments</a:t>
            </a:r>
            <a:r>
              <a:rPr lang="en-ZA" sz="14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ZA"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400" dirty="0" smtClean="0">
                <a:latin typeface="Arial" panose="020B0604020202020204" pitchFamily="34" charset="0"/>
                <a:cs typeface="Arial" panose="020B0604020202020204" pitchFamily="34" charset="0"/>
              </a:rPr>
              <a:t>The </a:t>
            </a:r>
            <a:r>
              <a:rPr lang="en-ZA" sz="1400" dirty="0">
                <a:latin typeface="Arial" panose="020B0604020202020204" pitchFamily="34" charset="0"/>
                <a:cs typeface="Arial" panose="020B0604020202020204" pitchFamily="34" charset="0"/>
              </a:rPr>
              <a:t>complaints call centre, which enables members of the public to lodge complaints with the </a:t>
            </a:r>
            <a:r>
              <a:rPr lang="en-ZA" sz="1400" dirty="0" smtClean="0">
                <a:latin typeface="Arial" panose="020B0604020202020204" pitchFamily="34" charset="0"/>
                <a:cs typeface="Arial" panose="020B0604020202020204" pitchFamily="34" charset="0"/>
              </a:rPr>
              <a:t>OHSC</a:t>
            </a:r>
            <a:r>
              <a:rPr lang="en-ZA" sz="1400" dirty="0">
                <a:latin typeface="Arial" panose="020B0604020202020204" pitchFamily="34" charset="0"/>
                <a:cs typeface="Arial" panose="020B0604020202020204" pitchFamily="34" charset="0"/>
              </a:rPr>
              <a:t> </a:t>
            </a:r>
            <a:r>
              <a:rPr lang="en-ZA" sz="1400" dirty="0" smtClean="0">
                <a:latin typeface="Arial" panose="020B0604020202020204" pitchFamily="34" charset="0"/>
                <a:cs typeface="Arial" panose="020B0604020202020204" pitchFamily="34" charset="0"/>
              </a:rPr>
              <a:t>is operational.</a:t>
            </a:r>
          </a:p>
          <a:p>
            <a:pPr marL="285750" indent="-285750" algn="just">
              <a:buFont typeface="Arial" panose="020B0604020202020204" pitchFamily="34" charset="0"/>
              <a:buChar char="•"/>
            </a:pPr>
            <a:endParaRPr lang="en-ZA"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400" dirty="0" smtClean="0">
                <a:latin typeface="Arial" panose="020B0604020202020204" pitchFamily="34" charset="0"/>
                <a:cs typeface="Arial" panose="020B0604020202020204" pitchFamily="34" charset="0"/>
              </a:rPr>
              <a:t>The </a:t>
            </a:r>
            <a:r>
              <a:rPr lang="en-ZA" sz="1400" dirty="0">
                <a:latin typeface="Arial" panose="020B0604020202020204" pitchFamily="34" charset="0"/>
                <a:cs typeface="Arial" panose="020B0604020202020204" pitchFamily="34" charset="0"/>
              </a:rPr>
              <a:t>electronic inspection system was enhanced to make it more efficient in support of the mandate of monitoring and enforcing compliance by Health Establishments with norms and </a:t>
            </a:r>
            <a:r>
              <a:rPr lang="en-ZA" sz="1400" dirty="0" smtClean="0">
                <a:latin typeface="Arial" panose="020B0604020202020204" pitchFamily="34" charset="0"/>
                <a:cs typeface="Arial" panose="020B0604020202020204" pitchFamily="34" charset="0"/>
              </a:rPr>
              <a:t>standards</a:t>
            </a:r>
          </a:p>
          <a:p>
            <a:pPr marL="285750" indent="-285750" algn="just">
              <a:buFont typeface="Arial" panose="020B0604020202020204" pitchFamily="34" charset="0"/>
              <a:buChar char="•"/>
            </a:pPr>
            <a:endParaRPr lang="en-ZA"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400" dirty="0" smtClean="0">
                <a:latin typeface="Arial" panose="020B0604020202020204" pitchFamily="34" charset="0"/>
                <a:cs typeface="Arial" panose="020B0604020202020204" pitchFamily="34" charset="0"/>
              </a:rPr>
              <a:t>An </a:t>
            </a:r>
            <a:r>
              <a:rPr lang="en-ZA" sz="1400" dirty="0">
                <a:latin typeface="Arial" panose="020B0604020202020204" pitchFamily="34" charset="0"/>
                <a:cs typeface="Arial" panose="020B0604020202020204" pitchFamily="34" charset="0"/>
              </a:rPr>
              <a:t>online annual returns system for public sector hospitals has been developed and was fully </a:t>
            </a:r>
            <a:r>
              <a:rPr lang="en-ZA" sz="1400" dirty="0" smtClean="0">
                <a:latin typeface="Arial" panose="020B0604020202020204" pitchFamily="34" charset="0"/>
                <a:cs typeface="Arial" panose="020B0604020202020204" pitchFamily="34" charset="0"/>
              </a:rPr>
              <a:t>operational. </a:t>
            </a:r>
          </a:p>
          <a:p>
            <a:pPr marL="285750" indent="-285750" algn="just">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smtClean="0">
                <a:latin typeface="Arial" panose="020B0604020202020204" pitchFamily="34" charset="0"/>
                <a:cs typeface="Arial" panose="020B0604020202020204" pitchFamily="34" charset="0"/>
              </a:rPr>
              <a:t>Public </a:t>
            </a:r>
            <a:r>
              <a:rPr lang="en-US" sz="1400" dirty="0">
                <a:latin typeface="Arial" panose="020B0604020202020204" pitchFamily="34" charset="0"/>
                <a:cs typeface="Arial" panose="020B0604020202020204" pitchFamily="34" charset="0"/>
              </a:rPr>
              <a:t>Awareness Campaigns in a form of roadshows were conducted to share information with the general public about the work of the OHSC in various health establishments and provinces.</a:t>
            </a: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A series of consultative workshops with the public and private healthcare sector stakeholders and other key stakeholders from October 2018 to February 2019 to communicate the work of the Office and the requirements for the promulgated norms and standards regulations in all provinces. </a:t>
            </a: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Developed the draft Norms and Standards for Emergency Medical Services – being processed by the Department </a:t>
            </a:r>
          </a:p>
          <a:p>
            <a:pPr algn="just"/>
            <a:endParaRPr lang="en-ZA" sz="1400" dirty="0" smtClean="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lnSpc>
                <a:spcPct val="150000"/>
              </a:lnSpc>
            </a:pPr>
            <a:endParaRPr lang="en-ZA" dirty="0">
              <a:latin typeface="Arial" panose="020B0604020202020204" pitchFamily="34" charset="0"/>
              <a:cs typeface="Arial" panose="020B0604020202020204" pitchFamily="34" charset="0"/>
            </a:endParaRPr>
          </a:p>
        </p:txBody>
      </p:sp>
      <p:sp>
        <p:nvSpPr>
          <p:cNvPr id="11" name="Rectangle 10"/>
          <p:cNvSpPr/>
          <p:nvPr/>
        </p:nvSpPr>
        <p:spPr>
          <a:xfrm>
            <a:off x="0" y="260648"/>
            <a:ext cx="7308304" cy="461665"/>
          </a:xfrm>
          <a:prstGeom prst="rect">
            <a:avLst/>
          </a:prstGeom>
        </p:spPr>
        <p:txBody>
          <a:bodyPr wrap="square">
            <a:spAutoFit/>
          </a:bodyPr>
          <a:lstStyle/>
          <a:p>
            <a:r>
              <a:rPr lang="en-US" sz="2400" b="1" dirty="0" smtClean="0">
                <a:solidFill>
                  <a:schemeClr val="bg1"/>
                </a:solidFill>
                <a:latin typeface="Arial" panose="020B0604020202020204" pitchFamily="34" charset="0"/>
                <a:cs typeface="Arial" panose="020B0604020202020204" pitchFamily="34" charset="0"/>
              </a:rPr>
              <a:t>KEY ACHIEVEMENTS</a:t>
            </a:r>
            <a:endParaRPr lang="en-US" sz="24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4283968" y="6000768"/>
            <a:ext cx="288032" cy="307777"/>
          </a:xfrm>
          <a:prstGeom prst="rect">
            <a:avLst/>
          </a:prstGeom>
          <a:noFill/>
        </p:spPr>
        <p:txBody>
          <a:bodyPr wrap="square" rtlCol="0">
            <a:spAutoFit/>
          </a:bodyPr>
          <a:lstStyle/>
          <a:p>
            <a:pPr algn="ctr"/>
            <a:r>
              <a:rPr lang="en-ZA" sz="1400" dirty="0" smtClean="0"/>
              <a:t>9</a:t>
            </a:r>
            <a:endParaRPr lang="en-ZA" sz="1400" dirty="0"/>
          </a:p>
        </p:txBody>
      </p:sp>
      <p:sp>
        <p:nvSpPr>
          <p:cNvPr id="12" name="Rectangle 11"/>
          <p:cNvSpPr/>
          <p:nvPr/>
        </p:nvSpPr>
        <p:spPr>
          <a:xfrm>
            <a:off x="8028384" y="5690050"/>
            <a:ext cx="441146" cy="369332"/>
          </a:xfrm>
          <a:prstGeom prst="rect">
            <a:avLst/>
          </a:prstGeom>
        </p:spPr>
        <p:txBody>
          <a:bodyPr wrap="none">
            <a:spAutoFit/>
          </a:bodyPr>
          <a:lstStyle/>
          <a:p>
            <a:r>
              <a:rPr lang="en-US" dirty="0" smtClean="0"/>
              <a:t>18</a:t>
            </a:r>
            <a:endParaRPr lang="en-US" dirty="0"/>
          </a:p>
        </p:txBody>
      </p:sp>
    </p:spTree>
    <p:extLst>
      <p:ext uri="{BB962C8B-B14F-4D97-AF65-F5344CB8AC3E}">
        <p14:creationId xmlns:p14="http://schemas.microsoft.com/office/powerpoint/2010/main" val="1883300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4" y="116632"/>
            <a:ext cx="7382086" cy="830997"/>
          </a:xfrm>
          <a:prstGeom prst="rect">
            <a:avLst/>
          </a:prstGeom>
        </p:spPr>
        <p:txBody>
          <a:bodyPr wrap="square">
            <a:spAutoFit/>
          </a:bodyPr>
          <a:lstStyle/>
          <a:p>
            <a:r>
              <a:rPr lang="en-US" sz="2400" b="1" dirty="0" smtClean="0">
                <a:solidFill>
                  <a:schemeClr val="bg1"/>
                </a:solidFill>
                <a:latin typeface="Arial" panose="020B0604020202020204" pitchFamily="34" charset="0"/>
                <a:cs typeface="Arial" panose="020B0604020202020204" pitchFamily="34" charset="0"/>
              </a:rPr>
              <a:t>SOUTH AFRICAN HEALTH PRODUCTS REGULATORY AUTHORITY (SAHPRA)</a:t>
            </a:r>
            <a:endParaRPr lang="en-US" sz="24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3923928" y="6021288"/>
            <a:ext cx="648072" cy="307777"/>
          </a:xfrm>
          <a:prstGeom prst="rect">
            <a:avLst/>
          </a:prstGeom>
          <a:noFill/>
        </p:spPr>
        <p:txBody>
          <a:bodyPr wrap="square" rtlCol="0">
            <a:spAutoFit/>
          </a:bodyPr>
          <a:lstStyle/>
          <a:p>
            <a:pPr algn="ctr"/>
            <a:r>
              <a:rPr lang="en-ZA" sz="1400" dirty="0" smtClean="0"/>
              <a:t>10</a:t>
            </a:r>
            <a:endParaRPr lang="en-ZA" sz="1400" dirty="0"/>
          </a:p>
        </p:txBody>
      </p:sp>
      <p:sp>
        <p:nvSpPr>
          <p:cNvPr id="6" name="Rectangle 5"/>
          <p:cNvSpPr/>
          <p:nvPr/>
        </p:nvSpPr>
        <p:spPr>
          <a:xfrm>
            <a:off x="0" y="1124744"/>
            <a:ext cx="9036496" cy="4093428"/>
          </a:xfrm>
          <a:prstGeom prst="rect">
            <a:avLst/>
          </a:prstGeom>
        </p:spPr>
        <p:txBody>
          <a:bodyPr wrap="square">
            <a:spAutoFit/>
          </a:bodyPr>
          <a:lstStyle/>
          <a:p>
            <a:pPr marL="285750" indent="-285750" algn="just">
              <a:buFont typeface="Arial" panose="020B0604020202020204" pitchFamily="34" charset="0"/>
              <a:buChar char="•"/>
            </a:pPr>
            <a:r>
              <a:rPr lang="en-US" sz="1600" dirty="0" smtClean="0">
                <a:latin typeface="Arial" panose="020B0604020202020204" pitchFamily="34" charset="0"/>
                <a:cs typeface="Arial" panose="020B0604020202020204" pitchFamily="34" charset="0"/>
              </a:rPr>
              <a:t>SAHPRA </a:t>
            </a:r>
            <a:r>
              <a:rPr lang="en-US" sz="1600" dirty="0">
                <a:latin typeface="Arial" panose="020B0604020202020204" pitchFamily="34" charset="0"/>
                <a:cs typeface="Arial" panose="020B0604020202020204" pitchFamily="34" charset="0"/>
              </a:rPr>
              <a:t>is the </a:t>
            </a:r>
            <a:r>
              <a:rPr lang="en-ZA" sz="1600" dirty="0">
                <a:latin typeface="Arial" panose="020B0604020202020204" pitchFamily="34" charset="0"/>
                <a:cs typeface="Arial" panose="020B0604020202020204" pitchFamily="34" charset="0"/>
              </a:rPr>
              <a:t>regulatory </a:t>
            </a:r>
            <a:r>
              <a:rPr lang="en-US" sz="1600" dirty="0">
                <a:latin typeface="Arial" panose="020B0604020202020204" pitchFamily="34" charset="0"/>
                <a:cs typeface="Arial" panose="020B0604020202020204" pitchFamily="34" charset="0"/>
              </a:rPr>
              <a:t>authority responsible for the regulation of health products intended for human and animal use, the licensing of manufacturers, wholesalers and distributors of medicines and medical devices, radiation emitting devices and radioactive </a:t>
            </a:r>
            <a:r>
              <a:rPr lang="en-US" sz="1600" dirty="0" err="1">
                <a:latin typeface="Arial" panose="020B0604020202020204" pitchFamily="34" charset="0"/>
                <a:cs typeface="Arial" panose="020B0604020202020204" pitchFamily="34" charset="0"/>
              </a:rPr>
              <a:t>nucleides</a:t>
            </a:r>
            <a:r>
              <a:rPr lang="en-US" sz="1600" dirty="0">
                <a:latin typeface="Arial" panose="020B0604020202020204" pitchFamily="34" charset="0"/>
                <a:cs typeface="Arial" panose="020B0604020202020204" pitchFamily="34" charset="0"/>
              </a:rPr>
              <a:t>; and the conduct of clinical </a:t>
            </a:r>
            <a:r>
              <a:rPr lang="en-US" sz="1600" dirty="0" smtClean="0">
                <a:latin typeface="Arial" panose="020B0604020202020204" pitchFamily="34" charset="0"/>
                <a:cs typeface="Arial" panose="020B0604020202020204" pitchFamily="34" charset="0"/>
              </a:rPr>
              <a:t>trials</a:t>
            </a:r>
          </a:p>
          <a:p>
            <a:pPr marL="285750" indent="-285750" algn="just">
              <a:buFont typeface="Arial" panose="020B0604020202020204" pitchFamily="34" charset="0"/>
              <a:buChar char="•"/>
            </a:pPr>
            <a:endParaRPr lang="en-ZA"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The legislative </a:t>
            </a:r>
            <a:r>
              <a:rPr lang="en-US" sz="1600" dirty="0" smtClean="0">
                <a:latin typeface="Arial" panose="020B0604020202020204" pitchFamily="34" charset="0"/>
                <a:cs typeface="Arial" panose="020B0604020202020204" pitchFamily="34" charset="0"/>
              </a:rPr>
              <a:t>mandate </a:t>
            </a:r>
            <a:r>
              <a:rPr lang="en-US" sz="1600" dirty="0">
                <a:latin typeface="Arial" panose="020B0604020202020204" pitchFamily="34" charset="0"/>
                <a:cs typeface="Arial" panose="020B0604020202020204" pitchFamily="34" charset="0"/>
              </a:rPr>
              <a:t>of SAHPRA </a:t>
            </a:r>
            <a:r>
              <a:rPr lang="en-US" sz="1600" dirty="0" smtClean="0">
                <a:latin typeface="Arial" panose="020B0604020202020204" pitchFamily="34" charset="0"/>
                <a:cs typeface="Arial" panose="020B0604020202020204" pitchFamily="34" charset="0"/>
              </a:rPr>
              <a:t>is </a:t>
            </a:r>
            <a:r>
              <a:rPr lang="en-US" sz="1600" dirty="0">
                <a:latin typeface="Arial" panose="020B0604020202020204" pitchFamily="34" charset="0"/>
                <a:cs typeface="Arial" panose="020B0604020202020204" pitchFamily="34" charset="0"/>
              </a:rPr>
              <a:t>derived </a:t>
            </a:r>
            <a:r>
              <a:rPr lang="en-ZA" sz="1600" dirty="0" smtClean="0">
                <a:latin typeface="Arial" panose="020B0604020202020204" pitchFamily="34" charset="0"/>
                <a:cs typeface="Arial" panose="020B0604020202020204" pitchFamily="34" charset="0"/>
              </a:rPr>
              <a:t>mainly from </a:t>
            </a: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Medicines and Related Substances Act, 1965 (Act </a:t>
            </a:r>
            <a:r>
              <a:rPr lang="en-ZA" sz="1600" dirty="0">
                <a:latin typeface="Arial" panose="020B0604020202020204" pitchFamily="34" charset="0"/>
                <a:cs typeface="Arial" panose="020B0604020202020204" pitchFamily="34" charset="0"/>
              </a:rPr>
              <a:t>No. </a:t>
            </a:r>
            <a:r>
              <a:rPr lang="en-US" sz="1600" dirty="0">
                <a:latin typeface="Arial" panose="020B0604020202020204" pitchFamily="34" charset="0"/>
                <a:cs typeface="Arial" panose="020B0604020202020204" pitchFamily="34" charset="0"/>
              </a:rPr>
              <a:t>101 of 1965</a:t>
            </a:r>
            <a:r>
              <a:rPr lang="en-US" sz="1600" dirty="0" smtClean="0">
                <a:latin typeface="Arial" panose="020B0604020202020204" pitchFamily="34" charset="0"/>
                <a:cs typeface="Arial" panose="020B0604020202020204" pitchFamily="34" charset="0"/>
              </a:rPr>
              <a:t>) as amended </a:t>
            </a:r>
          </a:p>
          <a:p>
            <a:pPr marL="285750" indent="-285750" algn="just">
              <a:buFont typeface="Arial" panose="020B0604020202020204" pitchFamily="34" charset="0"/>
              <a:buChar char="•"/>
            </a:pPr>
            <a:endParaRPr lang="en-US" alt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Further, the Medicines Act mandates SAHPRA to regulate and control radiation emitting devices and radioactive </a:t>
            </a:r>
            <a:r>
              <a:rPr lang="en-US" sz="1600" dirty="0" err="1">
                <a:latin typeface="Arial" panose="020B0604020202020204" pitchFamily="34" charset="0"/>
                <a:cs typeface="Arial" panose="020B0604020202020204" pitchFamily="34" charset="0"/>
              </a:rPr>
              <a:t>nucleides</a:t>
            </a:r>
            <a:r>
              <a:rPr lang="en-US" sz="1600" dirty="0">
                <a:latin typeface="Arial" panose="020B0604020202020204" pitchFamily="34" charset="0"/>
                <a:cs typeface="Arial" panose="020B0604020202020204" pitchFamily="34" charset="0"/>
              </a:rPr>
              <a:t>, as defined in the Hazardous Substances Act, 1973 (Act No. 15 of 1973</a:t>
            </a:r>
            <a:r>
              <a:rPr lang="en-US" sz="1600" dirty="0" smtClean="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742950" lvl="1" indent="-285750" algn="just">
              <a:buFont typeface="Courier New" panose="02070309020205020404" pitchFamily="49" charset="0"/>
              <a:buChar char="o"/>
            </a:pPr>
            <a:r>
              <a:rPr lang="en-US" sz="1600" dirty="0">
                <a:latin typeface="Arial" panose="020B0604020202020204" pitchFamily="34" charset="0"/>
                <a:cs typeface="Arial" panose="020B0604020202020204" pitchFamily="34" charset="0"/>
              </a:rPr>
              <a:t>These are listed as Group III hazardous substances (electronic generators of </a:t>
            </a:r>
            <a:r>
              <a:rPr lang="en-US" sz="1600" dirty="0" err="1">
                <a:latin typeface="Arial" panose="020B0604020202020204" pitchFamily="34" charset="0"/>
                <a:cs typeface="Arial" panose="020B0604020202020204" pitchFamily="34" charset="0"/>
              </a:rPr>
              <a:t>ionising</a:t>
            </a:r>
            <a:r>
              <a:rPr lang="en-US" sz="1600" dirty="0">
                <a:latin typeface="Arial" panose="020B0604020202020204" pitchFamily="34" charset="0"/>
                <a:cs typeface="Arial" panose="020B0604020202020204" pitchFamily="34" charset="0"/>
              </a:rPr>
              <a:t> radiation), and Group IV hazardous substances (radioactive sources)</a:t>
            </a:r>
            <a:endParaRPr lang="en-ZA"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alt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altLang="en-US" dirty="0">
              <a:latin typeface="Arial" panose="020B0604020202020204" pitchFamily="34" charset="0"/>
              <a:cs typeface="Arial" panose="020B0604020202020204" pitchFamily="34" charset="0"/>
            </a:endParaRPr>
          </a:p>
        </p:txBody>
      </p:sp>
      <p:sp>
        <p:nvSpPr>
          <p:cNvPr id="5" name="Rectangle 4"/>
          <p:cNvSpPr/>
          <p:nvPr/>
        </p:nvSpPr>
        <p:spPr>
          <a:xfrm>
            <a:off x="8028384" y="5690050"/>
            <a:ext cx="441146" cy="369332"/>
          </a:xfrm>
          <a:prstGeom prst="rect">
            <a:avLst/>
          </a:prstGeom>
        </p:spPr>
        <p:txBody>
          <a:bodyPr wrap="none">
            <a:spAutoFit/>
          </a:bodyPr>
          <a:lstStyle/>
          <a:p>
            <a:r>
              <a:rPr lang="en-US" dirty="0" smtClean="0"/>
              <a:t>19</a:t>
            </a:r>
            <a:endParaRPr lang="en-US" dirty="0"/>
          </a:p>
        </p:txBody>
      </p:sp>
    </p:spTree>
    <p:extLst>
      <p:ext uri="{BB962C8B-B14F-4D97-AF65-F5344CB8AC3E}">
        <p14:creationId xmlns:p14="http://schemas.microsoft.com/office/powerpoint/2010/main" val="2507000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a:xfrm>
            <a:off x="539552" y="1268760"/>
            <a:ext cx="8280920" cy="4608511"/>
          </a:xfrm>
        </p:spPr>
        <p:txBody>
          <a:bodyPr/>
          <a:lstStyle/>
          <a:p>
            <a:pPr marL="0" indent="0">
              <a:buNone/>
            </a:pPr>
            <a:r>
              <a:rPr lang="en-US" sz="2400" u="sng" dirty="0" smtClean="0"/>
              <a:t>Purpose</a:t>
            </a:r>
            <a:r>
              <a:rPr lang="en-US" sz="2400" dirty="0" smtClean="0"/>
              <a:t>: Health Sector Brief to the Portfolio Committee on Health</a:t>
            </a:r>
          </a:p>
          <a:p>
            <a:pPr marL="0" indent="0">
              <a:buNone/>
            </a:pPr>
            <a:endParaRPr lang="en-US" sz="1800" b="1" dirty="0" smtClean="0"/>
          </a:p>
          <a:p>
            <a:pPr marL="0" indent="0">
              <a:buNone/>
            </a:pPr>
            <a:r>
              <a:rPr lang="en-US" sz="2400" b="1" dirty="0" smtClean="0"/>
              <a:t>The Presentation covers: </a:t>
            </a:r>
          </a:p>
          <a:p>
            <a:pPr marL="0" indent="0">
              <a:buNone/>
            </a:pPr>
            <a:endParaRPr lang="en-US" sz="1050" b="1" dirty="0" smtClean="0"/>
          </a:p>
          <a:p>
            <a:pPr marL="857250" lvl="2" indent="0">
              <a:buNone/>
            </a:pPr>
            <a:r>
              <a:rPr lang="en-US" b="1" dirty="0" smtClean="0"/>
              <a:t> Public Health Entities</a:t>
            </a:r>
          </a:p>
          <a:p>
            <a:pPr lvl="3">
              <a:buFont typeface="Wingdings" panose="05000000000000000000" pitchFamily="2" charset="2"/>
              <a:buChar char="§"/>
            </a:pPr>
            <a:r>
              <a:rPr lang="en-US" sz="1800" dirty="0" smtClean="0"/>
              <a:t>Strategic Goals</a:t>
            </a:r>
          </a:p>
          <a:p>
            <a:pPr lvl="3">
              <a:buFont typeface="Wingdings" panose="05000000000000000000" pitchFamily="2" charset="2"/>
              <a:buChar char="§"/>
            </a:pPr>
            <a:r>
              <a:rPr lang="en-US" sz="1800" dirty="0" smtClean="0"/>
              <a:t>2019 Budget</a:t>
            </a:r>
          </a:p>
          <a:p>
            <a:pPr lvl="3">
              <a:buFont typeface="Wingdings" panose="05000000000000000000" pitchFamily="2" charset="2"/>
              <a:buChar char="§"/>
            </a:pPr>
            <a:r>
              <a:rPr lang="en-US" sz="1800" dirty="0" smtClean="0"/>
              <a:t>Achievements</a:t>
            </a:r>
          </a:p>
          <a:p>
            <a:pPr lvl="3">
              <a:buFont typeface="Wingdings" panose="05000000000000000000" pitchFamily="2" charset="2"/>
              <a:buChar char="§"/>
            </a:pPr>
            <a:r>
              <a:rPr lang="en-US" sz="1800" dirty="0" smtClean="0"/>
              <a:t>Risks and challenges</a:t>
            </a:r>
          </a:p>
          <a:p>
            <a:pPr marL="457200" lvl="1" indent="0">
              <a:buNone/>
            </a:pPr>
            <a:endParaRPr lang="en-US" sz="2000" b="1" dirty="0" smtClean="0"/>
          </a:p>
          <a:p>
            <a:pPr marL="457200" lvl="1" indent="0">
              <a:buNone/>
            </a:pPr>
            <a:endParaRPr lang="en-US" sz="2400" b="1" dirty="0"/>
          </a:p>
          <a:p>
            <a:pPr marL="457200" lvl="1" indent="0">
              <a:buNone/>
            </a:pPr>
            <a:endParaRPr lang="en-US" sz="2400" b="1" dirty="0"/>
          </a:p>
        </p:txBody>
      </p:sp>
    </p:spTree>
    <p:extLst>
      <p:ext uri="{BB962C8B-B14F-4D97-AF65-F5344CB8AC3E}">
        <p14:creationId xmlns:p14="http://schemas.microsoft.com/office/powerpoint/2010/main" val="1453931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7236296" cy="543595"/>
          </a:xfrm>
        </p:spPr>
        <p:txBody>
          <a:bodyPr/>
          <a:lstStyle/>
          <a:p>
            <a:r>
              <a:rPr lang="en-ZA" dirty="0"/>
              <a:t>STRATEGIC GOALS OF </a:t>
            </a:r>
            <a:r>
              <a:rPr lang="en-ZA" dirty="0" smtClean="0"/>
              <a:t>THE </a:t>
            </a:r>
            <a:r>
              <a:rPr lang="en-US" dirty="0"/>
              <a:t>SAHPRA</a:t>
            </a:r>
            <a:r>
              <a:rPr lang="en-ZA" dirty="0" smtClean="0"/>
              <a:t> </a:t>
            </a:r>
            <a:endParaRPr lang="en-ZA" dirty="0"/>
          </a:p>
        </p:txBody>
      </p:sp>
      <p:sp>
        <p:nvSpPr>
          <p:cNvPr id="3" name="Content Placeholder 2"/>
          <p:cNvSpPr>
            <a:spLocks noGrp="1"/>
          </p:cNvSpPr>
          <p:nvPr>
            <p:ph idx="1"/>
          </p:nvPr>
        </p:nvSpPr>
        <p:spPr>
          <a:xfrm>
            <a:off x="0" y="1052736"/>
            <a:ext cx="9144000" cy="4351338"/>
          </a:xfrm>
        </p:spPr>
        <p:txBody>
          <a:bodyPr/>
          <a:lstStyle/>
          <a:p>
            <a:pPr algn="just"/>
            <a:r>
              <a:rPr lang="en-US" sz="1600" dirty="0"/>
              <a:t>Publicly demonstrate responsiveness and accountability as an effective and efficient high performance </a:t>
            </a:r>
            <a:r>
              <a:rPr lang="en-US" sz="1600" dirty="0" err="1"/>
              <a:t>organisation</a:t>
            </a:r>
            <a:r>
              <a:rPr lang="en-US" sz="1600" dirty="0"/>
              <a:t>;</a:t>
            </a:r>
            <a:endParaRPr lang="en-ZA" sz="1600" dirty="0"/>
          </a:p>
          <a:p>
            <a:pPr algn="just"/>
            <a:r>
              <a:rPr lang="en-US" sz="1600" dirty="0" smtClean="0"/>
              <a:t>Timeous </a:t>
            </a:r>
            <a:r>
              <a:rPr lang="en-US" sz="1600" dirty="0"/>
              <a:t>regulatory decision taken on Medicines, Medical Devices, radiation emitting devices and radioactive source applications to ensure compliance to defined standards of quality, safety, efficacy and performance;</a:t>
            </a:r>
            <a:endParaRPr lang="en-ZA" sz="1600" dirty="0"/>
          </a:p>
          <a:p>
            <a:pPr algn="just"/>
            <a:r>
              <a:rPr lang="en-US" sz="1600" dirty="0" smtClean="0"/>
              <a:t>Re-evaluate </a:t>
            </a:r>
            <a:r>
              <a:rPr lang="en-US" sz="1600" dirty="0"/>
              <a:t>and monitor medicines and medical devices periodically and renew licenses involving radiation emitting devices and radioactive source;</a:t>
            </a:r>
            <a:endParaRPr lang="en-ZA" sz="1600" dirty="0"/>
          </a:p>
          <a:p>
            <a:pPr algn="just"/>
            <a:r>
              <a:rPr lang="en-US" sz="1600" dirty="0" smtClean="0"/>
              <a:t>Investigate</a:t>
            </a:r>
            <a:r>
              <a:rPr lang="en-US" sz="1600" dirty="0"/>
              <a:t>, monitor, </a:t>
            </a:r>
            <a:r>
              <a:rPr lang="en-US" sz="1600" dirty="0" err="1"/>
              <a:t>analyse</a:t>
            </a:r>
            <a:r>
              <a:rPr lang="en-US" sz="1600" dirty="0"/>
              <a:t> and act upon existing and new adverse events, interactions, information with regard to post-marketing surveillance and vigilance;</a:t>
            </a:r>
            <a:endParaRPr lang="en-ZA" sz="1600" dirty="0"/>
          </a:p>
          <a:p>
            <a:pPr algn="just"/>
            <a:r>
              <a:rPr lang="en-US" sz="1600" dirty="0" smtClean="0"/>
              <a:t>Conduct </a:t>
            </a:r>
            <a:r>
              <a:rPr lang="en-US" sz="1600" dirty="0"/>
              <a:t>regular compliance monitoring inspections and investigate incidents/accidents involving ionizing radiation;</a:t>
            </a:r>
            <a:endParaRPr lang="en-ZA" sz="1600" dirty="0"/>
          </a:p>
          <a:p>
            <a:pPr algn="just"/>
            <a:r>
              <a:rPr lang="en-US" sz="1600" dirty="0" smtClean="0"/>
              <a:t>Evaluate </a:t>
            </a:r>
            <a:r>
              <a:rPr lang="en-US" sz="1600" dirty="0"/>
              <a:t>clinical trial protocols in accordance with defined standards;</a:t>
            </a:r>
            <a:endParaRPr lang="en-ZA" sz="1600" dirty="0"/>
          </a:p>
          <a:p>
            <a:pPr algn="just"/>
            <a:r>
              <a:rPr lang="en-US" sz="1600" dirty="0" smtClean="0"/>
              <a:t>Evaluate </a:t>
            </a:r>
            <a:r>
              <a:rPr lang="en-US" sz="1600" dirty="0"/>
              <a:t>the applications for sale of unregistered health products in accordance with defined standards;</a:t>
            </a:r>
            <a:endParaRPr lang="en-ZA" sz="1600" dirty="0"/>
          </a:p>
          <a:p>
            <a:pPr algn="just"/>
            <a:r>
              <a:rPr lang="en-US" sz="1600" dirty="0" smtClean="0"/>
              <a:t>Development </a:t>
            </a:r>
            <a:r>
              <a:rPr lang="en-US" sz="1600" dirty="0"/>
              <a:t>and regular review of regulations, codes of practices and guidance documents; and</a:t>
            </a:r>
            <a:endParaRPr lang="en-ZA" sz="1600" dirty="0"/>
          </a:p>
          <a:p>
            <a:pPr algn="just"/>
            <a:r>
              <a:rPr lang="en-US" sz="1600" dirty="0" smtClean="0"/>
              <a:t>SAHPRA </a:t>
            </a:r>
            <a:r>
              <a:rPr lang="en-US" sz="1600" dirty="0"/>
              <a:t>is capacitated by adequate, competent and motivated human capital.</a:t>
            </a:r>
            <a:endParaRPr lang="en-ZA" sz="1600" dirty="0"/>
          </a:p>
          <a:p>
            <a:pPr algn="just"/>
            <a:endParaRPr lang="en-ZA" dirty="0"/>
          </a:p>
        </p:txBody>
      </p:sp>
    </p:spTree>
    <p:extLst>
      <p:ext uri="{BB962C8B-B14F-4D97-AF65-F5344CB8AC3E}">
        <p14:creationId xmlns:p14="http://schemas.microsoft.com/office/powerpoint/2010/main" val="2246761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2" y="260648"/>
            <a:ext cx="720080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2019/20 BUDGET ESTIMATES</a:t>
            </a:r>
          </a:p>
        </p:txBody>
      </p:sp>
      <p:sp>
        <p:nvSpPr>
          <p:cNvPr id="6" name="TextBox 5"/>
          <p:cNvSpPr txBox="1"/>
          <p:nvPr/>
        </p:nvSpPr>
        <p:spPr>
          <a:xfrm>
            <a:off x="4211960" y="6165304"/>
            <a:ext cx="720080" cy="307777"/>
          </a:xfrm>
          <a:prstGeom prst="rect">
            <a:avLst/>
          </a:prstGeom>
          <a:noFill/>
        </p:spPr>
        <p:txBody>
          <a:bodyPr wrap="square" rtlCol="0">
            <a:spAutoFit/>
          </a:bodyPr>
          <a:lstStyle/>
          <a:p>
            <a:pPr algn="ctr"/>
            <a:r>
              <a:rPr lang="en-ZA" sz="1400" dirty="0"/>
              <a:t>7</a:t>
            </a:r>
          </a:p>
        </p:txBody>
      </p:sp>
      <p:sp>
        <p:nvSpPr>
          <p:cNvPr id="2" name="Rectangle 1"/>
          <p:cNvSpPr/>
          <p:nvPr/>
        </p:nvSpPr>
        <p:spPr>
          <a:xfrm>
            <a:off x="107504" y="1052736"/>
            <a:ext cx="9036496" cy="1477328"/>
          </a:xfrm>
          <a:prstGeom prst="rect">
            <a:avLst/>
          </a:prstGeom>
        </p:spPr>
        <p:txBody>
          <a:bodyPr wrap="square">
            <a:spAutoFit/>
          </a:bodyPr>
          <a:lstStyle/>
          <a:p>
            <a:pPr marL="28575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b="1" dirty="0"/>
          </a:p>
          <a:p>
            <a:pPr marL="285750" indent="-285750" algn="just">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lgn="just" defTabSz="457200">
              <a:buFont typeface="Arial" panose="020B0604020202020204" pitchFamily="34" charset="0"/>
              <a:buChar char="•"/>
              <a:defRPr/>
            </a:pPr>
            <a:endParaRPr lang="en-US" dirty="0"/>
          </a:p>
          <a:p>
            <a:pPr marL="285750" indent="-285750" defTabSz="457200">
              <a:buFont typeface="Arial" panose="020B0604020202020204" pitchFamily="34" charset="0"/>
              <a:buChar char="•"/>
              <a:defRPr/>
            </a:pPr>
            <a:endParaRPr lang="en-ZA" dirty="0">
              <a:solidFill>
                <a:schemeClr val="dk1"/>
              </a:solidFill>
              <a:cs typeface="Arial" panose="020B0604020202020204" pitchFamily="34" charset="0"/>
            </a:endParaRPr>
          </a:p>
        </p:txBody>
      </p:sp>
      <p:graphicFrame>
        <p:nvGraphicFramePr>
          <p:cNvPr id="3" name="Object 2"/>
          <p:cNvGraphicFramePr>
            <a:graphicFrameLocks noChangeAspect="1"/>
          </p:cNvGraphicFramePr>
          <p:nvPr>
            <p:extLst/>
          </p:nvPr>
        </p:nvGraphicFramePr>
        <p:xfrm>
          <a:off x="107504" y="1052736"/>
          <a:ext cx="9036496" cy="4752529"/>
        </p:xfrm>
        <a:graphic>
          <a:graphicData uri="http://schemas.openxmlformats.org/presentationml/2006/ole">
            <mc:AlternateContent xmlns:mc="http://schemas.openxmlformats.org/markup-compatibility/2006">
              <mc:Choice xmlns:v="urn:schemas-microsoft-com:vml" Requires="v">
                <p:oleObj spid="_x0000_s12314" name="Document" r:id="rId3" imgW="5929084" imgH="3801894" progId="Word.Document.12">
                  <p:embed/>
                </p:oleObj>
              </mc:Choice>
              <mc:Fallback>
                <p:oleObj name="Document" r:id="rId3" imgW="5929084" imgH="3801894" progId="Word.Document.12">
                  <p:embed/>
                  <p:pic>
                    <p:nvPicPr>
                      <p:cNvPr id="3" name="Object 2"/>
                      <p:cNvPicPr/>
                      <p:nvPr/>
                    </p:nvPicPr>
                    <p:blipFill>
                      <a:blip r:embed="rId4"/>
                      <a:stretch>
                        <a:fillRect/>
                      </a:stretch>
                    </p:blipFill>
                    <p:spPr>
                      <a:xfrm>
                        <a:off x="107504" y="1052736"/>
                        <a:ext cx="9036496" cy="4752529"/>
                      </a:xfrm>
                      <a:prstGeom prst="rect">
                        <a:avLst/>
                      </a:prstGeom>
                    </p:spPr>
                  </p:pic>
                </p:oleObj>
              </mc:Fallback>
            </mc:AlternateContent>
          </a:graphicData>
        </a:graphic>
      </p:graphicFrame>
      <p:sp>
        <p:nvSpPr>
          <p:cNvPr id="7" name="Rectangle 6"/>
          <p:cNvSpPr/>
          <p:nvPr/>
        </p:nvSpPr>
        <p:spPr>
          <a:xfrm>
            <a:off x="8028384" y="5690050"/>
            <a:ext cx="441146" cy="369332"/>
          </a:xfrm>
          <a:prstGeom prst="rect">
            <a:avLst/>
          </a:prstGeom>
        </p:spPr>
        <p:txBody>
          <a:bodyPr wrap="none">
            <a:spAutoFit/>
          </a:bodyPr>
          <a:lstStyle/>
          <a:p>
            <a:r>
              <a:rPr lang="en-US" dirty="0" smtClean="0"/>
              <a:t>21</a:t>
            </a:r>
            <a:endParaRPr lang="en-US" dirty="0"/>
          </a:p>
        </p:txBody>
      </p:sp>
    </p:spTree>
    <p:extLst>
      <p:ext uri="{BB962C8B-B14F-4D97-AF65-F5344CB8AC3E}">
        <p14:creationId xmlns:p14="http://schemas.microsoft.com/office/powerpoint/2010/main" val="1155454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2" y="260648"/>
            <a:ext cx="7200800" cy="830997"/>
          </a:xfrm>
          <a:prstGeom prst="rect">
            <a:avLst/>
          </a:prstGeom>
          <a:noFill/>
        </p:spPr>
        <p:txBody>
          <a:bodyPr wrap="square" rtlCol="0">
            <a:spAutoFit/>
          </a:bodyPr>
          <a:lstStyle/>
          <a:p>
            <a:pPr algn="ctr"/>
            <a:r>
              <a:rPr lang="en-US" sz="2400" b="1" dirty="0" smtClean="0">
                <a:solidFill>
                  <a:schemeClr val="bg1"/>
                </a:solidFill>
                <a:latin typeface="Arial" panose="020B0604020202020204" pitchFamily="34" charset="0"/>
                <a:cs typeface="Arial" panose="020B0604020202020204" pitchFamily="34" charset="0"/>
              </a:rPr>
              <a:t>     RISK AND CHALLENGES</a:t>
            </a:r>
            <a:endParaRPr lang="en-US" sz="2400" b="1" dirty="0">
              <a:solidFill>
                <a:schemeClr val="bg1"/>
              </a:solidFill>
              <a:latin typeface="Arial" panose="020B0604020202020204" pitchFamily="34" charset="0"/>
              <a:cs typeface="Arial" panose="020B0604020202020204" pitchFamily="34" charset="0"/>
            </a:endParaRPr>
          </a:p>
          <a:p>
            <a:pPr algn="ctr"/>
            <a:endParaRPr lang="en-ZA" sz="24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4211960" y="6165304"/>
            <a:ext cx="720080" cy="307777"/>
          </a:xfrm>
          <a:prstGeom prst="rect">
            <a:avLst/>
          </a:prstGeom>
          <a:noFill/>
        </p:spPr>
        <p:txBody>
          <a:bodyPr wrap="square" rtlCol="0">
            <a:spAutoFit/>
          </a:bodyPr>
          <a:lstStyle/>
          <a:p>
            <a:pPr algn="ctr"/>
            <a:r>
              <a:rPr lang="en-ZA" sz="1400" dirty="0"/>
              <a:t>7</a:t>
            </a:r>
          </a:p>
        </p:txBody>
      </p:sp>
      <p:sp>
        <p:nvSpPr>
          <p:cNvPr id="2" name="Rectangle 1"/>
          <p:cNvSpPr/>
          <p:nvPr/>
        </p:nvSpPr>
        <p:spPr>
          <a:xfrm>
            <a:off x="107504" y="1052736"/>
            <a:ext cx="9036496" cy="1477328"/>
          </a:xfrm>
          <a:prstGeom prst="rect">
            <a:avLst/>
          </a:prstGeom>
        </p:spPr>
        <p:txBody>
          <a:bodyPr wrap="square">
            <a:spAutoFit/>
          </a:bodyPr>
          <a:lstStyle/>
          <a:p>
            <a:pPr marL="28575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b="1" dirty="0"/>
          </a:p>
          <a:p>
            <a:pPr marL="285750" indent="-285750" algn="just">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lgn="just" defTabSz="457200">
              <a:buFont typeface="Arial" panose="020B0604020202020204" pitchFamily="34" charset="0"/>
              <a:buChar char="•"/>
              <a:defRPr/>
            </a:pPr>
            <a:endParaRPr lang="en-US" dirty="0"/>
          </a:p>
          <a:p>
            <a:pPr marL="285750" indent="-285750" defTabSz="457200">
              <a:buFont typeface="Arial" panose="020B0604020202020204" pitchFamily="34" charset="0"/>
              <a:buChar char="•"/>
              <a:defRPr/>
            </a:pPr>
            <a:endParaRPr lang="en-ZA" dirty="0">
              <a:solidFill>
                <a:schemeClr val="dk1"/>
              </a:solidFill>
              <a:cs typeface="Arial" panose="020B0604020202020204" pitchFamily="34" charset="0"/>
            </a:endParaRPr>
          </a:p>
        </p:txBody>
      </p:sp>
      <p:sp>
        <p:nvSpPr>
          <p:cNvPr id="7" name="Rectangle 6"/>
          <p:cNvSpPr/>
          <p:nvPr/>
        </p:nvSpPr>
        <p:spPr>
          <a:xfrm>
            <a:off x="107504" y="1091645"/>
            <a:ext cx="9036496" cy="4132991"/>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n-ZA" sz="1600" dirty="0" smtClean="0">
                <a:latin typeface="Arial" panose="020B0604020202020204" pitchFamily="34" charset="0"/>
                <a:ea typeface="Calibri" panose="020F0502020204030204" pitchFamily="34" charset="0"/>
                <a:cs typeface="Times New Roman" panose="02020603050405020304" pitchFamily="18" charset="0"/>
              </a:rPr>
              <a:t>Digitizing </a:t>
            </a:r>
            <a:r>
              <a:rPr lang="en-ZA" sz="1600" dirty="0">
                <a:latin typeface="Arial" panose="020B0604020202020204" pitchFamily="34" charset="0"/>
                <a:ea typeface="Calibri" panose="020F0502020204030204" pitchFamily="34" charset="0"/>
                <a:cs typeface="Times New Roman" panose="02020603050405020304" pitchFamily="18" charset="0"/>
              </a:rPr>
              <a:t>the core functions of SAHPRA is a pressing requirement to ensure the backlog project and business as usual project in SAHPRA operations is adequately supported to permit effective tracing, monitoring and evaluation. </a:t>
            </a:r>
            <a:endParaRPr lang="en-ZA" sz="160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ZA" sz="1600"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ZA" sz="1600" dirty="0" smtClean="0">
                <a:latin typeface="Arial" panose="020B0604020202020204" pitchFamily="34" charset="0"/>
                <a:ea typeface="Calibri" panose="020F0502020204030204" pitchFamily="34" charset="0"/>
                <a:cs typeface="Times New Roman" panose="02020603050405020304" pitchFamily="18" charset="0"/>
              </a:rPr>
              <a:t>The </a:t>
            </a:r>
            <a:r>
              <a:rPr lang="en-ZA" sz="1600" dirty="0">
                <a:latin typeface="Arial" panose="020B0604020202020204" pitchFamily="34" charset="0"/>
                <a:ea typeface="Calibri" panose="020F0502020204030204" pitchFamily="34" charset="0"/>
                <a:cs typeface="Times New Roman" panose="02020603050405020304" pitchFamily="18" charset="0"/>
              </a:rPr>
              <a:t>backlog negatively impacts applicant business and as such create huge reputational risk for the authority. </a:t>
            </a:r>
            <a:endParaRPr lang="en-ZA" sz="1600" dirty="0" smtClean="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en-ZA" sz="1600" dirty="0" smtClean="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ZA" sz="1600" dirty="0">
                <a:latin typeface="Arial" panose="020B0604020202020204" pitchFamily="34" charset="0"/>
                <a:ea typeface="Calibri" panose="020F0502020204030204" pitchFamily="34" charset="0"/>
                <a:cs typeface="Times New Roman" panose="02020603050405020304" pitchFamily="18" charset="0"/>
              </a:rPr>
              <a:t>Adequate funding to meet mandates is crucial and continued efforts to increase revenue generation to supplement funding from National Treasury is </a:t>
            </a:r>
            <a:r>
              <a:rPr lang="en-ZA" sz="1600" dirty="0" smtClean="0">
                <a:latin typeface="Arial" panose="020B0604020202020204" pitchFamily="34" charset="0"/>
                <a:ea typeface="Calibri" panose="020F0502020204030204" pitchFamily="34" charset="0"/>
                <a:cs typeface="Times New Roman" panose="02020603050405020304" pitchFamily="18" charset="0"/>
              </a:rPr>
              <a:t>crucial.</a:t>
            </a:r>
          </a:p>
          <a:p>
            <a:pPr marL="285750" indent="-285750" algn="just">
              <a:lnSpc>
                <a:spcPct val="107000"/>
              </a:lnSpc>
              <a:spcAft>
                <a:spcPts val="800"/>
              </a:spcAft>
              <a:buFont typeface="Arial" panose="020B0604020202020204" pitchFamily="34" charset="0"/>
              <a:buChar char="•"/>
            </a:pPr>
            <a:endParaRPr lang="en-ZA" sz="1600" dirty="0" smtClean="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ZA" sz="1600" dirty="0">
                <a:latin typeface="Arial" panose="020B0604020202020204" pitchFamily="34" charset="0"/>
                <a:ea typeface="Calibri" panose="020F0502020204030204" pitchFamily="34" charset="0"/>
                <a:cs typeface="Times New Roman" panose="02020603050405020304" pitchFamily="18" charset="0"/>
              </a:rPr>
              <a:t>Attracting and retaining qualified and experienced staff. Implementation of a well-designed rewards and remuneration strategy is needed to decrease staff attrition and stabilize inspectorate HR capital and build long term sustainability.</a:t>
            </a:r>
          </a:p>
        </p:txBody>
      </p:sp>
      <p:sp>
        <p:nvSpPr>
          <p:cNvPr id="8" name="Rectangle 7"/>
          <p:cNvSpPr/>
          <p:nvPr/>
        </p:nvSpPr>
        <p:spPr>
          <a:xfrm>
            <a:off x="8028384" y="5690050"/>
            <a:ext cx="441146" cy="369332"/>
          </a:xfrm>
          <a:prstGeom prst="rect">
            <a:avLst/>
          </a:prstGeom>
        </p:spPr>
        <p:txBody>
          <a:bodyPr wrap="none">
            <a:spAutoFit/>
          </a:bodyPr>
          <a:lstStyle/>
          <a:p>
            <a:r>
              <a:rPr lang="en-US" dirty="0" smtClean="0"/>
              <a:t>22</a:t>
            </a:r>
            <a:endParaRPr lang="en-US" dirty="0"/>
          </a:p>
        </p:txBody>
      </p:sp>
    </p:spTree>
    <p:extLst>
      <p:ext uri="{BB962C8B-B14F-4D97-AF65-F5344CB8AC3E}">
        <p14:creationId xmlns:p14="http://schemas.microsoft.com/office/powerpoint/2010/main" val="2646931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2" y="260648"/>
            <a:ext cx="7200800" cy="830997"/>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     KEY ACHIEVEMENTS</a:t>
            </a:r>
            <a:endParaRPr lang="en-US" sz="2400" b="1" dirty="0">
              <a:solidFill>
                <a:schemeClr val="bg1"/>
              </a:solidFill>
              <a:latin typeface="Arial" panose="020B0604020202020204" pitchFamily="34" charset="0"/>
              <a:cs typeface="Arial" panose="020B0604020202020204" pitchFamily="34" charset="0"/>
            </a:endParaRPr>
          </a:p>
          <a:p>
            <a:pPr algn="ctr"/>
            <a:endParaRPr lang="en-ZA" sz="24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4211960" y="6165304"/>
            <a:ext cx="720080" cy="307777"/>
          </a:xfrm>
          <a:prstGeom prst="rect">
            <a:avLst/>
          </a:prstGeom>
          <a:noFill/>
        </p:spPr>
        <p:txBody>
          <a:bodyPr wrap="square" rtlCol="0">
            <a:spAutoFit/>
          </a:bodyPr>
          <a:lstStyle/>
          <a:p>
            <a:pPr algn="ctr"/>
            <a:r>
              <a:rPr lang="en-ZA" sz="1400" dirty="0"/>
              <a:t>7</a:t>
            </a:r>
          </a:p>
        </p:txBody>
      </p:sp>
      <p:sp>
        <p:nvSpPr>
          <p:cNvPr id="2" name="Rectangle 1"/>
          <p:cNvSpPr/>
          <p:nvPr/>
        </p:nvSpPr>
        <p:spPr>
          <a:xfrm>
            <a:off x="107504" y="1052736"/>
            <a:ext cx="9036496" cy="1477328"/>
          </a:xfrm>
          <a:prstGeom prst="rect">
            <a:avLst/>
          </a:prstGeom>
        </p:spPr>
        <p:txBody>
          <a:bodyPr wrap="square">
            <a:spAutoFit/>
          </a:bodyPr>
          <a:lstStyle/>
          <a:p>
            <a:pPr marL="28575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b="1" dirty="0"/>
          </a:p>
          <a:p>
            <a:pPr marL="285750" indent="-285750" algn="just">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lgn="just" defTabSz="457200">
              <a:buFont typeface="Arial" panose="020B0604020202020204" pitchFamily="34" charset="0"/>
              <a:buChar char="•"/>
              <a:defRPr/>
            </a:pPr>
            <a:endParaRPr lang="en-US" dirty="0"/>
          </a:p>
          <a:p>
            <a:pPr marL="285750" indent="-285750" defTabSz="457200">
              <a:buFont typeface="Arial" panose="020B0604020202020204" pitchFamily="34" charset="0"/>
              <a:buChar char="•"/>
              <a:defRPr/>
            </a:pPr>
            <a:endParaRPr lang="en-ZA" dirty="0">
              <a:solidFill>
                <a:schemeClr val="dk1"/>
              </a:solidFill>
              <a:cs typeface="Arial" panose="020B0604020202020204" pitchFamily="34" charset="0"/>
            </a:endParaRPr>
          </a:p>
        </p:txBody>
      </p:sp>
      <p:sp>
        <p:nvSpPr>
          <p:cNvPr id="7" name="Rectangle 6"/>
          <p:cNvSpPr/>
          <p:nvPr/>
        </p:nvSpPr>
        <p:spPr>
          <a:xfrm>
            <a:off x="53752" y="1156572"/>
            <a:ext cx="9036496" cy="5399555"/>
          </a:xfrm>
          <a:prstGeom prst="rect">
            <a:avLst/>
          </a:prstGeom>
        </p:spPr>
        <p:txBody>
          <a:bodyPr wrap="square">
            <a:spAutoFit/>
          </a:bodyPr>
          <a:lstStyle/>
          <a:p>
            <a:pPr marL="171450" indent="-171450" algn="just">
              <a:lnSpc>
                <a:spcPct val="107000"/>
              </a:lnSpc>
              <a:spcAft>
                <a:spcPts val="800"/>
              </a:spcAft>
              <a:buFont typeface="Arial" panose="020B0604020202020204" pitchFamily="34" charset="0"/>
              <a:buChar char="•"/>
            </a:pPr>
            <a:r>
              <a:rPr lang="en-US" sz="1600" dirty="0" smtClean="0">
                <a:latin typeface="Arial" panose="020B0604020202020204" pitchFamily="34" charset="0"/>
                <a:ea typeface="Calibri" panose="020F0502020204030204" pitchFamily="34" charset="0"/>
                <a:cs typeface="Times New Roman" panose="02020603050405020304" pitchFamily="18" charset="0"/>
              </a:rPr>
              <a:t>SAHPRA </a:t>
            </a:r>
            <a:r>
              <a:rPr lang="en-US" sz="1600" dirty="0">
                <a:latin typeface="Arial" panose="020B0604020202020204" pitchFamily="34" charset="0"/>
                <a:ea typeface="Calibri" panose="020F0502020204030204" pitchFamily="34" charset="0"/>
                <a:cs typeface="Times New Roman" panose="02020603050405020304" pitchFamily="18" charset="0"/>
              </a:rPr>
              <a:t>focused on public health priority products in the categories of: TB (including </a:t>
            </a:r>
            <a:r>
              <a:rPr lang="en-US" sz="1600" dirty="0" err="1">
                <a:latin typeface="Arial" panose="020B0604020202020204" pitchFamily="34" charset="0"/>
                <a:ea typeface="Calibri" panose="020F0502020204030204" pitchFamily="34" charset="0"/>
                <a:cs typeface="Times New Roman" panose="02020603050405020304" pitchFamily="18" charset="0"/>
              </a:rPr>
              <a:t>paediatric</a:t>
            </a:r>
            <a:r>
              <a:rPr lang="en-US" sz="1600" dirty="0">
                <a:latin typeface="Arial" panose="020B0604020202020204" pitchFamily="34" charset="0"/>
                <a:ea typeface="Calibri" panose="020F0502020204030204" pitchFamily="34" charset="0"/>
                <a:cs typeface="Times New Roman" panose="02020603050405020304" pitchFamily="18" charset="0"/>
              </a:rPr>
              <a:t> formulations), ARVs (including combination formulations) and oncology health products. </a:t>
            </a:r>
            <a:endParaRPr lang="en-US" sz="1600" dirty="0" smtClean="0">
              <a:latin typeface="Arial" panose="020B060402020202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Arial" panose="020B0604020202020204" pitchFamily="34" charset="0"/>
              <a:buChar char="•"/>
            </a:pPr>
            <a:endParaRPr lang="en-US" sz="1600" dirty="0" smtClean="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1600" dirty="0" smtClean="0">
                <a:latin typeface="Arial" panose="020B0604020202020204" pitchFamily="34" charset="0"/>
                <a:ea typeface="Calibri" panose="020F0502020204030204" pitchFamily="34" charset="0"/>
                <a:cs typeface="Times New Roman" panose="02020603050405020304" pitchFamily="18" charset="0"/>
              </a:rPr>
              <a:t>The </a:t>
            </a:r>
            <a:r>
              <a:rPr lang="en-US" sz="1600" dirty="0">
                <a:latin typeface="Arial" panose="020B0604020202020204" pitchFamily="34" charset="0"/>
                <a:ea typeface="Calibri" panose="020F0502020204030204" pitchFamily="34" charset="0"/>
                <a:cs typeface="Times New Roman" panose="02020603050405020304" pitchFamily="18" charset="0"/>
              </a:rPr>
              <a:t>total number of health product registered in the financial year 2018/19 was 195 products. </a:t>
            </a:r>
            <a:endParaRPr lang="en-US" sz="1600" dirty="0" smtClean="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1600" dirty="0" smtClean="0">
                <a:latin typeface="Arial" panose="020B0604020202020204" pitchFamily="34" charset="0"/>
                <a:ea typeface="Calibri" panose="020F0502020204030204" pitchFamily="34" charset="0"/>
                <a:cs typeface="Times New Roman" panose="02020603050405020304" pitchFamily="18" charset="0"/>
              </a:rPr>
              <a:t>Developed </a:t>
            </a:r>
            <a:r>
              <a:rPr lang="en-US" sz="1600" dirty="0">
                <a:latin typeface="Arial" panose="020B0604020202020204" pitchFamily="34" charset="0"/>
                <a:ea typeface="Calibri" panose="020F0502020204030204" pitchFamily="34" charset="0"/>
                <a:cs typeface="Times New Roman" panose="02020603050405020304" pitchFamily="18" charset="0"/>
              </a:rPr>
              <a:t>and piloted a comprehensive costed backlog clearance strategy for human and veterinary pharmaceutical and biological products. </a:t>
            </a:r>
            <a:endParaRPr lang="en-US" sz="160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1600" dirty="0" err="1" smtClean="0">
                <a:latin typeface="Arial" panose="020B0604020202020204" pitchFamily="34" charset="0"/>
                <a:ea typeface="Calibri" panose="020F0502020204030204" pitchFamily="34" charset="0"/>
                <a:cs typeface="Times New Roman" panose="02020603050405020304" pitchFamily="18" charset="0"/>
              </a:rPr>
              <a:t>Digitised</a:t>
            </a:r>
            <a:r>
              <a:rPr lang="en-US" sz="1600" dirty="0" smtClean="0">
                <a:latin typeface="Arial" panose="020B0604020202020204" pitchFamily="34" charset="0"/>
                <a:ea typeface="Calibri" panose="020F0502020204030204" pitchFamily="34" charset="0"/>
                <a:cs typeface="Times New Roman" panose="02020603050405020304" pitchFamily="18" charset="0"/>
              </a:rPr>
              <a:t> </a:t>
            </a:r>
            <a:r>
              <a:rPr lang="en-US" sz="1600" dirty="0">
                <a:latin typeface="Arial" panose="020B0604020202020204" pitchFamily="34" charset="0"/>
                <a:ea typeface="Calibri" panose="020F0502020204030204" pitchFamily="34" charset="0"/>
                <a:cs typeface="Times New Roman" panose="02020603050405020304" pitchFamily="18" charset="0"/>
              </a:rPr>
              <a:t>and automated the section 21 (the use of unregistered medicines) applications process to ensure that there are no delays that would otherwise affect patient welfare</a:t>
            </a:r>
            <a:r>
              <a:rPr lang="en-US" sz="1600" dirty="0" smtClean="0">
                <a:latin typeface="Arial" panose="020B0604020202020204" pitchFamily="34" charset="0"/>
                <a:ea typeface="Calibri" panose="020F0502020204030204" pitchFamily="34" charset="0"/>
                <a:cs typeface="Times New Roman" panose="02020603050405020304" pitchFamily="18" charset="0"/>
              </a:rPr>
              <a:t>.</a:t>
            </a:r>
          </a:p>
          <a:p>
            <a:pPr marL="285750" indent="-285750" algn="just">
              <a:lnSpc>
                <a:spcPct val="107000"/>
              </a:lnSpc>
              <a:spcAft>
                <a:spcPts val="800"/>
              </a:spcAft>
              <a:buFont typeface="Arial" panose="020B0604020202020204" pitchFamily="34" charset="0"/>
              <a:buChar char="•"/>
            </a:pPr>
            <a:endParaRPr lang="en-US" sz="1600" dirty="0" smtClean="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1600" dirty="0">
                <a:latin typeface="Arial" panose="020B0604020202020204" pitchFamily="34" charset="0"/>
                <a:ea typeface="Calibri" panose="020F0502020204030204" pitchFamily="34" charset="0"/>
                <a:cs typeface="Times New Roman" panose="02020603050405020304" pitchFamily="18" charset="0"/>
              </a:rPr>
              <a:t>Of the 20 applications for cultivation of </a:t>
            </a:r>
            <a:r>
              <a:rPr lang="en-US" sz="1600" dirty="0" err="1">
                <a:latin typeface="Arial" panose="020B0604020202020204" pitchFamily="34" charset="0"/>
                <a:ea typeface="Calibri" panose="020F0502020204030204" pitchFamily="34" charset="0"/>
                <a:cs typeface="Times New Roman" panose="02020603050405020304" pitchFamily="18" charset="0"/>
              </a:rPr>
              <a:t>cannibas</a:t>
            </a:r>
            <a:r>
              <a:rPr lang="en-US" sz="1600" dirty="0">
                <a:latin typeface="Arial" panose="020B0604020202020204" pitchFamily="34" charset="0"/>
                <a:ea typeface="Calibri" panose="020F0502020204030204" pitchFamily="34" charset="0"/>
                <a:cs typeface="Times New Roman" panose="02020603050405020304" pitchFamily="18" charset="0"/>
              </a:rPr>
              <a:t> received, SAHPRA have inspected 16, including 3 sites, which </a:t>
            </a:r>
            <a:r>
              <a:rPr lang="en-US" sz="1600" dirty="0" smtClean="0">
                <a:latin typeface="Arial" panose="020B0604020202020204" pitchFamily="34" charset="0"/>
                <a:ea typeface="Calibri" panose="020F0502020204030204" pitchFamily="34" charset="0"/>
                <a:cs typeface="Times New Roman" panose="02020603050405020304" pitchFamily="18" charset="0"/>
              </a:rPr>
              <a:t>were inspected </a:t>
            </a:r>
            <a:r>
              <a:rPr lang="en-US" sz="1600" dirty="0">
                <a:latin typeface="Arial" panose="020B0604020202020204" pitchFamily="34" charset="0"/>
                <a:ea typeface="Calibri" panose="020F0502020204030204" pitchFamily="34" charset="0"/>
                <a:cs typeface="Times New Roman" panose="02020603050405020304" pitchFamily="18" charset="0"/>
              </a:rPr>
              <a:t>for a second time. Three sites have been approved and a cultivation license will be issued</a:t>
            </a:r>
            <a:r>
              <a:rPr lang="en-US" dirty="0">
                <a:latin typeface="Arial" panose="020B060402020202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8519079" y="6436388"/>
            <a:ext cx="441146" cy="369332"/>
          </a:xfrm>
          <a:prstGeom prst="rect">
            <a:avLst/>
          </a:prstGeom>
        </p:spPr>
        <p:txBody>
          <a:bodyPr wrap="none">
            <a:spAutoFit/>
          </a:bodyPr>
          <a:lstStyle/>
          <a:p>
            <a:r>
              <a:rPr lang="en-US" dirty="0" smtClean="0"/>
              <a:t>23</a:t>
            </a:r>
            <a:endParaRPr lang="en-US" dirty="0"/>
          </a:p>
        </p:txBody>
      </p:sp>
    </p:spTree>
    <p:extLst>
      <p:ext uri="{BB962C8B-B14F-4D97-AF65-F5344CB8AC3E}">
        <p14:creationId xmlns:p14="http://schemas.microsoft.com/office/powerpoint/2010/main" val="2686026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07504" y="1124745"/>
            <a:ext cx="8877745" cy="4680520"/>
          </a:xfrm>
          <a:prstGeom prst="rect">
            <a:avLst/>
          </a:prstGeom>
        </p:spPr>
        <p:txBody>
          <a:bodyPr/>
          <a:lstStyle/>
          <a:p>
            <a:pPr>
              <a:buNone/>
            </a:pPr>
            <a:endParaRPr lang="en-ZA" sz="1600" dirty="0"/>
          </a:p>
          <a:p>
            <a:pPr lvl="2"/>
            <a:endParaRPr kumimoji="0" lang="en-US" sz="1400" b="0" i="0" u="none" strike="noStrike" kern="1200" cap="none" spc="0" normalizeH="0" baseline="0" noProof="0" dirty="0" smtClean="0">
              <a:ln>
                <a:noFill/>
              </a:ln>
              <a:solidFill>
                <a:schemeClr val="tx1"/>
              </a:solidFill>
              <a:effectLst/>
              <a:uLnTx/>
              <a:uFillTx/>
            </a:endParaRPr>
          </a:p>
        </p:txBody>
      </p:sp>
      <p:sp>
        <p:nvSpPr>
          <p:cNvPr id="3" name="TextBox 2"/>
          <p:cNvSpPr txBox="1"/>
          <p:nvPr/>
        </p:nvSpPr>
        <p:spPr>
          <a:xfrm>
            <a:off x="28580" y="0"/>
            <a:ext cx="7128792" cy="830997"/>
          </a:xfrm>
          <a:prstGeom prst="rect">
            <a:avLst/>
          </a:prstGeom>
          <a:noFill/>
        </p:spPr>
        <p:txBody>
          <a:bodyPr wrap="square" rtlCol="0">
            <a:spAutoFit/>
          </a:bodyPr>
          <a:lstStyle/>
          <a:p>
            <a:pPr algn="ctr"/>
            <a:r>
              <a:rPr lang="en-US" sz="2400" b="1" dirty="0" smtClean="0">
                <a:solidFill>
                  <a:schemeClr val="bg1"/>
                </a:solidFill>
                <a:latin typeface="Arial" panose="020B0604020202020204" pitchFamily="34" charset="0"/>
                <a:cs typeface="Arial" panose="020B0604020202020204" pitchFamily="34" charset="0"/>
              </a:rPr>
              <a:t>SOUTH AFRICAN MEDICAL RESEARCH COUNCIL (SAMRC) </a:t>
            </a:r>
            <a:endParaRPr lang="en-US" sz="24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4139952" y="6093296"/>
            <a:ext cx="720080" cy="307777"/>
          </a:xfrm>
          <a:prstGeom prst="rect">
            <a:avLst/>
          </a:prstGeom>
          <a:noFill/>
        </p:spPr>
        <p:txBody>
          <a:bodyPr wrap="square" rtlCol="0">
            <a:spAutoFit/>
          </a:bodyPr>
          <a:lstStyle/>
          <a:p>
            <a:pPr algn="ctr"/>
            <a:r>
              <a:rPr lang="en-ZA" sz="1400" dirty="0" smtClean="0"/>
              <a:t>11</a:t>
            </a:r>
            <a:endParaRPr lang="en-ZA" sz="1400" dirty="0"/>
          </a:p>
        </p:txBody>
      </p:sp>
      <p:sp>
        <p:nvSpPr>
          <p:cNvPr id="5" name="Rectangle 4"/>
          <p:cNvSpPr/>
          <p:nvPr/>
        </p:nvSpPr>
        <p:spPr>
          <a:xfrm>
            <a:off x="0" y="1052736"/>
            <a:ext cx="9144000" cy="5535361"/>
          </a:xfrm>
          <a:prstGeom prst="rect">
            <a:avLst/>
          </a:prstGeom>
        </p:spPr>
        <p:txBody>
          <a:bodyPr wrap="square">
            <a:spAutoFit/>
          </a:bodyPr>
          <a:lstStyle/>
          <a:p>
            <a:pPr algn="just">
              <a:lnSpc>
                <a:spcPct val="107000"/>
              </a:lnSpc>
              <a:spcAft>
                <a:spcPts val="800"/>
              </a:spcAft>
            </a:pPr>
            <a:r>
              <a:rPr lang="en-ZA" b="1" i="1" dirty="0" smtClean="0">
                <a:latin typeface="Arial" panose="020B0604020202020204" pitchFamily="34" charset="0"/>
                <a:ea typeface="Calibri" panose="020F0502020204030204" pitchFamily="34" charset="0"/>
                <a:cs typeface="Arial" panose="020B0604020202020204" pitchFamily="34" charset="0"/>
              </a:rPr>
              <a:t>Established in </a:t>
            </a:r>
            <a:r>
              <a:rPr lang="en-ZA" b="1" i="1" dirty="0">
                <a:latin typeface="Arial" panose="020B0604020202020204" pitchFamily="34" charset="0"/>
                <a:ea typeface="Calibri" panose="020F0502020204030204" pitchFamily="34" charset="0"/>
                <a:cs typeface="Arial" panose="020B0604020202020204" pitchFamily="34" charset="0"/>
              </a:rPr>
              <a:t>terms of the </a:t>
            </a:r>
            <a:r>
              <a:rPr lang="en-ZA" b="1" i="1" dirty="0" smtClean="0">
                <a:latin typeface="Arial" panose="020B0604020202020204" pitchFamily="34" charset="0"/>
                <a:ea typeface="Calibri" panose="020F0502020204030204" pitchFamily="34" charset="0"/>
                <a:cs typeface="Arial" panose="020B0604020202020204" pitchFamily="34" charset="0"/>
              </a:rPr>
              <a:t>SAMRC Act</a:t>
            </a:r>
            <a:r>
              <a:rPr lang="en-ZA" b="1" i="1" dirty="0">
                <a:latin typeface="Arial" panose="020B0604020202020204" pitchFamily="34" charset="0"/>
                <a:ea typeface="Calibri" panose="020F0502020204030204" pitchFamily="34" charset="0"/>
                <a:cs typeface="Arial" panose="020B0604020202020204" pitchFamily="34" charset="0"/>
              </a:rPr>
              <a:t>, 1991 (Act </a:t>
            </a:r>
            <a:r>
              <a:rPr lang="en-ZA" b="1" i="1" dirty="0" smtClean="0">
                <a:latin typeface="Arial" panose="020B0604020202020204" pitchFamily="34" charset="0"/>
                <a:ea typeface="Calibri" panose="020F0502020204030204" pitchFamily="34" charset="0"/>
                <a:cs typeface="Arial" panose="020B0604020202020204" pitchFamily="34" charset="0"/>
              </a:rPr>
              <a:t>58 </a:t>
            </a:r>
            <a:r>
              <a:rPr lang="en-ZA" b="1" i="1" dirty="0">
                <a:latin typeface="Arial" panose="020B0604020202020204" pitchFamily="34" charset="0"/>
                <a:ea typeface="Calibri" panose="020F0502020204030204" pitchFamily="34" charset="0"/>
                <a:cs typeface="Arial" panose="020B0604020202020204" pitchFamily="34" charset="0"/>
              </a:rPr>
              <a:t>of </a:t>
            </a:r>
            <a:r>
              <a:rPr lang="en-ZA" b="1" i="1" dirty="0" smtClean="0">
                <a:latin typeface="Arial" panose="020B0604020202020204" pitchFamily="34" charset="0"/>
                <a:ea typeface="Calibri" panose="020F0502020204030204" pitchFamily="34" charset="0"/>
                <a:cs typeface="Arial" panose="020B0604020202020204" pitchFamily="34" charset="0"/>
              </a:rPr>
              <a:t>1991) to </a:t>
            </a:r>
            <a:r>
              <a:rPr lang="en-ZA" b="1" i="1" dirty="0">
                <a:latin typeface="Arial" panose="020B0604020202020204" pitchFamily="34" charset="0"/>
                <a:ea typeface="Calibri" panose="020F0502020204030204" pitchFamily="34" charset="0"/>
                <a:cs typeface="Arial" panose="020B0604020202020204" pitchFamily="34" charset="0"/>
              </a:rPr>
              <a:t>promote the improvement of health and quality of life through research development of technology </a:t>
            </a:r>
            <a:r>
              <a:rPr lang="en-ZA" b="1" i="1" dirty="0" smtClean="0">
                <a:latin typeface="Arial" panose="020B0604020202020204" pitchFamily="34" charset="0"/>
                <a:ea typeface="Calibri" panose="020F0502020204030204" pitchFamily="34" charset="0"/>
                <a:cs typeface="Arial" panose="020B0604020202020204" pitchFamily="34" charset="0"/>
              </a:rPr>
              <a:t>transfer.</a:t>
            </a:r>
            <a:endParaRPr lang="en-ZA" b="1" i="1" dirty="0">
              <a:latin typeface="Arial" panose="020B0604020202020204" pitchFamily="34" charset="0"/>
              <a:ea typeface="Calibri" panose="020F0502020204030204" pitchFamily="34" charset="0"/>
              <a:cs typeface="Arial" panose="020B0604020202020204" pitchFamily="34" charset="0"/>
            </a:endParaRPr>
          </a:p>
          <a:p>
            <a:pPr marL="742950" lvl="1" indent="-28575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The </a:t>
            </a:r>
            <a:r>
              <a:rPr lang="en-ZA" dirty="0">
                <a:latin typeface="Arial" panose="020B0604020202020204" pitchFamily="34" charset="0"/>
                <a:cs typeface="Arial" panose="020B0604020202020204" pitchFamily="34" charset="0"/>
              </a:rPr>
              <a:t>SAMRC is the </a:t>
            </a:r>
            <a:r>
              <a:rPr lang="en-ZA" b="1" dirty="0">
                <a:latin typeface="Arial" panose="020B0604020202020204" pitchFamily="34" charset="0"/>
                <a:cs typeface="Arial" panose="020B0604020202020204" pitchFamily="34" charset="0"/>
              </a:rPr>
              <a:t>custodian for medical research </a:t>
            </a:r>
            <a:r>
              <a:rPr lang="en-ZA" dirty="0">
                <a:latin typeface="Arial" panose="020B0604020202020204" pitchFamily="34" charset="0"/>
                <a:cs typeface="Arial" panose="020B0604020202020204" pitchFamily="34" charset="0"/>
              </a:rPr>
              <a:t>in South </a:t>
            </a:r>
            <a:r>
              <a:rPr lang="en-ZA" dirty="0" smtClean="0">
                <a:latin typeface="Arial" panose="020B0604020202020204" pitchFamily="34" charset="0"/>
                <a:cs typeface="Arial" panose="020B0604020202020204" pitchFamily="34" charset="0"/>
              </a:rPr>
              <a:t>Africa</a:t>
            </a:r>
          </a:p>
          <a:p>
            <a:pPr marL="742950" lvl="1" indent="-28575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Centrality </a:t>
            </a:r>
            <a:r>
              <a:rPr lang="en-ZA" dirty="0">
                <a:latin typeface="Arial" panose="020B0604020202020204" pitchFamily="34" charset="0"/>
                <a:cs typeface="Arial" panose="020B0604020202020204" pitchFamily="34" charset="0"/>
              </a:rPr>
              <a:t>of </a:t>
            </a:r>
            <a:r>
              <a:rPr lang="en-ZA" b="1" dirty="0">
                <a:latin typeface="Arial" panose="020B0604020202020204" pitchFamily="34" charset="0"/>
                <a:cs typeface="Arial" panose="020B0604020202020204" pitchFamily="34" charset="0"/>
              </a:rPr>
              <a:t>scientific </a:t>
            </a:r>
            <a:r>
              <a:rPr lang="en-ZA" b="1" dirty="0" smtClean="0">
                <a:latin typeface="Arial" panose="020B0604020202020204" pitchFamily="34" charset="0"/>
                <a:cs typeface="Arial" panose="020B0604020202020204" pitchFamily="34" charset="0"/>
              </a:rPr>
              <a:t>excellence</a:t>
            </a:r>
          </a:p>
          <a:p>
            <a:pPr marL="742950" lvl="1" indent="-28575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Prioritised </a:t>
            </a:r>
            <a:r>
              <a:rPr lang="en-ZA" dirty="0">
                <a:latin typeface="Arial" panose="020B0604020202020204" pitchFamily="34" charset="0"/>
                <a:cs typeface="Arial" panose="020B0604020202020204" pitchFamily="34" charset="0"/>
              </a:rPr>
              <a:t>intramural research to </a:t>
            </a:r>
            <a:r>
              <a:rPr lang="en-ZA" b="1" dirty="0">
                <a:latin typeface="Arial" panose="020B0604020202020204" pitchFamily="34" charset="0"/>
                <a:cs typeface="Arial" panose="020B0604020202020204" pitchFamily="34" charset="0"/>
              </a:rPr>
              <a:t>maximise impact on </a:t>
            </a:r>
            <a:r>
              <a:rPr lang="en-ZA" b="1" dirty="0" smtClean="0">
                <a:latin typeface="Arial" panose="020B0604020202020204" pitchFamily="34" charset="0"/>
                <a:cs typeface="Arial" panose="020B0604020202020204" pitchFamily="34" charset="0"/>
              </a:rPr>
              <a:t>SDGs</a:t>
            </a:r>
          </a:p>
          <a:p>
            <a:pPr marL="742950" lvl="1" indent="-28575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Funds </a:t>
            </a:r>
            <a:r>
              <a:rPr lang="en-ZA" dirty="0">
                <a:latin typeface="Arial" panose="020B0604020202020204" pitchFamily="34" charset="0"/>
                <a:cs typeface="Arial" panose="020B0604020202020204" pitchFamily="34" charset="0"/>
              </a:rPr>
              <a:t>research based </a:t>
            </a:r>
            <a:r>
              <a:rPr lang="en-ZA" b="1" dirty="0">
                <a:latin typeface="Arial" panose="020B0604020202020204" pitchFamily="34" charset="0"/>
                <a:cs typeface="Arial" panose="020B0604020202020204" pitchFamily="34" charset="0"/>
              </a:rPr>
              <a:t>on locally development </a:t>
            </a:r>
            <a:r>
              <a:rPr lang="en-ZA" b="1" dirty="0" smtClean="0">
                <a:latin typeface="Arial" panose="020B0604020202020204" pitchFamily="34" charset="0"/>
                <a:cs typeface="Arial" panose="020B0604020202020204" pitchFamily="34" charset="0"/>
              </a:rPr>
              <a:t>priorities</a:t>
            </a:r>
          </a:p>
          <a:p>
            <a:pPr marL="742950" lvl="1" indent="-28575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Focusing </a:t>
            </a:r>
            <a:r>
              <a:rPr lang="en-ZA" dirty="0">
                <a:latin typeface="Arial" panose="020B0604020202020204" pitchFamily="34" charset="0"/>
                <a:cs typeface="Arial" panose="020B0604020202020204" pitchFamily="34" charset="0"/>
              </a:rPr>
              <a:t>efforts to develop </a:t>
            </a:r>
            <a:r>
              <a:rPr lang="en-ZA" b="1" dirty="0">
                <a:latin typeface="Arial" panose="020B0604020202020204" pitchFamily="34" charset="0"/>
                <a:cs typeface="Arial" panose="020B0604020202020204" pitchFamily="34" charset="0"/>
              </a:rPr>
              <a:t>scientific capacity and transformation of the pipeline of </a:t>
            </a:r>
            <a:r>
              <a:rPr lang="en-ZA" b="1" dirty="0" smtClean="0">
                <a:latin typeface="Arial" panose="020B0604020202020204" pitchFamily="34" charset="0"/>
                <a:cs typeface="Arial" panose="020B0604020202020204" pitchFamily="34" charset="0"/>
              </a:rPr>
              <a:t>researchers</a:t>
            </a:r>
          </a:p>
          <a:p>
            <a:pPr lvl="1" algn="just"/>
            <a:endParaRPr lang="en-ZA" b="1" dirty="0" smtClean="0">
              <a:latin typeface="Arial" panose="020B0604020202020204" pitchFamily="34" charset="0"/>
              <a:cs typeface="Arial" panose="020B0604020202020204" pitchFamily="34" charset="0"/>
            </a:endParaRPr>
          </a:p>
          <a:p>
            <a:pPr algn="just"/>
            <a:r>
              <a:rPr lang="en-ZA" b="1" dirty="0" smtClean="0">
                <a:latin typeface="Arial" panose="020B0604020202020204" pitchFamily="34" charset="0"/>
                <a:cs typeface="Arial" panose="020B0604020202020204" pitchFamily="34" charset="0"/>
              </a:rPr>
              <a:t>The key Strategic Goals for SAMRC are</a:t>
            </a:r>
          </a:p>
          <a:p>
            <a:pPr marL="742950" lvl="1"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Administer health research effectively and efficiently in South Africa</a:t>
            </a:r>
          </a:p>
          <a:p>
            <a:pPr marL="742950" lvl="1"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Lead </a:t>
            </a:r>
            <a:r>
              <a:rPr lang="en-US" dirty="0">
                <a:latin typeface="Arial" panose="020B0604020202020204" pitchFamily="34" charset="0"/>
                <a:cs typeface="Arial" panose="020B0604020202020204" pitchFamily="34" charset="0"/>
              </a:rPr>
              <a:t>the generation of new knowledge and facilitate its translation into policies and practices to improve health</a:t>
            </a:r>
          </a:p>
          <a:p>
            <a:pPr marL="742950" lvl="1"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 Support innovation and technology development to improve health; and</a:t>
            </a:r>
          </a:p>
          <a:p>
            <a:pPr marL="742950" lvl="1"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Build </a:t>
            </a:r>
            <a:r>
              <a:rPr lang="en-US" dirty="0">
                <a:latin typeface="Arial" panose="020B0604020202020204" pitchFamily="34" charset="0"/>
                <a:cs typeface="Arial" panose="020B0604020202020204" pitchFamily="34" charset="0"/>
              </a:rPr>
              <a:t>capacity for the long-term sustainability of the country’s health research</a:t>
            </a:r>
          </a:p>
          <a:p>
            <a:pPr marL="285750" indent="-285750" algn="just">
              <a:buFont typeface="Arial" panose="020B0604020202020204" pitchFamily="34" charset="0"/>
              <a:buChar char="•"/>
            </a:pPr>
            <a:endParaRPr lang="en-ZA"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b="1" dirty="0">
              <a:latin typeface="Arial" panose="020B060402020202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q"/>
            </a:pPr>
            <a:endParaRPr lang="en-ZA"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400226" y="6488668"/>
            <a:ext cx="441146" cy="369332"/>
          </a:xfrm>
          <a:prstGeom prst="rect">
            <a:avLst/>
          </a:prstGeom>
        </p:spPr>
        <p:txBody>
          <a:bodyPr wrap="none">
            <a:spAutoFit/>
          </a:bodyPr>
          <a:lstStyle/>
          <a:p>
            <a:r>
              <a:rPr lang="en-US" dirty="0" smtClean="0"/>
              <a:t>24</a:t>
            </a:r>
            <a:endParaRPr lang="en-US" dirty="0"/>
          </a:p>
        </p:txBody>
      </p:sp>
    </p:spTree>
    <p:extLst>
      <p:ext uri="{BB962C8B-B14F-4D97-AF65-F5344CB8AC3E}">
        <p14:creationId xmlns:p14="http://schemas.microsoft.com/office/powerpoint/2010/main" val="2303021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7308304" cy="543595"/>
          </a:xfrm>
        </p:spPr>
        <p:txBody>
          <a:bodyPr/>
          <a:lstStyle/>
          <a:p>
            <a:pPr lvl="0">
              <a:spcBef>
                <a:spcPts val="0"/>
              </a:spcBef>
            </a:pPr>
            <a:r>
              <a:rPr lang="en-US" sz="2400" dirty="0" smtClean="0">
                <a:solidFill>
                  <a:prstClr val="white"/>
                </a:solidFill>
                <a:ea typeface="+mn-ea"/>
              </a:rPr>
              <a:t>2019/20 </a:t>
            </a:r>
            <a:r>
              <a:rPr lang="en-US" sz="2400" dirty="0">
                <a:solidFill>
                  <a:prstClr val="white"/>
                </a:solidFill>
                <a:ea typeface="+mn-ea"/>
              </a:rPr>
              <a:t>BUDGET ESTIMATES</a:t>
            </a:r>
            <a:br>
              <a:rPr lang="en-US" sz="2400" dirty="0">
                <a:solidFill>
                  <a:prstClr val="white"/>
                </a:solidFill>
                <a:ea typeface="+mn-ea"/>
              </a:rPr>
            </a:br>
            <a:r>
              <a:rPr lang="en-ZA" dirty="0"/>
              <a:t/>
            </a:r>
            <a:br>
              <a:rPr lang="en-ZA" dirty="0"/>
            </a:br>
            <a:endParaRPr lang="en-ZA" dirty="0"/>
          </a:p>
        </p:txBody>
      </p:sp>
      <p:sp>
        <p:nvSpPr>
          <p:cNvPr id="3" name="Content Placeholder 2"/>
          <p:cNvSpPr>
            <a:spLocks noGrp="1"/>
          </p:cNvSpPr>
          <p:nvPr>
            <p:ph idx="1"/>
          </p:nvPr>
        </p:nvSpPr>
        <p:spPr>
          <a:xfrm>
            <a:off x="107504" y="1124744"/>
            <a:ext cx="9036496" cy="4351338"/>
          </a:xfrm>
        </p:spPr>
        <p:txBody>
          <a:bodyPr/>
          <a:lstStyle/>
          <a:p>
            <a:pPr marL="0" lvl="0"/>
            <a:endParaRPr lang="en-ZA" sz="1600" dirty="0"/>
          </a:p>
          <a:p>
            <a:endParaRPr lang="en-ZA" sz="16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24744"/>
            <a:ext cx="8784976" cy="4815855"/>
          </a:xfrm>
          <a:prstGeom prst="rect">
            <a:avLst/>
          </a:prstGeom>
          <a:noFill/>
          <a:ln>
            <a:noFill/>
          </a:ln>
        </p:spPr>
      </p:pic>
    </p:spTree>
    <p:extLst>
      <p:ext uri="{BB962C8B-B14F-4D97-AF65-F5344CB8AC3E}">
        <p14:creationId xmlns:p14="http://schemas.microsoft.com/office/powerpoint/2010/main" val="33935590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7308304" cy="543595"/>
          </a:xfrm>
        </p:spPr>
        <p:txBody>
          <a:bodyPr/>
          <a:lstStyle/>
          <a:p>
            <a:pPr lvl="0" algn="l">
              <a:spcBef>
                <a:spcPts val="0"/>
              </a:spcBef>
            </a:pPr>
            <a:r>
              <a:rPr lang="en-US" sz="2400" dirty="0" smtClean="0">
                <a:solidFill>
                  <a:prstClr val="white"/>
                </a:solidFill>
                <a:ea typeface="+mn-ea"/>
              </a:rPr>
              <a:t>RISK AND CHALLENGES</a:t>
            </a:r>
            <a:endParaRPr lang="en-ZA" dirty="0"/>
          </a:p>
        </p:txBody>
      </p:sp>
      <p:sp>
        <p:nvSpPr>
          <p:cNvPr id="3" name="Content Placeholder 2"/>
          <p:cNvSpPr>
            <a:spLocks noGrp="1"/>
          </p:cNvSpPr>
          <p:nvPr>
            <p:ph idx="1"/>
          </p:nvPr>
        </p:nvSpPr>
        <p:spPr>
          <a:xfrm>
            <a:off x="111746" y="1124744"/>
            <a:ext cx="9036496" cy="4207322"/>
          </a:xfrm>
        </p:spPr>
        <p:txBody>
          <a:bodyPr/>
          <a:lstStyle/>
          <a:p>
            <a:pPr lvl="0" algn="just"/>
            <a:r>
              <a:rPr lang="en-GB" sz="1400" dirty="0" smtClean="0"/>
              <a:t>Inefficiencies </a:t>
            </a:r>
            <a:r>
              <a:rPr lang="en-GB" sz="1400" dirty="0"/>
              <a:t>in corporate processes within human resources, supply chain management and contract management </a:t>
            </a:r>
            <a:endParaRPr lang="en-ZA" sz="1400" dirty="0"/>
          </a:p>
          <a:p>
            <a:endParaRPr lang="en-ZA" sz="1400" dirty="0"/>
          </a:p>
          <a:p>
            <a:pPr lvl="0"/>
            <a:r>
              <a:rPr lang="en-GB" sz="1400" dirty="0"/>
              <a:t>Lack of a broader SAMRC business continuity programme</a:t>
            </a:r>
            <a:endParaRPr lang="en-ZA" sz="1400" dirty="0"/>
          </a:p>
          <a:p>
            <a:endParaRPr lang="en-ZA" sz="1400" dirty="0"/>
          </a:p>
          <a:p>
            <a:pPr lvl="0" algn="just"/>
            <a:r>
              <a:rPr lang="en-GB" sz="1400" dirty="0"/>
              <a:t>Transformation and diversity challenges: progression of transformation across the SAMRC is potentially constrained by both internal and external factors</a:t>
            </a:r>
            <a:endParaRPr lang="en-ZA" sz="1400" dirty="0"/>
          </a:p>
          <a:p>
            <a:endParaRPr lang="en-ZA" sz="1400" dirty="0"/>
          </a:p>
          <a:p>
            <a:pPr lvl="0" algn="just"/>
            <a:r>
              <a:rPr lang="en-GB" sz="1400" dirty="0"/>
              <a:t>Maintaining research integrity, i.e. ensuring consistency across the Units research methodology applied and quality of research output</a:t>
            </a:r>
            <a:endParaRPr lang="en-ZA" sz="1400" dirty="0"/>
          </a:p>
          <a:p>
            <a:endParaRPr lang="en-ZA" sz="1400" dirty="0"/>
          </a:p>
          <a:p>
            <a:pPr lvl="0" algn="just"/>
            <a:r>
              <a:rPr lang="en-GB" sz="1400" dirty="0"/>
              <a:t>Lack of research impact, i.e. on strengthened policy and </a:t>
            </a:r>
            <a:r>
              <a:rPr lang="en-GB" sz="1400" dirty="0" smtClean="0"/>
              <a:t>practice</a:t>
            </a:r>
          </a:p>
          <a:p>
            <a:pPr marL="0" lvl="0" indent="0" algn="just">
              <a:buNone/>
            </a:pPr>
            <a:endParaRPr lang="en-GB" sz="1400" dirty="0" smtClean="0"/>
          </a:p>
          <a:p>
            <a:pPr lvl="0" algn="just"/>
            <a:r>
              <a:rPr lang="en-US" sz="1400" dirty="0"/>
              <a:t>Inability to sustainably grow </a:t>
            </a:r>
            <a:r>
              <a:rPr lang="en-US" sz="1400" dirty="0" smtClean="0"/>
              <a:t>funding</a:t>
            </a:r>
          </a:p>
          <a:p>
            <a:pPr marL="0" lvl="0" indent="0" algn="just">
              <a:buNone/>
            </a:pPr>
            <a:endParaRPr lang="en-US" sz="1400" dirty="0" smtClean="0"/>
          </a:p>
          <a:p>
            <a:pPr lvl="0" algn="just"/>
            <a:r>
              <a:rPr lang="en-US" sz="1400" dirty="0" smtClean="0"/>
              <a:t>Ineffective </a:t>
            </a:r>
            <a:r>
              <a:rPr lang="en-US" sz="1400" dirty="0"/>
              <a:t>support for collaborative partnerships, platforms and technology development</a:t>
            </a:r>
          </a:p>
          <a:p>
            <a:pPr lvl="0" algn="just"/>
            <a:endParaRPr lang="en-US" sz="1400" dirty="0"/>
          </a:p>
          <a:p>
            <a:pPr lvl="0" algn="just"/>
            <a:r>
              <a:rPr lang="en-US" sz="1400" dirty="0"/>
              <a:t>Limited research capacity to grow emerging researchers into world renowned researchers - growing the national landscape of researchers (time and financial resources required)</a:t>
            </a:r>
          </a:p>
          <a:p>
            <a:pPr lvl="0" algn="just"/>
            <a:endParaRPr lang="en-ZA" sz="1800" dirty="0"/>
          </a:p>
        </p:txBody>
      </p:sp>
    </p:spTree>
    <p:extLst>
      <p:ext uri="{BB962C8B-B14F-4D97-AF65-F5344CB8AC3E}">
        <p14:creationId xmlns:p14="http://schemas.microsoft.com/office/powerpoint/2010/main" val="2843852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dirty="0" smtClean="0"/>
              <a:t>KEY ACHIEVEMENTS</a:t>
            </a:r>
            <a:endParaRPr lang="en-US" dirty="0"/>
          </a:p>
        </p:txBody>
      </p:sp>
      <p:sp>
        <p:nvSpPr>
          <p:cNvPr id="3" name="Content Placeholder 2"/>
          <p:cNvSpPr>
            <a:spLocks noGrp="1"/>
          </p:cNvSpPr>
          <p:nvPr>
            <p:ph idx="1"/>
          </p:nvPr>
        </p:nvSpPr>
        <p:spPr>
          <a:xfrm>
            <a:off x="0" y="1052736"/>
            <a:ext cx="8928972" cy="4896544"/>
          </a:xfrm>
        </p:spPr>
        <p:txBody>
          <a:bodyPr/>
          <a:lstStyle/>
          <a:p>
            <a:pPr algn="just"/>
            <a:r>
              <a:rPr lang="en-ZA" sz="1400" dirty="0" smtClean="0"/>
              <a:t>An </a:t>
            </a:r>
            <a:r>
              <a:rPr lang="en-ZA" sz="1400" dirty="0"/>
              <a:t>unqualified opinion issued by the Auditor-General on the Annual Financial Statements </a:t>
            </a:r>
            <a:r>
              <a:rPr lang="en-ZA" sz="1400" dirty="0" smtClean="0"/>
              <a:t>for the past 3 years</a:t>
            </a:r>
            <a:endParaRPr lang="en-ZA" sz="1400" dirty="0"/>
          </a:p>
          <a:p>
            <a:pPr marL="0" indent="0">
              <a:buNone/>
            </a:pPr>
            <a:endParaRPr lang="en-ZA" sz="1200" dirty="0"/>
          </a:p>
          <a:p>
            <a:pPr lvl="0" algn="just"/>
            <a:r>
              <a:rPr lang="en-GB" sz="1400" dirty="0"/>
              <a:t>Produce and disseminate new scientific findings and knowledge on health - published journal articles, book chapters and books (Malaria, TB, HIV and Cancer)</a:t>
            </a:r>
            <a:endParaRPr lang="en-ZA" sz="1400" dirty="0"/>
          </a:p>
          <a:p>
            <a:endParaRPr lang="en-ZA" sz="1200" dirty="0"/>
          </a:p>
          <a:p>
            <a:pPr lvl="0"/>
            <a:r>
              <a:rPr lang="en-GB" sz="1400" dirty="0"/>
              <a:t>Promote scientific excellence and the reputation of South African health </a:t>
            </a:r>
            <a:r>
              <a:rPr lang="en-GB" sz="1400" dirty="0" smtClean="0"/>
              <a:t>research</a:t>
            </a:r>
          </a:p>
          <a:p>
            <a:pPr marL="0" lvl="0" indent="0">
              <a:buNone/>
            </a:pPr>
            <a:endParaRPr lang="en-ZA" sz="1200" dirty="0"/>
          </a:p>
          <a:p>
            <a:r>
              <a:rPr lang="en-GB" sz="1400" dirty="0"/>
              <a:t> </a:t>
            </a:r>
            <a:r>
              <a:rPr lang="en-GB" sz="1400" dirty="0" smtClean="0"/>
              <a:t>Provide </a:t>
            </a:r>
            <a:r>
              <a:rPr lang="en-GB" sz="1400" dirty="0"/>
              <a:t>leadership in the generation of new knowledge in health</a:t>
            </a:r>
            <a:endParaRPr lang="en-ZA" sz="1400" dirty="0"/>
          </a:p>
          <a:p>
            <a:endParaRPr lang="en-ZA" sz="1200" dirty="0"/>
          </a:p>
          <a:p>
            <a:pPr lvl="0" algn="just"/>
            <a:r>
              <a:rPr lang="en-GB" sz="1400" dirty="0"/>
              <a:t>Facilitates the translation of SAMRC research findings into health policies and </a:t>
            </a:r>
            <a:r>
              <a:rPr lang="en-GB" sz="1400" dirty="0" smtClean="0"/>
              <a:t>practices</a:t>
            </a:r>
          </a:p>
          <a:p>
            <a:pPr lvl="0" algn="just"/>
            <a:endParaRPr lang="en-GB" sz="1200" dirty="0" smtClean="0"/>
          </a:p>
          <a:p>
            <a:pPr lvl="0" algn="just"/>
            <a:r>
              <a:rPr lang="en-US" sz="1400" dirty="0"/>
              <a:t>Provide funding for the conduct of health research - research grants (new and renewals) awarded by the SAMRC (new/renewals)</a:t>
            </a:r>
          </a:p>
          <a:p>
            <a:pPr lvl="0" algn="just"/>
            <a:endParaRPr lang="en-US" sz="1200" dirty="0"/>
          </a:p>
          <a:p>
            <a:pPr lvl="0" algn="just"/>
            <a:r>
              <a:rPr lang="en-US" sz="1400" dirty="0"/>
              <a:t>Provide funding for health research innovation and technology development - develop new diagnostics, devices, vaccines and therapeutics</a:t>
            </a:r>
          </a:p>
          <a:p>
            <a:pPr lvl="0" algn="just"/>
            <a:endParaRPr lang="en-US" sz="1200" dirty="0"/>
          </a:p>
          <a:p>
            <a:pPr lvl="0" algn="just"/>
            <a:r>
              <a:rPr lang="en-US" sz="1400" dirty="0"/>
              <a:t>Enhance the long-term sustainability of health research in South Africa by providing funding for the next generation of health researchers – through bursaries, scholarships and fellowships funded for postgraduate study at masters, doctoral and postdoctoral levels.</a:t>
            </a:r>
          </a:p>
          <a:p>
            <a:pPr lvl="0" algn="just"/>
            <a:endParaRPr lang="en-ZA" sz="1800" dirty="0"/>
          </a:p>
          <a:p>
            <a:endParaRPr lang="en-ZA" sz="1800" dirty="0"/>
          </a:p>
        </p:txBody>
      </p:sp>
    </p:spTree>
    <p:extLst>
      <p:ext uri="{BB962C8B-B14F-4D97-AF65-F5344CB8AC3E}">
        <p14:creationId xmlns:p14="http://schemas.microsoft.com/office/powerpoint/2010/main" val="2086204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628650" y="1268760"/>
            <a:ext cx="7886700" cy="4351338"/>
          </a:xfrm>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988840"/>
            <a:ext cx="8774044" cy="2880320"/>
          </a:xfrm>
          <a:prstGeom prst="rect">
            <a:avLst/>
          </a:prstGeom>
        </p:spPr>
      </p:pic>
    </p:spTree>
    <p:extLst>
      <p:ext uri="{BB962C8B-B14F-4D97-AF65-F5344CB8AC3E}">
        <p14:creationId xmlns:p14="http://schemas.microsoft.com/office/powerpoint/2010/main" val="3993174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60648"/>
            <a:ext cx="6696744" cy="461665"/>
          </a:xfrm>
          <a:prstGeom prst="rect">
            <a:avLst/>
          </a:prstGeom>
        </p:spPr>
        <p:txBody>
          <a:bodyPr wrap="square">
            <a:spAutoFit/>
          </a:bodyPr>
          <a:lstStyle/>
          <a:p>
            <a:r>
              <a:rPr lang="en-US" sz="2400" b="1" dirty="0" smtClean="0">
                <a:solidFill>
                  <a:schemeClr val="bg1"/>
                </a:solidFill>
                <a:latin typeface="Arial" panose="020B0604020202020204" pitchFamily="34" charset="0"/>
                <a:cs typeface="Arial" panose="020B0604020202020204" pitchFamily="34" charset="0"/>
              </a:rPr>
              <a:t>HEALTH PUBLIC ENTITIES </a:t>
            </a:r>
            <a:endParaRPr lang="en-ZA" sz="24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0" y="1124744"/>
            <a:ext cx="9144000" cy="524721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4" name="TextBox 3"/>
          <p:cNvSpPr txBox="1"/>
          <p:nvPr/>
        </p:nvSpPr>
        <p:spPr>
          <a:xfrm>
            <a:off x="3779912" y="6021288"/>
            <a:ext cx="360040" cy="307777"/>
          </a:xfrm>
          <a:prstGeom prst="rect">
            <a:avLst/>
          </a:prstGeom>
          <a:noFill/>
        </p:spPr>
        <p:txBody>
          <a:bodyPr wrap="square" rtlCol="0">
            <a:spAutoFit/>
          </a:bodyPr>
          <a:lstStyle/>
          <a:p>
            <a:pPr algn="ctr"/>
            <a:r>
              <a:rPr lang="en-ZA" sz="1400" dirty="0" smtClean="0"/>
              <a:t>3</a:t>
            </a:r>
            <a:endParaRPr lang="en-ZA" sz="1400" dirty="0"/>
          </a:p>
        </p:txBody>
      </p:sp>
      <p:sp>
        <p:nvSpPr>
          <p:cNvPr id="5" name="Rectangle 4"/>
          <p:cNvSpPr/>
          <p:nvPr/>
        </p:nvSpPr>
        <p:spPr>
          <a:xfrm>
            <a:off x="81435" y="1072145"/>
            <a:ext cx="8856984" cy="3416320"/>
          </a:xfrm>
          <a:prstGeom prst="rect">
            <a:avLst/>
          </a:prstGeom>
        </p:spPr>
        <p:txBody>
          <a:bodyPr wrap="square">
            <a:spAutoFit/>
          </a:bodyPr>
          <a:lstStyle/>
          <a:p>
            <a:pPr algn="just">
              <a:spcAft>
                <a:spcPts val="0"/>
              </a:spcAft>
            </a:pPr>
            <a:r>
              <a:rPr lang="en-ZA" dirty="0">
                <a:latin typeface="Arial" panose="020B0604020202020204" pitchFamily="34" charset="0"/>
                <a:ea typeface="Calibri" panose="020F0502020204030204" pitchFamily="34" charset="0"/>
                <a:cs typeface="Arial" panose="020B0604020202020204" pitchFamily="34" charset="0"/>
              </a:rPr>
              <a:t>There are five (5) public entities under the health mandate. All entities are listed as schedule 3A Public </a:t>
            </a:r>
            <a:r>
              <a:rPr lang="en-ZA" dirty="0" smtClean="0">
                <a:latin typeface="Arial" panose="020B0604020202020204" pitchFamily="34" charset="0"/>
                <a:ea typeface="Calibri" panose="020F0502020204030204" pitchFamily="34" charset="0"/>
                <a:cs typeface="Arial" panose="020B0604020202020204" pitchFamily="34" charset="0"/>
              </a:rPr>
              <a:t>Entities </a:t>
            </a:r>
            <a:r>
              <a:rPr lang="en-ZA" dirty="0">
                <a:latin typeface="Arial" panose="020B0604020202020204" pitchFamily="34" charset="0"/>
                <a:ea typeface="Calibri" panose="020F0502020204030204" pitchFamily="34" charset="0"/>
                <a:cs typeface="Arial" panose="020B0604020202020204" pitchFamily="34" charset="0"/>
              </a:rPr>
              <a:t>in terms of the </a:t>
            </a:r>
            <a:r>
              <a:rPr lang="en-ZA" dirty="0">
                <a:latin typeface="Arial" panose="020B0604020202020204" pitchFamily="34" charset="0"/>
                <a:ea typeface="Arial Unicode MS"/>
                <a:cs typeface="Arial" panose="020B0604020202020204" pitchFamily="34" charset="0"/>
              </a:rPr>
              <a:t>(PFMA)</a:t>
            </a:r>
            <a:r>
              <a:rPr lang="en-ZA" dirty="0">
                <a:latin typeface="Arial" panose="020B0604020202020204" pitchFamily="34" charset="0"/>
                <a:ea typeface="Calibri" panose="020F0502020204030204" pitchFamily="34" charset="0"/>
                <a:cs typeface="Arial" panose="020B0604020202020204" pitchFamily="34" charset="0"/>
              </a:rPr>
              <a:t>, as follows:-</a:t>
            </a:r>
          </a:p>
          <a:p>
            <a:pPr algn="just">
              <a:spcAft>
                <a:spcPts val="0"/>
              </a:spcAft>
            </a:pPr>
            <a:r>
              <a:rPr lang="en-US" dirty="0">
                <a:latin typeface="Arial" panose="020B0604020202020204" pitchFamily="34" charset="0"/>
                <a:ea typeface="Calibri" panose="020F0502020204030204" pitchFamily="34" charset="0"/>
                <a:cs typeface="Arial" panose="020B0604020202020204" pitchFamily="34" charset="0"/>
              </a:rPr>
              <a:t> </a:t>
            </a:r>
            <a:endParaRPr lang="en-ZA"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mj-lt"/>
              <a:buAutoNum type="arabicParenR"/>
            </a:pPr>
            <a:r>
              <a:rPr lang="en-US" dirty="0">
                <a:latin typeface="Arial" panose="020B0604020202020204" pitchFamily="34" charset="0"/>
                <a:ea typeface="Calibri" panose="020F0502020204030204" pitchFamily="34" charset="0"/>
                <a:cs typeface="Arial" panose="020B0604020202020204" pitchFamily="34" charset="0"/>
              </a:rPr>
              <a:t>Council for Medical </a:t>
            </a:r>
            <a:r>
              <a:rPr lang="en-US" dirty="0" smtClean="0">
                <a:latin typeface="Arial" panose="020B0604020202020204" pitchFamily="34" charset="0"/>
                <a:ea typeface="Calibri" panose="020F0502020204030204" pitchFamily="34" charset="0"/>
                <a:cs typeface="Arial" panose="020B0604020202020204" pitchFamily="34" charset="0"/>
              </a:rPr>
              <a:t>Schemes</a:t>
            </a:r>
          </a:p>
          <a:p>
            <a:pPr marL="342900" indent="-342900" algn="just">
              <a:buFont typeface="+mj-lt"/>
              <a:buAutoNum type="arabicParenR"/>
            </a:pPr>
            <a:endParaRPr lang="en-ZA"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mj-lt"/>
              <a:buAutoNum type="arabicParenR"/>
            </a:pPr>
            <a:r>
              <a:rPr lang="en-US" dirty="0">
                <a:latin typeface="Arial" panose="020B0604020202020204" pitchFamily="34" charset="0"/>
                <a:ea typeface="Calibri" panose="020F0502020204030204" pitchFamily="34" charset="0"/>
                <a:cs typeface="Arial" panose="020B0604020202020204" pitchFamily="34" charset="0"/>
              </a:rPr>
              <a:t>National Health Laboratory </a:t>
            </a:r>
            <a:r>
              <a:rPr lang="en-US" dirty="0" smtClean="0">
                <a:latin typeface="Arial" panose="020B0604020202020204" pitchFamily="34" charset="0"/>
                <a:ea typeface="Calibri" panose="020F0502020204030204" pitchFamily="34" charset="0"/>
                <a:cs typeface="Arial" panose="020B0604020202020204" pitchFamily="34" charset="0"/>
              </a:rPr>
              <a:t>Service</a:t>
            </a:r>
          </a:p>
          <a:p>
            <a:pPr marL="342900" indent="-342900" algn="just">
              <a:buFont typeface="+mj-lt"/>
              <a:buAutoNum type="arabicParenR"/>
            </a:pPr>
            <a:endParaRPr lang="en-ZA"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mj-lt"/>
              <a:buAutoNum type="arabicParenR"/>
            </a:pPr>
            <a:r>
              <a:rPr lang="en-US" dirty="0">
                <a:latin typeface="Arial" panose="020B0604020202020204" pitchFamily="34" charset="0"/>
                <a:ea typeface="Calibri" panose="020F0502020204030204" pitchFamily="34" charset="0"/>
                <a:cs typeface="Arial" panose="020B0604020202020204" pitchFamily="34" charset="0"/>
              </a:rPr>
              <a:t>Office of Health Standards </a:t>
            </a:r>
            <a:r>
              <a:rPr lang="en-US" dirty="0" smtClean="0">
                <a:latin typeface="Arial" panose="020B0604020202020204" pitchFamily="34" charset="0"/>
                <a:ea typeface="Calibri" panose="020F0502020204030204" pitchFamily="34" charset="0"/>
                <a:cs typeface="Arial" panose="020B0604020202020204" pitchFamily="34" charset="0"/>
              </a:rPr>
              <a:t>Compliance</a:t>
            </a:r>
          </a:p>
          <a:p>
            <a:pPr marL="342900" indent="-342900" algn="just">
              <a:buFont typeface="+mj-lt"/>
              <a:buAutoNum type="arabicParenR"/>
            </a:pPr>
            <a:endParaRPr lang="en-ZA"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mj-lt"/>
              <a:buAutoNum type="arabicParenR"/>
            </a:pPr>
            <a:r>
              <a:rPr lang="en-US" dirty="0">
                <a:latin typeface="Arial" panose="020B0604020202020204" pitchFamily="34" charset="0"/>
                <a:ea typeface="Calibri" panose="020F0502020204030204" pitchFamily="34" charset="0"/>
                <a:cs typeface="Arial" panose="020B0604020202020204" pitchFamily="34" charset="0"/>
              </a:rPr>
              <a:t>South African Health Products Regulatory Authority </a:t>
            </a:r>
            <a:endParaRPr lang="en-US" dirty="0" smtClean="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mj-lt"/>
              <a:buAutoNum type="arabicParenR"/>
            </a:pPr>
            <a:endParaRPr lang="en-ZA" dirty="0">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800"/>
              </a:spcAft>
              <a:buFont typeface="+mj-lt"/>
              <a:buAutoNum type="arabicParenR"/>
            </a:pPr>
            <a:r>
              <a:rPr lang="en-US" dirty="0">
                <a:latin typeface="Arial" panose="020B0604020202020204" pitchFamily="34" charset="0"/>
                <a:ea typeface="Calibri" panose="020F0502020204030204" pitchFamily="34" charset="0"/>
                <a:cs typeface="Arial" panose="020B0604020202020204" pitchFamily="34" charset="0"/>
              </a:rPr>
              <a:t>South African Medical Research Council</a:t>
            </a:r>
            <a:endParaRPr lang="en-ZA" dirty="0">
              <a:latin typeface="Arial" panose="020B0604020202020204" pitchFamily="34" charset="0"/>
              <a:ea typeface="Calibri" panose="020F0502020204030204" pitchFamily="34" charset="0"/>
              <a:cs typeface="Arial" panose="020B0604020202020204" pitchFamily="34" charset="0"/>
            </a:endParaRPr>
          </a:p>
        </p:txBody>
      </p:sp>
      <p:sp>
        <p:nvSpPr>
          <p:cNvPr id="6" name="Slide Number Placeholder 2"/>
          <p:cNvSpPr txBox="1">
            <a:spLocks/>
          </p:cNvSpPr>
          <p:nvPr/>
        </p:nvSpPr>
        <p:spPr>
          <a:xfrm>
            <a:off x="8513763" y="5661248"/>
            <a:ext cx="630237" cy="844203"/>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dirty="0" smtClean="0"/>
              <a:t>3</a:t>
            </a:r>
            <a:endParaRPr lang="en-US" altLang="en-US" dirty="0"/>
          </a:p>
        </p:txBody>
      </p:sp>
    </p:spTree>
    <p:extLst>
      <p:ext uri="{BB962C8B-B14F-4D97-AF65-F5344CB8AC3E}">
        <p14:creationId xmlns:p14="http://schemas.microsoft.com/office/powerpoint/2010/main" val="1747011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60648"/>
            <a:ext cx="7128792" cy="461665"/>
          </a:xfrm>
          <a:prstGeom prst="rect">
            <a:avLst/>
          </a:prstGeom>
        </p:spPr>
        <p:txBody>
          <a:bodyPr wrap="square">
            <a:spAutoFit/>
          </a:bodyPr>
          <a:lstStyle/>
          <a:p>
            <a:pPr algn="ctr"/>
            <a:r>
              <a:rPr lang="en-US" sz="2400" b="1" dirty="0" smtClean="0">
                <a:solidFill>
                  <a:srgbClr val="FFFFFF"/>
                </a:solidFill>
                <a:latin typeface="Arial" panose="020B0604020202020204" pitchFamily="34" charset="0"/>
                <a:cs typeface="Arial" panose="020B0604020202020204" pitchFamily="34" charset="0"/>
              </a:rPr>
              <a:t>COUNCIL FOR MEDICAL SCHEMES (CMS) </a:t>
            </a:r>
            <a:endParaRPr lang="en-ZA" sz="24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107504" y="1196752"/>
            <a:ext cx="8784976" cy="5334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endParaRPr lang="en-GB" sz="1800" dirty="0" smtClean="0"/>
          </a:p>
        </p:txBody>
      </p:sp>
      <p:sp>
        <p:nvSpPr>
          <p:cNvPr id="4" name="TextBox 3"/>
          <p:cNvSpPr txBox="1"/>
          <p:nvPr/>
        </p:nvSpPr>
        <p:spPr>
          <a:xfrm>
            <a:off x="4247964" y="6147597"/>
            <a:ext cx="504056" cy="276999"/>
          </a:xfrm>
          <a:prstGeom prst="rect">
            <a:avLst/>
          </a:prstGeom>
          <a:noFill/>
        </p:spPr>
        <p:txBody>
          <a:bodyPr wrap="square" rtlCol="0">
            <a:spAutoFit/>
          </a:bodyPr>
          <a:lstStyle/>
          <a:p>
            <a:pPr algn="ctr"/>
            <a:r>
              <a:rPr lang="en-ZA" sz="1200" dirty="0" smtClean="0"/>
              <a:t>6</a:t>
            </a:r>
            <a:endParaRPr lang="en-ZA" sz="1200" dirty="0"/>
          </a:p>
        </p:txBody>
      </p:sp>
      <p:sp>
        <p:nvSpPr>
          <p:cNvPr id="5" name="Rectangle 4"/>
          <p:cNvSpPr/>
          <p:nvPr/>
        </p:nvSpPr>
        <p:spPr>
          <a:xfrm>
            <a:off x="-20867" y="1266606"/>
            <a:ext cx="9041718" cy="1574149"/>
          </a:xfrm>
          <a:prstGeom prst="rect">
            <a:avLst/>
          </a:prstGeom>
        </p:spPr>
        <p:txBody>
          <a:bodyPr wrap="square">
            <a:spAutoFit/>
          </a:bodyPr>
          <a:lstStyle/>
          <a:p>
            <a:pPr marL="342900" indent="-342900" algn="just">
              <a:lnSpc>
                <a:spcPct val="107000"/>
              </a:lnSpc>
              <a:spcAft>
                <a:spcPts val="0"/>
              </a:spcAft>
              <a:buFont typeface="Arial" panose="020B0604020202020204" pitchFamily="34" charset="0"/>
              <a:buChar char="•"/>
            </a:pPr>
            <a:r>
              <a:rPr lang="en-US" dirty="0" smtClean="0">
                <a:latin typeface="Arial" panose="020B0604020202020204" pitchFamily="34" charset="0"/>
                <a:ea typeface="Calibri" panose="020F0502020204030204" pitchFamily="34" charset="0"/>
                <a:cs typeface="Arial" panose="020B0604020202020204" pitchFamily="34" charset="0"/>
              </a:rPr>
              <a:t>It is established </a:t>
            </a:r>
            <a:r>
              <a:rPr lang="en-US" dirty="0">
                <a:latin typeface="Arial" panose="020B0604020202020204" pitchFamily="34" charset="0"/>
                <a:ea typeface="Calibri" panose="020F0502020204030204" pitchFamily="34" charset="0"/>
                <a:cs typeface="Arial" panose="020B0604020202020204" pitchFamily="34" charset="0"/>
              </a:rPr>
              <a:t>in terms of the Medical Schemes Act, 1998 (</a:t>
            </a:r>
            <a:r>
              <a:rPr lang="en-US" dirty="0" smtClean="0">
                <a:latin typeface="Arial" panose="020B0604020202020204" pitchFamily="34" charset="0"/>
                <a:ea typeface="Calibri" panose="020F0502020204030204" pitchFamily="34" charset="0"/>
                <a:cs typeface="Arial" panose="020B0604020202020204" pitchFamily="34" charset="0"/>
              </a:rPr>
              <a:t>Act </a:t>
            </a:r>
            <a:r>
              <a:rPr lang="en-US" dirty="0">
                <a:latin typeface="Arial" panose="020B0604020202020204" pitchFamily="34" charset="0"/>
                <a:ea typeface="Calibri" panose="020F0502020204030204" pitchFamily="34" charset="0"/>
                <a:cs typeface="Arial" panose="020B0604020202020204" pitchFamily="34" charset="0"/>
              </a:rPr>
              <a:t>131 of 1998</a:t>
            </a:r>
            <a:r>
              <a:rPr lang="en-US" dirty="0" smtClean="0">
                <a:latin typeface="Arial" panose="020B0604020202020204" pitchFamily="34" charset="0"/>
                <a:ea typeface="Calibri" panose="020F0502020204030204" pitchFamily="34" charset="0"/>
                <a:cs typeface="Arial" panose="020B0604020202020204" pitchFamily="34" charset="0"/>
              </a:rPr>
              <a:t>)</a:t>
            </a:r>
            <a:endParaRPr lang="en-ZA" dirty="0" smtClean="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0"/>
              </a:spcAft>
              <a:buFont typeface="Arial" panose="020B0604020202020204" pitchFamily="34" charset="0"/>
              <a:buChar char="•"/>
            </a:pPr>
            <a:r>
              <a:rPr lang="en-US" dirty="0" smtClean="0">
                <a:latin typeface="Arial" panose="020B0604020202020204" pitchFamily="34" charset="0"/>
                <a:ea typeface="Calibri" panose="020F0502020204030204" pitchFamily="34" charset="0"/>
                <a:cs typeface="Arial" panose="020B0604020202020204" pitchFamily="34" charset="0"/>
              </a:rPr>
              <a:t>Its </a:t>
            </a:r>
            <a:r>
              <a:rPr lang="en-US" dirty="0">
                <a:latin typeface="Arial" panose="020B0604020202020204" pitchFamily="34" charset="0"/>
                <a:ea typeface="Calibri" panose="020F0502020204030204" pitchFamily="34" charset="0"/>
                <a:cs typeface="Arial" panose="020B0604020202020204" pitchFamily="34" charset="0"/>
              </a:rPr>
              <a:t>primary and overarching objective is to protect the rights and entitlements of all members of medical schemes particularly as it pertains to the activities and functioning of medical schemes and related entities such as administrators and </a:t>
            </a:r>
            <a:r>
              <a:rPr lang="en-US" dirty="0" smtClean="0">
                <a:latin typeface="Arial" panose="020B0604020202020204" pitchFamily="34" charset="0"/>
                <a:ea typeface="Calibri" panose="020F0502020204030204" pitchFamily="34" charset="0"/>
                <a:cs typeface="Arial" panose="020B0604020202020204" pitchFamily="34" charset="0"/>
              </a:rPr>
              <a:t>brokers</a:t>
            </a:r>
            <a:endParaRPr lang="en-ZA"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2"/>
          <p:cNvSpPr txBox="1">
            <a:spLocks/>
          </p:cNvSpPr>
          <p:nvPr/>
        </p:nvSpPr>
        <p:spPr>
          <a:xfrm>
            <a:off x="233772" y="3017105"/>
            <a:ext cx="9036496" cy="257213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ZA" sz="1800" b="1" dirty="0"/>
              <a:t>STRATEGIC GOALS OF THE CMS </a:t>
            </a:r>
            <a:endParaRPr lang="en-US" sz="1800" b="1" dirty="0" smtClean="0">
              <a:latin typeface="Arial" panose="020B0604020202020204" pitchFamily="34" charset="0"/>
              <a:cs typeface="Arial" panose="020B0604020202020204" pitchFamily="34" charset="0"/>
            </a:endParaRPr>
          </a:p>
          <a:p>
            <a:pPr algn="just"/>
            <a:r>
              <a:rPr lang="en-US" sz="1800" dirty="0" smtClean="0">
                <a:latin typeface="Arial" panose="020B0604020202020204" pitchFamily="34" charset="0"/>
                <a:cs typeface="Arial" panose="020B0604020202020204" pitchFamily="34" charset="0"/>
              </a:rPr>
              <a:t>Access to good quality medical scheme cover is promoted</a:t>
            </a:r>
          </a:p>
          <a:p>
            <a:pPr algn="just"/>
            <a:r>
              <a:rPr lang="en-US" sz="1800" dirty="0" smtClean="0">
                <a:latin typeface="Arial" panose="020B0604020202020204" pitchFamily="34" charset="0"/>
                <a:cs typeface="Arial" panose="020B0604020202020204" pitchFamily="34" charset="0"/>
              </a:rPr>
              <a:t>Medical schemes and related regulated entities are properly governed, responsive to the environment and beneficiaries are informed and protected</a:t>
            </a:r>
          </a:p>
          <a:p>
            <a:pPr algn="just"/>
            <a:r>
              <a:rPr lang="en-US" sz="1800" dirty="0" smtClean="0">
                <a:latin typeface="Arial" panose="020B0604020202020204" pitchFamily="34" charset="0"/>
                <a:cs typeface="Arial" panose="020B0604020202020204" pitchFamily="34" charset="0"/>
              </a:rPr>
              <a:t>CMS is responsive to the environment by being a fair, transparent,  effective and </a:t>
            </a:r>
            <a:r>
              <a:rPr lang="en-ZA" sz="1800" dirty="0" smtClean="0">
                <a:latin typeface="Arial" panose="020B0604020202020204" pitchFamily="34" charset="0"/>
                <a:cs typeface="Arial" panose="020B0604020202020204" pitchFamily="34" charset="0"/>
              </a:rPr>
              <a:t>efficient organisation</a:t>
            </a:r>
          </a:p>
          <a:p>
            <a:pPr algn="just"/>
            <a:r>
              <a:rPr lang="en-US" sz="1800" dirty="0" smtClean="0">
                <a:latin typeface="Arial" panose="020B0604020202020204" pitchFamily="34" charset="0"/>
                <a:cs typeface="Arial" panose="020B0604020202020204" pitchFamily="34" charset="0"/>
              </a:rPr>
              <a:t>CMS provides strategic advice to influence and support the development and implementation of National health policy</a:t>
            </a:r>
            <a:endParaRPr lang="en-ZA" dirty="0"/>
          </a:p>
        </p:txBody>
      </p:sp>
      <p:sp>
        <p:nvSpPr>
          <p:cNvPr id="7" name="Rectangle 6"/>
          <p:cNvSpPr/>
          <p:nvPr/>
        </p:nvSpPr>
        <p:spPr>
          <a:xfrm>
            <a:off x="8028384" y="5690050"/>
            <a:ext cx="312906" cy="369332"/>
          </a:xfrm>
          <a:prstGeom prst="rect">
            <a:avLst/>
          </a:prstGeom>
        </p:spPr>
        <p:txBody>
          <a:bodyPr wrap="none">
            <a:spAutoFit/>
          </a:bodyPr>
          <a:lstStyle/>
          <a:p>
            <a:r>
              <a:rPr lang="en-US" dirty="0" smtClean="0"/>
              <a:t>4</a:t>
            </a:r>
            <a:endParaRPr lang="en-US" dirty="0"/>
          </a:p>
        </p:txBody>
      </p:sp>
    </p:spTree>
    <p:extLst>
      <p:ext uri="{BB962C8B-B14F-4D97-AF65-F5344CB8AC3E}">
        <p14:creationId xmlns:p14="http://schemas.microsoft.com/office/powerpoint/2010/main" val="2977489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7308304" cy="543595"/>
          </a:xfrm>
        </p:spPr>
        <p:txBody>
          <a:bodyPr/>
          <a:lstStyle/>
          <a:p>
            <a:r>
              <a:rPr lang="en-ZA" sz="2400" dirty="0">
                <a:effectLst>
                  <a:outerShdw blurRad="38100" dist="38100" dir="2700000" algn="tl">
                    <a:srgbClr val="000000">
                      <a:alpha val="43137"/>
                    </a:srgbClr>
                  </a:outerShdw>
                </a:effectLst>
                <a:latin typeface="Arial Narrow" panose="020B0606020202030204" pitchFamily="34" charset="0"/>
              </a:rPr>
              <a:t>2019/20 BUDGET </a:t>
            </a:r>
            <a:r>
              <a:rPr lang="en-ZA" sz="2400" dirty="0" smtClean="0">
                <a:effectLst>
                  <a:outerShdw blurRad="38100" dist="38100" dir="2700000" algn="tl">
                    <a:srgbClr val="000000">
                      <a:alpha val="43137"/>
                    </a:srgbClr>
                  </a:outerShdw>
                </a:effectLst>
                <a:latin typeface="Arial Narrow" panose="020B0606020202030204" pitchFamily="34" charset="0"/>
              </a:rPr>
              <a:t>ESTIMATES</a:t>
            </a:r>
            <a:r>
              <a:rPr lang="en-US" sz="2400" dirty="0" smtClean="0">
                <a:effectLst>
                  <a:outerShdw blurRad="38100" dist="38100" dir="2700000" algn="tl">
                    <a:srgbClr val="000000">
                      <a:alpha val="43137"/>
                    </a:srgbClr>
                  </a:outerShdw>
                </a:effectLst>
              </a:rPr>
              <a:t> </a:t>
            </a:r>
            <a:endParaRPr lang="en-ZA" sz="2400" dirty="0">
              <a:solidFill>
                <a:srgbClr val="FF0000"/>
              </a:solidFill>
            </a:endParaRPr>
          </a:p>
        </p:txBody>
      </p:sp>
      <p:sp>
        <p:nvSpPr>
          <p:cNvPr id="3" name="Content Placeholder 2"/>
          <p:cNvSpPr>
            <a:spLocks noGrp="1"/>
          </p:cNvSpPr>
          <p:nvPr>
            <p:ph idx="1"/>
          </p:nvPr>
        </p:nvSpPr>
        <p:spPr>
          <a:xfrm>
            <a:off x="0" y="1052736"/>
            <a:ext cx="9144000" cy="4351338"/>
          </a:xfrm>
        </p:spPr>
        <p:txBody>
          <a:bodyPr/>
          <a:lstStyle/>
          <a:p>
            <a:pPr algn="just">
              <a:lnSpc>
                <a:spcPct val="115000"/>
              </a:lnSpc>
              <a:spcBef>
                <a:spcPts val="0"/>
              </a:spcBef>
            </a:pPr>
            <a:endParaRPr lang="en-US" sz="1800" dirty="0"/>
          </a:p>
          <a:p>
            <a:endParaRPr lang="en-US" sz="1800" dirty="0">
              <a:ea typeface="Cambria" panose="02040503050406030204" pitchFamily="18" charset="0"/>
              <a:cs typeface="Times New Roman" panose="02020603050405020304" pitchFamily="18" charset="0"/>
            </a:endParaRPr>
          </a:p>
          <a:p>
            <a:endParaRPr lang="en-US" sz="1800" dirty="0">
              <a:ea typeface="Cambria" panose="02040503050406030204" pitchFamily="18" charset="0"/>
              <a:cs typeface="Times New Roman" panose="02020603050405020304" pitchFamily="18" charset="0"/>
            </a:endParaRPr>
          </a:p>
          <a:p>
            <a:pPr lvl="0"/>
            <a:endParaRPr lang="en-US" sz="1800" dirty="0"/>
          </a:p>
          <a:p>
            <a:pPr marL="0" marR="0" indent="0" algn="just">
              <a:lnSpc>
                <a:spcPct val="115000"/>
              </a:lnSpc>
              <a:spcBef>
                <a:spcPts val="0"/>
              </a:spcBef>
              <a:spcAft>
                <a:spcPts val="0"/>
              </a:spcAft>
              <a:buNone/>
            </a:pPr>
            <a:endParaRPr lang="en-ZA" sz="1800" dirty="0" smtClean="0">
              <a:latin typeface="+mn-lt"/>
              <a:ea typeface="Cambria" panose="02040503050406030204" pitchFamily="18" charset="0"/>
              <a:cs typeface="Times New Roman" panose="02020603050405020304" pitchFamily="18" charset="0"/>
            </a:endParaRPr>
          </a:p>
          <a:p>
            <a:pPr marL="0" marR="0" indent="0" algn="just">
              <a:lnSpc>
                <a:spcPct val="115000"/>
              </a:lnSpc>
              <a:spcBef>
                <a:spcPts val="0"/>
              </a:spcBef>
              <a:spcAft>
                <a:spcPts val="0"/>
              </a:spcAft>
              <a:buNone/>
            </a:pPr>
            <a:endParaRPr lang="en-ZA" sz="1800" dirty="0">
              <a:latin typeface="+mn-lt"/>
              <a:ea typeface="Cambria" panose="02040503050406030204" pitchFamily="18" charset="0"/>
              <a:cs typeface="Times New Roman" panose="02020603050405020304" pitchFamily="18" charset="0"/>
            </a:endParaRPr>
          </a:p>
          <a:p>
            <a:pPr marL="0" marR="0" indent="0" algn="just">
              <a:lnSpc>
                <a:spcPct val="115000"/>
              </a:lnSpc>
              <a:spcBef>
                <a:spcPts val="0"/>
              </a:spcBef>
              <a:spcAft>
                <a:spcPts val="0"/>
              </a:spcAft>
              <a:buNone/>
            </a:pPr>
            <a:endParaRPr lang="en-ZA" sz="1800" dirty="0" smtClean="0">
              <a:latin typeface="+mn-lt"/>
              <a:ea typeface="Cambria" panose="02040503050406030204" pitchFamily="18" charset="0"/>
              <a:cs typeface="Times New Roman" panose="02020603050405020304" pitchFamily="18" charset="0"/>
            </a:endParaRPr>
          </a:p>
          <a:p>
            <a:endParaRPr lang="en-ZA" dirty="0"/>
          </a:p>
        </p:txBody>
      </p:sp>
      <p:pic>
        <p:nvPicPr>
          <p:cNvPr id="4" name="Content Placeholder 7">
            <a:extLst>
              <a:ext uri="{FF2B5EF4-FFF2-40B4-BE49-F238E27FC236}">
                <a16:creationId xmlns:a16="http://schemas.microsoft.com/office/drawing/2014/main" id="{7EF4D87A-480F-4408-BA66-CBFD60056C74}"/>
              </a:ext>
            </a:extLst>
          </p:cNvPr>
          <p:cNvPicPr>
            <a:picLocks noChangeAspect="1"/>
          </p:cNvPicPr>
          <p:nvPr/>
        </p:nvPicPr>
        <p:blipFill>
          <a:blip r:embed="rId3"/>
          <a:stretch>
            <a:fillRect/>
          </a:stretch>
        </p:blipFill>
        <p:spPr>
          <a:xfrm>
            <a:off x="0" y="1103640"/>
            <a:ext cx="8964488" cy="4557608"/>
          </a:xfrm>
          <a:prstGeom prst="rect">
            <a:avLst/>
          </a:prstGeom>
        </p:spPr>
      </p:pic>
    </p:spTree>
    <p:extLst>
      <p:ext uri="{BB962C8B-B14F-4D97-AF65-F5344CB8AC3E}">
        <p14:creationId xmlns:p14="http://schemas.microsoft.com/office/powerpoint/2010/main" val="870040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7308304" cy="543595"/>
          </a:xfrm>
        </p:spPr>
        <p:txBody>
          <a:bodyPr/>
          <a:lstStyle/>
          <a:p>
            <a:pPr algn="l"/>
            <a:r>
              <a:rPr lang="en-US" sz="2400" dirty="0" smtClean="0">
                <a:effectLst>
                  <a:outerShdw blurRad="38100" dist="38100" dir="2700000" algn="tl">
                    <a:srgbClr val="000000">
                      <a:alpha val="43137"/>
                    </a:srgbClr>
                  </a:outerShdw>
                </a:effectLst>
              </a:rPr>
              <a:t>RISKS AND CHALLENGES  </a:t>
            </a:r>
            <a:endParaRPr lang="en-ZA" sz="2400" dirty="0">
              <a:solidFill>
                <a:srgbClr val="FF0000"/>
              </a:solidFill>
            </a:endParaRPr>
          </a:p>
        </p:txBody>
      </p:sp>
      <p:sp>
        <p:nvSpPr>
          <p:cNvPr id="3" name="Content Placeholder 2"/>
          <p:cNvSpPr>
            <a:spLocks noGrp="1"/>
          </p:cNvSpPr>
          <p:nvPr>
            <p:ph idx="1"/>
          </p:nvPr>
        </p:nvSpPr>
        <p:spPr>
          <a:xfrm>
            <a:off x="0" y="1052736"/>
            <a:ext cx="9144000" cy="4824536"/>
          </a:xfrm>
        </p:spPr>
        <p:txBody>
          <a:bodyPr/>
          <a:lstStyle/>
          <a:p>
            <a:r>
              <a:rPr lang="en-ZA" sz="1400" dirty="0"/>
              <a:t>The PMB review</a:t>
            </a:r>
          </a:p>
          <a:p>
            <a:r>
              <a:rPr lang="en-ZA" sz="1400" dirty="0" smtClean="0"/>
              <a:t>Low-Cost </a:t>
            </a:r>
            <a:r>
              <a:rPr lang="en-ZA" sz="1400" dirty="0"/>
              <a:t>Benefit Option (LCBO) Framework</a:t>
            </a:r>
          </a:p>
          <a:p>
            <a:r>
              <a:rPr lang="en-ZA" sz="1400" dirty="0" smtClean="0"/>
              <a:t>Standardisation </a:t>
            </a:r>
            <a:r>
              <a:rPr lang="en-ZA" sz="1400" dirty="0"/>
              <a:t>of options</a:t>
            </a:r>
          </a:p>
          <a:p>
            <a:r>
              <a:rPr lang="en-ZA" sz="1400" dirty="0" smtClean="0"/>
              <a:t>Consolidating </a:t>
            </a:r>
            <a:r>
              <a:rPr lang="en-ZA" sz="1400" dirty="0"/>
              <a:t>schemes with less than 6 000 members</a:t>
            </a:r>
          </a:p>
          <a:p>
            <a:r>
              <a:rPr lang="en-ZA" sz="1400" dirty="0" smtClean="0"/>
              <a:t>Consolidating </a:t>
            </a:r>
            <a:r>
              <a:rPr lang="en-ZA" sz="1400" dirty="0"/>
              <a:t>of government-funded schemes</a:t>
            </a:r>
          </a:p>
          <a:p>
            <a:r>
              <a:rPr lang="en-ZA" sz="1400" dirty="0" smtClean="0"/>
              <a:t>Testing </a:t>
            </a:r>
            <a:r>
              <a:rPr lang="en-ZA" sz="1400" dirty="0"/>
              <a:t>and implementation of the risk-based capital solvency framework</a:t>
            </a:r>
          </a:p>
          <a:p>
            <a:r>
              <a:rPr lang="en-ZA" sz="1400" dirty="0" smtClean="0"/>
              <a:t>Supporting </a:t>
            </a:r>
            <a:r>
              <a:rPr lang="en-ZA" sz="1400" dirty="0"/>
              <a:t>cost reduction and quality improvement efforts in the private health sector </a:t>
            </a:r>
            <a:r>
              <a:rPr lang="en-ZA" sz="1400" dirty="0" smtClean="0"/>
              <a:t>in </a:t>
            </a:r>
            <a:r>
              <a:rPr lang="en-ZA" sz="1400" dirty="0"/>
              <a:t>collaboration with </a:t>
            </a:r>
            <a:r>
              <a:rPr lang="en-ZA" sz="1400" dirty="0" smtClean="0"/>
              <a:t>other regulatory </a:t>
            </a:r>
            <a:r>
              <a:rPr lang="en-ZA" sz="1400" dirty="0"/>
              <a:t>entities</a:t>
            </a:r>
          </a:p>
          <a:p>
            <a:r>
              <a:rPr lang="en-ZA" sz="1400" dirty="0" smtClean="0"/>
              <a:t>Co-ordinating </a:t>
            </a:r>
            <a:r>
              <a:rPr lang="en-ZA" sz="1400" dirty="0"/>
              <a:t>efforts in the private health sector that are aimed at reducing fraud, waste and abuse.</a:t>
            </a:r>
            <a:endParaRPr lang="en-ZA" sz="1400" dirty="0" smtClean="0"/>
          </a:p>
          <a:p>
            <a:pPr lvl="0"/>
            <a:r>
              <a:rPr lang="en-US" sz="1400" dirty="0"/>
              <a:t>There was a reduction in the number of schemes from 83 in 2014 to 80 in 2017</a:t>
            </a:r>
          </a:p>
          <a:p>
            <a:pPr lvl="0"/>
            <a:r>
              <a:rPr lang="en-US" sz="1400" dirty="0"/>
              <a:t>Poor governance and financial management of schemes resulted in a number schemes being placed under curatorship in this period</a:t>
            </a:r>
          </a:p>
          <a:p>
            <a:pPr lvl="0"/>
            <a:r>
              <a:rPr lang="en-US" sz="1400" dirty="0"/>
              <a:t>The number of complaints lodged with the CMS by various parties increased from 3 876 in 2014 to 4 667 in 2017. The complaints rate per 1 000 beneficiaries has increased from 0,5 in 2014 to 0,53 in 2017</a:t>
            </a:r>
          </a:p>
          <a:p>
            <a:pPr lvl="0"/>
            <a:r>
              <a:rPr lang="en-US" sz="1400" dirty="0"/>
              <a:t>The number of unresolved complaints have increased from 2 164 in 2014 to 2 842 in 2017</a:t>
            </a:r>
          </a:p>
          <a:p>
            <a:pPr lvl="0"/>
            <a:r>
              <a:rPr lang="en-US" sz="1400" dirty="0"/>
              <a:t>The number of accredited administrator decreased from 28 in 2014 to 23 in 2017</a:t>
            </a:r>
          </a:p>
          <a:p>
            <a:pPr lvl="0"/>
            <a:r>
              <a:rPr lang="en-US" sz="1400" dirty="0"/>
              <a:t>The number of accredited brokers decreased from 10 780 in 2014 to 10 655 in 2017</a:t>
            </a:r>
          </a:p>
          <a:p>
            <a:pPr lvl="0"/>
            <a:r>
              <a:rPr lang="en-US" sz="1400" dirty="0"/>
              <a:t>Non-compliance with supply chain management polices</a:t>
            </a:r>
          </a:p>
          <a:p>
            <a:pPr lvl="0"/>
            <a:r>
              <a:rPr lang="en-US" sz="1400" dirty="0"/>
              <a:t>Lack consequence management in cases where there has been non-compliance with policies and regulations</a:t>
            </a:r>
          </a:p>
          <a:p>
            <a:pPr lvl="0"/>
            <a:endParaRPr lang="en-US" sz="1800" dirty="0" smtClean="0"/>
          </a:p>
          <a:p>
            <a:endParaRPr lang="en-US" sz="1800" dirty="0">
              <a:ea typeface="Cambria" panose="02040503050406030204" pitchFamily="18" charset="0"/>
              <a:cs typeface="Times New Roman" panose="02020603050405020304" pitchFamily="18" charset="0"/>
            </a:endParaRPr>
          </a:p>
          <a:p>
            <a:endParaRPr lang="en-US" sz="1800" dirty="0">
              <a:ea typeface="Cambria" panose="02040503050406030204" pitchFamily="18" charset="0"/>
              <a:cs typeface="Times New Roman" panose="02020603050405020304" pitchFamily="18" charset="0"/>
            </a:endParaRPr>
          </a:p>
          <a:p>
            <a:pPr lvl="0"/>
            <a:endParaRPr lang="en-US" sz="1800" dirty="0"/>
          </a:p>
          <a:p>
            <a:pPr marL="0" marR="0" indent="0" algn="just">
              <a:lnSpc>
                <a:spcPct val="115000"/>
              </a:lnSpc>
              <a:spcBef>
                <a:spcPts val="0"/>
              </a:spcBef>
              <a:spcAft>
                <a:spcPts val="0"/>
              </a:spcAft>
              <a:buNone/>
            </a:pPr>
            <a:endParaRPr lang="en-ZA" sz="1800" dirty="0" smtClean="0">
              <a:latin typeface="+mn-lt"/>
              <a:ea typeface="Cambria" panose="02040503050406030204" pitchFamily="18" charset="0"/>
              <a:cs typeface="Times New Roman" panose="02020603050405020304" pitchFamily="18" charset="0"/>
            </a:endParaRPr>
          </a:p>
          <a:p>
            <a:pPr marL="0" marR="0" indent="0" algn="just">
              <a:lnSpc>
                <a:spcPct val="115000"/>
              </a:lnSpc>
              <a:spcBef>
                <a:spcPts val="0"/>
              </a:spcBef>
              <a:spcAft>
                <a:spcPts val="0"/>
              </a:spcAft>
              <a:buNone/>
            </a:pPr>
            <a:endParaRPr lang="en-ZA" sz="1800" dirty="0">
              <a:latin typeface="+mn-lt"/>
              <a:ea typeface="Cambria" panose="02040503050406030204" pitchFamily="18" charset="0"/>
              <a:cs typeface="Times New Roman" panose="02020603050405020304" pitchFamily="18" charset="0"/>
            </a:endParaRPr>
          </a:p>
          <a:p>
            <a:pPr marL="0" marR="0" indent="0" algn="just">
              <a:lnSpc>
                <a:spcPct val="115000"/>
              </a:lnSpc>
              <a:spcBef>
                <a:spcPts val="0"/>
              </a:spcBef>
              <a:spcAft>
                <a:spcPts val="0"/>
              </a:spcAft>
              <a:buNone/>
            </a:pPr>
            <a:endParaRPr lang="en-ZA" sz="1800" dirty="0" smtClean="0">
              <a:latin typeface="+mn-lt"/>
              <a:ea typeface="Cambria" panose="020405030504060302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val="4211932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7308304" cy="543595"/>
          </a:xfrm>
        </p:spPr>
        <p:txBody>
          <a:bodyPr/>
          <a:lstStyle/>
          <a:p>
            <a:pPr algn="l"/>
            <a:r>
              <a:rPr lang="en-US" sz="2400" dirty="0" smtClean="0">
                <a:effectLst>
                  <a:outerShdw blurRad="38100" dist="38100" dir="2700000" algn="tl">
                    <a:srgbClr val="000000">
                      <a:alpha val="43137"/>
                    </a:srgbClr>
                  </a:outerShdw>
                </a:effectLst>
              </a:rPr>
              <a:t>KEY ACHIEVEMENTS  </a:t>
            </a:r>
            <a:endParaRPr lang="en-ZA" sz="2400" dirty="0">
              <a:solidFill>
                <a:srgbClr val="FF0000"/>
              </a:solidFill>
            </a:endParaRPr>
          </a:p>
        </p:txBody>
      </p:sp>
      <p:sp>
        <p:nvSpPr>
          <p:cNvPr id="3" name="Content Placeholder 2"/>
          <p:cNvSpPr>
            <a:spLocks noGrp="1"/>
          </p:cNvSpPr>
          <p:nvPr>
            <p:ph idx="1"/>
          </p:nvPr>
        </p:nvSpPr>
        <p:spPr>
          <a:xfrm>
            <a:off x="0" y="1052736"/>
            <a:ext cx="9144000" cy="4752528"/>
          </a:xfrm>
        </p:spPr>
        <p:txBody>
          <a:bodyPr/>
          <a:lstStyle/>
          <a:p>
            <a:pPr lvl="0"/>
            <a:r>
              <a:rPr lang="en-ZA" sz="1800" dirty="0"/>
              <a:t>The schemes have maintained an average solvency ratio of 33.2% compared to the statutory requirement of 25% throughout the period under consideration</a:t>
            </a:r>
            <a:r>
              <a:rPr lang="en-ZA" sz="1800" dirty="0" smtClean="0"/>
              <a:t>.</a:t>
            </a:r>
          </a:p>
          <a:p>
            <a:pPr marL="0" lvl="0" indent="0">
              <a:buNone/>
            </a:pPr>
            <a:endParaRPr lang="en-ZA" sz="1800" dirty="0" smtClean="0"/>
          </a:p>
          <a:p>
            <a:pPr lvl="0"/>
            <a:r>
              <a:rPr lang="en-ZA" sz="1800" dirty="0"/>
              <a:t>The proposed review of the Prescribed Minimum Benefits(PMB) currently underway is of a comprehensive nature that will lead to a service-based package instead of the current diagnosis-based list</a:t>
            </a:r>
            <a:endParaRPr lang="en-ZA" sz="1800" dirty="0" smtClean="0"/>
          </a:p>
          <a:p>
            <a:pPr marL="0" lvl="0" indent="0">
              <a:buNone/>
            </a:pPr>
            <a:r>
              <a:rPr lang="en-ZA" sz="1800" dirty="0" smtClean="0"/>
              <a:t> </a:t>
            </a:r>
          </a:p>
          <a:p>
            <a:pPr lvl="0"/>
            <a:r>
              <a:rPr lang="en-ZA" sz="1800" dirty="0" smtClean="0"/>
              <a:t>The </a:t>
            </a:r>
            <a:r>
              <a:rPr lang="en-ZA" sz="1800" dirty="0"/>
              <a:t>addition of a comprehensive preventative and primary healthcare package are a radical departure from the PMBs as they are currently. </a:t>
            </a:r>
            <a:endParaRPr lang="en-ZA" sz="1800" dirty="0" smtClean="0"/>
          </a:p>
          <a:p>
            <a:pPr lvl="0"/>
            <a:endParaRPr lang="en-ZA" sz="1800" dirty="0"/>
          </a:p>
          <a:p>
            <a:pPr lvl="0"/>
            <a:r>
              <a:rPr lang="en-ZA" sz="1800" dirty="0" smtClean="0"/>
              <a:t>Significant </a:t>
            </a:r>
            <a:r>
              <a:rPr lang="en-ZA" sz="1800" dirty="0"/>
              <a:t>alignment is also being made between the NHI service benefit package and the future </a:t>
            </a:r>
            <a:r>
              <a:rPr lang="en-ZA" sz="1800" dirty="0" smtClean="0"/>
              <a:t>PMBs</a:t>
            </a:r>
          </a:p>
          <a:p>
            <a:pPr marL="0" lvl="0" indent="0">
              <a:buNone/>
            </a:pPr>
            <a:endParaRPr lang="en-ZA" sz="1800" dirty="0" smtClean="0"/>
          </a:p>
          <a:p>
            <a:pPr lvl="0"/>
            <a:r>
              <a:rPr lang="en-ZA" sz="1800" dirty="0"/>
              <a:t>An unqualified opinion issued by the Auditor-General on the Annual Financial Statements </a:t>
            </a:r>
            <a:r>
              <a:rPr lang="en-ZA" sz="1800" dirty="0" smtClean="0"/>
              <a:t>since 2014/15 to date</a:t>
            </a:r>
            <a:endParaRPr lang="en-US" sz="1800" dirty="0" smtClean="0"/>
          </a:p>
          <a:p>
            <a:endParaRPr lang="en-US" sz="1800" dirty="0">
              <a:ea typeface="Cambria" panose="02040503050406030204" pitchFamily="18" charset="0"/>
              <a:cs typeface="Times New Roman" panose="02020603050405020304" pitchFamily="18" charset="0"/>
            </a:endParaRPr>
          </a:p>
          <a:p>
            <a:endParaRPr lang="en-US" sz="1800" dirty="0">
              <a:ea typeface="Cambria" panose="02040503050406030204" pitchFamily="18" charset="0"/>
              <a:cs typeface="Times New Roman" panose="02020603050405020304" pitchFamily="18" charset="0"/>
            </a:endParaRPr>
          </a:p>
          <a:p>
            <a:pPr lvl="0"/>
            <a:endParaRPr lang="en-US" sz="1800" dirty="0"/>
          </a:p>
          <a:p>
            <a:pPr marL="0" marR="0" indent="0" algn="just">
              <a:lnSpc>
                <a:spcPct val="115000"/>
              </a:lnSpc>
              <a:spcBef>
                <a:spcPts val="0"/>
              </a:spcBef>
              <a:spcAft>
                <a:spcPts val="0"/>
              </a:spcAft>
              <a:buNone/>
            </a:pPr>
            <a:endParaRPr lang="en-ZA" sz="1800" dirty="0" smtClean="0">
              <a:latin typeface="+mn-lt"/>
              <a:ea typeface="Cambria" panose="02040503050406030204" pitchFamily="18" charset="0"/>
              <a:cs typeface="Times New Roman" panose="02020603050405020304" pitchFamily="18" charset="0"/>
            </a:endParaRPr>
          </a:p>
          <a:p>
            <a:pPr marL="0" marR="0" indent="0" algn="just">
              <a:lnSpc>
                <a:spcPct val="115000"/>
              </a:lnSpc>
              <a:spcBef>
                <a:spcPts val="0"/>
              </a:spcBef>
              <a:spcAft>
                <a:spcPts val="0"/>
              </a:spcAft>
              <a:buNone/>
            </a:pPr>
            <a:endParaRPr lang="en-ZA" sz="1800" dirty="0">
              <a:latin typeface="+mn-lt"/>
              <a:ea typeface="Cambria" panose="02040503050406030204" pitchFamily="18" charset="0"/>
              <a:cs typeface="Times New Roman" panose="02020603050405020304" pitchFamily="18" charset="0"/>
            </a:endParaRPr>
          </a:p>
          <a:p>
            <a:pPr marL="0" marR="0" indent="0" algn="just">
              <a:lnSpc>
                <a:spcPct val="115000"/>
              </a:lnSpc>
              <a:spcBef>
                <a:spcPts val="0"/>
              </a:spcBef>
              <a:spcAft>
                <a:spcPts val="0"/>
              </a:spcAft>
              <a:buNone/>
            </a:pPr>
            <a:endParaRPr lang="en-ZA" sz="1800" dirty="0" smtClean="0">
              <a:latin typeface="+mn-lt"/>
              <a:ea typeface="Cambria" panose="020405030504060302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val="2079099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7" y="188640"/>
            <a:ext cx="7236296" cy="543595"/>
          </a:xfrm>
        </p:spPr>
        <p:txBody>
          <a:bodyPr/>
          <a:lstStyle/>
          <a:p>
            <a:r>
              <a:rPr lang="en-ZA" sz="2400" dirty="0"/>
              <a:t>NATIONAL HEALTH LABORATORY </a:t>
            </a:r>
            <a:r>
              <a:rPr lang="en-ZA" sz="2400" dirty="0" smtClean="0"/>
              <a:t>SERVICE (NHLS)</a:t>
            </a:r>
            <a:r>
              <a:rPr lang="en-ZA" sz="2400" dirty="0"/>
              <a:t/>
            </a:r>
            <a:br>
              <a:rPr lang="en-ZA" sz="2400" dirty="0"/>
            </a:br>
            <a:endParaRPr lang="en-ZA" sz="2400" dirty="0"/>
          </a:p>
        </p:txBody>
      </p:sp>
      <p:sp>
        <p:nvSpPr>
          <p:cNvPr id="3" name="Content Placeholder 2"/>
          <p:cNvSpPr>
            <a:spLocks noGrp="1"/>
          </p:cNvSpPr>
          <p:nvPr>
            <p:ph idx="1"/>
          </p:nvPr>
        </p:nvSpPr>
        <p:spPr>
          <a:xfrm>
            <a:off x="0" y="1124744"/>
            <a:ext cx="9156157" cy="4896544"/>
          </a:xfrm>
        </p:spPr>
        <p:txBody>
          <a:bodyPr/>
          <a:lstStyle/>
          <a:p>
            <a:pPr algn="just"/>
            <a:r>
              <a:rPr lang="en-ZA" sz="1600" dirty="0" smtClean="0"/>
              <a:t>The NHLS is </a:t>
            </a:r>
            <a:r>
              <a:rPr lang="en-ZA" sz="1600" dirty="0"/>
              <a:t>established in terms of the National Health Laboratory </a:t>
            </a:r>
            <a:r>
              <a:rPr lang="en-ZA" sz="1600" dirty="0" smtClean="0"/>
              <a:t>Service </a:t>
            </a:r>
            <a:r>
              <a:rPr lang="en-ZA" sz="1600" dirty="0"/>
              <a:t>Act, 2000 (Act </a:t>
            </a:r>
            <a:r>
              <a:rPr lang="en-ZA" sz="1600" dirty="0" smtClean="0"/>
              <a:t>37 </a:t>
            </a:r>
            <a:r>
              <a:rPr lang="en-ZA" sz="1600" dirty="0"/>
              <a:t>of 2000) </a:t>
            </a:r>
            <a:r>
              <a:rPr lang="en-ZA" sz="1600" dirty="0" smtClean="0"/>
              <a:t>to </a:t>
            </a:r>
            <a:r>
              <a:rPr lang="en-ZA" sz="1600" dirty="0"/>
              <a:t>provide quality, affordable and sustainable health laboratory and public health </a:t>
            </a:r>
            <a:r>
              <a:rPr lang="en-ZA" sz="1600" dirty="0" smtClean="0"/>
              <a:t>service</a:t>
            </a:r>
            <a:endParaRPr lang="en-ZA" sz="1600" dirty="0"/>
          </a:p>
          <a:p>
            <a:pPr algn="just"/>
            <a:endParaRPr lang="en-ZA" altLang="en-US" sz="1600" dirty="0" smtClean="0">
              <a:solidFill>
                <a:prstClr val="black"/>
              </a:solidFill>
            </a:endParaRPr>
          </a:p>
          <a:p>
            <a:pPr algn="just"/>
            <a:r>
              <a:rPr lang="en-ZA" altLang="en-US" sz="1600" dirty="0" smtClean="0">
                <a:solidFill>
                  <a:prstClr val="black"/>
                </a:solidFill>
              </a:rPr>
              <a:t>Has </a:t>
            </a:r>
            <a:r>
              <a:rPr lang="en-ZA" altLang="en-US" sz="1600" dirty="0"/>
              <a:t>268</a:t>
            </a:r>
            <a:r>
              <a:rPr lang="en-ZA" altLang="en-US" sz="1600" dirty="0">
                <a:solidFill>
                  <a:prstClr val="black"/>
                </a:solidFill>
              </a:rPr>
              <a:t> laboratories in nine provinces, linked to </a:t>
            </a:r>
            <a:r>
              <a:rPr lang="en-ZA" altLang="en-US" sz="1600" dirty="0"/>
              <a:t>ten</a:t>
            </a:r>
            <a:r>
              <a:rPr lang="en-ZA" altLang="en-US" sz="1600" dirty="0">
                <a:solidFill>
                  <a:prstClr val="black"/>
                </a:solidFill>
              </a:rPr>
              <a:t> Medical Schools and Universities of </a:t>
            </a:r>
            <a:r>
              <a:rPr lang="en-ZA" altLang="en-US" sz="1600" dirty="0" smtClean="0">
                <a:solidFill>
                  <a:prstClr val="black"/>
                </a:solidFill>
              </a:rPr>
              <a:t>Technology</a:t>
            </a:r>
          </a:p>
          <a:p>
            <a:pPr algn="just"/>
            <a:endParaRPr lang="en-ZA" altLang="en-US" sz="1600" dirty="0" smtClean="0">
              <a:solidFill>
                <a:prstClr val="black"/>
              </a:solidFill>
            </a:endParaRPr>
          </a:p>
          <a:p>
            <a:pPr algn="just"/>
            <a:r>
              <a:rPr lang="en-ZA" altLang="en-US" sz="1600" dirty="0" smtClean="0">
                <a:solidFill>
                  <a:prstClr val="black"/>
                </a:solidFill>
              </a:rPr>
              <a:t>Is </a:t>
            </a:r>
            <a:r>
              <a:rPr lang="en-ZA" altLang="en-US" sz="1600" dirty="0">
                <a:solidFill>
                  <a:prstClr val="black"/>
                </a:solidFill>
              </a:rPr>
              <a:t>highly acclaimed for its superior academic team, which  conducts research specific to South African health matters such as tuberculosis, meningitis, malaria pneumonia, HIV aids and cancer</a:t>
            </a:r>
          </a:p>
          <a:p>
            <a:pPr marL="0" indent="0" algn="just">
              <a:buNone/>
            </a:pPr>
            <a:endParaRPr lang="en-ZA" sz="1600" dirty="0" smtClean="0"/>
          </a:p>
          <a:p>
            <a:pPr algn="just"/>
            <a:r>
              <a:rPr lang="en-ZA" sz="1600" dirty="0"/>
              <a:t>The NHLS trains pathologists, scientists, medical technologists and medical technicians in conjunction with Medical Schools and Universities of </a:t>
            </a:r>
            <a:r>
              <a:rPr lang="en-ZA" sz="1600" dirty="0" smtClean="0"/>
              <a:t>Technology</a:t>
            </a:r>
            <a:endParaRPr lang="en-ZA" sz="1600" dirty="0"/>
          </a:p>
          <a:p>
            <a:pPr algn="just"/>
            <a:endParaRPr lang="en-ZA" sz="1600" dirty="0" smtClean="0"/>
          </a:p>
          <a:p>
            <a:pPr algn="just"/>
            <a:r>
              <a:rPr lang="en-ZA" sz="1600" dirty="0" smtClean="0"/>
              <a:t>Provides </a:t>
            </a:r>
            <a:r>
              <a:rPr lang="en-ZA" sz="1600" dirty="0"/>
              <a:t>surveillance support for communicable diseases, occupational health and cancer</a:t>
            </a:r>
          </a:p>
          <a:p>
            <a:pPr algn="just"/>
            <a:endParaRPr lang="en-ZA" sz="1800" dirty="0"/>
          </a:p>
          <a:p>
            <a:pPr marL="0" indent="0" algn="just">
              <a:buNone/>
            </a:pPr>
            <a:endParaRPr lang="en-ZA" sz="1600" dirty="0" smtClean="0"/>
          </a:p>
          <a:p>
            <a:pPr marL="0" indent="0" algn="just">
              <a:buNone/>
            </a:pPr>
            <a:endParaRPr lang="en-ZA" sz="1600" dirty="0" smtClean="0"/>
          </a:p>
          <a:p>
            <a:pPr algn="just"/>
            <a:endParaRPr lang="en-ZA" sz="1800" dirty="0"/>
          </a:p>
          <a:p>
            <a:endParaRPr lang="en-ZA" dirty="0"/>
          </a:p>
        </p:txBody>
      </p:sp>
    </p:spTree>
    <p:extLst>
      <p:ext uri="{BB962C8B-B14F-4D97-AF65-F5344CB8AC3E}">
        <p14:creationId xmlns:p14="http://schemas.microsoft.com/office/powerpoint/2010/main" val="329287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STRATEGIC GOALS OF THE </a:t>
            </a:r>
            <a:r>
              <a:rPr lang="en-ZA" dirty="0" smtClean="0"/>
              <a:t>NHLS</a:t>
            </a:r>
            <a:endParaRPr lang="en-ZA" dirty="0"/>
          </a:p>
        </p:txBody>
      </p:sp>
      <p:sp>
        <p:nvSpPr>
          <p:cNvPr id="3" name="Content Placeholder 2"/>
          <p:cNvSpPr>
            <a:spLocks noGrp="1"/>
          </p:cNvSpPr>
          <p:nvPr>
            <p:ph idx="1"/>
          </p:nvPr>
        </p:nvSpPr>
        <p:spPr>
          <a:xfrm>
            <a:off x="0" y="1124744"/>
            <a:ext cx="9144000" cy="4495354"/>
          </a:xfrm>
        </p:spPr>
        <p:txBody>
          <a:bodyPr/>
          <a:lstStyle/>
          <a:p>
            <a:pPr marL="285750" indent="-285750" algn="just" defTabSz="457200">
              <a:defRPr/>
            </a:pPr>
            <a:r>
              <a:rPr lang="en-ZA" sz="1800" dirty="0" smtClean="0"/>
              <a:t>Modernised </a:t>
            </a:r>
            <a:r>
              <a:rPr lang="en-ZA" sz="1800" dirty="0"/>
              <a:t>and Accessible Laboratory </a:t>
            </a:r>
            <a:r>
              <a:rPr lang="en-ZA" sz="1800" dirty="0" smtClean="0"/>
              <a:t>Service – in  order to provide 100% of hospitals at regional or above level with pathologist cover  </a:t>
            </a:r>
            <a:endParaRPr lang="en-ZA" sz="1800" dirty="0"/>
          </a:p>
          <a:p>
            <a:pPr marL="285750" indent="-285750" algn="just" defTabSz="457200">
              <a:defRPr/>
            </a:pPr>
            <a:r>
              <a:rPr lang="en-ZA" sz="1800" dirty="0" smtClean="0"/>
              <a:t>Academic </a:t>
            </a:r>
            <a:r>
              <a:rPr lang="en-ZA" sz="1800" dirty="0"/>
              <a:t>Excellence in Training and Research – in order to produce highly competent pathology health professionals</a:t>
            </a:r>
          </a:p>
          <a:p>
            <a:pPr marL="285750" indent="-285750" algn="just" defTabSz="457200">
              <a:defRPr/>
            </a:pPr>
            <a:r>
              <a:rPr lang="en-ZA" sz="1800" dirty="0" smtClean="0"/>
              <a:t>Sound </a:t>
            </a:r>
            <a:r>
              <a:rPr lang="en-ZA" sz="1800" dirty="0"/>
              <a:t>Governance and Improved Stakeholder Relations - </a:t>
            </a:r>
            <a:r>
              <a:rPr lang="en-ZA" sz="1800" dirty="0" smtClean="0"/>
              <a:t>to </a:t>
            </a:r>
            <a:r>
              <a:rPr lang="en-ZA" sz="1800" dirty="0"/>
              <a:t>ensure sound corporate </a:t>
            </a:r>
            <a:r>
              <a:rPr lang="en-ZA" sz="1800" dirty="0" smtClean="0"/>
              <a:t>governance</a:t>
            </a:r>
            <a:endParaRPr lang="en-ZA" sz="1800" dirty="0"/>
          </a:p>
          <a:p>
            <a:pPr marL="285750" indent="-285750" algn="just" defTabSz="457200">
              <a:defRPr/>
            </a:pPr>
            <a:r>
              <a:rPr lang="en-ZA" sz="1800" dirty="0" smtClean="0"/>
              <a:t>Effective</a:t>
            </a:r>
            <a:r>
              <a:rPr lang="en-ZA" sz="1800" dirty="0"/>
              <a:t>, Efficient and Ethical Organisation for improved service delivery and implementation of NHI - </a:t>
            </a:r>
            <a:r>
              <a:rPr lang="en-ZA" sz="1800" dirty="0" smtClean="0"/>
              <a:t>to </a:t>
            </a:r>
            <a:r>
              <a:rPr lang="en-ZA" sz="1800" dirty="0"/>
              <a:t>ensure effective management of the NHLS through efficient use of resources, integrated systems and improved monitoring and </a:t>
            </a:r>
            <a:r>
              <a:rPr lang="en-ZA" sz="1800" dirty="0" smtClean="0"/>
              <a:t>evaluation</a:t>
            </a:r>
          </a:p>
          <a:p>
            <a:pPr marL="285750" indent="-285750" algn="just" defTabSz="457200">
              <a:defRPr/>
            </a:pPr>
            <a:r>
              <a:rPr lang="en-US" sz="1800" dirty="0"/>
              <a:t>Efficient Financial Practices – in  order to generate sufficient revenue to ensure financial viability and sustainability  </a:t>
            </a:r>
          </a:p>
          <a:p>
            <a:pPr marL="285750" indent="-285750" algn="just" defTabSz="457200">
              <a:defRPr/>
            </a:pPr>
            <a:r>
              <a:rPr lang="en-US" sz="1800" dirty="0" smtClean="0"/>
              <a:t>Skilled</a:t>
            </a:r>
            <a:r>
              <a:rPr lang="en-US" sz="1800" dirty="0"/>
              <a:t>, competent and motivated workforce, which is the foundation of any successful </a:t>
            </a:r>
            <a:r>
              <a:rPr lang="en-US" sz="1800" dirty="0" err="1"/>
              <a:t>organisation</a:t>
            </a:r>
            <a:endParaRPr lang="en-US" sz="1800" dirty="0"/>
          </a:p>
          <a:p>
            <a:pPr marL="285750" indent="-285750" algn="just" defTabSz="457200">
              <a:defRPr/>
            </a:pPr>
            <a:endParaRPr lang="en-ZA" sz="1800" dirty="0" smtClean="0"/>
          </a:p>
          <a:p>
            <a:endParaRPr lang="en-ZA" dirty="0"/>
          </a:p>
        </p:txBody>
      </p:sp>
    </p:spTree>
    <p:extLst>
      <p:ext uri="{BB962C8B-B14F-4D97-AF65-F5344CB8AC3E}">
        <p14:creationId xmlns:p14="http://schemas.microsoft.com/office/powerpoint/2010/main" val="791418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NDO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DOH" id="{9F7C1913-6B29-4CBB-9229-8F942F31F14E}" vid="{BFE1CC10-7F5F-4FB5-9720-7590D877D31A}"/>
    </a:ext>
  </a:extLst>
</a:theme>
</file>

<file path=ppt/theme/theme17.xml><?xml version="1.0" encoding="utf-8"?>
<a:theme xmlns:a="http://schemas.openxmlformats.org/drawingml/2006/main" name="1_NDO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DOH" id="{9F7C1913-6B29-4CBB-9229-8F942F31F14E}" vid="{BFE1CC10-7F5F-4FB5-9720-7590D877D31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2606</Words>
  <Application>Microsoft Office PowerPoint</Application>
  <PresentationFormat>On-screen Show (4:3)</PresentationFormat>
  <Paragraphs>404</Paragraphs>
  <Slides>28</Slides>
  <Notes>14</Notes>
  <HiddenSlides>0</HiddenSlides>
  <MMClips>0</MMClips>
  <ScaleCrop>false</ScaleCrop>
  <HeadingPairs>
    <vt:vector size="8" baseType="variant">
      <vt:variant>
        <vt:lpstr>Fonts Used</vt:lpstr>
      </vt:variant>
      <vt:variant>
        <vt:i4>8</vt:i4>
      </vt:variant>
      <vt:variant>
        <vt:lpstr>Theme</vt:lpstr>
      </vt:variant>
      <vt:variant>
        <vt:i4>17</vt:i4>
      </vt:variant>
      <vt:variant>
        <vt:lpstr>Embedded OLE Servers</vt:lpstr>
      </vt:variant>
      <vt:variant>
        <vt:i4>1</vt:i4>
      </vt:variant>
      <vt:variant>
        <vt:lpstr>Slide Titles</vt:lpstr>
      </vt:variant>
      <vt:variant>
        <vt:i4>28</vt:i4>
      </vt:variant>
    </vt:vector>
  </HeadingPairs>
  <TitlesOfParts>
    <vt:vector size="54" baseType="lpstr">
      <vt:lpstr>Arial</vt:lpstr>
      <vt:lpstr>Arial Narrow</vt:lpstr>
      <vt:lpstr>Arial Unicode MS</vt:lpstr>
      <vt:lpstr>Calibri</vt:lpstr>
      <vt:lpstr>Cambria</vt:lpstr>
      <vt:lpstr>Courier New</vt:lpstr>
      <vt:lpstr>Times New Roman</vt:lpstr>
      <vt:lpstr>Wingdings</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NDOH</vt:lpstr>
      <vt:lpstr>1_NDOH</vt:lpstr>
      <vt:lpstr>Document</vt:lpstr>
      <vt:lpstr>PowerPoint Presentation</vt:lpstr>
      <vt:lpstr>Presentation Outline</vt:lpstr>
      <vt:lpstr>PowerPoint Presentation</vt:lpstr>
      <vt:lpstr>PowerPoint Presentation</vt:lpstr>
      <vt:lpstr>2019/20 BUDGET ESTIMATES </vt:lpstr>
      <vt:lpstr>RISKS AND CHALLENGES  </vt:lpstr>
      <vt:lpstr>KEY ACHIEVEMENTS  </vt:lpstr>
      <vt:lpstr>NATIONAL HEALTH LABORATORY SERVICE (NHLS) </vt:lpstr>
      <vt:lpstr>STRATEGIC GOALS OF THE NHLS</vt:lpstr>
      <vt:lpstr>2019/20 BUDGET ESTIMATES </vt:lpstr>
      <vt:lpstr>RISKS AND CHALLENGES  </vt:lpstr>
      <vt:lpstr>KEY ACHIEVEMENTS  </vt:lpstr>
      <vt:lpstr>PowerPoint Presentation</vt:lpstr>
      <vt:lpstr>STRATEGIC GOALS OF THE OHSC </vt:lpstr>
      <vt:lpstr>PowerPoint Presentation</vt:lpstr>
      <vt:lpstr>PowerPoint Presentation</vt:lpstr>
      <vt:lpstr>PowerPoint Presentation</vt:lpstr>
      <vt:lpstr>PowerPoint Presentation</vt:lpstr>
      <vt:lpstr>PowerPoint Presentation</vt:lpstr>
      <vt:lpstr>STRATEGIC GOALS OF THE SAHPRA </vt:lpstr>
      <vt:lpstr>PowerPoint Presentation</vt:lpstr>
      <vt:lpstr>PowerPoint Presentation</vt:lpstr>
      <vt:lpstr>PowerPoint Presentation</vt:lpstr>
      <vt:lpstr>PowerPoint Presentation</vt:lpstr>
      <vt:lpstr>2019/20 BUDGET ESTIMATES  </vt:lpstr>
      <vt:lpstr>RISK AND CHALLENGES</vt:lpstr>
      <vt:lpstr>KEY ACHIEVEMENTS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Vuyokazi Majalamba</cp:lastModifiedBy>
  <cp:revision>627</cp:revision>
  <cp:lastPrinted>2019-01-30T10:03:14Z</cp:lastPrinted>
  <dcterms:created xsi:type="dcterms:W3CDTF">2013-10-17T06:13:57Z</dcterms:created>
  <dcterms:modified xsi:type="dcterms:W3CDTF">2019-08-27T10:52:03Z</dcterms:modified>
</cp:coreProperties>
</file>