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 id="2147484008" r:id="rId3"/>
    <p:sldMasterId id="2147484070" r:id="rId4"/>
    <p:sldMasterId id="2147484082" r:id="rId5"/>
    <p:sldMasterId id="2147484094" r:id="rId6"/>
    <p:sldMasterId id="2147484106" r:id="rId7"/>
    <p:sldMasterId id="2147484130" r:id="rId8"/>
    <p:sldMasterId id="2147484154" r:id="rId9"/>
    <p:sldMasterId id="2147484166" r:id="rId10"/>
    <p:sldMasterId id="2147484180" r:id="rId11"/>
    <p:sldMasterId id="2147484206" r:id="rId12"/>
    <p:sldMasterId id="2147484219" r:id="rId13"/>
    <p:sldMasterId id="2147484231" r:id="rId14"/>
  </p:sldMasterIdLst>
  <p:notesMasterIdLst>
    <p:notesMasterId r:id="rId53"/>
  </p:notesMasterIdLst>
  <p:handoutMasterIdLst>
    <p:handoutMasterId r:id="rId54"/>
  </p:handoutMasterIdLst>
  <p:sldIdLst>
    <p:sldId id="290" r:id="rId15"/>
    <p:sldId id="660" r:id="rId16"/>
    <p:sldId id="661" r:id="rId17"/>
    <p:sldId id="662" r:id="rId18"/>
    <p:sldId id="295" r:id="rId19"/>
    <p:sldId id="309" r:id="rId20"/>
    <p:sldId id="573" r:id="rId21"/>
    <p:sldId id="574" r:id="rId22"/>
    <p:sldId id="576" r:id="rId23"/>
    <p:sldId id="577" r:id="rId24"/>
    <p:sldId id="579" r:id="rId25"/>
    <p:sldId id="580" r:id="rId26"/>
    <p:sldId id="581" r:id="rId27"/>
    <p:sldId id="582" r:id="rId28"/>
    <p:sldId id="583" r:id="rId29"/>
    <p:sldId id="584" r:id="rId30"/>
    <p:sldId id="585" r:id="rId31"/>
    <p:sldId id="586" r:id="rId32"/>
    <p:sldId id="587" r:id="rId33"/>
    <p:sldId id="588" r:id="rId34"/>
    <p:sldId id="589" r:id="rId35"/>
    <p:sldId id="591"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663" r:id="rId50"/>
    <p:sldId id="664" r:id="rId51"/>
    <p:sldId id="665" r:id="rId52"/>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79F"/>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660"/>
  </p:normalViewPr>
  <p:slideViewPr>
    <p:cSldViewPr snapToGrid="0">
      <p:cViewPr varScale="1">
        <p:scale>
          <a:sx n="117" d="100"/>
          <a:sy n="117" d="100"/>
        </p:scale>
        <p:origin x="-252" y="-102"/>
      </p:cViewPr>
      <p:guideLst>
        <p:guide orient="horz" pos="2160"/>
        <p:guide pos="3840"/>
      </p:guideLst>
    </p:cSldViewPr>
  </p:slideViewPr>
  <p:notesTextViewPr>
    <p:cViewPr>
      <p:scale>
        <a:sx n="1" d="1"/>
        <a:sy n="1" d="1"/>
      </p:scale>
      <p:origin x="0" y="0"/>
    </p:cViewPr>
  </p:notesTextViewPr>
  <p:sorterViewPr>
    <p:cViewPr>
      <p:scale>
        <a:sx n="100" d="100"/>
        <a:sy n="100" d="100"/>
      </p:scale>
      <p:origin x="0" y="-282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Benefit Payments Value for 4th Quarter R'mil</a:t>
            </a:r>
          </a:p>
        </c:rich>
      </c:tx>
      <c:layout>
        <c:manualLayout>
          <c:xMode val="edge"/>
          <c:yMode val="edge"/>
          <c:x val="0.15076377952755907"/>
          <c:y val="3.2407407407407406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dLbls>
          <c:showLegendKey val="0"/>
          <c:showVal val="0"/>
          <c:showCatName val="0"/>
          <c:showSerName val="0"/>
          <c:showPercent val="0"/>
          <c:showBubbleSize val="0"/>
        </c:dLbls>
        <c:gapWidth val="95"/>
        <c:gapDepth val="95"/>
        <c:shape val="box"/>
        <c:axId val="191591936"/>
        <c:axId val="44603008"/>
        <c:axId val="0"/>
      </c:bar3DChart>
      <c:catAx>
        <c:axId val="191591936"/>
        <c:scaling>
          <c:orientation val="minMax"/>
        </c:scaling>
        <c:delete val="0"/>
        <c:axPos val="b"/>
        <c:majorTickMark val="none"/>
        <c:minorTickMark val="none"/>
        <c:tickLblPos val="nextTo"/>
        <c:crossAx val="44603008"/>
        <c:crosses val="autoZero"/>
        <c:auto val="1"/>
        <c:lblAlgn val="ctr"/>
        <c:lblOffset val="100"/>
        <c:noMultiLvlLbl val="0"/>
      </c:catAx>
      <c:valAx>
        <c:axId val="44603008"/>
        <c:scaling>
          <c:orientation val="minMax"/>
        </c:scaling>
        <c:delete val="0"/>
        <c:axPos val="l"/>
        <c:majorGridlines/>
        <c:title>
          <c:layout>
            <c:manualLayout>
              <c:xMode val="edge"/>
              <c:yMode val="edge"/>
              <c:x val="2.6528842484997744E-2"/>
              <c:y val="0.4349617235345582"/>
            </c:manualLayout>
          </c:layout>
          <c:overlay val="0"/>
        </c:title>
        <c:numFmt formatCode="_ * #,##0_ ;_ * \-#,##0_ ;_ * &quot;-&quot;??_ ;_ @_ " sourceLinked="1"/>
        <c:majorTickMark val="none"/>
        <c:minorTickMark val="none"/>
        <c:tickLblPos val="nextTo"/>
        <c:crossAx val="191591936"/>
        <c:crosses val="autoZero"/>
        <c:crossBetween val="between"/>
      </c:valAx>
      <c:dTable>
        <c:showHorzBorder val="1"/>
        <c:showVertBorder val="1"/>
        <c:showOutline val="1"/>
        <c:showKeys val="1"/>
      </c:dTable>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B3E3-0723-4771-A25F-36B5720BB0C9}"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ZA"/>
        </a:p>
      </dgm:t>
    </dgm:pt>
    <dgm:pt modelId="{F71060E4-75AF-4694-8F33-B744B3153C8F}">
      <dgm:prSet custT="1"/>
      <dgm:spPr>
        <a:solidFill>
          <a:srgbClr val="FF0000"/>
        </a:solidFill>
      </dgm:spPr>
      <dgm:t>
        <a:bodyPr/>
        <a:lstStyle/>
        <a:p>
          <a:r>
            <a:rPr lang="en-ZA" sz="1200" dirty="0" smtClean="0">
              <a:solidFill>
                <a:schemeClr val="tx1"/>
              </a:solidFill>
            </a:rPr>
            <a:t>THE CONSTITUTIONAL MANDATE OF THE DOL-UIF</a:t>
          </a:r>
          <a:endParaRPr lang="en-ZA" sz="1200" dirty="0">
            <a:solidFill>
              <a:schemeClr val="tx1"/>
            </a:solidFill>
          </a:endParaRPr>
        </a:p>
      </dgm:t>
    </dgm:pt>
    <dgm:pt modelId="{2DAE8B09-1B06-41D8-B787-461F54AA7EB9}" type="parTrans" cxnId="{544E9540-4A1B-4B71-963A-D170AE7B880C}">
      <dgm:prSet/>
      <dgm:spPr/>
      <dgm:t>
        <a:bodyPr/>
        <a:lstStyle/>
        <a:p>
          <a:endParaRPr lang="en-ZA"/>
        </a:p>
      </dgm:t>
    </dgm:pt>
    <dgm:pt modelId="{41234B2C-FC4C-4633-9302-4579E1036124}" type="sibTrans" cxnId="{544E9540-4A1B-4B71-963A-D170AE7B880C}">
      <dgm:prSet/>
      <dgm:spPr/>
      <dgm:t>
        <a:bodyPr/>
        <a:lstStyle/>
        <a:p>
          <a:endParaRPr lang="en-ZA"/>
        </a:p>
      </dgm:t>
    </dgm:pt>
    <dgm:pt modelId="{408E21DF-28E4-4A06-B186-A6CD3104BE15}">
      <dgm:prSet custT="1"/>
      <dgm:spPr>
        <a:solidFill>
          <a:schemeClr val="bg1">
            <a:alpha val="90000"/>
          </a:schemeClr>
        </a:solidFill>
        <a:ln>
          <a:solidFill>
            <a:srgbClr val="0070C0">
              <a:alpha val="90000"/>
            </a:srgbClr>
          </a:solidFill>
        </a:ln>
      </dgm:spPr>
      <dgm:t>
        <a:bodyPr/>
        <a:lstStyle/>
        <a:p>
          <a:pPr algn="just"/>
          <a:r>
            <a:rPr lang="en-ZA" sz="1200" dirty="0" smtClean="0"/>
            <a:t>Section 27, To provide adequate social security nets to protect vulnerable workers</a:t>
          </a:r>
          <a:endParaRPr lang="en-ZA" sz="1200" dirty="0"/>
        </a:p>
      </dgm:t>
    </dgm:pt>
    <dgm:pt modelId="{F30D63AC-F183-4B4D-8C41-36E7755CDB1C}" type="parTrans" cxnId="{67B9B049-A13D-4B93-91CE-D9A83ECA0E6A}">
      <dgm:prSet/>
      <dgm:spPr/>
      <dgm:t>
        <a:bodyPr/>
        <a:lstStyle/>
        <a:p>
          <a:endParaRPr lang="en-ZA"/>
        </a:p>
      </dgm:t>
    </dgm:pt>
    <dgm:pt modelId="{0959F07B-517C-4BAD-9432-4999D90DF527}" type="sibTrans" cxnId="{67B9B049-A13D-4B93-91CE-D9A83ECA0E6A}">
      <dgm:prSet/>
      <dgm:spPr/>
      <dgm:t>
        <a:bodyPr/>
        <a:lstStyle/>
        <a:p>
          <a:endParaRPr lang="en-ZA"/>
        </a:p>
      </dgm:t>
    </dgm:pt>
    <dgm:pt modelId="{039C86BF-B49D-41F1-9691-562405BA3CF6}">
      <dgm:prSet custT="1"/>
      <dgm:spPr>
        <a:solidFill>
          <a:schemeClr val="bg1">
            <a:alpha val="90000"/>
          </a:schemeClr>
        </a:solidFill>
        <a:ln>
          <a:solidFill>
            <a:srgbClr val="0070C0">
              <a:alpha val="90000"/>
            </a:srgbClr>
          </a:solidFill>
        </a:ln>
      </dgm:spPr>
      <dgm:t>
        <a:bodyPr/>
        <a:lstStyle/>
        <a:p>
          <a:pPr algn="l"/>
          <a:endParaRPr lang="en-ZA" sz="1400" dirty="0"/>
        </a:p>
      </dgm:t>
    </dgm:pt>
    <dgm:pt modelId="{79346AF5-66D1-4FDE-994E-4BF09C78AAD7}" type="parTrans" cxnId="{1A6E80E1-4958-4034-8C7F-8236D33953AE}">
      <dgm:prSet/>
      <dgm:spPr/>
      <dgm:t>
        <a:bodyPr/>
        <a:lstStyle/>
        <a:p>
          <a:endParaRPr lang="en-ZA"/>
        </a:p>
      </dgm:t>
    </dgm:pt>
    <dgm:pt modelId="{2B46B3B4-3C5F-4E83-A939-E8C8423E3213}" type="sibTrans" cxnId="{1A6E80E1-4958-4034-8C7F-8236D33953AE}">
      <dgm:prSet/>
      <dgm:spPr/>
      <dgm:t>
        <a:bodyPr/>
        <a:lstStyle/>
        <a:p>
          <a:endParaRPr lang="en-ZA"/>
        </a:p>
      </dgm:t>
    </dgm:pt>
    <dgm:pt modelId="{CFD600C9-072E-41D1-B097-9743FFCFDC50}">
      <dgm:prSet custT="1"/>
      <dgm:spPr>
        <a:solidFill>
          <a:schemeClr val="bg1">
            <a:alpha val="90000"/>
          </a:schemeClr>
        </a:solidFill>
        <a:ln>
          <a:solidFill>
            <a:srgbClr val="0070C0">
              <a:alpha val="90000"/>
            </a:srgbClr>
          </a:solidFill>
        </a:ln>
      </dgm:spPr>
      <dgm:t>
        <a:bodyPr/>
        <a:lstStyle/>
        <a:p>
          <a:pPr algn="l"/>
          <a:endParaRPr lang="en-ZA" sz="1400" dirty="0"/>
        </a:p>
      </dgm:t>
    </dgm:pt>
    <dgm:pt modelId="{772B6B42-8DE6-4A39-8DC3-C0558DBE4E97}" type="parTrans" cxnId="{141CD2F8-8FF9-4F37-80A0-FF4EDBF762FC}">
      <dgm:prSet/>
      <dgm:spPr/>
      <dgm:t>
        <a:bodyPr/>
        <a:lstStyle/>
        <a:p>
          <a:endParaRPr lang="en-ZA"/>
        </a:p>
      </dgm:t>
    </dgm:pt>
    <dgm:pt modelId="{D5F1956D-FC16-4644-9426-EE1ED69E876A}" type="sibTrans" cxnId="{141CD2F8-8FF9-4F37-80A0-FF4EDBF762FC}">
      <dgm:prSet/>
      <dgm:spPr/>
      <dgm:t>
        <a:bodyPr/>
        <a:lstStyle/>
        <a:p>
          <a:endParaRPr lang="en-ZA"/>
        </a:p>
      </dgm:t>
    </dgm:pt>
    <dgm:pt modelId="{D613C1A3-B006-4E55-B018-95D21BBC3771}">
      <dgm:prSet custT="1"/>
      <dgm:spPr>
        <a:solidFill>
          <a:srgbClr val="0070C0"/>
        </a:solidFill>
      </dgm:spPr>
      <dgm:t>
        <a:bodyPr/>
        <a:lstStyle/>
        <a:p>
          <a:r>
            <a:rPr lang="en-ZA" sz="1400" dirty="0" smtClean="0">
              <a:solidFill>
                <a:schemeClr val="tx1"/>
              </a:solidFill>
            </a:rPr>
            <a:t>THE POLICY MANDATE OF THE DOL -UIF</a:t>
          </a:r>
          <a:endParaRPr lang="en-ZA" sz="1400" dirty="0">
            <a:solidFill>
              <a:schemeClr val="tx1"/>
            </a:solidFill>
          </a:endParaRPr>
        </a:p>
      </dgm:t>
    </dgm:pt>
    <dgm:pt modelId="{1593564B-3CF6-4914-AB54-2C3BD1FF05B4}" type="parTrans" cxnId="{0EE75A4C-A281-4E2A-A252-C111B9F1FCE9}">
      <dgm:prSet/>
      <dgm:spPr/>
      <dgm:t>
        <a:bodyPr/>
        <a:lstStyle/>
        <a:p>
          <a:endParaRPr lang="en-ZA"/>
        </a:p>
      </dgm:t>
    </dgm:pt>
    <dgm:pt modelId="{9CBCE754-C6F3-4F1A-B9F3-4513A10C89DD}" type="sibTrans" cxnId="{0EE75A4C-A281-4E2A-A252-C111B9F1FCE9}">
      <dgm:prSet/>
      <dgm:spPr/>
      <dgm:t>
        <a:bodyPr/>
        <a:lstStyle/>
        <a:p>
          <a:endParaRPr lang="en-ZA"/>
        </a:p>
      </dgm:t>
    </dgm:pt>
    <dgm:pt modelId="{71D43C64-9AB5-46FC-A6AF-74570D4B8861}">
      <dgm:prSet custT="1"/>
      <dgm:spPr>
        <a:solidFill>
          <a:schemeClr val="bg1">
            <a:alpha val="90000"/>
          </a:schemeClr>
        </a:solidFill>
        <a:ln>
          <a:solidFill>
            <a:srgbClr val="FF0000">
              <a:alpha val="90000"/>
            </a:srgbClr>
          </a:solidFill>
        </a:ln>
      </dgm:spPr>
      <dgm:t>
        <a:bodyPr/>
        <a:lstStyle/>
        <a:p>
          <a:pPr algn="just"/>
          <a:r>
            <a:rPr lang="en-ZA" sz="1200" dirty="0" smtClean="0"/>
            <a:t>Creation of decent employment.</a:t>
          </a:r>
          <a:endParaRPr lang="en-ZA" sz="1200" dirty="0"/>
        </a:p>
      </dgm:t>
    </dgm:pt>
    <dgm:pt modelId="{5F0B775B-8C8B-48D3-8341-E48BE7DBDE62}" type="parTrans" cxnId="{200D7D93-B65A-492B-B827-98C6B0C951C8}">
      <dgm:prSet/>
      <dgm:spPr/>
      <dgm:t>
        <a:bodyPr/>
        <a:lstStyle/>
        <a:p>
          <a:endParaRPr lang="en-ZA"/>
        </a:p>
      </dgm:t>
    </dgm:pt>
    <dgm:pt modelId="{98A13570-9893-4646-972D-4AC3EA6D3030}" type="sibTrans" cxnId="{200D7D93-B65A-492B-B827-98C6B0C951C8}">
      <dgm:prSet/>
      <dgm:spPr/>
      <dgm:t>
        <a:bodyPr/>
        <a:lstStyle/>
        <a:p>
          <a:endParaRPr lang="en-ZA"/>
        </a:p>
      </dgm:t>
    </dgm:pt>
    <dgm:pt modelId="{59A2952F-78D2-4083-B52C-CEEB38F19C09}">
      <dgm:prSet custT="1"/>
      <dgm:spPr>
        <a:solidFill>
          <a:schemeClr val="bg1">
            <a:alpha val="90000"/>
          </a:schemeClr>
        </a:solidFill>
        <a:ln>
          <a:solidFill>
            <a:srgbClr val="FF0000">
              <a:alpha val="90000"/>
            </a:srgbClr>
          </a:solidFill>
        </a:ln>
      </dgm:spPr>
      <dgm:t>
        <a:bodyPr/>
        <a:lstStyle/>
        <a:p>
          <a:pPr algn="just"/>
          <a:r>
            <a:rPr lang="en-ZA" sz="1200" dirty="0" smtClean="0"/>
            <a:t>Providing adequate social safety nets to protect vulnerable workers</a:t>
          </a:r>
          <a:endParaRPr lang="en-ZA" sz="1200" dirty="0"/>
        </a:p>
      </dgm:t>
    </dgm:pt>
    <dgm:pt modelId="{610FA2EE-112B-4167-B6D6-57C5CB71E0C8}" type="parTrans" cxnId="{0CF72BDB-7E2B-43F1-A033-598A4792F474}">
      <dgm:prSet/>
      <dgm:spPr/>
      <dgm:t>
        <a:bodyPr/>
        <a:lstStyle/>
        <a:p>
          <a:endParaRPr lang="en-ZA"/>
        </a:p>
      </dgm:t>
    </dgm:pt>
    <dgm:pt modelId="{052B8751-8697-4777-90E6-6508521C9FC2}" type="sibTrans" cxnId="{0CF72BDB-7E2B-43F1-A033-598A4792F474}">
      <dgm:prSet/>
      <dgm:spPr/>
      <dgm:t>
        <a:bodyPr/>
        <a:lstStyle/>
        <a:p>
          <a:endParaRPr lang="en-ZA"/>
        </a:p>
      </dgm:t>
    </dgm:pt>
    <dgm:pt modelId="{BC93FB8C-AC79-409D-A3A0-A2C7D077428D}">
      <dgm:prSet/>
      <dgm:spPr>
        <a:solidFill>
          <a:schemeClr val="bg1">
            <a:alpha val="90000"/>
          </a:schemeClr>
        </a:solidFill>
        <a:ln>
          <a:solidFill>
            <a:srgbClr val="FF0000">
              <a:alpha val="90000"/>
            </a:srgbClr>
          </a:solidFill>
        </a:ln>
      </dgm:spPr>
      <dgm:t>
        <a:bodyPr/>
        <a:lstStyle/>
        <a:p>
          <a:pPr algn="l"/>
          <a:endParaRPr lang="en-ZA" sz="1600" dirty="0"/>
        </a:p>
      </dgm:t>
    </dgm:pt>
    <dgm:pt modelId="{5E56FEFA-EBE1-4866-856A-8473184C10F7}" type="parTrans" cxnId="{829FA340-EB09-42AA-9FB7-1E43F2A260B2}">
      <dgm:prSet/>
      <dgm:spPr/>
      <dgm:t>
        <a:bodyPr/>
        <a:lstStyle/>
        <a:p>
          <a:endParaRPr lang="en-ZA"/>
        </a:p>
      </dgm:t>
    </dgm:pt>
    <dgm:pt modelId="{15E599A9-1BD2-496B-9834-98A3C52C8620}" type="sibTrans" cxnId="{829FA340-EB09-42AA-9FB7-1E43F2A260B2}">
      <dgm:prSet/>
      <dgm:spPr/>
      <dgm:t>
        <a:bodyPr/>
        <a:lstStyle/>
        <a:p>
          <a:endParaRPr lang="en-ZA"/>
        </a:p>
      </dgm:t>
    </dgm:pt>
    <dgm:pt modelId="{BC054BEA-D0B8-4FFE-9F71-C37A3082A25B}">
      <dgm:prSet custT="1"/>
      <dgm:spPr>
        <a:solidFill>
          <a:schemeClr val="bg1">
            <a:alpha val="90000"/>
          </a:schemeClr>
        </a:solidFill>
        <a:ln>
          <a:solidFill>
            <a:srgbClr val="FF0000">
              <a:alpha val="90000"/>
            </a:srgbClr>
          </a:solidFill>
        </a:ln>
      </dgm:spPr>
      <dgm:t>
        <a:bodyPr/>
        <a:lstStyle/>
        <a:p>
          <a:pPr algn="l"/>
          <a:endParaRPr lang="en-ZA" sz="1400" dirty="0"/>
        </a:p>
      </dgm:t>
    </dgm:pt>
    <dgm:pt modelId="{143D898E-F833-43C8-87C1-0DDB0CC560EB}" type="parTrans" cxnId="{1DFD6657-2878-404C-A005-BC8C20E3EDA0}">
      <dgm:prSet/>
      <dgm:spPr/>
      <dgm:t>
        <a:bodyPr/>
        <a:lstStyle/>
        <a:p>
          <a:endParaRPr lang="en-ZA"/>
        </a:p>
      </dgm:t>
    </dgm:pt>
    <dgm:pt modelId="{65E4ABEE-4593-43E4-BE9C-087B7795C0FF}" type="sibTrans" cxnId="{1DFD6657-2878-404C-A005-BC8C20E3EDA0}">
      <dgm:prSet/>
      <dgm:spPr/>
      <dgm:t>
        <a:bodyPr/>
        <a:lstStyle/>
        <a:p>
          <a:endParaRPr lang="en-ZA"/>
        </a:p>
      </dgm:t>
    </dgm:pt>
    <dgm:pt modelId="{3EDBFFD9-1404-40F3-85DC-CD114EB52846}" type="pres">
      <dgm:prSet presAssocID="{513DB3E3-0723-4771-A25F-36B5720BB0C9}" presName="Name0" presStyleCnt="0">
        <dgm:presLayoutVars>
          <dgm:dir/>
          <dgm:animLvl val="lvl"/>
          <dgm:resizeHandles/>
        </dgm:presLayoutVars>
      </dgm:prSet>
      <dgm:spPr/>
      <dgm:t>
        <a:bodyPr/>
        <a:lstStyle/>
        <a:p>
          <a:endParaRPr lang="en-ZA"/>
        </a:p>
      </dgm:t>
    </dgm:pt>
    <dgm:pt modelId="{1A0831CF-E377-4B5A-A4E9-090DB2D20E15}" type="pres">
      <dgm:prSet presAssocID="{F71060E4-75AF-4694-8F33-B744B3153C8F}" presName="linNode" presStyleCnt="0"/>
      <dgm:spPr/>
    </dgm:pt>
    <dgm:pt modelId="{F66D8010-5826-488E-BF8A-B7D4DE5EBEAF}" type="pres">
      <dgm:prSet presAssocID="{F71060E4-75AF-4694-8F33-B744B3153C8F}" presName="parentShp" presStyleLbl="node1" presStyleIdx="0" presStyleCnt="2">
        <dgm:presLayoutVars>
          <dgm:bulletEnabled val="1"/>
        </dgm:presLayoutVars>
      </dgm:prSet>
      <dgm:spPr/>
      <dgm:t>
        <a:bodyPr/>
        <a:lstStyle/>
        <a:p>
          <a:endParaRPr lang="en-ZA"/>
        </a:p>
      </dgm:t>
    </dgm:pt>
    <dgm:pt modelId="{0B8AC965-53BB-40F7-A957-B1084C8C233E}" type="pres">
      <dgm:prSet presAssocID="{F71060E4-75AF-4694-8F33-B744B3153C8F}" presName="childShp" presStyleLbl="bgAccFollowNode1" presStyleIdx="0" presStyleCnt="2">
        <dgm:presLayoutVars>
          <dgm:bulletEnabled val="1"/>
        </dgm:presLayoutVars>
      </dgm:prSet>
      <dgm:spPr/>
      <dgm:t>
        <a:bodyPr/>
        <a:lstStyle/>
        <a:p>
          <a:endParaRPr lang="en-ZA"/>
        </a:p>
      </dgm:t>
    </dgm:pt>
    <dgm:pt modelId="{FFAAB3D3-1A90-4319-BB9E-92F4D6FF1ECC}" type="pres">
      <dgm:prSet presAssocID="{41234B2C-FC4C-4633-9302-4579E1036124}" presName="spacing" presStyleCnt="0"/>
      <dgm:spPr/>
    </dgm:pt>
    <dgm:pt modelId="{F58506E7-78C9-45C0-9E62-62F770F16F4E}" type="pres">
      <dgm:prSet presAssocID="{D613C1A3-B006-4E55-B018-95D21BBC3771}" presName="linNode" presStyleCnt="0"/>
      <dgm:spPr/>
    </dgm:pt>
    <dgm:pt modelId="{9FBF209D-9522-4964-9C90-92AE06671619}" type="pres">
      <dgm:prSet presAssocID="{D613C1A3-B006-4E55-B018-95D21BBC3771}" presName="parentShp" presStyleLbl="node1" presStyleIdx="1" presStyleCnt="2">
        <dgm:presLayoutVars>
          <dgm:bulletEnabled val="1"/>
        </dgm:presLayoutVars>
      </dgm:prSet>
      <dgm:spPr/>
      <dgm:t>
        <a:bodyPr/>
        <a:lstStyle/>
        <a:p>
          <a:endParaRPr lang="en-ZA"/>
        </a:p>
      </dgm:t>
    </dgm:pt>
    <dgm:pt modelId="{2994C454-650E-4A5D-BBD7-141C94116C19}" type="pres">
      <dgm:prSet presAssocID="{D613C1A3-B006-4E55-B018-95D21BBC3771}" presName="childShp" presStyleLbl="bgAccFollowNode1" presStyleIdx="1" presStyleCnt="2">
        <dgm:presLayoutVars>
          <dgm:bulletEnabled val="1"/>
        </dgm:presLayoutVars>
      </dgm:prSet>
      <dgm:spPr/>
      <dgm:t>
        <a:bodyPr/>
        <a:lstStyle/>
        <a:p>
          <a:endParaRPr lang="en-ZA"/>
        </a:p>
      </dgm:t>
    </dgm:pt>
  </dgm:ptLst>
  <dgm:cxnLst>
    <dgm:cxn modelId="{CBE28A5E-2CE0-4A06-A645-84B39260D8F8}" type="presOf" srcId="{BC054BEA-D0B8-4FFE-9F71-C37A3082A25B}" destId="{2994C454-650E-4A5D-BBD7-141C94116C19}" srcOrd="0" destOrd="0" presId="urn:microsoft.com/office/officeart/2005/8/layout/vList6"/>
    <dgm:cxn modelId="{544E9540-4A1B-4B71-963A-D170AE7B880C}" srcId="{513DB3E3-0723-4771-A25F-36B5720BB0C9}" destId="{F71060E4-75AF-4694-8F33-B744B3153C8F}" srcOrd="0" destOrd="0" parTransId="{2DAE8B09-1B06-41D8-B787-461F54AA7EB9}" sibTransId="{41234B2C-FC4C-4633-9302-4579E1036124}"/>
    <dgm:cxn modelId="{828BDF7B-7E00-4A68-8961-736D773A3B85}" type="presOf" srcId="{408E21DF-28E4-4A06-B186-A6CD3104BE15}" destId="{0B8AC965-53BB-40F7-A957-B1084C8C233E}" srcOrd="0" destOrd="2" presId="urn:microsoft.com/office/officeart/2005/8/layout/vList6"/>
    <dgm:cxn modelId="{09D247A4-E354-4005-90AF-1FD610B516E8}" type="presOf" srcId="{71D43C64-9AB5-46FC-A6AF-74570D4B8861}" destId="{2994C454-650E-4A5D-BBD7-141C94116C19}" srcOrd="0" destOrd="1" presId="urn:microsoft.com/office/officeart/2005/8/layout/vList6"/>
    <dgm:cxn modelId="{1DFD6657-2878-404C-A005-BC8C20E3EDA0}" srcId="{D613C1A3-B006-4E55-B018-95D21BBC3771}" destId="{BC054BEA-D0B8-4FFE-9F71-C37A3082A25B}" srcOrd="0" destOrd="0" parTransId="{143D898E-F833-43C8-87C1-0DDB0CC560EB}" sibTransId="{65E4ABEE-4593-43E4-BE9C-087B7795C0FF}"/>
    <dgm:cxn modelId="{0EE75A4C-A281-4E2A-A252-C111B9F1FCE9}" srcId="{513DB3E3-0723-4771-A25F-36B5720BB0C9}" destId="{D613C1A3-B006-4E55-B018-95D21BBC3771}" srcOrd="1" destOrd="0" parTransId="{1593564B-3CF6-4914-AB54-2C3BD1FF05B4}" sibTransId="{9CBCE754-C6F3-4F1A-B9F3-4513A10C89DD}"/>
    <dgm:cxn modelId="{D3CDB0D2-8161-4A96-AC11-33108495F986}" type="presOf" srcId="{039C86BF-B49D-41F1-9691-562405BA3CF6}" destId="{0B8AC965-53BB-40F7-A957-B1084C8C233E}" srcOrd="0" destOrd="0" presId="urn:microsoft.com/office/officeart/2005/8/layout/vList6"/>
    <dgm:cxn modelId="{829FA340-EB09-42AA-9FB7-1E43F2A260B2}" srcId="{D613C1A3-B006-4E55-B018-95D21BBC3771}" destId="{BC93FB8C-AC79-409D-A3A0-A2C7D077428D}" srcOrd="3" destOrd="0" parTransId="{5E56FEFA-EBE1-4866-856A-8473184C10F7}" sibTransId="{15E599A9-1BD2-496B-9834-98A3C52C8620}"/>
    <dgm:cxn modelId="{A9985F0A-B514-483C-9768-8804344A7744}" type="presOf" srcId="{CFD600C9-072E-41D1-B097-9743FFCFDC50}" destId="{0B8AC965-53BB-40F7-A957-B1084C8C233E}" srcOrd="0" destOrd="1" presId="urn:microsoft.com/office/officeart/2005/8/layout/vList6"/>
    <dgm:cxn modelId="{67B9B049-A13D-4B93-91CE-D9A83ECA0E6A}" srcId="{F71060E4-75AF-4694-8F33-B744B3153C8F}" destId="{408E21DF-28E4-4A06-B186-A6CD3104BE15}" srcOrd="2" destOrd="0" parTransId="{F30D63AC-F183-4B4D-8C41-36E7755CDB1C}" sibTransId="{0959F07B-517C-4BAD-9432-4999D90DF527}"/>
    <dgm:cxn modelId="{06443276-4A18-4E61-A1D6-0997551E8115}" type="presOf" srcId="{513DB3E3-0723-4771-A25F-36B5720BB0C9}" destId="{3EDBFFD9-1404-40F3-85DC-CD114EB52846}" srcOrd="0" destOrd="0" presId="urn:microsoft.com/office/officeart/2005/8/layout/vList6"/>
    <dgm:cxn modelId="{A5459424-849F-4CB4-9001-6E47C2B77099}" type="presOf" srcId="{59A2952F-78D2-4083-B52C-CEEB38F19C09}" destId="{2994C454-650E-4A5D-BBD7-141C94116C19}" srcOrd="0" destOrd="2" presId="urn:microsoft.com/office/officeart/2005/8/layout/vList6"/>
    <dgm:cxn modelId="{63BD8C2C-0FE1-427A-B409-6DB26A2F4FCC}" type="presOf" srcId="{D613C1A3-B006-4E55-B018-95D21BBC3771}" destId="{9FBF209D-9522-4964-9C90-92AE06671619}" srcOrd="0" destOrd="0" presId="urn:microsoft.com/office/officeart/2005/8/layout/vList6"/>
    <dgm:cxn modelId="{1A6E80E1-4958-4034-8C7F-8236D33953AE}" srcId="{F71060E4-75AF-4694-8F33-B744B3153C8F}" destId="{039C86BF-B49D-41F1-9691-562405BA3CF6}" srcOrd="0" destOrd="0" parTransId="{79346AF5-66D1-4FDE-994E-4BF09C78AAD7}" sibTransId="{2B46B3B4-3C5F-4E83-A939-E8C8423E3213}"/>
    <dgm:cxn modelId="{53D293C1-44D5-40B2-B96C-A16F38DFDE8E}" type="presOf" srcId="{BC93FB8C-AC79-409D-A3A0-A2C7D077428D}" destId="{2994C454-650E-4A5D-BBD7-141C94116C19}" srcOrd="0" destOrd="3" presId="urn:microsoft.com/office/officeart/2005/8/layout/vList6"/>
    <dgm:cxn modelId="{0CF72BDB-7E2B-43F1-A033-598A4792F474}" srcId="{D613C1A3-B006-4E55-B018-95D21BBC3771}" destId="{59A2952F-78D2-4083-B52C-CEEB38F19C09}" srcOrd="2" destOrd="0" parTransId="{610FA2EE-112B-4167-B6D6-57C5CB71E0C8}" sibTransId="{052B8751-8697-4777-90E6-6508521C9FC2}"/>
    <dgm:cxn modelId="{FB3EB2AE-525D-4C2B-8D11-2AE908F589C4}" type="presOf" srcId="{F71060E4-75AF-4694-8F33-B744B3153C8F}" destId="{F66D8010-5826-488E-BF8A-B7D4DE5EBEAF}" srcOrd="0" destOrd="0" presId="urn:microsoft.com/office/officeart/2005/8/layout/vList6"/>
    <dgm:cxn modelId="{200D7D93-B65A-492B-B827-98C6B0C951C8}" srcId="{D613C1A3-B006-4E55-B018-95D21BBC3771}" destId="{71D43C64-9AB5-46FC-A6AF-74570D4B8861}" srcOrd="1" destOrd="0" parTransId="{5F0B775B-8C8B-48D3-8341-E48BE7DBDE62}" sibTransId="{98A13570-9893-4646-972D-4AC3EA6D3030}"/>
    <dgm:cxn modelId="{141CD2F8-8FF9-4F37-80A0-FF4EDBF762FC}" srcId="{F71060E4-75AF-4694-8F33-B744B3153C8F}" destId="{CFD600C9-072E-41D1-B097-9743FFCFDC50}" srcOrd="1" destOrd="0" parTransId="{772B6B42-8DE6-4A39-8DC3-C0558DBE4E97}" sibTransId="{D5F1956D-FC16-4644-9426-EE1ED69E876A}"/>
    <dgm:cxn modelId="{B0AAE2EA-9124-4FE3-BA2A-88429A5F904B}" type="presParOf" srcId="{3EDBFFD9-1404-40F3-85DC-CD114EB52846}" destId="{1A0831CF-E377-4B5A-A4E9-090DB2D20E15}" srcOrd="0" destOrd="0" presId="urn:microsoft.com/office/officeart/2005/8/layout/vList6"/>
    <dgm:cxn modelId="{280BA0D4-B498-4C51-AB4B-DFF7E60372F2}" type="presParOf" srcId="{1A0831CF-E377-4B5A-A4E9-090DB2D20E15}" destId="{F66D8010-5826-488E-BF8A-B7D4DE5EBEAF}" srcOrd="0" destOrd="0" presId="urn:microsoft.com/office/officeart/2005/8/layout/vList6"/>
    <dgm:cxn modelId="{04A8D9C7-B665-45CE-B6AA-CDC98D9AF78A}" type="presParOf" srcId="{1A0831CF-E377-4B5A-A4E9-090DB2D20E15}" destId="{0B8AC965-53BB-40F7-A957-B1084C8C233E}" srcOrd="1" destOrd="0" presId="urn:microsoft.com/office/officeart/2005/8/layout/vList6"/>
    <dgm:cxn modelId="{8E2BB2AA-8CEB-4F60-8D5B-C19E1983CE0A}" type="presParOf" srcId="{3EDBFFD9-1404-40F3-85DC-CD114EB52846}" destId="{FFAAB3D3-1A90-4319-BB9E-92F4D6FF1ECC}" srcOrd="1" destOrd="0" presId="urn:microsoft.com/office/officeart/2005/8/layout/vList6"/>
    <dgm:cxn modelId="{17BEF52D-BBEC-4513-AF75-BE8A26464367}" type="presParOf" srcId="{3EDBFFD9-1404-40F3-85DC-CD114EB52846}" destId="{F58506E7-78C9-45C0-9E62-62F770F16F4E}" srcOrd="2" destOrd="0" presId="urn:microsoft.com/office/officeart/2005/8/layout/vList6"/>
    <dgm:cxn modelId="{C9C3E65A-F3ED-4FFA-A9FC-A4F39E35E7B0}" type="presParOf" srcId="{F58506E7-78C9-45C0-9E62-62F770F16F4E}" destId="{9FBF209D-9522-4964-9C90-92AE06671619}" srcOrd="0" destOrd="0" presId="urn:microsoft.com/office/officeart/2005/8/layout/vList6"/>
    <dgm:cxn modelId="{AD4C9543-7907-458A-9A03-2559BAB9D042}" type="presParOf" srcId="{F58506E7-78C9-45C0-9E62-62F770F16F4E}" destId="{2994C454-650E-4A5D-BBD7-141C94116C1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D4351-E949-40FF-A5ED-83DC4C826021}"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ZA"/>
        </a:p>
      </dgm:t>
    </dgm:pt>
    <dgm:pt modelId="{FFD2D393-E142-436C-AD23-4815A6331F3C}">
      <dgm:prSet phldrT="[Text]" custT="1"/>
      <dgm:spPr/>
      <dgm:t>
        <a:bodyPr/>
        <a:lstStyle/>
        <a:p>
          <a:pPr algn="ctr"/>
          <a:endParaRPr lang="en-ZA" sz="1700" dirty="0" smtClean="0"/>
        </a:p>
        <a:p>
          <a:pPr algn="just"/>
          <a:endParaRPr lang="en-ZA" sz="1200" dirty="0" smtClean="0"/>
        </a:p>
        <a:p>
          <a:pPr algn="ctr"/>
          <a:endParaRPr lang="en-ZA" sz="1800" b="1" dirty="0" smtClean="0"/>
        </a:p>
        <a:p>
          <a:pPr algn="ctr"/>
          <a:r>
            <a:rPr lang="en-ZA" sz="1800" b="1" dirty="0" smtClean="0"/>
            <a:t>Unemployment Insurance Act </a:t>
          </a:r>
        </a:p>
        <a:p>
          <a:pPr algn="ctr"/>
          <a:r>
            <a:rPr lang="en-ZA" sz="1800" b="1" dirty="0" smtClean="0"/>
            <a:t>Purpose</a:t>
          </a:r>
        </a:p>
        <a:p>
          <a:pPr algn="just"/>
          <a:r>
            <a:rPr lang="en-ZA" sz="1400" dirty="0" smtClean="0"/>
            <a:t>To establish UIF to which employers and employees contribute; and from which employees who become unemployed or their beneficiaries, as the case may be , are entitled to benefits and in so doing to alleviate the harmful economic and social effects of unemployment</a:t>
          </a:r>
        </a:p>
        <a:p>
          <a:pPr algn="just"/>
          <a:endParaRPr lang="en-ZA" sz="1200" dirty="0" smtClean="0"/>
        </a:p>
        <a:p>
          <a:pPr algn="just"/>
          <a:endParaRPr lang="en-ZA" sz="1200" dirty="0" smtClean="0"/>
        </a:p>
        <a:p>
          <a:pPr algn="just"/>
          <a:endParaRPr lang="en-ZA" sz="1200" dirty="0" smtClean="0"/>
        </a:p>
        <a:p>
          <a:pPr algn="just"/>
          <a:endParaRPr lang="en-ZA" sz="1200" dirty="0"/>
        </a:p>
      </dgm:t>
    </dgm:pt>
    <dgm:pt modelId="{447F2691-0867-4CA0-A90E-310C34CCF342}" type="parTrans" cxnId="{981F50FA-6703-400E-9F9F-381AA3D30C1F}">
      <dgm:prSet/>
      <dgm:spPr/>
      <dgm:t>
        <a:bodyPr/>
        <a:lstStyle/>
        <a:p>
          <a:endParaRPr lang="en-ZA"/>
        </a:p>
      </dgm:t>
    </dgm:pt>
    <dgm:pt modelId="{97F189BA-842C-406D-9FE7-6E55586A336B}" type="sibTrans" cxnId="{981F50FA-6703-400E-9F9F-381AA3D30C1F}">
      <dgm:prSet/>
      <dgm:spPr/>
      <dgm:t>
        <a:bodyPr/>
        <a:lstStyle/>
        <a:p>
          <a:endParaRPr lang="en-ZA"/>
        </a:p>
      </dgm:t>
    </dgm:pt>
    <dgm:pt modelId="{B8CEEA09-9B5E-4FA2-8578-9B0FD5D1315B}">
      <dgm:prSet phldrT="[Text]" custT="1"/>
      <dgm:spPr/>
      <dgm:t>
        <a:bodyPr/>
        <a:lstStyle/>
        <a:p>
          <a:pPr algn="ctr"/>
          <a:r>
            <a:rPr lang="en-ZA" sz="1800" b="1" dirty="0" smtClean="0"/>
            <a:t>Application of the Act</a:t>
          </a:r>
        </a:p>
        <a:p>
          <a:pPr algn="ctr"/>
          <a:endParaRPr lang="en-ZA" sz="900" dirty="0" smtClean="0"/>
        </a:p>
        <a:p>
          <a:pPr algn="just"/>
          <a:r>
            <a:rPr lang="en-ZA" sz="1400" dirty="0" smtClean="0"/>
            <a:t>The Fund must be used for  the:</a:t>
          </a:r>
        </a:p>
        <a:p>
          <a:pPr algn="just"/>
          <a:r>
            <a:rPr lang="en-ZA" sz="1400" dirty="0" smtClean="0"/>
            <a:t>1. Payment of benefit in terms of this Act</a:t>
          </a:r>
        </a:p>
        <a:p>
          <a:pPr algn="just"/>
          <a:r>
            <a:rPr lang="en-ZA" sz="1400" dirty="0" smtClean="0"/>
            <a:t>2. Reimbursement of excess    contributions to  employers</a:t>
          </a:r>
        </a:p>
        <a:p>
          <a:pPr algn="just"/>
          <a:r>
            <a:rPr lang="en-ZA" sz="1400" dirty="0" smtClean="0"/>
            <a:t>3. Payment of  -</a:t>
          </a:r>
        </a:p>
        <a:p>
          <a:pPr algn="just"/>
          <a:r>
            <a:rPr lang="en-ZA" sz="1400" dirty="0" smtClean="0"/>
            <a:t>i. remuneration &amp;   allowances to members of   the UI Board and its  committees and</a:t>
          </a:r>
        </a:p>
        <a:p>
          <a:pPr algn="just"/>
          <a:r>
            <a:rPr lang="en-ZA" sz="1400" dirty="0" smtClean="0"/>
            <a:t>ii. any other expenditure   reasonably incurred and  relating to the application of   this ACT</a:t>
          </a:r>
        </a:p>
        <a:p>
          <a:pPr algn="ctr"/>
          <a:endParaRPr lang="en-ZA" sz="1400" dirty="0"/>
        </a:p>
      </dgm:t>
    </dgm:pt>
    <dgm:pt modelId="{9151BC81-401B-4106-93C9-F87C584B0F04}" type="parTrans" cxnId="{E7ED4584-9E25-49D9-A14E-32A748D32AC4}">
      <dgm:prSet/>
      <dgm:spPr/>
      <dgm:t>
        <a:bodyPr/>
        <a:lstStyle/>
        <a:p>
          <a:endParaRPr lang="en-ZA"/>
        </a:p>
      </dgm:t>
    </dgm:pt>
    <dgm:pt modelId="{E6A57EA9-2F65-43AB-95EA-74F59CEE4C02}" type="sibTrans" cxnId="{E7ED4584-9E25-49D9-A14E-32A748D32AC4}">
      <dgm:prSet/>
      <dgm:spPr/>
      <dgm:t>
        <a:bodyPr/>
        <a:lstStyle/>
        <a:p>
          <a:endParaRPr lang="en-ZA"/>
        </a:p>
      </dgm:t>
    </dgm:pt>
    <dgm:pt modelId="{57B5B358-3454-42A7-AD3D-15B330DAA77F}" type="pres">
      <dgm:prSet presAssocID="{77DD4351-E949-40FF-A5ED-83DC4C826021}" presName="composite" presStyleCnt="0">
        <dgm:presLayoutVars>
          <dgm:chMax val="1"/>
          <dgm:dir/>
          <dgm:resizeHandles val="exact"/>
        </dgm:presLayoutVars>
      </dgm:prSet>
      <dgm:spPr/>
      <dgm:t>
        <a:bodyPr/>
        <a:lstStyle/>
        <a:p>
          <a:endParaRPr lang="en-ZA"/>
        </a:p>
      </dgm:t>
    </dgm:pt>
    <dgm:pt modelId="{33828F6F-3BDB-4EDE-8ED6-1E85E499D5D3}" type="pres">
      <dgm:prSet presAssocID="{FFD2D393-E142-436C-AD23-4815A6331F3C}" presName="roof" presStyleLbl="dkBgShp" presStyleIdx="0" presStyleCnt="2" custScaleY="123100" custLinFactNeighborY="5775"/>
      <dgm:spPr/>
      <dgm:t>
        <a:bodyPr/>
        <a:lstStyle/>
        <a:p>
          <a:endParaRPr lang="en-ZA"/>
        </a:p>
      </dgm:t>
    </dgm:pt>
    <dgm:pt modelId="{34585E0D-E04F-477F-AD83-F3722CE3368C}" type="pres">
      <dgm:prSet presAssocID="{FFD2D393-E142-436C-AD23-4815A6331F3C}" presName="pillars" presStyleCnt="0"/>
      <dgm:spPr/>
      <dgm:t>
        <a:bodyPr/>
        <a:lstStyle/>
        <a:p>
          <a:endParaRPr lang="en-ZA"/>
        </a:p>
      </dgm:t>
    </dgm:pt>
    <dgm:pt modelId="{4350C92C-7006-418C-A4C8-E8D5D72EFB16}" type="pres">
      <dgm:prSet presAssocID="{FFD2D393-E142-436C-AD23-4815A6331F3C}" presName="pillar1" presStyleLbl="node1" presStyleIdx="0" presStyleCnt="1" custScaleY="89675" custLinFactNeighborX="875" custLinFactNeighborY="2888">
        <dgm:presLayoutVars>
          <dgm:bulletEnabled val="1"/>
        </dgm:presLayoutVars>
      </dgm:prSet>
      <dgm:spPr/>
      <dgm:t>
        <a:bodyPr/>
        <a:lstStyle/>
        <a:p>
          <a:endParaRPr lang="en-ZA"/>
        </a:p>
      </dgm:t>
    </dgm:pt>
    <dgm:pt modelId="{46B38873-7E91-499F-A68B-57D2F084960D}" type="pres">
      <dgm:prSet presAssocID="{FFD2D393-E142-436C-AD23-4815A6331F3C}" presName="base" presStyleLbl="dkBgShp" presStyleIdx="1" presStyleCnt="2"/>
      <dgm:spPr/>
      <dgm:t>
        <a:bodyPr/>
        <a:lstStyle/>
        <a:p>
          <a:endParaRPr lang="en-ZA"/>
        </a:p>
      </dgm:t>
    </dgm:pt>
  </dgm:ptLst>
  <dgm:cxnLst>
    <dgm:cxn modelId="{E7ED4584-9E25-49D9-A14E-32A748D32AC4}" srcId="{FFD2D393-E142-436C-AD23-4815A6331F3C}" destId="{B8CEEA09-9B5E-4FA2-8578-9B0FD5D1315B}" srcOrd="0" destOrd="0" parTransId="{9151BC81-401B-4106-93C9-F87C584B0F04}" sibTransId="{E6A57EA9-2F65-43AB-95EA-74F59CEE4C02}"/>
    <dgm:cxn modelId="{981F50FA-6703-400E-9F9F-381AA3D30C1F}" srcId="{77DD4351-E949-40FF-A5ED-83DC4C826021}" destId="{FFD2D393-E142-436C-AD23-4815A6331F3C}" srcOrd="0" destOrd="0" parTransId="{447F2691-0867-4CA0-A90E-310C34CCF342}" sibTransId="{97F189BA-842C-406D-9FE7-6E55586A336B}"/>
    <dgm:cxn modelId="{8FAC2C8A-BEEF-493B-8ADB-2732B900C7DE}" type="presOf" srcId="{B8CEEA09-9B5E-4FA2-8578-9B0FD5D1315B}" destId="{4350C92C-7006-418C-A4C8-E8D5D72EFB16}" srcOrd="0" destOrd="0" presId="urn:microsoft.com/office/officeart/2005/8/layout/hList3"/>
    <dgm:cxn modelId="{A862BB76-0651-4A2E-BCAF-0337BD2B715A}" type="presOf" srcId="{FFD2D393-E142-436C-AD23-4815A6331F3C}" destId="{33828F6F-3BDB-4EDE-8ED6-1E85E499D5D3}" srcOrd="0" destOrd="0" presId="urn:microsoft.com/office/officeart/2005/8/layout/hList3"/>
    <dgm:cxn modelId="{7DAB93EE-C1CB-4B59-A562-421FA82C4A6C}" type="presOf" srcId="{77DD4351-E949-40FF-A5ED-83DC4C826021}" destId="{57B5B358-3454-42A7-AD3D-15B330DAA77F}" srcOrd="0" destOrd="0" presId="urn:microsoft.com/office/officeart/2005/8/layout/hList3"/>
    <dgm:cxn modelId="{75AB8D71-24AE-42AD-AC03-AD10C79F74DA}" type="presParOf" srcId="{57B5B358-3454-42A7-AD3D-15B330DAA77F}" destId="{33828F6F-3BDB-4EDE-8ED6-1E85E499D5D3}" srcOrd="0" destOrd="0" presId="urn:microsoft.com/office/officeart/2005/8/layout/hList3"/>
    <dgm:cxn modelId="{620B1B68-CE89-4D0C-BCE3-8CA0E528972A}" type="presParOf" srcId="{57B5B358-3454-42A7-AD3D-15B330DAA77F}" destId="{34585E0D-E04F-477F-AD83-F3722CE3368C}" srcOrd="1" destOrd="0" presId="urn:microsoft.com/office/officeart/2005/8/layout/hList3"/>
    <dgm:cxn modelId="{CA66D1E0-7F12-46BD-ACCC-D053D98672ED}" type="presParOf" srcId="{34585E0D-E04F-477F-AD83-F3722CE3368C}" destId="{4350C92C-7006-418C-A4C8-E8D5D72EFB16}" srcOrd="0" destOrd="0" presId="urn:microsoft.com/office/officeart/2005/8/layout/hList3"/>
    <dgm:cxn modelId="{032F5EAF-E2A6-4F36-A67C-2BAD0B6A8EA2}" type="presParOf" srcId="{57B5B358-3454-42A7-AD3D-15B330DAA77F}" destId="{46B38873-7E91-499F-A68B-57D2F084960D}"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164AA4-73EF-4FC4-A5E2-0863B6F9F0A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ZA"/>
        </a:p>
      </dgm:t>
    </dgm:pt>
    <dgm:pt modelId="{47C475C2-CF4F-43CF-9C99-420F5EAAAED8}">
      <dgm:prSet phldrT="[Text]"/>
      <dgm:spPr>
        <a:solidFill>
          <a:schemeClr val="bg1"/>
        </a:solidFill>
        <a:ln>
          <a:solidFill>
            <a:srgbClr val="FF0000"/>
          </a:solidFill>
        </a:ln>
      </dgm:spPr>
      <dgm:t>
        <a:bodyPr/>
        <a:lstStyle/>
        <a:p>
          <a:r>
            <a:rPr lang="en-ZA" dirty="0" smtClean="0">
              <a:solidFill>
                <a:schemeClr val="tx1"/>
              </a:solidFill>
            </a:rPr>
            <a:t>VISION</a:t>
          </a:r>
          <a:endParaRPr lang="en-ZA" dirty="0">
            <a:solidFill>
              <a:schemeClr val="tx1"/>
            </a:solidFill>
          </a:endParaRPr>
        </a:p>
      </dgm:t>
    </dgm:pt>
    <dgm:pt modelId="{7C50613D-AFAD-43F5-B0C4-CA1E84DEC531}" type="parTrans" cxnId="{C084D75F-47C9-4B51-B507-E076AA2C3E2E}">
      <dgm:prSet/>
      <dgm:spPr/>
      <dgm:t>
        <a:bodyPr/>
        <a:lstStyle/>
        <a:p>
          <a:endParaRPr lang="en-ZA"/>
        </a:p>
      </dgm:t>
    </dgm:pt>
    <dgm:pt modelId="{95ABED71-F5DF-4170-9C7C-7388571C4A7D}" type="sibTrans" cxnId="{C084D75F-47C9-4B51-B507-E076AA2C3E2E}">
      <dgm:prSet/>
      <dgm:spPr/>
      <dgm:t>
        <a:bodyPr/>
        <a:lstStyle/>
        <a:p>
          <a:endParaRPr lang="en-ZA"/>
        </a:p>
      </dgm:t>
    </dgm:pt>
    <dgm:pt modelId="{37BD2E6E-2EA9-40C8-A233-EA45C0EF2D47}">
      <dgm:prSet phldrT="[Text]"/>
      <dgm:spPr>
        <a:solidFill>
          <a:schemeClr val="bg1"/>
        </a:solidFill>
        <a:ln>
          <a:solidFill>
            <a:srgbClr val="0070C0"/>
          </a:solidFill>
        </a:ln>
      </dgm:spPr>
      <dgm:t>
        <a:bodyPr/>
        <a:lstStyle/>
        <a:p>
          <a:r>
            <a:rPr lang="en-ZA" dirty="0" smtClean="0">
              <a:solidFill>
                <a:schemeClr val="tx1"/>
              </a:solidFill>
            </a:rPr>
            <a:t>MISSION</a:t>
          </a:r>
          <a:endParaRPr lang="en-ZA" dirty="0">
            <a:solidFill>
              <a:schemeClr val="tx1"/>
            </a:solidFill>
          </a:endParaRPr>
        </a:p>
      </dgm:t>
    </dgm:pt>
    <dgm:pt modelId="{D91638F0-D3F4-4AF5-BBD3-6043007A31AA}" type="parTrans" cxnId="{7CF5B2B3-8166-4DCA-87F6-0065A2486800}">
      <dgm:prSet/>
      <dgm:spPr/>
      <dgm:t>
        <a:bodyPr/>
        <a:lstStyle/>
        <a:p>
          <a:endParaRPr lang="en-ZA"/>
        </a:p>
      </dgm:t>
    </dgm:pt>
    <dgm:pt modelId="{D7570C23-1582-46E0-8324-781BBBEB5843}" type="sibTrans" cxnId="{7CF5B2B3-8166-4DCA-87F6-0065A2486800}">
      <dgm:prSet/>
      <dgm:spPr/>
      <dgm:t>
        <a:bodyPr/>
        <a:lstStyle/>
        <a:p>
          <a:endParaRPr lang="en-ZA"/>
        </a:p>
      </dgm:t>
    </dgm:pt>
    <dgm:pt modelId="{D6D2E13C-6C33-40F1-ABF9-12D46B42D89D}">
      <dgm:prSet phldrT="[Text]" custT="1"/>
      <dgm:spPr>
        <a:solidFill>
          <a:srgbClr val="FF0000">
            <a:alpha val="90000"/>
          </a:srgbClr>
        </a:solidFill>
        <a:ln>
          <a:solidFill>
            <a:srgbClr val="FF0000">
              <a:alpha val="90000"/>
            </a:srgbClr>
          </a:solidFill>
        </a:ln>
      </dgm:spPr>
      <dgm:t>
        <a:bodyPr/>
        <a:lstStyle/>
        <a:p>
          <a:r>
            <a:rPr lang="en-ZA" sz="1200" dirty="0" smtClean="0"/>
            <a:t>Through multiple channels, we will deliver both financial and social relief, to the right person, at the right time, every time, ensuring high client satisfaction</a:t>
          </a:r>
          <a:endParaRPr lang="en-ZA" sz="1200" dirty="0"/>
        </a:p>
      </dgm:t>
    </dgm:pt>
    <dgm:pt modelId="{56B2693A-969F-465C-9757-F5E80B7D7A0D}" type="parTrans" cxnId="{C3D0C323-7166-4C15-8AD0-449114317143}">
      <dgm:prSet/>
      <dgm:spPr/>
      <dgm:t>
        <a:bodyPr/>
        <a:lstStyle/>
        <a:p>
          <a:endParaRPr lang="en-ZA"/>
        </a:p>
      </dgm:t>
    </dgm:pt>
    <dgm:pt modelId="{3D786E5B-8736-461A-8CB8-748C048ABA50}" type="sibTrans" cxnId="{C3D0C323-7166-4C15-8AD0-449114317143}">
      <dgm:prSet/>
      <dgm:spPr/>
      <dgm:t>
        <a:bodyPr/>
        <a:lstStyle/>
        <a:p>
          <a:endParaRPr lang="en-ZA"/>
        </a:p>
      </dgm:t>
    </dgm:pt>
    <dgm:pt modelId="{877A86DA-4626-4501-931D-BFFFBAEBD27A}">
      <dgm:prSet phldrT="[Text]" custT="1"/>
      <dgm:spPr>
        <a:solidFill>
          <a:srgbClr val="0070C0">
            <a:alpha val="90000"/>
          </a:srgbClr>
        </a:solidFill>
      </dgm:spPr>
      <dgm:t>
        <a:bodyPr/>
        <a:lstStyle/>
        <a:p>
          <a:pPr algn="just"/>
          <a:r>
            <a:rPr lang="en-ZA" sz="1200" dirty="0" smtClean="0"/>
            <a:t>A caring, accessible and customer centric UIF that contributes towards poverty alleviation.</a:t>
          </a:r>
          <a:endParaRPr lang="en-ZA" sz="1200" dirty="0"/>
        </a:p>
      </dgm:t>
    </dgm:pt>
    <dgm:pt modelId="{A2C99B03-61DB-48BF-9817-BF30DC3CBCBA}" type="parTrans" cxnId="{40BA7DDF-3623-409C-82E6-148ACB16B1A8}">
      <dgm:prSet/>
      <dgm:spPr/>
      <dgm:t>
        <a:bodyPr/>
        <a:lstStyle/>
        <a:p>
          <a:endParaRPr lang="en-ZA"/>
        </a:p>
      </dgm:t>
    </dgm:pt>
    <dgm:pt modelId="{DD1590DC-FD29-47A1-86F3-2E61B11CF011}" type="sibTrans" cxnId="{40BA7DDF-3623-409C-82E6-148ACB16B1A8}">
      <dgm:prSet/>
      <dgm:spPr/>
      <dgm:t>
        <a:bodyPr/>
        <a:lstStyle/>
        <a:p>
          <a:endParaRPr lang="en-ZA"/>
        </a:p>
      </dgm:t>
    </dgm:pt>
    <dgm:pt modelId="{2B077CFF-6608-4D5C-8EAC-28C26A38CB7F}">
      <dgm:prSet custT="1"/>
      <dgm:spPr>
        <a:solidFill>
          <a:srgbClr val="0070C0">
            <a:alpha val="90000"/>
          </a:srgbClr>
        </a:solidFill>
      </dgm:spPr>
      <dgm:t>
        <a:bodyPr/>
        <a:lstStyle/>
        <a:p>
          <a:endParaRPr lang="en-ZA" sz="1200" dirty="0" smtClean="0"/>
        </a:p>
      </dgm:t>
    </dgm:pt>
    <dgm:pt modelId="{741A48A9-DB6D-4D3E-8C5F-F4A0F7E66C12}" type="parTrans" cxnId="{A2A1D1DC-7039-4693-8653-3B5C5674C53E}">
      <dgm:prSet/>
      <dgm:spPr/>
      <dgm:t>
        <a:bodyPr/>
        <a:lstStyle/>
        <a:p>
          <a:endParaRPr lang="en-ZA"/>
        </a:p>
      </dgm:t>
    </dgm:pt>
    <dgm:pt modelId="{C62732FD-DC6C-46E1-8CC1-E5FA96055FEF}" type="sibTrans" cxnId="{A2A1D1DC-7039-4693-8653-3B5C5674C53E}">
      <dgm:prSet/>
      <dgm:spPr/>
      <dgm:t>
        <a:bodyPr/>
        <a:lstStyle/>
        <a:p>
          <a:endParaRPr lang="en-ZA"/>
        </a:p>
      </dgm:t>
    </dgm:pt>
    <dgm:pt modelId="{844F7189-52D7-43B0-A6F6-3D28D5AD8CFD}">
      <dgm:prSet custT="1"/>
      <dgm:spPr>
        <a:solidFill>
          <a:srgbClr val="FF0000">
            <a:alpha val="90000"/>
          </a:srgbClr>
        </a:solidFill>
        <a:ln>
          <a:solidFill>
            <a:srgbClr val="FF0000">
              <a:alpha val="90000"/>
            </a:srgbClr>
          </a:solidFill>
        </a:ln>
      </dgm:spPr>
      <dgm:t>
        <a:bodyPr/>
        <a:lstStyle/>
        <a:p>
          <a:endParaRPr lang="en-ZA" sz="1200" dirty="0" smtClean="0"/>
        </a:p>
      </dgm:t>
    </dgm:pt>
    <dgm:pt modelId="{7C5C41C7-8BAC-40C4-A3F8-606958E1BB2F}" type="parTrans" cxnId="{9DB190BE-E995-4087-9347-789006796E08}">
      <dgm:prSet/>
      <dgm:spPr/>
      <dgm:t>
        <a:bodyPr/>
        <a:lstStyle/>
        <a:p>
          <a:endParaRPr lang="en-ZA"/>
        </a:p>
      </dgm:t>
    </dgm:pt>
    <dgm:pt modelId="{5778600B-B938-4D19-8C13-CA9680682312}" type="sibTrans" cxnId="{9DB190BE-E995-4087-9347-789006796E08}">
      <dgm:prSet/>
      <dgm:spPr/>
      <dgm:t>
        <a:bodyPr/>
        <a:lstStyle/>
        <a:p>
          <a:endParaRPr lang="en-ZA"/>
        </a:p>
      </dgm:t>
    </dgm:pt>
    <dgm:pt modelId="{F449248D-048D-4BED-9E7E-C41040926184}">
      <dgm:prSet phldrT="[Text]" custT="1"/>
      <dgm:spPr>
        <a:solidFill>
          <a:srgbClr val="0070C0">
            <a:alpha val="90000"/>
          </a:srgbClr>
        </a:solidFill>
      </dgm:spPr>
      <dgm:t>
        <a:bodyPr/>
        <a:lstStyle/>
        <a:p>
          <a:pPr algn="just"/>
          <a:endParaRPr lang="en-ZA" sz="1200" dirty="0"/>
        </a:p>
      </dgm:t>
    </dgm:pt>
    <dgm:pt modelId="{6325610E-D3EF-4BB1-AC0C-BAD0E9D89FEC}" type="parTrans" cxnId="{7E986BA9-DA83-4ACC-9563-F178A935F50A}">
      <dgm:prSet/>
      <dgm:spPr/>
      <dgm:t>
        <a:bodyPr/>
        <a:lstStyle/>
        <a:p>
          <a:endParaRPr lang="en-ZA"/>
        </a:p>
      </dgm:t>
    </dgm:pt>
    <dgm:pt modelId="{0DF98C0D-8A0C-4B21-A797-02FFAEBAFA4A}" type="sibTrans" cxnId="{7E986BA9-DA83-4ACC-9563-F178A935F50A}">
      <dgm:prSet/>
      <dgm:spPr/>
      <dgm:t>
        <a:bodyPr/>
        <a:lstStyle/>
        <a:p>
          <a:endParaRPr lang="en-ZA"/>
        </a:p>
      </dgm:t>
    </dgm:pt>
    <dgm:pt modelId="{7A4BFAEF-E412-44D5-9D26-18C3BA14C020}">
      <dgm:prSet phldrT="[Text]" custT="1"/>
      <dgm:spPr>
        <a:solidFill>
          <a:srgbClr val="0070C0">
            <a:alpha val="90000"/>
          </a:srgbClr>
        </a:solidFill>
      </dgm:spPr>
      <dgm:t>
        <a:bodyPr/>
        <a:lstStyle/>
        <a:p>
          <a:pPr algn="just"/>
          <a:endParaRPr lang="en-ZA" sz="1200" dirty="0"/>
        </a:p>
      </dgm:t>
    </dgm:pt>
    <dgm:pt modelId="{342F1E81-372E-4925-A2D8-C60739D3D925}" type="parTrans" cxnId="{69B80E08-EC4D-40EC-B918-D4160CC2A87C}">
      <dgm:prSet/>
      <dgm:spPr/>
      <dgm:t>
        <a:bodyPr/>
        <a:lstStyle/>
        <a:p>
          <a:endParaRPr lang="en-ZA"/>
        </a:p>
      </dgm:t>
    </dgm:pt>
    <dgm:pt modelId="{D3A95259-E781-433D-B8A2-D41075ECE241}" type="sibTrans" cxnId="{69B80E08-EC4D-40EC-B918-D4160CC2A87C}">
      <dgm:prSet/>
      <dgm:spPr/>
      <dgm:t>
        <a:bodyPr/>
        <a:lstStyle/>
        <a:p>
          <a:endParaRPr lang="en-ZA"/>
        </a:p>
      </dgm:t>
    </dgm:pt>
    <dgm:pt modelId="{361112AA-051A-4CB5-8EC0-CBF24E20288D}">
      <dgm:prSet phldrT="[Text]" custT="1"/>
      <dgm:spPr>
        <a:solidFill>
          <a:srgbClr val="FF0000">
            <a:alpha val="90000"/>
          </a:srgbClr>
        </a:solidFill>
        <a:ln>
          <a:solidFill>
            <a:srgbClr val="FF0000">
              <a:alpha val="90000"/>
            </a:srgbClr>
          </a:solidFill>
        </a:ln>
      </dgm:spPr>
      <dgm:t>
        <a:bodyPr/>
        <a:lstStyle/>
        <a:p>
          <a:endParaRPr lang="en-ZA" sz="1200" dirty="0"/>
        </a:p>
      </dgm:t>
    </dgm:pt>
    <dgm:pt modelId="{A013E765-4D2B-41F5-B7DA-DD2EF102F96C}" type="parTrans" cxnId="{6AB48E46-C363-40F6-B998-06566A18D726}">
      <dgm:prSet/>
      <dgm:spPr/>
      <dgm:t>
        <a:bodyPr/>
        <a:lstStyle/>
        <a:p>
          <a:endParaRPr lang="en-ZA"/>
        </a:p>
      </dgm:t>
    </dgm:pt>
    <dgm:pt modelId="{F0409E3F-847A-48CC-AA54-FD640787991B}" type="sibTrans" cxnId="{6AB48E46-C363-40F6-B998-06566A18D726}">
      <dgm:prSet/>
      <dgm:spPr/>
      <dgm:t>
        <a:bodyPr/>
        <a:lstStyle/>
        <a:p>
          <a:endParaRPr lang="en-ZA"/>
        </a:p>
      </dgm:t>
    </dgm:pt>
    <dgm:pt modelId="{243867A8-B04E-4924-A81C-3133E7B25CAB}">
      <dgm:prSet phldrT="[Text]" custT="1"/>
      <dgm:spPr>
        <a:solidFill>
          <a:srgbClr val="FF0000">
            <a:alpha val="90000"/>
          </a:srgbClr>
        </a:solidFill>
        <a:ln>
          <a:solidFill>
            <a:srgbClr val="FF0000">
              <a:alpha val="90000"/>
            </a:srgbClr>
          </a:solidFill>
        </a:ln>
      </dgm:spPr>
      <dgm:t>
        <a:bodyPr/>
        <a:lstStyle/>
        <a:p>
          <a:endParaRPr lang="en-ZA" sz="1200" dirty="0"/>
        </a:p>
      </dgm:t>
    </dgm:pt>
    <dgm:pt modelId="{544B02E5-295F-4667-84AC-B733839CFAA4}" type="parTrans" cxnId="{97D26AF8-0EBD-49B6-BC25-AA3651BAFA24}">
      <dgm:prSet/>
      <dgm:spPr/>
      <dgm:t>
        <a:bodyPr/>
        <a:lstStyle/>
        <a:p>
          <a:endParaRPr lang="en-ZA"/>
        </a:p>
      </dgm:t>
    </dgm:pt>
    <dgm:pt modelId="{96D183DC-488A-4262-9362-41658F9B894F}" type="sibTrans" cxnId="{97D26AF8-0EBD-49B6-BC25-AA3651BAFA24}">
      <dgm:prSet/>
      <dgm:spPr/>
      <dgm:t>
        <a:bodyPr/>
        <a:lstStyle/>
        <a:p>
          <a:endParaRPr lang="en-ZA"/>
        </a:p>
      </dgm:t>
    </dgm:pt>
    <dgm:pt modelId="{92B0C556-8B26-4090-8E17-CCCA1FB96B12}">
      <dgm:prSet phldrT="[Text]" custT="1"/>
      <dgm:spPr>
        <a:solidFill>
          <a:srgbClr val="FF0000">
            <a:alpha val="90000"/>
          </a:srgbClr>
        </a:solidFill>
        <a:ln>
          <a:solidFill>
            <a:srgbClr val="FF0000">
              <a:alpha val="90000"/>
            </a:srgbClr>
          </a:solidFill>
        </a:ln>
      </dgm:spPr>
      <dgm:t>
        <a:bodyPr/>
        <a:lstStyle/>
        <a:p>
          <a:endParaRPr lang="en-ZA" sz="1200" dirty="0"/>
        </a:p>
      </dgm:t>
    </dgm:pt>
    <dgm:pt modelId="{A7438B25-6689-47B5-938C-091618219D98}" type="parTrans" cxnId="{E62BD1E2-8CB3-4962-A38D-DEF4B658F9D0}">
      <dgm:prSet/>
      <dgm:spPr/>
      <dgm:t>
        <a:bodyPr/>
        <a:lstStyle/>
        <a:p>
          <a:endParaRPr lang="en-ZA"/>
        </a:p>
      </dgm:t>
    </dgm:pt>
    <dgm:pt modelId="{1F3E9C0B-F1F6-4851-9E26-106C18EB42BC}" type="sibTrans" cxnId="{E62BD1E2-8CB3-4962-A38D-DEF4B658F9D0}">
      <dgm:prSet/>
      <dgm:spPr/>
      <dgm:t>
        <a:bodyPr/>
        <a:lstStyle/>
        <a:p>
          <a:endParaRPr lang="en-ZA"/>
        </a:p>
      </dgm:t>
    </dgm:pt>
    <dgm:pt modelId="{3B8BCAA4-EBDC-4A5B-B4A8-2A5DED69D84C}" type="pres">
      <dgm:prSet presAssocID="{6A164AA4-73EF-4FC4-A5E2-0863B6F9F0A0}" presName="Name0" presStyleCnt="0">
        <dgm:presLayoutVars>
          <dgm:dir/>
          <dgm:animLvl val="lvl"/>
          <dgm:resizeHandles/>
        </dgm:presLayoutVars>
      </dgm:prSet>
      <dgm:spPr/>
      <dgm:t>
        <a:bodyPr/>
        <a:lstStyle/>
        <a:p>
          <a:endParaRPr lang="en-ZA"/>
        </a:p>
      </dgm:t>
    </dgm:pt>
    <dgm:pt modelId="{BF66B655-2348-4A66-86ED-4725E787C550}" type="pres">
      <dgm:prSet presAssocID="{47C475C2-CF4F-43CF-9C99-420F5EAAAED8}" presName="linNode" presStyleCnt="0"/>
      <dgm:spPr/>
    </dgm:pt>
    <dgm:pt modelId="{B13FCCB6-D8C4-4E8E-875D-04DC498322DD}" type="pres">
      <dgm:prSet presAssocID="{47C475C2-CF4F-43CF-9C99-420F5EAAAED8}" presName="parentShp" presStyleLbl="node1" presStyleIdx="0" presStyleCnt="2" custScaleX="75926" custScaleY="87379">
        <dgm:presLayoutVars>
          <dgm:bulletEnabled val="1"/>
        </dgm:presLayoutVars>
      </dgm:prSet>
      <dgm:spPr/>
      <dgm:t>
        <a:bodyPr/>
        <a:lstStyle/>
        <a:p>
          <a:endParaRPr lang="en-ZA"/>
        </a:p>
      </dgm:t>
    </dgm:pt>
    <dgm:pt modelId="{07EE1850-BAF5-40D0-B53D-2F4E54584F4C}" type="pres">
      <dgm:prSet presAssocID="{47C475C2-CF4F-43CF-9C99-420F5EAAAED8}" presName="childShp" presStyleLbl="bgAccFollowNode1" presStyleIdx="0" presStyleCnt="2" custScaleX="116049" custScaleY="74453">
        <dgm:presLayoutVars>
          <dgm:bulletEnabled val="1"/>
        </dgm:presLayoutVars>
      </dgm:prSet>
      <dgm:spPr/>
      <dgm:t>
        <a:bodyPr/>
        <a:lstStyle/>
        <a:p>
          <a:endParaRPr lang="en-ZA"/>
        </a:p>
      </dgm:t>
    </dgm:pt>
    <dgm:pt modelId="{5CB485A2-71E2-41FA-A3CB-145C7089E895}" type="pres">
      <dgm:prSet presAssocID="{95ABED71-F5DF-4170-9C7C-7388571C4A7D}" presName="spacing" presStyleCnt="0"/>
      <dgm:spPr/>
    </dgm:pt>
    <dgm:pt modelId="{65DC04E7-CBED-41E2-B4AD-040787C1A431}" type="pres">
      <dgm:prSet presAssocID="{37BD2E6E-2EA9-40C8-A233-EA45C0EF2D47}" presName="linNode" presStyleCnt="0"/>
      <dgm:spPr/>
    </dgm:pt>
    <dgm:pt modelId="{7C3F0D60-2079-4977-8666-951D1D7CC094}" type="pres">
      <dgm:prSet presAssocID="{37BD2E6E-2EA9-40C8-A233-EA45C0EF2D47}" presName="parentShp" presStyleLbl="node1" presStyleIdx="1" presStyleCnt="2" custScaleX="79046" custLinFactNeighborX="-3013" custLinFactNeighborY="2089">
        <dgm:presLayoutVars>
          <dgm:bulletEnabled val="1"/>
        </dgm:presLayoutVars>
      </dgm:prSet>
      <dgm:spPr/>
      <dgm:t>
        <a:bodyPr/>
        <a:lstStyle/>
        <a:p>
          <a:endParaRPr lang="en-ZA"/>
        </a:p>
      </dgm:t>
    </dgm:pt>
    <dgm:pt modelId="{6688B4AF-6AA6-4D8E-932F-CD25171C8CAB}" type="pres">
      <dgm:prSet presAssocID="{37BD2E6E-2EA9-40C8-A233-EA45C0EF2D47}" presName="childShp" presStyleLbl="bgAccFollowNode1" presStyleIdx="1" presStyleCnt="2" custScaleX="104874" custLinFactNeighborX="-11256" custLinFactNeighborY="2089">
        <dgm:presLayoutVars>
          <dgm:bulletEnabled val="1"/>
        </dgm:presLayoutVars>
      </dgm:prSet>
      <dgm:spPr/>
      <dgm:t>
        <a:bodyPr/>
        <a:lstStyle/>
        <a:p>
          <a:endParaRPr lang="en-ZA"/>
        </a:p>
      </dgm:t>
    </dgm:pt>
  </dgm:ptLst>
  <dgm:cxnLst>
    <dgm:cxn modelId="{B1528CCF-A7E5-4C62-A0B6-4B84ACC203A4}" type="presOf" srcId="{92B0C556-8B26-4090-8E17-CCCA1FB96B12}" destId="{6688B4AF-6AA6-4D8E-932F-CD25171C8CAB}" srcOrd="0" destOrd="2" presId="urn:microsoft.com/office/officeart/2005/8/layout/vList6"/>
    <dgm:cxn modelId="{4FA82752-8B5C-4E88-9F03-6471E675CDCB}" type="presOf" srcId="{243867A8-B04E-4924-A81C-3133E7B25CAB}" destId="{6688B4AF-6AA6-4D8E-932F-CD25171C8CAB}" srcOrd="0" destOrd="1" presId="urn:microsoft.com/office/officeart/2005/8/layout/vList6"/>
    <dgm:cxn modelId="{6AB48E46-C363-40F6-B998-06566A18D726}" srcId="{37BD2E6E-2EA9-40C8-A233-EA45C0EF2D47}" destId="{361112AA-051A-4CB5-8EC0-CBF24E20288D}" srcOrd="0" destOrd="0" parTransId="{A013E765-4D2B-41F5-B7DA-DD2EF102F96C}" sibTransId="{F0409E3F-847A-48CC-AA54-FD640787991B}"/>
    <dgm:cxn modelId="{69B80E08-EC4D-40EC-B918-D4160CC2A87C}" srcId="{47C475C2-CF4F-43CF-9C99-420F5EAAAED8}" destId="{7A4BFAEF-E412-44D5-9D26-18C3BA14C020}" srcOrd="1" destOrd="0" parTransId="{342F1E81-372E-4925-A2D8-C60739D3D925}" sibTransId="{D3A95259-E781-433D-B8A2-D41075ECE241}"/>
    <dgm:cxn modelId="{A2A1D1DC-7039-4693-8653-3B5C5674C53E}" srcId="{47C475C2-CF4F-43CF-9C99-420F5EAAAED8}" destId="{2B077CFF-6608-4D5C-8EAC-28C26A38CB7F}" srcOrd="3" destOrd="0" parTransId="{741A48A9-DB6D-4D3E-8C5F-F4A0F7E66C12}" sibTransId="{C62732FD-DC6C-46E1-8CC1-E5FA96055FEF}"/>
    <dgm:cxn modelId="{D4AC495A-D8F8-4A35-B59F-B505B778F4AE}" type="presOf" srcId="{6A164AA4-73EF-4FC4-A5E2-0863B6F9F0A0}" destId="{3B8BCAA4-EBDC-4A5B-B4A8-2A5DED69D84C}" srcOrd="0" destOrd="0" presId="urn:microsoft.com/office/officeart/2005/8/layout/vList6"/>
    <dgm:cxn modelId="{B08EFB14-D448-4C0F-BA95-C1656CB2CE04}" type="presOf" srcId="{37BD2E6E-2EA9-40C8-A233-EA45C0EF2D47}" destId="{7C3F0D60-2079-4977-8666-951D1D7CC094}" srcOrd="0" destOrd="0" presId="urn:microsoft.com/office/officeart/2005/8/layout/vList6"/>
    <dgm:cxn modelId="{97D26AF8-0EBD-49B6-BC25-AA3651BAFA24}" srcId="{37BD2E6E-2EA9-40C8-A233-EA45C0EF2D47}" destId="{243867A8-B04E-4924-A81C-3133E7B25CAB}" srcOrd="1" destOrd="0" parTransId="{544B02E5-295F-4667-84AC-B733839CFAA4}" sibTransId="{96D183DC-488A-4262-9362-41658F9B894F}"/>
    <dgm:cxn modelId="{69CB9E91-EA04-4EF7-8DAB-48D94CAA26EB}" type="presOf" srcId="{47C475C2-CF4F-43CF-9C99-420F5EAAAED8}" destId="{B13FCCB6-D8C4-4E8E-875D-04DC498322DD}" srcOrd="0" destOrd="0" presId="urn:microsoft.com/office/officeart/2005/8/layout/vList6"/>
    <dgm:cxn modelId="{A039E313-EC52-4733-8759-58FEA6A299D8}" type="presOf" srcId="{F449248D-048D-4BED-9E7E-C41040926184}" destId="{07EE1850-BAF5-40D0-B53D-2F4E54584F4C}" srcOrd="0" destOrd="0" presId="urn:microsoft.com/office/officeart/2005/8/layout/vList6"/>
    <dgm:cxn modelId="{03FAAAA1-FE1F-4486-87ED-F0D9147995D9}" type="presOf" srcId="{2B077CFF-6608-4D5C-8EAC-28C26A38CB7F}" destId="{07EE1850-BAF5-40D0-B53D-2F4E54584F4C}" srcOrd="0" destOrd="3" presId="urn:microsoft.com/office/officeart/2005/8/layout/vList6"/>
    <dgm:cxn modelId="{7CF5B2B3-8166-4DCA-87F6-0065A2486800}" srcId="{6A164AA4-73EF-4FC4-A5E2-0863B6F9F0A0}" destId="{37BD2E6E-2EA9-40C8-A233-EA45C0EF2D47}" srcOrd="1" destOrd="0" parTransId="{D91638F0-D3F4-4AF5-BBD3-6043007A31AA}" sibTransId="{D7570C23-1582-46E0-8324-781BBBEB5843}"/>
    <dgm:cxn modelId="{6E5CB121-67BD-44F2-B3C0-E0BF44B942D0}" type="presOf" srcId="{877A86DA-4626-4501-931D-BFFFBAEBD27A}" destId="{07EE1850-BAF5-40D0-B53D-2F4E54584F4C}" srcOrd="0" destOrd="2" presId="urn:microsoft.com/office/officeart/2005/8/layout/vList6"/>
    <dgm:cxn modelId="{7E986BA9-DA83-4ACC-9563-F178A935F50A}" srcId="{47C475C2-CF4F-43CF-9C99-420F5EAAAED8}" destId="{F449248D-048D-4BED-9E7E-C41040926184}" srcOrd="0" destOrd="0" parTransId="{6325610E-D3EF-4BB1-AC0C-BAD0E9D89FEC}" sibTransId="{0DF98C0D-8A0C-4B21-A797-02FFAEBAFA4A}"/>
    <dgm:cxn modelId="{133B5E03-369D-4549-8322-A7E9FA4CE798}" type="presOf" srcId="{844F7189-52D7-43B0-A6F6-3D28D5AD8CFD}" destId="{6688B4AF-6AA6-4D8E-932F-CD25171C8CAB}" srcOrd="0" destOrd="4" presId="urn:microsoft.com/office/officeart/2005/8/layout/vList6"/>
    <dgm:cxn modelId="{E62BD1E2-8CB3-4962-A38D-DEF4B658F9D0}" srcId="{37BD2E6E-2EA9-40C8-A233-EA45C0EF2D47}" destId="{92B0C556-8B26-4090-8E17-CCCA1FB96B12}" srcOrd="2" destOrd="0" parTransId="{A7438B25-6689-47B5-938C-091618219D98}" sibTransId="{1F3E9C0B-F1F6-4851-9E26-106C18EB42BC}"/>
    <dgm:cxn modelId="{C084D75F-47C9-4B51-B507-E076AA2C3E2E}" srcId="{6A164AA4-73EF-4FC4-A5E2-0863B6F9F0A0}" destId="{47C475C2-CF4F-43CF-9C99-420F5EAAAED8}" srcOrd="0" destOrd="0" parTransId="{7C50613D-AFAD-43F5-B0C4-CA1E84DEC531}" sibTransId="{95ABED71-F5DF-4170-9C7C-7388571C4A7D}"/>
    <dgm:cxn modelId="{40BA7DDF-3623-409C-82E6-148ACB16B1A8}" srcId="{47C475C2-CF4F-43CF-9C99-420F5EAAAED8}" destId="{877A86DA-4626-4501-931D-BFFFBAEBD27A}" srcOrd="2" destOrd="0" parTransId="{A2C99B03-61DB-48BF-9817-BF30DC3CBCBA}" sibTransId="{DD1590DC-FD29-47A1-86F3-2E61B11CF011}"/>
    <dgm:cxn modelId="{A5E999D5-7783-48F9-BE55-AEC04F94BBBD}" type="presOf" srcId="{361112AA-051A-4CB5-8EC0-CBF24E20288D}" destId="{6688B4AF-6AA6-4D8E-932F-CD25171C8CAB}" srcOrd="0" destOrd="0" presId="urn:microsoft.com/office/officeart/2005/8/layout/vList6"/>
    <dgm:cxn modelId="{C3D0C323-7166-4C15-8AD0-449114317143}" srcId="{37BD2E6E-2EA9-40C8-A233-EA45C0EF2D47}" destId="{D6D2E13C-6C33-40F1-ABF9-12D46B42D89D}" srcOrd="3" destOrd="0" parTransId="{56B2693A-969F-465C-9757-F5E80B7D7A0D}" sibTransId="{3D786E5B-8736-461A-8CB8-748C048ABA50}"/>
    <dgm:cxn modelId="{F59CDA31-C321-45FA-A646-94ED6CA4DED2}" type="presOf" srcId="{7A4BFAEF-E412-44D5-9D26-18C3BA14C020}" destId="{07EE1850-BAF5-40D0-B53D-2F4E54584F4C}" srcOrd="0" destOrd="1" presId="urn:microsoft.com/office/officeart/2005/8/layout/vList6"/>
    <dgm:cxn modelId="{2652BB85-E13C-48C3-8675-B98FBE40F11D}" type="presOf" srcId="{D6D2E13C-6C33-40F1-ABF9-12D46B42D89D}" destId="{6688B4AF-6AA6-4D8E-932F-CD25171C8CAB}" srcOrd="0" destOrd="3" presId="urn:microsoft.com/office/officeart/2005/8/layout/vList6"/>
    <dgm:cxn modelId="{9DB190BE-E995-4087-9347-789006796E08}" srcId="{37BD2E6E-2EA9-40C8-A233-EA45C0EF2D47}" destId="{844F7189-52D7-43B0-A6F6-3D28D5AD8CFD}" srcOrd="4" destOrd="0" parTransId="{7C5C41C7-8BAC-40C4-A3F8-606958E1BB2F}" sibTransId="{5778600B-B938-4D19-8C13-CA9680682312}"/>
    <dgm:cxn modelId="{0FE996B7-CA20-4F45-B371-C0603E7514C1}" type="presParOf" srcId="{3B8BCAA4-EBDC-4A5B-B4A8-2A5DED69D84C}" destId="{BF66B655-2348-4A66-86ED-4725E787C550}" srcOrd="0" destOrd="0" presId="urn:microsoft.com/office/officeart/2005/8/layout/vList6"/>
    <dgm:cxn modelId="{89808711-A794-460C-9D63-A5432641BA60}" type="presParOf" srcId="{BF66B655-2348-4A66-86ED-4725E787C550}" destId="{B13FCCB6-D8C4-4E8E-875D-04DC498322DD}" srcOrd="0" destOrd="0" presId="urn:microsoft.com/office/officeart/2005/8/layout/vList6"/>
    <dgm:cxn modelId="{73763362-4FDE-4428-AF69-FC337A73E46D}" type="presParOf" srcId="{BF66B655-2348-4A66-86ED-4725E787C550}" destId="{07EE1850-BAF5-40D0-B53D-2F4E54584F4C}" srcOrd="1" destOrd="0" presId="urn:microsoft.com/office/officeart/2005/8/layout/vList6"/>
    <dgm:cxn modelId="{CC1951A8-FF33-4AEC-8F7B-A5D70CF8E5DF}" type="presParOf" srcId="{3B8BCAA4-EBDC-4A5B-B4A8-2A5DED69D84C}" destId="{5CB485A2-71E2-41FA-A3CB-145C7089E895}" srcOrd="1" destOrd="0" presId="urn:microsoft.com/office/officeart/2005/8/layout/vList6"/>
    <dgm:cxn modelId="{6D304C70-1D18-4950-AD99-2EC8345EAD79}" type="presParOf" srcId="{3B8BCAA4-EBDC-4A5B-B4A8-2A5DED69D84C}" destId="{65DC04E7-CBED-41E2-B4AD-040787C1A431}" srcOrd="2" destOrd="0" presId="urn:microsoft.com/office/officeart/2005/8/layout/vList6"/>
    <dgm:cxn modelId="{D3E32069-012C-499F-B92B-2B6588F05642}" type="presParOf" srcId="{65DC04E7-CBED-41E2-B4AD-040787C1A431}" destId="{7C3F0D60-2079-4977-8666-951D1D7CC094}" srcOrd="0" destOrd="0" presId="urn:microsoft.com/office/officeart/2005/8/layout/vList6"/>
    <dgm:cxn modelId="{E96A9AF2-FE49-45C1-A074-252C36C924C8}" type="presParOf" srcId="{65DC04E7-CBED-41E2-B4AD-040787C1A431}" destId="{6688B4AF-6AA6-4D8E-932F-CD25171C8CA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568356-4B6D-4E2C-A639-E936DC23A22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ZA"/>
        </a:p>
      </dgm:t>
    </dgm:pt>
    <dgm:pt modelId="{9A6A0FBB-F0E7-4C6E-9986-0F8F222D1446}">
      <dgm:prSet phldrT="[Text]" custT="1"/>
      <dgm:spPr>
        <a:solidFill>
          <a:srgbClr val="FF0000">
            <a:alpha val="50000"/>
          </a:srgbClr>
        </a:solidFill>
        <a:ln>
          <a:solidFill>
            <a:srgbClr val="FF0000"/>
          </a:solidFill>
        </a:ln>
      </dgm:spPr>
      <dgm:t>
        <a:bodyPr/>
        <a:lstStyle/>
        <a:p>
          <a:r>
            <a:rPr lang="en-ZA" sz="1200" b="1" dirty="0" smtClean="0"/>
            <a:t>THE GLUE THAT HOLDS US TOGETHER</a:t>
          </a:r>
        </a:p>
      </dgm:t>
    </dgm:pt>
    <dgm:pt modelId="{02B24B5C-49FF-462F-8517-9F6A2BB4C833}" type="parTrans" cxnId="{C618C20F-0902-4469-8D2E-B0102EE2ACD1}">
      <dgm:prSet/>
      <dgm:spPr/>
      <dgm:t>
        <a:bodyPr/>
        <a:lstStyle/>
        <a:p>
          <a:endParaRPr lang="en-ZA"/>
        </a:p>
      </dgm:t>
    </dgm:pt>
    <dgm:pt modelId="{35F22032-BEA7-4C6A-8754-5F167630AF98}" type="sibTrans" cxnId="{C618C20F-0902-4469-8D2E-B0102EE2ACD1}">
      <dgm:prSet/>
      <dgm:spPr/>
      <dgm:t>
        <a:bodyPr/>
        <a:lstStyle/>
        <a:p>
          <a:endParaRPr lang="en-ZA"/>
        </a:p>
      </dgm:t>
    </dgm:pt>
    <dgm:pt modelId="{32D33C4C-E7F7-4C08-82CC-D0483EB50B58}">
      <dgm:prSet phldrT="[Text]" custT="1"/>
      <dgm:spPr>
        <a:solidFill>
          <a:schemeClr val="accent1">
            <a:lumMod val="60000"/>
            <a:lumOff val="40000"/>
            <a:alpha val="50000"/>
          </a:schemeClr>
        </a:solidFill>
      </dgm:spPr>
      <dgm:t>
        <a:bodyPr/>
        <a:lstStyle/>
        <a:p>
          <a:r>
            <a:rPr lang="en-ZA" sz="1200" b="1" dirty="0" smtClean="0"/>
            <a:t>Transparency</a:t>
          </a:r>
        </a:p>
        <a:p>
          <a:r>
            <a:rPr lang="en-ZA" sz="1200" dirty="0" smtClean="0"/>
            <a:t>Open to all stakeholders</a:t>
          </a:r>
          <a:endParaRPr lang="en-ZA" sz="1200" dirty="0"/>
        </a:p>
      </dgm:t>
    </dgm:pt>
    <dgm:pt modelId="{EAA7C509-1B7F-43D1-B0EE-4ED78D8AE2ED}" type="parTrans" cxnId="{907349DB-9539-4639-A389-AC2BC9BBFE9C}">
      <dgm:prSet/>
      <dgm:spPr/>
      <dgm:t>
        <a:bodyPr/>
        <a:lstStyle/>
        <a:p>
          <a:endParaRPr lang="en-ZA"/>
        </a:p>
      </dgm:t>
    </dgm:pt>
    <dgm:pt modelId="{3E0D6E1D-08E7-4065-ACFA-3FA066E258DB}" type="sibTrans" cxnId="{907349DB-9539-4639-A389-AC2BC9BBFE9C}">
      <dgm:prSet/>
      <dgm:spPr/>
      <dgm:t>
        <a:bodyPr/>
        <a:lstStyle/>
        <a:p>
          <a:endParaRPr lang="en-ZA"/>
        </a:p>
      </dgm:t>
    </dgm:pt>
    <dgm:pt modelId="{462072B9-A2FA-4EB3-9C89-E1193302BA58}">
      <dgm:prSet phldrT="[Text]" custT="1"/>
      <dgm:spPr>
        <a:solidFill>
          <a:schemeClr val="accent2">
            <a:lumMod val="60000"/>
            <a:lumOff val="40000"/>
            <a:alpha val="50000"/>
          </a:schemeClr>
        </a:solidFill>
      </dgm:spPr>
      <dgm:t>
        <a:bodyPr/>
        <a:lstStyle/>
        <a:p>
          <a:pPr algn="just"/>
          <a:r>
            <a:rPr lang="en-ZA" sz="1200" b="1" dirty="0" smtClean="0"/>
            <a:t>Mutual respect  </a:t>
          </a:r>
        </a:p>
        <a:p>
          <a:pPr algn="just"/>
          <a:r>
            <a:rPr lang="en-ZA" sz="1200" dirty="0" smtClean="0"/>
            <a:t>To all colleagues &amp; stakeholders</a:t>
          </a:r>
          <a:endParaRPr lang="en-ZA" sz="1200" dirty="0"/>
        </a:p>
      </dgm:t>
    </dgm:pt>
    <dgm:pt modelId="{2FEA06B8-49CD-4259-9AF2-4E7F5D3AB28D}" type="parTrans" cxnId="{CB7FF6C5-38EC-40F8-A329-1665EF63813A}">
      <dgm:prSet/>
      <dgm:spPr/>
      <dgm:t>
        <a:bodyPr/>
        <a:lstStyle/>
        <a:p>
          <a:endParaRPr lang="en-ZA"/>
        </a:p>
      </dgm:t>
    </dgm:pt>
    <dgm:pt modelId="{8D74C6CD-0324-493B-91DE-1A6856DA77ED}" type="sibTrans" cxnId="{CB7FF6C5-38EC-40F8-A329-1665EF63813A}">
      <dgm:prSet/>
      <dgm:spPr/>
      <dgm:t>
        <a:bodyPr/>
        <a:lstStyle/>
        <a:p>
          <a:endParaRPr lang="en-ZA"/>
        </a:p>
      </dgm:t>
    </dgm:pt>
    <dgm:pt modelId="{8F950D0B-EA57-493B-B6D5-A830A441E548}">
      <dgm:prSet phldrT="[Text]" custT="1"/>
      <dgm:spPr>
        <a:solidFill>
          <a:schemeClr val="accent1">
            <a:lumMod val="60000"/>
            <a:lumOff val="40000"/>
            <a:alpha val="50000"/>
          </a:schemeClr>
        </a:solidFill>
      </dgm:spPr>
      <dgm:t>
        <a:bodyPr/>
        <a:lstStyle/>
        <a:p>
          <a:r>
            <a:rPr lang="en-ZA" sz="1200" b="1" dirty="0" smtClean="0"/>
            <a:t>Client-centres services</a:t>
          </a:r>
        </a:p>
        <a:p>
          <a:r>
            <a:rPr lang="en-ZA" sz="1200" dirty="0" smtClean="0"/>
            <a:t> by Providing excellent  &amp; world class service  to all</a:t>
          </a:r>
          <a:endParaRPr lang="en-ZA" sz="1200" dirty="0"/>
        </a:p>
      </dgm:t>
    </dgm:pt>
    <dgm:pt modelId="{A1FD8E82-3F46-4820-BB94-F796CC10E988}" type="parTrans" cxnId="{B8857566-06A2-4C91-99E1-A0A38576BE97}">
      <dgm:prSet/>
      <dgm:spPr/>
      <dgm:t>
        <a:bodyPr/>
        <a:lstStyle/>
        <a:p>
          <a:endParaRPr lang="en-ZA"/>
        </a:p>
      </dgm:t>
    </dgm:pt>
    <dgm:pt modelId="{5D9AB937-2905-4ED9-AFDB-5C5284B53025}" type="sibTrans" cxnId="{B8857566-06A2-4C91-99E1-A0A38576BE97}">
      <dgm:prSet/>
      <dgm:spPr/>
      <dgm:t>
        <a:bodyPr/>
        <a:lstStyle/>
        <a:p>
          <a:endParaRPr lang="en-ZA"/>
        </a:p>
      </dgm:t>
    </dgm:pt>
    <dgm:pt modelId="{22C640A1-D282-44E1-A3AA-3B10170879FC}">
      <dgm:prSet phldrT="[Text]" custT="1"/>
      <dgm:spPr>
        <a:solidFill>
          <a:schemeClr val="accent2">
            <a:lumMod val="40000"/>
            <a:lumOff val="60000"/>
            <a:alpha val="50000"/>
          </a:schemeClr>
        </a:solidFill>
      </dgm:spPr>
      <dgm:t>
        <a:bodyPr/>
        <a:lstStyle/>
        <a:p>
          <a:r>
            <a:rPr lang="en-ZA" sz="1200" b="1" dirty="0" smtClean="0"/>
            <a:t>Integrity </a:t>
          </a:r>
        </a:p>
        <a:p>
          <a:r>
            <a:rPr lang="en-ZA" sz="1200" dirty="0" smtClean="0"/>
            <a:t>Communicate openly and honestly with relationship based on  trust</a:t>
          </a:r>
          <a:endParaRPr lang="en-ZA" sz="1200" dirty="0"/>
        </a:p>
      </dgm:t>
    </dgm:pt>
    <dgm:pt modelId="{D9B652CA-9B55-449C-87B8-F3F01AB6027D}" type="parTrans" cxnId="{64DA56A3-D54E-44A5-B69A-18FBA852BA53}">
      <dgm:prSet/>
      <dgm:spPr/>
      <dgm:t>
        <a:bodyPr/>
        <a:lstStyle/>
        <a:p>
          <a:endParaRPr lang="en-ZA"/>
        </a:p>
      </dgm:t>
    </dgm:pt>
    <dgm:pt modelId="{DBDC2166-BD5F-4FB0-8ADA-5A11D1E70981}" type="sibTrans" cxnId="{64DA56A3-D54E-44A5-B69A-18FBA852BA53}">
      <dgm:prSet/>
      <dgm:spPr/>
      <dgm:t>
        <a:bodyPr/>
        <a:lstStyle/>
        <a:p>
          <a:endParaRPr lang="en-ZA"/>
        </a:p>
      </dgm:t>
    </dgm:pt>
    <dgm:pt modelId="{6514DFC9-6043-4059-A912-5212A1A1A185}">
      <dgm:prSet phldrT="[Text]" custT="1"/>
      <dgm:spPr>
        <a:solidFill>
          <a:schemeClr val="tx2">
            <a:lumMod val="60000"/>
            <a:lumOff val="40000"/>
            <a:alpha val="50000"/>
          </a:schemeClr>
        </a:solidFill>
      </dgm:spPr>
      <dgm:t>
        <a:bodyPr/>
        <a:lstStyle/>
        <a:p>
          <a:r>
            <a:rPr lang="en-ZA" sz="1200" b="1" dirty="0" smtClean="0"/>
            <a:t>Accountability</a:t>
          </a:r>
          <a:r>
            <a:rPr lang="en-ZA" sz="1200" dirty="0" smtClean="0"/>
            <a:t> </a:t>
          </a:r>
        </a:p>
        <a:p>
          <a:r>
            <a:rPr lang="en-ZA" sz="1200" dirty="0" smtClean="0"/>
            <a:t>Own up to  our responsibilities in relations to our behaviours &amp; actions</a:t>
          </a:r>
          <a:endParaRPr lang="en-ZA" sz="1200" dirty="0"/>
        </a:p>
      </dgm:t>
    </dgm:pt>
    <dgm:pt modelId="{AEE0295A-A081-4F96-B857-461D881D108E}" type="parTrans" cxnId="{2CF29068-EE21-417A-87AF-F46570FB1413}">
      <dgm:prSet/>
      <dgm:spPr/>
      <dgm:t>
        <a:bodyPr/>
        <a:lstStyle/>
        <a:p>
          <a:endParaRPr lang="en-ZA"/>
        </a:p>
      </dgm:t>
    </dgm:pt>
    <dgm:pt modelId="{74380DAA-BF58-4533-A7B8-560E69AB04E1}" type="sibTrans" cxnId="{2CF29068-EE21-417A-87AF-F46570FB1413}">
      <dgm:prSet/>
      <dgm:spPr/>
      <dgm:t>
        <a:bodyPr/>
        <a:lstStyle/>
        <a:p>
          <a:endParaRPr lang="en-ZA"/>
        </a:p>
      </dgm:t>
    </dgm:pt>
    <dgm:pt modelId="{17AF5370-203D-48FF-857A-EFD15E86023F}">
      <dgm:prSet phldrT="[Text]" custT="1"/>
      <dgm:spPr>
        <a:solidFill>
          <a:schemeClr val="accent2">
            <a:lumMod val="60000"/>
            <a:lumOff val="40000"/>
            <a:alpha val="50000"/>
          </a:schemeClr>
        </a:solidFill>
      </dgm:spPr>
      <dgm:t>
        <a:bodyPr/>
        <a:lstStyle/>
        <a:p>
          <a:pPr algn="just"/>
          <a:r>
            <a:rPr lang="en-ZA" sz="1200" b="1" dirty="0" smtClean="0"/>
            <a:t>Team Work </a:t>
          </a:r>
        </a:p>
        <a:p>
          <a:pPr algn="just"/>
          <a:r>
            <a:rPr lang="en-ZA" sz="1200" dirty="0" smtClean="0"/>
            <a:t>Involve each other, work together, seek ideas and share solutions</a:t>
          </a:r>
          <a:endParaRPr lang="en-ZA" sz="1200" dirty="0"/>
        </a:p>
      </dgm:t>
    </dgm:pt>
    <dgm:pt modelId="{575F64E3-A465-4A3B-B315-8A8BDE06E621}" type="parTrans" cxnId="{5773C366-C486-4F96-AC05-5D2C33E2A84E}">
      <dgm:prSet/>
      <dgm:spPr/>
      <dgm:t>
        <a:bodyPr/>
        <a:lstStyle/>
        <a:p>
          <a:endParaRPr lang="en-ZA"/>
        </a:p>
      </dgm:t>
    </dgm:pt>
    <dgm:pt modelId="{54BE92E6-BFB3-4347-849C-F45BA943FCD4}" type="sibTrans" cxnId="{5773C366-C486-4F96-AC05-5D2C33E2A84E}">
      <dgm:prSet/>
      <dgm:spPr/>
      <dgm:t>
        <a:bodyPr/>
        <a:lstStyle/>
        <a:p>
          <a:endParaRPr lang="en-ZA"/>
        </a:p>
      </dgm:t>
    </dgm:pt>
    <dgm:pt modelId="{D4689C61-03B1-4F9F-8214-6F9E9A51B15D}">
      <dgm:prSet phldrT="[Text]">
        <dgm:style>
          <a:lnRef idx="2">
            <a:schemeClr val="accent2"/>
          </a:lnRef>
          <a:fillRef idx="1">
            <a:schemeClr val="lt1"/>
          </a:fillRef>
          <a:effectRef idx="0">
            <a:schemeClr val="accent2"/>
          </a:effectRef>
          <a:fontRef idx="minor">
            <a:schemeClr val="dk1"/>
          </a:fontRef>
        </dgm:style>
      </dgm:prSet>
      <dgm:spPr>
        <a:solidFill>
          <a:schemeClr val="bg1"/>
        </a:solidFill>
      </dgm:spPr>
      <dgm:t>
        <a:bodyPr/>
        <a:lstStyle/>
        <a:p>
          <a:endParaRPr lang="en-ZA" dirty="0"/>
        </a:p>
      </dgm:t>
    </dgm:pt>
    <dgm:pt modelId="{24E86119-5548-4B2A-8265-7B0102888C7A}" type="parTrans" cxnId="{7144FB99-799B-4030-A661-38E8DA620D0C}">
      <dgm:prSet/>
      <dgm:spPr/>
      <dgm:t>
        <a:bodyPr/>
        <a:lstStyle/>
        <a:p>
          <a:endParaRPr lang="en-ZA"/>
        </a:p>
      </dgm:t>
    </dgm:pt>
    <dgm:pt modelId="{4A2DB0E8-470E-4D3F-81B8-7D4B05B7F810}" type="sibTrans" cxnId="{7144FB99-799B-4030-A661-38E8DA620D0C}">
      <dgm:prSet/>
      <dgm:spPr/>
      <dgm:t>
        <a:bodyPr/>
        <a:lstStyle/>
        <a:p>
          <a:endParaRPr lang="en-ZA"/>
        </a:p>
      </dgm:t>
    </dgm:pt>
    <dgm:pt modelId="{B0B6FB93-8BA2-4286-87C8-C62F20D034A1}" type="pres">
      <dgm:prSet presAssocID="{AC568356-4B6D-4E2C-A639-E936DC23A224}" presName="composite" presStyleCnt="0">
        <dgm:presLayoutVars>
          <dgm:chMax val="1"/>
          <dgm:dir/>
          <dgm:resizeHandles val="exact"/>
        </dgm:presLayoutVars>
      </dgm:prSet>
      <dgm:spPr/>
      <dgm:t>
        <a:bodyPr/>
        <a:lstStyle/>
        <a:p>
          <a:endParaRPr lang="en-ZA"/>
        </a:p>
      </dgm:t>
    </dgm:pt>
    <dgm:pt modelId="{3DAA1FB1-3984-4CD9-BF6C-0EC533998B7D}" type="pres">
      <dgm:prSet presAssocID="{AC568356-4B6D-4E2C-A639-E936DC23A224}" presName="radial" presStyleCnt="0">
        <dgm:presLayoutVars>
          <dgm:animLvl val="ctr"/>
        </dgm:presLayoutVars>
      </dgm:prSet>
      <dgm:spPr/>
    </dgm:pt>
    <dgm:pt modelId="{EC6EC769-8EEF-4C08-AC9A-93276F34EFB5}" type="pres">
      <dgm:prSet presAssocID="{9A6A0FBB-F0E7-4C6E-9986-0F8F222D1446}" presName="centerShape" presStyleLbl="vennNode1" presStyleIdx="0" presStyleCnt="8"/>
      <dgm:spPr/>
      <dgm:t>
        <a:bodyPr/>
        <a:lstStyle/>
        <a:p>
          <a:endParaRPr lang="en-ZA"/>
        </a:p>
      </dgm:t>
    </dgm:pt>
    <dgm:pt modelId="{F08F106E-7594-4A87-81D5-08D144B01B4C}" type="pres">
      <dgm:prSet presAssocID="{32D33C4C-E7F7-4C08-82CC-D0483EB50B58}" presName="node" presStyleLbl="vennNode1" presStyleIdx="1" presStyleCnt="8" custScaleX="116012">
        <dgm:presLayoutVars>
          <dgm:bulletEnabled val="1"/>
        </dgm:presLayoutVars>
      </dgm:prSet>
      <dgm:spPr/>
      <dgm:t>
        <a:bodyPr/>
        <a:lstStyle/>
        <a:p>
          <a:endParaRPr lang="en-ZA"/>
        </a:p>
      </dgm:t>
    </dgm:pt>
    <dgm:pt modelId="{366DBAD5-093C-45F5-BC1D-9BD7F5FB4ACC}" type="pres">
      <dgm:prSet presAssocID="{462072B9-A2FA-4EB3-9C89-E1193302BA58}" presName="node" presStyleLbl="vennNode1" presStyleIdx="2" presStyleCnt="8" custScaleX="128865" custRadScaleRad="108505" custRadScaleInc="9525">
        <dgm:presLayoutVars>
          <dgm:bulletEnabled val="1"/>
        </dgm:presLayoutVars>
      </dgm:prSet>
      <dgm:spPr/>
      <dgm:t>
        <a:bodyPr/>
        <a:lstStyle/>
        <a:p>
          <a:endParaRPr lang="en-ZA"/>
        </a:p>
      </dgm:t>
    </dgm:pt>
    <dgm:pt modelId="{076AA3A6-C0F2-4AA4-A06C-642DB1E27F2A}" type="pres">
      <dgm:prSet presAssocID="{8F950D0B-EA57-493B-B6D5-A830A441E548}" presName="node" presStyleLbl="vennNode1" presStyleIdx="3" presStyleCnt="8" custScaleX="126553">
        <dgm:presLayoutVars>
          <dgm:bulletEnabled val="1"/>
        </dgm:presLayoutVars>
      </dgm:prSet>
      <dgm:spPr/>
      <dgm:t>
        <a:bodyPr/>
        <a:lstStyle/>
        <a:p>
          <a:endParaRPr lang="en-ZA"/>
        </a:p>
      </dgm:t>
    </dgm:pt>
    <dgm:pt modelId="{060E153B-7EB3-43A1-93D6-910050D93454}" type="pres">
      <dgm:prSet presAssocID="{22C640A1-D282-44E1-A3AA-3B10170879FC}" presName="node" presStyleLbl="vennNode1" presStyleIdx="4" presStyleCnt="8" custScaleX="132600" custRadScaleRad="104307" custRadScaleInc="-3229">
        <dgm:presLayoutVars>
          <dgm:bulletEnabled val="1"/>
        </dgm:presLayoutVars>
      </dgm:prSet>
      <dgm:spPr/>
      <dgm:t>
        <a:bodyPr/>
        <a:lstStyle/>
        <a:p>
          <a:endParaRPr lang="en-ZA"/>
        </a:p>
      </dgm:t>
    </dgm:pt>
    <dgm:pt modelId="{29EB6C18-4A8A-426D-9C93-2A0388B4EC0D}" type="pres">
      <dgm:prSet presAssocID="{6514DFC9-6043-4059-A912-5212A1A1A185}" presName="node" presStyleLbl="vennNode1" presStyleIdx="5" presStyleCnt="8" custScaleX="142582">
        <dgm:presLayoutVars>
          <dgm:bulletEnabled val="1"/>
        </dgm:presLayoutVars>
      </dgm:prSet>
      <dgm:spPr/>
      <dgm:t>
        <a:bodyPr/>
        <a:lstStyle/>
        <a:p>
          <a:endParaRPr lang="en-ZA"/>
        </a:p>
      </dgm:t>
    </dgm:pt>
    <dgm:pt modelId="{DD9A1B63-60A4-4FEF-9BDA-A895848E642F}" type="pres">
      <dgm:prSet presAssocID="{17AF5370-203D-48FF-857A-EFD15E86023F}" presName="node" presStyleLbl="vennNode1" presStyleIdx="6" presStyleCnt="8" custScaleX="131951" custRadScaleRad="99478" custRadScaleInc="2704">
        <dgm:presLayoutVars>
          <dgm:bulletEnabled val="1"/>
        </dgm:presLayoutVars>
      </dgm:prSet>
      <dgm:spPr/>
      <dgm:t>
        <a:bodyPr/>
        <a:lstStyle/>
        <a:p>
          <a:endParaRPr lang="en-ZA"/>
        </a:p>
      </dgm:t>
    </dgm:pt>
    <dgm:pt modelId="{3989D15F-B3E4-4A10-ABA8-7DF090E51CF3}" type="pres">
      <dgm:prSet presAssocID="{D4689C61-03B1-4F9F-8214-6F9E9A51B15D}" presName="node" presStyleLbl="vennNode1" presStyleIdx="7" presStyleCnt="8" custScaleX="135861" custRadScaleRad="103673" custRadScaleInc="-6029">
        <dgm:presLayoutVars>
          <dgm:bulletEnabled val="1"/>
        </dgm:presLayoutVars>
      </dgm:prSet>
      <dgm:spPr/>
      <dgm:t>
        <a:bodyPr/>
        <a:lstStyle/>
        <a:p>
          <a:endParaRPr lang="en-ZA"/>
        </a:p>
      </dgm:t>
    </dgm:pt>
  </dgm:ptLst>
  <dgm:cxnLst>
    <dgm:cxn modelId="{4C55A1F8-2DC0-4B41-85BA-844719BD7C3A}" type="presOf" srcId="{D4689C61-03B1-4F9F-8214-6F9E9A51B15D}" destId="{3989D15F-B3E4-4A10-ABA8-7DF090E51CF3}" srcOrd="0" destOrd="0" presId="urn:microsoft.com/office/officeart/2005/8/layout/radial3"/>
    <dgm:cxn modelId="{2CF29068-EE21-417A-87AF-F46570FB1413}" srcId="{9A6A0FBB-F0E7-4C6E-9986-0F8F222D1446}" destId="{6514DFC9-6043-4059-A912-5212A1A1A185}" srcOrd="4" destOrd="0" parTransId="{AEE0295A-A081-4F96-B857-461D881D108E}" sibTransId="{74380DAA-BF58-4533-A7B8-560E69AB04E1}"/>
    <dgm:cxn modelId="{8F9EF5E6-FA06-4634-8436-89F0A83DFEE3}" type="presOf" srcId="{462072B9-A2FA-4EB3-9C89-E1193302BA58}" destId="{366DBAD5-093C-45F5-BC1D-9BD7F5FB4ACC}" srcOrd="0" destOrd="0" presId="urn:microsoft.com/office/officeart/2005/8/layout/radial3"/>
    <dgm:cxn modelId="{B8857566-06A2-4C91-99E1-A0A38576BE97}" srcId="{9A6A0FBB-F0E7-4C6E-9986-0F8F222D1446}" destId="{8F950D0B-EA57-493B-B6D5-A830A441E548}" srcOrd="2" destOrd="0" parTransId="{A1FD8E82-3F46-4820-BB94-F796CC10E988}" sibTransId="{5D9AB937-2905-4ED9-AFDB-5C5284B53025}"/>
    <dgm:cxn modelId="{7144FB99-799B-4030-A661-38E8DA620D0C}" srcId="{9A6A0FBB-F0E7-4C6E-9986-0F8F222D1446}" destId="{D4689C61-03B1-4F9F-8214-6F9E9A51B15D}" srcOrd="6" destOrd="0" parTransId="{24E86119-5548-4B2A-8265-7B0102888C7A}" sibTransId="{4A2DB0E8-470E-4D3F-81B8-7D4B05B7F810}"/>
    <dgm:cxn modelId="{CB7FF6C5-38EC-40F8-A329-1665EF63813A}" srcId="{9A6A0FBB-F0E7-4C6E-9986-0F8F222D1446}" destId="{462072B9-A2FA-4EB3-9C89-E1193302BA58}" srcOrd="1" destOrd="0" parTransId="{2FEA06B8-49CD-4259-9AF2-4E7F5D3AB28D}" sibTransId="{8D74C6CD-0324-493B-91DE-1A6856DA77ED}"/>
    <dgm:cxn modelId="{546AB393-0F2D-49FB-AF2D-BE3BC6C6E48A}" type="presOf" srcId="{AC568356-4B6D-4E2C-A639-E936DC23A224}" destId="{B0B6FB93-8BA2-4286-87C8-C62F20D034A1}" srcOrd="0" destOrd="0" presId="urn:microsoft.com/office/officeart/2005/8/layout/radial3"/>
    <dgm:cxn modelId="{64DA56A3-D54E-44A5-B69A-18FBA852BA53}" srcId="{9A6A0FBB-F0E7-4C6E-9986-0F8F222D1446}" destId="{22C640A1-D282-44E1-A3AA-3B10170879FC}" srcOrd="3" destOrd="0" parTransId="{D9B652CA-9B55-449C-87B8-F3F01AB6027D}" sibTransId="{DBDC2166-BD5F-4FB0-8ADA-5A11D1E70981}"/>
    <dgm:cxn modelId="{34024AC0-A26D-47D4-B99A-70BFC1F8CB64}" type="presOf" srcId="{8F950D0B-EA57-493B-B6D5-A830A441E548}" destId="{076AA3A6-C0F2-4AA4-A06C-642DB1E27F2A}" srcOrd="0" destOrd="0" presId="urn:microsoft.com/office/officeart/2005/8/layout/radial3"/>
    <dgm:cxn modelId="{BCE0139B-F337-4B45-986F-EC0A29A3116E}" type="presOf" srcId="{17AF5370-203D-48FF-857A-EFD15E86023F}" destId="{DD9A1B63-60A4-4FEF-9BDA-A895848E642F}" srcOrd="0" destOrd="0" presId="urn:microsoft.com/office/officeart/2005/8/layout/radial3"/>
    <dgm:cxn modelId="{907349DB-9539-4639-A389-AC2BC9BBFE9C}" srcId="{9A6A0FBB-F0E7-4C6E-9986-0F8F222D1446}" destId="{32D33C4C-E7F7-4C08-82CC-D0483EB50B58}" srcOrd="0" destOrd="0" parTransId="{EAA7C509-1B7F-43D1-B0EE-4ED78D8AE2ED}" sibTransId="{3E0D6E1D-08E7-4065-ACFA-3FA066E258DB}"/>
    <dgm:cxn modelId="{5E109645-FCC6-45C9-B35F-1D8E9664402D}" type="presOf" srcId="{6514DFC9-6043-4059-A912-5212A1A1A185}" destId="{29EB6C18-4A8A-426D-9C93-2A0388B4EC0D}" srcOrd="0" destOrd="0" presId="urn:microsoft.com/office/officeart/2005/8/layout/radial3"/>
    <dgm:cxn modelId="{3C21E1B7-3622-4227-B9F5-0533E8A0E372}" type="presOf" srcId="{9A6A0FBB-F0E7-4C6E-9986-0F8F222D1446}" destId="{EC6EC769-8EEF-4C08-AC9A-93276F34EFB5}" srcOrd="0" destOrd="0" presId="urn:microsoft.com/office/officeart/2005/8/layout/radial3"/>
    <dgm:cxn modelId="{C618C20F-0902-4469-8D2E-B0102EE2ACD1}" srcId="{AC568356-4B6D-4E2C-A639-E936DC23A224}" destId="{9A6A0FBB-F0E7-4C6E-9986-0F8F222D1446}" srcOrd="0" destOrd="0" parTransId="{02B24B5C-49FF-462F-8517-9F6A2BB4C833}" sibTransId="{35F22032-BEA7-4C6A-8754-5F167630AF98}"/>
    <dgm:cxn modelId="{5773C366-C486-4F96-AC05-5D2C33E2A84E}" srcId="{9A6A0FBB-F0E7-4C6E-9986-0F8F222D1446}" destId="{17AF5370-203D-48FF-857A-EFD15E86023F}" srcOrd="5" destOrd="0" parTransId="{575F64E3-A465-4A3B-B315-8A8BDE06E621}" sibTransId="{54BE92E6-BFB3-4347-849C-F45BA943FCD4}"/>
    <dgm:cxn modelId="{A76AAC2C-A82D-48F3-9120-F61B940ACE5B}" type="presOf" srcId="{22C640A1-D282-44E1-A3AA-3B10170879FC}" destId="{060E153B-7EB3-43A1-93D6-910050D93454}" srcOrd="0" destOrd="0" presId="urn:microsoft.com/office/officeart/2005/8/layout/radial3"/>
    <dgm:cxn modelId="{8C60ED82-B92B-4C6A-8055-F9F92671A9D0}" type="presOf" srcId="{32D33C4C-E7F7-4C08-82CC-D0483EB50B58}" destId="{F08F106E-7594-4A87-81D5-08D144B01B4C}" srcOrd="0" destOrd="0" presId="urn:microsoft.com/office/officeart/2005/8/layout/radial3"/>
    <dgm:cxn modelId="{04D76FEC-91A1-493C-B92F-C834D56BE8D2}" type="presParOf" srcId="{B0B6FB93-8BA2-4286-87C8-C62F20D034A1}" destId="{3DAA1FB1-3984-4CD9-BF6C-0EC533998B7D}" srcOrd="0" destOrd="0" presId="urn:microsoft.com/office/officeart/2005/8/layout/radial3"/>
    <dgm:cxn modelId="{9293FFAF-B1E8-4317-B600-BE38DBA871DB}" type="presParOf" srcId="{3DAA1FB1-3984-4CD9-BF6C-0EC533998B7D}" destId="{EC6EC769-8EEF-4C08-AC9A-93276F34EFB5}" srcOrd="0" destOrd="0" presId="urn:microsoft.com/office/officeart/2005/8/layout/radial3"/>
    <dgm:cxn modelId="{242D3EC6-AC60-42BD-BC0A-0C6408355106}" type="presParOf" srcId="{3DAA1FB1-3984-4CD9-BF6C-0EC533998B7D}" destId="{F08F106E-7594-4A87-81D5-08D144B01B4C}" srcOrd="1" destOrd="0" presId="urn:microsoft.com/office/officeart/2005/8/layout/radial3"/>
    <dgm:cxn modelId="{D3E6681D-13C1-4024-937E-5987F25E46B4}" type="presParOf" srcId="{3DAA1FB1-3984-4CD9-BF6C-0EC533998B7D}" destId="{366DBAD5-093C-45F5-BC1D-9BD7F5FB4ACC}" srcOrd="2" destOrd="0" presId="urn:microsoft.com/office/officeart/2005/8/layout/radial3"/>
    <dgm:cxn modelId="{C6BCC050-4610-4EDC-BA54-3372E38BF261}" type="presParOf" srcId="{3DAA1FB1-3984-4CD9-BF6C-0EC533998B7D}" destId="{076AA3A6-C0F2-4AA4-A06C-642DB1E27F2A}" srcOrd="3" destOrd="0" presId="urn:microsoft.com/office/officeart/2005/8/layout/radial3"/>
    <dgm:cxn modelId="{A2E21E57-99BF-401B-AC2B-5783E957FAB2}" type="presParOf" srcId="{3DAA1FB1-3984-4CD9-BF6C-0EC533998B7D}" destId="{060E153B-7EB3-43A1-93D6-910050D93454}" srcOrd="4" destOrd="0" presId="urn:microsoft.com/office/officeart/2005/8/layout/radial3"/>
    <dgm:cxn modelId="{023C2F68-F328-4B1D-8268-7C54D5C0B2D7}" type="presParOf" srcId="{3DAA1FB1-3984-4CD9-BF6C-0EC533998B7D}" destId="{29EB6C18-4A8A-426D-9C93-2A0388B4EC0D}" srcOrd="5" destOrd="0" presId="urn:microsoft.com/office/officeart/2005/8/layout/radial3"/>
    <dgm:cxn modelId="{90B4CD92-49CF-41E6-818C-88E136014227}" type="presParOf" srcId="{3DAA1FB1-3984-4CD9-BF6C-0EC533998B7D}" destId="{DD9A1B63-60A4-4FEF-9BDA-A895848E642F}" srcOrd="6" destOrd="0" presId="urn:microsoft.com/office/officeart/2005/8/layout/radial3"/>
    <dgm:cxn modelId="{F85AFBBF-9146-45B1-A98B-70B907587F54}" type="presParOf" srcId="{3DAA1FB1-3984-4CD9-BF6C-0EC533998B7D}" destId="{3989D15F-B3E4-4A10-ABA8-7DF090E51CF3}"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DFB44-8408-4D3F-9682-7E2B2390A460}" type="doc">
      <dgm:prSet loTypeId="urn:microsoft.com/office/officeart/2005/8/layout/cycle7" loCatId="cycle" qsTypeId="urn:microsoft.com/office/officeart/2005/8/quickstyle/simple2" qsCatId="simple" csTypeId="urn:microsoft.com/office/officeart/2005/8/colors/colorful4" csCatId="colorful" phldr="1"/>
      <dgm:spPr/>
      <dgm:t>
        <a:bodyPr/>
        <a:lstStyle/>
        <a:p>
          <a:endParaRPr lang="en-ZA"/>
        </a:p>
      </dgm:t>
    </dgm:pt>
    <dgm:pt modelId="{C844D762-B7B3-42CF-9728-D7460DF2E2BB}">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ZA" sz="1200" dirty="0" smtClean="0"/>
            <a:t> </a:t>
          </a:r>
        </a:p>
        <a:p>
          <a:pPr algn="just"/>
          <a:r>
            <a:rPr lang="en-ZA" sz="1200" dirty="0" smtClean="0">
              <a:solidFill>
                <a:schemeClr val="tx1"/>
              </a:solidFill>
            </a:rPr>
            <a:t>1. </a:t>
          </a:r>
          <a:r>
            <a:rPr lang="en-ZA" sz="1100" dirty="0" smtClean="0">
              <a:solidFill>
                <a:schemeClr val="tx1"/>
              </a:solidFill>
            </a:rPr>
            <a:t>Outcome 4    : Decent employment  through an inclusive              </a:t>
          </a:r>
        </a:p>
        <a:p>
          <a:pPr algn="just"/>
          <a:r>
            <a:rPr lang="en-ZA" sz="1100" dirty="0" smtClean="0">
              <a:solidFill>
                <a:schemeClr val="tx1"/>
              </a:solidFill>
            </a:rPr>
            <a:t>                               economic  growth    </a:t>
          </a:r>
        </a:p>
        <a:p>
          <a:r>
            <a:rPr lang="en-ZA" sz="1100" dirty="0" smtClean="0">
              <a:solidFill>
                <a:schemeClr val="tx1"/>
              </a:solidFill>
            </a:rPr>
            <a:t>2. Outcome 12 : An efficient , effective &amp; development </a:t>
          </a:r>
        </a:p>
        <a:p>
          <a:r>
            <a:rPr lang="en-ZA" sz="1100" dirty="0" smtClean="0">
              <a:solidFill>
                <a:schemeClr val="tx1"/>
              </a:solidFill>
            </a:rPr>
            <a:t>                             oriented public service and an empowered</a:t>
          </a:r>
        </a:p>
        <a:p>
          <a:r>
            <a:rPr lang="en-ZA" sz="1100" dirty="0" smtClean="0">
              <a:solidFill>
                <a:schemeClr val="tx1"/>
              </a:solidFill>
            </a:rPr>
            <a:t>                             and inclusive citizenship</a:t>
          </a:r>
        </a:p>
        <a:p>
          <a:r>
            <a:rPr lang="en-ZA" sz="1100" dirty="0" smtClean="0">
              <a:solidFill>
                <a:schemeClr val="tx1"/>
              </a:solidFill>
            </a:rPr>
            <a:t>3. Outcome 13: An inclusive &amp; responsive social protection </a:t>
          </a:r>
        </a:p>
        <a:p>
          <a:pPr algn="l"/>
          <a:r>
            <a:rPr lang="en-ZA" sz="1100" dirty="0" smtClean="0">
              <a:solidFill>
                <a:schemeClr val="tx1"/>
              </a:solidFill>
            </a:rPr>
            <a:t>                             system</a:t>
          </a:r>
        </a:p>
        <a:p>
          <a:pPr algn="just"/>
          <a:endParaRPr lang="en-ZA" sz="1200" dirty="0" smtClean="0"/>
        </a:p>
        <a:p>
          <a:pPr algn="ctr"/>
          <a:endParaRPr lang="en-ZA" sz="1200" dirty="0"/>
        </a:p>
      </dgm:t>
    </dgm:pt>
    <dgm:pt modelId="{9FD3037B-6AC6-458D-810F-238B4D054A68}" type="parTrans" cxnId="{123C1A5A-C35F-4B29-84CB-1555FD787D18}">
      <dgm:prSet/>
      <dgm:spPr/>
      <dgm:t>
        <a:bodyPr/>
        <a:lstStyle/>
        <a:p>
          <a:endParaRPr lang="en-ZA"/>
        </a:p>
      </dgm:t>
    </dgm:pt>
    <dgm:pt modelId="{6CCADA61-B357-4B49-857F-CC308819DCF9}" type="sibTrans" cxnId="{123C1A5A-C35F-4B29-84CB-1555FD787D18}">
      <dgm:prSet custT="1"/>
      <dgm:spPr/>
      <dgm:t>
        <a:bodyPr/>
        <a:lstStyle/>
        <a:p>
          <a:endParaRPr lang="en-ZA" sz="1200" dirty="0"/>
        </a:p>
      </dgm:t>
    </dgm:pt>
    <dgm:pt modelId="{DC981208-CA66-4ABA-BD9A-B601BE006743}">
      <dgm:prSet phldrT="[Text]">
        <dgm:style>
          <a:lnRef idx="2">
            <a:schemeClr val="accent5"/>
          </a:lnRef>
          <a:fillRef idx="1">
            <a:schemeClr val="lt1"/>
          </a:fillRef>
          <a:effectRef idx="0">
            <a:schemeClr val="accent5"/>
          </a:effectRef>
          <a:fontRef idx="minor">
            <a:schemeClr val="dk1"/>
          </a:fontRef>
        </dgm:style>
      </dgm:prSet>
      <dgm:spPr/>
      <dgm:t>
        <a:bodyPr/>
        <a:lstStyle/>
        <a:p>
          <a:pPr algn="just"/>
          <a:endParaRPr lang="en-ZA" dirty="0"/>
        </a:p>
      </dgm:t>
    </dgm:pt>
    <dgm:pt modelId="{967F59A0-D141-4EDE-B1F3-CA868C251745}" type="parTrans" cxnId="{8543D073-9AE2-4F73-8C19-3EB128BB3754}">
      <dgm:prSet/>
      <dgm:spPr/>
      <dgm:t>
        <a:bodyPr/>
        <a:lstStyle/>
        <a:p>
          <a:endParaRPr lang="en-ZA"/>
        </a:p>
      </dgm:t>
    </dgm:pt>
    <dgm:pt modelId="{B735D40F-2B5F-4008-842A-2A077B9B57FE}" type="sibTrans" cxnId="{8543D073-9AE2-4F73-8C19-3EB128BB3754}">
      <dgm:prSet/>
      <dgm:spPr>
        <a:solidFill>
          <a:srgbClr val="00B0F0"/>
        </a:solidFill>
      </dgm:spPr>
      <dgm:t>
        <a:bodyPr/>
        <a:lstStyle/>
        <a:p>
          <a:endParaRPr lang="en-ZA" dirty="0"/>
        </a:p>
      </dgm:t>
    </dgm:pt>
    <dgm:pt modelId="{E715CBF0-B1D4-4C55-9641-77E32F89137C}">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endParaRPr lang="en-ZA" sz="1200" dirty="0" smtClean="0"/>
        </a:p>
        <a:p>
          <a:pPr algn="ctr"/>
          <a:endParaRPr lang="en-ZA" sz="1200" dirty="0"/>
        </a:p>
      </dgm:t>
    </dgm:pt>
    <dgm:pt modelId="{E47D9C5D-3182-4FDF-911C-149F973354A4}" type="parTrans" cxnId="{1A324633-6062-4188-998B-43D215B70497}">
      <dgm:prSet/>
      <dgm:spPr/>
      <dgm:t>
        <a:bodyPr/>
        <a:lstStyle/>
        <a:p>
          <a:endParaRPr lang="en-ZA"/>
        </a:p>
      </dgm:t>
    </dgm:pt>
    <dgm:pt modelId="{439B8226-93FE-41B2-B51A-463D213BD8AA}" type="sibTrans" cxnId="{1A324633-6062-4188-998B-43D215B70497}">
      <dgm:prSet/>
      <dgm:spPr>
        <a:solidFill>
          <a:srgbClr val="FF0000"/>
        </a:solidFill>
      </dgm:spPr>
      <dgm:t>
        <a:bodyPr/>
        <a:lstStyle/>
        <a:p>
          <a:endParaRPr lang="en-ZA" dirty="0"/>
        </a:p>
      </dgm:t>
    </dgm:pt>
    <dgm:pt modelId="{B3ABD119-52B0-4AFE-8EC7-BD43126EC3C0}" type="pres">
      <dgm:prSet presAssocID="{C3DDFB44-8408-4D3F-9682-7E2B2390A460}" presName="Name0" presStyleCnt="0">
        <dgm:presLayoutVars>
          <dgm:dir/>
          <dgm:resizeHandles val="exact"/>
        </dgm:presLayoutVars>
      </dgm:prSet>
      <dgm:spPr/>
      <dgm:t>
        <a:bodyPr/>
        <a:lstStyle/>
        <a:p>
          <a:endParaRPr lang="en-ZA"/>
        </a:p>
      </dgm:t>
    </dgm:pt>
    <dgm:pt modelId="{113CDDF0-AC9C-4D1B-8DAD-E655C5ED831E}" type="pres">
      <dgm:prSet presAssocID="{C844D762-B7B3-42CF-9728-D7460DF2E2BB}" presName="node" presStyleLbl="node1" presStyleIdx="0" presStyleCnt="3" custScaleX="158547" custScaleY="132984" custRadScaleRad="63128" custRadScaleInc="-41376">
        <dgm:presLayoutVars>
          <dgm:bulletEnabled val="1"/>
        </dgm:presLayoutVars>
      </dgm:prSet>
      <dgm:spPr/>
      <dgm:t>
        <a:bodyPr/>
        <a:lstStyle/>
        <a:p>
          <a:endParaRPr lang="en-ZA"/>
        </a:p>
      </dgm:t>
    </dgm:pt>
    <dgm:pt modelId="{39266F25-4B0E-4DD7-BB83-C5F9918C3501}" type="pres">
      <dgm:prSet presAssocID="{6CCADA61-B357-4B49-857F-CC308819DCF9}" presName="sibTrans" presStyleLbl="sibTrans2D1" presStyleIdx="0" presStyleCnt="3" custAng="13737265" custFlipVert="1" custFlipHor="0" custScaleX="43786" custScaleY="46041" custLinFactX="-300445" custLinFactY="-400000" custLinFactNeighborX="-400000" custLinFactNeighborY="-454852"/>
      <dgm:spPr/>
      <dgm:t>
        <a:bodyPr/>
        <a:lstStyle/>
        <a:p>
          <a:endParaRPr lang="en-ZA"/>
        </a:p>
      </dgm:t>
    </dgm:pt>
    <dgm:pt modelId="{F0D256B3-0B91-47C9-853B-3E69F3565A6D}" type="pres">
      <dgm:prSet presAssocID="{6CCADA61-B357-4B49-857F-CC308819DCF9}" presName="connectorText" presStyleLbl="sibTrans2D1" presStyleIdx="0" presStyleCnt="3"/>
      <dgm:spPr/>
      <dgm:t>
        <a:bodyPr/>
        <a:lstStyle/>
        <a:p>
          <a:endParaRPr lang="en-ZA"/>
        </a:p>
      </dgm:t>
    </dgm:pt>
    <dgm:pt modelId="{05B281DB-E0F3-4A7C-A4C0-821E41DBE3FE}" type="pres">
      <dgm:prSet presAssocID="{DC981208-CA66-4ABA-BD9A-B601BE006743}" presName="node" presStyleLbl="node1" presStyleIdx="1" presStyleCnt="3" custScaleX="126490" custScaleY="243219" custRadScaleRad="74946" custRadScaleInc="20293">
        <dgm:presLayoutVars>
          <dgm:bulletEnabled val="1"/>
        </dgm:presLayoutVars>
      </dgm:prSet>
      <dgm:spPr/>
      <dgm:t>
        <a:bodyPr/>
        <a:lstStyle/>
        <a:p>
          <a:endParaRPr lang="en-ZA"/>
        </a:p>
      </dgm:t>
    </dgm:pt>
    <dgm:pt modelId="{D157B0E2-B402-4420-B452-3FC39A175FD6}" type="pres">
      <dgm:prSet presAssocID="{B735D40F-2B5F-4008-842A-2A077B9B57FE}" presName="sibTrans" presStyleLbl="sibTrans2D1" presStyleIdx="1" presStyleCnt="3" custAng="10781405" custScaleX="146834" custLinFactNeighborX="-6874" custLinFactNeighborY="-38382"/>
      <dgm:spPr>
        <a:prstGeom prst="rightArrow">
          <a:avLst/>
        </a:prstGeom>
      </dgm:spPr>
      <dgm:t>
        <a:bodyPr/>
        <a:lstStyle/>
        <a:p>
          <a:endParaRPr lang="en-ZA"/>
        </a:p>
      </dgm:t>
    </dgm:pt>
    <dgm:pt modelId="{8EAEE63D-44CD-4F2A-BC2E-CF35056605E6}" type="pres">
      <dgm:prSet presAssocID="{B735D40F-2B5F-4008-842A-2A077B9B57FE}" presName="connectorText" presStyleLbl="sibTrans2D1" presStyleIdx="1" presStyleCnt="3"/>
      <dgm:spPr/>
      <dgm:t>
        <a:bodyPr/>
        <a:lstStyle/>
        <a:p>
          <a:endParaRPr lang="en-ZA"/>
        </a:p>
      </dgm:t>
    </dgm:pt>
    <dgm:pt modelId="{BF7F3B16-A30A-4083-8056-14E3B9434870}" type="pres">
      <dgm:prSet presAssocID="{E715CBF0-B1D4-4C55-9641-77E32F89137C}" presName="node" presStyleLbl="node1" presStyleIdx="2" presStyleCnt="3" custScaleX="95028" custScaleY="233559" custRadScaleRad="108939" custRadScaleInc="-20427">
        <dgm:presLayoutVars>
          <dgm:bulletEnabled val="1"/>
        </dgm:presLayoutVars>
      </dgm:prSet>
      <dgm:spPr/>
      <dgm:t>
        <a:bodyPr/>
        <a:lstStyle/>
        <a:p>
          <a:endParaRPr lang="en-ZA"/>
        </a:p>
      </dgm:t>
    </dgm:pt>
    <dgm:pt modelId="{98DDD1E2-FBAB-4E06-91C2-AC254B789D9A}" type="pres">
      <dgm:prSet presAssocID="{439B8226-93FE-41B2-B51A-463D213BD8AA}" presName="sibTrans" presStyleLbl="sibTrans2D1" presStyleIdx="2" presStyleCnt="3" custAng="3799177" custScaleY="95658" custLinFactNeighborX="-28979" custLinFactNeighborY="1860"/>
      <dgm:spPr>
        <a:prstGeom prst="downArrow">
          <a:avLst/>
        </a:prstGeom>
      </dgm:spPr>
      <dgm:t>
        <a:bodyPr/>
        <a:lstStyle/>
        <a:p>
          <a:endParaRPr lang="en-ZA"/>
        </a:p>
      </dgm:t>
    </dgm:pt>
    <dgm:pt modelId="{38DAE255-38C8-4219-95F0-3E12B8494981}" type="pres">
      <dgm:prSet presAssocID="{439B8226-93FE-41B2-B51A-463D213BD8AA}" presName="connectorText" presStyleLbl="sibTrans2D1" presStyleIdx="2" presStyleCnt="3"/>
      <dgm:spPr/>
      <dgm:t>
        <a:bodyPr/>
        <a:lstStyle/>
        <a:p>
          <a:endParaRPr lang="en-ZA"/>
        </a:p>
      </dgm:t>
    </dgm:pt>
  </dgm:ptLst>
  <dgm:cxnLst>
    <dgm:cxn modelId="{8E5081CE-CDDA-4EE0-88F7-AD17219CD910}" type="presOf" srcId="{DC981208-CA66-4ABA-BD9A-B601BE006743}" destId="{05B281DB-E0F3-4A7C-A4C0-821E41DBE3FE}" srcOrd="0" destOrd="0" presId="urn:microsoft.com/office/officeart/2005/8/layout/cycle7"/>
    <dgm:cxn modelId="{35740067-78C6-49D9-A3FF-3EB638B84BBB}" type="presOf" srcId="{B735D40F-2B5F-4008-842A-2A077B9B57FE}" destId="{8EAEE63D-44CD-4F2A-BC2E-CF35056605E6}" srcOrd="1" destOrd="0" presId="urn:microsoft.com/office/officeart/2005/8/layout/cycle7"/>
    <dgm:cxn modelId="{F2FCCF9B-F492-421B-8D0B-6F11F2493144}" type="presOf" srcId="{C844D762-B7B3-42CF-9728-D7460DF2E2BB}" destId="{113CDDF0-AC9C-4D1B-8DAD-E655C5ED831E}" srcOrd="0" destOrd="0" presId="urn:microsoft.com/office/officeart/2005/8/layout/cycle7"/>
    <dgm:cxn modelId="{40A97F30-63A2-4896-9A8D-01C34254A074}" type="presOf" srcId="{6CCADA61-B357-4B49-857F-CC308819DCF9}" destId="{39266F25-4B0E-4DD7-BB83-C5F9918C3501}" srcOrd="0" destOrd="0" presId="urn:microsoft.com/office/officeart/2005/8/layout/cycle7"/>
    <dgm:cxn modelId="{F2426367-7B94-493E-9E99-7C7EAF55ECF8}" type="presOf" srcId="{6CCADA61-B357-4B49-857F-CC308819DCF9}" destId="{F0D256B3-0B91-47C9-853B-3E69F3565A6D}" srcOrd="1" destOrd="0" presId="urn:microsoft.com/office/officeart/2005/8/layout/cycle7"/>
    <dgm:cxn modelId="{123C1A5A-C35F-4B29-84CB-1555FD787D18}" srcId="{C3DDFB44-8408-4D3F-9682-7E2B2390A460}" destId="{C844D762-B7B3-42CF-9728-D7460DF2E2BB}" srcOrd="0" destOrd="0" parTransId="{9FD3037B-6AC6-458D-810F-238B4D054A68}" sibTransId="{6CCADA61-B357-4B49-857F-CC308819DCF9}"/>
    <dgm:cxn modelId="{2D492C7E-6845-4920-9DF0-9514C8891E84}" type="presOf" srcId="{439B8226-93FE-41B2-B51A-463D213BD8AA}" destId="{38DAE255-38C8-4219-95F0-3E12B8494981}" srcOrd="1" destOrd="0" presId="urn:microsoft.com/office/officeart/2005/8/layout/cycle7"/>
    <dgm:cxn modelId="{12E0D992-630C-4062-B34F-4967EC9DDC23}" type="presOf" srcId="{439B8226-93FE-41B2-B51A-463D213BD8AA}" destId="{98DDD1E2-FBAB-4E06-91C2-AC254B789D9A}" srcOrd="0" destOrd="0" presId="urn:microsoft.com/office/officeart/2005/8/layout/cycle7"/>
    <dgm:cxn modelId="{1CC276B1-C40A-43B3-B1CE-D8C1ED83FA66}" type="presOf" srcId="{C3DDFB44-8408-4D3F-9682-7E2B2390A460}" destId="{B3ABD119-52B0-4AFE-8EC7-BD43126EC3C0}" srcOrd="0" destOrd="0" presId="urn:microsoft.com/office/officeart/2005/8/layout/cycle7"/>
    <dgm:cxn modelId="{DAFE77B5-CDCC-4A0B-942B-699631FBFFD1}" type="presOf" srcId="{E715CBF0-B1D4-4C55-9641-77E32F89137C}" destId="{BF7F3B16-A30A-4083-8056-14E3B9434870}" srcOrd="0" destOrd="0" presId="urn:microsoft.com/office/officeart/2005/8/layout/cycle7"/>
    <dgm:cxn modelId="{1A324633-6062-4188-998B-43D215B70497}" srcId="{C3DDFB44-8408-4D3F-9682-7E2B2390A460}" destId="{E715CBF0-B1D4-4C55-9641-77E32F89137C}" srcOrd="2" destOrd="0" parTransId="{E47D9C5D-3182-4FDF-911C-149F973354A4}" sibTransId="{439B8226-93FE-41B2-B51A-463D213BD8AA}"/>
    <dgm:cxn modelId="{8543D073-9AE2-4F73-8C19-3EB128BB3754}" srcId="{C3DDFB44-8408-4D3F-9682-7E2B2390A460}" destId="{DC981208-CA66-4ABA-BD9A-B601BE006743}" srcOrd="1" destOrd="0" parTransId="{967F59A0-D141-4EDE-B1F3-CA868C251745}" sibTransId="{B735D40F-2B5F-4008-842A-2A077B9B57FE}"/>
    <dgm:cxn modelId="{8A77A752-7295-427D-8772-224C9856F84A}" type="presOf" srcId="{B735D40F-2B5F-4008-842A-2A077B9B57FE}" destId="{D157B0E2-B402-4420-B452-3FC39A175FD6}" srcOrd="0" destOrd="0" presId="urn:microsoft.com/office/officeart/2005/8/layout/cycle7"/>
    <dgm:cxn modelId="{E66BA212-8C8F-43B2-84EF-B84ED1B9F2AA}" type="presParOf" srcId="{B3ABD119-52B0-4AFE-8EC7-BD43126EC3C0}" destId="{113CDDF0-AC9C-4D1B-8DAD-E655C5ED831E}" srcOrd="0" destOrd="0" presId="urn:microsoft.com/office/officeart/2005/8/layout/cycle7"/>
    <dgm:cxn modelId="{3CF36659-750D-4D03-82C9-6D9403019278}" type="presParOf" srcId="{B3ABD119-52B0-4AFE-8EC7-BD43126EC3C0}" destId="{39266F25-4B0E-4DD7-BB83-C5F9918C3501}" srcOrd="1" destOrd="0" presId="urn:microsoft.com/office/officeart/2005/8/layout/cycle7"/>
    <dgm:cxn modelId="{FD500362-76BB-4778-8113-8C8B68FBF54A}" type="presParOf" srcId="{39266F25-4B0E-4DD7-BB83-C5F9918C3501}" destId="{F0D256B3-0B91-47C9-853B-3E69F3565A6D}" srcOrd="0" destOrd="0" presId="urn:microsoft.com/office/officeart/2005/8/layout/cycle7"/>
    <dgm:cxn modelId="{8CE67513-0B58-4E53-926A-479CF6AF4419}" type="presParOf" srcId="{B3ABD119-52B0-4AFE-8EC7-BD43126EC3C0}" destId="{05B281DB-E0F3-4A7C-A4C0-821E41DBE3FE}" srcOrd="2" destOrd="0" presId="urn:microsoft.com/office/officeart/2005/8/layout/cycle7"/>
    <dgm:cxn modelId="{E2692340-195F-4AF3-8844-C30245129774}" type="presParOf" srcId="{B3ABD119-52B0-4AFE-8EC7-BD43126EC3C0}" destId="{D157B0E2-B402-4420-B452-3FC39A175FD6}" srcOrd="3" destOrd="0" presId="urn:microsoft.com/office/officeart/2005/8/layout/cycle7"/>
    <dgm:cxn modelId="{AE1A0767-01FE-4FC4-B814-0500CAF9182F}" type="presParOf" srcId="{D157B0E2-B402-4420-B452-3FC39A175FD6}" destId="{8EAEE63D-44CD-4F2A-BC2E-CF35056605E6}" srcOrd="0" destOrd="0" presId="urn:microsoft.com/office/officeart/2005/8/layout/cycle7"/>
    <dgm:cxn modelId="{DB38E8E0-EFA8-4A35-B4D9-645529861C23}" type="presParOf" srcId="{B3ABD119-52B0-4AFE-8EC7-BD43126EC3C0}" destId="{BF7F3B16-A30A-4083-8056-14E3B9434870}" srcOrd="4" destOrd="0" presId="urn:microsoft.com/office/officeart/2005/8/layout/cycle7"/>
    <dgm:cxn modelId="{53C01701-EC47-4A42-B8E3-2BDC53553CA4}" type="presParOf" srcId="{B3ABD119-52B0-4AFE-8EC7-BD43126EC3C0}" destId="{98DDD1E2-FBAB-4E06-91C2-AC254B789D9A}" srcOrd="5" destOrd="0" presId="urn:microsoft.com/office/officeart/2005/8/layout/cycle7"/>
    <dgm:cxn modelId="{9CCB8428-2F59-4C25-BDFC-2B7B92F72362}" type="presParOf" srcId="{98DDD1E2-FBAB-4E06-91C2-AC254B789D9A}" destId="{38DAE255-38C8-4219-95F0-3E12B849498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ACD2C3-BD5C-4008-88EA-5911AE17F148}"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ZA"/>
        </a:p>
      </dgm:t>
    </dgm:pt>
    <dgm:pt modelId="{88740C77-895D-42D8-B3EF-430ADAF46149}">
      <dgm:prSet phldrT="[Text]" custT="1"/>
      <dgm:spPr/>
      <dgm:t>
        <a:bodyPr/>
        <a:lstStyle/>
        <a:p>
          <a:pPr algn="ctr"/>
          <a:r>
            <a:rPr lang="en-ZA" sz="1600" dirty="0" smtClean="0"/>
            <a:t>Priorities of the Fund</a:t>
          </a:r>
          <a:endParaRPr lang="en-ZA" sz="1600" dirty="0"/>
        </a:p>
      </dgm:t>
    </dgm:pt>
    <dgm:pt modelId="{2C431BE6-C445-40C2-93F8-8A26CD601D21}" type="parTrans" cxnId="{E997921A-5057-46F0-BCC4-33CEEDF0AF92}">
      <dgm:prSet/>
      <dgm:spPr/>
      <dgm:t>
        <a:bodyPr/>
        <a:lstStyle/>
        <a:p>
          <a:endParaRPr lang="en-ZA"/>
        </a:p>
      </dgm:t>
    </dgm:pt>
    <dgm:pt modelId="{1EE45BBF-E7C6-43C0-B880-B29989E24B4F}" type="sibTrans" cxnId="{E997921A-5057-46F0-BCC4-33CEEDF0AF92}">
      <dgm:prSet/>
      <dgm:spPr/>
      <dgm:t>
        <a:bodyPr/>
        <a:lstStyle/>
        <a:p>
          <a:endParaRPr lang="en-ZA"/>
        </a:p>
      </dgm:t>
    </dgm:pt>
    <dgm:pt modelId="{E3DCEF49-313F-4699-A5BD-A45E6EA93B04}">
      <dgm:prSet phldrT="[Text]" custT="1"/>
      <dgm:spPr/>
      <dgm:t>
        <a:bodyPr/>
        <a:lstStyle/>
        <a:p>
          <a:r>
            <a:rPr lang="en-ZA" sz="1200" dirty="0" smtClean="0"/>
            <a:t>Increase contributions collected by at least a rate equal to the prevailing Consumer Price Index</a:t>
          </a:r>
          <a:endParaRPr lang="en-ZA" sz="1200" dirty="0"/>
        </a:p>
      </dgm:t>
    </dgm:pt>
    <dgm:pt modelId="{1AD5BFE1-B548-4ABE-9584-125C35C4354F}" type="parTrans" cxnId="{C8A4A62B-5269-4BEA-83EB-2C9F57FE766A}">
      <dgm:prSet/>
      <dgm:spPr/>
      <dgm:t>
        <a:bodyPr/>
        <a:lstStyle/>
        <a:p>
          <a:endParaRPr lang="en-ZA"/>
        </a:p>
      </dgm:t>
    </dgm:pt>
    <dgm:pt modelId="{1FF2085E-DE02-40A1-A5B8-CA7EBC4BDDDE}" type="sibTrans" cxnId="{C8A4A62B-5269-4BEA-83EB-2C9F57FE766A}">
      <dgm:prSet/>
      <dgm:spPr/>
      <dgm:t>
        <a:bodyPr/>
        <a:lstStyle/>
        <a:p>
          <a:endParaRPr lang="en-ZA"/>
        </a:p>
      </dgm:t>
    </dgm:pt>
    <dgm:pt modelId="{ADAE24FD-7557-4B1E-94C1-A2A127248079}">
      <dgm:prSet phldrT="[Text]" custT="1"/>
      <dgm:spPr/>
      <dgm:t>
        <a:bodyPr/>
        <a:lstStyle/>
        <a:p>
          <a:pPr algn="l"/>
          <a:endParaRPr lang="en-ZA" sz="1200" dirty="0" smtClean="0"/>
        </a:p>
        <a:p>
          <a:pPr algn="just"/>
          <a:endParaRPr lang="en-ZA" sz="1200" dirty="0" smtClean="0"/>
        </a:p>
        <a:p>
          <a:pPr algn="just"/>
          <a:endParaRPr lang="en-ZA" sz="1200" dirty="0"/>
        </a:p>
      </dgm:t>
    </dgm:pt>
    <dgm:pt modelId="{26B7BC2F-B73E-41DC-B60C-B36219F88754}" type="parTrans" cxnId="{868D34FD-AD80-4041-8802-BFFEC440F547}">
      <dgm:prSet/>
      <dgm:spPr/>
      <dgm:t>
        <a:bodyPr/>
        <a:lstStyle/>
        <a:p>
          <a:endParaRPr lang="en-ZA"/>
        </a:p>
      </dgm:t>
    </dgm:pt>
    <dgm:pt modelId="{E3AD21E3-C0D4-48F3-B59B-CEE3C9E74BE9}" type="sibTrans" cxnId="{868D34FD-AD80-4041-8802-BFFEC440F547}">
      <dgm:prSet/>
      <dgm:spPr/>
      <dgm:t>
        <a:bodyPr/>
        <a:lstStyle/>
        <a:p>
          <a:endParaRPr lang="en-ZA"/>
        </a:p>
      </dgm:t>
    </dgm:pt>
    <dgm:pt modelId="{CB114ADB-2DA9-459F-B439-0B4EF6AC8859}">
      <dgm:prSet phldrT="[Text]" custT="1"/>
      <dgm:spPr/>
      <dgm:t>
        <a:bodyPr/>
        <a:lstStyle/>
        <a:p>
          <a:pPr algn="l"/>
          <a:r>
            <a:rPr lang="en-ZA" sz="1200" dirty="0" smtClean="0"/>
            <a:t> </a:t>
          </a:r>
        </a:p>
        <a:p>
          <a:pPr algn="just"/>
          <a:r>
            <a:rPr lang="en-ZA" sz="1200" dirty="0" smtClean="0"/>
            <a:t>    Contribute in the various schemes designed to alleviate the   </a:t>
          </a:r>
        </a:p>
        <a:p>
          <a:pPr algn="just"/>
          <a:r>
            <a:rPr lang="en-ZA" sz="1200" dirty="0" smtClean="0"/>
            <a:t>     harmful effects of unemployment which includes investing    </a:t>
          </a:r>
        </a:p>
        <a:p>
          <a:pPr algn="just"/>
          <a:r>
            <a:rPr lang="en-ZA" sz="1200" dirty="0" smtClean="0"/>
            <a:t>     mandated funds in   Social Responsibility Investments </a:t>
          </a:r>
        </a:p>
        <a:p>
          <a:pPr algn="just"/>
          <a:endParaRPr lang="en-ZA" sz="1200" dirty="0" smtClean="0"/>
        </a:p>
        <a:p>
          <a:pPr algn="just"/>
          <a:endParaRPr lang="en-ZA" sz="1200" dirty="0"/>
        </a:p>
      </dgm:t>
    </dgm:pt>
    <dgm:pt modelId="{D844CCE3-AC5D-4219-8C31-3B4855BA8B35}" type="parTrans" cxnId="{3AC66983-1962-488B-B7F7-0D52C01C4FA3}">
      <dgm:prSet/>
      <dgm:spPr/>
      <dgm:t>
        <a:bodyPr/>
        <a:lstStyle/>
        <a:p>
          <a:endParaRPr lang="en-ZA"/>
        </a:p>
      </dgm:t>
    </dgm:pt>
    <dgm:pt modelId="{0BAA1AB2-AE4B-4CAD-A332-D8937D229AB4}" type="sibTrans" cxnId="{3AC66983-1962-488B-B7F7-0D52C01C4FA3}">
      <dgm:prSet/>
      <dgm:spPr/>
      <dgm:t>
        <a:bodyPr/>
        <a:lstStyle/>
        <a:p>
          <a:endParaRPr lang="en-ZA"/>
        </a:p>
      </dgm:t>
    </dgm:pt>
    <dgm:pt modelId="{215491ED-19A0-42C6-A01C-9E1C92BAEF05}" type="pres">
      <dgm:prSet presAssocID="{92ACD2C3-BD5C-4008-88EA-5911AE17F148}" presName="layout" presStyleCnt="0">
        <dgm:presLayoutVars>
          <dgm:chMax/>
          <dgm:chPref/>
          <dgm:dir/>
          <dgm:resizeHandles/>
        </dgm:presLayoutVars>
      </dgm:prSet>
      <dgm:spPr/>
      <dgm:t>
        <a:bodyPr/>
        <a:lstStyle/>
        <a:p>
          <a:endParaRPr lang="en-ZA"/>
        </a:p>
      </dgm:t>
    </dgm:pt>
    <dgm:pt modelId="{0CF98520-F1E6-4759-80A4-34B47777ABED}" type="pres">
      <dgm:prSet presAssocID="{88740C77-895D-42D8-B3EF-430ADAF46149}" presName="root" presStyleCnt="0">
        <dgm:presLayoutVars>
          <dgm:chMax/>
          <dgm:chPref/>
        </dgm:presLayoutVars>
      </dgm:prSet>
      <dgm:spPr/>
    </dgm:pt>
    <dgm:pt modelId="{5AE4EFE7-B1A0-4D3E-BD86-4E33EF8A3FA3}" type="pres">
      <dgm:prSet presAssocID="{88740C77-895D-42D8-B3EF-430ADAF46149}" presName="rootComposite" presStyleCnt="0">
        <dgm:presLayoutVars/>
      </dgm:prSet>
      <dgm:spPr/>
    </dgm:pt>
    <dgm:pt modelId="{95C37435-814A-4F4E-9006-F025BC8859EB}" type="pres">
      <dgm:prSet presAssocID="{88740C77-895D-42D8-B3EF-430ADAF46149}" presName="ParentAccent" presStyleLbl="alignNode1" presStyleIdx="0" presStyleCnt="1">
        <dgm:style>
          <a:lnRef idx="2">
            <a:schemeClr val="accent2"/>
          </a:lnRef>
          <a:fillRef idx="1">
            <a:schemeClr val="lt1"/>
          </a:fillRef>
          <a:effectRef idx="0">
            <a:schemeClr val="accent2"/>
          </a:effectRef>
          <a:fontRef idx="minor">
            <a:schemeClr val="dk1"/>
          </a:fontRef>
        </dgm:style>
      </dgm:prSet>
      <dgm:spPr>
        <a:solidFill>
          <a:schemeClr val="accent5"/>
        </a:solidFill>
      </dgm:spPr>
      <dgm:t>
        <a:bodyPr/>
        <a:lstStyle/>
        <a:p>
          <a:endParaRPr lang="en-ZA"/>
        </a:p>
      </dgm:t>
    </dgm:pt>
    <dgm:pt modelId="{7624EF81-BC71-4872-84A6-D26D8912F349}" type="pres">
      <dgm:prSet presAssocID="{88740C77-895D-42D8-B3EF-430ADAF46149}" presName="ParentSmallAccent" presStyleLbl="fgAcc1" presStyleIdx="0" presStyleCnt="1"/>
      <dgm:spPr/>
    </dgm:pt>
    <dgm:pt modelId="{83E2F1B1-D9BC-4A21-B205-36D64456C66F}" type="pres">
      <dgm:prSet presAssocID="{88740C77-895D-42D8-B3EF-430ADAF46149}" presName="Parent" presStyleLbl="revTx" presStyleIdx="0" presStyleCnt="4">
        <dgm:presLayoutVars>
          <dgm:chMax/>
          <dgm:chPref val="4"/>
          <dgm:bulletEnabled val="1"/>
        </dgm:presLayoutVars>
      </dgm:prSet>
      <dgm:spPr/>
      <dgm:t>
        <a:bodyPr/>
        <a:lstStyle/>
        <a:p>
          <a:endParaRPr lang="en-ZA"/>
        </a:p>
      </dgm:t>
    </dgm:pt>
    <dgm:pt modelId="{E9405A42-50D4-459A-9285-7982BA6DB20E}" type="pres">
      <dgm:prSet presAssocID="{88740C77-895D-42D8-B3EF-430ADAF46149}" presName="childShape" presStyleCnt="0">
        <dgm:presLayoutVars>
          <dgm:chMax val="0"/>
          <dgm:chPref val="0"/>
        </dgm:presLayoutVars>
      </dgm:prSet>
      <dgm:spPr/>
    </dgm:pt>
    <dgm:pt modelId="{0F2C0199-2CAF-4AD2-B5BB-38442AE633C2}" type="pres">
      <dgm:prSet presAssocID="{E3DCEF49-313F-4699-A5BD-A45E6EA93B04}" presName="childComposite" presStyleCnt="0">
        <dgm:presLayoutVars>
          <dgm:chMax val="0"/>
          <dgm:chPref val="0"/>
        </dgm:presLayoutVars>
      </dgm:prSet>
      <dgm:spPr/>
    </dgm:pt>
    <dgm:pt modelId="{309095D6-7E81-47AB-8465-728FB8EDF3A5}" type="pres">
      <dgm:prSet presAssocID="{E3DCEF49-313F-4699-A5BD-A45E6EA93B04}" presName="ChildAccent" presStyleLbl="solidFgAcc1" presStyleIdx="0" presStyleCnt="3" custLinFactNeighborX="-39044" custLinFactNeighborY="-34305"/>
      <dgm:spPr/>
      <dgm:t>
        <a:bodyPr/>
        <a:lstStyle/>
        <a:p>
          <a:endParaRPr lang="en-ZA"/>
        </a:p>
      </dgm:t>
    </dgm:pt>
    <dgm:pt modelId="{7963D9AE-C10E-4A09-A840-77D7765760A9}" type="pres">
      <dgm:prSet presAssocID="{E3DCEF49-313F-4699-A5BD-A45E6EA93B04}" presName="Child" presStyleLbl="revTx" presStyleIdx="1" presStyleCnt="4" custScaleX="94571" custLinFactNeighborX="-2366" custLinFactNeighborY="-19423">
        <dgm:presLayoutVars>
          <dgm:chMax val="0"/>
          <dgm:chPref val="0"/>
          <dgm:bulletEnabled val="1"/>
        </dgm:presLayoutVars>
      </dgm:prSet>
      <dgm:spPr/>
      <dgm:t>
        <a:bodyPr/>
        <a:lstStyle/>
        <a:p>
          <a:endParaRPr lang="en-ZA"/>
        </a:p>
      </dgm:t>
    </dgm:pt>
    <dgm:pt modelId="{D4D9730A-3442-418F-BF39-1B07F224F093}" type="pres">
      <dgm:prSet presAssocID="{ADAE24FD-7557-4B1E-94C1-A2A127248079}" presName="childComposite" presStyleCnt="0">
        <dgm:presLayoutVars>
          <dgm:chMax val="0"/>
          <dgm:chPref val="0"/>
        </dgm:presLayoutVars>
      </dgm:prSet>
      <dgm:spPr/>
    </dgm:pt>
    <dgm:pt modelId="{D41F0B5F-A0EA-49DB-B8AB-7180D4885159}" type="pres">
      <dgm:prSet presAssocID="{ADAE24FD-7557-4B1E-94C1-A2A127248079}" presName="ChildAccent" presStyleLbl="solidFgAcc1" presStyleIdx="1" presStyleCnt="3" custLinFactNeighborX="2542" custLinFactNeighborY="-45654"/>
      <dgm:spPr/>
    </dgm:pt>
    <dgm:pt modelId="{2B82AE05-DF77-44B0-9BF1-C70DB1B4AE94}" type="pres">
      <dgm:prSet presAssocID="{ADAE24FD-7557-4B1E-94C1-A2A127248079}" presName="Child" presStyleLbl="revTx" presStyleIdx="2" presStyleCnt="4" custScaleY="47882" custLinFactNeighborX="348" custLinFactNeighborY="-21431">
        <dgm:presLayoutVars>
          <dgm:chMax val="0"/>
          <dgm:chPref val="0"/>
          <dgm:bulletEnabled val="1"/>
        </dgm:presLayoutVars>
      </dgm:prSet>
      <dgm:spPr/>
      <dgm:t>
        <a:bodyPr/>
        <a:lstStyle/>
        <a:p>
          <a:endParaRPr lang="en-ZA"/>
        </a:p>
      </dgm:t>
    </dgm:pt>
    <dgm:pt modelId="{ECBBC0CA-2C47-479E-B9E9-57FF4462AFA8}" type="pres">
      <dgm:prSet presAssocID="{CB114ADB-2DA9-459F-B439-0B4EF6AC8859}" presName="childComposite" presStyleCnt="0">
        <dgm:presLayoutVars>
          <dgm:chMax val="0"/>
          <dgm:chPref val="0"/>
        </dgm:presLayoutVars>
      </dgm:prSet>
      <dgm:spPr/>
    </dgm:pt>
    <dgm:pt modelId="{C731FBEA-1FBE-485D-B81F-EB459A711EBC}" type="pres">
      <dgm:prSet presAssocID="{CB114ADB-2DA9-459F-B439-0B4EF6AC8859}" presName="ChildAccent" presStyleLbl="solidFgAcc1" presStyleIdx="2" presStyleCnt="3" custLinFactY="100000" custLinFactNeighborX="4492" custLinFactNeighborY="188932"/>
      <dgm:spPr/>
      <dgm:t>
        <a:bodyPr/>
        <a:lstStyle/>
        <a:p>
          <a:endParaRPr lang="en-ZA"/>
        </a:p>
      </dgm:t>
    </dgm:pt>
    <dgm:pt modelId="{8739EDEE-0C6D-41C1-B3D6-B12F403AEA20}" type="pres">
      <dgm:prSet presAssocID="{CB114ADB-2DA9-459F-B439-0B4EF6AC8859}" presName="Child" presStyleLbl="revTx" presStyleIdx="3" presStyleCnt="4" custLinFactNeighborX="72" custLinFactNeighborY="30201">
        <dgm:presLayoutVars>
          <dgm:chMax val="0"/>
          <dgm:chPref val="0"/>
          <dgm:bulletEnabled val="1"/>
        </dgm:presLayoutVars>
      </dgm:prSet>
      <dgm:spPr/>
      <dgm:t>
        <a:bodyPr/>
        <a:lstStyle/>
        <a:p>
          <a:endParaRPr lang="en-ZA"/>
        </a:p>
      </dgm:t>
    </dgm:pt>
  </dgm:ptLst>
  <dgm:cxnLst>
    <dgm:cxn modelId="{868D34FD-AD80-4041-8802-BFFEC440F547}" srcId="{88740C77-895D-42D8-B3EF-430ADAF46149}" destId="{ADAE24FD-7557-4B1E-94C1-A2A127248079}" srcOrd="1" destOrd="0" parTransId="{26B7BC2F-B73E-41DC-B60C-B36219F88754}" sibTransId="{E3AD21E3-C0D4-48F3-B59B-CEE3C9E74BE9}"/>
    <dgm:cxn modelId="{C8A4A62B-5269-4BEA-83EB-2C9F57FE766A}" srcId="{88740C77-895D-42D8-B3EF-430ADAF46149}" destId="{E3DCEF49-313F-4699-A5BD-A45E6EA93B04}" srcOrd="0" destOrd="0" parTransId="{1AD5BFE1-B548-4ABE-9584-125C35C4354F}" sibTransId="{1FF2085E-DE02-40A1-A5B8-CA7EBC4BDDDE}"/>
    <dgm:cxn modelId="{C717B8F4-6F35-4484-822D-BDDE4F7A3003}" type="presOf" srcId="{92ACD2C3-BD5C-4008-88EA-5911AE17F148}" destId="{215491ED-19A0-42C6-A01C-9E1C92BAEF05}" srcOrd="0" destOrd="0" presId="urn:microsoft.com/office/officeart/2008/layout/SquareAccentList"/>
    <dgm:cxn modelId="{3AC66983-1962-488B-B7F7-0D52C01C4FA3}" srcId="{88740C77-895D-42D8-B3EF-430ADAF46149}" destId="{CB114ADB-2DA9-459F-B439-0B4EF6AC8859}" srcOrd="2" destOrd="0" parTransId="{D844CCE3-AC5D-4219-8C31-3B4855BA8B35}" sibTransId="{0BAA1AB2-AE4B-4CAD-A332-D8937D229AB4}"/>
    <dgm:cxn modelId="{23DB0D86-DA61-4E74-84FD-3B4233E632C6}" type="presOf" srcId="{CB114ADB-2DA9-459F-B439-0B4EF6AC8859}" destId="{8739EDEE-0C6D-41C1-B3D6-B12F403AEA20}" srcOrd="0" destOrd="0" presId="urn:microsoft.com/office/officeart/2008/layout/SquareAccentList"/>
    <dgm:cxn modelId="{E997921A-5057-46F0-BCC4-33CEEDF0AF92}" srcId="{92ACD2C3-BD5C-4008-88EA-5911AE17F148}" destId="{88740C77-895D-42D8-B3EF-430ADAF46149}" srcOrd="0" destOrd="0" parTransId="{2C431BE6-C445-40C2-93F8-8A26CD601D21}" sibTransId="{1EE45BBF-E7C6-43C0-B880-B29989E24B4F}"/>
    <dgm:cxn modelId="{B6BFE607-32FA-480B-A5CF-49E748235FB7}" type="presOf" srcId="{ADAE24FD-7557-4B1E-94C1-A2A127248079}" destId="{2B82AE05-DF77-44B0-9BF1-C70DB1B4AE94}" srcOrd="0" destOrd="0" presId="urn:microsoft.com/office/officeart/2008/layout/SquareAccentList"/>
    <dgm:cxn modelId="{76256A45-BFE1-4D92-9813-867631D20C60}" type="presOf" srcId="{E3DCEF49-313F-4699-A5BD-A45E6EA93B04}" destId="{7963D9AE-C10E-4A09-A840-77D7765760A9}" srcOrd="0" destOrd="0" presId="urn:microsoft.com/office/officeart/2008/layout/SquareAccentList"/>
    <dgm:cxn modelId="{8878413C-BDED-4D85-B455-CB071B7DBAE1}" type="presOf" srcId="{88740C77-895D-42D8-B3EF-430ADAF46149}" destId="{83E2F1B1-D9BC-4A21-B205-36D64456C66F}" srcOrd="0" destOrd="0" presId="urn:microsoft.com/office/officeart/2008/layout/SquareAccentList"/>
    <dgm:cxn modelId="{D4068409-40D4-4218-8722-62C21345C93C}" type="presParOf" srcId="{215491ED-19A0-42C6-A01C-9E1C92BAEF05}" destId="{0CF98520-F1E6-4759-80A4-34B47777ABED}" srcOrd="0" destOrd="0" presId="urn:microsoft.com/office/officeart/2008/layout/SquareAccentList"/>
    <dgm:cxn modelId="{58E5338D-156D-43FC-BD95-2364A4BB2234}" type="presParOf" srcId="{0CF98520-F1E6-4759-80A4-34B47777ABED}" destId="{5AE4EFE7-B1A0-4D3E-BD86-4E33EF8A3FA3}" srcOrd="0" destOrd="0" presId="urn:microsoft.com/office/officeart/2008/layout/SquareAccentList"/>
    <dgm:cxn modelId="{EBFC26AB-FFB9-432A-B708-F25E00DB0A69}" type="presParOf" srcId="{5AE4EFE7-B1A0-4D3E-BD86-4E33EF8A3FA3}" destId="{95C37435-814A-4F4E-9006-F025BC8859EB}" srcOrd="0" destOrd="0" presId="urn:microsoft.com/office/officeart/2008/layout/SquareAccentList"/>
    <dgm:cxn modelId="{449DE018-654A-4019-89E7-2B5F06116BB8}" type="presParOf" srcId="{5AE4EFE7-B1A0-4D3E-BD86-4E33EF8A3FA3}" destId="{7624EF81-BC71-4872-84A6-D26D8912F349}" srcOrd="1" destOrd="0" presId="urn:microsoft.com/office/officeart/2008/layout/SquareAccentList"/>
    <dgm:cxn modelId="{B0C9077A-15E7-464F-BE9A-950999EA8CDC}" type="presParOf" srcId="{5AE4EFE7-B1A0-4D3E-BD86-4E33EF8A3FA3}" destId="{83E2F1B1-D9BC-4A21-B205-36D64456C66F}" srcOrd="2" destOrd="0" presId="urn:microsoft.com/office/officeart/2008/layout/SquareAccentList"/>
    <dgm:cxn modelId="{4526A7E4-498B-478B-BFEA-09238C3B17AE}" type="presParOf" srcId="{0CF98520-F1E6-4759-80A4-34B47777ABED}" destId="{E9405A42-50D4-459A-9285-7982BA6DB20E}" srcOrd="1" destOrd="0" presId="urn:microsoft.com/office/officeart/2008/layout/SquareAccentList"/>
    <dgm:cxn modelId="{15010758-6DB9-4B48-A803-8B630C79863D}" type="presParOf" srcId="{E9405A42-50D4-459A-9285-7982BA6DB20E}" destId="{0F2C0199-2CAF-4AD2-B5BB-38442AE633C2}" srcOrd="0" destOrd="0" presId="urn:microsoft.com/office/officeart/2008/layout/SquareAccentList"/>
    <dgm:cxn modelId="{D1AEE335-F006-4C0A-A77A-EADBCD5BF2D7}" type="presParOf" srcId="{0F2C0199-2CAF-4AD2-B5BB-38442AE633C2}" destId="{309095D6-7E81-47AB-8465-728FB8EDF3A5}" srcOrd="0" destOrd="0" presId="urn:microsoft.com/office/officeart/2008/layout/SquareAccentList"/>
    <dgm:cxn modelId="{68980BF1-9499-49EC-91C3-ABA3C8CD0B1E}" type="presParOf" srcId="{0F2C0199-2CAF-4AD2-B5BB-38442AE633C2}" destId="{7963D9AE-C10E-4A09-A840-77D7765760A9}" srcOrd="1" destOrd="0" presId="urn:microsoft.com/office/officeart/2008/layout/SquareAccentList"/>
    <dgm:cxn modelId="{B8A38EEF-FE21-4DEA-99DD-84F51AD1F372}" type="presParOf" srcId="{E9405A42-50D4-459A-9285-7982BA6DB20E}" destId="{D4D9730A-3442-418F-BF39-1B07F224F093}" srcOrd="1" destOrd="0" presId="urn:microsoft.com/office/officeart/2008/layout/SquareAccentList"/>
    <dgm:cxn modelId="{CD92EBD6-E2D3-4139-85DD-3A37719ED012}" type="presParOf" srcId="{D4D9730A-3442-418F-BF39-1B07F224F093}" destId="{D41F0B5F-A0EA-49DB-B8AB-7180D4885159}" srcOrd="0" destOrd="0" presId="urn:microsoft.com/office/officeart/2008/layout/SquareAccentList"/>
    <dgm:cxn modelId="{192FADAC-62F3-478F-8CC7-76F665D358E8}" type="presParOf" srcId="{D4D9730A-3442-418F-BF39-1B07F224F093}" destId="{2B82AE05-DF77-44B0-9BF1-C70DB1B4AE94}" srcOrd="1" destOrd="0" presId="urn:microsoft.com/office/officeart/2008/layout/SquareAccentList"/>
    <dgm:cxn modelId="{5C1F0F8C-6708-45A4-85E7-0FFAE44002C8}" type="presParOf" srcId="{E9405A42-50D4-459A-9285-7982BA6DB20E}" destId="{ECBBC0CA-2C47-479E-B9E9-57FF4462AFA8}" srcOrd="2" destOrd="0" presId="urn:microsoft.com/office/officeart/2008/layout/SquareAccentList"/>
    <dgm:cxn modelId="{3FC469F8-AFE0-4A6B-A5DF-5CB35AEBC195}" type="presParOf" srcId="{ECBBC0CA-2C47-479E-B9E9-57FF4462AFA8}" destId="{C731FBEA-1FBE-485D-B81F-EB459A711EBC}" srcOrd="0" destOrd="0" presId="urn:microsoft.com/office/officeart/2008/layout/SquareAccentList"/>
    <dgm:cxn modelId="{0AD16558-5BF3-41F0-8A5B-C4EA5484DF26}" type="presParOf" srcId="{ECBBC0CA-2C47-479E-B9E9-57FF4462AFA8}" destId="{8739EDEE-0C6D-41C1-B3D6-B12F403AEA20}"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AC965-53BB-40F7-A957-B1084C8C233E}">
      <dsp:nvSpPr>
        <dsp:cNvPr id="0" name=""/>
        <dsp:cNvSpPr/>
      </dsp:nvSpPr>
      <dsp:spPr>
        <a:xfrm>
          <a:off x="1662057" y="623"/>
          <a:ext cx="2493086" cy="2433572"/>
        </a:xfrm>
        <a:prstGeom prst="rightArrow">
          <a:avLst>
            <a:gd name="adj1" fmla="val 75000"/>
            <a:gd name="adj2" fmla="val 50000"/>
          </a:avLst>
        </a:prstGeom>
        <a:solidFill>
          <a:schemeClr val="bg1">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endParaRPr lang="en-ZA" sz="1400" kern="1200" dirty="0"/>
        </a:p>
        <a:p>
          <a:pPr marL="114300" lvl="1" indent="-114300" algn="just" defTabSz="533400">
            <a:lnSpc>
              <a:spcPct val="90000"/>
            </a:lnSpc>
            <a:spcBef>
              <a:spcPct val="0"/>
            </a:spcBef>
            <a:spcAft>
              <a:spcPct val="15000"/>
            </a:spcAft>
            <a:buChar char="••"/>
          </a:pPr>
          <a:r>
            <a:rPr lang="en-ZA" sz="1200" kern="1200" dirty="0" smtClean="0"/>
            <a:t>Section 27, To provide adequate social security nets to protect vulnerable workers</a:t>
          </a:r>
          <a:endParaRPr lang="en-ZA" sz="1200" kern="1200" dirty="0"/>
        </a:p>
      </dsp:txBody>
      <dsp:txXfrm>
        <a:off x="1662057" y="304820"/>
        <a:ext cx="1580497" cy="1825179"/>
      </dsp:txXfrm>
    </dsp:sp>
    <dsp:sp modelId="{F66D8010-5826-488E-BF8A-B7D4DE5EBEAF}">
      <dsp:nvSpPr>
        <dsp:cNvPr id="0" name=""/>
        <dsp:cNvSpPr/>
      </dsp:nvSpPr>
      <dsp:spPr>
        <a:xfrm>
          <a:off x="0" y="623"/>
          <a:ext cx="1662057" cy="243357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THE CONSTITUTIONAL MANDATE OF THE DOL-UIF</a:t>
          </a:r>
          <a:endParaRPr lang="en-ZA" sz="1200" kern="1200" dirty="0">
            <a:solidFill>
              <a:schemeClr val="tx1"/>
            </a:solidFill>
          </a:endParaRPr>
        </a:p>
      </dsp:txBody>
      <dsp:txXfrm>
        <a:off x="81135" y="81758"/>
        <a:ext cx="1499787" cy="2271302"/>
      </dsp:txXfrm>
    </dsp:sp>
    <dsp:sp modelId="{2994C454-650E-4A5D-BBD7-141C94116C19}">
      <dsp:nvSpPr>
        <dsp:cNvPr id="0" name=""/>
        <dsp:cNvSpPr/>
      </dsp:nvSpPr>
      <dsp:spPr>
        <a:xfrm>
          <a:off x="1662057" y="2677553"/>
          <a:ext cx="2493086" cy="2433572"/>
        </a:xfrm>
        <a:prstGeom prst="rightArrow">
          <a:avLst>
            <a:gd name="adj1" fmla="val 75000"/>
            <a:gd name="adj2" fmla="val 50000"/>
          </a:avLst>
        </a:prstGeom>
        <a:solidFill>
          <a:schemeClr val="bg1">
            <a:alpha val="90000"/>
          </a:scheme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just" defTabSz="533400">
            <a:lnSpc>
              <a:spcPct val="90000"/>
            </a:lnSpc>
            <a:spcBef>
              <a:spcPct val="0"/>
            </a:spcBef>
            <a:spcAft>
              <a:spcPct val="15000"/>
            </a:spcAft>
            <a:buChar char="••"/>
          </a:pPr>
          <a:r>
            <a:rPr lang="en-ZA" sz="1200" kern="1200" dirty="0" smtClean="0"/>
            <a:t>Creation of decent employment.</a:t>
          </a:r>
          <a:endParaRPr lang="en-ZA" sz="1200" kern="1200" dirty="0"/>
        </a:p>
        <a:p>
          <a:pPr marL="114300" lvl="1" indent="-114300" algn="just" defTabSz="533400">
            <a:lnSpc>
              <a:spcPct val="90000"/>
            </a:lnSpc>
            <a:spcBef>
              <a:spcPct val="0"/>
            </a:spcBef>
            <a:spcAft>
              <a:spcPct val="15000"/>
            </a:spcAft>
            <a:buChar char="••"/>
          </a:pPr>
          <a:r>
            <a:rPr lang="en-ZA" sz="1200" kern="1200" dirty="0" smtClean="0"/>
            <a:t>Providing adequate social safety nets to protect vulnerable workers</a:t>
          </a:r>
          <a:endParaRPr lang="en-ZA" sz="1200" kern="1200" dirty="0"/>
        </a:p>
        <a:p>
          <a:pPr marL="171450" lvl="1" indent="-171450" algn="l" defTabSz="711200">
            <a:lnSpc>
              <a:spcPct val="90000"/>
            </a:lnSpc>
            <a:spcBef>
              <a:spcPct val="0"/>
            </a:spcBef>
            <a:spcAft>
              <a:spcPct val="15000"/>
            </a:spcAft>
            <a:buChar char="••"/>
          </a:pPr>
          <a:endParaRPr lang="en-ZA" sz="1600" kern="1200" dirty="0"/>
        </a:p>
      </dsp:txBody>
      <dsp:txXfrm>
        <a:off x="1662057" y="2981750"/>
        <a:ext cx="1580497" cy="1825179"/>
      </dsp:txXfrm>
    </dsp:sp>
    <dsp:sp modelId="{9FBF209D-9522-4964-9C90-92AE06671619}">
      <dsp:nvSpPr>
        <dsp:cNvPr id="0" name=""/>
        <dsp:cNvSpPr/>
      </dsp:nvSpPr>
      <dsp:spPr>
        <a:xfrm>
          <a:off x="0" y="2677553"/>
          <a:ext cx="1662057" cy="243357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THE POLICY MANDATE OF THE DOL -UIF</a:t>
          </a:r>
          <a:endParaRPr lang="en-ZA" sz="1400" kern="1200" dirty="0">
            <a:solidFill>
              <a:schemeClr val="tx1"/>
            </a:solidFill>
          </a:endParaRPr>
        </a:p>
      </dsp:txBody>
      <dsp:txXfrm>
        <a:off x="81135" y="2758688"/>
        <a:ext cx="1499787" cy="2271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28F6F-3BDB-4EDE-8ED6-1E85E499D5D3}">
      <dsp:nvSpPr>
        <dsp:cNvPr id="0" name=""/>
        <dsp:cNvSpPr/>
      </dsp:nvSpPr>
      <dsp:spPr>
        <a:xfrm>
          <a:off x="0" y="0"/>
          <a:ext cx="7210697" cy="193711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ZA" sz="1700" kern="1200" dirty="0" smtClean="0"/>
        </a:p>
        <a:p>
          <a:pPr lvl="0" algn="just" defTabSz="755650">
            <a:lnSpc>
              <a:spcPct val="90000"/>
            </a:lnSpc>
            <a:spcBef>
              <a:spcPct val="0"/>
            </a:spcBef>
            <a:spcAft>
              <a:spcPct val="35000"/>
            </a:spcAft>
          </a:pPr>
          <a:endParaRPr lang="en-ZA" sz="1200" kern="1200" dirty="0" smtClean="0"/>
        </a:p>
        <a:p>
          <a:pPr lvl="0" algn="ctr" defTabSz="755650">
            <a:lnSpc>
              <a:spcPct val="90000"/>
            </a:lnSpc>
            <a:spcBef>
              <a:spcPct val="0"/>
            </a:spcBef>
            <a:spcAft>
              <a:spcPct val="35000"/>
            </a:spcAft>
          </a:pPr>
          <a:endParaRPr lang="en-ZA" sz="1800" b="1" kern="1200" dirty="0" smtClean="0"/>
        </a:p>
        <a:p>
          <a:pPr lvl="0" algn="ctr" defTabSz="755650">
            <a:lnSpc>
              <a:spcPct val="90000"/>
            </a:lnSpc>
            <a:spcBef>
              <a:spcPct val="0"/>
            </a:spcBef>
            <a:spcAft>
              <a:spcPct val="35000"/>
            </a:spcAft>
          </a:pPr>
          <a:r>
            <a:rPr lang="en-ZA" sz="1800" b="1" kern="1200" dirty="0" smtClean="0"/>
            <a:t>Unemployment Insurance Act </a:t>
          </a:r>
        </a:p>
        <a:p>
          <a:pPr lvl="0" algn="ctr" defTabSz="755650">
            <a:lnSpc>
              <a:spcPct val="90000"/>
            </a:lnSpc>
            <a:spcBef>
              <a:spcPct val="0"/>
            </a:spcBef>
            <a:spcAft>
              <a:spcPct val="35000"/>
            </a:spcAft>
          </a:pPr>
          <a:r>
            <a:rPr lang="en-ZA" sz="1800" b="1" kern="1200" dirty="0" smtClean="0"/>
            <a:t>Purpose</a:t>
          </a:r>
        </a:p>
        <a:p>
          <a:pPr lvl="0" algn="just" defTabSz="755650">
            <a:lnSpc>
              <a:spcPct val="90000"/>
            </a:lnSpc>
            <a:spcBef>
              <a:spcPct val="0"/>
            </a:spcBef>
            <a:spcAft>
              <a:spcPct val="35000"/>
            </a:spcAft>
          </a:pPr>
          <a:r>
            <a:rPr lang="en-ZA" sz="1400" kern="1200" dirty="0" smtClean="0"/>
            <a:t>To establish UIF to which employers and employees contribute; and from which employees who become unemployed or their beneficiaries, as the case may be , are entitled to benefits and in so doing to alleviate the harmful economic and social effects of unemployment</a:t>
          </a:r>
        </a:p>
        <a:p>
          <a:pPr lvl="0" algn="just" defTabSz="755650">
            <a:lnSpc>
              <a:spcPct val="90000"/>
            </a:lnSpc>
            <a:spcBef>
              <a:spcPct val="0"/>
            </a:spcBef>
            <a:spcAft>
              <a:spcPct val="35000"/>
            </a:spcAft>
          </a:pPr>
          <a:endParaRPr lang="en-ZA" sz="1200" kern="1200" dirty="0" smtClean="0"/>
        </a:p>
        <a:p>
          <a:pPr lvl="0" algn="just" defTabSz="755650">
            <a:lnSpc>
              <a:spcPct val="90000"/>
            </a:lnSpc>
            <a:spcBef>
              <a:spcPct val="0"/>
            </a:spcBef>
            <a:spcAft>
              <a:spcPct val="35000"/>
            </a:spcAft>
          </a:pPr>
          <a:endParaRPr lang="en-ZA" sz="1200" kern="1200" dirty="0" smtClean="0"/>
        </a:p>
        <a:p>
          <a:pPr lvl="0" algn="just" defTabSz="755650">
            <a:lnSpc>
              <a:spcPct val="90000"/>
            </a:lnSpc>
            <a:spcBef>
              <a:spcPct val="0"/>
            </a:spcBef>
            <a:spcAft>
              <a:spcPct val="35000"/>
            </a:spcAft>
          </a:pPr>
          <a:endParaRPr lang="en-ZA" sz="1200" kern="1200" dirty="0" smtClean="0"/>
        </a:p>
        <a:p>
          <a:pPr lvl="0" algn="just" defTabSz="755650">
            <a:lnSpc>
              <a:spcPct val="90000"/>
            </a:lnSpc>
            <a:spcBef>
              <a:spcPct val="0"/>
            </a:spcBef>
            <a:spcAft>
              <a:spcPct val="35000"/>
            </a:spcAft>
          </a:pPr>
          <a:endParaRPr lang="en-ZA" sz="1200" kern="1200" dirty="0"/>
        </a:p>
      </dsp:txBody>
      <dsp:txXfrm>
        <a:off x="0" y="0"/>
        <a:ext cx="7210697" cy="1937115"/>
      </dsp:txXfrm>
    </dsp:sp>
    <dsp:sp modelId="{4350C92C-7006-418C-A4C8-E8D5D72EFB16}">
      <dsp:nvSpPr>
        <dsp:cNvPr id="0" name=""/>
        <dsp:cNvSpPr/>
      </dsp:nvSpPr>
      <dsp:spPr>
        <a:xfrm>
          <a:off x="0" y="1930523"/>
          <a:ext cx="7210697" cy="29633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smtClean="0"/>
            <a:t>Application of the Act</a:t>
          </a:r>
        </a:p>
        <a:p>
          <a:pPr lvl="0" algn="ctr" defTabSz="800100">
            <a:lnSpc>
              <a:spcPct val="90000"/>
            </a:lnSpc>
            <a:spcBef>
              <a:spcPct val="0"/>
            </a:spcBef>
            <a:spcAft>
              <a:spcPct val="35000"/>
            </a:spcAft>
          </a:pPr>
          <a:endParaRPr lang="en-ZA" sz="900" kern="1200" dirty="0" smtClean="0"/>
        </a:p>
        <a:p>
          <a:pPr lvl="0" algn="just" defTabSz="800100">
            <a:lnSpc>
              <a:spcPct val="90000"/>
            </a:lnSpc>
            <a:spcBef>
              <a:spcPct val="0"/>
            </a:spcBef>
            <a:spcAft>
              <a:spcPct val="35000"/>
            </a:spcAft>
          </a:pPr>
          <a:r>
            <a:rPr lang="en-ZA" sz="1400" kern="1200" dirty="0" smtClean="0"/>
            <a:t>The Fund must be used for  the:</a:t>
          </a:r>
        </a:p>
        <a:p>
          <a:pPr lvl="0" algn="just" defTabSz="800100">
            <a:lnSpc>
              <a:spcPct val="90000"/>
            </a:lnSpc>
            <a:spcBef>
              <a:spcPct val="0"/>
            </a:spcBef>
            <a:spcAft>
              <a:spcPct val="35000"/>
            </a:spcAft>
          </a:pPr>
          <a:r>
            <a:rPr lang="en-ZA" sz="1400" kern="1200" dirty="0" smtClean="0"/>
            <a:t>1. Payment of benefit in terms of this Act</a:t>
          </a:r>
        </a:p>
        <a:p>
          <a:pPr lvl="0" algn="just" defTabSz="800100">
            <a:lnSpc>
              <a:spcPct val="90000"/>
            </a:lnSpc>
            <a:spcBef>
              <a:spcPct val="0"/>
            </a:spcBef>
            <a:spcAft>
              <a:spcPct val="35000"/>
            </a:spcAft>
          </a:pPr>
          <a:r>
            <a:rPr lang="en-ZA" sz="1400" kern="1200" dirty="0" smtClean="0"/>
            <a:t>2. Reimbursement of excess    contributions to  employers</a:t>
          </a:r>
        </a:p>
        <a:p>
          <a:pPr lvl="0" algn="just" defTabSz="800100">
            <a:lnSpc>
              <a:spcPct val="90000"/>
            </a:lnSpc>
            <a:spcBef>
              <a:spcPct val="0"/>
            </a:spcBef>
            <a:spcAft>
              <a:spcPct val="35000"/>
            </a:spcAft>
          </a:pPr>
          <a:r>
            <a:rPr lang="en-ZA" sz="1400" kern="1200" dirty="0" smtClean="0"/>
            <a:t>3. Payment of  -</a:t>
          </a:r>
        </a:p>
        <a:p>
          <a:pPr lvl="0" algn="just" defTabSz="800100">
            <a:lnSpc>
              <a:spcPct val="90000"/>
            </a:lnSpc>
            <a:spcBef>
              <a:spcPct val="0"/>
            </a:spcBef>
            <a:spcAft>
              <a:spcPct val="35000"/>
            </a:spcAft>
          </a:pPr>
          <a:r>
            <a:rPr lang="en-ZA" sz="1400" kern="1200" dirty="0" smtClean="0"/>
            <a:t>i. remuneration &amp;   allowances to members of   the UI Board and its  committees and</a:t>
          </a:r>
        </a:p>
        <a:p>
          <a:pPr lvl="0" algn="just" defTabSz="800100">
            <a:lnSpc>
              <a:spcPct val="90000"/>
            </a:lnSpc>
            <a:spcBef>
              <a:spcPct val="0"/>
            </a:spcBef>
            <a:spcAft>
              <a:spcPct val="35000"/>
            </a:spcAft>
          </a:pPr>
          <a:r>
            <a:rPr lang="en-ZA" sz="1400" kern="1200" dirty="0" smtClean="0"/>
            <a:t>ii. any other expenditure   reasonably incurred and  relating to the application of   this ACT</a:t>
          </a:r>
        </a:p>
        <a:p>
          <a:pPr lvl="0" algn="ctr" defTabSz="800100">
            <a:lnSpc>
              <a:spcPct val="90000"/>
            </a:lnSpc>
            <a:spcBef>
              <a:spcPct val="0"/>
            </a:spcBef>
            <a:spcAft>
              <a:spcPct val="35000"/>
            </a:spcAft>
          </a:pPr>
          <a:endParaRPr lang="en-ZA" sz="1400" kern="1200" dirty="0"/>
        </a:p>
      </dsp:txBody>
      <dsp:txXfrm>
        <a:off x="0" y="1930523"/>
        <a:ext cx="7210697" cy="2963386"/>
      </dsp:txXfrm>
    </dsp:sp>
    <dsp:sp modelId="{46B38873-7E91-499F-A68B-57D2F084960D}">
      <dsp:nvSpPr>
        <dsp:cNvPr id="0" name=""/>
        <dsp:cNvSpPr/>
      </dsp:nvSpPr>
      <dsp:spPr>
        <a:xfrm>
          <a:off x="0" y="4969072"/>
          <a:ext cx="7210697" cy="3671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E1850-BAF5-40D0-B53D-2F4E54584F4C}">
      <dsp:nvSpPr>
        <dsp:cNvPr id="0" name=""/>
        <dsp:cNvSpPr/>
      </dsp:nvSpPr>
      <dsp:spPr>
        <a:xfrm>
          <a:off x="1613021" y="174872"/>
          <a:ext cx="3698119" cy="1968161"/>
        </a:xfrm>
        <a:prstGeom prst="rightArrow">
          <a:avLst>
            <a:gd name="adj1" fmla="val 75000"/>
            <a:gd name="adj2" fmla="val 50000"/>
          </a:avLst>
        </a:prstGeom>
        <a:solidFill>
          <a:srgbClr val="0070C0">
            <a:alpha val="90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endParaRPr lang="en-ZA" sz="1200" kern="1200" dirty="0"/>
        </a:p>
        <a:p>
          <a:pPr marL="114300" lvl="1" indent="-114300" algn="just" defTabSz="533400">
            <a:lnSpc>
              <a:spcPct val="90000"/>
            </a:lnSpc>
            <a:spcBef>
              <a:spcPct val="0"/>
            </a:spcBef>
            <a:spcAft>
              <a:spcPct val="15000"/>
            </a:spcAft>
            <a:buChar char="••"/>
          </a:pPr>
          <a:endParaRPr lang="en-ZA" sz="1200" kern="1200" dirty="0"/>
        </a:p>
        <a:p>
          <a:pPr marL="114300" lvl="1" indent="-114300" algn="just" defTabSz="533400">
            <a:lnSpc>
              <a:spcPct val="90000"/>
            </a:lnSpc>
            <a:spcBef>
              <a:spcPct val="0"/>
            </a:spcBef>
            <a:spcAft>
              <a:spcPct val="15000"/>
            </a:spcAft>
            <a:buChar char="••"/>
          </a:pPr>
          <a:r>
            <a:rPr lang="en-ZA" sz="1200" kern="1200" dirty="0" smtClean="0"/>
            <a:t>A caring, accessible and customer centric UIF that contributes towards poverty alleviation.</a:t>
          </a:r>
          <a:endParaRPr lang="en-ZA" sz="1200" kern="1200" dirty="0"/>
        </a:p>
        <a:p>
          <a:pPr marL="114300" lvl="1" indent="-114300" algn="l" defTabSz="533400">
            <a:lnSpc>
              <a:spcPct val="90000"/>
            </a:lnSpc>
            <a:spcBef>
              <a:spcPct val="0"/>
            </a:spcBef>
            <a:spcAft>
              <a:spcPct val="15000"/>
            </a:spcAft>
            <a:buChar char="••"/>
          </a:pPr>
          <a:endParaRPr lang="en-ZA" sz="1200" kern="1200" dirty="0" smtClean="0"/>
        </a:p>
      </dsp:txBody>
      <dsp:txXfrm>
        <a:off x="1613021" y="420892"/>
        <a:ext cx="2960059" cy="1476121"/>
      </dsp:txXfrm>
    </dsp:sp>
    <dsp:sp modelId="{B13FCCB6-D8C4-4E8E-875D-04DC498322DD}">
      <dsp:nvSpPr>
        <dsp:cNvPr id="0" name=""/>
        <dsp:cNvSpPr/>
      </dsp:nvSpPr>
      <dsp:spPr>
        <a:xfrm>
          <a:off x="5" y="4023"/>
          <a:ext cx="1613016" cy="2309860"/>
        </a:xfrm>
        <a:prstGeom prst="roundRect">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ZA" sz="2800" kern="1200" dirty="0" smtClean="0">
              <a:solidFill>
                <a:schemeClr val="tx1"/>
              </a:solidFill>
            </a:rPr>
            <a:t>VISION</a:t>
          </a:r>
          <a:endParaRPr lang="en-ZA" sz="2800" kern="1200" dirty="0">
            <a:solidFill>
              <a:schemeClr val="tx1"/>
            </a:solidFill>
          </a:endParaRPr>
        </a:p>
      </dsp:txBody>
      <dsp:txXfrm>
        <a:off x="78746" y="82764"/>
        <a:ext cx="1455534" cy="2152378"/>
      </dsp:txXfrm>
    </dsp:sp>
    <dsp:sp modelId="{6688B4AF-6AA6-4D8E-932F-CD25171C8CAB}">
      <dsp:nvSpPr>
        <dsp:cNvPr id="0" name=""/>
        <dsp:cNvSpPr/>
      </dsp:nvSpPr>
      <dsp:spPr>
        <a:xfrm>
          <a:off x="1585090" y="2582256"/>
          <a:ext cx="3342007" cy="2643495"/>
        </a:xfrm>
        <a:prstGeom prst="rightArrow">
          <a:avLst>
            <a:gd name="adj1" fmla="val 75000"/>
            <a:gd name="adj2" fmla="val 50000"/>
          </a:avLst>
        </a:prstGeom>
        <a:solidFill>
          <a:srgbClr val="FF0000">
            <a:alpha val="90000"/>
          </a:srgb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ZA" sz="1200" kern="1200" dirty="0"/>
        </a:p>
        <a:p>
          <a:pPr marL="114300" lvl="1" indent="-114300" algn="l" defTabSz="533400">
            <a:lnSpc>
              <a:spcPct val="90000"/>
            </a:lnSpc>
            <a:spcBef>
              <a:spcPct val="0"/>
            </a:spcBef>
            <a:spcAft>
              <a:spcPct val="15000"/>
            </a:spcAft>
            <a:buChar char="••"/>
          </a:pPr>
          <a:endParaRPr lang="en-ZA" sz="1200" kern="1200" dirty="0"/>
        </a:p>
        <a:p>
          <a:pPr marL="114300" lvl="1" indent="-114300" algn="l" defTabSz="533400">
            <a:lnSpc>
              <a:spcPct val="90000"/>
            </a:lnSpc>
            <a:spcBef>
              <a:spcPct val="0"/>
            </a:spcBef>
            <a:spcAft>
              <a:spcPct val="15000"/>
            </a:spcAft>
            <a:buChar char="••"/>
          </a:pPr>
          <a:endParaRPr lang="en-ZA" sz="1200" kern="1200" dirty="0"/>
        </a:p>
        <a:p>
          <a:pPr marL="114300" lvl="1" indent="-114300" algn="l" defTabSz="533400">
            <a:lnSpc>
              <a:spcPct val="90000"/>
            </a:lnSpc>
            <a:spcBef>
              <a:spcPct val="0"/>
            </a:spcBef>
            <a:spcAft>
              <a:spcPct val="15000"/>
            </a:spcAft>
            <a:buChar char="••"/>
          </a:pPr>
          <a:r>
            <a:rPr lang="en-ZA" sz="1200" kern="1200" dirty="0" smtClean="0"/>
            <a:t>Through multiple channels, we will deliver both financial and social relief, to the right person, at the right time, every time, ensuring high client satisfaction</a:t>
          </a:r>
          <a:endParaRPr lang="en-ZA" sz="1200" kern="1200" dirty="0"/>
        </a:p>
        <a:p>
          <a:pPr marL="114300" lvl="1" indent="-114300" algn="l" defTabSz="533400">
            <a:lnSpc>
              <a:spcPct val="90000"/>
            </a:lnSpc>
            <a:spcBef>
              <a:spcPct val="0"/>
            </a:spcBef>
            <a:spcAft>
              <a:spcPct val="15000"/>
            </a:spcAft>
            <a:buChar char="••"/>
          </a:pPr>
          <a:endParaRPr lang="en-ZA" sz="1200" kern="1200" dirty="0" smtClean="0"/>
        </a:p>
      </dsp:txBody>
      <dsp:txXfrm>
        <a:off x="1585090" y="2912693"/>
        <a:ext cx="2350696" cy="1982621"/>
      </dsp:txXfrm>
    </dsp:sp>
    <dsp:sp modelId="{7C3F0D60-2079-4977-8666-951D1D7CC094}">
      <dsp:nvSpPr>
        <dsp:cNvPr id="0" name=""/>
        <dsp:cNvSpPr/>
      </dsp:nvSpPr>
      <dsp:spPr>
        <a:xfrm>
          <a:off x="48905" y="2582256"/>
          <a:ext cx="1679299" cy="2643495"/>
        </a:xfrm>
        <a:prstGeom prst="roundRect">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ZA" sz="2800" kern="1200" dirty="0" smtClean="0">
              <a:solidFill>
                <a:schemeClr val="tx1"/>
              </a:solidFill>
            </a:rPr>
            <a:t>MISSION</a:t>
          </a:r>
          <a:endParaRPr lang="en-ZA" sz="2800" kern="1200" dirty="0">
            <a:solidFill>
              <a:schemeClr val="tx1"/>
            </a:solidFill>
          </a:endParaRPr>
        </a:p>
      </dsp:txBody>
      <dsp:txXfrm>
        <a:off x="130882" y="2664233"/>
        <a:ext cx="1515345" cy="2479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EC769-8EEF-4C08-AC9A-93276F34EFB5}">
      <dsp:nvSpPr>
        <dsp:cNvPr id="0" name=""/>
        <dsp:cNvSpPr/>
      </dsp:nvSpPr>
      <dsp:spPr>
        <a:xfrm>
          <a:off x="1746293" y="1221791"/>
          <a:ext cx="2922404" cy="2922404"/>
        </a:xfrm>
        <a:prstGeom prst="ellipse">
          <a:avLst/>
        </a:prstGeom>
        <a:solidFill>
          <a:srgbClr val="FF0000">
            <a:alpha val="5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THE GLUE THAT HOLDS US TOGETHER</a:t>
          </a:r>
        </a:p>
      </dsp:txBody>
      <dsp:txXfrm>
        <a:off x="2174269" y="1649767"/>
        <a:ext cx="2066452" cy="2066452"/>
      </dsp:txXfrm>
    </dsp:sp>
    <dsp:sp modelId="{F08F106E-7594-4A87-81D5-08D144B01B4C}">
      <dsp:nvSpPr>
        <dsp:cNvPr id="0" name=""/>
        <dsp:cNvSpPr/>
      </dsp:nvSpPr>
      <dsp:spPr>
        <a:xfrm>
          <a:off x="2359910" y="48161"/>
          <a:ext cx="1695169" cy="1461202"/>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Transparency</a:t>
          </a:r>
        </a:p>
        <a:p>
          <a:pPr lvl="0" algn="ctr" defTabSz="533400">
            <a:lnSpc>
              <a:spcPct val="90000"/>
            </a:lnSpc>
            <a:spcBef>
              <a:spcPct val="0"/>
            </a:spcBef>
            <a:spcAft>
              <a:spcPct val="35000"/>
            </a:spcAft>
          </a:pPr>
          <a:r>
            <a:rPr lang="en-ZA" sz="1200" kern="1200" dirty="0" smtClean="0"/>
            <a:t>Open to all stakeholders</a:t>
          </a:r>
          <a:endParaRPr lang="en-ZA" sz="1200" kern="1200" dirty="0"/>
        </a:p>
      </dsp:txBody>
      <dsp:txXfrm>
        <a:off x="2608162" y="262149"/>
        <a:ext cx="1198665" cy="1033226"/>
      </dsp:txXfrm>
    </dsp:sp>
    <dsp:sp modelId="{366DBAD5-093C-45F5-BC1D-9BD7F5FB4ACC}">
      <dsp:nvSpPr>
        <dsp:cNvPr id="0" name=""/>
        <dsp:cNvSpPr/>
      </dsp:nvSpPr>
      <dsp:spPr>
        <a:xfrm>
          <a:off x="3985521" y="806794"/>
          <a:ext cx="1882978" cy="1461202"/>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Mutual respect  </a:t>
          </a:r>
        </a:p>
        <a:p>
          <a:pPr lvl="0" algn="just" defTabSz="533400">
            <a:lnSpc>
              <a:spcPct val="90000"/>
            </a:lnSpc>
            <a:spcBef>
              <a:spcPct val="0"/>
            </a:spcBef>
            <a:spcAft>
              <a:spcPct val="35000"/>
            </a:spcAft>
          </a:pPr>
          <a:r>
            <a:rPr lang="en-ZA" sz="1200" kern="1200" dirty="0" smtClean="0"/>
            <a:t>To all colleagues &amp; stakeholders</a:t>
          </a:r>
          <a:endParaRPr lang="en-ZA" sz="1200" kern="1200" dirty="0"/>
        </a:p>
      </dsp:txBody>
      <dsp:txXfrm>
        <a:off x="4261277" y="1020782"/>
        <a:ext cx="1331466" cy="1033226"/>
      </dsp:txXfrm>
    </dsp:sp>
    <dsp:sp modelId="{076AA3A6-C0F2-4AA4-A06C-642DB1E27F2A}">
      <dsp:nvSpPr>
        <dsp:cNvPr id="0" name=""/>
        <dsp:cNvSpPr/>
      </dsp:nvSpPr>
      <dsp:spPr>
        <a:xfrm>
          <a:off x="4139385" y="2376123"/>
          <a:ext cx="1849195" cy="1461202"/>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Client-centres services</a:t>
          </a:r>
        </a:p>
        <a:p>
          <a:pPr lvl="0" algn="ctr" defTabSz="533400">
            <a:lnSpc>
              <a:spcPct val="90000"/>
            </a:lnSpc>
            <a:spcBef>
              <a:spcPct val="0"/>
            </a:spcBef>
            <a:spcAft>
              <a:spcPct val="35000"/>
            </a:spcAft>
          </a:pPr>
          <a:r>
            <a:rPr lang="en-ZA" sz="1200" kern="1200" dirty="0" smtClean="0"/>
            <a:t> by Providing excellent  &amp; world class service  to all</a:t>
          </a:r>
          <a:endParaRPr lang="en-ZA" sz="1200" kern="1200" dirty="0"/>
        </a:p>
      </dsp:txBody>
      <dsp:txXfrm>
        <a:off x="4410193" y="2590111"/>
        <a:ext cx="1307579" cy="1033226"/>
      </dsp:txXfrm>
    </dsp:sp>
    <dsp:sp modelId="{060E153B-7EB3-43A1-93D6-910050D93454}">
      <dsp:nvSpPr>
        <dsp:cNvPr id="0" name=""/>
        <dsp:cNvSpPr/>
      </dsp:nvSpPr>
      <dsp:spPr>
        <a:xfrm>
          <a:off x="3152016" y="3716205"/>
          <a:ext cx="1937553" cy="1461202"/>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Integrity </a:t>
          </a:r>
        </a:p>
        <a:p>
          <a:pPr lvl="0" algn="ctr" defTabSz="533400">
            <a:lnSpc>
              <a:spcPct val="90000"/>
            </a:lnSpc>
            <a:spcBef>
              <a:spcPct val="0"/>
            </a:spcBef>
            <a:spcAft>
              <a:spcPct val="35000"/>
            </a:spcAft>
          </a:pPr>
          <a:r>
            <a:rPr lang="en-ZA" sz="1200" kern="1200" dirty="0" smtClean="0"/>
            <a:t>Communicate openly and honestly with relationship based on  trust</a:t>
          </a:r>
          <a:endParaRPr lang="en-ZA" sz="1200" kern="1200" dirty="0"/>
        </a:p>
      </dsp:txBody>
      <dsp:txXfrm>
        <a:off x="3435764" y="3930193"/>
        <a:ext cx="1370057" cy="1033226"/>
      </dsp:txXfrm>
    </dsp:sp>
    <dsp:sp modelId="{29EB6C18-4A8A-426D-9C93-2A0388B4EC0D}">
      <dsp:nvSpPr>
        <dsp:cNvPr id="0" name=""/>
        <dsp:cNvSpPr/>
      </dsp:nvSpPr>
      <dsp:spPr>
        <a:xfrm>
          <a:off x="1339574" y="3668044"/>
          <a:ext cx="2083411" cy="1461202"/>
        </a:xfrm>
        <a:prstGeom prst="ellipse">
          <a:avLst/>
        </a:prstGeom>
        <a:solidFill>
          <a:schemeClr val="tx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Accountability</a:t>
          </a:r>
          <a:r>
            <a:rPr lang="en-ZA" sz="1200" kern="1200" dirty="0" smtClean="0"/>
            <a:t> </a:t>
          </a:r>
        </a:p>
        <a:p>
          <a:pPr lvl="0" algn="ctr" defTabSz="533400">
            <a:lnSpc>
              <a:spcPct val="90000"/>
            </a:lnSpc>
            <a:spcBef>
              <a:spcPct val="0"/>
            </a:spcBef>
            <a:spcAft>
              <a:spcPct val="35000"/>
            </a:spcAft>
          </a:pPr>
          <a:r>
            <a:rPr lang="en-ZA" sz="1200" kern="1200" dirty="0" smtClean="0"/>
            <a:t>Own up to  our responsibilities in relations to our behaviours &amp; actions</a:t>
          </a:r>
          <a:endParaRPr lang="en-ZA" sz="1200" kern="1200" dirty="0"/>
        </a:p>
      </dsp:txBody>
      <dsp:txXfrm>
        <a:off x="1644682" y="3882032"/>
        <a:ext cx="1473195" cy="1033226"/>
      </dsp:txXfrm>
    </dsp:sp>
    <dsp:sp modelId="{DD9A1B63-60A4-4FEF-9BDA-A895848E642F}">
      <dsp:nvSpPr>
        <dsp:cNvPr id="0" name=""/>
        <dsp:cNvSpPr/>
      </dsp:nvSpPr>
      <dsp:spPr>
        <a:xfrm>
          <a:off x="386977" y="2328967"/>
          <a:ext cx="1928070" cy="1461202"/>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Team Work </a:t>
          </a:r>
        </a:p>
        <a:p>
          <a:pPr lvl="0" algn="just" defTabSz="533400">
            <a:lnSpc>
              <a:spcPct val="90000"/>
            </a:lnSpc>
            <a:spcBef>
              <a:spcPct val="0"/>
            </a:spcBef>
            <a:spcAft>
              <a:spcPct val="35000"/>
            </a:spcAft>
          </a:pPr>
          <a:r>
            <a:rPr lang="en-ZA" sz="1200" kern="1200" dirty="0" smtClean="0"/>
            <a:t>Involve each other, work together, seek ideas and share solutions</a:t>
          </a:r>
          <a:endParaRPr lang="en-ZA" sz="1200" kern="1200" dirty="0"/>
        </a:p>
      </dsp:txBody>
      <dsp:txXfrm>
        <a:off x="669336" y="2542955"/>
        <a:ext cx="1363352" cy="1033226"/>
      </dsp:txXfrm>
    </dsp:sp>
    <dsp:sp modelId="{3989D15F-B3E4-4A10-ABA8-7DF090E51CF3}">
      <dsp:nvSpPr>
        <dsp:cNvPr id="0" name=""/>
        <dsp:cNvSpPr/>
      </dsp:nvSpPr>
      <dsp:spPr>
        <a:xfrm>
          <a:off x="607104" y="806802"/>
          <a:ext cx="1985203" cy="1461202"/>
        </a:xfrm>
        <a:prstGeom prst="ellipse">
          <a:avLst/>
        </a:prstGeom>
        <a:solidFill>
          <a:schemeClr val="bg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ZA" sz="6200" kern="1200" dirty="0"/>
        </a:p>
      </dsp:txBody>
      <dsp:txXfrm>
        <a:off x="897830" y="1020790"/>
        <a:ext cx="1403751" cy="1033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CDDF0-AC9C-4D1B-8DAD-E655C5ED831E}">
      <dsp:nvSpPr>
        <dsp:cNvPr id="0" name=""/>
        <dsp:cNvSpPr/>
      </dsp:nvSpPr>
      <dsp:spPr>
        <a:xfrm>
          <a:off x="575535" y="1037783"/>
          <a:ext cx="4250471" cy="178257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ZA" sz="1200" kern="1200" dirty="0" smtClean="0"/>
            <a:t> </a:t>
          </a:r>
        </a:p>
        <a:p>
          <a:pPr lvl="0" algn="just" defTabSz="533400">
            <a:lnSpc>
              <a:spcPct val="90000"/>
            </a:lnSpc>
            <a:spcBef>
              <a:spcPct val="0"/>
            </a:spcBef>
            <a:spcAft>
              <a:spcPct val="35000"/>
            </a:spcAft>
          </a:pPr>
          <a:r>
            <a:rPr lang="en-ZA" sz="1200" kern="1200" dirty="0" smtClean="0">
              <a:solidFill>
                <a:schemeClr val="tx1"/>
              </a:solidFill>
            </a:rPr>
            <a:t>1. </a:t>
          </a:r>
          <a:r>
            <a:rPr lang="en-ZA" sz="1100" kern="1200" dirty="0" smtClean="0">
              <a:solidFill>
                <a:schemeClr val="tx1"/>
              </a:solidFill>
            </a:rPr>
            <a:t>Outcome 4    : Decent employment  through an inclusive              </a:t>
          </a:r>
        </a:p>
        <a:p>
          <a:pPr lvl="0" algn="just" defTabSz="533400">
            <a:lnSpc>
              <a:spcPct val="90000"/>
            </a:lnSpc>
            <a:spcBef>
              <a:spcPct val="0"/>
            </a:spcBef>
            <a:spcAft>
              <a:spcPct val="35000"/>
            </a:spcAft>
          </a:pPr>
          <a:r>
            <a:rPr lang="en-ZA" sz="1100" kern="1200" dirty="0" smtClean="0">
              <a:solidFill>
                <a:schemeClr val="tx1"/>
              </a:solidFill>
            </a:rPr>
            <a:t>                               economic  growth    </a:t>
          </a:r>
        </a:p>
        <a:p>
          <a:pPr lvl="0" defTabSz="533400">
            <a:lnSpc>
              <a:spcPct val="90000"/>
            </a:lnSpc>
            <a:spcBef>
              <a:spcPct val="0"/>
            </a:spcBef>
            <a:spcAft>
              <a:spcPct val="35000"/>
            </a:spcAft>
          </a:pPr>
          <a:r>
            <a:rPr lang="en-ZA" sz="1100" kern="1200" dirty="0" smtClean="0">
              <a:solidFill>
                <a:schemeClr val="tx1"/>
              </a:solidFill>
            </a:rPr>
            <a:t>2. Outcome 12 : An efficient , effective &amp; development </a:t>
          </a:r>
        </a:p>
        <a:p>
          <a:pPr lvl="0" defTabSz="533400">
            <a:lnSpc>
              <a:spcPct val="90000"/>
            </a:lnSpc>
            <a:spcBef>
              <a:spcPct val="0"/>
            </a:spcBef>
            <a:spcAft>
              <a:spcPct val="35000"/>
            </a:spcAft>
          </a:pPr>
          <a:r>
            <a:rPr lang="en-ZA" sz="1100" kern="1200" dirty="0" smtClean="0">
              <a:solidFill>
                <a:schemeClr val="tx1"/>
              </a:solidFill>
            </a:rPr>
            <a:t>                             oriented public service and an empowered</a:t>
          </a:r>
        </a:p>
        <a:p>
          <a:pPr lvl="0" defTabSz="533400">
            <a:lnSpc>
              <a:spcPct val="90000"/>
            </a:lnSpc>
            <a:spcBef>
              <a:spcPct val="0"/>
            </a:spcBef>
            <a:spcAft>
              <a:spcPct val="35000"/>
            </a:spcAft>
          </a:pPr>
          <a:r>
            <a:rPr lang="en-ZA" sz="1100" kern="1200" dirty="0" smtClean="0">
              <a:solidFill>
                <a:schemeClr val="tx1"/>
              </a:solidFill>
            </a:rPr>
            <a:t>                             and inclusive citizenship</a:t>
          </a:r>
        </a:p>
        <a:p>
          <a:pPr lvl="0" defTabSz="533400">
            <a:lnSpc>
              <a:spcPct val="90000"/>
            </a:lnSpc>
            <a:spcBef>
              <a:spcPct val="0"/>
            </a:spcBef>
            <a:spcAft>
              <a:spcPct val="35000"/>
            </a:spcAft>
          </a:pPr>
          <a:r>
            <a:rPr lang="en-ZA" sz="1100" kern="1200" dirty="0" smtClean="0">
              <a:solidFill>
                <a:schemeClr val="tx1"/>
              </a:solidFill>
            </a:rPr>
            <a:t>3. Outcome 13: An inclusive &amp; responsive social protection </a:t>
          </a:r>
        </a:p>
        <a:p>
          <a:pPr lvl="0" algn="l" defTabSz="533400">
            <a:lnSpc>
              <a:spcPct val="90000"/>
            </a:lnSpc>
            <a:spcBef>
              <a:spcPct val="0"/>
            </a:spcBef>
            <a:spcAft>
              <a:spcPct val="35000"/>
            </a:spcAft>
          </a:pPr>
          <a:r>
            <a:rPr lang="en-ZA" sz="1100" kern="1200" dirty="0" smtClean="0">
              <a:solidFill>
                <a:schemeClr val="tx1"/>
              </a:solidFill>
            </a:rPr>
            <a:t>                             system</a:t>
          </a:r>
        </a:p>
        <a:p>
          <a:pPr lvl="0" algn="just" defTabSz="533400">
            <a:lnSpc>
              <a:spcPct val="90000"/>
            </a:lnSpc>
            <a:spcBef>
              <a:spcPct val="0"/>
            </a:spcBef>
            <a:spcAft>
              <a:spcPct val="35000"/>
            </a:spcAft>
          </a:pPr>
          <a:endParaRPr lang="en-ZA" sz="1200" kern="1200" dirty="0" smtClean="0"/>
        </a:p>
        <a:p>
          <a:pPr lvl="0" algn="ctr" defTabSz="533400">
            <a:lnSpc>
              <a:spcPct val="90000"/>
            </a:lnSpc>
            <a:spcBef>
              <a:spcPct val="0"/>
            </a:spcBef>
            <a:spcAft>
              <a:spcPct val="35000"/>
            </a:spcAft>
          </a:pPr>
          <a:endParaRPr lang="en-ZA" sz="1200" kern="1200" dirty="0"/>
        </a:p>
      </dsp:txBody>
      <dsp:txXfrm>
        <a:off x="627745" y="1089993"/>
        <a:ext cx="4146051" cy="1678157"/>
      </dsp:txXfrm>
    </dsp:sp>
    <dsp:sp modelId="{39266F25-4B0E-4DD7-BB83-C5F9918C3501}">
      <dsp:nvSpPr>
        <dsp:cNvPr id="0" name=""/>
        <dsp:cNvSpPr/>
      </dsp:nvSpPr>
      <dsp:spPr>
        <a:xfrm rot="4707011" flipV="1">
          <a:off x="1852550" y="-108002"/>
          <a:ext cx="97874" cy="216004"/>
        </a:xfrm>
        <a:prstGeom prst="lef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dirty="0"/>
        </a:p>
      </dsp:txBody>
      <dsp:txXfrm rot="10800000">
        <a:off x="1881912" y="-64801"/>
        <a:ext cx="39150" cy="129602"/>
      </dsp:txXfrm>
    </dsp:sp>
    <dsp:sp modelId="{05B281DB-E0F3-4A7C-A4C0-821E41DBE3FE}">
      <dsp:nvSpPr>
        <dsp:cNvPr id="0" name=""/>
        <dsp:cNvSpPr/>
      </dsp:nvSpPr>
      <dsp:spPr>
        <a:xfrm>
          <a:off x="3103042" y="3042317"/>
          <a:ext cx="3391058" cy="3260217"/>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7650" tIns="247650" rIns="247650" bIns="247650" numCol="1" spcCol="1270" anchor="ctr" anchorCtr="0">
          <a:noAutofit/>
        </a:bodyPr>
        <a:lstStyle/>
        <a:p>
          <a:pPr lvl="0" algn="just" defTabSz="2889250">
            <a:lnSpc>
              <a:spcPct val="90000"/>
            </a:lnSpc>
            <a:spcBef>
              <a:spcPct val="0"/>
            </a:spcBef>
            <a:spcAft>
              <a:spcPct val="35000"/>
            </a:spcAft>
          </a:pPr>
          <a:endParaRPr lang="en-ZA" sz="6500" kern="1200" dirty="0"/>
        </a:p>
      </dsp:txBody>
      <dsp:txXfrm>
        <a:off x="3198530" y="3137805"/>
        <a:ext cx="3200082" cy="3069241"/>
      </dsp:txXfrm>
    </dsp:sp>
    <dsp:sp modelId="{D157B0E2-B402-4420-B452-3FC39A175FD6}">
      <dsp:nvSpPr>
        <dsp:cNvPr id="0" name=""/>
        <dsp:cNvSpPr/>
      </dsp:nvSpPr>
      <dsp:spPr>
        <a:xfrm rot="21570930">
          <a:off x="2667373" y="4263723"/>
          <a:ext cx="328217" cy="469155"/>
        </a:xfrm>
        <a:prstGeom prst="rightArrow">
          <a:avLst/>
        </a:prstGeom>
        <a:solidFill>
          <a:srgbClr val="00B0F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ZA" sz="2000" kern="1200" dirty="0"/>
        </a:p>
      </dsp:txBody>
      <dsp:txXfrm rot="10800000">
        <a:off x="2765838" y="4357554"/>
        <a:ext cx="131287" cy="281493"/>
      </dsp:txXfrm>
    </dsp:sp>
    <dsp:sp modelId="{BF7F3B16-A30A-4083-8056-14E3B9434870}">
      <dsp:nvSpPr>
        <dsp:cNvPr id="0" name=""/>
        <dsp:cNvSpPr/>
      </dsp:nvSpPr>
      <dsp:spPr>
        <a:xfrm>
          <a:off x="43055" y="3117669"/>
          <a:ext cx="2547596" cy="3130730"/>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endParaRPr lang="en-ZA" sz="1200" kern="1200" dirty="0" smtClean="0"/>
        </a:p>
        <a:p>
          <a:pPr lvl="0" algn="ctr" defTabSz="533400">
            <a:lnSpc>
              <a:spcPct val="90000"/>
            </a:lnSpc>
            <a:spcBef>
              <a:spcPct val="0"/>
            </a:spcBef>
            <a:spcAft>
              <a:spcPct val="35000"/>
            </a:spcAft>
          </a:pPr>
          <a:endParaRPr lang="en-ZA" sz="1200" kern="1200" dirty="0"/>
        </a:p>
      </dsp:txBody>
      <dsp:txXfrm>
        <a:off x="117672" y="3192286"/>
        <a:ext cx="2398362" cy="2981496"/>
      </dsp:txXfrm>
    </dsp:sp>
    <dsp:sp modelId="{98DDD1E2-FBAB-4E06-91C2-AC254B789D9A}">
      <dsp:nvSpPr>
        <dsp:cNvPr id="0" name=""/>
        <dsp:cNvSpPr/>
      </dsp:nvSpPr>
      <dsp:spPr>
        <a:xfrm>
          <a:off x="2001639" y="2753349"/>
          <a:ext cx="223529" cy="448785"/>
        </a:xfrm>
        <a:prstGeom prst="downArrow">
          <a:avLst/>
        </a:prstGeom>
        <a:solidFill>
          <a:srgbClr val="FF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dirty="0"/>
        </a:p>
      </dsp:txBody>
      <dsp:txXfrm>
        <a:off x="2068698" y="2843106"/>
        <a:ext cx="89411" cy="269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37435-814A-4F4E-9006-F025BC8859EB}">
      <dsp:nvSpPr>
        <dsp:cNvPr id="0" name=""/>
        <dsp:cNvSpPr/>
      </dsp:nvSpPr>
      <dsp:spPr>
        <a:xfrm>
          <a:off x="3832" y="1003561"/>
          <a:ext cx="4748485" cy="558645"/>
        </a:xfrm>
        <a:prstGeom prst="rect">
          <a:avLst/>
        </a:prstGeom>
        <a:solidFill>
          <a:schemeClr val="accent5"/>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624EF81-BC71-4872-84A6-D26D8912F349}">
      <dsp:nvSpPr>
        <dsp:cNvPr id="0" name=""/>
        <dsp:cNvSpPr/>
      </dsp:nvSpPr>
      <dsp:spPr>
        <a:xfrm>
          <a:off x="3832" y="1213366"/>
          <a:ext cx="348840" cy="34884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F1B1-D9BC-4A21-B205-36D64456C66F}">
      <dsp:nvSpPr>
        <dsp:cNvPr id="0" name=""/>
        <dsp:cNvSpPr/>
      </dsp:nvSpPr>
      <dsp:spPr>
        <a:xfrm>
          <a:off x="3832" y="0"/>
          <a:ext cx="4748485" cy="100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smtClean="0"/>
            <a:t>Priorities of the Fund</a:t>
          </a:r>
          <a:endParaRPr lang="en-ZA" sz="1600" kern="1200" dirty="0"/>
        </a:p>
      </dsp:txBody>
      <dsp:txXfrm>
        <a:off x="3832" y="0"/>
        <a:ext cx="4748485" cy="1003561"/>
      </dsp:txXfrm>
    </dsp:sp>
    <dsp:sp modelId="{309095D6-7E81-47AB-8465-728FB8EDF3A5}">
      <dsp:nvSpPr>
        <dsp:cNvPr id="0" name=""/>
        <dsp:cNvSpPr/>
      </dsp:nvSpPr>
      <dsp:spPr>
        <a:xfrm>
          <a:off x="0" y="1906836"/>
          <a:ext cx="348832" cy="348832"/>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3D9AE-C10E-4A09-A840-77D7765760A9}">
      <dsp:nvSpPr>
        <dsp:cNvPr id="0" name=""/>
        <dsp:cNvSpPr/>
      </dsp:nvSpPr>
      <dsp:spPr>
        <a:xfrm>
          <a:off x="471491" y="1636421"/>
          <a:ext cx="4176341" cy="813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ZA" sz="1200" kern="1200" dirty="0" smtClean="0"/>
            <a:t>Increase contributions collected by at least a rate equal to the prevailing Consumer Price Index</a:t>
          </a:r>
          <a:endParaRPr lang="en-ZA" sz="1200" kern="1200" dirty="0"/>
        </a:p>
      </dsp:txBody>
      <dsp:txXfrm>
        <a:off x="471491" y="1636421"/>
        <a:ext cx="4176341" cy="813128"/>
      </dsp:txXfrm>
    </dsp:sp>
    <dsp:sp modelId="{D41F0B5F-A0EA-49DB-B8AB-7180D4885159}">
      <dsp:nvSpPr>
        <dsp:cNvPr id="0" name=""/>
        <dsp:cNvSpPr/>
      </dsp:nvSpPr>
      <dsp:spPr>
        <a:xfrm>
          <a:off x="12700" y="2468483"/>
          <a:ext cx="348832" cy="348832"/>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2B82AE05-DF77-44B0-9BF1-C70DB1B4AE94}">
      <dsp:nvSpPr>
        <dsp:cNvPr id="0" name=""/>
        <dsp:cNvSpPr/>
      </dsp:nvSpPr>
      <dsp:spPr>
        <a:xfrm>
          <a:off x="340059" y="2433222"/>
          <a:ext cx="4416091" cy="38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endParaRPr lang="en-ZA" sz="1200" kern="1200" dirty="0"/>
        </a:p>
      </dsp:txBody>
      <dsp:txXfrm>
        <a:off x="340059" y="2433222"/>
        <a:ext cx="4416091" cy="389342"/>
      </dsp:txXfrm>
    </dsp:sp>
    <dsp:sp modelId="{C731FBEA-1FBE-485D-B81F-EB459A711EBC}">
      <dsp:nvSpPr>
        <dsp:cNvPr id="0" name=""/>
        <dsp:cNvSpPr/>
      </dsp:nvSpPr>
      <dsp:spPr>
        <a:xfrm>
          <a:off x="19502" y="4236863"/>
          <a:ext cx="348832" cy="348832"/>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8739EDEE-0C6D-41C1-B3D6-B12F403AEA20}">
      <dsp:nvSpPr>
        <dsp:cNvPr id="0" name=""/>
        <dsp:cNvSpPr/>
      </dsp:nvSpPr>
      <dsp:spPr>
        <a:xfrm>
          <a:off x="339406" y="3242399"/>
          <a:ext cx="4416091" cy="813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ZA" sz="1200" kern="1200" dirty="0" smtClean="0"/>
            <a:t> </a:t>
          </a:r>
        </a:p>
        <a:p>
          <a:pPr lvl="0" algn="just" defTabSz="533400">
            <a:lnSpc>
              <a:spcPct val="90000"/>
            </a:lnSpc>
            <a:spcBef>
              <a:spcPct val="0"/>
            </a:spcBef>
            <a:spcAft>
              <a:spcPct val="35000"/>
            </a:spcAft>
          </a:pPr>
          <a:r>
            <a:rPr lang="en-ZA" sz="1200" kern="1200" dirty="0" smtClean="0"/>
            <a:t>    Contribute in the various schemes designed to alleviate the   </a:t>
          </a:r>
        </a:p>
        <a:p>
          <a:pPr lvl="0" algn="just" defTabSz="533400">
            <a:lnSpc>
              <a:spcPct val="90000"/>
            </a:lnSpc>
            <a:spcBef>
              <a:spcPct val="0"/>
            </a:spcBef>
            <a:spcAft>
              <a:spcPct val="35000"/>
            </a:spcAft>
          </a:pPr>
          <a:r>
            <a:rPr lang="en-ZA" sz="1200" kern="1200" dirty="0" smtClean="0"/>
            <a:t>     harmful effects of unemployment which includes investing    </a:t>
          </a:r>
        </a:p>
        <a:p>
          <a:pPr lvl="0" algn="just" defTabSz="533400">
            <a:lnSpc>
              <a:spcPct val="90000"/>
            </a:lnSpc>
            <a:spcBef>
              <a:spcPct val="0"/>
            </a:spcBef>
            <a:spcAft>
              <a:spcPct val="35000"/>
            </a:spcAft>
          </a:pPr>
          <a:r>
            <a:rPr lang="en-ZA" sz="1200" kern="1200" dirty="0" smtClean="0"/>
            <a:t>     mandated funds in   Social Responsibility Investments </a:t>
          </a:r>
        </a:p>
        <a:p>
          <a:pPr lvl="0" algn="just"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endParaRPr lang="en-ZA" sz="1200" kern="1200" dirty="0"/>
        </a:p>
      </dsp:txBody>
      <dsp:txXfrm>
        <a:off x="339406" y="3242399"/>
        <a:ext cx="4416091" cy="81312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4221088"/>
          <a:ext cx="4176464" cy="216024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ECEA2669-F5F6-4985-BBD2-F3829EFE2074}" type="datetimeFigureOut">
              <a:rPr lang="en-ZA" smtClean="0"/>
              <a:t>23/08/2019</a:t>
            </a:fld>
            <a:endParaRPr lang="en-ZA"/>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005B9C04-F1AE-4B59-88E7-85BD0F4CA889}" type="slidenum">
              <a:rPr lang="en-ZA" smtClean="0"/>
              <a:t>‹#›</a:t>
            </a:fld>
            <a:endParaRPr lang="en-ZA"/>
          </a:p>
        </p:txBody>
      </p:sp>
    </p:spTree>
    <p:extLst>
      <p:ext uri="{BB962C8B-B14F-4D97-AF65-F5344CB8AC3E}">
        <p14:creationId xmlns:p14="http://schemas.microsoft.com/office/powerpoint/2010/main" val="234105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2CDBE3D2-8C62-4161-A0F2-4DC3493609C3}" type="datetimeFigureOut">
              <a:rPr lang="en-ZA" smtClean="0"/>
              <a:t>23/08/2019</a:t>
            </a:fld>
            <a:endParaRPr lang="en-ZA"/>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DCD80F16-27E0-4D69-95DB-FED75BF456D5}" type="slidenum">
              <a:rPr lang="en-ZA" smtClean="0"/>
              <a:t>‹#›</a:t>
            </a:fld>
            <a:endParaRPr lang="en-ZA"/>
          </a:p>
        </p:txBody>
      </p:sp>
    </p:spTree>
    <p:extLst>
      <p:ext uri="{BB962C8B-B14F-4D97-AF65-F5344CB8AC3E}">
        <p14:creationId xmlns:p14="http://schemas.microsoft.com/office/powerpoint/2010/main" val="223523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D369AC8-A835-4ED4-AC55-A7B4A3BC9CD9}" type="slidenum">
              <a:rPr lang="en-US" altLang="en-US">
                <a:solidFill>
                  <a:srgbClr val="000000"/>
                </a:solidFill>
              </a:rPr>
              <a:pPr/>
              <a:t>2</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26</a:t>
            </a:fld>
            <a:endParaRPr lang="en-ZA" dirty="0">
              <a:solidFill>
                <a:prstClr val="black"/>
              </a:solidFill>
            </a:endParaRPr>
          </a:p>
        </p:txBody>
      </p:sp>
    </p:spTree>
    <p:extLst>
      <p:ext uri="{BB962C8B-B14F-4D97-AF65-F5344CB8AC3E}">
        <p14:creationId xmlns:p14="http://schemas.microsoft.com/office/powerpoint/2010/main" val="80317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27</a:t>
            </a:fld>
            <a:endParaRPr lang="en-ZA" dirty="0">
              <a:solidFill>
                <a:prstClr val="black"/>
              </a:solidFill>
            </a:endParaRPr>
          </a:p>
        </p:txBody>
      </p:sp>
    </p:spTree>
    <p:extLst>
      <p:ext uri="{BB962C8B-B14F-4D97-AF65-F5344CB8AC3E}">
        <p14:creationId xmlns:p14="http://schemas.microsoft.com/office/powerpoint/2010/main" val="80317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28</a:t>
            </a:fld>
            <a:endParaRPr lang="en-ZA" dirty="0">
              <a:solidFill>
                <a:prstClr val="black"/>
              </a:solidFill>
            </a:endParaRPr>
          </a:p>
        </p:txBody>
      </p:sp>
    </p:spTree>
    <p:extLst>
      <p:ext uri="{BB962C8B-B14F-4D97-AF65-F5344CB8AC3E}">
        <p14:creationId xmlns:p14="http://schemas.microsoft.com/office/powerpoint/2010/main" val="80317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29</a:t>
            </a:fld>
            <a:endParaRPr lang="en-ZA" dirty="0">
              <a:solidFill>
                <a:prstClr val="black"/>
              </a:solidFill>
            </a:endParaRPr>
          </a:p>
        </p:txBody>
      </p:sp>
    </p:spTree>
    <p:extLst>
      <p:ext uri="{BB962C8B-B14F-4D97-AF65-F5344CB8AC3E}">
        <p14:creationId xmlns:p14="http://schemas.microsoft.com/office/powerpoint/2010/main" val="80317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30</a:t>
            </a:fld>
            <a:endParaRPr lang="en-ZA" dirty="0">
              <a:solidFill>
                <a:prstClr val="black"/>
              </a:solidFill>
            </a:endParaRPr>
          </a:p>
        </p:txBody>
      </p:sp>
    </p:spTree>
    <p:extLst>
      <p:ext uri="{BB962C8B-B14F-4D97-AF65-F5344CB8AC3E}">
        <p14:creationId xmlns:p14="http://schemas.microsoft.com/office/powerpoint/2010/main" val="80317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32"/>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5A927A9-D43D-46CD-9B3F-418F9B07047E}" type="datetime1">
              <a:rPr lang="en-US" altLang="en-US"/>
              <a:pPr/>
              <a:t>8/23/2019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FA9206-19BA-4B9C-A711-BFB53E7204BB}" type="slidenum">
              <a:rPr lang="en-US" altLang="en-US"/>
              <a:pPr/>
              <a:t>‹#›</a:t>
            </a:fld>
            <a:endParaRPr lang="en-US" altLang="en-US"/>
          </a:p>
        </p:txBody>
      </p:sp>
    </p:spTree>
    <p:extLst>
      <p:ext uri="{BB962C8B-B14F-4D97-AF65-F5344CB8AC3E}">
        <p14:creationId xmlns:p14="http://schemas.microsoft.com/office/powerpoint/2010/main" val="167193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985CFF5-CF28-4610-93A0-067880C6067A}" type="datetime1">
              <a:rPr lang="en-US" altLang="en-US"/>
              <a:pPr/>
              <a:t>8/23/2019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CAB63C-AD27-4348-9BE9-C6DA99C4EA1D}" type="slidenum">
              <a:rPr lang="en-US" altLang="en-US"/>
              <a:pPr/>
              <a:t>‹#›</a:t>
            </a:fld>
            <a:endParaRPr lang="en-US" altLang="en-US"/>
          </a:p>
        </p:txBody>
      </p:sp>
    </p:spTree>
    <p:extLst>
      <p:ext uri="{BB962C8B-B14F-4D97-AF65-F5344CB8AC3E}">
        <p14:creationId xmlns:p14="http://schemas.microsoft.com/office/powerpoint/2010/main" val="8875068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4"/>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90804C-8F3E-4A70-8AA5-DBC22F1AAFD7}" type="slidenum">
              <a:rPr lang="en-US" altLang="en-US"/>
              <a:pPr>
                <a:defRPr/>
              </a:pPr>
              <a:t>‹#›</a:t>
            </a:fld>
            <a:endParaRPr lang="en-US" altLang="en-US"/>
          </a:p>
        </p:txBody>
      </p:sp>
    </p:spTree>
    <p:extLst>
      <p:ext uri="{BB962C8B-B14F-4D97-AF65-F5344CB8AC3E}">
        <p14:creationId xmlns:p14="http://schemas.microsoft.com/office/powerpoint/2010/main" val="38938338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423E53-42AE-4258-B42E-908B8855A090}" type="slidenum">
              <a:rPr lang="en-US" altLang="en-US"/>
              <a:pPr>
                <a:defRPr/>
              </a:pPr>
              <a:t>‹#›</a:t>
            </a:fld>
            <a:endParaRPr lang="en-US" altLang="en-US"/>
          </a:p>
        </p:txBody>
      </p:sp>
    </p:spTree>
    <p:extLst>
      <p:ext uri="{BB962C8B-B14F-4D97-AF65-F5344CB8AC3E}">
        <p14:creationId xmlns:p14="http://schemas.microsoft.com/office/powerpoint/2010/main" val="1603642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9"/>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A39E4-289F-4B1D-91F3-C7C6F1D07EFE}" type="slidenum">
              <a:rPr lang="en-US" altLang="en-US"/>
              <a:pPr>
                <a:defRPr/>
              </a:pPr>
              <a:t>‹#›</a:t>
            </a:fld>
            <a:endParaRPr lang="en-US" altLang="en-US"/>
          </a:p>
        </p:txBody>
      </p:sp>
    </p:spTree>
    <p:extLst>
      <p:ext uri="{BB962C8B-B14F-4D97-AF65-F5344CB8AC3E}">
        <p14:creationId xmlns:p14="http://schemas.microsoft.com/office/powerpoint/2010/main" val="14266927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4F5A58-050B-4296-8FDA-8329613AADBB}" type="slidenum">
              <a:rPr lang="en-US" altLang="en-US"/>
              <a:pPr>
                <a:defRPr/>
              </a:pPr>
              <a:t>‹#›</a:t>
            </a:fld>
            <a:endParaRPr lang="en-US" altLang="en-US"/>
          </a:p>
        </p:txBody>
      </p:sp>
    </p:spTree>
    <p:extLst>
      <p:ext uri="{BB962C8B-B14F-4D97-AF65-F5344CB8AC3E}">
        <p14:creationId xmlns:p14="http://schemas.microsoft.com/office/powerpoint/2010/main" val="34471212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42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CCFB44-599C-4572-901D-2D2AF346DD33}" type="slidenum">
              <a:rPr lang="en-US" altLang="en-US"/>
              <a:pPr>
                <a:defRPr/>
              </a:pPr>
              <a:t>‹#›</a:t>
            </a:fld>
            <a:endParaRPr lang="en-US" altLang="en-US"/>
          </a:p>
        </p:txBody>
      </p:sp>
    </p:spTree>
    <p:extLst>
      <p:ext uri="{BB962C8B-B14F-4D97-AF65-F5344CB8AC3E}">
        <p14:creationId xmlns:p14="http://schemas.microsoft.com/office/powerpoint/2010/main" val="25730944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A9A5A7-709A-4BDD-B115-67ECE10D366C}" type="slidenum">
              <a:rPr lang="en-US" altLang="en-US"/>
              <a:pPr>
                <a:defRPr/>
              </a:pPr>
              <a:t>‹#›</a:t>
            </a:fld>
            <a:endParaRPr lang="en-US" altLang="en-US"/>
          </a:p>
        </p:txBody>
      </p:sp>
    </p:spTree>
    <p:extLst>
      <p:ext uri="{BB962C8B-B14F-4D97-AF65-F5344CB8AC3E}">
        <p14:creationId xmlns:p14="http://schemas.microsoft.com/office/powerpoint/2010/main" val="9316140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EDA597-96D8-4A1F-AB19-CB02DC120453}" type="slidenum">
              <a:rPr lang="en-US" altLang="en-US"/>
              <a:pPr>
                <a:defRPr/>
              </a:pPr>
              <a:t>‹#›</a:t>
            </a:fld>
            <a:endParaRPr lang="en-US" altLang="en-US"/>
          </a:p>
        </p:txBody>
      </p:sp>
    </p:spTree>
    <p:extLst>
      <p:ext uri="{BB962C8B-B14F-4D97-AF65-F5344CB8AC3E}">
        <p14:creationId xmlns:p14="http://schemas.microsoft.com/office/powerpoint/2010/main" val="35112581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1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308333-8AA1-4507-B832-38E83A0ED3E5}" type="slidenum">
              <a:rPr lang="en-US" altLang="en-US"/>
              <a:pPr>
                <a:defRPr/>
              </a:pPr>
              <a:t>‹#›</a:t>
            </a:fld>
            <a:endParaRPr lang="en-US" altLang="en-US"/>
          </a:p>
        </p:txBody>
      </p:sp>
    </p:spTree>
    <p:extLst>
      <p:ext uri="{BB962C8B-B14F-4D97-AF65-F5344CB8AC3E}">
        <p14:creationId xmlns:p14="http://schemas.microsoft.com/office/powerpoint/2010/main" val="35822168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9A858A-050C-497E-B36C-6F0CD656FE79}" type="slidenum">
              <a:rPr lang="en-US" altLang="en-US"/>
              <a:pPr>
                <a:defRPr/>
              </a:pPr>
              <a:t>‹#›</a:t>
            </a:fld>
            <a:endParaRPr lang="en-US" altLang="en-US"/>
          </a:p>
        </p:txBody>
      </p:sp>
    </p:spTree>
    <p:extLst>
      <p:ext uri="{BB962C8B-B14F-4D97-AF65-F5344CB8AC3E}">
        <p14:creationId xmlns:p14="http://schemas.microsoft.com/office/powerpoint/2010/main" val="42904864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AE53D1-9559-403C-B298-798843FCBBD1}" type="slidenum">
              <a:rPr lang="en-US" altLang="en-US"/>
              <a:pPr>
                <a:defRPr/>
              </a:pPr>
              <a:t>‹#›</a:t>
            </a:fld>
            <a:endParaRPr lang="en-US" altLang="en-US"/>
          </a:p>
        </p:txBody>
      </p:sp>
    </p:spTree>
    <p:extLst>
      <p:ext uri="{BB962C8B-B14F-4D97-AF65-F5344CB8AC3E}">
        <p14:creationId xmlns:p14="http://schemas.microsoft.com/office/powerpoint/2010/main" val="303656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52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F4F2D93F-FA8E-44A2-B923-B02C684B4F1F}" type="datetime1">
              <a:rPr lang="en-US" altLang="en-US"/>
              <a:pPr/>
              <a:t>8/23/2019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B5751B-3B2A-44F7-9A72-1448FECED918}" type="slidenum">
              <a:rPr lang="en-US" altLang="en-US"/>
              <a:pPr/>
              <a:t>‹#›</a:t>
            </a:fld>
            <a:endParaRPr lang="en-US" altLang="en-US"/>
          </a:p>
        </p:txBody>
      </p:sp>
    </p:spTree>
    <p:extLst>
      <p:ext uri="{BB962C8B-B14F-4D97-AF65-F5344CB8AC3E}">
        <p14:creationId xmlns:p14="http://schemas.microsoft.com/office/powerpoint/2010/main" val="36400517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7"/>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727"/>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CBD968-F5CA-4FBF-A288-A916FDEBBE89}" type="slidenum">
              <a:rPr lang="en-US" altLang="en-US"/>
              <a:pPr>
                <a:defRPr/>
              </a:pPr>
              <a:t>‹#›</a:t>
            </a:fld>
            <a:endParaRPr lang="en-US" altLang="en-US"/>
          </a:p>
        </p:txBody>
      </p:sp>
    </p:spTree>
    <p:extLst>
      <p:ext uri="{BB962C8B-B14F-4D97-AF65-F5344CB8AC3E}">
        <p14:creationId xmlns:p14="http://schemas.microsoft.com/office/powerpoint/2010/main" val="996750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2041415" y="1152674"/>
            <a:ext cx="7339364"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val="1219454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6488202"/>
            <a:ext cx="8407400" cy="3063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dirty="0">
              <a:solidFill>
                <a:prstClr val="white"/>
              </a:solidFill>
            </a:endParaRPr>
          </a:p>
        </p:txBody>
      </p:sp>
      <p:sp>
        <p:nvSpPr>
          <p:cNvPr id="5" name="Rectangle 4"/>
          <p:cNvSpPr/>
          <p:nvPr userDrawn="1"/>
        </p:nvSpPr>
        <p:spPr>
          <a:xfrm>
            <a:off x="8591610" y="6488202"/>
            <a:ext cx="3585633" cy="3063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6" name="Footer Placeholder 4"/>
          <p:cNvSpPr txBox="1">
            <a:spLocks/>
          </p:cNvSpPr>
          <p:nvPr userDrawn="1"/>
        </p:nvSpPr>
        <p:spPr>
          <a:xfrm>
            <a:off x="59" y="6480175"/>
            <a:ext cx="5238751" cy="323850"/>
          </a:xfrm>
          <a:prstGeom prst="rect">
            <a:avLst/>
          </a:prstGeom>
        </p:spPr>
        <p:txBody>
          <a:bodyPr/>
          <a:lstStyle>
            <a:lvl1pPr algn="l">
              <a:defRPr sz="1000"/>
            </a:lvl1pPr>
          </a:lstStyle>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 Copyright Impact Strategy Consulting, solely for the use of UIF;</a:t>
            </a:r>
          </a:p>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not to be used or relied upon without joint written consent</a:t>
            </a:r>
          </a:p>
          <a:p>
            <a:pPr defTabSz="457200" eaLnBrk="0" fontAlgn="base" hangingPunct="0">
              <a:spcBef>
                <a:spcPct val="0"/>
              </a:spcBef>
              <a:spcAft>
                <a:spcPct val="0"/>
              </a:spcAft>
              <a:defRPr/>
            </a:pPr>
            <a:endParaRPr lang="en-ZA" sz="700" dirty="0">
              <a:solidFill>
                <a:srgbClr val="EEECE1"/>
              </a:solidFill>
              <a:latin typeface="Arial" pitchFamily="34" charset="0"/>
              <a:ea typeface="ＭＳ Ｐゴシック" pitchFamily="34" charset="-128"/>
            </a:endParaRPr>
          </a:p>
        </p:txBody>
      </p:sp>
      <p:cxnSp>
        <p:nvCxnSpPr>
          <p:cNvPr id="7" name="Straight Connector 6"/>
          <p:cNvCxnSpPr/>
          <p:nvPr userDrawn="1"/>
        </p:nvCxnSpPr>
        <p:spPr>
          <a:xfrm>
            <a:off x="0" y="852488"/>
            <a:ext cx="1216871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0"/>
            <a:ext cx="9648395" cy="857232"/>
          </a:xfrm>
        </p:spPr>
        <p:txBody>
          <a:bodyPr>
            <a:normAutofit/>
          </a:bodyPr>
          <a:lstStyle>
            <a:lvl1pPr algn="l">
              <a:defRPr sz="2000" b="1"/>
            </a:lvl1pPr>
          </a:lstStyle>
          <a:p>
            <a:r>
              <a:rPr lang="en-US"/>
              <a:t>Click to edit Master title style</a:t>
            </a:r>
            <a:endParaRPr lang="en-ZA" dirty="0"/>
          </a:p>
        </p:txBody>
      </p:sp>
      <p:sp>
        <p:nvSpPr>
          <p:cNvPr id="14" name="Content Placeholder 2"/>
          <p:cNvSpPr>
            <a:spLocks noGrp="1"/>
          </p:cNvSpPr>
          <p:nvPr>
            <p:ph idx="1"/>
          </p:nvPr>
        </p:nvSpPr>
        <p:spPr>
          <a:xfrm>
            <a:off x="317351" y="1317174"/>
            <a:ext cx="11569873"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Slide Number Placeholder 5"/>
          <p:cNvSpPr>
            <a:spLocks noGrp="1"/>
          </p:cNvSpPr>
          <p:nvPr>
            <p:ph type="sldNum" sz="quarter" idx="10"/>
          </p:nvPr>
        </p:nvSpPr>
        <p:spPr>
          <a:xfrm>
            <a:off x="11626851" y="6480175"/>
            <a:ext cx="520700" cy="323850"/>
          </a:xfrm>
        </p:spPr>
        <p:txBody>
          <a:bodyPr/>
          <a:lstStyle>
            <a:lvl1pPr algn="ctr">
              <a:defRPr sz="1000">
                <a:solidFill>
                  <a:srgbClr val="000000"/>
                </a:solidFill>
              </a:defRPr>
            </a:lvl1pPr>
          </a:lstStyle>
          <a:p>
            <a:pPr>
              <a:defRPr/>
            </a:pPr>
            <a:fld id="{83B243E2-3E60-45D3-888A-608E3D6F753D}" type="slidenum">
              <a:rPr lang="en-ZA" altLang="en-US"/>
              <a:pPr>
                <a:defRPr/>
              </a:pPr>
              <a:t>‹#›</a:t>
            </a:fld>
            <a:endParaRPr lang="en-ZA" altLang="en-US"/>
          </a:p>
        </p:txBody>
      </p:sp>
    </p:spTree>
    <p:extLst>
      <p:ext uri="{BB962C8B-B14F-4D97-AF65-F5344CB8AC3E}">
        <p14:creationId xmlns:p14="http://schemas.microsoft.com/office/powerpoint/2010/main" val="40875458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2"/>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F81F55-E6B6-4216-A70A-466B3931C09D}" type="slidenum">
              <a:rPr lang="en-US" altLang="en-US"/>
              <a:pPr>
                <a:defRPr/>
              </a:pPr>
              <a:t>‹#›</a:t>
            </a:fld>
            <a:endParaRPr lang="en-US" altLang="en-US"/>
          </a:p>
        </p:txBody>
      </p:sp>
    </p:spTree>
    <p:extLst>
      <p:ext uri="{BB962C8B-B14F-4D97-AF65-F5344CB8AC3E}">
        <p14:creationId xmlns:p14="http://schemas.microsoft.com/office/powerpoint/2010/main" val="22748030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B44D2F-84A0-4028-A454-27B25C85819F}" type="slidenum">
              <a:rPr lang="en-US" altLang="en-US"/>
              <a:pPr>
                <a:defRPr/>
              </a:pPr>
              <a:t>‹#›</a:t>
            </a:fld>
            <a:endParaRPr lang="en-US" altLang="en-US"/>
          </a:p>
        </p:txBody>
      </p:sp>
    </p:spTree>
    <p:extLst>
      <p:ext uri="{BB962C8B-B14F-4D97-AF65-F5344CB8AC3E}">
        <p14:creationId xmlns:p14="http://schemas.microsoft.com/office/powerpoint/2010/main" val="17150170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7"/>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9C1E3D-7C02-41B5-8C2E-6C3CEB3671C3}" type="slidenum">
              <a:rPr lang="en-US" altLang="en-US"/>
              <a:pPr>
                <a:defRPr/>
              </a:pPr>
              <a:t>‹#›</a:t>
            </a:fld>
            <a:endParaRPr lang="en-US" altLang="en-US"/>
          </a:p>
        </p:txBody>
      </p:sp>
    </p:spTree>
    <p:extLst>
      <p:ext uri="{BB962C8B-B14F-4D97-AF65-F5344CB8AC3E}">
        <p14:creationId xmlns:p14="http://schemas.microsoft.com/office/powerpoint/2010/main" val="6172626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BE333-975B-46A1-874B-80AA686D64CE}" type="slidenum">
              <a:rPr lang="en-US" altLang="en-US"/>
              <a:pPr>
                <a:defRPr/>
              </a:pPr>
              <a:t>‹#›</a:t>
            </a:fld>
            <a:endParaRPr lang="en-US" altLang="en-US"/>
          </a:p>
        </p:txBody>
      </p:sp>
    </p:spTree>
    <p:extLst>
      <p:ext uri="{BB962C8B-B14F-4D97-AF65-F5344CB8AC3E}">
        <p14:creationId xmlns:p14="http://schemas.microsoft.com/office/powerpoint/2010/main" val="17260886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A3D879-58B5-44F2-BCB5-94716F84FB38}" type="slidenum">
              <a:rPr lang="en-US" altLang="en-US"/>
              <a:pPr>
                <a:defRPr/>
              </a:pPr>
              <a:t>‹#›</a:t>
            </a:fld>
            <a:endParaRPr lang="en-US" altLang="en-US"/>
          </a:p>
        </p:txBody>
      </p:sp>
    </p:spTree>
    <p:extLst>
      <p:ext uri="{BB962C8B-B14F-4D97-AF65-F5344CB8AC3E}">
        <p14:creationId xmlns:p14="http://schemas.microsoft.com/office/powerpoint/2010/main" val="41693729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C64865-FDDA-43F9-AECF-B24FDFABD8E5}" type="slidenum">
              <a:rPr lang="en-US" altLang="en-US"/>
              <a:pPr>
                <a:defRPr/>
              </a:pPr>
              <a:t>‹#›</a:t>
            </a:fld>
            <a:endParaRPr lang="en-US" altLang="en-US"/>
          </a:p>
        </p:txBody>
      </p:sp>
    </p:spTree>
    <p:extLst>
      <p:ext uri="{BB962C8B-B14F-4D97-AF65-F5344CB8AC3E}">
        <p14:creationId xmlns:p14="http://schemas.microsoft.com/office/powerpoint/2010/main" val="34855869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5FD446-27AF-4A26-92FA-007E5327667B}" type="slidenum">
              <a:rPr lang="en-US" altLang="en-US"/>
              <a:pPr>
                <a:defRPr/>
              </a:pPr>
              <a:t>‹#›</a:t>
            </a:fld>
            <a:endParaRPr lang="en-US" altLang="en-US"/>
          </a:p>
        </p:txBody>
      </p:sp>
    </p:spTree>
    <p:extLst>
      <p:ext uri="{BB962C8B-B14F-4D97-AF65-F5344CB8AC3E}">
        <p14:creationId xmlns:p14="http://schemas.microsoft.com/office/powerpoint/2010/main" val="126995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9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val="39512037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856B39-57E1-4001-BAA3-96120701CECF}" type="slidenum">
              <a:rPr lang="en-US" altLang="en-US"/>
              <a:pPr>
                <a:defRPr/>
              </a:pPr>
              <a:t>‹#›</a:t>
            </a:fld>
            <a:endParaRPr lang="en-US" altLang="en-US"/>
          </a:p>
        </p:txBody>
      </p:sp>
    </p:spTree>
    <p:extLst>
      <p:ext uri="{BB962C8B-B14F-4D97-AF65-F5344CB8AC3E}">
        <p14:creationId xmlns:p14="http://schemas.microsoft.com/office/powerpoint/2010/main" val="42405160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39C218-E35B-4B6E-B0F8-9E66EA2A1F7C}" type="slidenum">
              <a:rPr lang="en-US" altLang="en-US"/>
              <a:pPr>
                <a:defRPr/>
              </a:pPr>
              <a:t>‹#›</a:t>
            </a:fld>
            <a:endParaRPr lang="en-US" altLang="en-US"/>
          </a:p>
        </p:txBody>
      </p:sp>
    </p:spTree>
    <p:extLst>
      <p:ext uri="{BB962C8B-B14F-4D97-AF65-F5344CB8AC3E}">
        <p14:creationId xmlns:p14="http://schemas.microsoft.com/office/powerpoint/2010/main" val="15430828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297E3D-5A07-489F-B8C9-5E018EBB2DAE}" type="slidenum">
              <a:rPr lang="en-US" altLang="en-US"/>
              <a:pPr>
                <a:defRPr/>
              </a:pPr>
              <a:t>‹#›</a:t>
            </a:fld>
            <a:endParaRPr lang="en-US" altLang="en-US"/>
          </a:p>
        </p:txBody>
      </p:sp>
    </p:spTree>
    <p:extLst>
      <p:ext uri="{BB962C8B-B14F-4D97-AF65-F5344CB8AC3E}">
        <p14:creationId xmlns:p14="http://schemas.microsoft.com/office/powerpoint/2010/main" val="29176135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5"/>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95"/>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D51D12-84B3-4A2D-8021-C955D91ECEA6}" type="slidenum">
              <a:rPr lang="en-US" altLang="en-US"/>
              <a:pPr>
                <a:defRPr/>
              </a:pPr>
              <a:t>‹#›</a:t>
            </a:fld>
            <a:endParaRPr lang="en-US" altLang="en-US"/>
          </a:p>
        </p:txBody>
      </p:sp>
    </p:spTree>
    <p:extLst>
      <p:ext uri="{BB962C8B-B14F-4D97-AF65-F5344CB8AC3E}">
        <p14:creationId xmlns:p14="http://schemas.microsoft.com/office/powerpoint/2010/main" val="31811071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2041415" y="1152674"/>
            <a:ext cx="7339364"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val="15358353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6488170"/>
            <a:ext cx="8407400" cy="3063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dirty="0">
              <a:solidFill>
                <a:prstClr val="white"/>
              </a:solidFill>
            </a:endParaRPr>
          </a:p>
        </p:txBody>
      </p:sp>
      <p:sp>
        <p:nvSpPr>
          <p:cNvPr id="5" name="Rectangle 4"/>
          <p:cNvSpPr/>
          <p:nvPr userDrawn="1"/>
        </p:nvSpPr>
        <p:spPr>
          <a:xfrm>
            <a:off x="8591589" y="6488170"/>
            <a:ext cx="3585633" cy="3063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6" name="Footer Placeholder 4"/>
          <p:cNvSpPr txBox="1">
            <a:spLocks/>
          </p:cNvSpPr>
          <p:nvPr userDrawn="1"/>
        </p:nvSpPr>
        <p:spPr>
          <a:xfrm>
            <a:off x="38" y="6480175"/>
            <a:ext cx="5238751" cy="323850"/>
          </a:xfrm>
          <a:prstGeom prst="rect">
            <a:avLst/>
          </a:prstGeom>
        </p:spPr>
        <p:txBody>
          <a:bodyPr/>
          <a:lstStyle>
            <a:lvl1pPr algn="l">
              <a:defRPr sz="1000"/>
            </a:lvl1pPr>
          </a:lstStyle>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 Copyright Impact Strategy Consulting, solely for the use of UIF;</a:t>
            </a:r>
          </a:p>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not to be used or relied upon without joint written consent</a:t>
            </a:r>
          </a:p>
          <a:p>
            <a:pPr defTabSz="457200" eaLnBrk="0" fontAlgn="base" hangingPunct="0">
              <a:spcBef>
                <a:spcPct val="0"/>
              </a:spcBef>
              <a:spcAft>
                <a:spcPct val="0"/>
              </a:spcAft>
              <a:defRPr/>
            </a:pPr>
            <a:endParaRPr lang="en-ZA" sz="700" dirty="0">
              <a:solidFill>
                <a:srgbClr val="EEECE1"/>
              </a:solidFill>
              <a:latin typeface="Arial" pitchFamily="34" charset="0"/>
              <a:ea typeface="ＭＳ Ｐゴシック" pitchFamily="34" charset="-128"/>
            </a:endParaRPr>
          </a:p>
        </p:txBody>
      </p:sp>
      <p:cxnSp>
        <p:nvCxnSpPr>
          <p:cNvPr id="7" name="Straight Connector 6"/>
          <p:cNvCxnSpPr/>
          <p:nvPr userDrawn="1"/>
        </p:nvCxnSpPr>
        <p:spPr>
          <a:xfrm>
            <a:off x="0" y="852488"/>
            <a:ext cx="1216871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0"/>
            <a:ext cx="9648395" cy="857232"/>
          </a:xfrm>
        </p:spPr>
        <p:txBody>
          <a:bodyPr>
            <a:normAutofit/>
          </a:bodyPr>
          <a:lstStyle>
            <a:lvl1pPr algn="l">
              <a:defRPr sz="2000" b="1"/>
            </a:lvl1pPr>
          </a:lstStyle>
          <a:p>
            <a:r>
              <a:rPr lang="en-US"/>
              <a:t>Click to edit Master title style</a:t>
            </a:r>
            <a:endParaRPr lang="en-ZA" dirty="0"/>
          </a:p>
        </p:txBody>
      </p:sp>
      <p:sp>
        <p:nvSpPr>
          <p:cNvPr id="14" name="Content Placeholder 2"/>
          <p:cNvSpPr>
            <a:spLocks noGrp="1"/>
          </p:cNvSpPr>
          <p:nvPr>
            <p:ph idx="1"/>
          </p:nvPr>
        </p:nvSpPr>
        <p:spPr>
          <a:xfrm>
            <a:off x="317351" y="1317174"/>
            <a:ext cx="11569873"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Slide Number Placeholder 5"/>
          <p:cNvSpPr>
            <a:spLocks noGrp="1"/>
          </p:cNvSpPr>
          <p:nvPr>
            <p:ph type="sldNum" sz="quarter" idx="10"/>
          </p:nvPr>
        </p:nvSpPr>
        <p:spPr>
          <a:xfrm>
            <a:off x="11626851" y="6480175"/>
            <a:ext cx="520700" cy="323850"/>
          </a:xfrm>
        </p:spPr>
        <p:txBody>
          <a:bodyPr/>
          <a:lstStyle>
            <a:lvl1pPr algn="ctr">
              <a:defRPr sz="1000">
                <a:solidFill>
                  <a:srgbClr val="000000"/>
                </a:solidFill>
              </a:defRPr>
            </a:lvl1pPr>
          </a:lstStyle>
          <a:p>
            <a:pPr>
              <a:defRPr/>
            </a:pPr>
            <a:fld id="{FAB4E306-F5D6-464A-80A3-05D9DED63D5B}" type="slidenum">
              <a:rPr lang="en-ZA" altLang="en-US"/>
              <a:pPr>
                <a:defRPr/>
              </a:pPr>
              <a:t>‹#›</a:t>
            </a:fld>
            <a:endParaRPr lang="en-ZA" altLang="en-US"/>
          </a:p>
        </p:txBody>
      </p:sp>
    </p:spTree>
    <p:extLst>
      <p:ext uri="{BB962C8B-B14F-4D97-AF65-F5344CB8AC3E}">
        <p14:creationId xmlns:p14="http://schemas.microsoft.com/office/powerpoint/2010/main" val="17214460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val="2890112312"/>
      </p:ext>
    </p:extLst>
  </p:cSld>
  <p:clrMapOvr>
    <a:masterClrMapping/>
  </p:clrMapOvr>
  <p:transition spd="slow">
    <p:circl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val="2962598335"/>
      </p:ext>
    </p:extLst>
  </p:cSld>
  <p:clrMapOvr>
    <a:masterClrMapping/>
  </p:clrMapOvr>
  <p:transition spd="slow">
    <p:circl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val="2020715752"/>
      </p:ext>
    </p:extLst>
  </p:cSld>
  <p:clrMapOvr>
    <a:masterClrMapping/>
  </p:clrMapOvr>
  <p:transition spd="slow">
    <p:circl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8/23/2019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val="2360094719"/>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val="16397755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8/23/2019</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val="3870310107"/>
      </p:ext>
    </p:extLst>
  </p:cSld>
  <p:clrMapOvr>
    <a:masterClrMapping/>
  </p:clrMapOvr>
  <p:transition spd="slow">
    <p:circl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8/23/2019</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val="340527854"/>
      </p:ext>
    </p:extLst>
  </p:cSld>
  <p:clrMapOvr>
    <a:masterClrMapping/>
  </p:clrMapOvr>
  <p:transition spd="slow">
    <p:circl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8/23/2019</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val="1649128340"/>
      </p:ext>
    </p:extLst>
  </p:cSld>
  <p:clrMapOvr>
    <a:masterClrMapping/>
  </p:clrMapOvr>
  <p:transition spd="slow">
    <p:circl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8/23/2019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val="3560348025"/>
      </p:ext>
    </p:extLst>
  </p:cSld>
  <p:clrMapOvr>
    <a:masterClrMapping/>
  </p:clrMapOvr>
  <p:transition spd="slow">
    <p:circl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8/23/2019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val="2272214322"/>
      </p:ext>
    </p:extLst>
  </p:cSld>
  <p:clrMapOvr>
    <a:masterClrMapping/>
  </p:clrMapOvr>
  <p:transition spd="slow">
    <p:circl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val="1001271488"/>
      </p:ext>
    </p:extLst>
  </p:cSld>
  <p:clrMapOvr>
    <a:masterClrMapping/>
  </p:clrMapOvr>
  <p:transition spd="slow">
    <p:circl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46"/>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46"/>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val="2275901193"/>
      </p:ext>
    </p:extLst>
  </p:cSld>
  <p:clrMapOvr>
    <a:masterClrMapping/>
  </p:clrMapOvr>
  <p:transition spd="slow">
    <p:circl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40" y="6488479"/>
            <a:ext cx="8407729"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userDrawn="1"/>
        </p:nvSpPr>
        <p:spPr>
          <a:xfrm>
            <a:off x="8592497" y="6488479"/>
            <a:ext cx="3585113"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p:cNvSpPr>
            <a:spLocks noGrp="1"/>
          </p:cNvSpPr>
          <p:nvPr>
            <p:ph type="title"/>
          </p:nvPr>
        </p:nvSpPr>
        <p:spPr>
          <a:xfrm>
            <a:off x="1" y="0"/>
            <a:ext cx="9648395"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39" y="6479782"/>
            <a:ext cx="5238791" cy="324000"/>
          </a:xfrm>
          <a:prstGeom prst="rect">
            <a:avLst/>
          </a:prstGeom>
        </p:spPr>
        <p:txBody>
          <a:bodyPr/>
          <a:lstStyle>
            <a:lvl1pPr algn="l">
              <a:defRPr sz="1000"/>
            </a:lvl1pPr>
          </a:lstStyle>
          <a:p>
            <a:pPr>
              <a:defRPr/>
            </a:pPr>
            <a:r>
              <a:rPr lang="en-GB" sz="800" b="1" i="1" dirty="0">
                <a:solidFill>
                  <a:srgbClr val="EEECE1"/>
                </a:solidFill>
                <a:cs typeface="Tahoma" pitchFamily="34" charset="0"/>
              </a:rPr>
              <a:t>© Copyright Impact Strategy Consulting, solely for the use of UIF;</a:t>
            </a:r>
          </a:p>
          <a:p>
            <a:pPr>
              <a:defRPr/>
            </a:pPr>
            <a:r>
              <a:rPr lang="en-GB" sz="800" b="1" i="1" dirty="0">
                <a:solidFill>
                  <a:srgbClr val="EEECE1"/>
                </a:solidFill>
                <a:cs typeface="Tahoma" pitchFamily="34" charset="0"/>
              </a:rPr>
              <a:t>not to be used or relied upon without joint written consent</a:t>
            </a:r>
          </a:p>
          <a:p>
            <a:pPr>
              <a:defRPr/>
            </a:pPr>
            <a:endParaRPr lang="en-ZA" sz="700" dirty="0">
              <a:solidFill>
                <a:srgbClr val="EEECE1"/>
              </a:solidFill>
            </a:endParaRPr>
          </a:p>
        </p:txBody>
      </p:sp>
      <p:sp>
        <p:nvSpPr>
          <p:cNvPr id="8" name="Slide Number Placeholder 5"/>
          <p:cNvSpPr>
            <a:spLocks noGrp="1"/>
          </p:cNvSpPr>
          <p:nvPr>
            <p:ph type="sldNum" sz="quarter" idx="12"/>
          </p:nvPr>
        </p:nvSpPr>
        <p:spPr>
          <a:xfrm>
            <a:off x="11625983" y="6479782"/>
            <a:ext cx="522511"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317351" y="1317174"/>
            <a:ext cx="11569873"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12168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9047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val="2579380879"/>
      </p:ext>
    </p:extLst>
  </p:cSld>
  <p:clrMapOvr>
    <a:masterClrMapping/>
  </p:clrMapOvr>
  <p:transition spd="slow">
    <p:circl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val="4290741592"/>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73"/>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val="37346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val="1253630318"/>
      </p:ext>
    </p:extLst>
  </p:cSld>
  <p:clrMapOvr>
    <a:masterClrMapping/>
  </p:clrMapOvr>
  <p:transition spd="slow">
    <p:circl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8/23/2019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val="3100362600"/>
      </p:ext>
    </p:extLst>
  </p:cSld>
  <p:clrMapOvr>
    <a:masterClrMapping/>
  </p:clrMapOvr>
  <p:transition spd="slow">
    <p:circl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8/23/2019</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val="1163288526"/>
      </p:ext>
    </p:extLst>
  </p:cSld>
  <p:clrMapOvr>
    <a:masterClrMapping/>
  </p:clrMapOvr>
  <p:transition spd="slow">
    <p:circl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8/23/2019</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val="146925397"/>
      </p:ext>
    </p:extLst>
  </p:cSld>
  <p:clrMapOvr>
    <a:masterClrMapping/>
  </p:clrMapOvr>
  <p:transition spd="slow">
    <p:circl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8/23/2019</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val="4234543232"/>
      </p:ext>
    </p:extLst>
  </p:cSld>
  <p:clrMapOvr>
    <a:masterClrMapping/>
  </p:clrMapOvr>
  <p:transition spd="slow">
    <p:circl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8/23/2019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val="1364658540"/>
      </p:ext>
    </p:extLst>
  </p:cSld>
  <p:clrMapOvr>
    <a:masterClrMapping/>
  </p:clrMapOvr>
  <p:transition spd="slow">
    <p:circl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8/23/2019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val="940100380"/>
      </p:ext>
    </p:extLst>
  </p:cSld>
  <p:clrMapOvr>
    <a:masterClrMapping/>
  </p:clrMapOvr>
  <p:transition spd="slow">
    <p:circl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val="1403728642"/>
      </p:ext>
    </p:extLst>
  </p:cSld>
  <p:clrMapOvr>
    <a:masterClrMapping/>
  </p:clrMapOvr>
  <p:transition spd="slow">
    <p:circl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5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95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val="2393134997"/>
      </p:ext>
    </p:extLst>
  </p:cSld>
  <p:clrMapOvr>
    <a:masterClrMapping/>
  </p:clrMapOvr>
  <p:transition spd="slow">
    <p:circl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C30AF3-805F-4CA6-82C0-ACA842AC4290}"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39E665-09C1-462D-AA75-806F65BF4822}" type="slidenum">
              <a:rPr lang="en-US"/>
              <a:pPr>
                <a:defRPr/>
              </a:pPr>
              <a:t>‹#›</a:t>
            </a:fld>
            <a:endParaRPr lang="en-US" dirty="0"/>
          </a:p>
        </p:txBody>
      </p:sp>
    </p:spTree>
    <p:extLst>
      <p:ext uri="{BB962C8B-B14F-4D97-AF65-F5344CB8AC3E}">
        <p14:creationId xmlns:p14="http://schemas.microsoft.com/office/powerpoint/2010/main" val="3802031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val="33905913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F445A3-B181-41C8-991A-409EF8B04335}"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030AB4-BBDA-425A-AF6B-1452C319043B}" type="slidenum">
              <a:rPr lang="en-US"/>
              <a:pPr>
                <a:defRPr/>
              </a:pPr>
              <a:t>‹#›</a:t>
            </a:fld>
            <a:endParaRPr lang="en-US" dirty="0"/>
          </a:p>
        </p:txBody>
      </p:sp>
    </p:spTree>
    <p:extLst>
      <p:ext uri="{BB962C8B-B14F-4D97-AF65-F5344CB8AC3E}">
        <p14:creationId xmlns:p14="http://schemas.microsoft.com/office/powerpoint/2010/main" val="3168560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368820-612A-411A-835C-EEF049BC18DD}"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B1178F-41DC-4C07-BFAE-8F1022128D68}" type="slidenum">
              <a:rPr lang="en-US"/>
              <a:pPr>
                <a:defRPr/>
              </a:pPr>
              <a:t>‹#›</a:t>
            </a:fld>
            <a:endParaRPr lang="en-US" dirty="0"/>
          </a:p>
        </p:txBody>
      </p:sp>
    </p:spTree>
    <p:extLst>
      <p:ext uri="{BB962C8B-B14F-4D97-AF65-F5344CB8AC3E}">
        <p14:creationId xmlns:p14="http://schemas.microsoft.com/office/powerpoint/2010/main" val="41094622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B10641-2F48-443F-A669-40B183D78AC8}"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47C3AF-8DA0-4BF6-9BCE-2FC86C1A1D35}" type="slidenum">
              <a:rPr lang="en-US"/>
              <a:pPr>
                <a:defRPr/>
              </a:pPr>
              <a:t>‹#›</a:t>
            </a:fld>
            <a:endParaRPr lang="en-US" dirty="0"/>
          </a:p>
        </p:txBody>
      </p:sp>
    </p:spTree>
    <p:extLst>
      <p:ext uri="{BB962C8B-B14F-4D97-AF65-F5344CB8AC3E}">
        <p14:creationId xmlns:p14="http://schemas.microsoft.com/office/powerpoint/2010/main" val="650452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D22043D-3F06-4FD0-BBFB-61A90FC6A520}" type="datetime1">
              <a:rPr lang="en-US"/>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70A96F7-AC6D-4F10-8402-A64C5D40C442}" type="slidenum">
              <a:rPr lang="en-US"/>
              <a:pPr>
                <a:defRPr/>
              </a:pPr>
              <a:t>‹#›</a:t>
            </a:fld>
            <a:endParaRPr lang="en-US" dirty="0"/>
          </a:p>
        </p:txBody>
      </p:sp>
    </p:spTree>
    <p:extLst>
      <p:ext uri="{BB962C8B-B14F-4D97-AF65-F5344CB8AC3E}">
        <p14:creationId xmlns:p14="http://schemas.microsoft.com/office/powerpoint/2010/main" val="1016929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FF0802-9282-401E-9956-C19882F74426}" type="datetime1">
              <a:rPr lang="en-US"/>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E362CA-6DCF-4746-8684-2EDACEB04AEE}" type="slidenum">
              <a:rPr lang="en-US"/>
              <a:pPr>
                <a:defRPr/>
              </a:pPr>
              <a:t>‹#›</a:t>
            </a:fld>
            <a:endParaRPr lang="en-US" dirty="0"/>
          </a:p>
        </p:txBody>
      </p:sp>
    </p:spTree>
    <p:extLst>
      <p:ext uri="{BB962C8B-B14F-4D97-AF65-F5344CB8AC3E}">
        <p14:creationId xmlns:p14="http://schemas.microsoft.com/office/powerpoint/2010/main" val="26933705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3A6637-82CA-40BF-8785-FF6BE111BBCC}" type="datetime1">
              <a:rPr lang="en-US"/>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7D09B73-CD3D-4B2A-976E-409B776827EC}" type="slidenum">
              <a:rPr lang="en-US"/>
              <a:pPr>
                <a:defRPr/>
              </a:pPr>
              <a:t>‹#›</a:t>
            </a:fld>
            <a:endParaRPr lang="en-US" dirty="0"/>
          </a:p>
        </p:txBody>
      </p:sp>
    </p:spTree>
    <p:extLst>
      <p:ext uri="{BB962C8B-B14F-4D97-AF65-F5344CB8AC3E}">
        <p14:creationId xmlns:p14="http://schemas.microsoft.com/office/powerpoint/2010/main" val="31758849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388A21-3AA4-49B5-8208-79F026CF7102}"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A640843-9A51-4ADF-B973-F14D27EEB41D}" type="slidenum">
              <a:rPr lang="en-US"/>
              <a:pPr>
                <a:defRPr/>
              </a:pPr>
              <a:t>‹#›</a:t>
            </a:fld>
            <a:endParaRPr lang="en-US" dirty="0"/>
          </a:p>
        </p:txBody>
      </p:sp>
    </p:spTree>
    <p:extLst>
      <p:ext uri="{BB962C8B-B14F-4D97-AF65-F5344CB8AC3E}">
        <p14:creationId xmlns:p14="http://schemas.microsoft.com/office/powerpoint/2010/main" val="16387836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E8439-D497-4512-ADEE-16DB97921BB8}"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1585C8E-15A2-450B-9B02-5CCBE44D533D}" type="slidenum">
              <a:rPr lang="en-US"/>
              <a:pPr>
                <a:defRPr/>
              </a:pPr>
              <a:t>‹#›</a:t>
            </a:fld>
            <a:endParaRPr lang="en-US" dirty="0"/>
          </a:p>
        </p:txBody>
      </p:sp>
    </p:spTree>
    <p:extLst>
      <p:ext uri="{BB962C8B-B14F-4D97-AF65-F5344CB8AC3E}">
        <p14:creationId xmlns:p14="http://schemas.microsoft.com/office/powerpoint/2010/main" val="26609372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0D6A6D-C10B-4E91-A5AB-459527F54E16}"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5D2CA8-EC03-4D4A-A22C-950FD3CC51A9}" type="slidenum">
              <a:rPr lang="en-US"/>
              <a:pPr>
                <a:defRPr/>
              </a:pPr>
              <a:t>‹#›</a:t>
            </a:fld>
            <a:endParaRPr lang="en-US" dirty="0"/>
          </a:p>
        </p:txBody>
      </p:sp>
    </p:spTree>
    <p:extLst>
      <p:ext uri="{BB962C8B-B14F-4D97-AF65-F5344CB8AC3E}">
        <p14:creationId xmlns:p14="http://schemas.microsoft.com/office/powerpoint/2010/main" val="25597875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58956B-0466-453F-82F5-B45E27C3DF08}"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3E5927-4D6C-4955-AB8B-205A718BC828}" type="slidenum">
              <a:rPr lang="en-US"/>
              <a:pPr>
                <a:defRPr/>
              </a:pPr>
              <a:t>‹#›</a:t>
            </a:fld>
            <a:endParaRPr lang="en-US" dirty="0"/>
          </a:p>
        </p:txBody>
      </p:sp>
    </p:spTree>
    <p:extLst>
      <p:ext uri="{BB962C8B-B14F-4D97-AF65-F5344CB8AC3E}">
        <p14:creationId xmlns:p14="http://schemas.microsoft.com/office/powerpoint/2010/main" val="1893877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74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74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val="2207385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val="2025290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val="180069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61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val="318411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73E0B1D2-AEDE-4058-9703-5AC2F8C498FF}" type="datetime1">
              <a:rPr lang="en-US" altLang="en-US"/>
              <a:pPr/>
              <a:t>8/23/2019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CBFE2-772D-4747-BDB1-DB5AF30E99ED}" type="slidenum">
              <a:rPr lang="en-US" altLang="en-US"/>
              <a:pPr/>
              <a:t>‹#›</a:t>
            </a:fld>
            <a:endParaRPr lang="en-US" altLang="en-US"/>
          </a:p>
        </p:txBody>
      </p:sp>
    </p:spTree>
    <p:extLst>
      <p:ext uri="{BB962C8B-B14F-4D97-AF65-F5344CB8AC3E}">
        <p14:creationId xmlns:p14="http://schemas.microsoft.com/office/powerpoint/2010/main" val="585190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val="31649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val="249637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05"/>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5205"/>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val="684064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val="3041089732"/>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val="3209648885"/>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val="390496998"/>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8/23/2019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val="2340927107"/>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8/23/2019</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val="1202873105"/>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8/23/2019</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val="946706518"/>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8/23/2019</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val="2609734999"/>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507"/>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1674CE08-FEE8-4400-89FA-F94B459A8D79}" type="datetime1">
              <a:rPr lang="en-US" altLang="en-US"/>
              <a:pPr/>
              <a:t>8/23/2019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EF3B45-99CE-4FB0-89B8-61FC6317F060}" type="slidenum">
              <a:rPr lang="en-US" altLang="en-US"/>
              <a:pPr/>
              <a:t>‹#›</a:t>
            </a:fld>
            <a:endParaRPr lang="en-US" altLang="en-US"/>
          </a:p>
        </p:txBody>
      </p:sp>
    </p:spTree>
    <p:extLst>
      <p:ext uri="{BB962C8B-B14F-4D97-AF65-F5344CB8AC3E}">
        <p14:creationId xmlns:p14="http://schemas.microsoft.com/office/powerpoint/2010/main" val="187069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9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8/23/2019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val="15680542"/>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8/23/2019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val="694856187"/>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val="2994725055"/>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8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98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8/23/2019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val="2555472202"/>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7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val="980028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val="2866698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3"/>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val="3116162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val="1007403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53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53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val="3879018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val="141843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3612D79F-5AB4-4880-98C4-A0257D0A9A6C}" type="datetime1">
              <a:rPr lang="en-US" altLang="en-US"/>
              <a:pPr/>
              <a:t>8/23/2019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20B8F92-48BD-43BB-8BED-ADEBB7002442}" type="slidenum">
              <a:rPr lang="en-US" altLang="en-US"/>
              <a:pPr/>
              <a:t>‹#›</a:t>
            </a:fld>
            <a:endParaRPr lang="en-US" altLang="en-US"/>
          </a:p>
        </p:txBody>
      </p:sp>
    </p:spTree>
    <p:extLst>
      <p:ext uri="{BB962C8B-B14F-4D97-AF65-F5344CB8AC3E}">
        <p14:creationId xmlns:p14="http://schemas.microsoft.com/office/powerpoint/2010/main" val="1112093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val="2434029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3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val="1114034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val="2135885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val="2388388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91"/>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891"/>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val="395756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74"/>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val="3146337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val="2825949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9"/>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val="4103103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val="39794652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53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53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val="165562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7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7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0AE9E0F2-C9C9-47C1-AC26-B2862E6A3993}" type="datetime1">
              <a:rPr lang="en-US" altLang="en-US"/>
              <a:pPr/>
              <a:t>8/23/2019</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B6AD93F-8A82-49D9-998E-6106536439A4}" type="slidenum">
              <a:rPr lang="en-US" altLang="en-US"/>
              <a:pPr/>
              <a:t>‹#›</a:t>
            </a:fld>
            <a:endParaRPr lang="en-US" altLang="en-US"/>
          </a:p>
        </p:txBody>
      </p:sp>
    </p:spTree>
    <p:extLst>
      <p:ext uri="{BB962C8B-B14F-4D97-AF65-F5344CB8AC3E}">
        <p14:creationId xmlns:p14="http://schemas.microsoft.com/office/powerpoint/2010/main" val="3129588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val="2958982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val="1467007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2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val="611436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val="9003987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val="4294250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87"/>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887"/>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val="26587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2"/>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val="3369558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val="101753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7"/>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val="426722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val="136192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0A487CB-EED0-4E6F-823C-8583ADEDDB0B}" type="datetime1">
              <a:rPr lang="en-US" altLang="en-US"/>
              <a:pPr/>
              <a:t>8/23/2019</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072E3BB-C7B7-4017-B0F8-A8F801F13D82}" type="slidenum">
              <a:rPr lang="en-US" altLang="en-US"/>
              <a:pPr/>
              <a:t>‹#›</a:t>
            </a:fld>
            <a:endParaRPr lang="en-US" altLang="en-US"/>
          </a:p>
        </p:txBody>
      </p:sp>
    </p:spTree>
    <p:extLst>
      <p:ext uri="{BB962C8B-B14F-4D97-AF65-F5344CB8AC3E}">
        <p14:creationId xmlns:p14="http://schemas.microsoft.com/office/powerpoint/2010/main" val="729656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5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5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val="3870872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val="1304857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val="1604249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3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val="744412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val="1570455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val="1569317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55"/>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955"/>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val="509186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val="19568229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val="9377387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val="383662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8542EEB-67B4-4E7F-8405-1FDE33952B5B}" type="datetime1">
              <a:rPr lang="en-US" altLang="en-US"/>
              <a:pPr/>
              <a:t>8/23/2019</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995BE54-8427-4B1C-894D-3F01046E31F9}" type="slidenum">
              <a:rPr lang="en-US" altLang="en-US"/>
              <a:pPr/>
              <a:t>‹#›</a:t>
            </a:fld>
            <a:endParaRPr lang="en-US" altLang="en-US"/>
          </a:p>
        </p:txBody>
      </p:sp>
    </p:spTree>
    <p:extLst>
      <p:ext uri="{BB962C8B-B14F-4D97-AF65-F5344CB8AC3E}">
        <p14:creationId xmlns:p14="http://schemas.microsoft.com/office/powerpoint/2010/main" val="3508664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val="27226786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val="1745826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val="9613717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val="1304177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val="3812832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val="2799934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val="3178218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53"/>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853"/>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val="3019580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0"/>
          <p:cNvSpPr>
            <a:spLocks noGrp="1" noChangeArrowheads="1"/>
          </p:cNvSpPr>
          <p:nvPr>
            <p:ph type="sldNum" sz="quarter" idx="10"/>
          </p:nvPr>
        </p:nvSpPr>
        <p:spPr>
          <a:ln/>
        </p:spPr>
        <p:txBody>
          <a:bodyPr/>
          <a:lstStyle>
            <a:lvl1pPr>
              <a:defRPr/>
            </a:lvl1pPr>
          </a:lstStyle>
          <a:p>
            <a:pPr>
              <a:defRPr/>
            </a:pPr>
            <a:fld id="{F6F36FCB-CFB9-4F5E-AA70-5E8206BC0DFB}"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a:ln/>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val="761059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a:defRPr/>
            </a:lvl1pPr>
          </a:lstStyle>
          <a:p>
            <a:pPr>
              <a:defRPr/>
            </a:pPr>
            <a:fld id="{853CA875-4E35-45BE-A20C-4CE5781CA280}"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val="85329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6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F56F2C01-5A6F-4D97-8E91-C381A6011A15}" type="datetime1">
              <a:rPr lang="en-US" altLang="en-US"/>
              <a:pPr/>
              <a:t>8/23/2019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31ECC99-12F4-41B1-B244-BEDEC1C94569}" type="slidenum">
              <a:rPr lang="en-US" altLang="en-US"/>
              <a:pPr/>
              <a:t>‹#›</a:t>
            </a:fld>
            <a:endParaRPr lang="en-US" altLang="en-US"/>
          </a:p>
        </p:txBody>
      </p:sp>
    </p:spTree>
    <p:extLst>
      <p:ext uri="{BB962C8B-B14F-4D97-AF65-F5344CB8AC3E}">
        <p14:creationId xmlns:p14="http://schemas.microsoft.com/office/powerpoint/2010/main" val="1306914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5384" y="984253"/>
            <a:ext cx="5602816"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1517" y="984253"/>
            <a:ext cx="5602817"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a:defRPr/>
            </a:lvl1pPr>
          </a:lstStyle>
          <a:p>
            <a:pPr>
              <a:defRPr/>
            </a:pPr>
            <a:fld id="{AB95076C-4B4A-4189-B9F3-30B0FA6886EC}"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val="23653282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a:defRPr/>
            </a:lvl1pPr>
          </a:lstStyle>
          <a:p>
            <a:pPr>
              <a:defRPr/>
            </a:pPr>
            <a:fld id="{B4D9D2E2-8477-4354-A965-7ADAF06C9800}" type="slidenum">
              <a:rPr lang="en-US">
                <a:solidFill>
                  <a:srgbClr val="FFFFFF"/>
                </a:solidFill>
              </a:rPr>
              <a:pPr>
                <a:defRPr/>
              </a:pPr>
              <a:t>‹#›</a:t>
            </a:fld>
            <a:endParaRPr lang="en-US" dirty="0">
              <a:solidFill>
                <a:srgbClr val="FFFFFF"/>
              </a:solidFill>
            </a:endParaRPr>
          </a:p>
        </p:txBody>
      </p:sp>
      <p:sp>
        <p:nvSpPr>
          <p:cNvPr id="8"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val="20481112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a:defRPr/>
            </a:lvl1pPr>
          </a:lstStyle>
          <a:p>
            <a:pPr>
              <a:defRPr/>
            </a:pPr>
            <a:fld id="{726B0FB5-C1C3-4B4D-91BD-828D43DC9BF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144002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a:defRPr/>
            </a:lvl1pPr>
          </a:lstStyle>
          <a:p>
            <a:pPr>
              <a:defRPr/>
            </a:pPr>
            <a:fld id="{31417983-F73D-408A-AC43-6A9EF22619E9}" type="slidenum">
              <a:rPr lang="en-US">
                <a:solidFill>
                  <a:srgbClr val="FFFFFF"/>
                </a:solidFill>
              </a:rPr>
              <a:pPr>
                <a:defRPr/>
              </a:pPr>
              <a:t>‹#›</a:t>
            </a:fld>
            <a:endParaRPr lang="en-US" dirty="0">
              <a:solidFill>
                <a:srgbClr val="FFFFFF"/>
              </a:solidFill>
            </a:endParaRPr>
          </a:p>
        </p:txBody>
      </p:sp>
      <p:sp>
        <p:nvSpPr>
          <p:cNvPr id="3"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val="9948273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a:defRPr/>
            </a:lvl1pPr>
          </a:lstStyle>
          <a:p>
            <a:pPr>
              <a:defRPr/>
            </a:pPr>
            <a:fld id="{7566B444-E8D5-4354-8ADF-9E640899BC9C}"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val="12914792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a:defRPr/>
            </a:lvl1pPr>
          </a:lstStyle>
          <a:p>
            <a:pPr>
              <a:defRPr/>
            </a:pPr>
            <a:fld id="{BC0F43FD-3712-4F3D-B7F2-41195A133DF1}"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val="42196381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a:defRPr/>
            </a:lvl1pPr>
          </a:lstStyle>
          <a:p>
            <a:pPr>
              <a:defRPr/>
            </a:pPr>
            <a:fld id="{AC88FB35-0EDF-46D0-8701-57B17D6EFB05}"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val="1042240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136" y="190675"/>
            <a:ext cx="2887133"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384" y="190675"/>
            <a:ext cx="8464549"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a:defRPr/>
            </a:lvl1pPr>
          </a:lstStyle>
          <a:p>
            <a:pPr>
              <a:defRPr/>
            </a:pPr>
            <a:fld id="{D9F35B80-DCA9-4529-AA8E-F88CA8829286}"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val="14938587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02217"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2283" y="1882777"/>
            <a:ext cx="10725151" cy="4113213"/>
          </a:xfrm>
        </p:spPr>
        <p:txBody>
          <a:bodyPr/>
          <a:lstStyle/>
          <a:p>
            <a:pPr lvl="0"/>
            <a:endParaRPr lang="en-US" noProof="0" dirty="0" smtClean="0"/>
          </a:p>
        </p:txBody>
      </p:sp>
      <p:sp>
        <p:nvSpPr>
          <p:cNvPr id="4" name="Rectangle 3"/>
          <p:cNvSpPr>
            <a:spLocks noGrp="1" noChangeArrowheads="1"/>
          </p:cNvSpPr>
          <p:nvPr>
            <p:ph type="sldNum" sz="quarter" idx="10"/>
          </p:nvPr>
        </p:nvSpPr>
        <p:spPr/>
        <p:txBody>
          <a:bodyPr/>
          <a:lstStyle>
            <a:lvl1pPr>
              <a:defRPr/>
            </a:lvl1pPr>
          </a:lstStyle>
          <a:p>
            <a:pPr>
              <a:defRPr/>
            </a:pPr>
            <a:fld id="{652795CF-F720-42E4-903B-786C00C3995B}" type="slidenum">
              <a:rPr lang="en-US">
                <a:solidFill>
                  <a:srgbClr val="FFFFFF"/>
                </a:solidFill>
              </a:rPr>
              <a:pPr>
                <a:defRPr/>
              </a:pPr>
              <a:t>‹#›</a:t>
            </a:fld>
            <a:endParaRPr lang="en-US" dirty="0">
              <a:solidFill>
                <a:srgbClr val="FFFFFF"/>
              </a:solidFill>
            </a:endParaRPr>
          </a:p>
        </p:txBody>
      </p:sp>
      <p:sp>
        <p:nvSpPr>
          <p:cNvPr id="5" name="Rectangle 4"/>
          <p:cNvSpPr>
            <a:spLocks noGrp="1" noChangeArrowheads="1"/>
          </p:cNvSpPr>
          <p:nvPr>
            <p:ph type="ftr" sz="quarter" idx="11"/>
          </p:nvPr>
        </p:nvSpPr>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val="34041299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4"/>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05D4FF81-C628-43C6-96F0-CAEC541F1115}" type="datetime1">
              <a:rPr lang="en-US"/>
              <a:pPr>
                <a:defRPr/>
              </a:pPr>
              <a:t>8/23/2019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BF162A8A-6D4E-4855-B9AF-137041469074}" type="slidenum">
              <a:rPr lang="en-US"/>
              <a:pPr>
                <a:defRPr/>
              </a:pPr>
              <a:t>‹#›</a:t>
            </a:fld>
            <a:endParaRPr lang="en-US"/>
          </a:p>
        </p:txBody>
      </p:sp>
    </p:spTree>
    <p:extLst>
      <p:ext uri="{BB962C8B-B14F-4D97-AF65-F5344CB8AC3E}">
        <p14:creationId xmlns:p14="http://schemas.microsoft.com/office/powerpoint/2010/main" val="158535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BC321F43-C38D-4D6A-A0CC-9320F71D2611}" type="datetime1">
              <a:rPr lang="en-US" altLang="en-US"/>
              <a:pPr/>
              <a:t>8/23/2019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09A4796-A228-463A-BFDC-314600E7FAB8}" type="slidenum">
              <a:rPr lang="en-US" altLang="en-US"/>
              <a:pPr/>
              <a:t>‹#›</a:t>
            </a:fld>
            <a:endParaRPr lang="en-US" altLang="en-US"/>
          </a:p>
        </p:txBody>
      </p:sp>
    </p:spTree>
    <p:extLst>
      <p:ext uri="{BB962C8B-B14F-4D97-AF65-F5344CB8AC3E}">
        <p14:creationId xmlns:p14="http://schemas.microsoft.com/office/powerpoint/2010/main" val="793762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FC0F35A6-3F1B-470A-89A0-677E63AED367}" type="datetime1">
              <a:rPr lang="en-US"/>
              <a:pPr>
                <a:defRPr/>
              </a:pPr>
              <a:t>8/23/2019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5EED3058-1C06-4106-9A80-3226F7CA364C}" type="slidenum">
              <a:rPr lang="en-US"/>
              <a:pPr>
                <a:defRPr/>
              </a:pPr>
              <a:t>‹#›</a:t>
            </a:fld>
            <a:endParaRPr lang="en-US"/>
          </a:p>
        </p:txBody>
      </p:sp>
    </p:spTree>
    <p:extLst>
      <p:ext uri="{BB962C8B-B14F-4D97-AF65-F5344CB8AC3E}">
        <p14:creationId xmlns:p14="http://schemas.microsoft.com/office/powerpoint/2010/main" val="39692256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9"/>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7EEE4B91-3C94-49F4-8AD1-70B75B657874}" type="datetime1">
              <a:rPr lang="en-US"/>
              <a:pPr>
                <a:defRPr/>
              </a:pPr>
              <a:t>8/23/2019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CC3F8637-C692-4D75-AEF4-697F74152A97}" type="slidenum">
              <a:rPr lang="en-US"/>
              <a:pPr>
                <a:defRPr/>
              </a:pPr>
              <a:t>‹#›</a:t>
            </a:fld>
            <a:endParaRPr lang="en-US"/>
          </a:p>
        </p:txBody>
      </p:sp>
    </p:spTree>
    <p:extLst>
      <p:ext uri="{BB962C8B-B14F-4D97-AF65-F5344CB8AC3E}">
        <p14:creationId xmlns:p14="http://schemas.microsoft.com/office/powerpoint/2010/main" val="41082227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C848A1EB-D5BC-4F41-A134-19FEEE61D1E5}" type="datetime1">
              <a:rPr lang="en-US"/>
              <a:pPr>
                <a:defRPr/>
              </a:pPr>
              <a:t>8/23/2019</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B960B55-BC2D-4EF9-BF53-E8FC855B5600}" type="slidenum">
              <a:rPr lang="en-US"/>
              <a:pPr>
                <a:defRPr/>
              </a:pPr>
              <a:t>‹#›</a:t>
            </a:fld>
            <a:endParaRPr lang="en-US"/>
          </a:p>
        </p:txBody>
      </p:sp>
    </p:spTree>
    <p:extLst>
      <p:ext uri="{BB962C8B-B14F-4D97-AF65-F5344CB8AC3E}">
        <p14:creationId xmlns:p14="http://schemas.microsoft.com/office/powerpoint/2010/main" val="31082723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44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44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eaLnBrk="0" hangingPunct="0">
              <a:defRPr>
                <a:ea typeface="MS PGothic" pitchFamily="34" charset="-128"/>
              </a:defRPr>
            </a:lvl1pPr>
          </a:lstStyle>
          <a:p>
            <a:pPr>
              <a:defRPr/>
            </a:pPr>
            <a:fld id="{185EE603-DC7B-49A7-8C98-EA1813F2C2CF}" type="datetime1">
              <a:rPr lang="en-US"/>
              <a:pPr>
                <a:defRPr/>
              </a:pPr>
              <a:t>8/23/2019</a:t>
            </a:fld>
            <a:endParaRPr lang="en-US"/>
          </a:p>
        </p:txBody>
      </p:sp>
      <p:sp>
        <p:nvSpPr>
          <p:cNvPr id="8"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078FAA45-D212-466E-A2F5-4F22D95B47AF}" type="slidenum">
              <a:rPr lang="en-US"/>
              <a:pPr>
                <a:defRPr/>
              </a:pPr>
              <a:t>‹#›</a:t>
            </a:fld>
            <a:endParaRPr lang="en-US"/>
          </a:p>
        </p:txBody>
      </p:sp>
    </p:spTree>
    <p:extLst>
      <p:ext uri="{BB962C8B-B14F-4D97-AF65-F5344CB8AC3E}">
        <p14:creationId xmlns:p14="http://schemas.microsoft.com/office/powerpoint/2010/main" val="40596509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ea typeface="MS PGothic" pitchFamily="34" charset="-128"/>
              </a:defRPr>
            </a:lvl1pPr>
          </a:lstStyle>
          <a:p>
            <a:pPr>
              <a:defRPr/>
            </a:pPr>
            <a:fld id="{A41ECD46-4D71-4D97-87ED-973E091E2202}" type="datetime1">
              <a:rPr lang="en-US"/>
              <a:pPr>
                <a:defRPr/>
              </a:pPr>
              <a:t>8/23/2019</a:t>
            </a:fld>
            <a:endParaRPr lang="en-US"/>
          </a:p>
        </p:txBody>
      </p:sp>
      <p:sp>
        <p:nvSpPr>
          <p:cNvPr id="4"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5E18EBE9-A385-46EB-9D69-FE84CD671946}" type="slidenum">
              <a:rPr lang="en-US"/>
              <a:pPr>
                <a:defRPr/>
              </a:pPr>
              <a:t>‹#›</a:t>
            </a:fld>
            <a:endParaRPr lang="en-US"/>
          </a:p>
        </p:txBody>
      </p:sp>
    </p:spTree>
    <p:extLst>
      <p:ext uri="{BB962C8B-B14F-4D97-AF65-F5344CB8AC3E}">
        <p14:creationId xmlns:p14="http://schemas.microsoft.com/office/powerpoint/2010/main" val="460260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MS PGothic" pitchFamily="34" charset="-128"/>
              </a:defRPr>
            </a:lvl1pPr>
          </a:lstStyle>
          <a:p>
            <a:pPr>
              <a:defRPr/>
            </a:pPr>
            <a:fld id="{9D3E1268-4657-4B9E-8CD6-A964A2F764C3}" type="datetime1">
              <a:rPr lang="en-US"/>
              <a:pPr>
                <a:defRPr/>
              </a:pPr>
              <a:t>8/23/2019</a:t>
            </a:fld>
            <a:endParaRPr lang="en-US"/>
          </a:p>
        </p:txBody>
      </p:sp>
      <p:sp>
        <p:nvSpPr>
          <p:cNvPr id="3"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554E538-802B-4789-AB62-D9CC449235E7}" type="slidenum">
              <a:rPr lang="en-US"/>
              <a:pPr>
                <a:defRPr/>
              </a:pPr>
              <a:t>‹#›</a:t>
            </a:fld>
            <a:endParaRPr lang="en-US"/>
          </a:p>
        </p:txBody>
      </p:sp>
    </p:spTree>
    <p:extLst>
      <p:ext uri="{BB962C8B-B14F-4D97-AF65-F5344CB8AC3E}">
        <p14:creationId xmlns:p14="http://schemas.microsoft.com/office/powerpoint/2010/main" val="24195266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1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5922FB03-2256-460C-AAFD-819F254150B2}" type="datetime1">
              <a:rPr lang="en-US"/>
              <a:pPr>
                <a:defRPr/>
              </a:pPr>
              <a:t>8/23/2019</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E0635A36-F8FB-4371-B072-92F90372D777}" type="slidenum">
              <a:rPr lang="en-US"/>
              <a:pPr>
                <a:defRPr/>
              </a:pPr>
              <a:t>‹#›</a:t>
            </a:fld>
            <a:endParaRPr lang="en-US"/>
          </a:p>
        </p:txBody>
      </p:sp>
    </p:spTree>
    <p:extLst>
      <p:ext uri="{BB962C8B-B14F-4D97-AF65-F5344CB8AC3E}">
        <p14:creationId xmlns:p14="http://schemas.microsoft.com/office/powerpoint/2010/main" val="14878304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48D08F79-7364-4D9A-9E15-D3481840CBAA}" type="datetime1">
              <a:rPr lang="en-US"/>
              <a:pPr>
                <a:defRPr/>
              </a:pPr>
              <a:t>8/23/2019</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B841ADF0-43F0-4B52-9574-0DA9E497D329}" type="slidenum">
              <a:rPr lang="en-US"/>
              <a:pPr>
                <a:defRPr/>
              </a:pPr>
              <a:t>‹#›</a:t>
            </a:fld>
            <a:endParaRPr lang="en-US"/>
          </a:p>
        </p:txBody>
      </p:sp>
    </p:spTree>
    <p:extLst>
      <p:ext uri="{BB962C8B-B14F-4D97-AF65-F5344CB8AC3E}">
        <p14:creationId xmlns:p14="http://schemas.microsoft.com/office/powerpoint/2010/main" val="40562623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7B4E5694-B828-4972-8C2F-58817AC9DE78}" type="datetime1">
              <a:rPr lang="en-US"/>
              <a:pPr>
                <a:defRPr/>
              </a:pPr>
              <a:t>8/23/2019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AFC1D560-6DCB-4829-B4E4-B16B00B6BF09}" type="slidenum">
              <a:rPr lang="en-US"/>
              <a:pPr>
                <a:defRPr/>
              </a:pPr>
              <a:t>‹#›</a:t>
            </a:fld>
            <a:endParaRPr lang="en-US"/>
          </a:p>
        </p:txBody>
      </p:sp>
    </p:spTree>
    <p:extLst>
      <p:ext uri="{BB962C8B-B14F-4D97-AF65-F5344CB8AC3E}">
        <p14:creationId xmlns:p14="http://schemas.microsoft.com/office/powerpoint/2010/main" val="42915598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57"/>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757"/>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DBCEBFF9-9191-4C78-B4BE-6EB79AA1A884}" type="datetime1">
              <a:rPr lang="en-US"/>
              <a:pPr>
                <a:defRPr/>
              </a:pPr>
              <a:t>8/23/2019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2DB76C5-6D85-47AE-8A4E-7F965847AE5E}" type="slidenum">
              <a:rPr lang="en-US"/>
              <a:pPr>
                <a:defRPr/>
              </a:pPr>
              <a:t>‹#›</a:t>
            </a:fld>
            <a:endParaRPr lang="en-US"/>
          </a:p>
        </p:txBody>
      </p:sp>
    </p:spTree>
    <p:extLst>
      <p:ext uri="{BB962C8B-B14F-4D97-AF65-F5344CB8AC3E}">
        <p14:creationId xmlns:p14="http://schemas.microsoft.com/office/powerpoint/2010/main" val="12765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1.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1.jpe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957"/>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pPr defTabSz="457200" fontAlgn="base">
              <a:spcBef>
                <a:spcPct val="0"/>
              </a:spcBef>
              <a:spcAft>
                <a:spcPct val="0"/>
              </a:spcAft>
            </a:pPr>
            <a:fld id="{524F91D1-CC03-4981-A207-014C81DFCB09}" type="datetime1">
              <a:rPr lang="en-US" altLang="en-US" smtClean="0">
                <a:ea typeface="ＭＳ Ｐゴシック" pitchFamily="32" charset="-128"/>
              </a:rPr>
              <a:pPr defTabSz="457200" fontAlgn="base">
                <a:spcBef>
                  <a:spcPct val="0"/>
                </a:spcBef>
                <a:spcAft>
                  <a:spcPct val="0"/>
                </a:spcAft>
              </a:pPr>
              <a:t>8/23/2019</a:t>
            </a:fld>
            <a:endParaRPr lang="en-US" altLang="en-US" smtClean="0">
              <a:ea typeface="ＭＳ Ｐゴシック" pitchFamily="32" charset="-128"/>
            </a:endParaRPr>
          </a:p>
        </p:txBody>
      </p:sp>
      <p:sp>
        <p:nvSpPr>
          <p:cNvPr id="5" name="Footer Placeholder 4"/>
          <p:cNvSpPr>
            <a:spLocks noGrp="1"/>
          </p:cNvSpPr>
          <p:nvPr>
            <p:ph type="ftr" sz="quarter" idx="3"/>
          </p:nvPr>
        </p:nvSpPr>
        <p:spPr>
          <a:xfrm>
            <a:off x="4165600" y="6356957"/>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pPr defTabSz="457200" fontAlgn="base">
              <a:spcBef>
                <a:spcPct val="0"/>
              </a:spcBef>
              <a:spcAft>
                <a:spcPct val="0"/>
              </a:spcAft>
            </a:pPr>
            <a:endParaRPr lang="en-US" smtClean="0">
              <a:ea typeface="ＭＳ Ｐゴシック" pitchFamily="32" charset="-128"/>
            </a:endParaRPr>
          </a:p>
        </p:txBody>
      </p:sp>
      <p:sp>
        <p:nvSpPr>
          <p:cNvPr id="6" name="Slide Number Placeholder 5"/>
          <p:cNvSpPr>
            <a:spLocks noGrp="1"/>
          </p:cNvSpPr>
          <p:nvPr>
            <p:ph type="sldNum" sz="quarter" idx="4"/>
          </p:nvPr>
        </p:nvSpPr>
        <p:spPr>
          <a:xfrm>
            <a:off x="8737600" y="6356957"/>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pPr defTabSz="457200" fontAlgn="base">
              <a:spcBef>
                <a:spcPct val="0"/>
              </a:spcBef>
              <a:spcAft>
                <a:spcPct val="0"/>
              </a:spcAft>
            </a:pPr>
            <a:fld id="{0E28DD42-2375-4F6E-9A2D-F010BB9BD6AF}" type="slidenum">
              <a:rPr lang="en-US" altLang="en-US" smtClean="0">
                <a:ea typeface="ＭＳ Ｐゴシック" pitchFamily="32" charset="-128"/>
              </a:rPr>
              <a:pPr defTabSz="457200" fontAlgn="base">
                <a:spcBef>
                  <a:spcPct val="0"/>
                </a:spcBef>
                <a:spcAft>
                  <a:spcPct val="0"/>
                </a:spcAft>
              </a:pPr>
              <a:t>‹#›</a:t>
            </a:fld>
            <a:endParaRPr lang="en-US" altLang="en-US" smtClean="0">
              <a:ea typeface="ＭＳ Ｐゴシック" pitchFamily="32" charset="-128"/>
            </a:endParaRPr>
          </a:p>
        </p:txBody>
      </p:sp>
    </p:spTree>
    <p:extLst>
      <p:ext uri="{BB962C8B-B14F-4D97-AF65-F5344CB8AC3E}">
        <p14:creationId xmlns:p14="http://schemas.microsoft.com/office/powerpoint/2010/main" val="47558721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439"/>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eaLnBrk="0" fontAlgn="base" hangingPunct="0">
              <a:spcBef>
                <a:spcPct val="0"/>
              </a:spcBef>
              <a:spcAft>
                <a:spcPct val="0"/>
              </a:spcAft>
              <a:defRPr/>
            </a:pPr>
            <a:fld id="{10010D36-FC33-4CFC-A4ED-0A4260D404D5}" type="datetime1">
              <a:rPr lang="en-US">
                <a:ea typeface="ＭＳ Ｐゴシック" pitchFamily="34" charset="-128"/>
              </a:rPr>
              <a:pPr defTabSz="457200" eaLnBrk="0" fontAlgn="base" hangingPunct="0">
                <a:spcBef>
                  <a:spcPct val="0"/>
                </a:spcBef>
                <a:spcAft>
                  <a:spcPct val="0"/>
                </a:spcAft>
                <a:defRPr/>
              </a:pPr>
              <a:t>8/23/2019</a:t>
            </a:fld>
            <a:endParaRPr lang="en-US">
              <a:ea typeface="ＭＳ Ｐゴシック" pitchFamily="34" charset="-128"/>
            </a:endParaRPr>
          </a:p>
        </p:txBody>
      </p:sp>
      <p:sp>
        <p:nvSpPr>
          <p:cNvPr id="5" name="Footer Placeholder 4"/>
          <p:cNvSpPr>
            <a:spLocks noGrp="1"/>
          </p:cNvSpPr>
          <p:nvPr>
            <p:ph type="ftr" sz="quarter" idx="3"/>
          </p:nvPr>
        </p:nvSpPr>
        <p:spPr>
          <a:xfrm>
            <a:off x="4165600" y="6356439"/>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737600" y="635643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eaLnBrk="0" fontAlgn="base" hangingPunct="0">
              <a:spcBef>
                <a:spcPct val="0"/>
              </a:spcBef>
              <a:spcAft>
                <a:spcPct val="0"/>
              </a:spcAft>
              <a:defRPr/>
            </a:pPr>
            <a:fld id="{A0F2EAAA-AAA5-4916-9823-B94C03444A50}" type="slidenum">
              <a:rPr lang="en-US" altLang="en-US">
                <a:ea typeface="ＭＳ Ｐゴシック" pitchFamily="34" charset="-128"/>
              </a:rPr>
              <a:pPr defTabSz="457200" eaLnBrk="0" fontAlgn="base" hangingPunct="0">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2044008959"/>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407"/>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eaLnBrk="0" fontAlgn="base" hangingPunct="0">
              <a:spcBef>
                <a:spcPct val="0"/>
              </a:spcBef>
              <a:spcAft>
                <a:spcPct val="0"/>
              </a:spcAft>
              <a:defRPr/>
            </a:pPr>
            <a:fld id="{10010D36-FC33-4CFC-A4ED-0A4260D404D5}" type="datetime1">
              <a:rPr lang="en-US">
                <a:ea typeface="ＭＳ Ｐゴシック" pitchFamily="34" charset="-128"/>
              </a:rPr>
              <a:pPr defTabSz="457200" eaLnBrk="0" fontAlgn="base" hangingPunct="0">
                <a:spcBef>
                  <a:spcPct val="0"/>
                </a:spcBef>
                <a:spcAft>
                  <a:spcPct val="0"/>
                </a:spcAft>
                <a:defRPr/>
              </a:pPr>
              <a:t>8/23/2019</a:t>
            </a:fld>
            <a:endParaRPr lang="en-US">
              <a:ea typeface="ＭＳ Ｐゴシック" pitchFamily="34" charset="-128"/>
            </a:endParaRPr>
          </a:p>
        </p:txBody>
      </p:sp>
      <p:sp>
        <p:nvSpPr>
          <p:cNvPr id="5" name="Footer Placeholder 4"/>
          <p:cNvSpPr>
            <a:spLocks noGrp="1"/>
          </p:cNvSpPr>
          <p:nvPr>
            <p:ph type="ftr" sz="quarter" idx="3"/>
          </p:nvPr>
        </p:nvSpPr>
        <p:spPr>
          <a:xfrm>
            <a:off x="4165600" y="6356407"/>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737600" y="6356407"/>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eaLnBrk="0" fontAlgn="base" hangingPunct="0">
              <a:spcBef>
                <a:spcPct val="0"/>
              </a:spcBef>
              <a:spcAft>
                <a:spcPct val="0"/>
              </a:spcAft>
              <a:defRPr/>
            </a:pPr>
            <a:fld id="{938C1767-96BE-480E-B999-165151929877}" type="slidenum">
              <a:rPr lang="en-US" altLang="en-US">
                <a:ea typeface="ＭＳ Ｐゴシック" pitchFamily="34" charset="-128"/>
              </a:rPr>
              <a:pPr defTabSz="457200" eaLnBrk="0" fontAlgn="base" hangingPunct="0">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2879928111"/>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461"/>
            <a:ext cx="28448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8/23/2019</a:t>
            </a:fld>
            <a:endParaRPr lang="en-US"/>
          </a:p>
        </p:txBody>
      </p:sp>
      <p:sp>
        <p:nvSpPr>
          <p:cNvPr id="5" name="Footer Placeholder 4"/>
          <p:cNvSpPr>
            <a:spLocks noGrp="1"/>
          </p:cNvSpPr>
          <p:nvPr>
            <p:ph type="ftr" sz="quarter" idx="3"/>
          </p:nvPr>
        </p:nvSpPr>
        <p:spPr>
          <a:xfrm>
            <a:off x="4165600" y="6356461"/>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8737600" y="6356461"/>
            <a:ext cx="28448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val="3458290833"/>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667"/>
            <a:ext cx="28448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8/23/2019</a:t>
            </a:fld>
            <a:endParaRPr lang="en-US"/>
          </a:p>
        </p:txBody>
      </p:sp>
      <p:sp>
        <p:nvSpPr>
          <p:cNvPr id="5" name="Footer Placeholder 4"/>
          <p:cNvSpPr>
            <a:spLocks noGrp="1"/>
          </p:cNvSpPr>
          <p:nvPr>
            <p:ph type="ftr" sz="quarter" idx="3"/>
          </p:nvPr>
        </p:nvSpPr>
        <p:spPr>
          <a:xfrm>
            <a:off x="4165600" y="6356667"/>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8737600" y="6356667"/>
            <a:ext cx="28448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val="376398989"/>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fld id="{119F8107-71FE-4447-997C-2B08CD67D2FE}" type="datetime1">
              <a:rPr lang="en-US"/>
              <a:pPr defTabSz="457200" fontAlgn="base">
                <a:spcBef>
                  <a:spcPct val="0"/>
                </a:spcBef>
                <a:spcAft>
                  <a:spcPct val="0"/>
                </a:spcAft>
                <a:defRPr/>
              </a:pPr>
              <a:t>8/23/2019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fld id="{BB4D1EC9-5D61-421C-B62D-EEADB8F020EF}"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1670518888"/>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92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8/23/2019</a:t>
            </a:fld>
            <a:endParaRPr lang="en-US" dirty="0" smtClean="0">
              <a:ea typeface="ＭＳ Ｐゴシック" pitchFamily="-111" charset="-128"/>
            </a:endParaRPr>
          </a:p>
        </p:txBody>
      </p:sp>
      <p:sp>
        <p:nvSpPr>
          <p:cNvPr id="5" name="Footer Placeholder 4"/>
          <p:cNvSpPr>
            <a:spLocks noGrp="1"/>
          </p:cNvSpPr>
          <p:nvPr>
            <p:ph type="ftr" sz="quarter" idx="3"/>
          </p:nvPr>
        </p:nvSpPr>
        <p:spPr>
          <a:xfrm>
            <a:off x="4165600" y="6356923"/>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8737600" y="635692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dirty="0" smtClean="0">
              <a:ea typeface="ＭＳ Ｐゴシック" pitchFamily="-111" charset="-128"/>
            </a:endParaRPr>
          </a:p>
        </p:txBody>
      </p:sp>
    </p:spTree>
    <p:extLst>
      <p:ext uri="{BB962C8B-B14F-4D97-AF65-F5344CB8AC3E}">
        <p14:creationId xmlns:p14="http://schemas.microsoft.com/office/powerpoint/2010/main" val="96735995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703"/>
            <a:ext cx="28448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8/23/2019</a:t>
            </a:fld>
            <a:endParaRPr lang="en-US"/>
          </a:p>
        </p:txBody>
      </p:sp>
      <p:sp>
        <p:nvSpPr>
          <p:cNvPr id="5" name="Footer Placeholder 4"/>
          <p:cNvSpPr>
            <a:spLocks noGrp="1"/>
          </p:cNvSpPr>
          <p:nvPr>
            <p:ph type="ftr" sz="quarter" idx="3"/>
          </p:nvPr>
        </p:nvSpPr>
        <p:spPr>
          <a:xfrm>
            <a:off x="4165600" y="6356703"/>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8737600" y="6356703"/>
            <a:ext cx="28448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val="30550638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60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8/23/2019</a:t>
            </a:fld>
            <a:endParaRPr lang="en-US" dirty="0"/>
          </a:p>
        </p:txBody>
      </p:sp>
      <p:sp>
        <p:nvSpPr>
          <p:cNvPr id="5" name="Footer Placeholder 4"/>
          <p:cNvSpPr>
            <a:spLocks noGrp="1"/>
          </p:cNvSpPr>
          <p:nvPr>
            <p:ph type="ftr" sz="quarter" idx="3"/>
          </p:nvPr>
        </p:nvSpPr>
        <p:spPr>
          <a:xfrm>
            <a:off x="4165600" y="6356603"/>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60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3550104514"/>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599"/>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8/23/2019</a:t>
            </a:fld>
            <a:endParaRPr lang="en-US" dirty="0"/>
          </a:p>
        </p:txBody>
      </p:sp>
      <p:sp>
        <p:nvSpPr>
          <p:cNvPr id="5" name="Footer Placeholder 4"/>
          <p:cNvSpPr>
            <a:spLocks noGrp="1"/>
          </p:cNvSpPr>
          <p:nvPr>
            <p:ph type="ftr" sz="quarter" idx="3"/>
          </p:nvPr>
        </p:nvSpPr>
        <p:spPr>
          <a:xfrm>
            <a:off x="4165600" y="6356599"/>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59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464830018"/>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667"/>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8/23/2019</a:t>
            </a:fld>
            <a:endParaRPr lang="en-US" dirty="0"/>
          </a:p>
        </p:txBody>
      </p:sp>
      <p:sp>
        <p:nvSpPr>
          <p:cNvPr id="5" name="Footer Placeholder 4"/>
          <p:cNvSpPr>
            <a:spLocks noGrp="1"/>
          </p:cNvSpPr>
          <p:nvPr>
            <p:ph type="ftr" sz="quarter" idx="3"/>
          </p:nvPr>
        </p:nvSpPr>
        <p:spPr>
          <a:xfrm>
            <a:off x="4165600" y="6356667"/>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667"/>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1245303332"/>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56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98D99DEC-0FE2-482A-8972-5358A582667A}" type="datetime1">
              <a:rPr lang="en-US"/>
              <a:pPr defTabSz="457200" fontAlgn="base">
                <a:spcBef>
                  <a:spcPct val="0"/>
                </a:spcBef>
                <a:spcAft>
                  <a:spcPct val="0"/>
                </a:spcAft>
                <a:defRPr/>
              </a:pPr>
              <a:t>8/23/2019</a:t>
            </a:fld>
            <a:endParaRPr lang="en-US" dirty="0"/>
          </a:p>
        </p:txBody>
      </p:sp>
      <p:sp>
        <p:nvSpPr>
          <p:cNvPr id="5" name="Footer Placeholder 4"/>
          <p:cNvSpPr>
            <a:spLocks noGrp="1"/>
          </p:cNvSpPr>
          <p:nvPr>
            <p:ph type="ftr" sz="quarter" idx="3"/>
          </p:nvPr>
        </p:nvSpPr>
        <p:spPr>
          <a:xfrm>
            <a:off x="4165600" y="635656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56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84A6EB58-93C4-4CE7-B9F9-65EB31AC4D93}"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3130739938"/>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8906"/>
            <a:ext cx="12192000" cy="687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29"/>
          <p:cNvSpPr>
            <a:spLocks noGrp="1" noChangeArrowheads="1"/>
          </p:cNvSpPr>
          <p:nvPr>
            <p:ph type="body" idx="1"/>
          </p:nvPr>
        </p:nvSpPr>
        <p:spPr bwMode="gray">
          <a:xfrm>
            <a:off x="315501" y="1262063"/>
            <a:ext cx="11408833" cy="52943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9692217" y="6504163"/>
            <a:ext cx="2258483"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eaLnBrk="0" hangingPunct="0">
              <a:lnSpc>
                <a:spcPct val="80000"/>
              </a:lnSpc>
              <a:defRPr sz="1000" b="0">
                <a:solidFill>
                  <a:schemeClr val="bg1"/>
                </a:solidFill>
                <a:latin typeface="Arial" charset="0"/>
                <a:cs typeface="+mn-cs"/>
              </a:defRPr>
            </a:lvl1pPr>
          </a:lstStyle>
          <a:p>
            <a:pPr fontAlgn="base">
              <a:spcBef>
                <a:spcPct val="0"/>
              </a:spcBef>
              <a:spcAft>
                <a:spcPct val="0"/>
              </a:spcAft>
              <a:defRPr/>
            </a:pPr>
            <a:fld id="{88CA2ABE-06E1-4780-AFBA-30159F17008A}"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sp>
        <p:nvSpPr>
          <p:cNvPr id="1086" name="Rectangle 62"/>
          <p:cNvSpPr>
            <a:spLocks noGrp="1" noChangeArrowheads="1"/>
          </p:cNvSpPr>
          <p:nvPr>
            <p:ph type="ftr" sz="quarter" idx="3"/>
          </p:nvPr>
        </p:nvSpPr>
        <p:spPr bwMode="gray">
          <a:xfrm>
            <a:off x="234952" y="6324600"/>
            <a:ext cx="5985933"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defRPr sz="1000" b="0" dirty="0" smtClean="0">
                <a:solidFill>
                  <a:srgbClr val="000000"/>
                </a:solidFill>
                <a:latin typeface="Arial" pitchFamily="34" charset="0"/>
                <a:cs typeface="+mn-cs"/>
              </a:defRPr>
            </a:lvl1pPr>
          </a:lstStyle>
          <a:p>
            <a:pPr fontAlgn="base">
              <a:spcBef>
                <a:spcPct val="0"/>
              </a:spcBef>
              <a:spcAft>
                <a:spcPct val="0"/>
              </a:spcAft>
              <a:defRPr/>
            </a:pPr>
            <a:r>
              <a:rPr lang="en-US"/>
              <a:t>Copyright © 2012 Accenture All Rights Reserved.</a:t>
            </a:r>
          </a:p>
        </p:txBody>
      </p:sp>
      <p:sp>
        <p:nvSpPr>
          <p:cNvPr id="3078" name="Rectangle 65"/>
          <p:cNvSpPr>
            <a:spLocks noGrp="1" noChangeArrowheads="1"/>
          </p:cNvSpPr>
          <p:nvPr>
            <p:ph type="title"/>
          </p:nvPr>
        </p:nvSpPr>
        <p:spPr bwMode="gray">
          <a:xfrm>
            <a:off x="545700" y="374825"/>
            <a:ext cx="11324167" cy="72707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14124142"/>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000">
          <a:solidFill>
            <a:schemeClr val="tx1"/>
          </a:solidFill>
          <a:latin typeface="+mn-lt"/>
        </a:defRPr>
      </a:lvl2pPr>
      <a:lvl3pPr marL="858838" indent="-168275" algn="l" rtl="0" eaLnBrk="0" fontAlgn="base" hangingPunct="0">
        <a:spcBef>
          <a:spcPct val="20000"/>
        </a:spcBef>
        <a:spcAft>
          <a:spcPct val="0"/>
        </a:spcAft>
        <a:buClr>
          <a:schemeClr val="tx1"/>
        </a:buClr>
        <a:buChar char="•"/>
        <a:defRPr>
          <a:solidFill>
            <a:schemeClr val="tx1"/>
          </a:solidFill>
          <a:latin typeface="+mn-lt"/>
        </a:defRPr>
      </a:lvl3pPr>
      <a:lvl4pPr marL="1200150" indent="-227013" algn="l" rtl="0" eaLnBrk="0" fontAlgn="base" hangingPunct="0">
        <a:spcBef>
          <a:spcPct val="20000"/>
        </a:spcBef>
        <a:spcAft>
          <a:spcPct val="0"/>
        </a:spcAft>
        <a:buClr>
          <a:schemeClr val="tx1"/>
        </a:buClr>
        <a:buChar char="–"/>
        <a:defRPr sz="16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614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469"/>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111" charset="0"/>
                <a:ea typeface="ＭＳ Ｐゴシック" pitchFamily="-111" charset="-128"/>
              </a:defRPr>
            </a:lvl1pPr>
          </a:lstStyle>
          <a:p>
            <a:pPr defTabSz="457200" fontAlgn="base">
              <a:spcBef>
                <a:spcPct val="0"/>
              </a:spcBef>
              <a:spcAft>
                <a:spcPct val="0"/>
              </a:spcAft>
              <a:defRPr/>
            </a:pPr>
            <a:fld id="{98F50EBC-CAF0-4004-B7D4-308842579553}" type="datetime1">
              <a:rPr lang="en-US"/>
              <a:pPr defTabSz="457200" fontAlgn="base">
                <a:spcBef>
                  <a:spcPct val="0"/>
                </a:spcBef>
                <a:spcAft>
                  <a:spcPct val="0"/>
                </a:spcAft>
                <a:defRPr/>
              </a:pPr>
              <a:t>8/23/2019</a:t>
            </a:fld>
            <a:endParaRPr lang="en-US"/>
          </a:p>
        </p:txBody>
      </p:sp>
      <p:sp>
        <p:nvSpPr>
          <p:cNvPr id="5" name="Footer Placeholder 4"/>
          <p:cNvSpPr>
            <a:spLocks noGrp="1"/>
          </p:cNvSpPr>
          <p:nvPr>
            <p:ph type="ftr" sz="quarter" idx="3"/>
          </p:nvPr>
        </p:nvSpPr>
        <p:spPr>
          <a:xfrm>
            <a:off x="4165600" y="6356469"/>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469"/>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111" charset="0"/>
                <a:ea typeface="ＭＳ Ｐゴシック" pitchFamily="-111" charset="-128"/>
              </a:defRPr>
            </a:lvl1pPr>
          </a:lstStyle>
          <a:p>
            <a:pPr defTabSz="457200" fontAlgn="base">
              <a:spcBef>
                <a:spcPct val="0"/>
              </a:spcBef>
              <a:spcAft>
                <a:spcPct val="0"/>
              </a:spcAft>
              <a:defRPr/>
            </a:pPr>
            <a:fld id="{A03D05AD-967F-41AC-B0CB-3910009CE6CA}"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3741242103"/>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0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0.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1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New_Powerpoint presentation-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6"/>
          <p:cNvSpPr txBox="1">
            <a:spLocks/>
          </p:cNvSpPr>
          <p:nvPr/>
        </p:nvSpPr>
        <p:spPr bwMode="auto">
          <a:xfrm>
            <a:off x="762000" y="548342"/>
            <a:ext cx="10238317" cy="645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defTabSz="457200" fontAlgn="base">
              <a:lnSpc>
                <a:spcPct val="90000"/>
              </a:lnSpc>
              <a:spcBef>
                <a:spcPct val="0"/>
              </a:spcBef>
              <a:spcAft>
                <a:spcPct val="0"/>
              </a:spcAft>
            </a:pPr>
            <a:endParaRPr lang="en-US" altLang="en-US" sz="3000" b="1" dirty="0" smtClean="0">
              <a:solidFill>
                <a:prstClr val="white"/>
              </a:solidFill>
              <a:latin typeface="Arial" charset="0"/>
            </a:endParaRPr>
          </a:p>
          <a:p>
            <a:pPr algn="ctr" defTabSz="457200" fontAlgn="base">
              <a:lnSpc>
                <a:spcPct val="90000"/>
              </a:lnSpc>
              <a:spcBef>
                <a:spcPct val="0"/>
              </a:spcBef>
              <a:spcAft>
                <a:spcPct val="0"/>
              </a:spcAft>
            </a:pPr>
            <a:r>
              <a:rPr lang="en-US" altLang="en-US" sz="3000" b="1" dirty="0" smtClean="0">
                <a:latin typeface="Arial" charset="0"/>
              </a:rPr>
              <a:t>DEPARTMENT OF EMPLOYMENT &amp; LABOUR</a:t>
            </a:r>
          </a:p>
          <a:p>
            <a:pPr algn="ctr" defTabSz="457200" fontAlgn="base">
              <a:lnSpc>
                <a:spcPct val="90000"/>
              </a:lnSpc>
              <a:spcBef>
                <a:spcPct val="0"/>
              </a:spcBef>
              <a:spcAft>
                <a:spcPct val="0"/>
              </a:spcAft>
            </a:pPr>
            <a:r>
              <a:rPr lang="en-US" altLang="en-US" sz="3000" b="1" dirty="0" smtClean="0">
                <a:latin typeface="Arial" charset="0"/>
              </a:rPr>
              <a:t> </a:t>
            </a:r>
          </a:p>
          <a:p>
            <a:pPr algn="ctr" defTabSz="457200" fontAlgn="base">
              <a:lnSpc>
                <a:spcPct val="90000"/>
              </a:lnSpc>
              <a:spcBef>
                <a:spcPct val="0"/>
              </a:spcBef>
              <a:spcAft>
                <a:spcPct val="0"/>
              </a:spcAft>
            </a:pPr>
            <a:r>
              <a:rPr lang="en-US" altLang="en-US" sz="2800" b="1" dirty="0" smtClean="0">
                <a:solidFill>
                  <a:prstClr val="white"/>
                </a:solidFill>
                <a:latin typeface="Arial" charset="0"/>
              </a:rPr>
              <a:t>UNEMPLOYMENT INSURANCE FUND</a:t>
            </a:r>
          </a:p>
        </p:txBody>
      </p:sp>
      <p:sp>
        <p:nvSpPr>
          <p:cNvPr id="13315" name="Subtitle 17"/>
          <p:cNvSpPr txBox="1">
            <a:spLocks/>
          </p:cNvSpPr>
          <p:nvPr/>
        </p:nvSpPr>
        <p:spPr bwMode="auto">
          <a:xfrm>
            <a:off x="335361" y="2759684"/>
            <a:ext cx="2112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r>
              <a:rPr lang="en-US" altLang="en-US" sz="1200" b="1" dirty="0" smtClean="0">
                <a:solidFill>
                  <a:srgbClr val="404040"/>
                </a:solidFill>
                <a:latin typeface="Arial Bold" pitchFamily="32" charset="0"/>
              </a:rPr>
              <a:t>2019.08.27</a:t>
            </a:r>
            <a:endParaRPr lang="en-US" altLang="en-US" sz="1200" b="1" dirty="0">
              <a:solidFill>
                <a:srgbClr val="404040"/>
              </a:solidFill>
              <a:latin typeface="Arial Bold" pitchFamily="32" charset="0"/>
            </a:endParaRPr>
          </a:p>
        </p:txBody>
      </p:sp>
      <p:sp>
        <p:nvSpPr>
          <p:cNvPr id="13316" name="Subtitle 17"/>
          <p:cNvSpPr txBox="1">
            <a:spLocks/>
          </p:cNvSpPr>
          <p:nvPr/>
        </p:nvSpPr>
        <p:spPr bwMode="auto">
          <a:xfrm>
            <a:off x="1167659" y="1800615"/>
            <a:ext cx="9427004" cy="57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fontAlgn="base">
              <a:spcBef>
                <a:spcPct val="0"/>
              </a:spcBef>
              <a:spcAft>
                <a:spcPct val="0"/>
              </a:spcAft>
            </a:pPr>
            <a:r>
              <a:rPr lang="en-ZA" sz="2800" b="1" dirty="0" smtClean="0">
                <a:solidFill>
                  <a:schemeClr val="tx2">
                    <a:lumMod val="75000"/>
                  </a:schemeClr>
                </a:solidFill>
                <a:latin typeface="Calibri"/>
              </a:rPr>
              <a:t>4th Quarter APP Report</a:t>
            </a:r>
            <a:endParaRPr lang="en-ZA" sz="2800" b="1" dirty="0" smtClean="0">
              <a:solidFill>
                <a:prstClr val="black"/>
              </a:solidFill>
              <a:latin typeface="Calibri"/>
            </a:endParaRPr>
          </a:p>
          <a:p>
            <a:pPr algn="ctr" fontAlgn="base">
              <a:spcBef>
                <a:spcPct val="0"/>
              </a:spcBef>
              <a:spcAft>
                <a:spcPct val="0"/>
              </a:spcAft>
            </a:pPr>
            <a:endParaRPr lang="en-ZA" sz="2000" b="1" dirty="0" smtClean="0">
              <a:solidFill>
                <a:schemeClr val="tx2">
                  <a:lumMod val="75000"/>
                </a:schemeClr>
              </a:solidFill>
              <a:latin typeface="Calibri"/>
            </a:endParaRPr>
          </a:p>
          <a:p>
            <a:pPr algn="ctr" fontAlgn="base">
              <a:spcBef>
                <a:spcPct val="0"/>
              </a:spcBef>
              <a:spcAft>
                <a:spcPct val="0"/>
              </a:spcAft>
            </a:pPr>
            <a:r>
              <a:rPr lang="en-ZA" sz="2800" b="1" dirty="0" smtClean="0">
                <a:solidFill>
                  <a:schemeClr val="tx2">
                    <a:lumMod val="75000"/>
                  </a:schemeClr>
                </a:solidFill>
                <a:latin typeface="Calibri"/>
              </a:rPr>
              <a:t>Portfolio Committee Presentation</a:t>
            </a:r>
            <a:endParaRPr lang="en-ZA" sz="2800" b="1" dirty="0">
              <a:solidFill>
                <a:schemeClr val="tx2">
                  <a:lumMod val="75000"/>
                </a:schemeClr>
              </a:solidFill>
              <a:latin typeface="Calibri"/>
            </a:endParaRPr>
          </a:p>
          <a:p>
            <a:pPr algn="ctr" fontAlgn="base">
              <a:spcBef>
                <a:spcPct val="0"/>
              </a:spcBef>
              <a:spcAft>
                <a:spcPct val="0"/>
              </a:spcAft>
            </a:pPr>
            <a:r>
              <a:rPr lang="en-ZA" sz="2800" b="1" dirty="0" smtClean="0">
                <a:solidFill>
                  <a:prstClr val="black"/>
                </a:solidFill>
                <a:latin typeface="Calibri"/>
              </a:rPr>
              <a:t> </a:t>
            </a:r>
          </a:p>
        </p:txBody>
      </p:sp>
      <p:pic>
        <p:nvPicPr>
          <p:cNvPr id="1331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352" y="5866554"/>
            <a:ext cx="166793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969" y="5884016"/>
            <a:ext cx="163406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303003" y="430855"/>
            <a:ext cx="405724" cy="276999"/>
          </a:xfrm>
          <a:prstGeom prst="rect">
            <a:avLst/>
          </a:prstGeom>
          <a:solidFill>
            <a:schemeClr val="accent2"/>
          </a:solidFill>
        </p:spPr>
        <p:txBody>
          <a:bodyPr wrap="square" rtlCol="0">
            <a:spAutoFit/>
          </a:bodyPr>
          <a:lstStyle/>
          <a:p>
            <a:r>
              <a:rPr lang="en-ZA" sz="1200" dirty="0" smtClean="0">
                <a:solidFill>
                  <a:prstClr val="black"/>
                </a:solidFill>
              </a:rPr>
              <a:t>1</a:t>
            </a:r>
            <a:endParaRPr lang="en-ZA" sz="1200" dirty="0">
              <a:solidFill>
                <a:prstClr val="black"/>
              </a:solidFill>
            </a:endParaRP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74308" y="5832398"/>
            <a:ext cx="3432493" cy="914400"/>
          </a:xfrm>
          <a:prstGeom prst="rect">
            <a:avLst/>
          </a:prstGeom>
        </p:spPr>
      </p:pic>
    </p:spTree>
    <p:extLst>
      <p:ext uri="{BB962C8B-B14F-4D97-AF65-F5344CB8AC3E}">
        <p14:creationId xmlns:p14="http://schemas.microsoft.com/office/powerpoint/2010/main" val="360436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10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28558659"/>
              </p:ext>
            </p:extLst>
          </p:nvPr>
        </p:nvGraphicFramePr>
        <p:xfrm>
          <a:off x="335491" y="1389418"/>
          <a:ext cx="11425271" cy="5059787"/>
        </p:xfrm>
        <a:graphic>
          <a:graphicData uri="http://schemas.openxmlformats.org/drawingml/2006/table">
            <a:tbl>
              <a:tblPr firstRow="1" firstCol="1" bandRow="1"/>
              <a:tblGrid>
                <a:gridCol w="528872">
                  <a:extLst>
                    <a:ext uri="{9D8B030D-6E8A-4147-A177-3AD203B41FA5}">
                      <a16:colId xmlns="" xmlns:a16="http://schemas.microsoft.com/office/drawing/2014/main" val="20000"/>
                    </a:ext>
                  </a:extLst>
                </a:gridCol>
                <a:gridCol w="3890831">
                  <a:extLst>
                    <a:ext uri="{9D8B030D-6E8A-4147-A177-3AD203B41FA5}">
                      <a16:colId xmlns="" xmlns:a16="http://schemas.microsoft.com/office/drawing/2014/main" val="20001"/>
                    </a:ext>
                  </a:extLst>
                </a:gridCol>
                <a:gridCol w="1491359">
                  <a:extLst>
                    <a:ext uri="{9D8B030D-6E8A-4147-A177-3AD203B41FA5}">
                      <a16:colId xmlns="" xmlns:a16="http://schemas.microsoft.com/office/drawing/2014/main" val="20002"/>
                    </a:ext>
                  </a:extLst>
                </a:gridCol>
                <a:gridCol w="1460665">
                  <a:extLst>
                    <a:ext uri="{9D8B030D-6E8A-4147-A177-3AD203B41FA5}">
                      <a16:colId xmlns="" xmlns:a16="http://schemas.microsoft.com/office/drawing/2014/main" val="20003"/>
                    </a:ext>
                  </a:extLst>
                </a:gridCol>
                <a:gridCol w="4053544">
                  <a:extLst>
                    <a:ext uri="{9D8B030D-6E8A-4147-A177-3AD203B41FA5}">
                      <a16:colId xmlns="" xmlns:a16="http://schemas.microsoft.com/office/drawing/2014/main" val="20004"/>
                    </a:ext>
                  </a:extLst>
                </a:gridCol>
              </a:tblGrid>
              <a:tr h="579733">
                <a:tc>
                  <a:txBody>
                    <a:bodyPr/>
                    <a:lstStyle/>
                    <a:p>
                      <a:pPr marL="342900" lvl="0" indent="-342900">
                        <a:spcAft>
                          <a:spcPts val="0"/>
                        </a:spcAft>
                        <a:buFont typeface="+mj-lt"/>
                        <a:buAutoNum type="arabicPeriod"/>
                      </a:pP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15000"/>
                        </a:lnSpc>
                        <a:spcAft>
                          <a:spcPts val="0"/>
                        </a:spcAft>
                      </a:pPr>
                      <a:r>
                        <a:rPr lang="en-ZA" sz="1200" b="1" dirty="0" smtClean="0">
                          <a:solidFill>
                            <a:srgbClr val="000000"/>
                          </a:solidFill>
                          <a:effectLst/>
                          <a:latin typeface="+mn-lt"/>
                          <a:ea typeface="Calibri"/>
                          <a:cs typeface="Times New Roman"/>
                        </a:rPr>
                        <a:t>Performance </a:t>
                      </a:r>
                      <a:r>
                        <a:rPr lang="en-ZA" sz="1200" b="1" dirty="0">
                          <a:solidFill>
                            <a:srgbClr val="000000"/>
                          </a:solidFill>
                          <a:effectLst/>
                          <a:latin typeface="+mn-lt"/>
                          <a:ea typeface="Calibri"/>
                          <a:cs typeface="Times New Roman"/>
                        </a:rPr>
                        <a:t>Indicator</a:t>
                      </a:r>
                      <a:endParaRPr lang="en-ZA" sz="12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l">
                        <a:spcAft>
                          <a:spcPts val="0"/>
                        </a:spcAft>
                        <a:tabLst>
                          <a:tab pos="180340" algn="l"/>
                        </a:tabLst>
                      </a:pPr>
                      <a:r>
                        <a:rPr lang="en-US" sz="1200" b="1" dirty="0" smtClean="0">
                          <a:effectLst/>
                          <a:latin typeface="+mn-lt"/>
                          <a:ea typeface="Times New Roman"/>
                        </a:rPr>
                        <a:t>status </a:t>
                      </a:r>
                      <a:r>
                        <a:rPr lang="en-US" sz="1200" b="1" dirty="0">
                          <a:effectLst/>
                          <a:latin typeface="+mn-lt"/>
                          <a:ea typeface="Times New Roman"/>
                        </a:rPr>
                        <a:t>as </a:t>
                      </a:r>
                      <a:r>
                        <a:rPr lang="en-US" sz="1200" b="1" dirty="0" smtClean="0">
                          <a:effectLst/>
                          <a:latin typeface="+mn-lt"/>
                          <a:ea typeface="Times New Roman"/>
                        </a:rPr>
                        <a:t>per</a:t>
                      </a:r>
                    </a:p>
                    <a:p>
                      <a:pPr marL="457200" algn="l">
                        <a:spcAft>
                          <a:spcPts val="0"/>
                        </a:spcAft>
                        <a:tabLst>
                          <a:tab pos="180340" algn="l"/>
                        </a:tabLst>
                      </a:pPr>
                      <a:endParaRPr lang="en-US" sz="1200" b="1" dirty="0" smtClean="0">
                        <a:effectLst/>
                        <a:latin typeface="+mn-lt"/>
                        <a:ea typeface="Times New Roman"/>
                      </a:endParaRPr>
                    </a:p>
                    <a:p>
                      <a:pPr marL="457200" algn="l">
                        <a:spcAft>
                          <a:spcPts val="0"/>
                        </a:spcAft>
                        <a:tabLst>
                          <a:tab pos="180340" algn="l"/>
                        </a:tabLst>
                      </a:pPr>
                      <a:r>
                        <a:rPr lang="en-US" sz="1200" b="1" dirty="0" smtClean="0">
                          <a:effectLst/>
                          <a:latin typeface="+mn-lt"/>
                          <a:ea typeface="Times New Roman"/>
                        </a:rPr>
                        <a:t>QPR </a:t>
                      </a:r>
                      <a:r>
                        <a:rPr lang="en-US" sz="1200" b="1" dirty="0">
                          <a:effectLst/>
                          <a:latin typeface="+mn-lt"/>
                          <a:ea typeface="Times New Roman"/>
                        </a:rPr>
                        <a:t>4</a:t>
                      </a:r>
                      <a:endParaRPr lang="en-ZA" sz="12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l" defTabSz="576000">
                        <a:spcAft>
                          <a:spcPts val="0"/>
                        </a:spcAft>
                        <a:tabLst/>
                      </a:pPr>
                      <a:r>
                        <a:rPr lang="en-US" sz="1200" b="1" dirty="0">
                          <a:effectLst/>
                          <a:latin typeface="+mn-lt"/>
                          <a:ea typeface="Times New Roman"/>
                        </a:rPr>
                        <a:t>Status as per IA</a:t>
                      </a:r>
                      <a:endParaRPr lang="en-ZA" sz="12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l">
                        <a:spcAft>
                          <a:spcPts val="0"/>
                        </a:spcAft>
                        <a:tabLst>
                          <a:tab pos="180340" algn="l"/>
                        </a:tabLst>
                      </a:pPr>
                      <a:r>
                        <a:rPr lang="en-US" sz="1200" b="1" dirty="0">
                          <a:effectLst/>
                          <a:latin typeface="+mn-lt"/>
                          <a:ea typeface="Times New Roman"/>
                        </a:rPr>
                        <a:t>Auditor’s Conclusion/ Comments</a:t>
                      </a:r>
                      <a:endParaRPr lang="en-ZA" sz="12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444462">
                <a:tc>
                  <a:txBody>
                    <a:bodyPr/>
                    <a:lstStyle/>
                    <a:p>
                      <a:pPr marL="0" lvl="0" indent="0">
                        <a:spcAft>
                          <a:spcPts val="0"/>
                        </a:spcAft>
                        <a:buFont typeface="+mj-lt"/>
                        <a:buNone/>
                      </a:pPr>
                      <a:r>
                        <a:rPr lang="en-US" sz="1100" dirty="0" smtClean="0">
                          <a:effectLst/>
                          <a:latin typeface="Arial"/>
                          <a:ea typeface="Times New Roman"/>
                        </a:rPr>
                        <a:t>10</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payment documents processed after receipt within specified time </a:t>
                      </a:r>
                      <a:r>
                        <a:rPr lang="en-ZA" sz="1100" dirty="0" smtClean="0">
                          <a:solidFill>
                            <a:srgbClr val="000000"/>
                          </a:solidFill>
                          <a:effectLst/>
                          <a:latin typeface="+mn-lt"/>
                          <a:ea typeface="Calibri"/>
                          <a:cs typeface="Times New Roman"/>
                        </a:rPr>
                        <a:t>frames</a:t>
                      </a:r>
                    </a:p>
                    <a:p>
                      <a:pPr>
                        <a:lnSpc>
                          <a:spcPct val="115000"/>
                        </a:lnSpc>
                        <a:spcAft>
                          <a:spcPts val="0"/>
                        </a:spcAft>
                      </a:pPr>
                      <a:endParaRPr lang="en-ZA" sz="1100" dirty="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smtClean="0">
                          <a:effectLst/>
                          <a:latin typeface="+mn-lt"/>
                          <a:ea typeface="Calibri"/>
                          <a:cs typeface="Times New Roman"/>
                        </a:rPr>
                        <a:t>Could </a:t>
                      </a:r>
                      <a:r>
                        <a:rPr lang="en-ZA" sz="1100" dirty="0">
                          <a:effectLst/>
                          <a:latin typeface="+mn-lt"/>
                          <a:ea typeface="Calibri"/>
                          <a:cs typeface="Times New Roman"/>
                        </a:rPr>
                        <a:t>not be validated due to outstanding evidence.</a:t>
                      </a: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666694">
                <a:tc>
                  <a:txBody>
                    <a:bodyPr/>
                    <a:lstStyle/>
                    <a:p>
                      <a:pPr marL="0" lvl="0" indent="0">
                        <a:spcAft>
                          <a:spcPts val="0"/>
                        </a:spcAft>
                        <a:buFont typeface="+mj-lt"/>
                        <a:buNone/>
                      </a:pPr>
                      <a:r>
                        <a:rPr lang="en-US" sz="1100" dirty="0" smtClean="0">
                          <a:effectLst/>
                          <a:latin typeface="Arial"/>
                          <a:ea typeface="Times New Roman"/>
                        </a:rPr>
                        <a:t>11</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a:solidFill>
                            <a:srgbClr val="000000"/>
                          </a:solidFill>
                          <a:effectLst/>
                          <a:latin typeface="+mn-lt"/>
                          <a:ea typeface="Calibri"/>
                          <a:cs typeface="Times New Roman"/>
                        </a:rPr>
                        <a:t>Percentage of new companies created with a registration document (UI54) within 2 working days.</a:t>
                      </a:r>
                      <a:endParaRPr lang="en-ZA" sz="1100" dirty="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a:effectLst/>
                          <a:latin typeface="+mn-lt"/>
                          <a:ea typeface="Calibri"/>
                          <a:cs typeface="Times New Roman"/>
                        </a:rPr>
                        <a:t>Could not be validated due to outstanding evidence.</a:t>
                      </a: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684175">
                <a:tc>
                  <a:txBody>
                    <a:bodyPr/>
                    <a:lstStyle/>
                    <a:p>
                      <a:pPr marL="0" lvl="0" indent="0">
                        <a:spcAft>
                          <a:spcPts val="0"/>
                        </a:spcAft>
                        <a:buFont typeface="+mj-lt"/>
                        <a:buNone/>
                      </a:pPr>
                      <a:r>
                        <a:rPr lang="en-US" sz="1100" dirty="0" smtClean="0">
                          <a:effectLst/>
                          <a:latin typeface="Arial"/>
                          <a:ea typeface="Times New Roman"/>
                        </a:rPr>
                        <a:t>12</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applications with complete information issued with compliance certificates or tender letter within 10 working days</a:t>
                      </a:r>
                      <a:endParaRPr lang="en-ZA" sz="1100" dirty="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highlight>
                            <a:srgbClr val="FF0000"/>
                          </a:highligh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dirty="0">
                          <a:effectLst/>
                          <a:highlight>
                            <a:srgbClr val="FF0000"/>
                          </a:highligh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b="1" dirty="0" smtClean="0">
                          <a:effectLst/>
                          <a:latin typeface="+mn-lt"/>
                          <a:ea typeface="Times New Roman"/>
                        </a:rPr>
                        <a:t>Satisfactory</a:t>
                      </a:r>
                      <a:r>
                        <a:rPr lang="en-US" sz="1100" b="1" dirty="0">
                          <a:effectLst/>
                          <a:latin typeface="+mn-lt"/>
                          <a:ea typeface="Times New Roman"/>
                        </a:rPr>
                        <a:t>,</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a:t>
                      </a:r>
                      <a:r>
                        <a:rPr lang="en-US" sz="1100" dirty="0" smtClean="0">
                          <a:effectLst/>
                          <a:latin typeface="+mn-lt"/>
                          <a:ea typeface="Times New Roman"/>
                        </a:rPr>
                        <a:t>TID</a:t>
                      </a:r>
                    </a:p>
                    <a:p>
                      <a:pPr marL="457200">
                        <a:spcAft>
                          <a:spcPts val="0"/>
                        </a:spcAft>
                        <a:tabLst>
                          <a:tab pos="180340" algn="l"/>
                        </a:tabLst>
                      </a:pPr>
                      <a:endParaRPr lang="en-ZA" sz="1100" dirty="0">
                        <a:effectLst/>
                        <a:latin typeface="+mn-lt"/>
                        <a:ea typeface="Times New Roman"/>
                      </a:endParaRPr>
                    </a:p>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44462">
                <a:tc>
                  <a:txBody>
                    <a:bodyPr/>
                    <a:lstStyle/>
                    <a:p>
                      <a:pPr marL="0" lvl="0" indent="0">
                        <a:spcAft>
                          <a:spcPts val="0"/>
                        </a:spcAft>
                        <a:buFont typeface="+mj-lt"/>
                        <a:buNone/>
                      </a:pPr>
                      <a:r>
                        <a:rPr lang="en-US" sz="1100" dirty="0" smtClean="0">
                          <a:effectLst/>
                          <a:latin typeface="Arial"/>
                          <a:ea typeface="Times New Roman"/>
                        </a:rPr>
                        <a:t>13</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spcAft>
                          <a:spcPts val="0"/>
                        </a:spcAft>
                        <a:tabLst>
                          <a:tab pos="180340" algn="l"/>
                        </a:tabLst>
                      </a:pPr>
                      <a:r>
                        <a:rPr lang="en-US" sz="1100" dirty="0" smtClean="0">
                          <a:effectLst/>
                          <a:latin typeface="+mn-lt"/>
                          <a:ea typeface="Times New Roman"/>
                        </a:rPr>
                        <a:t>Number </a:t>
                      </a:r>
                      <a:r>
                        <a:rPr lang="en-US" sz="1100" dirty="0">
                          <a:effectLst/>
                          <a:latin typeface="+mn-lt"/>
                          <a:ea typeface="Times New Roman"/>
                        </a:rPr>
                        <a:t>of newly registered employers per year.</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smtClean="0">
                          <a:effectLst/>
                          <a:latin typeface="+mn-lt"/>
                          <a:ea typeface="Calibri"/>
                          <a:cs typeface="Times New Roman"/>
                        </a:rPr>
                        <a:t>Could </a:t>
                      </a:r>
                      <a:r>
                        <a:rPr lang="en-ZA" sz="1100" dirty="0">
                          <a:effectLst/>
                          <a:latin typeface="+mn-lt"/>
                          <a:ea typeface="Calibri"/>
                          <a:cs typeface="Times New Roman"/>
                        </a:rPr>
                        <a:t>not be validated due to </a:t>
                      </a:r>
                      <a:r>
                        <a:rPr lang="en-ZA" sz="1100" dirty="0" smtClean="0">
                          <a:effectLst/>
                          <a:latin typeface="+mn-lt"/>
                          <a:ea typeface="Calibri"/>
                          <a:cs typeface="Times New Roman"/>
                        </a:rPr>
                        <a:t>outstanding </a:t>
                      </a:r>
                      <a:r>
                        <a:rPr lang="en-ZA" sz="1100" dirty="0">
                          <a:effectLst/>
                          <a:latin typeface="+mn-lt"/>
                          <a:ea typeface="Calibri"/>
                          <a:cs typeface="Times New Roman"/>
                        </a:rPr>
                        <a:t>evidence.</a:t>
                      </a: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44462">
                <a:tc>
                  <a:txBody>
                    <a:bodyPr/>
                    <a:lstStyle/>
                    <a:p>
                      <a:pPr marL="0" lvl="0" indent="0">
                        <a:spcAft>
                          <a:spcPts val="0"/>
                        </a:spcAft>
                        <a:buFont typeface="+mj-lt"/>
                        <a:buNone/>
                      </a:pPr>
                      <a:r>
                        <a:rPr lang="en-US" sz="1100" dirty="0" smtClean="0">
                          <a:effectLst/>
                          <a:latin typeface="Arial"/>
                          <a:ea typeface="Times New Roman"/>
                        </a:rPr>
                        <a:t>14</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Number of newly registered employees by the Fund</a:t>
                      </a:r>
                      <a:endParaRPr lang="en-ZA" sz="110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a:effectLst/>
                          <a:latin typeface="+mn-lt"/>
                          <a:ea typeface="Calibri"/>
                          <a:cs typeface="Times New Roman"/>
                        </a:rPr>
                        <a:t>Could not be validated due to outstanding evidence.</a:t>
                      </a: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772978">
                <a:tc>
                  <a:txBody>
                    <a:bodyPr/>
                    <a:lstStyle/>
                    <a:p>
                      <a:pPr marL="0" lvl="0" indent="0">
                        <a:spcAft>
                          <a:spcPts val="0"/>
                        </a:spcAft>
                        <a:buFont typeface="+mj-lt"/>
                        <a:buNone/>
                      </a:pPr>
                      <a:r>
                        <a:rPr lang="en-US" sz="1100" dirty="0" smtClean="0">
                          <a:effectLst/>
                          <a:latin typeface="Arial"/>
                          <a:ea typeface="Times New Roman"/>
                        </a:rPr>
                        <a:t>15</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Number of UIF beneficiaries provided</a:t>
                      </a:r>
                      <a:endParaRPr lang="en-ZA" sz="1100">
                        <a:effectLst/>
                        <a:latin typeface="+mn-lt"/>
                        <a:ea typeface="Calibri"/>
                        <a:cs typeface="Times New Roman"/>
                      </a:endParaRPr>
                    </a:p>
                    <a:p>
                      <a:pPr>
                        <a:lnSpc>
                          <a:spcPct val="115000"/>
                        </a:lnSpc>
                        <a:spcAft>
                          <a:spcPts val="0"/>
                        </a:spcAft>
                      </a:pPr>
                      <a:r>
                        <a:rPr lang="en-ZA" sz="1100">
                          <a:solidFill>
                            <a:srgbClr val="000000"/>
                          </a:solidFill>
                          <a:effectLst/>
                          <a:latin typeface="+mn-lt"/>
                          <a:ea typeface="Calibri"/>
                          <a:cs typeface="Times New Roman"/>
                        </a:rPr>
                        <a:t>with learning and/or work place experience</a:t>
                      </a:r>
                      <a:endParaRPr lang="en-ZA" sz="1100">
                        <a:effectLst/>
                        <a:latin typeface="+mn-lt"/>
                        <a:ea typeface="Calibri"/>
                        <a:cs typeface="Times New Roman"/>
                      </a:endParaRPr>
                    </a:p>
                    <a:p>
                      <a:pPr>
                        <a:lnSpc>
                          <a:spcPct val="115000"/>
                        </a:lnSpc>
                        <a:spcAft>
                          <a:spcPts val="0"/>
                        </a:spcAft>
                      </a:pPr>
                      <a:r>
                        <a:rPr lang="en-ZA" sz="1100">
                          <a:solidFill>
                            <a:srgbClr val="000000"/>
                          </a:solidFill>
                          <a:effectLst/>
                          <a:latin typeface="+mn-lt"/>
                          <a:ea typeface="Calibri"/>
                          <a:cs typeface="Times New Roman"/>
                        </a:rPr>
                        <a:t>opportunities</a:t>
                      </a:r>
                      <a:endParaRPr lang="en-ZA" sz="110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888925">
                <a:tc>
                  <a:txBody>
                    <a:bodyPr/>
                    <a:lstStyle/>
                    <a:p>
                      <a:pPr marL="0" lvl="0" indent="0">
                        <a:spcAft>
                          <a:spcPts val="0"/>
                        </a:spcAft>
                        <a:buFont typeface="+mj-lt"/>
                        <a:buNone/>
                      </a:pPr>
                      <a:r>
                        <a:rPr lang="en-US" sz="1100" dirty="0" smtClean="0">
                          <a:effectLst/>
                          <a:latin typeface="Arial"/>
                          <a:ea typeface="Times New Roman"/>
                        </a:rPr>
                        <a:t>16</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Percentage of Training Lay-off Scheme (TLS) applications with complete information approved or rejected by the delegated authority within specified time frames.</a:t>
                      </a:r>
                      <a:endParaRPr lang="en-ZA" sz="110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bl>
          </a:graphicData>
        </a:graphic>
      </p:graphicFrame>
      <p:sp>
        <p:nvSpPr>
          <p:cNvPr id="4" name="Rectangle 1"/>
          <p:cNvSpPr>
            <a:spLocks noChangeArrowheads="1"/>
          </p:cNvSpPr>
          <p:nvPr/>
        </p:nvSpPr>
        <p:spPr bwMode="auto">
          <a:xfrm>
            <a:off x="609761" y="21584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80975" algn="l"/>
              </a:tabLst>
              <a:defRPr>
                <a:solidFill>
                  <a:schemeClr val="tx1"/>
                </a:solidFill>
                <a:latin typeface="Arial" pitchFamily="34" charset="0"/>
                <a:cs typeface="Arial" pitchFamily="34" charset="0"/>
              </a:defRPr>
            </a:lvl1pPr>
            <a:lvl2pPr fontAlgn="base">
              <a:spcBef>
                <a:spcPct val="0"/>
              </a:spcBef>
              <a:spcAft>
                <a:spcPct val="0"/>
              </a:spcAft>
              <a:tabLst>
                <a:tab pos="180975" algn="l"/>
              </a:tabLst>
              <a:defRPr>
                <a:solidFill>
                  <a:schemeClr val="tx1"/>
                </a:solidFill>
                <a:latin typeface="Arial" pitchFamily="34" charset="0"/>
                <a:cs typeface="Arial" pitchFamily="34" charset="0"/>
              </a:defRPr>
            </a:lvl2pPr>
            <a:lvl3pPr fontAlgn="base">
              <a:spcBef>
                <a:spcPct val="0"/>
              </a:spcBef>
              <a:spcAft>
                <a:spcPct val="0"/>
              </a:spcAft>
              <a:tabLst>
                <a:tab pos="180975" algn="l"/>
              </a:tabLst>
              <a:defRPr>
                <a:solidFill>
                  <a:schemeClr val="tx1"/>
                </a:solidFill>
                <a:latin typeface="Arial" pitchFamily="34" charset="0"/>
                <a:cs typeface="Arial" pitchFamily="34" charset="0"/>
              </a:defRPr>
            </a:lvl3pPr>
            <a:lvl4pPr fontAlgn="base">
              <a:spcBef>
                <a:spcPct val="0"/>
              </a:spcBef>
              <a:spcAft>
                <a:spcPct val="0"/>
              </a:spcAft>
              <a:tabLst>
                <a:tab pos="180975" algn="l"/>
              </a:tabLst>
              <a:defRPr>
                <a:solidFill>
                  <a:schemeClr val="tx1"/>
                </a:solidFill>
                <a:latin typeface="Arial" pitchFamily="34" charset="0"/>
                <a:cs typeface="Arial" pitchFamily="34" charset="0"/>
              </a:defRPr>
            </a:lvl4pPr>
            <a:lvl5pPr fontAlgn="base">
              <a:spcBef>
                <a:spcPct val="0"/>
              </a:spcBef>
              <a:spcAft>
                <a:spcPct val="0"/>
              </a:spcAft>
              <a:tabLst>
                <a:tab pos="180975" algn="l"/>
              </a:tabLst>
              <a:defRPr>
                <a:solidFill>
                  <a:schemeClr val="tx1"/>
                </a:solidFill>
                <a:latin typeface="Arial" pitchFamily="34" charset="0"/>
                <a:cs typeface="Arial" pitchFamily="34" charset="0"/>
              </a:defRPr>
            </a:lvl5pPr>
            <a:lvl6pPr fontAlgn="base">
              <a:spcBef>
                <a:spcPct val="0"/>
              </a:spcBef>
              <a:spcAft>
                <a:spcPct val="0"/>
              </a:spcAft>
              <a:tabLst>
                <a:tab pos="180975" algn="l"/>
              </a:tabLst>
              <a:defRPr>
                <a:solidFill>
                  <a:schemeClr val="tx1"/>
                </a:solidFill>
                <a:latin typeface="Arial" pitchFamily="34" charset="0"/>
                <a:cs typeface="Arial" pitchFamily="34" charset="0"/>
              </a:defRPr>
            </a:lvl6pPr>
            <a:lvl7pPr fontAlgn="base">
              <a:spcBef>
                <a:spcPct val="0"/>
              </a:spcBef>
              <a:spcAft>
                <a:spcPct val="0"/>
              </a:spcAft>
              <a:tabLst>
                <a:tab pos="180975" algn="l"/>
              </a:tabLst>
              <a:defRPr>
                <a:solidFill>
                  <a:schemeClr val="tx1"/>
                </a:solidFill>
                <a:latin typeface="Arial" pitchFamily="34" charset="0"/>
                <a:cs typeface="Arial" pitchFamily="34" charset="0"/>
              </a:defRPr>
            </a:lvl7pPr>
            <a:lvl8pPr fontAlgn="base">
              <a:spcBef>
                <a:spcPct val="0"/>
              </a:spcBef>
              <a:spcAft>
                <a:spcPct val="0"/>
              </a:spcAft>
              <a:tabLst>
                <a:tab pos="180975" algn="l"/>
              </a:tabLst>
              <a:defRPr>
                <a:solidFill>
                  <a:schemeClr val="tx1"/>
                </a:solidFill>
                <a:latin typeface="Arial" pitchFamily="34" charset="0"/>
                <a:cs typeface="Arial" pitchFamily="34" charset="0"/>
              </a:defRPr>
            </a:lvl8pPr>
            <a:lvl9pPr fontAlgn="base">
              <a:spcBef>
                <a:spcPct val="0"/>
              </a:spcBef>
              <a:spcAft>
                <a:spcPct val="0"/>
              </a:spcAft>
              <a:tabLst>
                <a:tab pos="180975" algn="l"/>
              </a:tabLst>
              <a:defRPr>
                <a:solidFill>
                  <a:schemeClr val="tx1"/>
                </a:solidFill>
                <a:latin typeface="Arial" pitchFamily="34" charset="0"/>
                <a:cs typeface="Arial" pitchFamily="34" charset="0"/>
              </a:defRPr>
            </a:lvl9pPr>
          </a:lstStyle>
          <a:p>
            <a:endParaRPr lang="en-US" altLang="en-US" smtClean="0">
              <a:solidFill>
                <a:prstClr val="black"/>
              </a:solidFill>
            </a:endParaRPr>
          </a:p>
        </p:txBody>
      </p:sp>
      <p:sp>
        <p:nvSpPr>
          <p:cNvPr id="5" name="Rectangle 4"/>
          <p:cNvSpPr/>
          <p:nvPr/>
        </p:nvSpPr>
        <p:spPr>
          <a:xfrm>
            <a:off x="1453879" y="405102"/>
            <a:ext cx="9400168" cy="830997"/>
          </a:xfrm>
          <a:prstGeom prst="rect">
            <a:avLst/>
          </a:prstGeom>
        </p:spPr>
        <p:txBody>
          <a:bodyPr wrap="square">
            <a:spAutoFit/>
          </a:bodyPr>
          <a:lstStyle/>
          <a:p>
            <a:pPr algn="ctr"/>
            <a:r>
              <a:rPr lang="en-ZA" sz="2800" b="1" dirty="0">
                <a:solidFill>
                  <a:prstClr val="black"/>
                </a:solidFill>
              </a:rPr>
              <a:t>INTERNAL AUDIT VALIDATION OF REPORTED </a:t>
            </a:r>
            <a:r>
              <a:rPr lang="en-ZA" sz="2800" b="1" dirty="0" smtClean="0">
                <a:solidFill>
                  <a:prstClr val="black"/>
                </a:solidFill>
              </a:rPr>
              <a:t>PERFORMANCE</a:t>
            </a:r>
          </a:p>
          <a:p>
            <a:pPr algn="ctr"/>
            <a:endParaRPr lang="en-ZA" sz="2000" b="1" dirty="0">
              <a:solidFill>
                <a:prstClr val="black"/>
              </a:solidFill>
            </a:endParaRPr>
          </a:p>
        </p:txBody>
      </p:sp>
      <p:sp>
        <p:nvSpPr>
          <p:cNvPr id="6" name="TextBox 7"/>
          <p:cNvSpPr txBox="1"/>
          <p:nvPr/>
        </p:nvSpPr>
        <p:spPr>
          <a:xfrm>
            <a:off x="11150941" y="40511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a:t>
            </a:r>
            <a:endParaRPr lang="en-ZA" sz="1200" dirty="0">
              <a:solidFill>
                <a:prstClr val="black"/>
              </a:solidFill>
            </a:endParaRPr>
          </a:p>
        </p:txBody>
      </p:sp>
    </p:spTree>
    <p:extLst>
      <p:ext uri="{BB962C8B-B14F-4D97-AF65-F5344CB8AC3E}">
        <p14:creationId xmlns:p14="http://schemas.microsoft.com/office/powerpoint/2010/main" val="961951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58123735"/>
              </p:ext>
            </p:extLst>
          </p:nvPr>
        </p:nvGraphicFramePr>
        <p:xfrm>
          <a:off x="431384" y="1412785"/>
          <a:ext cx="11521279" cy="5112566"/>
        </p:xfrm>
        <a:graphic>
          <a:graphicData uri="http://schemas.openxmlformats.org/drawingml/2006/table">
            <a:tbl>
              <a:tblPr firstRow="1" firstCol="1" bandRow="1"/>
              <a:tblGrid>
                <a:gridCol w="593689">
                  <a:extLst>
                    <a:ext uri="{9D8B030D-6E8A-4147-A177-3AD203B41FA5}">
                      <a16:colId xmlns="" xmlns:a16="http://schemas.microsoft.com/office/drawing/2014/main" val="20000"/>
                    </a:ext>
                  </a:extLst>
                </a:gridCol>
                <a:gridCol w="4747847">
                  <a:extLst>
                    <a:ext uri="{9D8B030D-6E8A-4147-A177-3AD203B41FA5}">
                      <a16:colId xmlns="" xmlns:a16="http://schemas.microsoft.com/office/drawing/2014/main" val="20001"/>
                    </a:ext>
                  </a:extLst>
                </a:gridCol>
                <a:gridCol w="954595">
                  <a:extLst>
                    <a:ext uri="{9D8B030D-6E8A-4147-A177-3AD203B41FA5}">
                      <a16:colId xmlns="" xmlns:a16="http://schemas.microsoft.com/office/drawing/2014/main" val="20002"/>
                    </a:ext>
                  </a:extLst>
                </a:gridCol>
                <a:gridCol w="954595">
                  <a:extLst>
                    <a:ext uri="{9D8B030D-6E8A-4147-A177-3AD203B41FA5}">
                      <a16:colId xmlns="" xmlns:a16="http://schemas.microsoft.com/office/drawing/2014/main" val="20003"/>
                    </a:ext>
                  </a:extLst>
                </a:gridCol>
                <a:gridCol w="4270553">
                  <a:extLst>
                    <a:ext uri="{9D8B030D-6E8A-4147-A177-3AD203B41FA5}">
                      <a16:colId xmlns="" xmlns:a16="http://schemas.microsoft.com/office/drawing/2014/main" val="20004"/>
                    </a:ext>
                  </a:extLst>
                </a:gridCol>
              </a:tblGrid>
              <a:tr h="773612">
                <a:tc>
                  <a:txBody>
                    <a:bodyPr/>
                    <a:lstStyle/>
                    <a:p>
                      <a:pPr marL="0" lvl="0" indent="0">
                        <a:spcAft>
                          <a:spcPts val="0"/>
                        </a:spcAft>
                        <a:buFont typeface="+mj-lt"/>
                        <a:buNone/>
                      </a:pPr>
                      <a:r>
                        <a:rPr lang="en-ZA" sz="1100" dirty="0" smtClean="0">
                          <a:effectLst/>
                          <a:latin typeface="Times New Roman"/>
                          <a:ea typeface="Times New Roman"/>
                        </a:rPr>
                        <a:t>1</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valid claims (Unemployment benefit) with complete information approved or rejected within specified time frames</a:t>
                      </a:r>
                      <a:endParaRPr lang="en-ZA" sz="1100" dirty="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77800" indent="279400">
                        <a:spcAft>
                          <a:spcPts val="0"/>
                        </a:spcAft>
                        <a:tabLst>
                          <a:tab pos="17780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1031483">
                <a:tc>
                  <a:txBody>
                    <a:bodyPr/>
                    <a:lstStyle/>
                    <a:p>
                      <a:pPr marL="0" lvl="0" indent="0">
                        <a:spcAft>
                          <a:spcPts val="0"/>
                        </a:spcAft>
                        <a:buFont typeface="+mj-lt"/>
                        <a:buNone/>
                      </a:pPr>
                      <a:r>
                        <a:rPr lang="en-ZA" sz="1100" dirty="0" smtClean="0">
                          <a:effectLst/>
                          <a:latin typeface="Times New Roman"/>
                          <a:ea typeface="Times New Roman"/>
                        </a:rPr>
                        <a:t>2</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valid claims (In-service benefits; Maternity, illness and adoption benefits) with complete information approved or rejected within specified time frames.</a:t>
                      </a:r>
                      <a:endParaRPr lang="en-ZA" sz="1100" dirty="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773612">
                <a:tc>
                  <a:txBody>
                    <a:bodyPr/>
                    <a:lstStyle/>
                    <a:p>
                      <a:pPr marL="0" lvl="0" indent="0">
                        <a:spcAft>
                          <a:spcPts val="0"/>
                        </a:spcAft>
                        <a:buFont typeface="+mj-lt"/>
                        <a:buNone/>
                      </a:pPr>
                      <a:r>
                        <a:rPr lang="en-ZA" sz="1100" dirty="0" smtClean="0">
                          <a:effectLst/>
                          <a:latin typeface="Times New Roman"/>
                          <a:ea typeface="Times New Roman"/>
                        </a:rPr>
                        <a:t>3</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a:solidFill>
                            <a:srgbClr val="000000"/>
                          </a:solidFill>
                          <a:effectLst/>
                          <a:latin typeface="+mn-lt"/>
                          <a:ea typeface="Calibri"/>
                          <a:cs typeface="Times New Roman"/>
                        </a:rPr>
                        <a:t>Percentage of valid claims (Deceased benefit) with complete information approved or rejected within specified time frames</a:t>
                      </a:r>
                      <a:endParaRPr lang="en-ZA" sz="110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672706">
                <a:tc>
                  <a:txBody>
                    <a:bodyPr/>
                    <a:lstStyle/>
                    <a:p>
                      <a:pPr marL="0" lvl="0" indent="0">
                        <a:spcAft>
                          <a:spcPts val="0"/>
                        </a:spcAft>
                        <a:buFont typeface="+mj-lt"/>
                        <a:buNone/>
                      </a:pPr>
                      <a:r>
                        <a:rPr lang="en-ZA" sz="1100" dirty="0" smtClean="0">
                          <a:effectLst/>
                          <a:latin typeface="Times New Roman"/>
                          <a:ea typeface="Times New Roman"/>
                        </a:rPr>
                        <a:t>4</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Percentage of payment documents processed after receipt within specified time frames</a:t>
                      </a:r>
                      <a:endParaRPr lang="en-ZA" sz="110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515741">
                <a:tc>
                  <a:txBody>
                    <a:bodyPr/>
                    <a:lstStyle/>
                    <a:p>
                      <a:pPr marL="0" lvl="0" indent="0">
                        <a:spcAft>
                          <a:spcPts val="0"/>
                        </a:spcAft>
                        <a:buFont typeface="+mj-lt"/>
                        <a:buNone/>
                      </a:pPr>
                      <a:r>
                        <a:rPr lang="en-ZA" sz="1100" dirty="0" smtClean="0">
                          <a:effectLst/>
                          <a:latin typeface="Times New Roman"/>
                          <a:ea typeface="Times New Roman"/>
                        </a:rPr>
                        <a:t>5</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a:solidFill>
                            <a:srgbClr val="000000"/>
                          </a:solidFill>
                          <a:effectLst/>
                          <a:latin typeface="+mn-lt"/>
                          <a:ea typeface="Calibri"/>
                          <a:cs typeface="Times New Roman"/>
                        </a:rPr>
                        <a:t>Percentage of new companies created with a registration document (UI54) within 2 working days.</a:t>
                      </a:r>
                      <a:endParaRPr lang="en-ZA" sz="110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algn="just">
                        <a:lnSpc>
                          <a:spcPct val="115000"/>
                        </a:lnSpc>
                        <a:spcAft>
                          <a:spcPts val="0"/>
                        </a:spcAft>
                        <a:tabLst>
                          <a:tab pos="180340" algn="l"/>
                        </a:tabLst>
                      </a:pPr>
                      <a:r>
                        <a:rPr lang="en-ZA" sz="1100" dirty="0" smtClean="0">
                          <a:effectLst/>
                          <a:latin typeface="+mn-lt"/>
                          <a:ea typeface="Calibri"/>
                          <a:cs typeface="Times New Roman"/>
                        </a:rPr>
                        <a:t>		Evidence </a:t>
                      </a:r>
                      <a:r>
                        <a:rPr lang="en-ZA" sz="1100" dirty="0">
                          <a:effectLst/>
                          <a:latin typeface="+mn-lt"/>
                          <a:ea typeface="Calibri"/>
                          <a:cs typeface="Times New Roman"/>
                        </a:rPr>
                        <a:t>was sufficient and in line with the </a:t>
                      </a:r>
                      <a:r>
                        <a:rPr lang="en-ZA" sz="1100" dirty="0" smtClean="0">
                          <a:effectLst/>
                          <a:latin typeface="+mn-lt"/>
                          <a:ea typeface="Calibri"/>
                          <a:cs typeface="Times New Roman"/>
                        </a:rPr>
                        <a:t>		TID</a:t>
                      </a:r>
                      <a:endParaRPr lang="en-ZA" sz="1100" dirty="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672706">
                <a:tc>
                  <a:txBody>
                    <a:bodyPr/>
                    <a:lstStyle/>
                    <a:p>
                      <a:pPr marL="0" lvl="0" indent="0">
                        <a:spcAft>
                          <a:spcPts val="0"/>
                        </a:spcAft>
                        <a:buFont typeface="+mj-lt"/>
                        <a:buNone/>
                      </a:pPr>
                      <a:r>
                        <a:rPr lang="en-ZA" sz="1100" dirty="0" smtClean="0">
                          <a:effectLst/>
                          <a:latin typeface="Times New Roman"/>
                          <a:ea typeface="Times New Roman"/>
                        </a:rPr>
                        <a:t>6</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spcAft>
                          <a:spcPts val="0"/>
                        </a:spcAft>
                        <a:tabLst>
                          <a:tab pos="180340" algn="l"/>
                        </a:tabLst>
                      </a:pPr>
                      <a:r>
                        <a:rPr lang="en-US" sz="1100" dirty="0">
                          <a:effectLst/>
                          <a:latin typeface="+mn-lt"/>
                          <a:ea typeface="Times New Roman"/>
                        </a:rPr>
                        <a:t>Number of newly registered employers per year.</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672706">
                <a:tc>
                  <a:txBody>
                    <a:bodyPr/>
                    <a:lstStyle/>
                    <a:p>
                      <a:pPr marL="0" lvl="0" indent="0">
                        <a:spcAft>
                          <a:spcPts val="0"/>
                        </a:spcAft>
                        <a:buFont typeface="+mj-lt"/>
                        <a:buNone/>
                      </a:pPr>
                      <a:r>
                        <a:rPr lang="en-ZA" sz="1100" dirty="0" smtClean="0">
                          <a:effectLst/>
                          <a:latin typeface="Times New Roman"/>
                          <a:ea typeface="Times New Roman"/>
                        </a:rPr>
                        <a:t>7</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Number of newly registered employees by the Fund</a:t>
                      </a:r>
                      <a:endParaRPr lang="en-ZA" sz="110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bl>
          </a:graphicData>
        </a:graphic>
      </p:graphicFrame>
      <p:sp>
        <p:nvSpPr>
          <p:cNvPr id="4" name="Rectangle 3"/>
          <p:cNvSpPr/>
          <p:nvPr/>
        </p:nvSpPr>
        <p:spPr>
          <a:xfrm>
            <a:off x="1145134" y="543593"/>
            <a:ext cx="10239913" cy="523220"/>
          </a:xfrm>
          <a:prstGeom prst="rect">
            <a:avLst/>
          </a:prstGeom>
        </p:spPr>
        <p:txBody>
          <a:bodyPr wrap="square">
            <a:spAutoFit/>
          </a:bodyPr>
          <a:lstStyle/>
          <a:p>
            <a:r>
              <a:rPr lang="en-ZA" sz="2800" b="1" dirty="0">
                <a:solidFill>
                  <a:prstClr val="black"/>
                </a:solidFill>
              </a:rPr>
              <a:t>INTERNAL AUDIT VALIDATION OF REPORTED PERFORMANCE</a:t>
            </a:r>
          </a:p>
        </p:txBody>
      </p:sp>
      <p:sp>
        <p:nvSpPr>
          <p:cNvPr id="5" name="TextBox 7"/>
          <p:cNvSpPr txBox="1"/>
          <p:nvPr/>
        </p:nvSpPr>
        <p:spPr>
          <a:xfrm>
            <a:off x="11150941" y="40511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11</a:t>
            </a:r>
            <a:endParaRPr lang="en-ZA" sz="1200" dirty="0">
              <a:solidFill>
                <a:prstClr val="black"/>
              </a:solidFill>
            </a:endParaRPr>
          </a:p>
        </p:txBody>
      </p:sp>
    </p:spTree>
    <p:extLst>
      <p:ext uri="{BB962C8B-B14F-4D97-AF65-F5344CB8AC3E}">
        <p14:creationId xmlns:p14="http://schemas.microsoft.com/office/powerpoint/2010/main" val="382982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12</a:t>
            </a:fld>
            <a:endParaRPr lang="en-US" dirty="0"/>
          </a:p>
        </p:txBody>
      </p:sp>
      <p:sp>
        <p:nvSpPr>
          <p:cNvPr id="5" name="Rectangle 4"/>
          <p:cNvSpPr/>
          <p:nvPr/>
        </p:nvSpPr>
        <p:spPr>
          <a:xfrm>
            <a:off x="1775520" y="3068960"/>
            <a:ext cx="8152813" cy="2369880"/>
          </a:xfrm>
          <a:prstGeom prst="rect">
            <a:avLst/>
          </a:prstGeom>
          <a:noFill/>
        </p:spPr>
        <p:txBody>
          <a:bodyPr wrap="square" lIns="91440" tIns="45720" rIns="91440" bIns="45720">
            <a:spAutoFit/>
          </a:bodyPr>
          <a:lstStyle/>
          <a:p>
            <a:pPr algn="ctr">
              <a:defRPr/>
            </a:pPr>
            <a:r>
              <a:rPr lang="en-ZA" sz="4000" b="1" dirty="0" smtClean="0">
                <a:ln w="1905"/>
                <a:solidFill>
                  <a:srgbClr val="00B0F0"/>
                </a:solidFill>
                <a:effectLst>
                  <a:innerShdw blurRad="69850" dist="43180" dir="5400000">
                    <a:srgbClr val="000000">
                      <a:alpha val="65000"/>
                    </a:srgbClr>
                  </a:innerShdw>
                </a:effectLst>
              </a:rPr>
              <a:t>2018/19 APP REPORT</a:t>
            </a:r>
          </a:p>
          <a:p>
            <a:pPr algn="ctr"/>
            <a:r>
              <a:rPr lang="en-ZA" sz="2800" b="1" dirty="0">
                <a:ln w="1905"/>
                <a:solidFill>
                  <a:srgbClr val="1F497D">
                    <a:lumMod val="75000"/>
                  </a:srgbClr>
                </a:solidFill>
                <a:effectLst>
                  <a:innerShdw blurRad="69850" dist="43180" dir="5400000">
                    <a:srgbClr val="000000">
                      <a:alpha val="65000"/>
                    </a:srgbClr>
                  </a:innerShdw>
                </a:effectLst>
              </a:rPr>
              <a:t>(Audited Performance Information)</a:t>
            </a:r>
          </a:p>
          <a:p>
            <a:pPr algn="ctr">
              <a:defRPr/>
            </a:pPr>
            <a:endParaRPr lang="en-ZA" sz="4000" b="1" dirty="0" smtClean="0">
              <a:ln w="1905"/>
              <a:solidFill>
                <a:srgbClr val="00B0F0"/>
              </a:solidFill>
              <a:effectLst>
                <a:innerShdw blurRad="69850" dist="43180" dir="5400000">
                  <a:srgbClr val="000000">
                    <a:alpha val="65000"/>
                  </a:srgbClr>
                </a:innerShdw>
              </a:effectLst>
            </a:endParaRPr>
          </a:p>
          <a:p>
            <a:pPr algn="ctr">
              <a:defRPr/>
            </a:pP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11150941" y="40511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12</a:t>
            </a:r>
            <a:endParaRPr lang="en-ZA" sz="1200" dirty="0">
              <a:solidFill>
                <a:prstClr val="black"/>
              </a:solidFill>
            </a:endParaRPr>
          </a:p>
        </p:txBody>
      </p:sp>
    </p:spTree>
    <p:extLst>
      <p:ext uri="{BB962C8B-B14F-4D97-AF65-F5344CB8AC3E}">
        <p14:creationId xmlns:p14="http://schemas.microsoft.com/office/powerpoint/2010/main" val="428542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609600" y="369362"/>
            <a:ext cx="1097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2800" b="1" dirty="0">
                <a:solidFill>
                  <a:srgbClr val="000000"/>
                </a:solidFill>
              </a:rPr>
              <a:t>COMPARATIVE ANALYSIS OF </a:t>
            </a:r>
            <a:r>
              <a:rPr lang="en-ZA" sz="2800" b="1" dirty="0" smtClean="0">
                <a:solidFill>
                  <a:srgbClr val="000000"/>
                </a:solidFill>
              </a:rPr>
              <a:t>2018/19  </a:t>
            </a:r>
            <a:r>
              <a:rPr lang="en-ZA" sz="2800" b="1" dirty="0">
                <a:solidFill>
                  <a:srgbClr val="000000"/>
                </a:solidFill>
              </a:rPr>
              <a:t>PERFORMANCE PER QUARTER</a:t>
            </a:r>
            <a:br>
              <a:rPr lang="en-ZA" sz="2800" b="1" dirty="0">
                <a:solidFill>
                  <a:srgbClr val="000000"/>
                </a:solidFill>
              </a:rPr>
            </a:br>
            <a:endParaRPr lang="en-ZA" sz="28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50519670"/>
              </p:ext>
            </p:extLst>
          </p:nvPr>
        </p:nvGraphicFramePr>
        <p:xfrm>
          <a:off x="335392" y="1088398"/>
          <a:ext cx="11551598" cy="5054474"/>
        </p:xfrm>
        <a:graphic>
          <a:graphicData uri="http://schemas.openxmlformats.org/drawingml/2006/table">
            <a:tbl>
              <a:tblPr/>
              <a:tblGrid>
                <a:gridCol w="2208245">
                  <a:extLst>
                    <a:ext uri="{9D8B030D-6E8A-4147-A177-3AD203B41FA5}">
                      <a16:colId xmlns="" xmlns:a16="http://schemas.microsoft.com/office/drawing/2014/main" val="20000"/>
                    </a:ext>
                  </a:extLst>
                </a:gridCol>
                <a:gridCol w="672075">
                  <a:extLst>
                    <a:ext uri="{9D8B030D-6E8A-4147-A177-3AD203B41FA5}">
                      <a16:colId xmlns="" xmlns:a16="http://schemas.microsoft.com/office/drawing/2014/main" val="20001"/>
                    </a:ext>
                  </a:extLst>
                </a:gridCol>
                <a:gridCol w="672075">
                  <a:extLst>
                    <a:ext uri="{9D8B030D-6E8A-4147-A177-3AD203B41FA5}">
                      <a16:colId xmlns="" xmlns:a16="http://schemas.microsoft.com/office/drawing/2014/main" val="20002"/>
                    </a:ext>
                  </a:extLst>
                </a:gridCol>
                <a:gridCol w="672075">
                  <a:extLst>
                    <a:ext uri="{9D8B030D-6E8A-4147-A177-3AD203B41FA5}">
                      <a16:colId xmlns="" xmlns:a16="http://schemas.microsoft.com/office/drawing/2014/main" val="20003"/>
                    </a:ext>
                  </a:extLst>
                </a:gridCol>
                <a:gridCol w="960107">
                  <a:extLst>
                    <a:ext uri="{9D8B030D-6E8A-4147-A177-3AD203B41FA5}">
                      <a16:colId xmlns="" xmlns:a16="http://schemas.microsoft.com/office/drawing/2014/main" val="20004"/>
                    </a:ext>
                  </a:extLst>
                </a:gridCol>
                <a:gridCol w="768085">
                  <a:extLst>
                    <a:ext uri="{9D8B030D-6E8A-4147-A177-3AD203B41FA5}">
                      <a16:colId xmlns="" xmlns:a16="http://schemas.microsoft.com/office/drawing/2014/main" val="20005"/>
                    </a:ext>
                  </a:extLst>
                </a:gridCol>
                <a:gridCol w="768085">
                  <a:extLst>
                    <a:ext uri="{9D8B030D-6E8A-4147-A177-3AD203B41FA5}">
                      <a16:colId xmlns="" xmlns:a16="http://schemas.microsoft.com/office/drawing/2014/main" val="20006"/>
                    </a:ext>
                  </a:extLst>
                </a:gridCol>
                <a:gridCol w="864096">
                  <a:extLst>
                    <a:ext uri="{9D8B030D-6E8A-4147-A177-3AD203B41FA5}">
                      <a16:colId xmlns="" xmlns:a16="http://schemas.microsoft.com/office/drawing/2014/main" val="20007"/>
                    </a:ext>
                  </a:extLst>
                </a:gridCol>
                <a:gridCol w="864096">
                  <a:extLst>
                    <a:ext uri="{9D8B030D-6E8A-4147-A177-3AD203B41FA5}">
                      <a16:colId xmlns="" xmlns:a16="http://schemas.microsoft.com/office/drawing/2014/main" val="20008"/>
                    </a:ext>
                  </a:extLst>
                </a:gridCol>
                <a:gridCol w="960107">
                  <a:extLst>
                    <a:ext uri="{9D8B030D-6E8A-4147-A177-3AD203B41FA5}">
                      <a16:colId xmlns="" xmlns:a16="http://schemas.microsoft.com/office/drawing/2014/main" val="20009"/>
                    </a:ext>
                  </a:extLst>
                </a:gridCol>
                <a:gridCol w="672075">
                  <a:extLst>
                    <a:ext uri="{9D8B030D-6E8A-4147-A177-3AD203B41FA5}">
                      <a16:colId xmlns="" xmlns:a16="http://schemas.microsoft.com/office/drawing/2014/main" val="20010"/>
                    </a:ext>
                  </a:extLst>
                </a:gridCol>
                <a:gridCol w="768085">
                  <a:extLst>
                    <a:ext uri="{9D8B030D-6E8A-4147-A177-3AD203B41FA5}">
                      <a16:colId xmlns="" xmlns:a16="http://schemas.microsoft.com/office/drawing/2014/main" val="20011"/>
                    </a:ext>
                  </a:extLst>
                </a:gridCol>
                <a:gridCol w="702392">
                  <a:extLst>
                    <a:ext uri="{9D8B030D-6E8A-4147-A177-3AD203B41FA5}">
                      <a16:colId xmlns="" xmlns:a16="http://schemas.microsoft.com/office/drawing/2014/main" val="20012"/>
                    </a:ext>
                  </a:extLst>
                </a:gridCol>
              </a:tblGrid>
              <a:tr h="252370">
                <a:tc>
                  <a:txBody>
                    <a:bodyPr/>
                    <a:lstStyle/>
                    <a:p>
                      <a:pPr algn="ctr" rtl="0" fontAlgn="b"/>
                      <a:endParaRPr lang="en-ZA" sz="1100" b="1" i="0" u="none" strike="noStrike" dirty="0">
                        <a:solidFill>
                          <a:srgbClr val="000000"/>
                        </a:solidFill>
                        <a:effectLst/>
                        <a:latin typeface="+mn-lt"/>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rtl="0" fontAlgn="b"/>
                      <a:r>
                        <a:rPr lang="en-ZA" sz="1100" b="1" i="0" u="none" strike="noStrike" dirty="0" smtClean="0">
                          <a:solidFill>
                            <a:srgbClr val="000000"/>
                          </a:solidFill>
                          <a:effectLst/>
                          <a:latin typeface="+mn-lt"/>
                        </a:rPr>
                        <a:t>2018/19 1</a:t>
                      </a:r>
                      <a:r>
                        <a:rPr lang="en-ZA" sz="1100" b="1" i="0" u="none" strike="noStrike" baseline="30000" dirty="0" smtClean="0">
                          <a:solidFill>
                            <a:srgbClr val="000000"/>
                          </a:solidFill>
                          <a:effectLst/>
                          <a:latin typeface="+mn-lt"/>
                        </a:rPr>
                        <a:t>ST</a:t>
                      </a:r>
                      <a:r>
                        <a:rPr lang="en-ZA" sz="1100" b="1" i="0" u="none" strike="noStrike" baseline="0" dirty="0" smtClean="0">
                          <a:solidFill>
                            <a:srgbClr val="000000"/>
                          </a:solidFill>
                          <a:effectLst/>
                          <a:latin typeface="+mn-lt"/>
                        </a:rPr>
                        <a:t>  </a:t>
                      </a:r>
                      <a:r>
                        <a:rPr lang="en-ZA" sz="1100" b="1" i="0" u="none" strike="noStrike" dirty="0" smtClean="0">
                          <a:solidFill>
                            <a:srgbClr val="000000"/>
                          </a:solidFill>
                          <a:effectLst/>
                          <a:latin typeface="+mn-lt"/>
                        </a:rPr>
                        <a:t>QUARTER </a:t>
                      </a:r>
                      <a:endParaRPr lang="en-ZA" sz="1100" b="1" i="0" u="none" strike="noStrike" dirty="0">
                        <a:solidFill>
                          <a:srgbClr val="000000"/>
                        </a:solidFill>
                        <a:effectLst/>
                        <a:latin typeface="+mn-lt"/>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B05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2018/19 2</a:t>
                      </a:r>
                      <a:r>
                        <a:rPr kumimoji="0" lang="en-ZA" sz="1100" b="1" i="0" u="none" strike="noStrike" kern="1200" cap="none" spc="0" normalizeH="0" baseline="30000" noProof="0" dirty="0" smtClean="0">
                          <a:ln>
                            <a:noFill/>
                          </a:ln>
                          <a:solidFill>
                            <a:srgbClr val="000000"/>
                          </a:solidFill>
                          <a:effectLst/>
                          <a:uLnTx/>
                          <a:uFillTx/>
                          <a:latin typeface="+mn-lt"/>
                          <a:ea typeface="+mn-ea"/>
                          <a:cs typeface="+mn-cs"/>
                        </a:rPr>
                        <a:t>ND</a:t>
                      </a:r>
                      <a:r>
                        <a:rPr kumimoji="0" lang="en-ZA" sz="1100" b="1" i="0" u="none" strike="noStrike" kern="1200" cap="none" spc="0" normalizeH="0" baseline="0" noProof="0" dirty="0" smtClean="0">
                          <a:ln>
                            <a:noFill/>
                          </a:ln>
                          <a:solidFill>
                            <a:srgbClr val="000000"/>
                          </a:solidFill>
                          <a:effectLst/>
                          <a:uLnTx/>
                          <a:uFillTx/>
                          <a:latin typeface="+mn-lt"/>
                          <a:ea typeface="+mn-ea"/>
                          <a:cs typeface="+mn-cs"/>
                        </a:rPr>
                        <a:t> QUARTER </a:t>
                      </a:r>
                    </a:p>
                    <a:p>
                      <a:pPr algn="ctr" rtl="0" fontAlgn="b"/>
                      <a:endParaRPr lang="en-ZA" sz="1100" b="1" i="0" u="none" strike="noStrike" dirty="0">
                        <a:solidFill>
                          <a:srgbClr val="000000"/>
                        </a:solidFill>
                        <a:effectLst/>
                        <a:latin typeface="+mn-lt"/>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2018/19   3</a:t>
                      </a:r>
                      <a:r>
                        <a:rPr kumimoji="0" lang="en-ZA" sz="1100" b="1" i="0" u="none" strike="noStrike" kern="1200" cap="none" spc="0" normalizeH="0" baseline="30000" noProof="0" dirty="0" smtClean="0">
                          <a:ln>
                            <a:noFill/>
                          </a:ln>
                          <a:solidFill>
                            <a:srgbClr val="000000"/>
                          </a:solidFill>
                          <a:effectLst/>
                          <a:uLnTx/>
                          <a:uFillTx/>
                          <a:latin typeface="+mn-lt"/>
                          <a:ea typeface="+mn-ea"/>
                          <a:cs typeface="+mn-cs"/>
                        </a:rPr>
                        <a:t>RD</a:t>
                      </a:r>
                      <a:r>
                        <a:rPr kumimoji="0" lang="en-ZA" sz="1100" b="1" i="0" u="none" strike="noStrike" kern="1200" cap="none" spc="0" normalizeH="0" baseline="0" noProof="0" dirty="0" smtClean="0">
                          <a:ln>
                            <a:noFill/>
                          </a:ln>
                          <a:solidFill>
                            <a:srgbClr val="000000"/>
                          </a:solidFill>
                          <a:effectLst/>
                          <a:uLnTx/>
                          <a:uFillTx/>
                          <a:latin typeface="+mn-lt"/>
                          <a:ea typeface="+mn-ea"/>
                          <a:cs typeface="+mn-cs"/>
                        </a:rPr>
                        <a:t> QUARTER </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2018/19 4</a:t>
                      </a:r>
                      <a:r>
                        <a:rPr kumimoji="0" lang="en-ZA" sz="1100" b="1" i="0" u="none" strike="noStrike" kern="1200" cap="none" spc="0" normalizeH="0" baseline="30000" noProof="0" dirty="0" smtClean="0">
                          <a:ln>
                            <a:noFill/>
                          </a:ln>
                          <a:solidFill>
                            <a:srgbClr val="000000"/>
                          </a:solidFill>
                          <a:effectLst/>
                          <a:uLnTx/>
                          <a:uFillTx/>
                          <a:latin typeface="+mn-lt"/>
                          <a:ea typeface="+mn-ea"/>
                          <a:cs typeface="+mn-cs"/>
                        </a:rPr>
                        <a:t>TH</a:t>
                      </a:r>
                      <a:r>
                        <a:rPr kumimoji="0" lang="en-ZA" sz="1100" b="1" i="0" u="none" strike="noStrike" kern="1200" cap="none" spc="0" normalizeH="0" baseline="0" noProof="0" dirty="0" smtClean="0">
                          <a:ln>
                            <a:noFill/>
                          </a:ln>
                          <a:solidFill>
                            <a:srgbClr val="000000"/>
                          </a:solidFill>
                          <a:effectLst/>
                          <a:uLnTx/>
                          <a:uFillTx/>
                          <a:latin typeface="+mn-lt"/>
                          <a:ea typeface="+mn-ea"/>
                          <a:cs typeface="+mn-cs"/>
                        </a:rPr>
                        <a:t> QUARTER</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560194">
                <a:tc>
                  <a:txBody>
                    <a:bodyPr/>
                    <a:lstStyle/>
                    <a:p>
                      <a:pPr algn="ctr" rtl="0" fontAlgn="b"/>
                      <a:r>
                        <a:rPr lang="en-ZA" sz="800" b="1" i="0" u="none" strike="noStrike" dirty="0">
                          <a:solidFill>
                            <a:srgbClr val="000000"/>
                          </a:solidFill>
                          <a:effectLst/>
                          <a:latin typeface="+mn-lt"/>
                        </a:rPr>
                        <a:t>STRATEGIC OBJECTIVES</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Planned </a:t>
                      </a:r>
                      <a:r>
                        <a:rPr lang="en-ZA" sz="800" b="1" i="0" u="none" strike="noStrike" kern="1200" baseline="0" dirty="0" smtClean="0">
                          <a:solidFill>
                            <a:srgbClr val="000000"/>
                          </a:solidFill>
                          <a:effectLst/>
                          <a:latin typeface="+mn-lt"/>
                          <a:ea typeface="+mn-ea"/>
                          <a:cs typeface="+mn-cs"/>
                        </a:rPr>
                        <a:t>Indicators</a:t>
                      </a:r>
                      <a:endParaRPr lang="en-ZA" sz="8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Planned </a:t>
                      </a:r>
                      <a:r>
                        <a:rPr lang="en-ZA" sz="800" b="1" i="0" u="none" strike="noStrike" kern="1200" baseline="0" dirty="0" smtClean="0">
                          <a:solidFill>
                            <a:srgbClr val="000000"/>
                          </a:solidFill>
                          <a:effectLst/>
                          <a:latin typeface="+mn-lt"/>
                          <a:ea typeface="+mn-ea"/>
                          <a:cs typeface="+mn-cs"/>
                        </a:rPr>
                        <a:t>Indicators</a:t>
                      </a:r>
                      <a:endParaRPr lang="en-ZA" sz="8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Planned Indicators</a:t>
                      </a:r>
                      <a:endParaRPr lang="en-ZA" sz="8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Planned Indicators</a:t>
                      </a:r>
                      <a:endParaRPr lang="en-ZA" sz="8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1"/>
                  </a:ext>
                </a:extLst>
              </a:tr>
              <a:tr h="410024">
                <a:tc>
                  <a:txBody>
                    <a:bodyPr/>
                    <a:lstStyle/>
                    <a:p>
                      <a:pPr algn="just" rtl="0" fontAlgn="b"/>
                      <a:r>
                        <a:rPr lang="en-US" sz="1200" b="0" i="0" u="none" strike="noStrike" kern="1200" dirty="0" smtClean="0">
                          <a:solidFill>
                            <a:srgbClr val="000000"/>
                          </a:solidFill>
                          <a:effectLst/>
                          <a:latin typeface="+mn-lt"/>
                          <a:ea typeface="+mn-ea"/>
                          <a:cs typeface="+mn-cs"/>
                        </a:rPr>
                        <a:t>Ensure</a:t>
                      </a:r>
                      <a:r>
                        <a:rPr lang="en-US" sz="1200" b="0" i="0" u="none" strike="noStrike" kern="1200" baseline="0" dirty="0" smtClean="0">
                          <a:solidFill>
                            <a:srgbClr val="000000"/>
                          </a:solidFill>
                          <a:effectLst/>
                          <a:latin typeface="+mn-lt"/>
                          <a:ea typeface="+mn-ea"/>
                          <a:cs typeface="+mn-cs"/>
                        </a:rPr>
                        <a:t>  </a:t>
                      </a:r>
                      <a:r>
                        <a:rPr lang="en-US" sz="1200" b="0" i="0" u="none" strike="noStrike" kern="1200" dirty="0" smtClean="0">
                          <a:solidFill>
                            <a:srgbClr val="000000"/>
                          </a:solidFill>
                          <a:effectLst/>
                          <a:latin typeface="+mn-lt"/>
                          <a:ea typeface="+mn-ea"/>
                          <a:cs typeface="+mn-cs"/>
                        </a:rPr>
                        <a:t>financial sustainability</a:t>
                      </a: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3</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3</a:t>
                      </a:r>
                      <a:endParaRPr lang="en-ZA" sz="1200" b="0" i="0" u="none" strike="noStrike" kern="1200" baseline="0" dirty="0">
                        <a:solidFill>
                          <a:srgbClr val="000000"/>
                        </a:solidFill>
                        <a:effectLst/>
                        <a:latin typeface="+mn-lt"/>
                        <a:ea typeface="+mn-ea"/>
                        <a:cs typeface="+mn-cs"/>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100%</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100%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3</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3</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3</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solidFill>
                            <a:srgbClr val="000000"/>
                          </a:solidFill>
                          <a:effectLst/>
                          <a:latin typeface="+mn-lt"/>
                          <a:ea typeface="Times New Roman"/>
                        </a:rPr>
                        <a:t>3</a:t>
                      </a:r>
                      <a:endParaRPr lang="en-ZA" sz="1200" dirty="0">
                        <a:solidFill>
                          <a:srgbClr val="000000"/>
                        </a:solidFill>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solidFill>
                            <a:srgbClr val="000000"/>
                          </a:solidFill>
                          <a:effectLst/>
                          <a:latin typeface="+mn-lt"/>
                          <a:ea typeface="Times New Roman"/>
                        </a:rPr>
                        <a:t>100%</a:t>
                      </a:r>
                      <a:endParaRPr lang="en-ZA" sz="1200" dirty="0">
                        <a:solidFill>
                          <a:srgbClr val="000000"/>
                        </a:solidFill>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0419">
                <a:tc>
                  <a:txBody>
                    <a:bodyPr/>
                    <a:lstStyle/>
                    <a:p>
                      <a:pPr algn="l" rtl="0" fontAlgn="b"/>
                      <a:r>
                        <a:rPr lang="en-ZA" sz="1200" b="0" i="0" u="none" strike="noStrike" dirty="0" smtClean="0">
                          <a:solidFill>
                            <a:srgbClr val="000000"/>
                          </a:solidFill>
                          <a:effectLst/>
                          <a:latin typeface="+mn-lt"/>
                        </a:rPr>
                        <a:t>Strengthen</a:t>
                      </a:r>
                      <a:r>
                        <a:rPr lang="en-ZA" sz="1200" b="0" i="0" u="none" strike="noStrike" baseline="0" dirty="0" smtClean="0">
                          <a:solidFill>
                            <a:srgbClr val="000000"/>
                          </a:solidFill>
                          <a:effectLst/>
                          <a:latin typeface="+mn-lt"/>
                        </a:rPr>
                        <a:t> institutional capacity of the fund</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1</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200" b="0" i="0" u="none" strike="noStrike" kern="1200" baseline="0" noProof="0" dirty="0" smtClean="0">
                          <a:solidFill>
                            <a:srgbClr val="000000"/>
                          </a:solidFill>
                          <a:effectLst/>
                          <a:latin typeface="+mn-lt"/>
                          <a:ea typeface="+mn-ea"/>
                          <a:cs typeface="+mn-cs"/>
                        </a:rPr>
                        <a:t>100%</a:t>
                      </a:r>
                      <a:endParaRPr lang="en-ZA" sz="1200" b="0" i="0" u="none" strike="noStrike" kern="1200" baseline="0" noProof="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100" b="0" i="0" u="none" strike="noStrike" kern="1200" baseline="0" noProof="0" dirty="0" smtClean="0">
                          <a:solidFill>
                            <a:srgbClr val="000000"/>
                          </a:solidFill>
                          <a:effectLst/>
                          <a:latin typeface="+mn-lt"/>
                          <a:ea typeface="+mn-ea"/>
                          <a:cs typeface="+mn-cs"/>
                        </a:rPr>
                        <a:t>0%</a:t>
                      </a:r>
                      <a:endParaRPr lang="en-ZA" sz="1100" b="0" i="0" u="none" strike="noStrike" kern="1200" baseline="0" noProof="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smtClean="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endParaRPr kumimoji="0" lang="en-ZA" sz="11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457200" rtl="0" eaLnBrk="1" fontAlgn="b" latinLnBrk="0" hangingPunct="1">
                        <a:lnSpc>
                          <a:spcPct val="15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mn-lt"/>
                          <a:ea typeface="+mn-ea"/>
                          <a:cs typeface="+mn-cs"/>
                        </a:rPr>
                        <a:t>0%</a:t>
                      </a:r>
                    </a:p>
                    <a:p>
                      <a:pPr algn="ctr" eaLnBrk="0" fontAlgn="b" hangingPunct="0">
                        <a:spcAft>
                          <a:spcPts val="0"/>
                        </a:spcAft>
                      </a:pP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75809">
                <a:tc>
                  <a:txBody>
                    <a:bodyPr/>
                    <a:lstStyle/>
                    <a:p>
                      <a:pPr algn="l" rtl="0" fontAlgn="b"/>
                      <a:r>
                        <a:rPr lang="en-ZA" sz="1200" b="0" i="0" u="none" strike="noStrike" dirty="0" smtClean="0">
                          <a:solidFill>
                            <a:srgbClr val="000000"/>
                          </a:solidFill>
                          <a:effectLst/>
                          <a:latin typeface="+mn-lt"/>
                        </a:rPr>
                        <a:t>Provide easy to use services through multiple access points</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2</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0</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77762">
                <a:tc>
                  <a:txBody>
                    <a:bodyPr/>
                    <a:lstStyle/>
                    <a:p>
                      <a:pPr algn="l" rtl="0" fontAlgn="b"/>
                      <a:r>
                        <a:rPr lang="en-ZA" sz="1200" b="0" i="0" u="none" strike="noStrike" dirty="0" smtClean="0">
                          <a:solidFill>
                            <a:srgbClr val="000000"/>
                          </a:solidFill>
                          <a:effectLst/>
                          <a:latin typeface="+mn-lt"/>
                        </a:rPr>
                        <a:t>Improve service delivery</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6</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3</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6</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83%</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6</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83%</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6</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83%</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67113">
                <a:tc>
                  <a:txBody>
                    <a:bodyPr/>
                    <a:lstStyle/>
                    <a:p>
                      <a:pPr algn="l" rtl="0" fontAlgn="b"/>
                      <a:r>
                        <a:rPr lang="en-ZA" sz="1200" b="0" i="0" u="none" strike="noStrike" dirty="0" smtClean="0">
                          <a:solidFill>
                            <a:srgbClr val="000000"/>
                          </a:solidFill>
                          <a:effectLst/>
                          <a:latin typeface="+mn-lt"/>
                        </a:rPr>
                        <a:t>Collaborate with stakeholders to improve compliance with UIF Acts</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2</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71273">
                <a:tc>
                  <a:txBody>
                    <a:bodyPr/>
                    <a:lstStyle/>
                    <a:p>
                      <a:pPr algn="l" rtl="0" fontAlgn="b"/>
                      <a:r>
                        <a:rPr lang="en-ZA" sz="1200" b="0" i="0" u="none" strike="noStrike" dirty="0" smtClean="0">
                          <a:solidFill>
                            <a:srgbClr val="000000"/>
                          </a:solidFill>
                          <a:effectLst/>
                          <a:latin typeface="+mn-lt"/>
                        </a:rPr>
                        <a:t>Enhance employability of UIF beneficiaries, enable entrepreneurship and preserve jobs</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2</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84840">
                <a:tc>
                  <a:txBody>
                    <a:bodyPr/>
                    <a:lstStyle/>
                    <a:p>
                      <a:pPr algn="ctr" rtl="0" fontAlgn="b"/>
                      <a:r>
                        <a:rPr lang="en-ZA" sz="1200" b="1" i="0" u="none" strike="noStrike" dirty="0">
                          <a:solidFill>
                            <a:srgbClr val="000000"/>
                          </a:solidFill>
                          <a:effectLst/>
                          <a:latin typeface="+mn-lt"/>
                        </a:rPr>
                        <a:t>OVERALL  PERFORMANCE</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indent="0" algn="ctr" defTabSz="457200" rtl="0" eaLnBrk="1" fontAlgn="b" latinLnBrk="0" hangingPunct="1">
                        <a:lnSpc>
                          <a:spcPct val="150000"/>
                        </a:lnSpc>
                        <a:buFont typeface="+mj-lt"/>
                        <a:buNone/>
                      </a:pPr>
                      <a:r>
                        <a:rPr lang="en-ZA" sz="1200" b="1" i="0" u="none" strike="noStrike" kern="1200" baseline="0" dirty="0" smtClean="0">
                          <a:solidFill>
                            <a:srgbClr val="000000"/>
                          </a:solidFill>
                          <a:effectLst/>
                          <a:latin typeface="+mn-lt"/>
                          <a:ea typeface="+mn-ea"/>
                          <a:cs typeface="+mn-cs"/>
                        </a:rPr>
                        <a:t>16</a:t>
                      </a:r>
                      <a:endParaRPr lang="en-ZA" sz="12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baseline="0" dirty="0" smtClean="0">
                          <a:solidFill>
                            <a:srgbClr val="000000"/>
                          </a:solidFill>
                          <a:effectLst/>
                          <a:latin typeface="+mn-lt"/>
                          <a:ea typeface="+mn-ea"/>
                          <a:cs typeface="+mn-cs"/>
                        </a:rPr>
                        <a:t>10</a:t>
                      </a:r>
                      <a:endParaRPr lang="en-ZA" sz="12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baseline="0" dirty="0" smtClean="0">
                          <a:solidFill>
                            <a:srgbClr val="000000"/>
                          </a:solidFill>
                          <a:effectLst/>
                          <a:latin typeface="+mn-lt"/>
                          <a:ea typeface="+mn-ea"/>
                          <a:cs typeface="+mn-cs"/>
                        </a:rPr>
                        <a:t>63%</a:t>
                      </a:r>
                      <a:endParaRPr lang="en-ZA" sz="12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16</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10</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63%</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0" algn="ctr" defTabSz="457200" rtl="0" eaLnBrk="1" fontAlgn="b" latinLnBrk="0" hangingPunct="1">
                        <a:lnSpc>
                          <a:spcPct val="150000"/>
                        </a:lnSpc>
                        <a:buFont typeface="+mj-lt"/>
                        <a:buNone/>
                      </a:pPr>
                      <a:r>
                        <a:rPr lang="en-ZA" sz="1200" b="1" i="0" u="none" strike="noStrike" kern="1200" dirty="0" smtClean="0">
                          <a:solidFill>
                            <a:schemeClr val="tx1"/>
                          </a:solidFill>
                          <a:effectLst/>
                          <a:latin typeface="+mn-lt"/>
                          <a:ea typeface="+mn-ea"/>
                          <a:cs typeface="+mn-cs"/>
                        </a:rPr>
                        <a:t>16</a:t>
                      </a:r>
                      <a:endParaRPr lang="en-ZA" sz="1200" b="1" i="0" u="none" strike="noStrike" kern="1200" dirty="0">
                        <a:solidFill>
                          <a:schemeClr val="tx1"/>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chemeClr val="tx1"/>
                          </a:solidFill>
                          <a:effectLst/>
                          <a:latin typeface="+mn-lt"/>
                          <a:ea typeface="+mn-ea"/>
                          <a:cs typeface="+mn-cs"/>
                        </a:rPr>
                        <a:t>11</a:t>
                      </a:r>
                      <a:endParaRPr lang="en-ZA" sz="1200" b="1" i="0" u="none" strike="noStrike" kern="1200" dirty="0">
                        <a:solidFill>
                          <a:schemeClr val="tx1"/>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69%</a:t>
                      </a:r>
                      <a:endParaRPr lang="en-ZA" sz="1200" b="1" i="0" u="none" strike="noStrike" kern="120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16</a:t>
                      </a:r>
                      <a:endParaRPr lang="en-ZA" sz="1200" b="1" i="0" u="none" strike="noStrike" kern="120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10</a:t>
                      </a:r>
                      <a:endParaRPr lang="en-ZA" sz="1200" b="1" i="0" u="none" strike="noStrike" kern="120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63%</a:t>
                      </a:r>
                      <a:endParaRPr lang="en-ZA" sz="1200" b="1" i="0" u="none" strike="noStrike" kern="120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8"/>
                  </a:ext>
                </a:extLst>
              </a:tr>
            </a:tbl>
          </a:graphicData>
        </a:graphic>
      </p:graphicFrame>
      <p:sp>
        <p:nvSpPr>
          <p:cNvPr id="4" name="TextBox 7"/>
          <p:cNvSpPr txBox="1"/>
          <p:nvPr/>
        </p:nvSpPr>
        <p:spPr>
          <a:xfrm>
            <a:off x="11150930" y="405098"/>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13</a:t>
            </a:r>
            <a:endParaRPr lang="en-ZA" sz="1200" dirty="0">
              <a:solidFill>
                <a:prstClr val="black"/>
              </a:solidFill>
            </a:endParaRPr>
          </a:p>
        </p:txBody>
      </p:sp>
    </p:spTree>
    <p:extLst>
      <p:ext uri="{BB962C8B-B14F-4D97-AF65-F5344CB8AC3E}">
        <p14:creationId xmlns:p14="http://schemas.microsoft.com/office/powerpoint/2010/main" val="69731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260854"/>
            <a:ext cx="10972800" cy="925895"/>
          </a:xfrm>
        </p:spPr>
        <p:txBody>
          <a:bodyPr/>
          <a:lstStyle/>
          <a:p>
            <a:r>
              <a:rPr lang="en-ZA" altLang="en-US" sz="2800" b="1" dirty="0" smtClean="0">
                <a:ea typeface="ＭＳ Ｐゴシック" pitchFamily="34" charset="-128"/>
                <a:cs typeface="Times New Roman" pitchFamily="18" charset="0"/>
              </a:rPr>
              <a:t>PROGRAMME 1: ADMINISTRATION</a:t>
            </a:r>
            <a:endParaRPr lang="en-US" altLang="en-US" sz="28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4449153"/>
              </p:ext>
            </p:extLst>
          </p:nvPr>
        </p:nvGraphicFramePr>
        <p:xfrm>
          <a:off x="335367" y="1143000"/>
          <a:ext cx="11521280" cy="5454352"/>
        </p:xfrm>
        <a:graphic>
          <a:graphicData uri="http://schemas.openxmlformats.org/drawingml/2006/table">
            <a:tbl>
              <a:tblPr/>
              <a:tblGrid>
                <a:gridCol w="2477941">
                  <a:extLst>
                    <a:ext uri="{9D8B030D-6E8A-4147-A177-3AD203B41FA5}">
                      <a16:colId xmlns="" xmlns:a16="http://schemas.microsoft.com/office/drawing/2014/main" val="20000"/>
                    </a:ext>
                  </a:extLst>
                </a:gridCol>
                <a:gridCol w="2281373">
                  <a:extLst>
                    <a:ext uri="{9D8B030D-6E8A-4147-A177-3AD203B41FA5}">
                      <a16:colId xmlns="" xmlns:a16="http://schemas.microsoft.com/office/drawing/2014/main" val="20001"/>
                    </a:ext>
                  </a:extLst>
                </a:gridCol>
                <a:gridCol w="2534856">
                  <a:extLst>
                    <a:ext uri="{9D8B030D-6E8A-4147-A177-3AD203B41FA5}">
                      <a16:colId xmlns="" xmlns:a16="http://schemas.microsoft.com/office/drawing/2014/main" val="20002"/>
                    </a:ext>
                  </a:extLst>
                </a:gridCol>
                <a:gridCol w="2267289">
                  <a:extLst>
                    <a:ext uri="{9D8B030D-6E8A-4147-A177-3AD203B41FA5}">
                      <a16:colId xmlns="" xmlns:a16="http://schemas.microsoft.com/office/drawing/2014/main" val="20003"/>
                    </a:ext>
                  </a:extLst>
                </a:gridCol>
                <a:gridCol w="1959821">
                  <a:extLst>
                    <a:ext uri="{9D8B030D-6E8A-4147-A177-3AD203B41FA5}">
                      <a16:colId xmlns="" xmlns:a16="http://schemas.microsoft.com/office/drawing/2014/main" val="20004"/>
                    </a:ext>
                  </a:extLst>
                </a:gridCol>
              </a:tblGrid>
              <a:tr h="64325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554804">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1: Ensure  financial sustainability</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279485">
                <a:tc>
                  <a:txBody>
                    <a:bodyPr/>
                    <a:lstStyle/>
                    <a:p>
                      <a:pPr marR="0" algn="l" rtl="0"/>
                      <a:r>
                        <a:rPr lang="en-ZA" sz="1200" b="0" i="0" u="none" strike="noStrike" kern="1200" baseline="0" dirty="0" smtClean="0">
                          <a:solidFill>
                            <a:srgbClr val="000000"/>
                          </a:solidFill>
                          <a:latin typeface="+mn-lt"/>
                          <a:ea typeface="+mn-ea"/>
                          <a:cs typeface="Arial" panose="020B0604020202020204" pitchFamily="34" charset="0"/>
                        </a:rPr>
                        <a:t>Percentage of administrative expenditure (excluding capex) as compared to revenue maintained.</a:t>
                      </a:r>
                      <a:endParaRPr lang="en-US" sz="1200" b="0" i="0" u="none" strike="noStrike" kern="1200" baseline="0" dirty="0" smtClean="0">
                        <a:solidFill>
                          <a:srgbClr val="000000"/>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200" b="0" i="0" u="none" strike="noStrike" kern="1200" baseline="0" dirty="0" smtClean="0">
                          <a:solidFill>
                            <a:schemeClr val="tx1"/>
                          </a:solidFill>
                          <a:latin typeface="+mn-lt"/>
                          <a:ea typeface="+mn-ea"/>
                          <a:cs typeface="Arial" panose="020B0604020202020204" pitchFamily="34" charset="0"/>
                        </a:rPr>
                        <a:t>≤ 15% </a:t>
                      </a:r>
                      <a:endParaRPr lang="en-ZA" sz="1200" b="0" dirty="0" smtClean="0">
                        <a:solidFill>
                          <a:schemeClr val="tx1"/>
                        </a:solidFill>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mn-lt"/>
                          <a:ea typeface="Times New Roman"/>
                        </a:rPr>
                        <a:t>Achieved.       </a:t>
                      </a:r>
                      <a:endParaRPr lang="en-ZA" sz="1800" dirty="0" smtClean="0">
                        <a:effectLst/>
                        <a:latin typeface="+mn-lt"/>
                        <a:ea typeface="Times New Roman"/>
                      </a:endParaRPr>
                    </a:p>
                    <a:p>
                      <a:pPr>
                        <a:lnSpc>
                          <a:spcPct val="115000"/>
                        </a:lnSpc>
                        <a:spcAft>
                          <a:spcPts val="0"/>
                        </a:spcAft>
                      </a:pPr>
                      <a:r>
                        <a:rPr lang="en-US" sz="1200" dirty="0" smtClean="0">
                          <a:solidFill>
                            <a:srgbClr val="000000"/>
                          </a:solidFill>
                          <a:effectLst/>
                          <a:latin typeface="+mn-lt"/>
                          <a:ea typeface="Times New Roman"/>
                        </a:rPr>
                        <a:t>13%( 2 457 311/ 19 565 207) by March 2019</a:t>
                      </a:r>
                      <a:endParaRPr lang="en-ZA" sz="1800" dirty="0" smtClean="0">
                        <a:effectLst/>
                        <a:latin typeface="+mn-lt"/>
                        <a:ea typeface="Times New Roman"/>
                      </a:endParaRPr>
                    </a:p>
                    <a:p>
                      <a:pPr marR="0" algn="l" rtl="0"/>
                      <a:endParaRPr lang="en-ZA" sz="1200" b="0" i="0" u="none" strike="noStrike" baseline="0" dirty="0" smtClean="0">
                        <a:solidFill>
                          <a:srgbClr val="FF0000"/>
                        </a:solidFill>
                        <a:latin typeface="+mn-lt"/>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New Roman"/>
                          <a:cs typeface="Arial" panose="020B0604020202020204" pitchFamily="34" charset="0"/>
                        </a:rPr>
                        <a:t>None</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2"/>
                  </a:ext>
                </a:extLst>
              </a:tr>
              <a:tr h="1238497">
                <a:tc>
                  <a:txBody>
                    <a:bodyPr/>
                    <a:lstStyle/>
                    <a:p>
                      <a:pPr marR="0" lvl="0" algn="l" rtl="0"/>
                      <a:r>
                        <a:rPr lang="en-ZA" sz="1200" b="0" i="0" u="none" strike="noStrike" baseline="0" dirty="0" smtClean="0">
                          <a:solidFill>
                            <a:srgbClr val="000000"/>
                          </a:solidFill>
                          <a:latin typeface="+mn-lt"/>
                          <a:cs typeface="Arial" panose="020B0604020202020204" pitchFamily="34" charset="0"/>
                        </a:rPr>
                        <a:t>	</a:t>
                      </a:r>
                    </a:p>
                    <a:p>
                      <a:pPr marR="0" lvl="0" algn="l" rtl="0"/>
                      <a:r>
                        <a:rPr lang="en-ZA" sz="1200" b="0" i="0" u="none" strike="noStrike" baseline="0" dirty="0" smtClean="0">
                          <a:solidFill>
                            <a:srgbClr val="000000"/>
                          </a:solidFill>
                          <a:latin typeface="+mn-lt"/>
                          <a:cs typeface="Arial" panose="020B0604020202020204" pitchFamily="34" charset="0"/>
                        </a:rPr>
                        <a:t>Percentage of valid invoices paid within 30 calendar days after receipt by the Fund.	</a:t>
                      </a: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0" i="0" u="none" strike="noStrike" kern="1200" baseline="0" dirty="0" smtClean="0">
                          <a:solidFill>
                            <a:schemeClr val="tx1"/>
                          </a:solidFill>
                          <a:latin typeface="+mn-lt"/>
                          <a:ea typeface="+mn-ea"/>
                          <a:cs typeface="Arial" panose="020B0604020202020204" pitchFamily="34" charset="0"/>
                        </a:rPr>
                        <a:t>100% within 30</a:t>
                      </a:r>
                    </a:p>
                    <a:p>
                      <a:pPr rtl="0"/>
                      <a:r>
                        <a:rPr lang="en-US" sz="1200" b="0" i="0" u="none" strike="noStrike" kern="1200" baseline="0" dirty="0" smtClean="0">
                          <a:solidFill>
                            <a:schemeClr val="tx1"/>
                          </a:solidFill>
                          <a:latin typeface="+mn-lt"/>
                          <a:ea typeface="+mn-ea"/>
                          <a:cs typeface="Arial" panose="020B0604020202020204" pitchFamily="34" charset="0"/>
                        </a:rPr>
                        <a:t>calendar days </a:t>
                      </a: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mn-lt"/>
                          <a:ea typeface="Times New Roman"/>
                        </a:rPr>
                        <a:t>Achieved.                       </a:t>
                      </a:r>
                      <a:r>
                        <a:rPr lang="en-US" sz="1200" dirty="0" smtClean="0">
                          <a:solidFill>
                            <a:srgbClr val="000000"/>
                          </a:solidFill>
                          <a:effectLst/>
                          <a:latin typeface="+mn-lt"/>
                          <a:ea typeface="Times New Roman"/>
                        </a:rPr>
                        <a:t>100% of</a:t>
                      </a:r>
                      <a:r>
                        <a:rPr lang="en-US" sz="1200" b="1" dirty="0" smtClean="0">
                          <a:solidFill>
                            <a:srgbClr val="00B050"/>
                          </a:solidFill>
                          <a:effectLst/>
                          <a:latin typeface="+mn-lt"/>
                          <a:ea typeface="Times New Roman"/>
                        </a:rPr>
                        <a:t> </a:t>
                      </a:r>
                      <a:r>
                        <a:rPr lang="en-US" sz="1200" dirty="0" smtClean="0">
                          <a:solidFill>
                            <a:srgbClr val="000000"/>
                          </a:solidFill>
                          <a:effectLst/>
                          <a:latin typeface="+mn-lt"/>
                          <a:ea typeface="Times New Roman"/>
                        </a:rPr>
                        <a:t>valid invoices were paid within 30 calendar days after receipt by the Fund</a:t>
                      </a:r>
                      <a:endParaRPr lang="en-ZA" sz="1800" dirty="0">
                        <a:effectLst/>
                        <a:latin typeface="+mn-lt"/>
                        <a:ea typeface="Times New Roman"/>
                      </a:endParaRPr>
                    </a:p>
                  </a:txBody>
                  <a:tcPr marL="91443" marR="9144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dirty="0" smtClean="0">
                          <a:effectLst/>
                          <a:latin typeface="+mn-lt"/>
                          <a:ea typeface="Times New Roman"/>
                          <a:cs typeface="Arial" panose="020B0604020202020204" pitchFamily="34" charset="0"/>
                        </a:rPr>
                        <a:t>None</a:t>
                      </a: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r h="1738315">
                <a:tc>
                  <a:txBody>
                    <a:bodyPr/>
                    <a:lstStyle/>
                    <a:p>
                      <a:pPr marR="0" lvl="0" algn="l" rtl="0"/>
                      <a:r>
                        <a:rPr lang="en-ZA" sz="1200" b="0" i="0" u="none" strike="noStrike" baseline="0" dirty="0" smtClean="0">
                          <a:solidFill>
                            <a:srgbClr val="000000"/>
                          </a:solidFill>
                          <a:latin typeface="+mn-lt"/>
                          <a:cs typeface="Arial" panose="020B0604020202020204" pitchFamily="34" charset="0"/>
                        </a:rPr>
                        <a:t>	</a:t>
                      </a:r>
                    </a:p>
                    <a:p>
                      <a:pPr marR="0" lvl="0" algn="l" rtl="0"/>
                      <a:r>
                        <a:rPr lang="en-ZA" sz="1200" b="0" i="0" u="none" strike="noStrike" baseline="0" dirty="0" smtClean="0">
                          <a:solidFill>
                            <a:srgbClr val="000000"/>
                          </a:solidFill>
                          <a:latin typeface="+mn-lt"/>
                          <a:cs typeface="Arial" panose="020B0604020202020204" pitchFamily="34" charset="0"/>
                        </a:rPr>
                        <a:t>Percentage of total mandated social</a:t>
                      </a:r>
                    </a:p>
                    <a:p>
                      <a:pPr marR="0" lvl="0" algn="l" rtl="0"/>
                      <a:r>
                        <a:rPr lang="en-US" sz="1200" b="0" i="0" u="none" strike="noStrike" baseline="0" dirty="0" smtClean="0">
                          <a:solidFill>
                            <a:srgbClr val="000000"/>
                          </a:solidFill>
                          <a:latin typeface="+mn-lt"/>
                          <a:cs typeface="Arial" panose="020B0604020202020204" pitchFamily="34" charset="0"/>
                        </a:rPr>
                        <a:t>responsible investment committed	</a:t>
                      </a: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lang="en-US" sz="1200" b="0" i="0" u="none" strike="noStrike" kern="1200" baseline="0" dirty="0" smtClean="0">
                          <a:solidFill>
                            <a:schemeClr val="tx1"/>
                          </a:solidFill>
                          <a:latin typeface="+mn-lt"/>
                          <a:ea typeface="+mn-ea"/>
                          <a:cs typeface="Arial" panose="020B0604020202020204" pitchFamily="34" charset="0"/>
                        </a:rPr>
                        <a:t>80%</a:t>
                      </a: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200" b="1" i="0" u="none" strike="noStrike" kern="1200" baseline="0" dirty="0" smtClean="0">
                          <a:solidFill>
                            <a:srgbClr val="00B050"/>
                          </a:solidFill>
                          <a:latin typeface="+mn-lt"/>
                          <a:ea typeface="+mn-ea"/>
                          <a:cs typeface="Arial" panose="020B0604020202020204" pitchFamily="34" charset="0"/>
                        </a:rPr>
                        <a:t>Achieved.            </a:t>
                      </a:r>
                    </a:p>
                    <a:p>
                      <a:pPr marL="0" marR="0" lvl="0" algn="l" defTabSz="457200" rtl="0" eaLnBrk="1" latinLnBrk="0" hangingPunct="1"/>
                      <a:r>
                        <a:rPr lang="en-ZA" sz="1200" b="0" i="0" u="none" strike="noStrike" kern="1200" baseline="0" dirty="0" smtClean="0">
                          <a:solidFill>
                            <a:srgbClr val="000000"/>
                          </a:solidFill>
                          <a:latin typeface="+mn-lt"/>
                          <a:ea typeface="+mn-ea"/>
                          <a:cs typeface="Arial" panose="020B0604020202020204" pitchFamily="34" charset="0"/>
                        </a:rPr>
                        <a:t>(30 015 088 955 / 31 284 826 085)= 96% of total mandated social responsible investments committed by 31 March 2019. </a:t>
                      </a:r>
                    </a:p>
                    <a:p>
                      <a:pPr marR="0" algn="l" rtl="0"/>
                      <a:endParaRPr lang="en-ZA" sz="1200" b="0" i="0" u="none" strike="noStrike" kern="1200" baseline="0" dirty="0" smtClean="0">
                        <a:solidFill>
                          <a:srgbClr val="000000"/>
                        </a:solidFill>
                        <a:latin typeface="+mn-lt"/>
                        <a:ea typeface="+mn-ea"/>
                        <a:cs typeface="Arial" panose="020B0604020202020204" pitchFamily="34" charset="0"/>
                      </a:endParaRPr>
                    </a:p>
                  </a:txBody>
                  <a:tcPr marL="91443" marR="9144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rgbClr val="000000"/>
                          </a:solidFill>
                          <a:latin typeface="+mn-lt"/>
                          <a:ea typeface="+mn-ea"/>
                          <a:cs typeface="Arial" panose="020B0604020202020204" pitchFamily="34" charset="0"/>
                        </a:rPr>
                        <a:t>The SRI Commitment Value increased by 21% in the current financial year.</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4"/>
                  </a:ext>
                </a:extLst>
              </a:tr>
            </a:tbl>
          </a:graphicData>
        </a:graphic>
      </p:graphicFrame>
      <p:sp>
        <p:nvSpPr>
          <p:cNvPr id="59439" name="Slide Number Placeholder 3"/>
          <p:cNvSpPr>
            <a:spLocks noGrp="1"/>
          </p:cNvSpPr>
          <p:nvPr>
            <p:ph type="sldNum" sz="quarter" idx="12"/>
          </p:nvPr>
        </p:nvSpPr>
        <p:spPr bwMode="auto">
          <a:xfrm>
            <a:off x="9262533" y="6376991"/>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14</a:t>
            </a:fld>
            <a:endParaRPr lang="en-US" altLang="en-US" sz="1200" dirty="0" smtClean="0">
              <a:solidFill>
                <a:srgbClr val="898989"/>
              </a:solidFill>
            </a:endParaRPr>
          </a:p>
        </p:txBody>
      </p:sp>
      <p:sp>
        <p:nvSpPr>
          <p:cNvPr id="6" name="TextBox 7"/>
          <p:cNvSpPr txBox="1"/>
          <p:nvPr/>
        </p:nvSpPr>
        <p:spPr>
          <a:xfrm>
            <a:off x="11150918" y="40508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14</a:t>
            </a:r>
            <a:endParaRPr lang="en-ZA" sz="1200" dirty="0">
              <a:solidFill>
                <a:prstClr val="black"/>
              </a:solidFill>
            </a:endParaRPr>
          </a:p>
        </p:txBody>
      </p:sp>
    </p:spTree>
    <p:extLst>
      <p:ext uri="{BB962C8B-B14F-4D97-AF65-F5344CB8AC3E}">
        <p14:creationId xmlns:p14="http://schemas.microsoft.com/office/powerpoint/2010/main" val="2255833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r>
              <a:rPr lang="en-ZA" altLang="en-US" sz="2800" b="1" dirty="0" smtClean="0">
                <a:ea typeface="ＭＳ Ｐゴシック" pitchFamily="34" charset="-128"/>
                <a:cs typeface="Times New Roman" pitchFamily="18" charset="0"/>
              </a:rPr>
              <a:t>PROGRAMME 1: ADMINISTRATION</a:t>
            </a:r>
            <a:endParaRPr lang="en-US" altLang="en-US" sz="28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3934850"/>
              </p:ext>
            </p:extLst>
          </p:nvPr>
        </p:nvGraphicFramePr>
        <p:xfrm>
          <a:off x="418532" y="870376"/>
          <a:ext cx="11438109" cy="5726976"/>
        </p:xfrm>
        <a:graphic>
          <a:graphicData uri="http://schemas.openxmlformats.org/drawingml/2006/table">
            <a:tbl>
              <a:tblPr/>
              <a:tblGrid>
                <a:gridCol w="2460053">
                  <a:extLst>
                    <a:ext uri="{9D8B030D-6E8A-4147-A177-3AD203B41FA5}">
                      <a16:colId xmlns="" xmlns:a16="http://schemas.microsoft.com/office/drawing/2014/main" val="20000"/>
                    </a:ext>
                  </a:extLst>
                </a:gridCol>
                <a:gridCol w="2264904">
                  <a:extLst>
                    <a:ext uri="{9D8B030D-6E8A-4147-A177-3AD203B41FA5}">
                      <a16:colId xmlns="" xmlns:a16="http://schemas.microsoft.com/office/drawing/2014/main" val="20001"/>
                    </a:ext>
                  </a:extLst>
                </a:gridCol>
                <a:gridCol w="2296660">
                  <a:extLst>
                    <a:ext uri="{9D8B030D-6E8A-4147-A177-3AD203B41FA5}">
                      <a16:colId xmlns="" xmlns:a16="http://schemas.microsoft.com/office/drawing/2014/main" val="20002"/>
                    </a:ext>
                  </a:extLst>
                </a:gridCol>
                <a:gridCol w="2112235">
                  <a:extLst>
                    <a:ext uri="{9D8B030D-6E8A-4147-A177-3AD203B41FA5}">
                      <a16:colId xmlns="" xmlns:a16="http://schemas.microsoft.com/office/drawing/2014/main" val="20003"/>
                    </a:ext>
                  </a:extLst>
                </a:gridCol>
                <a:gridCol w="2304257">
                  <a:extLst>
                    <a:ext uri="{9D8B030D-6E8A-4147-A177-3AD203B41FA5}">
                      <a16:colId xmlns="" xmlns:a16="http://schemas.microsoft.com/office/drawing/2014/main" val="20004"/>
                    </a:ext>
                  </a:extLst>
                </a:gridCol>
              </a:tblGrid>
              <a:tr h="55639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295462">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2: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Strengthen institutional capacity of the fund</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487512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rgbClr val="000000"/>
                          </a:solidFill>
                          <a:latin typeface="+mn-lt"/>
                          <a:ea typeface="+mn-ea"/>
                          <a:cs typeface="Arial" panose="020B0604020202020204" pitchFamily="34" charset="0"/>
                        </a:rPr>
                        <a:t>Percentage of vacancy rate reduced.</a:t>
                      </a:r>
                      <a:endParaRPr lang="en-US" altLang="en-US" sz="1200" b="0" i="0" u="none" strike="noStrike" kern="1200" baseline="0" dirty="0" smtClean="0">
                        <a:solidFill>
                          <a:srgbClr val="000000"/>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200" b="0" i="0" u="none" strike="noStrike" kern="1200" baseline="0" dirty="0" smtClean="0">
                          <a:solidFill>
                            <a:srgbClr val="000000"/>
                          </a:solidFill>
                          <a:latin typeface="+mn-lt"/>
                          <a:ea typeface="+mn-ea"/>
                          <a:cs typeface="Arial" panose="020B0604020202020204" pitchFamily="34" charset="0"/>
                        </a:rPr>
                        <a:t>Reduce vacancy rate to ≤ 10%</a:t>
                      </a:r>
                    </a:p>
                    <a:p>
                      <a:pPr marR="0" algn="l" rtl="0"/>
                      <a:endParaRPr lang="en-ZA" sz="1200" b="0" i="0" u="none" strike="noStrike" kern="1200" baseline="0" dirty="0" smtClean="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just" rtl="0"/>
                      <a:r>
                        <a:rPr lang="en-ZA" sz="1200" b="1" i="0" u="none" strike="noStrike" kern="1200" baseline="0" dirty="0" smtClean="0">
                          <a:solidFill>
                            <a:srgbClr val="FF0000"/>
                          </a:solidFill>
                          <a:latin typeface="+mn-lt"/>
                          <a:ea typeface="+mn-ea"/>
                          <a:cs typeface="Arial" panose="020B0604020202020204" pitchFamily="34" charset="0"/>
                        </a:rPr>
                        <a:t>Not Achieved</a:t>
                      </a:r>
                      <a:r>
                        <a:rPr lang="en-ZA" sz="1200" b="0" i="0" u="none" strike="noStrike" kern="1200" baseline="0" dirty="0" smtClean="0">
                          <a:solidFill>
                            <a:srgbClr val="000000"/>
                          </a:solidFill>
                          <a:latin typeface="+mn-lt"/>
                          <a:ea typeface="+mn-ea"/>
                          <a:cs typeface="Arial" panose="020B0604020202020204" pitchFamily="34" charset="0"/>
                        </a:rPr>
                        <a:t>.</a:t>
                      </a:r>
                    </a:p>
                    <a:p>
                      <a:pPr marR="0" algn="just" rtl="0"/>
                      <a:r>
                        <a:rPr lang="en-ZA" sz="1200" b="0" i="0" u="none" strike="noStrike" kern="1200" baseline="0" dirty="0" smtClean="0">
                          <a:solidFill>
                            <a:srgbClr val="000000"/>
                          </a:solidFill>
                          <a:latin typeface="+mn-lt"/>
                          <a:ea typeface="+mn-ea"/>
                          <a:cs typeface="Arial" panose="020B0604020202020204" pitchFamily="34" charset="0"/>
                        </a:rPr>
                        <a:t>13.3 ( 80 vacancies / 602 establishment)</a:t>
                      </a:r>
                    </a:p>
                    <a:p>
                      <a:pPr marR="0" algn="just" rtl="0"/>
                      <a:endParaRPr lang="en-ZA" sz="1200" b="0" i="0" u="none" strike="noStrike" kern="1200" baseline="0" dirty="0" smtClean="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rgbClr val="000000"/>
                          </a:solidFill>
                          <a:latin typeface="+mn-lt"/>
                          <a:ea typeface="+mn-ea"/>
                          <a:cs typeface="Arial" panose="020B0604020202020204" pitchFamily="34" charset="0"/>
                        </a:rPr>
                        <a:t>High volumes of applications were received. Recruitment and selection of 68 internship posts additional to the establishment.</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200" b="0" i="0" u="none" strike="noStrike" kern="1200" baseline="0" dirty="0" smtClean="0">
                          <a:solidFill>
                            <a:srgbClr val="000000"/>
                          </a:solidFill>
                          <a:latin typeface="+mn-lt"/>
                          <a:ea typeface="+mn-ea"/>
                          <a:cs typeface="Arial" panose="020B0604020202020204" pitchFamily="34" charset="0"/>
                        </a:rPr>
                        <a:t>The process to appoint 32 call Centre agent posts to be finalized in Q1 of 2019/20.</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bl>
          </a:graphicData>
        </a:graphic>
      </p:graphicFrame>
      <p:sp>
        <p:nvSpPr>
          <p:cNvPr id="59439" name="Slide Number Placeholder 3"/>
          <p:cNvSpPr>
            <a:spLocks noGrp="1"/>
          </p:cNvSpPr>
          <p:nvPr>
            <p:ph type="sldNum" sz="quarter" idx="12"/>
          </p:nvPr>
        </p:nvSpPr>
        <p:spPr bwMode="auto">
          <a:xfrm>
            <a:off x="9262533" y="6376991"/>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15</a:t>
            </a:fld>
            <a:endParaRPr lang="en-US" altLang="en-US" sz="1200" dirty="0" smtClean="0">
              <a:solidFill>
                <a:srgbClr val="898989"/>
              </a:solidFill>
            </a:endParaRPr>
          </a:p>
        </p:txBody>
      </p:sp>
      <p:sp>
        <p:nvSpPr>
          <p:cNvPr id="6" name="TextBox 7"/>
          <p:cNvSpPr txBox="1"/>
          <p:nvPr/>
        </p:nvSpPr>
        <p:spPr>
          <a:xfrm>
            <a:off x="11150918" y="40508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15</a:t>
            </a:r>
            <a:endParaRPr lang="en-ZA" sz="1200" dirty="0">
              <a:solidFill>
                <a:prstClr val="black"/>
              </a:solidFill>
            </a:endParaRPr>
          </a:p>
        </p:txBody>
      </p:sp>
    </p:spTree>
    <p:extLst>
      <p:ext uri="{BB962C8B-B14F-4D97-AF65-F5344CB8AC3E}">
        <p14:creationId xmlns:p14="http://schemas.microsoft.com/office/powerpoint/2010/main" val="2932086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r>
              <a:rPr lang="en-ZA" altLang="en-US" sz="2800" b="1" dirty="0" smtClean="0">
                <a:ea typeface="ＭＳ Ｐゴシック" pitchFamily="34" charset="-128"/>
                <a:cs typeface="Times New Roman" pitchFamily="18" charset="0"/>
              </a:rPr>
              <a:t>PROGRAMME 1: ADMINISTRATION</a:t>
            </a:r>
            <a:endParaRPr lang="en-US" altLang="en-US" sz="28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2766983"/>
              </p:ext>
            </p:extLst>
          </p:nvPr>
        </p:nvGraphicFramePr>
        <p:xfrm>
          <a:off x="335412" y="1364779"/>
          <a:ext cx="11521279" cy="5232574"/>
        </p:xfrm>
        <a:graphic>
          <a:graphicData uri="http://schemas.openxmlformats.org/drawingml/2006/table">
            <a:tbl>
              <a:tblPr/>
              <a:tblGrid>
                <a:gridCol w="2477941">
                  <a:extLst>
                    <a:ext uri="{9D8B030D-6E8A-4147-A177-3AD203B41FA5}">
                      <a16:colId xmlns="" xmlns:a16="http://schemas.microsoft.com/office/drawing/2014/main" val="20000"/>
                    </a:ext>
                  </a:extLst>
                </a:gridCol>
                <a:gridCol w="1938549">
                  <a:extLst>
                    <a:ext uri="{9D8B030D-6E8A-4147-A177-3AD203B41FA5}">
                      <a16:colId xmlns="" xmlns:a16="http://schemas.microsoft.com/office/drawing/2014/main" val="20001"/>
                    </a:ext>
                  </a:extLst>
                </a:gridCol>
                <a:gridCol w="2016224">
                  <a:extLst>
                    <a:ext uri="{9D8B030D-6E8A-4147-A177-3AD203B41FA5}">
                      <a16:colId xmlns="" xmlns:a16="http://schemas.microsoft.com/office/drawing/2014/main" val="20002"/>
                    </a:ext>
                  </a:extLst>
                </a:gridCol>
                <a:gridCol w="2208245">
                  <a:extLst>
                    <a:ext uri="{9D8B030D-6E8A-4147-A177-3AD203B41FA5}">
                      <a16:colId xmlns="" xmlns:a16="http://schemas.microsoft.com/office/drawing/2014/main" val="20003"/>
                    </a:ext>
                  </a:extLst>
                </a:gridCol>
                <a:gridCol w="2880320">
                  <a:extLst>
                    <a:ext uri="{9D8B030D-6E8A-4147-A177-3AD203B41FA5}">
                      <a16:colId xmlns="" xmlns:a16="http://schemas.microsoft.com/office/drawing/2014/main" val="20004"/>
                    </a:ext>
                  </a:extLst>
                </a:gridCol>
              </a:tblGrid>
              <a:tr h="60881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536016">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3: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Provide easy to use services through multiple access points</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952508">
                <a:tc>
                  <a:txBody>
                    <a:bodyPr/>
                    <a:lstStyle/>
                    <a:p>
                      <a:pPr marR="0" algn="just" rtl="0"/>
                      <a:r>
                        <a:rPr lang="en-ZA" sz="1200" b="0" i="0" u="none" strike="noStrike" baseline="0" dirty="0" smtClean="0">
                          <a:solidFill>
                            <a:srgbClr val="000000"/>
                          </a:solidFill>
                          <a:latin typeface="+mn-lt"/>
                          <a:cs typeface="Arial" panose="020B0604020202020204" pitchFamily="34" charset="0"/>
                        </a:rPr>
                        <a:t>Number of provincial sites upgraded with</a:t>
                      </a:r>
                    </a:p>
                    <a:p>
                      <a:pPr marR="0" algn="just" rtl="0"/>
                      <a:r>
                        <a:rPr lang="en-ZA" sz="1200" b="0" i="0" u="none" strike="noStrike" baseline="0" dirty="0" smtClean="0">
                          <a:solidFill>
                            <a:srgbClr val="000000"/>
                          </a:solidFill>
                          <a:latin typeface="+mn-lt"/>
                          <a:cs typeface="Arial" panose="020B0604020202020204" pitchFamily="34" charset="0"/>
                        </a:rPr>
                        <a:t>free Wi-Fi to access </a:t>
                      </a:r>
                      <a:endParaRPr kumimoji="0" lang="en-US" altLang="en-US" sz="1200" b="0" i="0" u="none" strike="noStrike" cap="none" normalizeH="0" baseline="0" dirty="0" smtClean="0">
                        <a:ln>
                          <a:noFill/>
                        </a:ln>
                        <a:solidFill>
                          <a:srgbClr val="000000"/>
                        </a:solidFill>
                        <a:effectLst/>
                        <a:latin typeface="+mn-lt"/>
                        <a:ea typeface="ＭＳ Ｐゴシック" pitchFamily="34" charset="-128"/>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000" dirty="0">
                          <a:solidFill>
                            <a:srgbClr val="000000"/>
                          </a:solidFill>
                          <a:effectLst/>
                          <a:latin typeface="+mn-lt"/>
                          <a:ea typeface="Times New Roman"/>
                        </a:rPr>
                        <a:t>126</a:t>
                      </a:r>
                      <a:endParaRPr lang="en-ZA" sz="1200" dirty="0">
                        <a:effectLst/>
                        <a:latin typeface="+mn-lt"/>
                        <a:ea typeface="Times New Roman"/>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1" i="0" u="none" strike="noStrike" kern="1200" baseline="0" dirty="0">
                          <a:solidFill>
                            <a:srgbClr val="FF0000"/>
                          </a:solidFill>
                          <a:latin typeface="+mn-lt"/>
                          <a:ea typeface="+mn-ea"/>
                          <a:cs typeface="Arial" panose="020B0604020202020204" pitchFamily="34" charset="0"/>
                        </a:rPr>
                        <a:t>Not Achieved</a:t>
                      </a:r>
                      <a:endParaRPr lang="en-ZA" sz="1200" b="1" i="0" u="none" strike="noStrike" kern="1200" baseline="0" dirty="0">
                        <a:solidFill>
                          <a:srgbClr val="FF0000"/>
                        </a:solidFill>
                        <a:latin typeface="+mn-lt"/>
                        <a:ea typeface="+mn-ea"/>
                        <a:cs typeface="Arial" panose="020B0604020202020204" pitchFamily="34" charset="0"/>
                      </a:endParaRPr>
                    </a:p>
                    <a:p>
                      <a:pPr algn="l">
                        <a:spcAft>
                          <a:spcPts val="0"/>
                        </a:spcAft>
                      </a:pPr>
                      <a:r>
                        <a:rPr lang="en-US" sz="1000" dirty="0">
                          <a:solidFill>
                            <a:srgbClr val="000000"/>
                          </a:solidFill>
                          <a:effectLst/>
                          <a:latin typeface="+mn-lt"/>
                          <a:ea typeface="Times New Roman"/>
                        </a:rPr>
                        <a:t>33</a:t>
                      </a:r>
                      <a:endParaRPr lang="en-ZA" sz="1200" dirty="0">
                        <a:effectLst/>
                        <a:latin typeface="+mn-lt"/>
                        <a:ea typeface="Times New Roman"/>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spcAft>
                          <a:spcPts val="0"/>
                        </a:spcAft>
                      </a:pPr>
                      <a:r>
                        <a:rPr lang="en-ZA" sz="1200" b="0" i="0" u="none" strike="noStrike" kern="1200" baseline="0" dirty="0" smtClean="0">
                          <a:solidFill>
                            <a:srgbClr val="000000"/>
                          </a:solidFill>
                          <a:latin typeface="+mn-lt"/>
                          <a:ea typeface="+mn-ea"/>
                          <a:cs typeface="Arial" panose="020B0604020202020204" pitchFamily="34" charset="0"/>
                        </a:rPr>
                        <a:t>There were delays in the appointment of a service provider</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latinLnBrk="0" hangingPunct="1">
                        <a:spcAft>
                          <a:spcPts val="0"/>
                        </a:spcAft>
                        <a:buFont typeface="Symbol"/>
                        <a:buNone/>
                      </a:pPr>
                      <a:r>
                        <a:rPr lang="en-ZA" sz="1200" b="0" i="0" u="none" strike="noStrike" kern="1200" baseline="0" dirty="0" smtClean="0">
                          <a:solidFill>
                            <a:srgbClr val="000000"/>
                          </a:solidFill>
                          <a:latin typeface="+mn-lt"/>
                          <a:ea typeface="+mn-ea"/>
                          <a:cs typeface="Arial" panose="020B0604020202020204" pitchFamily="34" charset="0"/>
                        </a:rPr>
                        <a:t>Service provider has been appointed and equipment was delivered on 19 March 2019. Implementation to commence in Q1 of 2019/20.</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2135234">
                <a:tc>
                  <a:txBody>
                    <a:bodyPr/>
                    <a:lstStyle/>
                    <a:p>
                      <a:pPr marL="0" marR="0" algn="l" defTabSz="457200" rtl="0" eaLnBrk="1" latinLnBrk="0" hangingPunct="1"/>
                      <a:r>
                        <a:rPr lang="en-US" sz="1200" b="0" i="0" u="none" strike="noStrike" kern="1200" baseline="0" dirty="0" smtClean="0">
                          <a:solidFill>
                            <a:srgbClr val="000000"/>
                          </a:solidFill>
                          <a:latin typeface="+mn-lt"/>
                          <a:ea typeface="+mn-ea"/>
                          <a:cs typeface="Arial" panose="020B0604020202020204" pitchFamily="34" charset="0"/>
                        </a:rPr>
                        <a:t>Integrated claims management System</a:t>
                      </a:r>
                    </a:p>
                    <a:p>
                      <a:pPr marL="0" marR="0" algn="l" defTabSz="457200" rtl="0" eaLnBrk="1" latinLnBrk="0" hangingPunct="1"/>
                      <a:r>
                        <a:rPr lang="en-US" sz="1200" b="0" i="0" u="none" strike="noStrike" kern="1200" baseline="0" dirty="0" smtClean="0">
                          <a:solidFill>
                            <a:srgbClr val="000000"/>
                          </a:solidFill>
                          <a:latin typeface="+mn-lt"/>
                          <a:ea typeface="+mn-ea"/>
                          <a:cs typeface="Arial" panose="020B0604020202020204" pitchFamily="34" charset="0"/>
                        </a:rPr>
                        <a:t>(ICMS) implemented</a:t>
                      </a: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spcAft>
                          <a:spcPts val="0"/>
                        </a:spcAft>
                      </a:pPr>
                      <a:r>
                        <a:rPr lang="en-US" sz="1200" b="0" i="0" u="none" strike="noStrike" kern="1200" baseline="0">
                          <a:solidFill>
                            <a:srgbClr val="000000"/>
                          </a:solidFill>
                          <a:latin typeface="+mn-lt"/>
                          <a:ea typeface="+mn-ea"/>
                          <a:cs typeface="Arial" panose="020B0604020202020204" pitchFamily="34" charset="0"/>
                        </a:rPr>
                        <a:t>Develop, test</a:t>
                      </a:r>
                      <a:endParaRPr lang="en-ZA" sz="1200" b="0" i="0" u="none" strike="noStrike" kern="1200" baseline="0">
                        <a:solidFill>
                          <a:srgbClr val="000000"/>
                        </a:solidFill>
                        <a:latin typeface="+mn-lt"/>
                        <a:ea typeface="+mn-ea"/>
                        <a:cs typeface="Arial" panose="020B0604020202020204" pitchFamily="34" charset="0"/>
                      </a:endParaRPr>
                    </a:p>
                    <a:p>
                      <a:pPr marL="0" marR="0" algn="just" defTabSz="457200" rtl="0" eaLnBrk="1" latinLnBrk="0" hangingPunct="1">
                        <a:spcAft>
                          <a:spcPts val="0"/>
                        </a:spcAft>
                      </a:pPr>
                      <a:r>
                        <a:rPr lang="en-US" sz="1200" b="0" i="0" u="none" strike="noStrike" kern="1200" baseline="0">
                          <a:solidFill>
                            <a:srgbClr val="000000"/>
                          </a:solidFill>
                          <a:latin typeface="+mn-lt"/>
                          <a:ea typeface="+mn-ea"/>
                          <a:cs typeface="Arial" panose="020B0604020202020204" pitchFamily="34" charset="0"/>
                        </a:rPr>
                        <a:t>and deploy</a:t>
                      </a:r>
                      <a:endParaRPr lang="en-ZA" sz="1200" b="0" i="0" u="none" strike="noStrike" kern="1200" baseline="0">
                        <a:solidFill>
                          <a:srgbClr val="000000"/>
                        </a:solidFill>
                        <a:latin typeface="+mn-lt"/>
                        <a:ea typeface="+mn-ea"/>
                        <a:cs typeface="Arial" panose="020B0604020202020204" pitchFamily="34" charset="0"/>
                      </a:endParaRPr>
                    </a:p>
                    <a:p>
                      <a:pPr marL="0" marR="0" algn="just" defTabSz="457200" rtl="0" eaLnBrk="1" latinLnBrk="0" hangingPunct="1">
                        <a:spcAft>
                          <a:spcPts val="0"/>
                        </a:spcAft>
                      </a:pPr>
                      <a:r>
                        <a:rPr lang="en-US" sz="1200" b="0" i="0" u="none" strike="noStrike" kern="1200" baseline="0">
                          <a:solidFill>
                            <a:srgbClr val="000000"/>
                          </a:solidFill>
                          <a:latin typeface="+mn-lt"/>
                          <a:ea typeface="+mn-ea"/>
                          <a:cs typeface="Arial" panose="020B0604020202020204" pitchFamily="34" charset="0"/>
                        </a:rPr>
                        <a:t>release 1 reports</a:t>
                      </a:r>
                      <a:endParaRPr lang="en-ZA" sz="1200" b="0" i="0" u="none" strike="noStrike" kern="1200" baseline="0">
                        <a:solidFill>
                          <a:srgbClr val="000000"/>
                        </a:solidFill>
                        <a:latin typeface="+mn-lt"/>
                        <a:ea typeface="+mn-ea"/>
                        <a:cs typeface="Arial" panose="020B0604020202020204" pitchFamily="34" charset="0"/>
                      </a:endParaRPr>
                    </a:p>
                    <a:p>
                      <a:pPr marL="0" marR="0" algn="just" defTabSz="457200" rtl="0" eaLnBrk="1" latinLnBrk="0" hangingPunct="1">
                        <a:spcAft>
                          <a:spcPts val="0"/>
                        </a:spcAft>
                      </a:pPr>
                      <a:r>
                        <a:rPr lang="en-US" sz="1200" b="0" i="0" u="none" strike="noStrike" kern="1200" baseline="0">
                          <a:solidFill>
                            <a:srgbClr val="000000"/>
                          </a:solidFill>
                          <a:latin typeface="+mn-lt"/>
                          <a:ea typeface="+mn-ea"/>
                          <a:cs typeface="Arial" panose="020B0604020202020204" pitchFamily="34" charset="0"/>
                        </a:rPr>
                        <a:t> </a:t>
                      </a:r>
                      <a:endParaRPr lang="en-ZA" sz="1200" b="0" i="0" u="none" strike="noStrike" kern="1200" baseline="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1" i="0" u="none" strike="noStrike" kern="1200" baseline="0" dirty="0">
                          <a:solidFill>
                            <a:srgbClr val="FF0000"/>
                          </a:solidFill>
                          <a:latin typeface="+mn-lt"/>
                          <a:ea typeface="+mn-ea"/>
                          <a:cs typeface="Arial" panose="020B0604020202020204" pitchFamily="34" charset="0"/>
                        </a:rPr>
                        <a:t>Not Achieved</a:t>
                      </a:r>
                      <a:endParaRPr lang="en-ZA" sz="1200" b="1" i="0" u="none" strike="noStrike" kern="1200" baseline="0" dirty="0">
                        <a:solidFill>
                          <a:srgbClr val="FF0000"/>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rgbClr val="000000"/>
                          </a:solidFill>
                          <a:latin typeface="+mn-lt"/>
                          <a:ea typeface="+mn-ea"/>
                          <a:cs typeface="Arial" panose="020B0604020202020204" pitchFamily="34" charset="0"/>
                        </a:rPr>
                        <a:t>No post Go-Live support and maintenance done.</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spcAft>
                          <a:spcPts val="0"/>
                        </a:spcAft>
                      </a:pPr>
                      <a:r>
                        <a:rPr lang="en-ZA" sz="1200" b="0" i="0" u="none" strike="noStrike" kern="1200" baseline="0" dirty="0" smtClean="0">
                          <a:solidFill>
                            <a:srgbClr val="000000"/>
                          </a:solidFill>
                          <a:latin typeface="+mn-lt"/>
                          <a:ea typeface="+mn-ea"/>
                          <a:cs typeface="Arial" panose="020B0604020202020204" pitchFamily="34" charset="0"/>
                        </a:rPr>
                        <a:t>Delay with the appointment of a service provider and approval for Accenture to conduct handover to the new service provider.</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41910" algn="just">
                        <a:spcAft>
                          <a:spcPts val="0"/>
                        </a:spcAft>
                      </a:pPr>
                      <a:r>
                        <a:rPr lang="en-ZA" sz="1200" b="0" i="0" u="none" strike="noStrike" kern="1200" baseline="0" dirty="0" smtClean="0">
                          <a:solidFill>
                            <a:srgbClr val="000000"/>
                          </a:solidFill>
                          <a:latin typeface="+mn-lt"/>
                          <a:ea typeface="+mn-ea"/>
                          <a:cs typeface="Arial" panose="020B0604020202020204" pitchFamily="34" charset="0"/>
                        </a:rPr>
                        <a:t>The target has been revised and rolled over to the 2019/20 APP.</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3"/>
                  </a:ext>
                </a:extLst>
              </a:tr>
            </a:tbl>
          </a:graphicData>
        </a:graphic>
      </p:graphicFrame>
      <p:sp>
        <p:nvSpPr>
          <p:cNvPr id="59439" name="Slide Number Placeholder 3"/>
          <p:cNvSpPr>
            <a:spLocks noGrp="1"/>
          </p:cNvSpPr>
          <p:nvPr>
            <p:ph type="sldNum" sz="quarter" idx="12"/>
          </p:nvPr>
        </p:nvSpPr>
        <p:spPr bwMode="auto">
          <a:xfrm>
            <a:off x="9262533" y="6376991"/>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16</a:t>
            </a:fld>
            <a:endParaRPr lang="en-US" altLang="en-US" sz="1200" dirty="0" smtClean="0">
              <a:solidFill>
                <a:srgbClr val="898989"/>
              </a:solidFill>
            </a:endParaRPr>
          </a:p>
        </p:txBody>
      </p:sp>
      <p:sp>
        <p:nvSpPr>
          <p:cNvPr id="6" name="TextBox 7"/>
          <p:cNvSpPr txBox="1"/>
          <p:nvPr/>
        </p:nvSpPr>
        <p:spPr>
          <a:xfrm>
            <a:off x="11150918" y="40508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16</a:t>
            </a:r>
            <a:endParaRPr lang="en-ZA" sz="1200" dirty="0">
              <a:solidFill>
                <a:prstClr val="black"/>
              </a:solidFill>
            </a:endParaRPr>
          </a:p>
        </p:txBody>
      </p:sp>
    </p:spTree>
    <p:extLst>
      <p:ext uri="{BB962C8B-B14F-4D97-AF65-F5344CB8AC3E}">
        <p14:creationId xmlns:p14="http://schemas.microsoft.com/office/powerpoint/2010/main" val="58593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pPr marL="0" indent="0"/>
            <a:r>
              <a:rPr lang="en-ZA" altLang="en-US" sz="2800" b="1" dirty="0" smtClean="0">
                <a:ea typeface="ＭＳ Ｐゴシック" pitchFamily="34" charset="-128"/>
                <a:cs typeface="Times New Roman" pitchFamily="18" charset="0"/>
              </a:rPr>
              <a:t>PROGRAMME 2: </a:t>
            </a:r>
            <a:r>
              <a:rPr lang="en-ZA" altLang="en-US" sz="2800" b="1" dirty="0">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091331"/>
              </p:ext>
            </p:extLst>
          </p:nvPr>
        </p:nvGraphicFramePr>
        <p:xfrm>
          <a:off x="335412" y="1052736"/>
          <a:ext cx="11521279" cy="5544616"/>
        </p:xfrm>
        <a:graphic>
          <a:graphicData uri="http://schemas.openxmlformats.org/drawingml/2006/table">
            <a:tbl>
              <a:tblPr/>
              <a:tblGrid>
                <a:gridCol w="3552395">
                  <a:extLst>
                    <a:ext uri="{9D8B030D-6E8A-4147-A177-3AD203B41FA5}">
                      <a16:colId xmlns="" xmlns:a16="http://schemas.microsoft.com/office/drawing/2014/main" val="20000"/>
                    </a:ext>
                  </a:extLst>
                </a:gridCol>
                <a:gridCol w="1632181">
                  <a:extLst>
                    <a:ext uri="{9D8B030D-6E8A-4147-A177-3AD203B41FA5}">
                      <a16:colId xmlns="" xmlns:a16="http://schemas.microsoft.com/office/drawing/2014/main" val="20001"/>
                    </a:ext>
                  </a:extLst>
                </a:gridCol>
                <a:gridCol w="2304256">
                  <a:extLst>
                    <a:ext uri="{9D8B030D-6E8A-4147-A177-3AD203B41FA5}">
                      <a16:colId xmlns="" xmlns:a16="http://schemas.microsoft.com/office/drawing/2014/main" val="20002"/>
                    </a:ext>
                  </a:extLst>
                </a:gridCol>
                <a:gridCol w="2688299">
                  <a:extLst>
                    <a:ext uri="{9D8B030D-6E8A-4147-A177-3AD203B41FA5}">
                      <a16:colId xmlns="" xmlns:a16="http://schemas.microsoft.com/office/drawing/2014/main" val="20003"/>
                    </a:ext>
                  </a:extLst>
                </a:gridCol>
                <a:gridCol w="1344148">
                  <a:extLst>
                    <a:ext uri="{9D8B030D-6E8A-4147-A177-3AD203B41FA5}">
                      <a16:colId xmlns="" xmlns:a16="http://schemas.microsoft.com/office/drawing/2014/main" val="20004"/>
                    </a:ext>
                  </a:extLst>
                </a:gridCol>
              </a:tblGrid>
              <a:tr h="44216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277325">
                <a:tc gridSpan="5">
                  <a:txBody>
                    <a:bodyPr/>
                    <a:lstStyle/>
                    <a:p>
                      <a:pPr marL="0" marR="0" lvl="0" indent="0" algn="just" defTabSz="457200" rtl="0" eaLnBrk="1" fontAlgn="base" latinLnBrk="0" hangingPunct="1">
                        <a:lnSpc>
                          <a:spcPct val="115000"/>
                        </a:lnSpc>
                        <a:spcBef>
                          <a:spcPct val="0"/>
                        </a:spcBef>
                        <a:spcAft>
                          <a:spcPct val="0"/>
                        </a:spcAft>
                        <a:buClrTx/>
                        <a:buSzTx/>
                        <a:buFontTx/>
                        <a:buNone/>
                        <a:tabLst/>
                        <a:defRPr/>
                      </a:pPr>
                      <a:r>
                        <a:rPr lang="en-ZA" sz="1200" b="0" kern="1200" dirty="0" smtClean="0">
                          <a:solidFill>
                            <a:schemeClr val="bg1"/>
                          </a:solidFill>
                          <a:effectLst/>
                          <a:latin typeface="Arial" panose="020B0604020202020204" pitchFamily="34" charset="0"/>
                          <a:ea typeface="Times New Roman"/>
                          <a:cs typeface="Arial" panose="020B0604020202020204" pitchFamily="34" charset="0"/>
                        </a:rPr>
                        <a:t> </a:t>
                      </a:r>
                      <a:r>
                        <a:rPr kumimoji="0" lang="en-US" sz="1200" b="1" i="0" u="none" strike="noStrike" kern="1200" cap="none" normalizeH="0" baseline="0" dirty="0" smtClean="0">
                          <a:ln>
                            <a:noFill/>
                          </a:ln>
                          <a:solidFill>
                            <a:srgbClr val="FFFFFF"/>
                          </a:solidFill>
                          <a:effectLst/>
                          <a:latin typeface="Arial" panose="020B0604020202020204" pitchFamily="34" charset="0"/>
                          <a:ea typeface="ＭＳ Ｐゴシック" pitchFamily="34" charset="-128"/>
                          <a:cs typeface="Arial" panose="020B0604020202020204" pitchFamily="34" charset="0"/>
                        </a:rPr>
                        <a:t>Strategic objective 4: </a:t>
                      </a:r>
                      <a:r>
                        <a:rPr kumimoji="0" lang="en-ZA" sz="1200" b="1" i="0" u="none" strike="noStrike" kern="1200" cap="none" normalizeH="0" baseline="0" dirty="0" smtClean="0">
                          <a:ln>
                            <a:noFill/>
                          </a:ln>
                          <a:solidFill>
                            <a:srgbClr val="FFFFFF"/>
                          </a:solidFill>
                          <a:effectLst/>
                          <a:latin typeface="Arial" panose="020B0604020202020204" pitchFamily="34" charset="0"/>
                          <a:ea typeface="ＭＳ Ｐゴシック" pitchFamily="34" charset="-128"/>
                          <a:cs typeface="Arial" panose="020B0604020202020204" pitchFamily="34" charset="0"/>
                        </a:rPr>
                        <a:t> Improve service delivery</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52904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rgbClr val="000000"/>
                          </a:solidFill>
                          <a:latin typeface="+mn-lt"/>
                          <a:ea typeface="+mn-ea"/>
                          <a:cs typeface="Arial" panose="020B0604020202020204" pitchFamily="34" charset="0"/>
                        </a:rPr>
                        <a:t>Percentage of valid claims (Unemployment benefit) with complete information approved or rejected within specified time frames</a:t>
                      </a:r>
                      <a:endParaRPr lang="en-US" altLang="en-US" sz="1200" b="0" i="0" u="none" strike="noStrike" kern="1200" baseline="0" dirty="0" smtClean="0">
                        <a:solidFill>
                          <a:srgbClr val="000000"/>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200" b="0" i="0" u="none" strike="noStrike" kern="1200" baseline="0" dirty="0" smtClean="0">
                          <a:solidFill>
                            <a:schemeClr val="tx1"/>
                          </a:solidFill>
                          <a:latin typeface="+mn-lt"/>
                          <a:ea typeface="+mn-ea"/>
                          <a:cs typeface="Arial" panose="020B0604020202020204" pitchFamily="34" charset="0"/>
                        </a:rPr>
                        <a:t>90% within 15 working days</a:t>
                      </a:r>
                      <a:endParaRPr lang="en-ZA" sz="1200" b="0" dirty="0" smtClean="0">
                        <a:solidFill>
                          <a:schemeClr val="tx1"/>
                        </a:solidFill>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rtl="0"/>
                      <a:r>
                        <a:rPr lang="en-US" sz="1200" b="1" i="0" u="none" strike="noStrike" kern="1200" baseline="0" dirty="0" smtClean="0">
                          <a:solidFill>
                            <a:srgbClr val="00B050"/>
                          </a:solidFill>
                          <a:latin typeface="+mn-lt"/>
                          <a:ea typeface="+mn-ea"/>
                          <a:cs typeface="Arial" panose="020B0604020202020204" pitchFamily="34" charset="0"/>
                        </a:rPr>
                        <a:t>Achieved</a:t>
                      </a:r>
                    </a:p>
                    <a:p>
                      <a:pPr algn="just" rtl="0"/>
                      <a:endParaRPr lang="en-US" sz="1200" b="1" i="0" u="none" strike="noStrike" kern="1200" baseline="0" dirty="0" smtClean="0">
                        <a:solidFill>
                          <a:srgbClr val="00B050"/>
                        </a:solidFill>
                        <a:latin typeface="+mn-lt"/>
                        <a:ea typeface="+mn-ea"/>
                        <a:cs typeface="Arial" panose="020B0604020202020204" pitchFamily="34" charset="0"/>
                      </a:endParaRPr>
                    </a:p>
                    <a:p>
                      <a:pPr algn="just" rtl="0"/>
                      <a:r>
                        <a:rPr lang="en-ZA" sz="1200" b="0" i="0" u="none" strike="noStrike" kern="1200" baseline="0" dirty="0" smtClean="0">
                          <a:solidFill>
                            <a:schemeClr val="tx1"/>
                          </a:solidFill>
                          <a:latin typeface="+mn-lt"/>
                          <a:ea typeface="+mn-ea"/>
                          <a:cs typeface="Arial" panose="020B0604020202020204" pitchFamily="34" charset="0"/>
                        </a:rPr>
                        <a:t>94% (628 807/ 671 188 ) within 15 working days</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US" sz="1200" b="0" i="0" u="none" strike="noStrike" kern="1200" baseline="0" dirty="0" smtClean="0">
                          <a:solidFill>
                            <a:srgbClr val="000000"/>
                          </a:solidFill>
                          <a:latin typeface="+mn-lt"/>
                          <a:ea typeface="+mn-ea"/>
                          <a:cs typeface="Arial" panose="020B0604020202020204" pitchFamily="34" charset="0"/>
                        </a:rPr>
                        <a:t>Provincial Support monitoring provinces through visits and OPS Forums. Provinces are also decentralizing claims processing to service points.</a:t>
                      </a:r>
                      <a:endParaRPr lang="en-ZA" sz="1200" b="0" i="0" u="none" strike="noStrike" kern="1200" baseline="0" dirty="0" smtClean="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200" dirty="0" smtClean="0">
                          <a:effectLst/>
                          <a:latin typeface="+mn-lt"/>
                          <a:ea typeface="Times New Roman"/>
                          <a:cs typeface="Arial" panose="020B0604020202020204" pitchFamily="34" charset="0"/>
                        </a:rPr>
                        <a:t>None</a:t>
                      </a: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2"/>
                  </a:ext>
                </a:extLst>
              </a:tr>
              <a:tr h="1720171">
                <a:tc>
                  <a:txBody>
                    <a:bodyPr/>
                    <a:lstStyle/>
                    <a:p>
                      <a:pPr marL="0" marR="0" algn="just" defTabSz="457200" rtl="0" eaLnBrk="1" latinLnBrk="0" hangingPunct="1"/>
                      <a:r>
                        <a:rPr lang="en-ZA" sz="1200" b="0" i="0" u="none" strike="noStrike" kern="1200" baseline="0" dirty="0" smtClean="0">
                          <a:solidFill>
                            <a:srgbClr val="000000"/>
                          </a:solidFill>
                          <a:latin typeface="+mn-lt"/>
                          <a:ea typeface="+mn-ea"/>
                          <a:cs typeface="Arial" panose="020B0604020202020204" pitchFamily="34" charset="0"/>
                        </a:rPr>
                        <a:t>Percentage of valid claims (In-service </a:t>
                      </a:r>
                      <a:r>
                        <a:rPr lang="en-US" sz="1200" b="0" i="0" u="none" strike="noStrike" kern="1200" baseline="0" dirty="0" smtClean="0">
                          <a:solidFill>
                            <a:srgbClr val="000000"/>
                          </a:solidFill>
                          <a:latin typeface="+mn-lt"/>
                          <a:ea typeface="+mn-ea"/>
                          <a:cs typeface="Arial" panose="020B0604020202020204" pitchFamily="34" charset="0"/>
                        </a:rPr>
                        <a:t>benefits; Maternity, illness and adoption benefits) with complete </a:t>
                      </a:r>
                      <a:r>
                        <a:rPr lang="en-ZA" sz="1200" b="0" i="0" u="none" strike="noStrike" kern="1200" baseline="0" dirty="0" smtClean="0">
                          <a:solidFill>
                            <a:srgbClr val="000000"/>
                          </a:solidFill>
                          <a:latin typeface="+mn-lt"/>
                          <a:ea typeface="+mn-ea"/>
                          <a:cs typeface="Arial" panose="020B0604020202020204" pitchFamily="34" charset="0"/>
                        </a:rPr>
                        <a:t>information approved or rejected within specified time frames</a:t>
                      </a:r>
                      <a:endParaRPr lang="en-US" altLang="en-US" sz="1200" b="0" i="0" u="none" strike="noStrike" kern="1200" baseline="0" dirty="0" smtClean="0">
                        <a:solidFill>
                          <a:srgbClr val="000000"/>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spcAft>
                          <a:spcPts val="0"/>
                        </a:spcAft>
                      </a:pPr>
                      <a:r>
                        <a:rPr lang="en-ZA" sz="1200" b="0" i="0" u="none" strike="noStrike" kern="1200" baseline="0" dirty="0" smtClean="0">
                          <a:solidFill>
                            <a:schemeClr val="tx1"/>
                          </a:solidFill>
                          <a:latin typeface="+mn-lt"/>
                          <a:ea typeface="+mn-ea"/>
                          <a:cs typeface="Arial" panose="020B0604020202020204" pitchFamily="34" charset="0"/>
                        </a:rPr>
                        <a:t>90% within 10 working days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r>
                        <a:rPr lang="en-US" sz="1200" b="1" i="0" u="none" strike="noStrike" kern="1200" baseline="0" dirty="0" smtClean="0">
                          <a:solidFill>
                            <a:srgbClr val="00B050"/>
                          </a:solidFill>
                          <a:latin typeface="+mn-lt"/>
                          <a:ea typeface="+mn-ea"/>
                          <a:cs typeface="Arial" panose="020B0604020202020204" pitchFamily="34" charset="0"/>
                        </a:rPr>
                        <a:t>Achieved</a:t>
                      </a:r>
                    </a:p>
                    <a:p>
                      <a:pPr marL="0" marR="0" algn="just" defTabSz="457200" rtl="0" eaLnBrk="1" latinLnBrk="0" hangingPunct="1"/>
                      <a:endParaRPr lang="en-US" sz="1200" b="1" i="0" u="none" strike="noStrike" kern="1200" baseline="0" dirty="0" smtClean="0">
                        <a:solidFill>
                          <a:srgbClr val="FF0000"/>
                        </a:solidFill>
                        <a:latin typeface="+mn-lt"/>
                        <a:ea typeface="+mn-ea"/>
                        <a:cs typeface="Arial" panose="020B0604020202020204" pitchFamily="34" charset="0"/>
                      </a:endParaRPr>
                    </a:p>
                    <a:p>
                      <a:pPr marL="0" marR="0" algn="just" defTabSz="457200" rtl="0" eaLnBrk="1" latinLnBrk="0" hangingPunct="1"/>
                      <a:r>
                        <a:rPr lang="en-ZA" sz="1200" b="0" i="0" u="none" strike="noStrike" kern="1200" baseline="0" dirty="0" smtClean="0">
                          <a:solidFill>
                            <a:schemeClr val="tx1"/>
                          </a:solidFill>
                          <a:latin typeface="+mn-lt"/>
                          <a:ea typeface="+mn-ea"/>
                          <a:cs typeface="Arial" panose="020B0604020202020204" pitchFamily="34" charset="0"/>
                        </a:rPr>
                        <a:t>92% (121 418/132 158) </a:t>
                      </a:r>
                      <a:r>
                        <a:rPr lang="en-ZA" sz="1200" b="0" i="0" u="none" strike="noStrike" kern="1200" baseline="0" dirty="0" smtClean="0">
                          <a:solidFill>
                            <a:srgbClr val="000000"/>
                          </a:solidFill>
                          <a:latin typeface="+mn-lt"/>
                          <a:ea typeface="+mn-ea"/>
                          <a:cs typeface="Arial" panose="020B0604020202020204" pitchFamily="34" charset="0"/>
                        </a:rPr>
                        <a:t>within </a:t>
                      </a:r>
                      <a:r>
                        <a:rPr lang="en-ZA" sz="1200" b="0" i="0" u="none" strike="noStrike" kern="1200" baseline="0" dirty="0" smtClean="0">
                          <a:solidFill>
                            <a:schemeClr val="tx1"/>
                          </a:solidFill>
                          <a:latin typeface="+mn-lt"/>
                          <a:ea typeface="+mn-ea"/>
                          <a:cs typeface="Arial" panose="020B0604020202020204" pitchFamily="34" charset="0"/>
                        </a:rPr>
                        <a:t>10 working days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smtClean="0">
                          <a:solidFill>
                            <a:srgbClr val="000000"/>
                          </a:solidFill>
                          <a:latin typeface="+mn-lt"/>
                          <a:ea typeface="+mn-ea"/>
                          <a:cs typeface="Arial" panose="020B0604020202020204" pitchFamily="34" charset="0"/>
                        </a:rPr>
                        <a:t>Provincial Support monitoring provinces through visits and OPS Forums. Provinces are also decentralizing claims processing to service points.</a:t>
                      </a:r>
                      <a:endParaRPr lang="en-ZA" sz="1200" b="0" i="0" u="none" strike="noStrike" kern="1200" baseline="0" noProof="0" dirty="0" smtClean="0">
                        <a:solidFill>
                          <a:srgbClr val="000000"/>
                        </a:solidFill>
                        <a:latin typeface="+mn-lt"/>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r>
                        <a:rPr lang="en-ZA" sz="1200" b="0" i="0" u="none" strike="noStrike" kern="1200" baseline="0" dirty="0" smtClean="0">
                          <a:solidFill>
                            <a:schemeClr val="tx1"/>
                          </a:solidFill>
                          <a:latin typeface="+mn-lt"/>
                          <a:ea typeface="+mn-ea"/>
                          <a:cs typeface="Arial" panose="020B0604020202020204" pitchFamily="34" charset="0"/>
                        </a:rPr>
                        <a:t>None</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r h="157591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noProof="0" dirty="0" smtClean="0">
                          <a:solidFill>
                            <a:srgbClr val="000000"/>
                          </a:solidFill>
                          <a:latin typeface="+mn-lt"/>
                          <a:ea typeface="+mn-ea"/>
                          <a:cs typeface="Arial" panose="020B0604020202020204" pitchFamily="34" charset="0"/>
                        </a:rPr>
                        <a:t>Percentage of valid claims (Deceased benefit) with complete information approved or rejected within specified time frames</a:t>
                      </a:r>
                      <a:endParaRPr lang="en-US" altLang="en-US" sz="1200" b="0" i="0" u="none" strike="noStrike" kern="1200" baseline="0" noProof="0" dirty="0" smtClean="0">
                        <a:solidFill>
                          <a:srgbClr val="000000"/>
                        </a:solidFill>
                        <a:latin typeface="+mn-lt"/>
                        <a:ea typeface="+mn-ea"/>
                        <a:cs typeface="Arial" panose="020B0604020202020204" pitchFamily="34" charset="0"/>
                      </a:endParaRPr>
                    </a:p>
                    <a:p>
                      <a:pPr marL="0" marR="0" algn="just" defTabSz="457200" rtl="0" eaLnBrk="1" latinLnBrk="0" hangingPunct="1"/>
                      <a:endParaRPr lang="en-US" altLang="en-US" sz="1200" b="0" i="0" u="none" strike="noStrike" kern="1200" baseline="0" dirty="0" smtClean="0">
                        <a:solidFill>
                          <a:srgbClr val="000000"/>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90% within 20 working days</a:t>
                      </a: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Arial" panose="020B0604020202020204" pitchFamily="34" charset="0"/>
                      </a:endParaRPr>
                    </a:p>
                    <a:p>
                      <a:pPr marL="0" marR="0" algn="just" defTabSz="457200" rtl="0" eaLnBrk="1" latinLnBrk="0" hangingPunct="1">
                        <a:spcAft>
                          <a:spcPts val="0"/>
                        </a:spcAft>
                      </a:pPr>
                      <a:endParaRPr lang="en-ZA" sz="1200" b="0" i="0" u="none" strike="noStrike" kern="1200" baseline="0" dirty="0" smtClean="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B050"/>
                          </a:solidFill>
                          <a:effectLst/>
                          <a:uLnTx/>
                          <a:uFillTx/>
                          <a:latin typeface="+mn-lt"/>
                          <a:ea typeface="+mn-ea"/>
                          <a:cs typeface="Arial" panose="020B0604020202020204" pitchFamily="34" charset="0"/>
                        </a:rPr>
                        <a:t>Achieved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mn-lt"/>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92% (</a:t>
                      </a:r>
                      <a:r>
                        <a:rPr kumimoji="0" lang="en-ZA" sz="12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13 179/</a:t>
                      </a:r>
                      <a:r>
                        <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14 397</a:t>
                      </a:r>
                      <a:r>
                        <a:rPr kumimoji="0" lang="en-ZA" sz="12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 </a:t>
                      </a:r>
                      <a:r>
                        <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within 20 working days</a:t>
                      </a:r>
                    </a:p>
                    <a:p>
                      <a:pPr marL="0" marR="0" algn="just" defTabSz="457200" rtl="0" eaLnBrk="1" latinLnBrk="0" hangingPunct="1"/>
                      <a:endParaRPr lang="en-ZA" sz="1200" b="0" i="0" u="none" strike="noStrike" kern="1200" baseline="0" dirty="0" smtClean="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15000"/>
                        </a:lnSpc>
                        <a:spcAft>
                          <a:spcPts val="0"/>
                        </a:spcAft>
                      </a:pPr>
                      <a:r>
                        <a:rPr lang="en-ZA" sz="1200" b="0" i="0" u="none" strike="noStrike" kern="1200" baseline="0" dirty="0" smtClean="0">
                          <a:solidFill>
                            <a:srgbClr val="000000"/>
                          </a:solidFill>
                          <a:latin typeface="+mn-lt"/>
                          <a:ea typeface="+mn-ea"/>
                          <a:cs typeface="Arial" panose="020B0604020202020204" pitchFamily="34" charset="0"/>
                        </a:rPr>
                        <a:t>Clearing of death claims backlog which resulted in lower turnaround.</a:t>
                      </a:r>
                    </a:p>
                    <a:p>
                      <a:pPr algn="just">
                        <a:lnSpc>
                          <a:spcPct val="115000"/>
                        </a:lnSpc>
                      </a:pPr>
                      <a:r>
                        <a:rPr lang="en-ZA" sz="1200" b="0" i="0" u="none" strike="noStrike" kern="1200" baseline="0" dirty="0" smtClean="0">
                          <a:solidFill>
                            <a:srgbClr val="000000"/>
                          </a:solidFill>
                          <a:latin typeface="+mn-lt"/>
                          <a:ea typeface="+mn-ea"/>
                          <a:cs typeface="Arial" panose="020B0604020202020204" pitchFamily="34" charset="0"/>
                        </a:rPr>
                        <a:t>A catch-up  plan by Gauteng implemented to clear backlog</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r>
                        <a:rPr lang="en-ZA" sz="1200" b="0" i="0" u="none" strike="noStrike" kern="1200" baseline="0" dirty="0" smtClean="0">
                          <a:solidFill>
                            <a:schemeClr val="tx1"/>
                          </a:solidFill>
                          <a:latin typeface="+mn-lt"/>
                          <a:ea typeface="+mn-ea"/>
                          <a:cs typeface="Arial" panose="020B0604020202020204" pitchFamily="34" charset="0"/>
                        </a:rPr>
                        <a:t>None</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4"/>
                  </a:ext>
                </a:extLst>
              </a:tr>
            </a:tbl>
          </a:graphicData>
        </a:graphic>
      </p:graphicFrame>
      <p:sp>
        <p:nvSpPr>
          <p:cNvPr id="59439" name="Slide Number Placeholder 3"/>
          <p:cNvSpPr>
            <a:spLocks noGrp="1"/>
          </p:cNvSpPr>
          <p:nvPr>
            <p:ph type="sldNum" sz="quarter" idx="12"/>
          </p:nvPr>
        </p:nvSpPr>
        <p:spPr bwMode="auto">
          <a:xfrm>
            <a:off x="9262533" y="6376991"/>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17</a:t>
            </a:fld>
            <a:endParaRPr lang="en-US" altLang="en-US" sz="1200" dirty="0" smtClean="0">
              <a:solidFill>
                <a:srgbClr val="898989"/>
              </a:solidFill>
            </a:endParaRPr>
          </a:p>
        </p:txBody>
      </p:sp>
      <p:sp>
        <p:nvSpPr>
          <p:cNvPr id="6" name="TextBox 7"/>
          <p:cNvSpPr txBox="1"/>
          <p:nvPr/>
        </p:nvSpPr>
        <p:spPr>
          <a:xfrm>
            <a:off x="11150918" y="40508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17</a:t>
            </a:r>
            <a:endParaRPr lang="en-ZA" sz="1200" dirty="0">
              <a:solidFill>
                <a:prstClr val="black"/>
              </a:solidFill>
            </a:endParaRPr>
          </a:p>
        </p:txBody>
      </p:sp>
    </p:spTree>
    <p:extLst>
      <p:ext uri="{BB962C8B-B14F-4D97-AF65-F5344CB8AC3E}">
        <p14:creationId xmlns:p14="http://schemas.microsoft.com/office/powerpoint/2010/main" val="3992843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pPr marL="0" indent="0"/>
            <a:r>
              <a:rPr lang="en-ZA" altLang="en-US" sz="2800" b="1" dirty="0" smtClean="0">
                <a:latin typeface="+mn-lt"/>
                <a:ea typeface="ＭＳ Ｐゴシック" pitchFamily="34" charset="-128"/>
                <a:cs typeface="Times New Roman" pitchFamily="18" charset="0"/>
              </a:rPr>
              <a:t>PROGRAMME 2: </a:t>
            </a:r>
            <a:r>
              <a:rPr lang="en-ZA" altLang="en-US" sz="28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8051757"/>
              </p:ext>
            </p:extLst>
          </p:nvPr>
        </p:nvGraphicFramePr>
        <p:xfrm>
          <a:off x="239352" y="980728"/>
          <a:ext cx="11623805" cy="5616624"/>
        </p:xfrm>
        <a:graphic>
          <a:graphicData uri="http://schemas.openxmlformats.org/drawingml/2006/table">
            <a:tbl>
              <a:tblPr/>
              <a:tblGrid>
                <a:gridCol w="2546185">
                  <a:extLst>
                    <a:ext uri="{9D8B030D-6E8A-4147-A177-3AD203B41FA5}">
                      <a16:colId xmlns="" xmlns:a16="http://schemas.microsoft.com/office/drawing/2014/main" val="20000"/>
                    </a:ext>
                  </a:extLst>
                </a:gridCol>
                <a:gridCol w="1876820">
                  <a:extLst>
                    <a:ext uri="{9D8B030D-6E8A-4147-A177-3AD203B41FA5}">
                      <a16:colId xmlns="" xmlns:a16="http://schemas.microsoft.com/office/drawing/2014/main" val="20001"/>
                    </a:ext>
                  </a:extLst>
                </a:gridCol>
                <a:gridCol w="2496277">
                  <a:extLst>
                    <a:ext uri="{9D8B030D-6E8A-4147-A177-3AD203B41FA5}">
                      <a16:colId xmlns="" xmlns:a16="http://schemas.microsoft.com/office/drawing/2014/main" val="20002"/>
                    </a:ext>
                  </a:extLst>
                </a:gridCol>
                <a:gridCol w="2400267">
                  <a:extLst>
                    <a:ext uri="{9D8B030D-6E8A-4147-A177-3AD203B41FA5}">
                      <a16:colId xmlns="" xmlns:a16="http://schemas.microsoft.com/office/drawing/2014/main" val="20003"/>
                    </a:ext>
                  </a:extLst>
                </a:gridCol>
                <a:gridCol w="2304256">
                  <a:extLst>
                    <a:ext uri="{9D8B030D-6E8A-4147-A177-3AD203B41FA5}">
                      <a16:colId xmlns="" xmlns:a16="http://schemas.microsoft.com/office/drawing/2014/main" val="20004"/>
                    </a:ext>
                  </a:extLst>
                </a:gridCol>
              </a:tblGrid>
              <a:tr h="606427">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391422">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200" b="0" kern="1200" dirty="0" smtClean="0">
                          <a:solidFill>
                            <a:schemeClr val="bg1"/>
                          </a:solidFill>
                          <a:effectLst/>
                          <a:latin typeface="+mn-lt"/>
                          <a:ea typeface="Times New Roman"/>
                          <a:cs typeface="Arial" pitchFamily="34" charset="0"/>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4: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Improve service delivery</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0897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Percentage of benefit payment documents created after receipt within specified time frame.</a:t>
                      </a:r>
                      <a:endParaRPr kumimoji="0" lang="en-US" altLang="en-US" sz="1200" b="0" i="0" u="none" strike="noStrike" cap="none" normalizeH="0" baseline="0" dirty="0" smtClean="0">
                        <a:ln>
                          <a:noFill/>
                        </a:ln>
                        <a:solidFill>
                          <a:srgbClr val="000000"/>
                        </a:solidFill>
                        <a:effectLst/>
                        <a:latin typeface="+mn-lt"/>
                        <a:ea typeface="ＭＳ Ｐゴシック" pitchFamily="34" charset="-128"/>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Arial" panose="020B0604020202020204" pitchFamily="34" charset="0"/>
                        </a:rPr>
                        <a:t>95% within 6 working days</a:t>
                      </a:r>
                      <a:endParaRPr lang="en-ZA" sz="1200" b="0" dirty="0" smtClean="0">
                        <a:solidFill>
                          <a:schemeClr val="tx1"/>
                        </a:solidFill>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Arial" panose="020B0604020202020204" pitchFamily="34" charset="0"/>
                        </a:rPr>
                        <a:t>Achieved</a:t>
                      </a:r>
                    </a:p>
                    <a:p>
                      <a:pPr rtl="0"/>
                      <a:endParaRPr lang="en-US" sz="1200" b="0" i="0" u="none" strike="noStrike" kern="1200" baseline="0" dirty="0" smtClean="0">
                        <a:solidFill>
                          <a:schemeClr val="tx1"/>
                        </a:solidFill>
                        <a:latin typeface="+mn-lt"/>
                        <a:ea typeface="+mn-ea"/>
                        <a:cs typeface="Arial" panose="020B0604020202020204" pitchFamily="34" charset="0"/>
                      </a:endParaRPr>
                    </a:p>
                    <a:p>
                      <a:pPr rtl="0"/>
                      <a:r>
                        <a:rPr lang="en-ZA" sz="1200" b="0" i="0" u="none" strike="noStrike" kern="1200" baseline="0" dirty="0" smtClean="0">
                          <a:solidFill>
                            <a:schemeClr val="tx1"/>
                          </a:solidFill>
                          <a:latin typeface="+mn-lt"/>
                          <a:ea typeface="+mn-ea"/>
                          <a:cs typeface="Arial" panose="020B0604020202020204" pitchFamily="34" charset="0"/>
                        </a:rPr>
                        <a:t>99% (2 715 078 / 2 750 601 within 6 working days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Payment forms taken manually and captured directly on to Siyaya</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dirty="0" smtClean="0">
                          <a:effectLst/>
                          <a:latin typeface="+mn-lt"/>
                          <a:ea typeface="Times New Roman"/>
                          <a:cs typeface="Arial" panose="020B0604020202020204" pitchFamily="34" charset="0"/>
                        </a:rPr>
                        <a:t>None</a:t>
                      </a: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2"/>
                  </a:ext>
                </a:extLst>
              </a:tr>
              <a:tr h="10897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Percentage of new companies created with a registration document (UI54) within 2 working days.</a:t>
                      </a:r>
                      <a:endParaRPr lang="en-US" altLang="en-US" sz="1200" b="0" i="0" u="none" strike="noStrike" kern="1200" baseline="0" dirty="0" smtClean="0">
                        <a:solidFill>
                          <a:schemeClr val="tx1"/>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Arial" panose="020B0604020202020204" pitchFamily="34" charset="0"/>
                        </a:rPr>
                        <a:t>95% within 2 working days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Arial" panose="020B0604020202020204" pitchFamily="34" charset="0"/>
                        </a:rPr>
                        <a:t>Achieved</a:t>
                      </a:r>
                    </a:p>
                    <a:p>
                      <a:pPr rtl="0"/>
                      <a:endParaRPr lang="en-US" sz="1200" b="0" i="0" u="none" strike="noStrike" kern="1200" baseline="0" dirty="0" smtClean="0">
                        <a:solidFill>
                          <a:schemeClr val="tx1"/>
                        </a:solidFill>
                        <a:latin typeface="+mn-lt"/>
                        <a:ea typeface="+mn-ea"/>
                        <a:cs typeface="Arial" panose="020B0604020202020204" pitchFamily="34" charset="0"/>
                      </a:endParaRPr>
                    </a:p>
                    <a:p>
                      <a:pPr rtl="0"/>
                      <a:r>
                        <a:rPr lang="en-ZA" sz="1200" b="0" i="0" u="none" strike="noStrike" kern="1200" baseline="0" dirty="0" smtClean="0">
                          <a:solidFill>
                            <a:schemeClr val="tx1"/>
                          </a:solidFill>
                          <a:latin typeface="+mn-lt"/>
                          <a:ea typeface="+mn-ea"/>
                          <a:cs typeface="Arial" panose="020B0604020202020204" pitchFamily="34" charset="0"/>
                        </a:rPr>
                        <a:t>99% ( 63 843 / 64 577)  within 2 working days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Introduction of manual tool; Registration captured</a:t>
                      </a:r>
                      <a:endParaRPr lang="en-ZA"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on a first in, first out basis (consideration is also given to the volumes)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Arial" panose="020B0604020202020204" pitchFamily="34" charset="0"/>
                        </a:rPr>
                        <a:t>None</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r h="2439251">
                <a:tc>
                  <a:txBody>
                    <a:bodyPr/>
                    <a:lstStyle/>
                    <a:p>
                      <a:pPr rtl="0"/>
                      <a:r>
                        <a:rPr lang="en-ZA" sz="1200" b="0" i="0" u="none" strike="noStrike" kern="1200" baseline="0" dirty="0" smtClean="0">
                          <a:solidFill>
                            <a:schemeClr val="tx1"/>
                          </a:solidFill>
                          <a:latin typeface="+mn-lt"/>
                          <a:ea typeface="+mn-ea"/>
                          <a:cs typeface="Arial" panose="020B0604020202020204" pitchFamily="34" charset="0"/>
                        </a:rPr>
                        <a:t>Percentage of applications with complete information issued with compliance</a:t>
                      </a:r>
                    </a:p>
                    <a:p>
                      <a:pPr rtl="0"/>
                      <a:r>
                        <a:rPr lang="en-ZA" sz="1200" b="0" i="0" u="none" strike="noStrike" kern="1200" baseline="0" dirty="0" smtClean="0">
                          <a:solidFill>
                            <a:schemeClr val="tx1"/>
                          </a:solidFill>
                          <a:latin typeface="+mn-lt"/>
                          <a:ea typeface="+mn-ea"/>
                          <a:cs typeface="Arial" panose="020B0604020202020204" pitchFamily="34" charset="0"/>
                        </a:rPr>
                        <a:t>certificates or tender letter within 10 working days</a:t>
                      </a: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Arial" panose="020B0604020202020204" pitchFamily="34" charset="0"/>
                        </a:rPr>
                        <a:t>90% within 10 working days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0" i="0" u="none" strike="noStrike" kern="1200" baseline="0" dirty="0" smtClean="0">
                          <a:solidFill>
                            <a:schemeClr val="tx1"/>
                          </a:solidFill>
                          <a:latin typeface="+mn-lt"/>
                          <a:ea typeface="+mn-ea"/>
                          <a:cs typeface="Arial" panose="020B0604020202020204" pitchFamily="34" charset="0"/>
                        </a:rPr>
                        <a:t> </a:t>
                      </a:r>
                      <a:r>
                        <a:rPr lang="en-US" sz="1200" b="1" i="0" u="none" strike="noStrike" kern="1200" baseline="0" dirty="0" smtClean="0">
                          <a:solidFill>
                            <a:srgbClr val="FF0000"/>
                          </a:solidFill>
                          <a:latin typeface="+mn-lt"/>
                          <a:ea typeface="+mn-ea"/>
                          <a:cs typeface="Arial" panose="020B0604020202020204" pitchFamily="34" charset="0"/>
                        </a:rPr>
                        <a:t>Not Achieved </a:t>
                      </a:r>
                    </a:p>
                    <a:p>
                      <a:pPr>
                        <a:spcAft>
                          <a:spcPts val="0"/>
                        </a:spcAft>
                      </a:pPr>
                      <a:endParaRPr lang="en-US" sz="1200" b="1" i="0" u="none" strike="noStrike" kern="1200" baseline="0" dirty="0" smtClean="0">
                        <a:solidFill>
                          <a:srgbClr val="FF0000"/>
                        </a:solidFill>
                        <a:latin typeface="+mn-lt"/>
                        <a:ea typeface="+mn-ea"/>
                        <a:cs typeface="Arial" panose="020B0604020202020204" pitchFamily="34" charset="0"/>
                      </a:endParaRPr>
                    </a:p>
                    <a:p>
                      <a:pPr>
                        <a:spcAft>
                          <a:spcPts val="0"/>
                        </a:spcAft>
                      </a:pPr>
                      <a:r>
                        <a:rPr lang="en-US" sz="1200" b="0" i="0" u="none" strike="noStrike" kern="1200" baseline="0" dirty="0" smtClean="0">
                          <a:solidFill>
                            <a:schemeClr val="tx1"/>
                          </a:solidFill>
                          <a:latin typeface="+mn-lt"/>
                          <a:ea typeface="+mn-ea"/>
                          <a:cs typeface="Arial" panose="020B0604020202020204" pitchFamily="34" charset="0"/>
                        </a:rPr>
                        <a:t>79% within 10 working days</a:t>
                      </a:r>
                      <a:endParaRPr lang="en-ZA" sz="1200" b="0" i="0" u="none" strike="noStrike" kern="1200" baseline="0" dirty="0" smtClean="0">
                        <a:solidFill>
                          <a:schemeClr val="tx1"/>
                        </a:solidFill>
                        <a:latin typeface="+mn-lt"/>
                        <a:ea typeface="+mn-ea"/>
                        <a:cs typeface="Arial" panose="020B0604020202020204" pitchFamily="34" charset="0"/>
                      </a:endParaRPr>
                    </a:p>
                    <a:p>
                      <a:pPr>
                        <a:spcAft>
                          <a:spcPts val="0"/>
                        </a:spcAft>
                      </a:pPr>
                      <a:r>
                        <a:rPr lang="en-US" sz="1200" b="0" i="0" u="none" strike="noStrike" kern="1200" baseline="0" dirty="0" smtClean="0">
                          <a:solidFill>
                            <a:schemeClr val="tx1"/>
                          </a:solidFill>
                          <a:latin typeface="+mn-lt"/>
                          <a:ea typeface="+mn-ea"/>
                          <a:cs typeface="Arial" panose="020B0604020202020204" pitchFamily="34" charset="0"/>
                        </a:rPr>
                        <a:t> </a:t>
                      </a:r>
                      <a:endParaRPr lang="en-ZA" sz="1200" b="0" i="0" u="none" strike="noStrike" kern="1200" baseline="0" dirty="0" smtClean="0">
                        <a:solidFill>
                          <a:schemeClr val="tx1"/>
                        </a:solidFill>
                        <a:latin typeface="+mn-lt"/>
                        <a:ea typeface="+mn-ea"/>
                        <a:cs typeface="Arial" panose="020B0604020202020204" pitchFamily="34" charset="0"/>
                      </a:endParaRPr>
                    </a:p>
                    <a:p>
                      <a:pPr>
                        <a:spcAft>
                          <a:spcPts val="0"/>
                        </a:spcAft>
                      </a:pPr>
                      <a:r>
                        <a:rPr lang="en-US" sz="1200" b="0" i="0" u="none" strike="noStrike" kern="1200" baseline="0" dirty="0" smtClean="0">
                          <a:solidFill>
                            <a:schemeClr val="tx1"/>
                          </a:solidFill>
                          <a:latin typeface="+mn-lt"/>
                          <a:ea typeface="+mn-ea"/>
                          <a:cs typeface="Arial" panose="020B0604020202020204" pitchFamily="34" charset="0"/>
                        </a:rPr>
                        <a:t>Applications with complete information =  4 975</a:t>
                      </a:r>
                      <a:endParaRPr lang="en-ZA" sz="1200" b="0" i="0" u="none" strike="noStrike" kern="1200" baseline="0" dirty="0" smtClean="0">
                        <a:solidFill>
                          <a:schemeClr val="tx1"/>
                        </a:solidFill>
                        <a:latin typeface="+mn-lt"/>
                        <a:ea typeface="+mn-ea"/>
                        <a:cs typeface="Arial" panose="020B0604020202020204" pitchFamily="34" charset="0"/>
                      </a:endParaRPr>
                    </a:p>
                    <a:p>
                      <a:pPr>
                        <a:spcAft>
                          <a:spcPts val="0"/>
                        </a:spcAft>
                      </a:pPr>
                      <a:r>
                        <a:rPr lang="en-US" sz="1200" b="0" i="0" u="none" strike="noStrike" kern="1200" baseline="0" dirty="0" smtClean="0">
                          <a:solidFill>
                            <a:schemeClr val="tx1"/>
                          </a:solidFill>
                          <a:latin typeface="+mn-lt"/>
                          <a:ea typeface="+mn-ea"/>
                          <a:cs typeface="Arial" panose="020B0604020202020204" pitchFamily="34" charset="0"/>
                        </a:rPr>
                        <a:t>Application issued within 10 days =  3930</a:t>
                      </a:r>
                      <a:endParaRPr lang="en-ZA" sz="1200" b="0" i="0" u="none" strike="noStrike" kern="1200" baseline="0" dirty="0" smtClean="0">
                        <a:solidFill>
                          <a:schemeClr val="tx1"/>
                        </a:solidFill>
                        <a:latin typeface="+mn-lt"/>
                        <a:ea typeface="+mn-ea"/>
                        <a:cs typeface="Arial" panose="020B0604020202020204" pitchFamily="34" charset="0"/>
                      </a:endParaRPr>
                    </a:p>
                    <a:p>
                      <a:pPr>
                        <a:spcAft>
                          <a:spcPts val="0"/>
                        </a:spcAft>
                      </a:pPr>
                      <a:endParaRPr lang="en-US" sz="1200" b="1" i="0" u="none" strike="noStrike" kern="1200" baseline="0" dirty="0" smtClean="0">
                        <a:solidFill>
                          <a:srgbClr val="FF0000"/>
                        </a:solidFill>
                        <a:latin typeface="+mn-lt"/>
                        <a:ea typeface="+mn-ea"/>
                        <a:cs typeface="Arial" panose="020B0604020202020204" pitchFamily="34" charset="0"/>
                      </a:endParaRPr>
                    </a:p>
                    <a:p>
                      <a:pPr>
                        <a:spcAft>
                          <a:spcPts val="0"/>
                        </a:spcAft>
                      </a:pPr>
                      <a:endParaRPr lang="en-US" sz="1200" b="0" i="0" u="none" strike="noStrike" kern="1200" baseline="0" dirty="0" smtClean="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dirty="0" smtClean="0">
                          <a:solidFill>
                            <a:srgbClr val="000000"/>
                          </a:solidFill>
                          <a:effectLst/>
                          <a:latin typeface="+mn-lt"/>
                          <a:ea typeface="Times New Roman"/>
                        </a:rPr>
                        <a:t>The action plan was implemented and improved month-to-month performance but did not yield expected results for cumulative target.</a:t>
                      </a:r>
                      <a:endParaRPr lang="en-ZA" sz="1800" dirty="0" smtClean="0">
                        <a:effectLst/>
                        <a:latin typeface="+mn-lt"/>
                        <a:ea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Maintain the strategies that were put in place to ensure month-to-month performance in order to achieve the annual target</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4"/>
                  </a:ext>
                </a:extLst>
              </a:tr>
            </a:tbl>
          </a:graphicData>
        </a:graphic>
      </p:graphicFrame>
      <p:sp>
        <p:nvSpPr>
          <p:cNvPr id="59439" name="Slide Number Placeholder 3"/>
          <p:cNvSpPr>
            <a:spLocks noGrp="1"/>
          </p:cNvSpPr>
          <p:nvPr>
            <p:ph type="sldNum" sz="quarter" idx="12"/>
          </p:nvPr>
        </p:nvSpPr>
        <p:spPr bwMode="auto">
          <a:xfrm>
            <a:off x="9262533" y="6376991"/>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18</a:t>
            </a:fld>
            <a:endParaRPr lang="en-US" altLang="en-US" sz="1200" dirty="0" smtClean="0">
              <a:solidFill>
                <a:srgbClr val="898989"/>
              </a:solidFill>
            </a:endParaRPr>
          </a:p>
        </p:txBody>
      </p:sp>
      <p:sp>
        <p:nvSpPr>
          <p:cNvPr id="6" name="TextBox 7"/>
          <p:cNvSpPr txBox="1"/>
          <p:nvPr/>
        </p:nvSpPr>
        <p:spPr>
          <a:xfrm>
            <a:off x="11150918" y="40508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18</a:t>
            </a:r>
            <a:endParaRPr lang="en-ZA" sz="1200" dirty="0">
              <a:solidFill>
                <a:prstClr val="black"/>
              </a:solidFill>
            </a:endParaRPr>
          </a:p>
        </p:txBody>
      </p:sp>
    </p:spTree>
    <p:extLst>
      <p:ext uri="{BB962C8B-B14F-4D97-AF65-F5344CB8AC3E}">
        <p14:creationId xmlns:p14="http://schemas.microsoft.com/office/powerpoint/2010/main" val="147412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pPr marL="0" indent="0"/>
            <a:r>
              <a:rPr lang="en-ZA" altLang="en-US" sz="2800" b="1" dirty="0" smtClean="0">
                <a:latin typeface="+mn-lt"/>
                <a:ea typeface="ＭＳ Ｐゴシック" pitchFamily="34" charset="-128"/>
                <a:cs typeface="Times New Roman" pitchFamily="18" charset="0"/>
              </a:rPr>
              <a:t>PROGRAMME 2: </a:t>
            </a:r>
            <a:r>
              <a:rPr lang="en-ZA" altLang="en-US" sz="28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8053665"/>
              </p:ext>
            </p:extLst>
          </p:nvPr>
        </p:nvGraphicFramePr>
        <p:xfrm>
          <a:off x="335361" y="1268763"/>
          <a:ext cx="11617290" cy="5080555"/>
        </p:xfrm>
        <a:graphic>
          <a:graphicData uri="http://schemas.openxmlformats.org/drawingml/2006/table">
            <a:tbl>
              <a:tblPr/>
              <a:tblGrid>
                <a:gridCol w="2498591">
                  <a:extLst>
                    <a:ext uri="{9D8B030D-6E8A-4147-A177-3AD203B41FA5}">
                      <a16:colId xmlns="" xmlns:a16="http://schemas.microsoft.com/office/drawing/2014/main" val="20000"/>
                    </a:ext>
                  </a:extLst>
                </a:gridCol>
                <a:gridCol w="2300384">
                  <a:extLst>
                    <a:ext uri="{9D8B030D-6E8A-4147-A177-3AD203B41FA5}">
                      <a16:colId xmlns="" xmlns:a16="http://schemas.microsoft.com/office/drawing/2014/main" val="20001"/>
                    </a:ext>
                  </a:extLst>
                </a:gridCol>
                <a:gridCol w="2116429">
                  <a:extLst>
                    <a:ext uri="{9D8B030D-6E8A-4147-A177-3AD203B41FA5}">
                      <a16:colId xmlns="" xmlns:a16="http://schemas.microsoft.com/office/drawing/2014/main" val="20002"/>
                    </a:ext>
                  </a:extLst>
                </a:gridCol>
                <a:gridCol w="2398921">
                  <a:extLst>
                    <a:ext uri="{9D8B030D-6E8A-4147-A177-3AD203B41FA5}">
                      <a16:colId xmlns="" xmlns:a16="http://schemas.microsoft.com/office/drawing/2014/main" val="20003"/>
                    </a:ext>
                  </a:extLst>
                </a:gridCol>
                <a:gridCol w="2302965">
                  <a:extLst>
                    <a:ext uri="{9D8B030D-6E8A-4147-A177-3AD203B41FA5}">
                      <a16:colId xmlns="" xmlns:a16="http://schemas.microsoft.com/office/drawing/2014/main" val="20004"/>
                    </a:ext>
                  </a:extLst>
                </a:gridCol>
              </a:tblGrid>
              <a:tr h="47962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277339">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5: collaborate with stakeholders to improve compliance with UIF acts.</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8767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Number of newly registered employers per year</a:t>
                      </a:r>
                      <a:endParaRPr lang="en-US" altLang="en-US" sz="1200" b="0" i="0" u="none" strike="noStrike" kern="1200" baseline="0" dirty="0" smtClean="0">
                        <a:solidFill>
                          <a:schemeClr val="tx1"/>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 65000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 </a:t>
                      </a:r>
                      <a:endParaRPr lang="en-ZA"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 </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200" b="1" dirty="0" smtClean="0">
                          <a:solidFill>
                            <a:srgbClr val="FF0000"/>
                          </a:solidFill>
                          <a:effectLst/>
                          <a:latin typeface="+mn-lt"/>
                          <a:ea typeface="Times New Roman"/>
                          <a:cs typeface="Arial" panose="020B0604020202020204" pitchFamily="34" charset="0"/>
                        </a:rPr>
                        <a:t>Not Achieved</a:t>
                      </a:r>
                      <a:endParaRPr lang="en-ZA" sz="1200" dirty="0">
                        <a:solidFill>
                          <a:srgbClr val="FF0000"/>
                        </a:solidFill>
                        <a:effectLst/>
                        <a:latin typeface="+mn-lt"/>
                        <a:ea typeface="Times New Roman"/>
                        <a:cs typeface="Arial" panose="020B0604020202020204" pitchFamily="34" charset="0"/>
                      </a:endParaRPr>
                    </a:p>
                    <a:p>
                      <a:pPr algn="l">
                        <a:spcAft>
                          <a:spcPts val="0"/>
                        </a:spcAft>
                      </a:pPr>
                      <a:r>
                        <a:rPr lang="en-US" sz="1200" dirty="0">
                          <a:solidFill>
                            <a:srgbClr val="000000"/>
                          </a:solidFill>
                          <a:effectLst/>
                          <a:latin typeface="+mn-lt"/>
                          <a:ea typeface="Times New Roman"/>
                          <a:cs typeface="Arial" panose="020B0604020202020204" pitchFamily="34" charset="0"/>
                        </a:rPr>
                        <a:t> </a:t>
                      </a:r>
                      <a:endParaRPr lang="en-ZA" sz="1200" dirty="0">
                        <a:effectLst/>
                        <a:latin typeface="+mn-lt"/>
                        <a:ea typeface="Times New Roman"/>
                        <a:cs typeface="Arial" panose="020B0604020202020204" pitchFamily="34" charset="0"/>
                      </a:endParaRPr>
                    </a:p>
                    <a:p>
                      <a:pPr algn="l">
                        <a:spcAft>
                          <a:spcPts val="0"/>
                        </a:spcAft>
                      </a:pPr>
                      <a:r>
                        <a:rPr lang="en-US" sz="1200" b="0" i="0" u="none" strike="noStrike" kern="1200" baseline="0" dirty="0" smtClean="0">
                          <a:solidFill>
                            <a:schemeClr val="tx1"/>
                          </a:solidFill>
                          <a:latin typeface="+mn-lt"/>
                          <a:ea typeface="+mn-ea"/>
                          <a:cs typeface="Arial" panose="020B0604020202020204" pitchFamily="34" charset="0"/>
                        </a:rPr>
                        <a:t>64 577</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Performance was impacted by the systems downtime owing to data centre move.</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Systems stabilized after the data centre move and introduced online registration</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24468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Number of newly registered employees by the Fund</a:t>
                      </a:r>
                      <a:endParaRPr lang="en-US" altLang="en-US" sz="1200" b="0" i="0" u="none" strike="noStrike" kern="1200" baseline="0" dirty="0" smtClean="0">
                        <a:solidFill>
                          <a:schemeClr val="tx1"/>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250 000</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B050"/>
                          </a:solidFill>
                          <a:effectLst/>
                          <a:uLnTx/>
                          <a:uFillTx/>
                          <a:latin typeface="+mn-lt"/>
                          <a:ea typeface="Times New Roman"/>
                          <a:cs typeface="Arial" panose="020B0604020202020204" pitchFamily="34" charset="0"/>
                        </a:rPr>
                        <a:t>Achieved</a:t>
                      </a: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Arial" panose="020B0604020202020204" pitchFamily="34" charset="0"/>
                      </a:endParaRPr>
                    </a:p>
                    <a:p>
                      <a:pPr algn="l">
                        <a:spcAft>
                          <a:spcPts val="0"/>
                        </a:spcAft>
                      </a:pPr>
                      <a:r>
                        <a:rPr lang="en-US" sz="1200" dirty="0" smtClean="0">
                          <a:solidFill>
                            <a:srgbClr val="000000"/>
                          </a:solidFill>
                          <a:effectLst/>
                          <a:latin typeface="+mn-lt"/>
                          <a:ea typeface="Times New Roman"/>
                          <a:cs typeface="Arial" panose="020B0604020202020204" pitchFamily="34" charset="0"/>
                        </a:rPr>
                        <a:t>838 922 </a:t>
                      </a:r>
                    </a:p>
                    <a:p>
                      <a:pPr algn="l">
                        <a:spcAft>
                          <a:spcPts val="0"/>
                        </a:spcAft>
                      </a:pPr>
                      <a:endParaRPr lang="en-US" sz="1200" dirty="0" smtClean="0">
                        <a:solidFill>
                          <a:srgbClr val="000000"/>
                        </a:solidFill>
                        <a:effectLst/>
                        <a:latin typeface="+mn-lt"/>
                        <a:ea typeface="Times New Roman"/>
                        <a:cs typeface="Arial" panose="020B0604020202020204" pitchFamily="34" charset="0"/>
                      </a:endParaRPr>
                    </a:p>
                    <a:p>
                      <a:pPr algn="l">
                        <a:spcAft>
                          <a:spcPts val="0"/>
                        </a:spcAft>
                      </a:pPr>
                      <a:r>
                        <a:rPr lang="en-US" sz="1200" dirty="0">
                          <a:solidFill>
                            <a:srgbClr val="000000"/>
                          </a:solidFill>
                          <a:effectLst/>
                          <a:latin typeface="+mn-lt"/>
                          <a:ea typeface="Times New Roman"/>
                          <a:cs typeface="Arial" panose="020B0604020202020204" pitchFamily="34" charset="0"/>
                        </a:rPr>
                        <a:t> </a:t>
                      </a: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panose="020B0604020202020204" pitchFamily="34" charset="0"/>
                        </a:rPr>
                        <a:t>Amended the TID to reflect the correct coverage of new employees</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None</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bl>
          </a:graphicData>
        </a:graphic>
      </p:graphicFrame>
      <p:sp>
        <p:nvSpPr>
          <p:cNvPr id="59439" name="Slide Number Placeholder 3"/>
          <p:cNvSpPr>
            <a:spLocks noGrp="1"/>
          </p:cNvSpPr>
          <p:nvPr>
            <p:ph type="sldNum" sz="quarter" idx="12"/>
          </p:nvPr>
        </p:nvSpPr>
        <p:spPr bwMode="auto">
          <a:xfrm>
            <a:off x="9262533" y="6376991"/>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19</a:t>
            </a:fld>
            <a:endParaRPr lang="en-US" altLang="en-US" sz="1200" dirty="0" smtClean="0">
              <a:solidFill>
                <a:srgbClr val="898989"/>
              </a:solidFill>
            </a:endParaRPr>
          </a:p>
        </p:txBody>
      </p:sp>
      <p:sp>
        <p:nvSpPr>
          <p:cNvPr id="6" name="TextBox 7"/>
          <p:cNvSpPr txBox="1"/>
          <p:nvPr/>
        </p:nvSpPr>
        <p:spPr>
          <a:xfrm>
            <a:off x="11150918" y="40508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19</a:t>
            </a:r>
            <a:endParaRPr lang="en-ZA" sz="1200" dirty="0">
              <a:solidFill>
                <a:prstClr val="black"/>
              </a:solidFill>
            </a:endParaRPr>
          </a:p>
        </p:txBody>
      </p:sp>
    </p:spTree>
    <p:extLst>
      <p:ext uri="{BB962C8B-B14F-4D97-AF65-F5344CB8AC3E}">
        <p14:creationId xmlns:p14="http://schemas.microsoft.com/office/powerpoint/2010/main" val="427237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609600" y="381000"/>
            <a:ext cx="10972800" cy="914400"/>
          </a:xfrm>
        </p:spPr>
        <p:txBody>
          <a:bodyPr/>
          <a:lstStyle/>
          <a:p>
            <a:pPr defTabSz="914400" eaLnBrk="1" hangingPunct="1">
              <a:lnSpc>
                <a:spcPts val="2600"/>
              </a:lnSpc>
              <a:defRPr/>
            </a:pPr>
            <a:r>
              <a:rPr lang="en-ZA" sz="2800" b="1" cap="small" dirty="0" smtClean="0">
                <a:solidFill>
                  <a:srgbClr val="000000"/>
                </a:solidFill>
                <a:ea typeface="+mj-ea"/>
                <a:cs typeface="Arial" pitchFamily="34" charset="0"/>
              </a:rPr>
              <a:t>FOCUS AREA</a:t>
            </a:r>
            <a:endParaRPr lang="en-ZA" sz="2800" b="1" cap="small" dirty="0">
              <a:solidFill>
                <a:srgbClr val="000000"/>
              </a:solidFill>
              <a:ea typeface="+mj-ea"/>
              <a:cs typeface="Arial" pitchFamily="34" charset="0"/>
            </a:endParaRPr>
          </a:p>
        </p:txBody>
      </p:sp>
      <p:pic>
        <p:nvPicPr>
          <p:cNvPr id="22" name="Picture 21" descr="circles"/>
          <p:cNvPicPr>
            <a:picLocks noChangeAspect="1" noChangeArrowheads="1"/>
          </p:cNvPicPr>
          <p:nvPr/>
        </p:nvPicPr>
        <p:blipFill>
          <a:blip r:embed="rId3" cstate="print">
            <a:duotone>
              <a:srgbClr val="55779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32512" y="1316232"/>
            <a:ext cx="2055597" cy="5232834"/>
          </a:xfrm>
          <a:prstGeom prst="rect">
            <a:avLst/>
          </a:prstGeom>
          <a:solidFill>
            <a:srgbClr val="000000">
              <a:lumMod val="65000"/>
              <a:lumOff val="35000"/>
            </a:srgbClr>
          </a:solidFill>
          <a:ln w="9525">
            <a:noFill/>
            <a:miter lim="800000"/>
            <a:headEnd/>
            <a:tailEnd/>
          </a:ln>
        </p:spPr>
      </p:pic>
      <p:sp>
        <p:nvSpPr>
          <p:cNvPr id="23" name="TextBox 22"/>
          <p:cNvSpPr txBox="1"/>
          <p:nvPr/>
        </p:nvSpPr>
        <p:spPr>
          <a:xfrm>
            <a:off x="2283283" y="3377405"/>
            <a:ext cx="3649133" cy="307777"/>
          </a:xfrm>
          <a:prstGeom prst="rect">
            <a:avLst/>
          </a:prstGeom>
          <a:noFill/>
        </p:spPr>
        <p:txBody>
          <a:bodyPr>
            <a:spAutoFit/>
          </a:bodyPr>
          <a:lstStyle>
            <a:defPPr>
              <a:defRPr lang="en-AU"/>
            </a:defPPr>
            <a:lvl1pPr>
              <a:defRPr sz="1400">
                <a:cs typeface="Arial" charset="0"/>
              </a:defRPr>
            </a:lvl1pPr>
          </a:lstStyle>
          <a:p>
            <a:pPr>
              <a:defRPr/>
            </a:pPr>
            <a:r>
              <a:rPr lang="en-ZA" kern="0" dirty="0" smtClean="0">
                <a:solidFill>
                  <a:sysClr val="windowText" lastClr="000000"/>
                </a:solidFill>
                <a:ea typeface="ＭＳ Ｐゴシック" pitchFamily="34" charset="-128"/>
              </a:rPr>
              <a:t>Internal Audit report </a:t>
            </a:r>
          </a:p>
        </p:txBody>
      </p:sp>
      <p:sp>
        <p:nvSpPr>
          <p:cNvPr id="28" name="Oval 27"/>
          <p:cNvSpPr>
            <a:spLocks noChangeArrowheads="1"/>
          </p:cNvSpPr>
          <p:nvPr/>
        </p:nvSpPr>
        <p:spPr bwMode="auto">
          <a:xfrm>
            <a:off x="1096133" y="2643592"/>
            <a:ext cx="821267" cy="53498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3.</a:t>
            </a:r>
            <a:endParaRPr lang="en-US" sz="1600" kern="0" dirty="0">
              <a:solidFill>
                <a:prstClr val="black"/>
              </a:solidFill>
              <a:cs typeface="Arial" charset="0"/>
            </a:endParaRPr>
          </a:p>
        </p:txBody>
      </p:sp>
      <p:sp>
        <p:nvSpPr>
          <p:cNvPr id="29" name="Oval 28"/>
          <p:cNvSpPr>
            <a:spLocks noChangeArrowheads="1"/>
          </p:cNvSpPr>
          <p:nvPr/>
        </p:nvSpPr>
        <p:spPr bwMode="auto">
          <a:xfrm>
            <a:off x="796381" y="1971719"/>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2.</a:t>
            </a:r>
            <a:endParaRPr lang="en-US" sz="1600" kern="0" dirty="0">
              <a:solidFill>
                <a:srgbClr val="000000"/>
              </a:solidFill>
              <a:cs typeface="Arial" charset="0"/>
            </a:endParaRPr>
          </a:p>
        </p:txBody>
      </p:sp>
      <p:sp>
        <p:nvSpPr>
          <p:cNvPr id="4" name="Rectangle 3"/>
          <p:cNvSpPr/>
          <p:nvPr/>
        </p:nvSpPr>
        <p:spPr>
          <a:xfrm>
            <a:off x="1579070" y="1971719"/>
            <a:ext cx="1986441" cy="276999"/>
          </a:xfrm>
          <a:prstGeom prst="rect">
            <a:avLst/>
          </a:prstGeom>
        </p:spPr>
        <p:txBody>
          <a:bodyPr wrap="none">
            <a:spAutoFit/>
          </a:bodyPr>
          <a:lstStyle/>
          <a:p>
            <a:pPr>
              <a:defRPr/>
            </a:pPr>
            <a:r>
              <a:rPr lang="en-US" sz="1100" kern="0" dirty="0">
                <a:solidFill>
                  <a:sysClr val="windowText" lastClr="000000"/>
                </a:solidFill>
                <a:latin typeface="Arial" pitchFamily="34" charset="0"/>
                <a:ea typeface="ＭＳ Ｐゴシック" pitchFamily="34" charset="-128"/>
                <a:cs typeface="Arial" pitchFamily="34" charset="0"/>
              </a:rPr>
              <a:t>Vision</a:t>
            </a:r>
            <a:r>
              <a:rPr lang="en-US" sz="1200" kern="0" dirty="0">
                <a:solidFill>
                  <a:sysClr val="windowText" lastClr="000000"/>
                </a:solidFill>
                <a:latin typeface="Arial" pitchFamily="34" charset="0"/>
                <a:ea typeface="ＭＳ Ｐゴシック" pitchFamily="34" charset="-128"/>
                <a:cs typeface="Arial" pitchFamily="34" charset="0"/>
              </a:rPr>
              <a:t>, Mission and Values</a:t>
            </a:r>
          </a:p>
        </p:txBody>
      </p:sp>
      <p:sp>
        <p:nvSpPr>
          <p:cNvPr id="26" name="Oval 25"/>
          <p:cNvSpPr>
            <a:spLocks noChangeArrowheads="1"/>
          </p:cNvSpPr>
          <p:nvPr/>
        </p:nvSpPr>
        <p:spPr bwMode="auto">
          <a:xfrm>
            <a:off x="1365397" y="3371037"/>
            <a:ext cx="821267" cy="500063"/>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4.</a:t>
            </a:r>
            <a:endParaRPr lang="en-US" sz="1600" kern="0" dirty="0">
              <a:solidFill>
                <a:prstClr val="black"/>
              </a:solidFill>
              <a:cs typeface="Arial" charset="0"/>
            </a:endParaRPr>
          </a:p>
        </p:txBody>
      </p:sp>
      <p:sp>
        <p:nvSpPr>
          <p:cNvPr id="31" name="TextBox 30"/>
          <p:cNvSpPr txBox="1"/>
          <p:nvPr/>
        </p:nvSpPr>
        <p:spPr>
          <a:xfrm>
            <a:off x="1917399" y="2675242"/>
            <a:ext cx="3111500" cy="307777"/>
          </a:xfrm>
          <a:prstGeom prst="rect">
            <a:avLst/>
          </a:prstGeom>
          <a:noFill/>
        </p:spPr>
        <p:txBody>
          <a:bodyPr>
            <a:spAutoFit/>
          </a:bodyPr>
          <a:lstStyle>
            <a:defPPr>
              <a:defRPr lang="en-AU"/>
            </a:defPPr>
            <a:lvl1pPr>
              <a:defRPr sz="1400">
                <a:cs typeface="Arial" charset="0"/>
              </a:defRPr>
            </a:lvl1pPr>
          </a:lstStyle>
          <a:p>
            <a:pPr>
              <a:defRPr/>
            </a:pPr>
            <a:r>
              <a:rPr lang="en-ZA" kern="0" dirty="0" smtClean="0">
                <a:solidFill>
                  <a:sysClr val="windowText" lastClr="000000"/>
                </a:solidFill>
                <a:ea typeface="ＭＳ Ｐゴシック" pitchFamily="34" charset="-128"/>
              </a:rPr>
              <a:t>Alignment to NDP</a:t>
            </a:r>
          </a:p>
        </p:txBody>
      </p:sp>
      <p:sp>
        <p:nvSpPr>
          <p:cNvPr id="41" name="Oval 40"/>
          <p:cNvSpPr>
            <a:spLocks noChangeArrowheads="1"/>
          </p:cNvSpPr>
          <p:nvPr/>
        </p:nvSpPr>
        <p:spPr bwMode="auto">
          <a:xfrm>
            <a:off x="539041" y="1334866"/>
            <a:ext cx="821267" cy="50323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a:t>
            </a:r>
            <a:endParaRPr lang="en-US" sz="1600" kern="0" dirty="0">
              <a:solidFill>
                <a:srgbClr val="000000"/>
              </a:solidFill>
              <a:cs typeface="Arial" charset="0"/>
            </a:endParaRPr>
          </a:p>
        </p:txBody>
      </p:sp>
      <p:sp>
        <p:nvSpPr>
          <p:cNvPr id="6" name="TextBox 5"/>
          <p:cNvSpPr txBox="1"/>
          <p:nvPr/>
        </p:nvSpPr>
        <p:spPr>
          <a:xfrm>
            <a:off x="1579033" y="1389136"/>
            <a:ext cx="2590800" cy="307777"/>
          </a:xfrm>
          <a:prstGeom prst="rect">
            <a:avLst/>
          </a:prstGeom>
          <a:noFill/>
        </p:spPr>
        <p:txBody>
          <a:bodyPr>
            <a:spAutoFit/>
          </a:bodyPr>
          <a:lstStyle/>
          <a:p>
            <a:pPr>
              <a:defRPr/>
            </a:pPr>
            <a:r>
              <a:rPr lang="en-ZA" sz="1400" dirty="0">
                <a:solidFill>
                  <a:prstClr val="black"/>
                </a:solidFill>
                <a:ea typeface="ＭＳ Ｐゴシック" pitchFamily="34" charset="-128"/>
                <a:cs typeface="Arial" panose="020B0604020202020204" pitchFamily="34" charset="0"/>
              </a:rPr>
              <a:t>Legislative Mandate</a:t>
            </a:r>
          </a:p>
        </p:txBody>
      </p:sp>
      <p:sp>
        <p:nvSpPr>
          <p:cNvPr id="14" name="Oval 13"/>
          <p:cNvSpPr>
            <a:spLocks noChangeArrowheads="1"/>
          </p:cNvSpPr>
          <p:nvPr/>
        </p:nvSpPr>
        <p:spPr bwMode="auto">
          <a:xfrm>
            <a:off x="1506765" y="4051205"/>
            <a:ext cx="821267" cy="500063"/>
          </a:xfrm>
          <a:prstGeom prst="ellipse">
            <a:avLst/>
          </a:prstGeom>
          <a:solidFill>
            <a:schemeClr val="bg1"/>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5.</a:t>
            </a:r>
            <a:endParaRPr lang="en-US" sz="1600" kern="0" dirty="0">
              <a:solidFill>
                <a:prstClr val="black"/>
              </a:solidFill>
              <a:cs typeface="Arial" charset="0"/>
            </a:endParaRPr>
          </a:p>
        </p:txBody>
      </p:sp>
      <p:sp>
        <p:nvSpPr>
          <p:cNvPr id="102414" name="TextBox 7"/>
          <p:cNvSpPr txBox="1">
            <a:spLocks noChangeArrowheads="1"/>
          </p:cNvSpPr>
          <p:nvPr/>
        </p:nvSpPr>
        <p:spPr bwMode="auto">
          <a:xfrm>
            <a:off x="11150600" y="404813"/>
            <a:ext cx="467784" cy="2778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en-ZA" altLang="en-US" sz="1200" smtClean="0">
                <a:solidFill>
                  <a:srgbClr val="000000"/>
                </a:solidFill>
              </a:rPr>
              <a:t>2</a:t>
            </a:r>
          </a:p>
        </p:txBody>
      </p:sp>
      <p:sp>
        <p:nvSpPr>
          <p:cNvPr id="17" name="Oval 16"/>
          <p:cNvSpPr>
            <a:spLocks noChangeArrowheads="1"/>
          </p:cNvSpPr>
          <p:nvPr/>
        </p:nvSpPr>
        <p:spPr bwMode="auto">
          <a:xfrm>
            <a:off x="1830277" y="4636435"/>
            <a:ext cx="821267" cy="500063"/>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prstClr val="black"/>
                </a:solidFill>
                <a:cs typeface="Arial" charset="0"/>
              </a:rPr>
              <a:t>6</a:t>
            </a:r>
            <a:r>
              <a:rPr lang="en-US" sz="1600" kern="0" dirty="0" smtClean="0">
                <a:solidFill>
                  <a:prstClr val="black"/>
                </a:solidFill>
                <a:cs typeface="Arial" charset="0"/>
              </a:rPr>
              <a:t>.</a:t>
            </a:r>
            <a:endParaRPr lang="en-US" sz="1600" kern="0" dirty="0">
              <a:solidFill>
                <a:prstClr val="black"/>
              </a:solidFill>
              <a:cs typeface="Arial" charset="0"/>
            </a:endParaRPr>
          </a:p>
        </p:txBody>
      </p:sp>
      <p:sp>
        <p:nvSpPr>
          <p:cNvPr id="43" name="TextBox 42"/>
          <p:cNvSpPr txBox="1"/>
          <p:nvPr/>
        </p:nvSpPr>
        <p:spPr>
          <a:xfrm>
            <a:off x="2627836" y="4732577"/>
            <a:ext cx="3649133" cy="307777"/>
          </a:xfrm>
          <a:prstGeom prst="rect">
            <a:avLst/>
          </a:prstGeom>
          <a:noFill/>
        </p:spPr>
        <p:txBody>
          <a:bodyPr>
            <a:spAutoFit/>
          </a:bodyPr>
          <a:lstStyle>
            <a:defPPr>
              <a:defRPr lang="en-AU"/>
            </a:defPPr>
            <a:lvl1pPr>
              <a:defRPr sz="1400">
                <a:cs typeface="Arial" charset="0"/>
              </a:defRPr>
            </a:lvl1pPr>
          </a:lstStyle>
          <a:p>
            <a:pPr>
              <a:defRPr/>
            </a:pPr>
            <a:r>
              <a:rPr lang="en-ZA" kern="0" dirty="0" smtClean="0">
                <a:solidFill>
                  <a:sysClr val="windowText" lastClr="000000"/>
                </a:solidFill>
                <a:ea typeface="ＭＳ Ｐゴシック" pitchFamily="34" charset="-128"/>
              </a:rPr>
              <a:t>Turnaround time </a:t>
            </a:r>
          </a:p>
        </p:txBody>
      </p:sp>
      <p:sp>
        <p:nvSpPr>
          <p:cNvPr id="33" name="TextBox 32"/>
          <p:cNvSpPr txBox="1"/>
          <p:nvPr/>
        </p:nvSpPr>
        <p:spPr>
          <a:xfrm>
            <a:off x="2285399" y="4123668"/>
            <a:ext cx="3647016" cy="307777"/>
          </a:xfrm>
          <a:prstGeom prst="rect">
            <a:avLst/>
          </a:prstGeom>
          <a:noFill/>
        </p:spPr>
        <p:txBody>
          <a:bodyPr>
            <a:spAutoFit/>
          </a:bodyPr>
          <a:lstStyle>
            <a:defPPr>
              <a:defRPr lang="en-AU"/>
            </a:defPPr>
            <a:lvl1pPr>
              <a:defRPr sz="1400">
                <a:cs typeface="Arial" charset="0"/>
              </a:defRPr>
            </a:lvl1pPr>
          </a:lstStyle>
          <a:p>
            <a:pPr>
              <a:defRPr/>
            </a:pPr>
            <a:r>
              <a:rPr lang="en-ZA" kern="0" dirty="0" smtClean="0">
                <a:solidFill>
                  <a:sysClr val="windowText" lastClr="000000"/>
                </a:solidFill>
                <a:ea typeface="ＭＳ Ｐゴシック" pitchFamily="34" charset="-128"/>
              </a:rPr>
              <a:t>4</a:t>
            </a:r>
            <a:r>
              <a:rPr lang="en-ZA" kern="0" baseline="30000" dirty="0" smtClean="0">
                <a:solidFill>
                  <a:sysClr val="windowText" lastClr="000000"/>
                </a:solidFill>
                <a:ea typeface="ＭＳ Ｐゴシック" pitchFamily="34" charset="-128"/>
              </a:rPr>
              <a:t>th</a:t>
            </a:r>
            <a:r>
              <a:rPr lang="en-ZA" kern="0" dirty="0" smtClean="0">
                <a:solidFill>
                  <a:sysClr val="windowText" lastClr="000000"/>
                </a:solidFill>
                <a:ea typeface="ＭＳ Ｐゴシック" pitchFamily="34" charset="-128"/>
              </a:rPr>
              <a:t> Quarter APP Report</a:t>
            </a:r>
          </a:p>
        </p:txBody>
      </p:sp>
      <p:sp>
        <p:nvSpPr>
          <p:cNvPr id="19" name="Oval 18"/>
          <p:cNvSpPr>
            <a:spLocks noChangeArrowheads="1"/>
          </p:cNvSpPr>
          <p:nvPr/>
        </p:nvSpPr>
        <p:spPr bwMode="auto">
          <a:xfrm>
            <a:off x="2053169" y="5272432"/>
            <a:ext cx="821267" cy="50323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7.</a:t>
            </a:r>
            <a:endParaRPr lang="en-US" sz="1600" kern="0" dirty="0">
              <a:solidFill>
                <a:srgbClr val="000000"/>
              </a:solidFill>
              <a:cs typeface="Arial" charset="0"/>
            </a:endParaRPr>
          </a:p>
        </p:txBody>
      </p:sp>
      <p:sp>
        <p:nvSpPr>
          <p:cNvPr id="21" name="Oval 20"/>
          <p:cNvSpPr>
            <a:spLocks noChangeArrowheads="1"/>
          </p:cNvSpPr>
          <p:nvPr/>
        </p:nvSpPr>
        <p:spPr bwMode="auto">
          <a:xfrm>
            <a:off x="2161621" y="5936812"/>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8.</a:t>
            </a:r>
            <a:endParaRPr lang="en-US" sz="1600" kern="0" dirty="0">
              <a:solidFill>
                <a:srgbClr val="000000"/>
              </a:solidFill>
              <a:cs typeface="Arial" charset="0"/>
            </a:endParaRPr>
          </a:p>
        </p:txBody>
      </p:sp>
      <p:sp>
        <p:nvSpPr>
          <p:cNvPr id="3" name="TextBox 2"/>
          <p:cNvSpPr txBox="1"/>
          <p:nvPr/>
        </p:nvSpPr>
        <p:spPr>
          <a:xfrm>
            <a:off x="2988403" y="5336222"/>
            <a:ext cx="2874356" cy="307777"/>
          </a:xfrm>
          <a:prstGeom prst="rect">
            <a:avLst/>
          </a:prstGeom>
          <a:noFill/>
        </p:spPr>
        <p:txBody>
          <a:bodyPr wrap="square" rtlCol="0">
            <a:spAutoFit/>
          </a:bodyPr>
          <a:lstStyle/>
          <a:p>
            <a:r>
              <a:rPr lang="en-ZA" sz="1400" dirty="0" smtClean="0"/>
              <a:t>4th Quarter Benefit Payment </a:t>
            </a:r>
            <a:endParaRPr lang="en-ZA" sz="1400" dirty="0"/>
          </a:p>
        </p:txBody>
      </p:sp>
      <p:sp>
        <p:nvSpPr>
          <p:cNvPr id="5" name="TextBox 4"/>
          <p:cNvSpPr txBox="1"/>
          <p:nvPr/>
        </p:nvSpPr>
        <p:spPr>
          <a:xfrm>
            <a:off x="3114270" y="6048242"/>
            <a:ext cx="3019841" cy="307777"/>
          </a:xfrm>
          <a:prstGeom prst="rect">
            <a:avLst/>
          </a:prstGeom>
          <a:noFill/>
        </p:spPr>
        <p:txBody>
          <a:bodyPr wrap="square" rtlCol="0">
            <a:spAutoFit/>
          </a:bodyPr>
          <a:lstStyle/>
          <a:p>
            <a:r>
              <a:rPr lang="en-ZA" sz="1400" dirty="0" smtClean="0"/>
              <a:t>4</a:t>
            </a:r>
            <a:r>
              <a:rPr lang="en-ZA" sz="1400" baseline="30000" dirty="0" smtClean="0"/>
              <a:t>th</a:t>
            </a:r>
            <a:r>
              <a:rPr lang="en-ZA" sz="1400" dirty="0" smtClean="0"/>
              <a:t> Quarter Expenditure report </a:t>
            </a:r>
            <a:endParaRPr lang="en-ZA" sz="1400" dirty="0"/>
          </a:p>
        </p:txBody>
      </p:sp>
    </p:spTree>
    <p:extLst>
      <p:ext uri="{BB962C8B-B14F-4D97-AF65-F5344CB8AC3E}">
        <p14:creationId xmlns:p14="http://schemas.microsoft.com/office/powerpoint/2010/main" val="998733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pPr marL="0" indent="0"/>
            <a:r>
              <a:rPr lang="en-ZA" altLang="en-US" sz="2800" b="1" dirty="0" smtClean="0">
                <a:latin typeface="+mn-lt"/>
                <a:ea typeface="ＭＳ Ｐゴシック" pitchFamily="34" charset="-128"/>
                <a:cs typeface="Times New Roman" pitchFamily="18" charset="0"/>
              </a:rPr>
              <a:t/>
            </a:r>
            <a:br>
              <a:rPr lang="en-ZA" altLang="en-US" sz="2800" b="1" dirty="0" smtClean="0">
                <a:latin typeface="+mn-lt"/>
                <a:ea typeface="ＭＳ Ｐゴシック" pitchFamily="34" charset="-128"/>
                <a:cs typeface="Times New Roman" pitchFamily="18" charset="0"/>
              </a:rPr>
            </a:br>
            <a:r>
              <a:rPr lang="en-ZA" altLang="en-US" sz="2800" b="1" dirty="0" smtClean="0">
                <a:latin typeface="+mn-lt"/>
                <a:ea typeface="ＭＳ Ｐゴシック" pitchFamily="34" charset="-128"/>
                <a:cs typeface="Times New Roman" pitchFamily="18" charset="0"/>
              </a:rPr>
              <a:t>PROGRAMME 3: </a:t>
            </a:r>
            <a:r>
              <a:rPr lang="en-US" sz="2800" b="1" dirty="0">
                <a:latin typeface="+mn-lt"/>
              </a:rPr>
              <a:t>LABOUR ACTIVATION PROGRAMMES</a:t>
            </a:r>
            <a:endParaRPr lang="en-ZA" altLang="en-US" sz="2800" b="1" dirty="0">
              <a:latin typeface="+mn-lt"/>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90796201"/>
              </p:ext>
            </p:extLst>
          </p:nvPr>
        </p:nvGraphicFramePr>
        <p:xfrm>
          <a:off x="527487" y="1481847"/>
          <a:ext cx="11233249" cy="4846415"/>
        </p:xfrm>
        <a:graphic>
          <a:graphicData uri="http://schemas.openxmlformats.org/drawingml/2006/table">
            <a:tbl>
              <a:tblPr/>
              <a:tblGrid>
                <a:gridCol w="2415993">
                  <a:extLst>
                    <a:ext uri="{9D8B030D-6E8A-4147-A177-3AD203B41FA5}">
                      <a16:colId xmlns="" xmlns:a16="http://schemas.microsoft.com/office/drawing/2014/main" val="20000"/>
                    </a:ext>
                  </a:extLst>
                </a:gridCol>
                <a:gridCol w="2224339">
                  <a:extLst>
                    <a:ext uri="{9D8B030D-6E8A-4147-A177-3AD203B41FA5}">
                      <a16:colId xmlns="" xmlns:a16="http://schemas.microsoft.com/office/drawing/2014/main" val="20001"/>
                    </a:ext>
                  </a:extLst>
                </a:gridCol>
                <a:gridCol w="2471485">
                  <a:extLst>
                    <a:ext uri="{9D8B030D-6E8A-4147-A177-3AD203B41FA5}">
                      <a16:colId xmlns="" xmlns:a16="http://schemas.microsoft.com/office/drawing/2014/main" val="20002"/>
                    </a:ext>
                  </a:extLst>
                </a:gridCol>
                <a:gridCol w="2210607">
                  <a:extLst>
                    <a:ext uri="{9D8B030D-6E8A-4147-A177-3AD203B41FA5}">
                      <a16:colId xmlns="" xmlns:a16="http://schemas.microsoft.com/office/drawing/2014/main" val="20003"/>
                    </a:ext>
                  </a:extLst>
                </a:gridCol>
                <a:gridCol w="1910825">
                  <a:extLst>
                    <a:ext uri="{9D8B030D-6E8A-4147-A177-3AD203B41FA5}">
                      <a16:colId xmlns="" xmlns:a16="http://schemas.microsoft.com/office/drawing/2014/main" val="20004"/>
                    </a:ext>
                  </a:extLst>
                </a:gridCol>
              </a:tblGrid>
              <a:tr h="48867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212469">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6: Enhance Employability of UIF Beneficiaries, Enable, Entrepreneurship and Preserve Jobs</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2063815">
                <a:tc>
                  <a:txBody>
                    <a:bodyPr/>
                    <a:lstStyle/>
                    <a:p>
                      <a:pPr marR="0" algn="l" rtl="0"/>
                      <a:r>
                        <a:rPr lang="en-ZA" sz="1200" b="0" i="0" u="none" strike="noStrike" kern="1200" baseline="0" dirty="0" smtClean="0">
                          <a:solidFill>
                            <a:schemeClr val="tx1"/>
                          </a:solidFill>
                          <a:latin typeface="+mn-lt"/>
                          <a:ea typeface="+mn-ea"/>
                          <a:cs typeface="Arial" panose="020B0604020202020204" pitchFamily="34" charset="0"/>
                        </a:rPr>
                        <a:t>Number of UIF beneficiaries provided</a:t>
                      </a:r>
                    </a:p>
                    <a:p>
                      <a:pPr marR="0" algn="l" rtl="0"/>
                      <a:r>
                        <a:rPr lang="en-ZA" sz="1200" b="0" i="0" u="none" strike="noStrike" kern="1200" baseline="0" dirty="0" smtClean="0">
                          <a:solidFill>
                            <a:schemeClr val="tx1"/>
                          </a:solidFill>
                          <a:latin typeface="+mn-lt"/>
                          <a:ea typeface="+mn-ea"/>
                          <a:cs typeface="Arial" panose="020B0604020202020204" pitchFamily="34" charset="0"/>
                        </a:rPr>
                        <a:t>with learning and/or work place experience</a:t>
                      </a:r>
                    </a:p>
                    <a:p>
                      <a:pPr marR="0" algn="l" rtl="0"/>
                      <a:r>
                        <a:rPr lang="en-US" sz="1200" b="0" i="0" u="none" strike="noStrike" kern="1200" baseline="0" dirty="0" smtClean="0">
                          <a:solidFill>
                            <a:schemeClr val="tx1"/>
                          </a:solidFill>
                          <a:latin typeface="+mn-lt"/>
                          <a:ea typeface="+mn-ea"/>
                          <a:cs typeface="Arial" panose="020B0604020202020204" pitchFamily="34" charset="0"/>
                        </a:rPr>
                        <a:t>opportunities</a:t>
                      </a:r>
                      <a:endParaRPr lang="en-US" altLang="en-US" sz="1200" b="0" i="0" u="none" strike="noStrike" kern="1200" baseline="0" dirty="0" smtClean="0">
                        <a:solidFill>
                          <a:schemeClr val="tx1"/>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450 000</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Not achieved</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3 823 beneficiaries provided with learning and/or work place experience opportunities.</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 </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Of these; 3 497 </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(91%) are UIF contributors and 326 (9%) are non-contributors </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 </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Delays due to internal and external probity.</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 </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Funding agreements were signed as from February 2019 and will be implemented in 2019/20.</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2080562">
                <a:tc>
                  <a:txBody>
                    <a:bodyPr/>
                    <a:lstStyle/>
                    <a:p>
                      <a:pPr rtl="0"/>
                      <a:r>
                        <a:rPr lang="en-ZA" sz="1200" b="0" i="0" u="none" strike="noStrike" kern="1200" baseline="0" dirty="0" smtClean="0">
                          <a:solidFill>
                            <a:schemeClr val="tx1"/>
                          </a:solidFill>
                          <a:latin typeface="+mn-lt"/>
                          <a:ea typeface="+mn-ea"/>
                          <a:cs typeface="Arial" panose="020B0604020202020204" pitchFamily="34" charset="0"/>
                        </a:rPr>
                        <a:t>Percentage of Training Lay-off Scheme</a:t>
                      </a:r>
                    </a:p>
                    <a:p>
                      <a:pPr rtl="0"/>
                      <a:r>
                        <a:rPr lang="en-US" sz="1200" b="0" i="0" u="none" strike="noStrike" kern="1200" baseline="0" dirty="0" smtClean="0">
                          <a:solidFill>
                            <a:schemeClr val="tx1"/>
                          </a:solidFill>
                          <a:latin typeface="+mn-lt"/>
                          <a:ea typeface="+mn-ea"/>
                          <a:cs typeface="Arial" panose="020B0604020202020204" pitchFamily="34" charset="0"/>
                        </a:rPr>
                        <a:t>(TLS) applications with complete</a:t>
                      </a:r>
                    </a:p>
                    <a:p>
                      <a:pPr rtl="0"/>
                      <a:r>
                        <a:rPr lang="en-ZA" sz="1200" b="0" i="0" u="none" strike="noStrike" kern="1200" baseline="0" dirty="0" smtClean="0">
                          <a:solidFill>
                            <a:schemeClr val="tx1"/>
                          </a:solidFill>
                          <a:latin typeface="+mn-lt"/>
                          <a:ea typeface="+mn-ea"/>
                          <a:cs typeface="Arial" panose="020B0604020202020204" pitchFamily="34" charset="0"/>
                        </a:rPr>
                        <a:t>information approved or rejected by the</a:t>
                      </a:r>
                    </a:p>
                    <a:p>
                      <a:pPr rtl="0"/>
                      <a:r>
                        <a:rPr lang="en-US" sz="1200" b="0" i="0" u="none" strike="noStrike" kern="1200" baseline="0" dirty="0" smtClean="0">
                          <a:solidFill>
                            <a:schemeClr val="tx1"/>
                          </a:solidFill>
                          <a:latin typeface="+mn-lt"/>
                          <a:ea typeface="+mn-ea"/>
                          <a:cs typeface="Arial" panose="020B0604020202020204" pitchFamily="34" charset="0"/>
                        </a:rPr>
                        <a:t>delegated authority within specified</a:t>
                      </a:r>
                    </a:p>
                    <a:p>
                      <a:pPr rtl="0"/>
                      <a:r>
                        <a:rPr lang="en-US" sz="1200" b="0" i="0" u="none" strike="noStrike" kern="1200" baseline="0" dirty="0" smtClean="0">
                          <a:solidFill>
                            <a:schemeClr val="tx1"/>
                          </a:solidFill>
                          <a:latin typeface="+mn-lt"/>
                          <a:ea typeface="+mn-ea"/>
                          <a:cs typeface="Arial" panose="020B0604020202020204" pitchFamily="34" charset="0"/>
                        </a:rPr>
                        <a:t>Timeframes.</a:t>
                      </a:r>
                      <a:endParaRPr kumimoji="0" lang="en-US" sz="1200" b="0" i="0" u="none" strike="noStrike" cap="none" normalizeH="0" baseline="0" dirty="0" smtClean="0">
                        <a:ln>
                          <a:noFill/>
                        </a:ln>
                        <a:solidFill>
                          <a:srgbClr val="000000"/>
                        </a:solidFill>
                        <a:effectLst/>
                        <a:latin typeface="+mn-lt"/>
                        <a:ea typeface="ＭＳ Ｐゴシック" pitchFamily="34" charset="-128"/>
                        <a:cs typeface="Arial" panose="020B0604020202020204" pitchFamily="34" charset="0"/>
                      </a:endParaRP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r>
                        <a:rPr lang="en-US" sz="1200" b="0" i="0" u="none" strike="noStrike" kern="1200" baseline="0" dirty="0" smtClean="0">
                          <a:solidFill>
                            <a:schemeClr val="tx1"/>
                          </a:solidFill>
                          <a:latin typeface="+mn-lt"/>
                          <a:ea typeface="+mn-ea"/>
                          <a:cs typeface="Arial" panose="020B0604020202020204" pitchFamily="34" charset="0"/>
                        </a:rPr>
                        <a:t>90% within 20</a:t>
                      </a:r>
                    </a:p>
                    <a:p>
                      <a:pPr marL="0" marR="0" algn="l" defTabSz="457200" rtl="0" eaLnBrk="1" latinLnBrk="0" hangingPunct="1"/>
                      <a:r>
                        <a:rPr lang="en-US" sz="1200" b="0" i="0" u="none" strike="noStrike" kern="1200" baseline="0" dirty="0" smtClean="0">
                          <a:solidFill>
                            <a:schemeClr val="tx1"/>
                          </a:solidFill>
                          <a:latin typeface="+mn-lt"/>
                          <a:ea typeface="+mn-ea"/>
                          <a:cs typeface="Arial" panose="020B0604020202020204" pitchFamily="34" charset="0"/>
                        </a:rPr>
                        <a:t>working days</a:t>
                      </a: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a:solidFill>
                            <a:schemeClr val="tx1"/>
                          </a:solidFill>
                          <a:latin typeface="+mn-lt"/>
                          <a:ea typeface="+mn-ea"/>
                          <a:cs typeface="Arial" panose="020B0604020202020204" pitchFamily="34" charset="0"/>
                        </a:rPr>
                        <a:t>Achieved</a:t>
                      </a:r>
                      <a:endParaRPr lang="en-ZA" sz="1200" b="0" i="0" u="none" strike="noStrike" kern="1200" baseline="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a:solidFill>
                            <a:schemeClr val="tx1"/>
                          </a:solidFill>
                          <a:latin typeface="+mn-lt"/>
                          <a:ea typeface="+mn-ea"/>
                          <a:cs typeface="Arial" panose="020B0604020202020204" pitchFamily="34" charset="0"/>
                        </a:rPr>
                        <a:t>100% (13/13 applications received (12 approved and 1 rejected) within 20 working days</a:t>
                      </a:r>
                      <a:endParaRPr lang="en-ZA" sz="1200" b="0" i="0" u="none" strike="noStrike" kern="1200" baseline="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a:solidFill>
                            <a:schemeClr val="tx1"/>
                          </a:solidFill>
                          <a:latin typeface="+mn-lt"/>
                          <a:ea typeface="+mn-ea"/>
                          <a:cs typeface="Arial" panose="020B0604020202020204" pitchFamily="34" charset="0"/>
                        </a:rPr>
                        <a:t> </a:t>
                      </a:r>
                      <a:endParaRPr lang="en-ZA" sz="1200" b="0" i="0" u="none" strike="noStrike" kern="1200" baseline="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a:solidFill>
                            <a:schemeClr val="tx1"/>
                          </a:solidFill>
                          <a:latin typeface="+mn-lt"/>
                          <a:ea typeface="+mn-ea"/>
                          <a:cs typeface="Arial" panose="020B0604020202020204" pitchFamily="34" charset="0"/>
                        </a:rPr>
                        <a:t>None </a:t>
                      </a:r>
                      <a:endParaRPr lang="en-ZA" sz="1200" b="0" i="0" u="none" strike="noStrike" kern="1200" baseline="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None </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bl>
          </a:graphicData>
        </a:graphic>
      </p:graphicFrame>
      <p:sp>
        <p:nvSpPr>
          <p:cNvPr id="59439" name="Slide Number Placeholder 3"/>
          <p:cNvSpPr>
            <a:spLocks noGrp="1"/>
          </p:cNvSpPr>
          <p:nvPr>
            <p:ph type="sldNum" sz="quarter" idx="12"/>
          </p:nvPr>
        </p:nvSpPr>
        <p:spPr bwMode="auto">
          <a:xfrm>
            <a:off x="9262533" y="6376991"/>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20</a:t>
            </a:fld>
            <a:endParaRPr lang="en-US" altLang="en-US" sz="1200" dirty="0" smtClean="0">
              <a:solidFill>
                <a:srgbClr val="898989"/>
              </a:solidFill>
            </a:endParaRPr>
          </a:p>
        </p:txBody>
      </p:sp>
      <p:sp>
        <p:nvSpPr>
          <p:cNvPr id="6" name="TextBox 7"/>
          <p:cNvSpPr txBox="1"/>
          <p:nvPr/>
        </p:nvSpPr>
        <p:spPr>
          <a:xfrm>
            <a:off x="11150918" y="40508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20</a:t>
            </a:r>
            <a:endParaRPr lang="en-ZA" sz="1200" dirty="0">
              <a:solidFill>
                <a:prstClr val="black"/>
              </a:solidFill>
            </a:endParaRPr>
          </a:p>
        </p:txBody>
      </p:sp>
    </p:spTree>
    <p:extLst>
      <p:ext uri="{BB962C8B-B14F-4D97-AF65-F5344CB8AC3E}">
        <p14:creationId xmlns:p14="http://schemas.microsoft.com/office/powerpoint/2010/main" val="3690411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96267" y="6237519"/>
            <a:ext cx="2844800" cy="365125"/>
          </a:xfrm>
        </p:spPr>
        <p:txBody>
          <a:bodyPr/>
          <a:lstStyle/>
          <a:p>
            <a:pPr>
              <a:defRPr/>
            </a:pPr>
            <a:fld id="{416AF1B2-E7A4-446A-84DC-90AA83BA6A19}" type="slidenum">
              <a:rPr lang="en-US" smtClean="0"/>
              <a:pPr>
                <a:defRPr/>
              </a:pPr>
              <a:t>21</a:t>
            </a:fld>
            <a:endParaRPr lang="en-US" dirty="0"/>
          </a:p>
        </p:txBody>
      </p:sp>
      <p:sp>
        <p:nvSpPr>
          <p:cNvPr id="5" name="Rectangle 3"/>
          <p:cNvSpPr>
            <a:spLocks noGrp="1" noChangeArrowheads="1"/>
          </p:cNvSpPr>
          <p:nvPr>
            <p:ph type="title"/>
          </p:nvPr>
        </p:nvSpPr>
        <p:spPr bwMode="auto">
          <a:xfrm>
            <a:off x="314633" y="174903"/>
            <a:ext cx="109728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a:t>
            </a:r>
            <a:r>
              <a:rPr lang="en-US" sz="2000" b="1" dirty="0" smtClean="0">
                <a:solidFill>
                  <a:srgbClr val="000000"/>
                </a:solidFill>
              </a:rPr>
              <a:t/>
            </a:r>
            <a:br>
              <a:rPr lang="en-US" sz="2000" b="1" dirty="0" smtClean="0">
                <a:solidFill>
                  <a:srgbClr val="000000"/>
                </a:solidFill>
              </a:rPr>
            </a:br>
            <a:r>
              <a:rPr lang="en-US" sz="2000" b="1" dirty="0" smtClean="0">
                <a:solidFill>
                  <a:srgbClr val="000000"/>
                </a:solidFill>
              </a:rPr>
              <a:t> </a:t>
            </a:r>
            <a:r>
              <a:rPr lang="en-US" sz="2800" b="1" dirty="0" smtClean="0">
                <a:solidFill>
                  <a:srgbClr val="000000"/>
                </a:solidFill>
              </a:rPr>
              <a:t>NON-ACHIEVED TARGETS</a:t>
            </a:r>
            <a:br>
              <a:rPr lang="en-US" sz="2800" b="1" dirty="0" smtClean="0">
                <a:solidFill>
                  <a:srgbClr val="000000"/>
                </a:solidFill>
              </a:rPr>
            </a:br>
            <a:endParaRPr lang="en-ZA" sz="2800" b="1"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59793989"/>
              </p:ext>
            </p:extLst>
          </p:nvPr>
        </p:nvGraphicFramePr>
        <p:xfrm>
          <a:off x="239356" y="1340768"/>
          <a:ext cx="11713301" cy="5329272"/>
        </p:xfrm>
        <a:graphic>
          <a:graphicData uri="http://schemas.openxmlformats.org/drawingml/2006/table">
            <a:tbl>
              <a:tblPr firstRow="1" bandRow="1">
                <a:tableStyleId>{BC89EF96-8CEA-46FF-86C4-4CE0E7609802}</a:tableStyleId>
              </a:tblPr>
              <a:tblGrid>
                <a:gridCol w="493579">
                  <a:extLst>
                    <a:ext uri="{9D8B030D-6E8A-4147-A177-3AD203B41FA5}">
                      <a16:colId xmlns="" xmlns:a16="http://schemas.microsoft.com/office/drawing/2014/main" val="20000"/>
                    </a:ext>
                  </a:extLst>
                </a:gridCol>
                <a:gridCol w="3058816">
                  <a:extLst>
                    <a:ext uri="{9D8B030D-6E8A-4147-A177-3AD203B41FA5}">
                      <a16:colId xmlns="" xmlns:a16="http://schemas.microsoft.com/office/drawing/2014/main" val="20001"/>
                    </a:ext>
                  </a:extLst>
                </a:gridCol>
                <a:gridCol w="3552395">
                  <a:extLst>
                    <a:ext uri="{9D8B030D-6E8A-4147-A177-3AD203B41FA5}">
                      <a16:colId xmlns="" xmlns:a16="http://schemas.microsoft.com/office/drawing/2014/main" val="20002"/>
                    </a:ext>
                  </a:extLst>
                </a:gridCol>
                <a:gridCol w="4608511">
                  <a:extLst>
                    <a:ext uri="{9D8B030D-6E8A-4147-A177-3AD203B41FA5}">
                      <a16:colId xmlns="" xmlns:a16="http://schemas.microsoft.com/office/drawing/2014/main" val="20003"/>
                    </a:ext>
                  </a:extLst>
                </a:gridCol>
              </a:tblGrid>
              <a:tr h="428655">
                <a:tc gridSpan="4">
                  <a:txBody>
                    <a:bodyPr/>
                    <a:lstStyle/>
                    <a:p>
                      <a:pPr algn="just"/>
                      <a:r>
                        <a:rPr lang="en-US" sz="1100" kern="1200" dirty="0" smtClean="0">
                          <a:effectLst/>
                        </a:rPr>
                        <a:t>VARIANCES AND ACTION PLAN</a:t>
                      </a:r>
                      <a:endParaRPr lang="en-ZA" sz="1100" dirty="0">
                        <a:latin typeface="+mn-lt"/>
                        <a:cs typeface="Arial" pitchFamily="34" charset="0"/>
                      </a:endParaRPr>
                    </a:p>
                  </a:txBody>
                  <a:tcPr marL="121920" marR="121920"/>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530775">
                <a:tc>
                  <a:txBody>
                    <a:bodyPr/>
                    <a:lstStyle/>
                    <a:p>
                      <a:pPr algn="just">
                        <a:spcAft>
                          <a:spcPts val="0"/>
                        </a:spcAft>
                      </a:pPr>
                      <a:r>
                        <a:rPr lang="en-US" sz="1100">
                          <a:effectLst/>
                        </a:rPr>
                        <a:t> </a:t>
                      </a:r>
                      <a:endParaRPr lang="en-ZA" sz="1100">
                        <a:effectLst/>
                      </a:endParaRPr>
                    </a:p>
                    <a:p>
                      <a:pPr algn="just">
                        <a:spcAft>
                          <a:spcPts val="0"/>
                        </a:spcAft>
                      </a:pPr>
                      <a:r>
                        <a:rPr lang="en-US" sz="1100">
                          <a:effectLst/>
                        </a:rPr>
                        <a:t>NO</a:t>
                      </a:r>
                      <a:endParaRPr lang="en-ZA" sz="1100">
                        <a:effectLst/>
                        <a:latin typeface="+mn-lt"/>
                        <a:ea typeface="Times New Roman"/>
                        <a:cs typeface="Arial" pitchFamily="34" charset="0"/>
                      </a:endParaRPr>
                    </a:p>
                  </a:txBody>
                  <a:tcPr marT="0" marB="0"/>
                </a:tc>
                <a:tc>
                  <a:txBody>
                    <a:bodyPr/>
                    <a:lstStyle/>
                    <a:p>
                      <a:pPr algn="just">
                        <a:spcAft>
                          <a:spcPts val="0"/>
                        </a:spcAft>
                      </a:pPr>
                      <a:r>
                        <a:rPr lang="en-US" sz="1100" dirty="0">
                          <a:effectLst/>
                        </a:rPr>
                        <a:t> </a:t>
                      </a:r>
                      <a:endParaRPr lang="en-ZA" sz="1100" dirty="0">
                        <a:effectLst/>
                      </a:endParaRPr>
                    </a:p>
                    <a:p>
                      <a:pPr algn="just">
                        <a:spcAft>
                          <a:spcPts val="0"/>
                        </a:spcAft>
                      </a:pPr>
                      <a:r>
                        <a:rPr lang="en-US" sz="1100" dirty="0">
                          <a:effectLst/>
                        </a:rPr>
                        <a:t>PROGRAMME PERFORMANCE INDICATOR </a:t>
                      </a:r>
                      <a:endParaRPr lang="en-ZA" sz="1100" dirty="0">
                        <a:effectLst/>
                        <a:latin typeface="+mn-lt"/>
                        <a:ea typeface="Times New Roman"/>
                        <a:cs typeface="Arial" pitchFamily="34" charset="0"/>
                      </a:endParaRPr>
                    </a:p>
                  </a:txBody>
                  <a:tcPr marT="0" marB="0"/>
                </a:tc>
                <a:tc>
                  <a:txBody>
                    <a:bodyPr/>
                    <a:lstStyle/>
                    <a:p>
                      <a:pPr algn="just">
                        <a:spcAft>
                          <a:spcPts val="0"/>
                        </a:spcAft>
                      </a:pPr>
                      <a:r>
                        <a:rPr lang="en-US" sz="1100" dirty="0">
                          <a:effectLst/>
                        </a:rPr>
                        <a:t> </a:t>
                      </a:r>
                      <a:endParaRPr lang="en-ZA" sz="1100" dirty="0">
                        <a:effectLst/>
                      </a:endParaRPr>
                    </a:p>
                    <a:p>
                      <a:pPr algn="just">
                        <a:spcAft>
                          <a:spcPts val="0"/>
                        </a:spcAft>
                      </a:pPr>
                      <a:r>
                        <a:rPr lang="en-US" sz="1100" dirty="0">
                          <a:effectLst/>
                        </a:rPr>
                        <a:t>MAJOR VARIANCE AND REASONS THEREOF</a:t>
                      </a:r>
                      <a:endParaRPr lang="en-ZA" sz="1100" dirty="0">
                        <a:effectLst/>
                        <a:latin typeface="+mn-lt"/>
                        <a:ea typeface="Times New Roman"/>
                        <a:cs typeface="Arial" pitchFamily="34" charset="0"/>
                      </a:endParaRPr>
                    </a:p>
                  </a:txBody>
                  <a:tcPr marT="0" marB="0"/>
                </a:tc>
                <a:tc>
                  <a:txBody>
                    <a:bodyPr/>
                    <a:lstStyle/>
                    <a:p>
                      <a:pPr algn="just">
                        <a:spcAft>
                          <a:spcPts val="0"/>
                        </a:spcAft>
                      </a:pPr>
                      <a:r>
                        <a:rPr lang="en-US" sz="1100">
                          <a:effectLst/>
                        </a:rPr>
                        <a:t> </a:t>
                      </a:r>
                      <a:endParaRPr lang="en-ZA" sz="1100">
                        <a:effectLst/>
                      </a:endParaRPr>
                    </a:p>
                    <a:p>
                      <a:pPr algn="just">
                        <a:spcAft>
                          <a:spcPts val="0"/>
                        </a:spcAft>
                      </a:pPr>
                      <a:r>
                        <a:rPr lang="en-US" sz="1100">
                          <a:effectLst/>
                        </a:rPr>
                        <a:t>ACTION TO BE TAKEN TO RESOLVE THE PROBLEM</a:t>
                      </a:r>
                      <a:endParaRPr lang="en-ZA" sz="1100">
                        <a:effectLst/>
                        <a:latin typeface="+mn-lt"/>
                        <a:ea typeface="Times New Roman"/>
                        <a:cs typeface="Arial" pitchFamily="34" charset="0"/>
                      </a:endParaRPr>
                    </a:p>
                  </a:txBody>
                  <a:tcPr marT="0" marB="0"/>
                </a:tc>
                <a:extLst>
                  <a:ext uri="{0D108BD9-81ED-4DB2-BD59-A6C34878D82A}">
                    <a16:rowId xmlns="" xmlns:a16="http://schemas.microsoft.com/office/drawing/2014/main" val="10001"/>
                  </a:ext>
                </a:extLst>
              </a:tr>
              <a:tr h="692402">
                <a:tc>
                  <a:txBody>
                    <a:bodyPr/>
                    <a:lstStyle/>
                    <a:p>
                      <a:pPr algn="just">
                        <a:spcAft>
                          <a:spcPts val="0"/>
                        </a:spcAft>
                      </a:pPr>
                      <a:r>
                        <a:rPr lang="en-US" sz="1100" dirty="0">
                          <a:effectLst/>
                        </a:rPr>
                        <a:t>1</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100" kern="1200" noProof="0" dirty="0" smtClean="0">
                          <a:effectLst/>
                        </a:rPr>
                        <a:t>Percentage of vacancy rate reduced.</a:t>
                      </a:r>
                      <a:endParaRPr lang="en-US" altLang="en-US" sz="1100" kern="1200" noProof="0" dirty="0" smtClean="0">
                        <a:effectLst/>
                      </a:endParaRPr>
                    </a:p>
                    <a:p>
                      <a:pPr marL="0" algn="just" defTabSz="457200" rtl="0" eaLnBrk="1" latinLnBrk="0" hangingPunct="1">
                        <a:lnSpc>
                          <a:spcPct val="115000"/>
                        </a:lnSpc>
                        <a:spcAft>
                          <a:spcPts val="0"/>
                        </a:spcAft>
                      </a:pP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algn="l">
                        <a:spcAft>
                          <a:spcPts val="0"/>
                        </a:spcAft>
                      </a:pPr>
                      <a:r>
                        <a:rPr lang="en-ZA" sz="1100" kern="1200" dirty="0" smtClean="0">
                          <a:effectLst/>
                        </a:rPr>
                        <a:t>High volumes of applications were received. Recruitment and selection of 68 internship posts additional to the establishment.</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algn="just">
                        <a:spcAft>
                          <a:spcPts val="0"/>
                        </a:spcAft>
                      </a:pPr>
                      <a:r>
                        <a:rPr lang="en-ZA" sz="1100" kern="1200" dirty="0" smtClean="0">
                          <a:effectLst/>
                        </a:rPr>
                        <a:t>The process to appoint 32 call Centre agent posts to be finalized in Q1 of 2019/20.</a:t>
                      </a:r>
                      <a:endParaRPr lang="en-ZA" sz="1100" kern="1200" dirty="0">
                        <a:solidFill>
                          <a:srgbClr val="000000"/>
                        </a:solidFill>
                        <a:effectLst/>
                        <a:latin typeface="+mn-lt"/>
                        <a:ea typeface="Times New Roman"/>
                        <a:cs typeface="Arial" panose="020B0604020202020204" pitchFamily="34" charset="0"/>
                      </a:endParaRPr>
                    </a:p>
                  </a:txBody>
                  <a:tcPr marT="0" marB="0"/>
                </a:tc>
                <a:extLst>
                  <a:ext uri="{0D108BD9-81ED-4DB2-BD59-A6C34878D82A}">
                    <a16:rowId xmlns="" xmlns:a16="http://schemas.microsoft.com/office/drawing/2014/main" val="10002"/>
                  </a:ext>
                </a:extLst>
              </a:tr>
              <a:tr h="636725">
                <a:tc>
                  <a:txBody>
                    <a:bodyPr/>
                    <a:lstStyle/>
                    <a:p>
                      <a:pPr algn="just">
                        <a:spcAft>
                          <a:spcPts val="0"/>
                        </a:spcAft>
                      </a:pPr>
                      <a:r>
                        <a:rPr lang="en-US" sz="1100">
                          <a:effectLst/>
                        </a:rPr>
                        <a:t>2</a:t>
                      </a:r>
                      <a:endParaRPr lang="en-ZA" sz="110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smtClean="0">
                          <a:effectLst/>
                        </a:rPr>
                        <a:t>Number of provincial sites upgraded with free Wi-Fi to access </a:t>
                      </a:r>
                      <a:endParaRPr lang="en-US" altLang="en-US" sz="1100" kern="1200" noProof="0" dirty="0" smtClean="0">
                        <a:solidFill>
                          <a:srgbClr val="000000"/>
                        </a:solidFill>
                        <a:effectLst/>
                        <a:latin typeface="+mn-lt"/>
                        <a:ea typeface="Times New Roman"/>
                        <a:cs typeface="Arial" panose="020B0604020202020204" pitchFamily="34" charset="0"/>
                      </a:endParaRPr>
                    </a:p>
                  </a:txBody>
                  <a:tcPr marT="0" marB="0"/>
                </a:tc>
                <a:tc>
                  <a:txBody>
                    <a:bodyPr/>
                    <a:lstStyle/>
                    <a:p>
                      <a:pPr marL="0" marR="0" algn="just" defTabSz="457200" rtl="0" eaLnBrk="1" latinLnBrk="0" hangingPunct="1">
                        <a:spcAft>
                          <a:spcPts val="0"/>
                        </a:spcAft>
                      </a:pPr>
                      <a:r>
                        <a:rPr lang="en-ZA" sz="1100" kern="1200" dirty="0" smtClean="0">
                          <a:effectLst/>
                        </a:rPr>
                        <a:t>There were delays in the appointment of a service provider.</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L="0" marR="0" lvl="0" indent="0" algn="just" defTabSz="457200" rtl="0" eaLnBrk="1" latinLnBrk="0" hangingPunct="1">
                        <a:spcAft>
                          <a:spcPts val="0"/>
                        </a:spcAft>
                        <a:buFont typeface="Symbol"/>
                        <a:buNone/>
                      </a:pPr>
                      <a:r>
                        <a:rPr lang="en-ZA" sz="1100" kern="1200" dirty="0" smtClean="0">
                          <a:effectLst/>
                        </a:rPr>
                        <a:t>Service provider has been appointed and equipment was delivered on 19 March 2019. Implementation to commence in Q1 of 2019/20.</a:t>
                      </a:r>
                      <a:endParaRPr lang="en-ZA" sz="1100" kern="1200" dirty="0">
                        <a:solidFill>
                          <a:srgbClr val="000000"/>
                        </a:solidFill>
                        <a:effectLst/>
                        <a:latin typeface="+mn-lt"/>
                        <a:ea typeface="Times New Roman"/>
                        <a:cs typeface="Arial" panose="020B0604020202020204" pitchFamily="34" charset="0"/>
                      </a:endParaRPr>
                    </a:p>
                  </a:txBody>
                  <a:tcPr marT="0" marB="0"/>
                </a:tc>
                <a:extLst>
                  <a:ext uri="{0D108BD9-81ED-4DB2-BD59-A6C34878D82A}">
                    <a16:rowId xmlns="" xmlns:a16="http://schemas.microsoft.com/office/drawing/2014/main" val="10003"/>
                  </a:ext>
                </a:extLst>
              </a:tr>
              <a:tr h="707624">
                <a:tc>
                  <a:txBody>
                    <a:bodyPr/>
                    <a:lstStyle/>
                    <a:p>
                      <a:pPr algn="just">
                        <a:spcAft>
                          <a:spcPts val="0"/>
                        </a:spcAft>
                      </a:pPr>
                      <a:r>
                        <a:rPr lang="en-US" sz="1100" dirty="0">
                          <a:effectLst/>
                        </a:rPr>
                        <a:t>3</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100" kern="1200" noProof="0" dirty="0" smtClean="0">
                          <a:effectLst/>
                        </a:rPr>
                        <a:t>Integrated claims management System</a:t>
                      </a:r>
                      <a:r>
                        <a:rPr lang="en-US" sz="1100" kern="1200" baseline="0" noProof="0" dirty="0" smtClean="0">
                          <a:effectLst/>
                        </a:rPr>
                        <a:t> </a:t>
                      </a:r>
                      <a:r>
                        <a:rPr lang="en-US" sz="1100" kern="1200" noProof="0" dirty="0" smtClean="0">
                          <a:effectLst/>
                        </a:rPr>
                        <a:t>(ICMS) implemented</a:t>
                      </a:r>
                      <a:endParaRPr lang="en-US" sz="1100" kern="1200" noProof="0" dirty="0" smtClean="0">
                        <a:solidFill>
                          <a:srgbClr val="000000"/>
                        </a:solidFill>
                        <a:effectLst/>
                        <a:latin typeface="+mn-lt"/>
                        <a:ea typeface="Times New Roman"/>
                        <a:cs typeface="Arial" panose="020B0604020202020204" pitchFamily="34" charset="0"/>
                      </a:endParaRPr>
                    </a:p>
                  </a:txBody>
                  <a:tcPr marT="0" marB="0"/>
                </a:tc>
                <a:tc>
                  <a:txBody>
                    <a:bodyPr/>
                    <a:lstStyle/>
                    <a:p>
                      <a:pPr marL="0" marR="0" algn="just" defTabSz="457200" rtl="0" eaLnBrk="1" latinLnBrk="0" hangingPunct="1">
                        <a:spcAft>
                          <a:spcPts val="0"/>
                        </a:spcAft>
                      </a:pPr>
                      <a:r>
                        <a:rPr lang="en-ZA" sz="1100" kern="1200" dirty="0" smtClean="0">
                          <a:effectLst/>
                        </a:rPr>
                        <a:t>Delay with the appointment of a service provider and approval for Accenture to conduct handover to the new service provider.</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R="41910" algn="just">
                        <a:spcAft>
                          <a:spcPts val="0"/>
                        </a:spcAft>
                      </a:pPr>
                      <a:r>
                        <a:rPr lang="en-ZA" sz="1100" kern="1200" dirty="0" smtClean="0">
                          <a:effectLst/>
                        </a:rPr>
                        <a:t>The target has been revised and rolled over to the 2019/20 APP.</a:t>
                      </a:r>
                      <a:endParaRPr lang="en-ZA" sz="1100" kern="1200" dirty="0" smtClean="0">
                        <a:solidFill>
                          <a:srgbClr val="000000"/>
                        </a:solidFill>
                        <a:effectLst/>
                        <a:latin typeface="+mn-lt"/>
                        <a:ea typeface="Times New Roman"/>
                        <a:cs typeface="Arial" panose="020B0604020202020204" pitchFamily="34" charset="0"/>
                      </a:endParaRPr>
                    </a:p>
                  </a:txBody>
                  <a:tcPr marT="0" marB="0"/>
                </a:tc>
                <a:extLst>
                  <a:ext uri="{0D108BD9-81ED-4DB2-BD59-A6C34878D82A}">
                    <a16:rowId xmlns="" xmlns:a16="http://schemas.microsoft.com/office/drawing/2014/main" val="10004"/>
                  </a:ext>
                </a:extLst>
              </a:tr>
              <a:tr h="617149">
                <a:tc>
                  <a:txBody>
                    <a:bodyPr/>
                    <a:lstStyle/>
                    <a:p>
                      <a:pPr algn="just">
                        <a:spcAft>
                          <a:spcPts val="0"/>
                        </a:spcAft>
                      </a:pPr>
                      <a:r>
                        <a:rPr lang="en-ZA" sz="1100" dirty="0" smtClean="0">
                          <a:effectLst/>
                        </a:rPr>
                        <a:t>4</a:t>
                      </a:r>
                      <a:endParaRPr lang="en-ZA" sz="1100" dirty="0">
                        <a:effectLst/>
                        <a:latin typeface="+mn-lt"/>
                        <a:ea typeface="Times New Roman"/>
                        <a:cs typeface="Arial" pitchFamily="34" charset="0"/>
                      </a:endParaRPr>
                    </a:p>
                  </a:txBody>
                  <a:tcPr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000" u="none" strike="noStrike" kern="1200" baseline="0" noProof="0" dirty="0" smtClean="0"/>
                        <a:t>Number of newly registered employers per year</a:t>
                      </a:r>
                      <a:endParaRPr lang="en-ZA" sz="1000" b="0" i="0" u="none" strike="noStrike" kern="1200" baseline="0" noProof="0" dirty="0" smtClean="0">
                        <a:solidFill>
                          <a:srgbClr val="000000"/>
                        </a:solidFill>
                        <a:latin typeface="+mn-lt"/>
                        <a:ea typeface="+mn-ea"/>
                        <a:cs typeface="Arial" panose="020B0604020202020204" pitchFamily="34" charset="0"/>
                      </a:endParaRPr>
                    </a:p>
                  </a:txBody>
                  <a:tcPr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u="none" strike="noStrike" kern="1200" baseline="0" noProof="0" dirty="0" smtClean="0"/>
                        <a:t>Performance was impacted by the systems downtime owing to data centre move.</a:t>
                      </a:r>
                      <a:endParaRPr lang="en-ZA" sz="1000" b="0" i="0" u="none" strike="noStrike" kern="1200" baseline="0" noProof="0" dirty="0" smtClean="0">
                        <a:solidFill>
                          <a:srgbClr val="000000"/>
                        </a:solidFill>
                        <a:latin typeface="+mn-lt"/>
                        <a:ea typeface="+mn-ea"/>
                        <a:cs typeface="Arial" panose="020B0604020202020204" pitchFamily="34" charset="0"/>
                      </a:endParaRPr>
                    </a:p>
                  </a:txBody>
                  <a:tcPr marT="0" marB="0"/>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000" u="none" strike="noStrike" kern="1200" baseline="0" dirty="0" smtClean="0"/>
                        <a:t>The systems stabilized after the data centre move and introduced  online registration.</a:t>
                      </a:r>
                      <a:endParaRPr lang="en-ZA" sz="1000" b="0" i="0" u="none" strike="noStrike" kern="1200" baseline="0" dirty="0">
                        <a:solidFill>
                          <a:srgbClr val="000000"/>
                        </a:solidFill>
                        <a:latin typeface="+mn-lt"/>
                        <a:ea typeface="+mn-ea"/>
                        <a:cs typeface="Arial" panose="020B0604020202020204" pitchFamily="34" charset="0"/>
                      </a:endParaRPr>
                    </a:p>
                  </a:txBody>
                  <a:tcPr marT="0" marB="0"/>
                </a:tc>
                <a:extLst>
                  <a:ext uri="{0D108BD9-81ED-4DB2-BD59-A6C34878D82A}">
                    <a16:rowId xmlns="" xmlns:a16="http://schemas.microsoft.com/office/drawing/2014/main" val="10005"/>
                  </a:ext>
                </a:extLst>
              </a:tr>
              <a:tr h="892242">
                <a:tc>
                  <a:txBody>
                    <a:bodyPr/>
                    <a:lstStyle/>
                    <a:p>
                      <a:pPr algn="just">
                        <a:spcAft>
                          <a:spcPts val="0"/>
                        </a:spcAft>
                      </a:pPr>
                      <a:r>
                        <a:rPr lang="en-ZA" sz="1100" dirty="0" smtClean="0">
                          <a:effectLst/>
                        </a:rPr>
                        <a:t>5</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smtClean="0">
                          <a:effectLst/>
                        </a:rPr>
                        <a:t>Percentage of applications with complete information issued with compliance</a:t>
                      </a:r>
                      <a:r>
                        <a:rPr lang="en-ZA" sz="1100" kern="1200" baseline="0" noProof="0" dirty="0" smtClean="0">
                          <a:effectLst/>
                        </a:rPr>
                        <a:t> </a:t>
                      </a:r>
                      <a:r>
                        <a:rPr lang="en-ZA" sz="1100" kern="1200" noProof="0" dirty="0" smtClean="0">
                          <a:effectLst/>
                        </a:rPr>
                        <a:t>certificates or tender letter within 10 working days</a:t>
                      </a:r>
                      <a:endParaRPr lang="en-ZA" sz="1100" kern="1200" noProof="0" dirty="0" smtClean="0">
                        <a:solidFill>
                          <a:srgbClr val="000000"/>
                        </a:solidFill>
                        <a:effectLst/>
                        <a:latin typeface="+mn-lt"/>
                        <a:ea typeface="Times New Roman"/>
                        <a:cs typeface="Arial" panose="020B0604020202020204" pitchFamily="34" charset="0"/>
                      </a:endParaRPr>
                    </a:p>
                  </a:txBody>
                  <a:tcPr marT="0" marB="0"/>
                </a:tc>
                <a:tc>
                  <a:txBody>
                    <a:bodyPr/>
                    <a:lstStyle/>
                    <a:p>
                      <a:pPr>
                        <a:spcAft>
                          <a:spcPts val="0"/>
                        </a:spcAft>
                      </a:pPr>
                      <a:r>
                        <a:rPr lang="en-US" sz="1100" kern="1200" dirty="0" smtClean="0">
                          <a:effectLst/>
                        </a:rPr>
                        <a:t>The action plan was implemented and improved month-to-month performance but did not yield expected results for cumulative target.</a:t>
                      </a:r>
                      <a:endParaRPr lang="en-ZA" sz="1100" kern="1200" dirty="0" smtClean="0">
                        <a:solidFill>
                          <a:srgbClr val="000000"/>
                        </a:solidFill>
                        <a:effectLst/>
                        <a:latin typeface="+mn-lt"/>
                        <a:ea typeface="Times New Roman"/>
                        <a:cs typeface="Arial" panose="020B0604020202020204" pitchFamily="34" charset="0"/>
                      </a:endParaRPr>
                    </a:p>
                  </a:txBody>
                  <a:tcPr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dirty="0" smtClean="0">
                          <a:effectLst/>
                        </a:rPr>
                        <a:t>Maintain the strategies that were put in place to ensure month-to-month performance in order to achieve the annual target</a:t>
                      </a:r>
                      <a:endParaRPr lang="en-ZA" sz="1100" kern="1200" dirty="0">
                        <a:solidFill>
                          <a:srgbClr val="000000"/>
                        </a:solidFill>
                        <a:effectLst/>
                        <a:latin typeface="+mn-lt"/>
                        <a:ea typeface="Times New Roman"/>
                        <a:cs typeface="Arial" panose="020B0604020202020204" pitchFamily="34" charset="0"/>
                      </a:endParaRPr>
                    </a:p>
                  </a:txBody>
                  <a:tcPr marT="0" marB="0"/>
                </a:tc>
                <a:extLst>
                  <a:ext uri="{0D108BD9-81ED-4DB2-BD59-A6C34878D82A}">
                    <a16:rowId xmlns="" xmlns:a16="http://schemas.microsoft.com/office/drawing/2014/main" val="10006"/>
                  </a:ext>
                </a:extLst>
              </a:tr>
              <a:tr h="823700">
                <a:tc>
                  <a:txBody>
                    <a:bodyPr/>
                    <a:lstStyle/>
                    <a:p>
                      <a:pPr algn="just">
                        <a:spcAft>
                          <a:spcPts val="0"/>
                        </a:spcAft>
                      </a:pPr>
                      <a:r>
                        <a:rPr lang="en-ZA" sz="1100" dirty="0" smtClean="0">
                          <a:effectLst/>
                        </a:rPr>
                        <a:t>6</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smtClean="0">
                          <a:effectLst/>
                        </a:rPr>
                        <a:t>Number of UIF beneficiaries provided</a:t>
                      </a:r>
                      <a:r>
                        <a:rPr lang="en-ZA" sz="1100" kern="1200" baseline="0" noProof="0" dirty="0" smtClean="0">
                          <a:effectLst/>
                        </a:rPr>
                        <a:t> </a:t>
                      </a:r>
                      <a:r>
                        <a:rPr lang="en-ZA" sz="1100" kern="1200" noProof="0" dirty="0" smtClean="0">
                          <a:effectLst/>
                        </a:rPr>
                        <a:t>with learning and/or work place experience</a:t>
                      </a:r>
                      <a:r>
                        <a:rPr lang="en-ZA" sz="1100" kern="1200" baseline="0" noProof="0" dirty="0" smtClean="0">
                          <a:effectLst/>
                        </a:rPr>
                        <a:t> </a:t>
                      </a:r>
                      <a:r>
                        <a:rPr lang="en-US" sz="1100" kern="1200" noProof="0" dirty="0" smtClean="0">
                          <a:effectLst/>
                        </a:rPr>
                        <a:t>opportunities</a:t>
                      </a:r>
                      <a:endParaRPr lang="en-US" altLang="en-US" sz="1100" kern="1200" noProof="0" dirty="0" smtClean="0">
                        <a:solidFill>
                          <a:srgbClr val="000000"/>
                        </a:solidFill>
                        <a:effectLst/>
                        <a:latin typeface="+mn-lt"/>
                        <a:ea typeface="Times New Roman"/>
                        <a:cs typeface="Arial" panose="020B0604020202020204" pitchFamily="34" charset="0"/>
                      </a:endParaRPr>
                    </a:p>
                  </a:txBody>
                  <a:tcPr marT="0" marB="0"/>
                </a:tc>
                <a:tc>
                  <a:txBody>
                    <a:bodyPr/>
                    <a:lstStyle/>
                    <a:p>
                      <a:pPr algn="just">
                        <a:spcAft>
                          <a:spcPts val="0"/>
                        </a:spcAft>
                      </a:pPr>
                      <a:r>
                        <a:rPr lang="en-US" sz="1100" kern="1200" dirty="0">
                          <a:effectLst/>
                        </a:rPr>
                        <a:t>Delays with the finalization of Request for proposal.</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L="0" marR="0" algn="l" defTabSz="457200" rtl="0" eaLnBrk="1" latinLnBrk="0" hangingPunct="1">
                        <a:spcAft>
                          <a:spcPts val="0"/>
                        </a:spcAft>
                      </a:pPr>
                      <a:r>
                        <a:rPr lang="en-ZA" sz="1100" kern="1200" dirty="0" smtClean="0">
                          <a:effectLst/>
                        </a:rPr>
                        <a:t>The Request for proposals one has been finalized. The target has been revised in the 2019/20 financial year.</a:t>
                      </a:r>
                      <a:endParaRPr lang="en-ZA" sz="1100" kern="1200" dirty="0" smtClean="0">
                        <a:solidFill>
                          <a:srgbClr val="000000"/>
                        </a:solidFill>
                        <a:effectLst/>
                        <a:latin typeface="+mn-lt"/>
                        <a:ea typeface="Times New Roman"/>
                        <a:cs typeface="Arial" panose="020B0604020202020204" pitchFamily="34" charset="0"/>
                      </a:endParaRPr>
                    </a:p>
                  </a:txBody>
                  <a:tcPr marT="0" marB="0"/>
                </a:tc>
                <a:extLst>
                  <a:ext uri="{0D108BD9-81ED-4DB2-BD59-A6C34878D82A}">
                    <a16:rowId xmlns="" xmlns:a16="http://schemas.microsoft.com/office/drawing/2014/main" val="10007"/>
                  </a:ext>
                </a:extLst>
              </a:tr>
            </a:tbl>
          </a:graphicData>
        </a:graphic>
      </p:graphicFrame>
      <p:sp>
        <p:nvSpPr>
          <p:cNvPr id="6" name="TextBox 7"/>
          <p:cNvSpPr txBox="1"/>
          <p:nvPr/>
        </p:nvSpPr>
        <p:spPr>
          <a:xfrm>
            <a:off x="11150918" y="40508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21</a:t>
            </a:r>
            <a:endParaRPr lang="en-ZA" sz="1200" dirty="0">
              <a:solidFill>
                <a:prstClr val="black"/>
              </a:solidFill>
            </a:endParaRPr>
          </a:p>
        </p:txBody>
      </p:sp>
    </p:spTree>
    <p:extLst>
      <p:ext uri="{BB962C8B-B14F-4D97-AF65-F5344CB8AC3E}">
        <p14:creationId xmlns:p14="http://schemas.microsoft.com/office/powerpoint/2010/main" val="1151039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22</a:t>
            </a:fld>
            <a:endParaRPr lang="en-US" dirty="0"/>
          </a:p>
        </p:txBody>
      </p:sp>
      <p:sp>
        <p:nvSpPr>
          <p:cNvPr id="5" name="Rectangle 4"/>
          <p:cNvSpPr/>
          <p:nvPr/>
        </p:nvSpPr>
        <p:spPr>
          <a:xfrm>
            <a:off x="2095471" y="3068960"/>
            <a:ext cx="7859396" cy="707886"/>
          </a:xfrm>
          <a:prstGeom prst="rect">
            <a:avLst/>
          </a:prstGeom>
          <a:noFill/>
        </p:spPr>
        <p:txBody>
          <a:bodyPr wrap="non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VOLUMES AND TURNAROUND TIME</a:t>
            </a: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11150985" y="40517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22</a:t>
            </a:r>
            <a:endParaRPr lang="en-ZA" sz="1200" dirty="0">
              <a:solidFill>
                <a:prstClr val="black"/>
              </a:solidFill>
            </a:endParaRPr>
          </a:p>
        </p:txBody>
      </p:sp>
    </p:spTree>
    <p:extLst>
      <p:ext uri="{BB962C8B-B14F-4D97-AF65-F5344CB8AC3E}">
        <p14:creationId xmlns:p14="http://schemas.microsoft.com/office/powerpoint/2010/main" val="622324478"/>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6429" y="1668040"/>
            <a:ext cx="3840427" cy="646331"/>
          </a:xfrm>
          <a:prstGeom prst="rect">
            <a:avLst/>
          </a:prstGeom>
          <a:solidFill>
            <a:srgbClr val="FF0000"/>
          </a:solidFill>
        </p:spPr>
        <p:txBody>
          <a:bodyPr wrap="square" rtlCol="0" anchor="ctr">
            <a:spAutoFit/>
          </a:bodyPr>
          <a:lstStyle/>
          <a:p>
            <a:pPr algn="ctr"/>
            <a:r>
              <a:rPr lang="en-ZA" dirty="0" smtClean="0"/>
              <a:t>90% within 5 weeks = 35 days</a:t>
            </a:r>
          </a:p>
          <a:p>
            <a:pPr algn="ctr"/>
            <a:endParaRPr lang="en-ZA" dirty="0"/>
          </a:p>
        </p:txBody>
      </p:sp>
      <p:sp>
        <p:nvSpPr>
          <p:cNvPr id="4" name="TextBox 3"/>
          <p:cNvSpPr txBox="1"/>
          <p:nvPr/>
        </p:nvSpPr>
        <p:spPr>
          <a:xfrm>
            <a:off x="6672065" y="4226903"/>
            <a:ext cx="3840427" cy="646331"/>
          </a:xfrm>
          <a:prstGeom prst="rect">
            <a:avLst/>
          </a:prstGeom>
          <a:solidFill>
            <a:schemeClr val="accent2">
              <a:lumMod val="20000"/>
              <a:lumOff val="80000"/>
            </a:schemeClr>
          </a:solidFill>
        </p:spPr>
        <p:txBody>
          <a:bodyPr wrap="square" rtlCol="0">
            <a:spAutoFit/>
          </a:bodyPr>
          <a:lstStyle/>
          <a:p>
            <a:r>
              <a:rPr lang="en-ZA" b="1" dirty="0" smtClean="0">
                <a:solidFill>
                  <a:srgbClr val="FF0000"/>
                </a:solidFill>
              </a:rPr>
              <a:t>Deceased Benefit</a:t>
            </a:r>
          </a:p>
          <a:p>
            <a:r>
              <a:rPr lang="en-ZA" dirty="0" smtClean="0">
                <a:solidFill>
                  <a:prstClr val="black"/>
                </a:solidFill>
              </a:rPr>
              <a:t>90% within 20 days</a:t>
            </a:r>
            <a:endParaRPr lang="en-ZA" dirty="0">
              <a:solidFill>
                <a:prstClr val="black"/>
              </a:solidFill>
            </a:endParaRPr>
          </a:p>
        </p:txBody>
      </p:sp>
      <p:sp>
        <p:nvSpPr>
          <p:cNvPr id="5" name="TextBox 4"/>
          <p:cNvSpPr txBox="1"/>
          <p:nvPr/>
        </p:nvSpPr>
        <p:spPr>
          <a:xfrm>
            <a:off x="6672065" y="3187052"/>
            <a:ext cx="3840427" cy="646331"/>
          </a:xfrm>
          <a:prstGeom prst="rect">
            <a:avLst/>
          </a:prstGeom>
          <a:solidFill>
            <a:schemeClr val="accent1">
              <a:lumMod val="20000"/>
              <a:lumOff val="80000"/>
            </a:schemeClr>
          </a:solidFill>
        </p:spPr>
        <p:txBody>
          <a:bodyPr wrap="square" rtlCol="0">
            <a:spAutoFit/>
          </a:bodyPr>
          <a:lstStyle/>
          <a:p>
            <a:r>
              <a:rPr lang="en-ZA" b="1" dirty="0" smtClean="0">
                <a:solidFill>
                  <a:srgbClr val="FF0000"/>
                </a:solidFill>
              </a:rPr>
              <a:t>In-Service Benefits</a:t>
            </a:r>
          </a:p>
          <a:p>
            <a:r>
              <a:rPr lang="en-ZA" dirty="0" smtClean="0">
                <a:solidFill>
                  <a:prstClr val="black"/>
                </a:solidFill>
              </a:rPr>
              <a:t>90% within 10 days</a:t>
            </a:r>
            <a:endParaRPr lang="en-ZA" dirty="0">
              <a:solidFill>
                <a:prstClr val="black"/>
              </a:solidFill>
            </a:endParaRPr>
          </a:p>
        </p:txBody>
      </p:sp>
      <p:sp>
        <p:nvSpPr>
          <p:cNvPr id="6" name="TextBox 5"/>
          <p:cNvSpPr txBox="1"/>
          <p:nvPr/>
        </p:nvSpPr>
        <p:spPr>
          <a:xfrm>
            <a:off x="6672065" y="2086949"/>
            <a:ext cx="3840427" cy="646331"/>
          </a:xfrm>
          <a:prstGeom prst="rect">
            <a:avLst/>
          </a:prstGeom>
          <a:solidFill>
            <a:schemeClr val="accent2">
              <a:lumMod val="20000"/>
              <a:lumOff val="80000"/>
            </a:schemeClr>
          </a:solidFill>
        </p:spPr>
        <p:txBody>
          <a:bodyPr wrap="square" rtlCol="0">
            <a:spAutoFit/>
          </a:bodyPr>
          <a:lstStyle/>
          <a:p>
            <a:r>
              <a:rPr lang="en-ZA" b="1" dirty="0" smtClean="0">
                <a:solidFill>
                  <a:srgbClr val="FF0000"/>
                </a:solidFill>
              </a:rPr>
              <a:t>Unemployed Benefits</a:t>
            </a:r>
          </a:p>
          <a:p>
            <a:r>
              <a:rPr lang="en-ZA" dirty="0" smtClean="0">
                <a:solidFill>
                  <a:prstClr val="black"/>
                </a:solidFill>
              </a:rPr>
              <a:t>90% within 15 days</a:t>
            </a:r>
            <a:endParaRPr lang="en-ZA" dirty="0">
              <a:solidFill>
                <a:prstClr val="black"/>
              </a:solidFill>
            </a:endParaRPr>
          </a:p>
        </p:txBody>
      </p:sp>
      <p:sp>
        <p:nvSpPr>
          <p:cNvPr id="7" name="TextBox 6"/>
          <p:cNvSpPr txBox="1"/>
          <p:nvPr/>
        </p:nvSpPr>
        <p:spPr>
          <a:xfrm>
            <a:off x="1628546" y="739257"/>
            <a:ext cx="3186385" cy="523220"/>
          </a:xfrm>
          <a:prstGeom prst="rect">
            <a:avLst/>
          </a:prstGeom>
          <a:noFill/>
        </p:spPr>
        <p:txBody>
          <a:bodyPr wrap="none" rtlCol="0">
            <a:spAutoFit/>
          </a:bodyPr>
          <a:lstStyle/>
          <a:p>
            <a:r>
              <a:rPr lang="en-ZA" sz="2800" b="1" dirty="0" smtClean="0">
                <a:solidFill>
                  <a:prstClr val="black"/>
                </a:solidFill>
              </a:rPr>
              <a:t>PREVIOUS TARGETS </a:t>
            </a:r>
            <a:endParaRPr lang="en-ZA" sz="2800" b="1" dirty="0">
              <a:solidFill>
                <a:prstClr val="black"/>
              </a:solidFill>
            </a:endParaRPr>
          </a:p>
        </p:txBody>
      </p:sp>
      <p:sp>
        <p:nvSpPr>
          <p:cNvPr id="8" name="TextBox 7"/>
          <p:cNvSpPr txBox="1"/>
          <p:nvPr/>
        </p:nvSpPr>
        <p:spPr>
          <a:xfrm>
            <a:off x="6672237" y="766161"/>
            <a:ext cx="3723776" cy="523220"/>
          </a:xfrm>
          <a:prstGeom prst="rect">
            <a:avLst/>
          </a:prstGeom>
          <a:noFill/>
        </p:spPr>
        <p:txBody>
          <a:bodyPr wrap="none" rtlCol="0">
            <a:spAutoFit/>
          </a:bodyPr>
          <a:lstStyle/>
          <a:p>
            <a:r>
              <a:rPr lang="en-ZA" sz="2800" b="1" dirty="0" smtClean="0">
                <a:solidFill>
                  <a:prstClr val="black"/>
                </a:solidFill>
              </a:rPr>
              <a:t>CHANGING LIVES DRIVE</a:t>
            </a:r>
            <a:endParaRPr lang="en-ZA" sz="2800" b="1" dirty="0">
              <a:solidFill>
                <a:prstClr val="black"/>
              </a:solidFill>
            </a:endParaRPr>
          </a:p>
        </p:txBody>
      </p:sp>
      <p:cxnSp>
        <p:nvCxnSpPr>
          <p:cNvPr id="10" name="Straight Connector 9"/>
          <p:cNvCxnSpPr/>
          <p:nvPr/>
        </p:nvCxnSpPr>
        <p:spPr>
          <a:xfrm>
            <a:off x="6480043" y="2204971"/>
            <a:ext cx="0" cy="36317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795507" y="1898487"/>
            <a:ext cx="0" cy="36516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a:off x="4846856" y="1991206"/>
            <a:ext cx="1344149" cy="1384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0168" y="2663442"/>
            <a:ext cx="5564085" cy="1508105"/>
          </a:xfrm>
          <a:prstGeom prst="rect">
            <a:avLst/>
          </a:prstGeom>
          <a:noFill/>
          <a:ln w="12700">
            <a:solidFill>
              <a:schemeClr val="tx1"/>
            </a:solidFill>
          </a:ln>
        </p:spPr>
        <p:txBody>
          <a:bodyPr wrap="square" rtlCol="0">
            <a:spAutoFit/>
          </a:bodyPr>
          <a:lstStyle/>
          <a:p>
            <a:r>
              <a:rPr lang="en-ZA" u="sng" dirty="0" smtClean="0">
                <a:solidFill>
                  <a:prstClr val="black"/>
                </a:solidFill>
              </a:rPr>
              <a:t>Provincial Conditions with stretched targets</a:t>
            </a:r>
          </a:p>
          <a:p>
            <a:endParaRPr lang="en-ZA" u="sng" dirty="0" smtClean="0">
              <a:solidFill>
                <a:prstClr val="black"/>
              </a:solidFill>
            </a:endParaRPr>
          </a:p>
          <a:p>
            <a:pPr marL="285750" indent="-285750">
              <a:buFont typeface="Arial" panose="020B0604020202020204" pitchFamily="34" charset="0"/>
              <a:buChar char="•"/>
            </a:pPr>
            <a:r>
              <a:rPr lang="en-ZA" sz="1400" dirty="0" smtClean="0">
                <a:solidFill>
                  <a:prstClr val="black"/>
                </a:solidFill>
              </a:rPr>
              <a:t>Capacity remained the same</a:t>
            </a:r>
          </a:p>
          <a:p>
            <a:pPr marL="285750" indent="-285750">
              <a:buFont typeface="Arial" panose="020B0604020202020204" pitchFamily="34" charset="0"/>
              <a:buChar char="•"/>
            </a:pPr>
            <a:r>
              <a:rPr lang="en-ZA" sz="1400" dirty="0" smtClean="0">
                <a:solidFill>
                  <a:prstClr val="black"/>
                </a:solidFill>
              </a:rPr>
              <a:t>Process also remained the same</a:t>
            </a:r>
          </a:p>
          <a:p>
            <a:pPr marL="285750" indent="-285750">
              <a:buFont typeface="Arial" panose="020B0604020202020204" pitchFamily="34" charset="0"/>
              <a:buChar char="•"/>
            </a:pPr>
            <a:r>
              <a:rPr lang="en-ZA" sz="1400" dirty="0" smtClean="0">
                <a:solidFill>
                  <a:prstClr val="black"/>
                </a:solidFill>
              </a:rPr>
              <a:t>Technological conditions almost worsen</a:t>
            </a:r>
          </a:p>
          <a:p>
            <a:pPr marL="285750" indent="-285750">
              <a:buFont typeface="Arial" panose="020B0604020202020204" pitchFamily="34" charset="0"/>
              <a:buChar char="•"/>
            </a:pPr>
            <a:r>
              <a:rPr lang="en-ZA" sz="1400" dirty="0" smtClean="0">
                <a:solidFill>
                  <a:prstClr val="black"/>
                </a:solidFill>
              </a:rPr>
              <a:t>Accommodation challenges continued</a:t>
            </a:r>
          </a:p>
        </p:txBody>
      </p:sp>
      <p:sp>
        <p:nvSpPr>
          <p:cNvPr id="16" name="TextBox 15"/>
          <p:cNvSpPr txBox="1"/>
          <p:nvPr/>
        </p:nvSpPr>
        <p:spPr>
          <a:xfrm>
            <a:off x="340276" y="4549970"/>
            <a:ext cx="5760911" cy="2000548"/>
          </a:xfrm>
          <a:prstGeom prst="rect">
            <a:avLst/>
          </a:prstGeom>
          <a:noFill/>
          <a:ln>
            <a:solidFill>
              <a:schemeClr val="tx1"/>
            </a:solidFill>
            <a:prstDash val="sysDash"/>
          </a:ln>
          <a:effectLst>
            <a:glow rad="139700">
              <a:schemeClr val="accent2">
                <a:satMod val="175000"/>
                <a:alpha val="40000"/>
              </a:schemeClr>
            </a:glow>
          </a:effectLst>
        </p:spPr>
        <p:txBody>
          <a:bodyPr wrap="square" rtlCol="0">
            <a:spAutoFit/>
          </a:bodyPr>
          <a:lstStyle/>
          <a:p>
            <a:r>
              <a:rPr lang="en-ZA" u="sng" dirty="0" smtClean="0">
                <a:solidFill>
                  <a:prstClr val="black"/>
                </a:solidFill>
              </a:rPr>
              <a:t>Provincial Teams attitude</a:t>
            </a:r>
          </a:p>
          <a:p>
            <a:endParaRPr lang="en-ZA" u="sng" dirty="0" smtClean="0">
              <a:solidFill>
                <a:prstClr val="black"/>
              </a:solidFill>
            </a:endParaRPr>
          </a:p>
          <a:p>
            <a:pPr marL="285750" indent="-285750">
              <a:buFont typeface="Arial" panose="020B0604020202020204" pitchFamily="34" charset="0"/>
              <a:buChar char="•"/>
            </a:pPr>
            <a:r>
              <a:rPr lang="en-ZA" sz="1400" dirty="0" smtClean="0">
                <a:solidFill>
                  <a:prstClr val="black"/>
                </a:solidFill>
              </a:rPr>
              <a:t>Lets give the targets a try</a:t>
            </a:r>
          </a:p>
          <a:p>
            <a:pPr marL="285750" indent="-285750">
              <a:buFont typeface="Arial" panose="020B0604020202020204" pitchFamily="34" charset="0"/>
              <a:buChar char="•"/>
            </a:pPr>
            <a:r>
              <a:rPr lang="en-ZA" sz="1400" dirty="0" smtClean="0">
                <a:solidFill>
                  <a:prstClr val="black"/>
                </a:solidFill>
              </a:rPr>
              <a:t>Lets try within our current means to meet the targets</a:t>
            </a:r>
          </a:p>
          <a:p>
            <a:pPr marL="285750" indent="-285750">
              <a:buFont typeface="Arial" panose="020B0604020202020204" pitchFamily="34" charset="0"/>
              <a:buChar char="•"/>
            </a:pPr>
            <a:r>
              <a:rPr lang="en-ZA" sz="1400" dirty="0" smtClean="0">
                <a:solidFill>
                  <a:prstClr val="black"/>
                </a:solidFill>
              </a:rPr>
              <a:t>Above all lets be creative; innovate and do more with less where possible</a:t>
            </a:r>
          </a:p>
          <a:p>
            <a:pPr marL="285750" indent="-285750">
              <a:buFont typeface="Arial" panose="020B0604020202020204" pitchFamily="34" charset="0"/>
              <a:buChar char="•"/>
            </a:pPr>
            <a:r>
              <a:rPr lang="en-ZA" sz="1400" dirty="0" smtClean="0">
                <a:solidFill>
                  <a:prstClr val="black"/>
                </a:solidFill>
              </a:rPr>
              <a:t>Our targets has been stretched and we are also elastic; so lets go for it and see how far we can be stretched.</a:t>
            </a:r>
          </a:p>
          <a:p>
            <a:pPr marL="285750" indent="-285750">
              <a:buFont typeface="Arial" panose="020B0604020202020204" pitchFamily="34" charset="0"/>
              <a:buChar char="•"/>
            </a:pPr>
            <a:endParaRPr lang="en-ZA" dirty="0">
              <a:solidFill>
                <a:prstClr val="black"/>
              </a:solidFill>
            </a:endParaRPr>
          </a:p>
        </p:txBody>
      </p:sp>
      <p:sp>
        <p:nvSpPr>
          <p:cNvPr id="13" name="TextBox 7"/>
          <p:cNvSpPr txBox="1"/>
          <p:nvPr/>
        </p:nvSpPr>
        <p:spPr>
          <a:xfrm>
            <a:off x="11150985" y="40517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23</a:t>
            </a:r>
            <a:endParaRPr lang="en-ZA" sz="1200" dirty="0">
              <a:solidFill>
                <a:prstClr val="black"/>
              </a:solidFill>
            </a:endParaRPr>
          </a:p>
        </p:txBody>
      </p:sp>
    </p:spTree>
    <p:extLst>
      <p:ext uri="{BB962C8B-B14F-4D97-AF65-F5344CB8AC3E}">
        <p14:creationId xmlns:p14="http://schemas.microsoft.com/office/powerpoint/2010/main" val="1891137877"/>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468" y="1718310"/>
            <a:ext cx="3440989" cy="646331"/>
          </a:xfrm>
          <a:prstGeom prst="rect">
            <a:avLst/>
          </a:prstGeom>
          <a:solidFill>
            <a:srgbClr val="FF0000"/>
          </a:solidFill>
        </p:spPr>
        <p:txBody>
          <a:bodyPr wrap="square" rtlCol="0">
            <a:spAutoFit/>
          </a:bodyPr>
          <a:lstStyle/>
          <a:p>
            <a:r>
              <a:rPr lang="en-ZA" b="1" dirty="0" smtClean="0"/>
              <a:t>All Claims Combined</a:t>
            </a:r>
          </a:p>
          <a:p>
            <a:r>
              <a:rPr lang="en-ZA" dirty="0" smtClean="0">
                <a:solidFill>
                  <a:prstClr val="black"/>
                </a:solidFill>
              </a:rPr>
              <a:t>90% within 5 weeks = 35 days</a:t>
            </a:r>
            <a:endParaRPr lang="en-ZA" dirty="0">
              <a:solidFill>
                <a:prstClr val="black"/>
              </a:solidFill>
            </a:endParaRPr>
          </a:p>
        </p:txBody>
      </p:sp>
      <p:sp>
        <p:nvSpPr>
          <p:cNvPr id="4" name="TextBox 3"/>
          <p:cNvSpPr txBox="1"/>
          <p:nvPr/>
        </p:nvSpPr>
        <p:spPr>
          <a:xfrm>
            <a:off x="4782697" y="4011673"/>
            <a:ext cx="3840427" cy="584775"/>
          </a:xfrm>
          <a:prstGeom prst="rect">
            <a:avLst/>
          </a:prstGeom>
          <a:solidFill>
            <a:schemeClr val="accent2">
              <a:lumMod val="40000"/>
              <a:lumOff val="60000"/>
            </a:schemeClr>
          </a:solidFill>
        </p:spPr>
        <p:txBody>
          <a:bodyPr wrap="square" rtlCol="0">
            <a:spAutoFit/>
          </a:bodyPr>
          <a:lstStyle/>
          <a:p>
            <a:r>
              <a:rPr lang="en-ZA" sz="1600" b="1" dirty="0" smtClean="0">
                <a:solidFill>
                  <a:srgbClr val="FF0000"/>
                </a:solidFill>
              </a:rPr>
              <a:t>Deceased Benefit</a:t>
            </a:r>
          </a:p>
          <a:p>
            <a:r>
              <a:rPr lang="en-ZA" sz="1600" dirty="0" smtClean="0">
                <a:solidFill>
                  <a:prstClr val="black"/>
                </a:solidFill>
              </a:rPr>
              <a:t>90% within 20 days</a:t>
            </a:r>
            <a:endParaRPr lang="en-ZA" sz="1600" dirty="0">
              <a:solidFill>
                <a:prstClr val="black"/>
              </a:solidFill>
            </a:endParaRPr>
          </a:p>
        </p:txBody>
      </p:sp>
      <p:sp>
        <p:nvSpPr>
          <p:cNvPr id="5" name="TextBox 4"/>
          <p:cNvSpPr txBox="1"/>
          <p:nvPr/>
        </p:nvSpPr>
        <p:spPr>
          <a:xfrm>
            <a:off x="4776053" y="2828453"/>
            <a:ext cx="3840427" cy="584775"/>
          </a:xfrm>
          <a:prstGeom prst="rect">
            <a:avLst/>
          </a:prstGeom>
          <a:solidFill>
            <a:schemeClr val="accent1">
              <a:lumMod val="40000"/>
              <a:lumOff val="60000"/>
            </a:schemeClr>
          </a:solidFill>
        </p:spPr>
        <p:txBody>
          <a:bodyPr wrap="square" rtlCol="0">
            <a:spAutoFit/>
          </a:bodyPr>
          <a:lstStyle/>
          <a:p>
            <a:r>
              <a:rPr lang="en-ZA" sz="1600" b="1" dirty="0" smtClean="0">
                <a:solidFill>
                  <a:srgbClr val="FF0000"/>
                </a:solidFill>
              </a:rPr>
              <a:t>In-Service Benefits</a:t>
            </a:r>
          </a:p>
          <a:p>
            <a:r>
              <a:rPr lang="en-ZA" sz="1600" dirty="0" smtClean="0">
                <a:solidFill>
                  <a:prstClr val="black"/>
                </a:solidFill>
              </a:rPr>
              <a:t>90% within 10 days</a:t>
            </a:r>
            <a:endParaRPr lang="en-ZA" sz="1600" dirty="0">
              <a:solidFill>
                <a:prstClr val="black"/>
              </a:solidFill>
            </a:endParaRPr>
          </a:p>
        </p:txBody>
      </p:sp>
      <p:sp>
        <p:nvSpPr>
          <p:cNvPr id="6" name="TextBox 5"/>
          <p:cNvSpPr txBox="1"/>
          <p:nvPr/>
        </p:nvSpPr>
        <p:spPr>
          <a:xfrm>
            <a:off x="4776049" y="1753073"/>
            <a:ext cx="3840427" cy="584775"/>
          </a:xfrm>
          <a:prstGeom prst="rect">
            <a:avLst/>
          </a:prstGeom>
          <a:solidFill>
            <a:schemeClr val="accent2">
              <a:lumMod val="40000"/>
              <a:lumOff val="60000"/>
            </a:schemeClr>
          </a:solidFill>
        </p:spPr>
        <p:txBody>
          <a:bodyPr wrap="square" rtlCol="0">
            <a:spAutoFit/>
          </a:bodyPr>
          <a:lstStyle/>
          <a:p>
            <a:r>
              <a:rPr lang="en-ZA" sz="1600" b="1" dirty="0" smtClean="0">
                <a:solidFill>
                  <a:srgbClr val="FF0000"/>
                </a:solidFill>
              </a:rPr>
              <a:t>Unemployed Benefits</a:t>
            </a:r>
          </a:p>
          <a:p>
            <a:r>
              <a:rPr lang="en-ZA" sz="1600" dirty="0" smtClean="0">
                <a:solidFill>
                  <a:prstClr val="black"/>
                </a:solidFill>
              </a:rPr>
              <a:t>90% within 15 days</a:t>
            </a:r>
            <a:endParaRPr lang="en-ZA" sz="1600" dirty="0">
              <a:solidFill>
                <a:prstClr val="black"/>
              </a:solidFill>
            </a:endParaRPr>
          </a:p>
        </p:txBody>
      </p:sp>
      <p:sp>
        <p:nvSpPr>
          <p:cNvPr id="2" name="TextBox 1"/>
          <p:cNvSpPr txBox="1"/>
          <p:nvPr/>
        </p:nvSpPr>
        <p:spPr>
          <a:xfrm>
            <a:off x="9644803" y="1845406"/>
            <a:ext cx="1536172" cy="461665"/>
          </a:xfrm>
          <a:prstGeom prst="rect">
            <a:avLst/>
          </a:prstGeom>
          <a:noFill/>
        </p:spPr>
        <p:txBody>
          <a:bodyPr wrap="square" rtlCol="0">
            <a:spAutoFit/>
          </a:bodyPr>
          <a:lstStyle/>
          <a:p>
            <a:pPr algn="ctr"/>
            <a:r>
              <a:rPr lang="en-ZA" sz="2400" b="1" dirty="0" smtClean="0">
                <a:solidFill>
                  <a:prstClr val="black"/>
                </a:solidFill>
              </a:rPr>
              <a:t>57%</a:t>
            </a:r>
            <a:endParaRPr lang="en-ZA" sz="2400" b="1" dirty="0">
              <a:solidFill>
                <a:prstClr val="black"/>
              </a:solidFill>
            </a:endParaRPr>
          </a:p>
        </p:txBody>
      </p:sp>
      <p:sp>
        <p:nvSpPr>
          <p:cNvPr id="17" name="TextBox 16"/>
          <p:cNvSpPr txBox="1"/>
          <p:nvPr/>
        </p:nvSpPr>
        <p:spPr>
          <a:xfrm>
            <a:off x="9644803" y="4073228"/>
            <a:ext cx="1536172" cy="461665"/>
          </a:xfrm>
          <a:prstGeom prst="rect">
            <a:avLst/>
          </a:prstGeom>
          <a:noFill/>
        </p:spPr>
        <p:txBody>
          <a:bodyPr wrap="square" rtlCol="0">
            <a:spAutoFit/>
          </a:bodyPr>
          <a:lstStyle/>
          <a:p>
            <a:pPr algn="ctr"/>
            <a:r>
              <a:rPr lang="en-ZA" sz="2400" b="1" dirty="0" smtClean="0">
                <a:solidFill>
                  <a:prstClr val="black"/>
                </a:solidFill>
              </a:rPr>
              <a:t>71%</a:t>
            </a:r>
            <a:endParaRPr lang="en-ZA" sz="2400" b="1" dirty="0">
              <a:solidFill>
                <a:prstClr val="black"/>
              </a:solidFill>
            </a:endParaRPr>
          </a:p>
        </p:txBody>
      </p:sp>
      <p:sp>
        <p:nvSpPr>
          <p:cNvPr id="18" name="TextBox 17"/>
          <p:cNvSpPr txBox="1"/>
          <p:nvPr/>
        </p:nvSpPr>
        <p:spPr>
          <a:xfrm>
            <a:off x="9644803" y="2828453"/>
            <a:ext cx="1536172" cy="461665"/>
          </a:xfrm>
          <a:prstGeom prst="rect">
            <a:avLst/>
          </a:prstGeom>
          <a:noFill/>
        </p:spPr>
        <p:txBody>
          <a:bodyPr wrap="square" rtlCol="0">
            <a:spAutoFit/>
          </a:bodyPr>
          <a:lstStyle/>
          <a:p>
            <a:pPr algn="ctr"/>
            <a:r>
              <a:rPr lang="en-ZA" sz="2400" b="1" dirty="0" smtClean="0">
                <a:solidFill>
                  <a:prstClr val="black"/>
                </a:solidFill>
              </a:rPr>
              <a:t>85%</a:t>
            </a:r>
            <a:endParaRPr lang="en-ZA" sz="2400" b="1" dirty="0">
              <a:solidFill>
                <a:prstClr val="black"/>
              </a:solidFill>
            </a:endParaRPr>
          </a:p>
        </p:txBody>
      </p:sp>
      <p:sp>
        <p:nvSpPr>
          <p:cNvPr id="9" name="TextBox 8"/>
          <p:cNvSpPr txBox="1"/>
          <p:nvPr/>
        </p:nvSpPr>
        <p:spPr>
          <a:xfrm>
            <a:off x="416084" y="3151520"/>
            <a:ext cx="3360373" cy="3539430"/>
          </a:xfrm>
          <a:prstGeom prst="rect">
            <a:avLst/>
          </a:prstGeom>
          <a:noFill/>
          <a:ln w="28575">
            <a:solidFill>
              <a:srgbClr val="FF0000"/>
            </a:solidFill>
          </a:ln>
        </p:spPr>
        <p:txBody>
          <a:bodyPr wrap="square" rtlCol="0">
            <a:spAutoFit/>
          </a:bodyPr>
          <a:lstStyle/>
          <a:p>
            <a:pPr algn="just"/>
            <a:r>
              <a:rPr lang="en-ZA" sz="1600" dirty="0" smtClean="0">
                <a:solidFill>
                  <a:prstClr val="black"/>
                </a:solidFill>
              </a:rPr>
              <a:t>Overall for 2017/18 UIF achieved 89% i.e. 89% claims were processed with five weeks of 35 calendar days. Bearing in mind that UIF received just over 720 000 claims per year and 80% of these are unemployment benefit claims and the balance is the other claims categories.</a:t>
            </a:r>
          </a:p>
          <a:p>
            <a:pPr algn="just"/>
            <a:endParaRPr lang="en-ZA" sz="1600" dirty="0">
              <a:solidFill>
                <a:prstClr val="black"/>
              </a:solidFill>
            </a:endParaRPr>
          </a:p>
          <a:p>
            <a:pPr algn="just"/>
            <a:r>
              <a:rPr lang="en-ZA" sz="1600" dirty="0" smtClean="0">
                <a:solidFill>
                  <a:prstClr val="black"/>
                </a:solidFill>
              </a:rPr>
              <a:t>This is also the first time that as UIF we have stratified the claims into categories.</a:t>
            </a:r>
          </a:p>
          <a:p>
            <a:pPr algn="just"/>
            <a:endParaRPr lang="en-ZA" sz="1600" dirty="0">
              <a:solidFill>
                <a:prstClr val="black"/>
              </a:solidFill>
            </a:endParaRPr>
          </a:p>
          <a:p>
            <a:pPr algn="just"/>
            <a:endParaRPr lang="en-ZA" sz="1600" dirty="0">
              <a:solidFill>
                <a:prstClr val="black"/>
              </a:solidFill>
              <a:latin typeface="Arial Narrow" panose="020B0606020202030204" pitchFamily="34" charset="0"/>
            </a:endParaRPr>
          </a:p>
        </p:txBody>
      </p:sp>
      <p:sp>
        <p:nvSpPr>
          <p:cNvPr id="12" name="TextBox 11"/>
          <p:cNvSpPr txBox="1"/>
          <p:nvPr/>
        </p:nvSpPr>
        <p:spPr>
          <a:xfrm>
            <a:off x="4782732" y="5052377"/>
            <a:ext cx="6398279" cy="1384995"/>
          </a:xfrm>
          <a:prstGeom prst="rect">
            <a:avLst/>
          </a:prstGeom>
          <a:noFill/>
          <a:ln w="19050">
            <a:solidFill>
              <a:srgbClr val="0070C0"/>
            </a:solidFill>
          </a:ln>
        </p:spPr>
        <p:txBody>
          <a:bodyPr wrap="square" rtlCol="0">
            <a:spAutoFit/>
          </a:bodyPr>
          <a:lstStyle/>
          <a:p>
            <a:r>
              <a:rPr lang="en-ZA" dirty="0" smtClean="0">
                <a:solidFill>
                  <a:prstClr val="black"/>
                </a:solidFill>
              </a:rPr>
              <a:t>Quarter 4 achievements:</a:t>
            </a:r>
          </a:p>
          <a:p>
            <a:endParaRPr lang="en-ZA" dirty="0">
              <a:solidFill>
                <a:prstClr val="black"/>
              </a:solidFill>
            </a:endParaRPr>
          </a:p>
          <a:p>
            <a:pPr marL="342900" indent="-342900">
              <a:buFontTx/>
              <a:buAutoNum type="arabicPeriod"/>
            </a:pPr>
            <a:r>
              <a:rPr lang="en-ZA" sz="1600" dirty="0" smtClean="0">
                <a:solidFill>
                  <a:prstClr val="black"/>
                </a:solidFill>
              </a:rPr>
              <a:t>Unemployment: 94% within 15 days. </a:t>
            </a:r>
            <a:r>
              <a:rPr lang="en-ZA" sz="1600" dirty="0" smtClean="0">
                <a:solidFill>
                  <a:srgbClr val="FF0000"/>
                </a:solidFill>
              </a:rPr>
              <a:t>4%</a:t>
            </a:r>
            <a:r>
              <a:rPr lang="en-ZA" sz="1600" dirty="0" smtClean="0">
                <a:solidFill>
                  <a:prstClr val="black"/>
                </a:solidFill>
              </a:rPr>
              <a:t> above target.</a:t>
            </a:r>
          </a:p>
          <a:p>
            <a:pPr marL="342900" indent="-342900">
              <a:buFontTx/>
              <a:buAutoNum type="arabicPeriod"/>
            </a:pPr>
            <a:r>
              <a:rPr lang="en-ZA" sz="1600" dirty="0" smtClean="0">
                <a:solidFill>
                  <a:prstClr val="black"/>
                </a:solidFill>
              </a:rPr>
              <a:t>In-Service Benefits: 91% within 10 days, surpassed target by </a:t>
            </a:r>
            <a:r>
              <a:rPr lang="en-ZA" sz="1600" dirty="0" smtClean="0">
                <a:solidFill>
                  <a:srgbClr val="FF0000"/>
                </a:solidFill>
              </a:rPr>
              <a:t>2%.</a:t>
            </a:r>
          </a:p>
          <a:p>
            <a:pPr marL="342900" indent="-342900">
              <a:buFontTx/>
              <a:buAutoNum type="arabicPeriod"/>
            </a:pPr>
            <a:r>
              <a:rPr lang="en-ZA" sz="1600" dirty="0" smtClean="0">
                <a:solidFill>
                  <a:prstClr val="black"/>
                </a:solidFill>
              </a:rPr>
              <a:t>Deceased benefits: 91% within 20 days which exceeded by </a:t>
            </a:r>
            <a:r>
              <a:rPr lang="en-ZA" sz="1600" dirty="0" smtClean="0">
                <a:solidFill>
                  <a:srgbClr val="FF0000"/>
                </a:solidFill>
              </a:rPr>
              <a:t>2%</a:t>
            </a:r>
            <a:r>
              <a:rPr lang="en-ZA" sz="1600" dirty="0" smtClean="0">
                <a:solidFill>
                  <a:prstClr val="black"/>
                </a:solidFill>
              </a:rPr>
              <a:t>.</a:t>
            </a:r>
            <a:endParaRPr lang="en-ZA" sz="1600" dirty="0">
              <a:solidFill>
                <a:prstClr val="black"/>
              </a:solidFill>
            </a:endParaRPr>
          </a:p>
        </p:txBody>
      </p:sp>
      <p:cxnSp>
        <p:nvCxnSpPr>
          <p:cNvPr id="20" name="Straight Arrow Connector 19"/>
          <p:cNvCxnSpPr/>
          <p:nvPr/>
        </p:nvCxnSpPr>
        <p:spPr>
          <a:xfrm>
            <a:off x="3833017" y="2041475"/>
            <a:ext cx="600264"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75787" y="915025"/>
            <a:ext cx="0" cy="57107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7"/>
          <p:cNvSpPr txBox="1"/>
          <p:nvPr/>
        </p:nvSpPr>
        <p:spPr>
          <a:xfrm>
            <a:off x="11415213" y="312541"/>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24</a:t>
            </a:r>
            <a:endParaRPr lang="en-ZA" sz="1200" dirty="0">
              <a:solidFill>
                <a:prstClr val="black"/>
              </a:solidFill>
            </a:endParaRPr>
          </a:p>
        </p:txBody>
      </p:sp>
      <p:sp>
        <p:nvSpPr>
          <p:cNvPr id="19" name="TextBox 18"/>
          <p:cNvSpPr txBox="1"/>
          <p:nvPr/>
        </p:nvSpPr>
        <p:spPr>
          <a:xfrm>
            <a:off x="646648" y="801432"/>
            <a:ext cx="3186385" cy="523220"/>
          </a:xfrm>
          <a:prstGeom prst="rect">
            <a:avLst/>
          </a:prstGeom>
          <a:noFill/>
        </p:spPr>
        <p:txBody>
          <a:bodyPr wrap="none" rtlCol="0">
            <a:spAutoFit/>
          </a:bodyPr>
          <a:lstStyle/>
          <a:p>
            <a:r>
              <a:rPr lang="en-ZA" sz="2800" b="1" dirty="0" smtClean="0">
                <a:solidFill>
                  <a:prstClr val="black"/>
                </a:solidFill>
              </a:rPr>
              <a:t>PREVIOUS TARGETS </a:t>
            </a:r>
            <a:endParaRPr lang="en-ZA" sz="2800" b="1" dirty="0">
              <a:solidFill>
                <a:prstClr val="black"/>
              </a:solidFill>
            </a:endParaRPr>
          </a:p>
        </p:txBody>
      </p:sp>
      <p:sp>
        <p:nvSpPr>
          <p:cNvPr id="21" name="TextBox 20"/>
          <p:cNvSpPr txBox="1"/>
          <p:nvPr/>
        </p:nvSpPr>
        <p:spPr>
          <a:xfrm>
            <a:off x="4899348" y="915025"/>
            <a:ext cx="3723776" cy="523220"/>
          </a:xfrm>
          <a:prstGeom prst="rect">
            <a:avLst/>
          </a:prstGeom>
          <a:noFill/>
        </p:spPr>
        <p:txBody>
          <a:bodyPr wrap="none" rtlCol="0">
            <a:spAutoFit/>
          </a:bodyPr>
          <a:lstStyle/>
          <a:p>
            <a:r>
              <a:rPr lang="en-ZA" sz="2800" b="1" dirty="0" smtClean="0">
                <a:solidFill>
                  <a:prstClr val="black"/>
                </a:solidFill>
              </a:rPr>
              <a:t>CHANGING LIVES DRIVE</a:t>
            </a:r>
            <a:endParaRPr lang="en-ZA" sz="2800" b="1" dirty="0">
              <a:solidFill>
                <a:prstClr val="black"/>
              </a:solidFill>
            </a:endParaRPr>
          </a:p>
        </p:txBody>
      </p:sp>
      <p:sp>
        <p:nvSpPr>
          <p:cNvPr id="10" name="TextBox 9"/>
          <p:cNvSpPr txBox="1"/>
          <p:nvPr/>
        </p:nvSpPr>
        <p:spPr>
          <a:xfrm>
            <a:off x="9317139" y="616141"/>
            <a:ext cx="2666512" cy="707886"/>
          </a:xfrm>
          <a:prstGeom prst="rect">
            <a:avLst/>
          </a:prstGeom>
          <a:noFill/>
        </p:spPr>
        <p:txBody>
          <a:bodyPr wrap="square" rtlCol="0">
            <a:spAutoFit/>
          </a:bodyPr>
          <a:lstStyle/>
          <a:p>
            <a:pPr algn="ctr"/>
            <a:r>
              <a:rPr lang="en-ZA" sz="2000" b="1" dirty="0" smtClean="0"/>
              <a:t>% STRETCH OF TARGETS </a:t>
            </a:r>
            <a:endParaRPr lang="en-ZA" sz="2000" b="1" dirty="0"/>
          </a:p>
        </p:txBody>
      </p:sp>
    </p:spTree>
    <p:extLst>
      <p:ext uri="{BB962C8B-B14F-4D97-AF65-F5344CB8AC3E}">
        <p14:creationId xmlns:p14="http://schemas.microsoft.com/office/powerpoint/2010/main" val="4114303862"/>
      </p:ext>
    </p:extLst>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361" y="865996"/>
            <a:ext cx="3840427" cy="646331"/>
          </a:xfrm>
          <a:prstGeom prst="rect">
            <a:avLst/>
          </a:prstGeom>
          <a:solidFill>
            <a:schemeClr val="accent3">
              <a:lumMod val="40000"/>
              <a:lumOff val="60000"/>
            </a:schemeClr>
          </a:solidFill>
        </p:spPr>
        <p:txBody>
          <a:bodyPr wrap="square" rtlCol="0">
            <a:spAutoFit/>
          </a:bodyPr>
          <a:lstStyle/>
          <a:p>
            <a:r>
              <a:rPr lang="en-ZA" b="1" dirty="0" smtClean="0">
                <a:solidFill>
                  <a:srgbClr val="FF0000"/>
                </a:solidFill>
              </a:rPr>
              <a:t>All Claims Combined</a:t>
            </a:r>
          </a:p>
          <a:p>
            <a:r>
              <a:rPr lang="en-ZA" dirty="0" smtClean="0">
                <a:solidFill>
                  <a:prstClr val="black"/>
                </a:solidFill>
              </a:rPr>
              <a:t>90% within 5 weeks = 35 days</a:t>
            </a:r>
            <a:endParaRPr lang="en-ZA" dirty="0">
              <a:solidFill>
                <a:prstClr val="black"/>
              </a:solidFill>
            </a:endParaRPr>
          </a:p>
        </p:txBody>
      </p:sp>
      <p:sp>
        <p:nvSpPr>
          <p:cNvPr id="4" name="TextBox 3"/>
          <p:cNvSpPr txBox="1"/>
          <p:nvPr/>
        </p:nvSpPr>
        <p:spPr>
          <a:xfrm>
            <a:off x="4776072" y="3212979"/>
            <a:ext cx="3048143" cy="646331"/>
          </a:xfrm>
          <a:prstGeom prst="rect">
            <a:avLst/>
          </a:prstGeom>
          <a:solidFill>
            <a:schemeClr val="bg2">
              <a:lumMod val="90000"/>
            </a:schemeClr>
          </a:solidFill>
        </p:spPr>
        <p:txBody>
          <a:bodyPr wrap="square" rtlCol="0">
            <a:spAutoFit/>
          </a:bodyPr>
          <a:lstStyle/>
          <a:p>
            <a:r>
              <a:rPr lang="en-ZA" b="1" dirty="0" smtClean="0">
                <a:solidFill>
                  <a:srgbClr val="FF0000"/>
                </a:solidFill>
              </a:rPr>
              <a:t>Deceased Benefit</a:t>
            </a:r>
          </a:p>
          <a:p>
            <a:r>
              <a:rPr lang="en-ZA" dirty="0" smtClean="0">
                <a:solidFill>
                  <a:prstClr val="black"/>
                </a:solidFill>
              </a:rPr>
              <a:t>90% within 10 days</a:t>
            </a:r>
            <a:endParaRPr lang="en-ZA" dirty="0">
              <a:solidFill>
                <a:prstClr val="black"/>
              </a:solidFill>
            </a:endParaRPr>
          </a:p>
        </p:txBody>
      </p:sp>
      <p:sp>
        <p:nvSpPr>
          <p:cNvPr id="5" name="TextBox 4"/>
          <p:cNvSpPr txBox="1"/>
          <p:nvPr/>
        </p:nvSpPr>
        <p:spPr>
          <a:xfrm>
            <a:off x="4776072" y="2061150"/>
            <a:ext cx="3048143" cy="646331"/>
          </a:xfrm>
          <a:prstGeom prst="rect">
            <a:avLst/>
          </a:prstGeom>
          <a:solidFill>
            <a:schemeClr val="accent1">
              <a:lumMod val="40000"/>
              <a:lumOff val="60000"/>
            </a:schemeClr>
          </a:solidFill>
        </p:spPr>
        <p:txBody>
          <a:bodyPr wrap="square" rtlCol="0">
            <a:spAutoFit/>
          </a:bodyPr>
          <a:lstStyle/>
          <a:p>
            <a:r>
              <a:rPr lang="en-ZA" b="1" dirty="0" smtClean="0">
                <a:solidFill>
                  <a:srgbClr val="FF0000"/>
                </a:solidFill>
              </a:rPr>
              <a:t>In-Service Benefits</a:t>
            </a:r>
          </a:p>
          <a:p>
            <a:r>
              <a:rPr lang="en-ZA" dirty="0" smtClean="0">
                <a:solidFill>
                  <a:prstClr val="black"/>
                </a:solidFill>
              </a:rPr>
              <a:t>90% within 5 days</a:t>
            </a:r>
            <a:endParaRPr lang="en-ZA" dirty="0">
              <a:solidFill>
                <a:prstClr val="black"/>
              </a:solidFill>
            </a:endParaRPr>
          </a:p>
        </p:txBody>
      </p:sp>
      <p:sp>
        <p:nvSpPr>
          <p:cNvPr id="6" name="TextBox 5"/>
          <p:cNvSpPr txBox="1"/>
          <p:nvPr/>
        </p:nvSpPr>
        <p:spPr>
          <a:xfrm>
            <a:off x="4776052" y="885330"/>
            <a:ext cx="3048141" cy="646331"/>
          </a:xfrm>
          <a:prstGeom prst="rect">
            <a:avLst/>
          </a:prstGeom>
          <a:solidFill>
            <a:schemeClr val="accent2">
              <a:lumMod val="40000"/>
              <a:lumOff val="60000"/>
            </a:schemeClr>
          </a:solidFill>
        </p:spPr>
        <p:txBody>
          <a:bodyPr wrap="square" rtlCol="0">
            <a:spAutoFit/>
          </a:bodyPr>
          <a:lstStyle/>
          <a:p>
            <a:r>
              <a:rPr lang="en-ZA" b="1" dirty="0" smtClean="0">
                <a:solidFill>
                  <a:srgbClr val="FF0000"/>
                </a:solidFill>
              </a:rPr>
              <a:t>Unemployed Benefits</a:t>
            </a:r>
          </a:p>
          <a:p>
            <a:r>
              <a:rPr lang="en-ZA" dirty="0" smtClean="0">
                <a:solidFill>
                  <a:prstClr val="black"/>
                </a:solidFill>
              </a:rPr>
              <a:t>90% within 15 days</a:t>
            </a:r>
            <a:endParaRPr lang="en-ZA" dirty="0">
              <a:solidFill>
                <a:prstClr val="black"/>
              </a:solidFill>
            </a:endParaRPr>
          </a:p>
        </p:txBody>
      </p:sp>
      <p:sp>
        <p:nvSpPr>
          <p:cNvPr id="7" name="TextBox 6"/>
          <p:cNvSpPr txBox="1"/>
          <p:nvPr/>
        </p:nvSpPr>
        <p:spPr>
          <a:xfrm>
            <a:off x="335660" y="369921"/>
            <a:ext cx="1760803" cy="369332"/>
          </a:xfrm>
          <a:prstGeom prst="rect">
            <a:avLst/>
          </a:prstGeom>
          <a:solidFill>
            <a:schemeClr val="accent5"/>
          </a:solidFill>
        </p:spPr>
        <p:txBody>
          <a:bodyPr wrap="none" rtlCol="0">
            <a:spAutoFit/>
          </a:bodyPr>
          <a:lstStyle/>
          <a:p>
            <a:r>
              <a:rPr lang="en-ZA" dirty="0" smtClean="0">
                <a:solidFill>
                  <a:prstClr val="black"/>
                </a:solidFill>
              </a:rPr>
              <a:t>Previous Targets </a:t>
            </a:r>
            <a:endParaRPr lang="en-ZA" dirty="0">
              <a:solidFill>
                <a:prstClr val="black"/>
              </a:solidFill>
            </a:endParaRPr>
          </a:p>
        </p:txBody>
      </p:sp>
      <p:sp>
        <p:nvSpPr>
          <p:cNvPr id="8" name="TextBox 7"/>
          <p:cNvSpPr txBox="1"/>
          <p:nvPr/>
        </p:nvSpPr>
        <p:spPr>
          <a:xfrm>
            <a:off x="5232109" y="369921"/>
            <a:ext cx="2046073" cy="369332"/>
          </a:xfrm>
          <a:prstGeom prst="rect">
            <a:avLst/>
          </a:prstGeom>
          <a:solidFill>
            <a:schemeClr val="accent5"/>
          </a:solidFill>
        </p:spPr>
        <p:txBody>
          <a:bodyPr wrap="none" rtlCol="0">
            <a:spAutoFit/>
          </a:bodyPr>
          <a:lstStyle/>
          <a:p>
            <a:r>
              <a:rPr lang="en-ZA" dirty="0" smtClean="0">
                <a:solidFill>
                  <a:prstClr val="black"/>
                </a:solidFill>
              </a:rPr>
              <a:t>Changing lives drive</a:t>
            </a:r>
            <a:endParaRPr lang="en-ZA" dirty="0">
              <a:solidFill>
                <a:prstClr val="black"/>
              </a:solidFill>
            </a:endParaRPr>
          </a:p>
        </p:txBody>
      </p:sp>
      <p:sp>
        <p:nvSpPr>
          <p:cNvPr id="13" name="TextBox 12"/>
          <p:cNvSpPr txBox="1"/>
          <p:nvPr/>
        </p:nvSpPr>
        <p:spPr>
          <a:xfrm>
            <a:off x="8518513" y="384242"/>
            <a:ext cx="3580121" cy="369332"/>
          </a:xfrm>
          <a:prstGeom prst="rect">
            <a:avLst/>
          </a:prstGeom>
          <a:solidFill>
            <a:schemeClr val="accent5"/>
          </a:solidFill>
        </p:spPr>
        <p:txBody>
          <a:bodyPr wrap="square" rtlCol="0">
            <a:spAutoFit/>
          </a:bodyPr>
          <a:lstStyle/>
          <a:p>
            <a:r>
              <a:rPr lang="en-ZA" dirty="0" smtClean="0">
                <a:solidFill>
                  <a:prstClr val="black"/>
                </a:solidFill>
              </a:rPr>
              <a:t>Reviewed2018/19 Targets</a:t>
            </a:r>
            <a:endParaRPr lang="en-ZA" dirty="0">
              <a:solidFill>
                <a:prstClr val="black"/>
              </a:solidFill>
            </a:endParaRPr>
          </a:p>
        </p:txBody>
      </p:sp>
      <p:sp>
        <p:nvSpPr>
          <p:cNvPr id="9" name="TextBox 8"/>
          <p:cNvSpPr txBox="1"/>
          <p:nvPr/>
        </p:nvSpPr>
        <p:spPr>
          <a:xfrm>
            <a:off x="431372" y="1916836"/>
            <a:ext cx="3360373" cy="3416320"/>
          </a:xfrm>
          <a:prstGeom prst="rect">
            <a:avLst/>
          </a:prstGeom>
          <a:noFill/>
          <a:ln w="28575">
            <a:solidFill>
              <a:schemeClr val="tx1"/>
            </a:solidFill>
          </a:ln>
        </p:spPr>
        <p:txBody>
          <a:bodyPr wrap="square" rtlCol="0">
            <a:spAutoFit/>
          </a:bodyPr>
          <a:lstStyle/>
          <a:p>
            <a:pPr algn="just"/>
            <a:r>
              <a:rPr lang="en-ZA" dirty="0" smtClean="0">
                <a:solidFill>
                  <a:prstClr val="black"/>
                </a:solidFill>
                <a:latin typeface="Arial Narrow" panose="020B0606020202030204" pitchFamily="34" charset="0"/>
              </a:rPr>
              <a:t>Overall for 2018/18 UIF achieved 89% i.e. 89% claims were processed with five weeks of 35 calendar days. Bearing in mind that UIF received just over 720 000 claims per year and 80% of these are unemployment benefit claims and the balance is the other claims categories.</a:t>
            </a:r>
          </a:p>
          <a:p>
            <a:pPr algn="just"/>
            <a:endParaRPr lang="en-ZA" dirty="0">
              <a:solidFill>
                <a:prstClr val="black"/>
              </a:solidFill>
              <a:latin typeface="Arial Narrow" panose="020B0606020202030204" pitchFamily="34" charset="0"/>
            </a:endParaRPr>
          </a:p>
          <a:p>
            <a:pPr algn="just"/>
            <a:r>
              <a:rPr lang="en-ZA" dirty="0" smtClean="0">
                <a:solidFill>
                  <a:prstClr val="black"/>
                </a:solidFill>
                <a:latin typeface="Arial Narrow" panose="020B0606020202030204" pitchFamily="34" charset="0"/>
              </a:rPr>
              <a:t>This is also the first time that as UIF we have stratified the claims into categories.</a:t>
            </a:r>
            <a:endParaRPr lang="en-ZA" dirty="0">
              <a:solidFill>
                <a:prstClr val="black"/>
              </a:solidFill>
              <a:latin typeface="Arial Narrow" panose="020B0606020202030204" pitchFamily="34" charset="0"/>
            </a:endParaRPr>
          </a:p>
        </p:txBody>
      </p:sp>
      <p:sp>
        <p:nvSpPr>
          <p:cNvPr id="12" name="TextBox 11"/>
          <p:cNvSpPr txBox="1"/>
          <p:nvPr/>
        </p:nvSpPr>
        <p:spPr>
          <a:xfrm>
            <a:off x="4815136" y="4161575"/>
            <a:ext cx="6398279" cy="1477328"/>
          </a:xfrm>
          <a:prstGeom prst="rect">
            <a:avLst/>
          </a:prstGeom>
          <a:noFill/>
          <a:ln w="19050">
            <a:solidFill>
              <a:schemeClr val="tx1"/>
            </a:solidFill>
          </a:ln>
        </p:spPr>
        <p:txBody>
          <a:bodyPr wrap="square" rtlCol="0">
            <a:spAutoFit/>
          </a:bodyPr>
          <a:lstStyle/>
          <a:p>
            <a:pPr algn="just"/>
            <a:r>
              <a:rPr lang="en-ZA" dirty="0" smtClean="0">
                <a:solidFill>
                  <a:prstClr val="black"/>
                </a:solidFill>
                <a:latin typeface="Arial Narrow" panose="020B0606020202030204" pitchFamily="34" charset="0"/>
              </a:rPr>
              <a:t>Upon analysis of Quarter 2 and Quarter 3 results the stretched targets were reviewed in line with conditions on the ground and consultation with Labour Centre Heads; CDPO and Provincial Leadership at the Dexcom. The above targets are achievable after the proof of concept in 2017/18 year.</a:t>
            </a:r>
            <a:endParaRPr lang="en-ZA" dirty="0">
              <a:solidFill>
                <a:prstClr val="black"/>
              </a:solidFill>
              <a:latin typeface="Arial Narrow" panose="020B0606020202030204" pitchFamily="34" charset="0"/>
            </a:endParaRPr>
          </a:p>
        </p:txBody>
      </p:sp>
      <p:cxnSp>
        <p:nvCxnSpPr>
          <p:cNvPr id="20" name="Straight Arrow Connector 19"/>
          <p:cNvCxnSpPr>
            <a:endCxn id="6" idx="1"/>
          </p:cNvCxnSpPr>
          <p:nvPr/>
        </p:nvCxnSpPr>
        <p:spPr>
          <a:xfrm>
            <a:off x="4175992" y="1208497"/>
            <a:ext cx="600265"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75919" y="554587"/>
            <a:ext cx="0" cy="588656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784300" y="866153"/>
            <a:ext cx="3048141" cy="646331"/>
          </a:xfrm>
          <a:prstGeom prst="rect">
            <a:avLst/>
          </a:prstGeom>
          <a:solidFill>
            <a:schemeClr val="accent3"/>
          </a:solidFill>
        </p:spPr>
        <p:txBody>
          <a:bodyPr wrap="square" rtlCol="0">
            <a:spAutoFit/>
          </a:bodyPr>
          <a:lstStyle/>
          <a:p>
            <a:r>
              <a:rPr lang="en-ZA" b="1" dirty="0" smtClean="0">
                <a:solidFill>
                  <a:srgbClr val="FF0000"/>
                </a:solidFill>
              </a:rPr>
              <a:t>Unemployed Benefits</a:t>
            </a:r>
          </a:p>
          <a:p>
            <a:r>
              <a:rPr lang="en-ZA" dirty="0" smtClean="0">
                <a:solidFill>
                  <a:prstClr val="black"/>
                </a:solidFill>
              </a:rPr>
              <a:t>90% within 15 days</a:t>
            </a:r>
            <a:endParaRPr lang="en-ZA" dirty="0">
              <a:solidFill>
                <a:prstClr val="black"/>
              </a:solidFill>
            </a:endParaRPr>
          </a:p>
        </p:txBody>
      </p:sp>
      <p:sp>
        <p:nvSpPr>
          <p:cNvPr id="21" name="TextBox 20"/>
          <p:cNvSpPr txBox="1"/>
          <p:nvPr/>
        </p:nvSpPr>
        <p:spPr>
          <a:xfrm>
            <a:off x="8756775" y="2061150"/>
            <a:ext cx="3048143" cy="646331"/>
          </a:xfrm>
          <a:prstGeom prst="rect">
            <a:avLst/>
          </a:prstGeom>
          <a:solidFill>
            <a:schemeClr val="accent3"/>
          </a:solidFill>
        </p:spPr>
        <p:txBody>
          <a:bodyPr wrap="square" rtlCol="0">
            <a:spAutoFit/>
          </a:bodyPr>
          <a:lstStyle/>
          <a:p>
            <a:r>
              <a:rPr lang="en-ZA" b="1" dirty="0" smtClean="0">
                <a:solidFill>
                  <a:srgbClr val="FF0000"/>
                </a:solidFill>
              </a:rPr>
              <a:t>In-Service Benefits</a:t>
            </a:r>
          </a:p>
          <a:p>
            <a:r>
              <a:rPr lang="en-ZA" dirty="0" smtClean="0">
                <a:solidFill>
                  <a:prstClr val="black"/>
                </a:solidFill>
              </a:rPr>
              <a:t>90% within 10 days</a:t>
            </a:r>
            <a:endParaRPr lang="en-ZA" dirty="0">
              <a:solidFill>
                <a:prstClr val="black"/>
              </a:solidFill>
            </a:endParaRPr>
          </a:p>
        </p:txBody>
      </p:sp>
      <p:sp>
        <p:nvSpPr>
          <p:cNvPr id="22" name="TextBox 21"/>
          <p:cNvSpPr txBox="1"/>
          <p:nvPr/>
        </p:nvSpPr>
        <p:spPr>
          <a:xfrm>
            <a:off x="8784502" y="3191686"/>
            <a:ext cx="3048143" cy="646331"/>
          </a:xfrm>
          <a:prstGeom prst="rect">
            <a:avLst/>
          </a:prstGeom>
          <a:solidFill>
            <a:schemeClr val="accent3"/>
          </a:solidFill>
        </p:spPr>
        <p:txBody>
          <a:bodyPr wrap="square" rtlCol="0">
            <a:spAutoFit/>
          </a:bodyPr>
          <a:lstStyle/>
          <a:p>
            <a:r>
              <a:rPr lang="en-ZA" b="1" dirty="0" smtClean="0">
                <a:solidFill>
                  <a:srgbClr val="FF0000"/>
                </a:solidFill>
              </a:rPr>
              <a:t>Deceased Benefit</a:t>
            </a:r>
          </a:p>
          <a:p>
            <a:r>
              <a:rPr lang="en-ZA" dirty="0" smtClean="0">
                <a:solidFill>
                  <a:prstClr val="black"/>
                </a:solidFill>
              </a:rPr>
              <a:t>90% within 20 days</a:t>
            </a:r>
            <a:endParaRPr lang="en-ZA" dirty="0">
              <a:solidFill>
                <a:prstClr val="black"/>
              </a:solidFill>
            </a:endParaRPr>
          </a:p>
        </p:txBody>
      </p:sp>
      <p:sp>
        <p:nvSpPr>
          <p:cNvPr id="16" name="TextBox 7"/>
          <p:cNvSpPr txBox="1"/>
          <p:nvPr/>
        </p:nvSpPr>
        <p:spPr>
          <a:xfrm>
            <a:off x="11385093" y="716582"/>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25</a:t>
            </a:r>
            <a:endParaRPr lang="en-ZA" sz="1200" dirty="0">
              <a:solidFill>
                <a:prstClr val="black"/>
              </a:solidFill>
            </a:endParaRPr>
          </a:p>
        </p:txBody>
      </p:sp>
    </p:spTree>
    <p:extLst>
      <p:ext uri="{BB962C8B-B14F-4D97-AF65-F5344CB8AC3E}">
        <p14:creationId xmlns:p14="http://schemas.microsoft.com/office/powerpoint/2010/main" val="2907016703"/>
      </p:ext>
    </p:extLst>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26</a:t>
            </a:fld>
            <a:endParaRPr lang="en-US" dirty="0"/>
          </a:p>
        </p:txBody>
      </p:sp>
      <p:sp>
        <p:nvSpPr>
          <p:cNvPr id="3" name="Rectangle 2"/>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2260555" y="992063"/>
            <a:ext cx="1627200"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4660821" y="992063"/>
            <a:ext cx="1627200" cy="276999"/>
          </a:xfrm>
          <a:prstGeom prst="rect">
            <a:avLst/>
          </a:prstGeom>
          <a:no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7253109" y="888801"/>
            <a:ext cx="1627200" cy="461665"/>
          </a:xfrm>
          <a:prstGeom prst="rect">
            <a:avLst/>
          </a:prstGeom>
          <a:solidFill>
            <a:schemeClr val="bg1">
              <a:lumMod val="95000"/>
            </a:schemeClr>
          </a:solidFill>
        </p:spPr>
        <p:txBody>
          <a:bodyPr wrap="square">
            <a:spAutoFit/>
          </a:bodyPr>
          <a:lstStyle/>
          <a:p>
            <a:r>
              <a:rPr lang="en-ZA" sz="1200" b="1" dirty="0" smtClean="0">
                <a:solidFill>
                  <a:prstClr val="black"/>
                </a:solidFill>
              </a:rPr>
              <a:t>      Quarter 3   	</a:t>
            </a:r>
            <a:endParaRPr lang="en-ZA" sz="1200" dirty="0">
              <a:solidFill>
                <a:prstClr val="black"/>
              </a:solidFill>
            </a:endParaRPr>
          </a:p>
        </p:txBody>
      </p:sp>
      <p:sp>
        <p:nvSpPr>
          <p:cNvPr id="61" name="Rounded Rectangle 60"/>
          <p:cNvSpPr/>
          <p:nvPr/>
        </p:nvSpPr>
        <p:spPr>
          <a:xfrm>
            <a:off x="3274984" y="664048"/>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Unemployment benefits Processed</a:t>
            </a:r>
            <a:endParaRPr lang="en-ZA" sz="1200" b="1" dirty="0">
              <a:solidFill>
                <a:prstClr val="black"/>
              </a:solidFill>
            </a:endParaRPr>
          </a:p>
        </p:txBody>
      </p:sp>
      <p:sp>
        <p:nvSpPr>
          <p:cNvPr id="62" name="Rectangle 61"/>
          <p:cNvSpPr/>
          <p:nvPr/>
        </p:nvSpPr>
        <p:spPr>
          <a:xfrm rot="10800000" flipV="1">
            <a:off x="9744405" y="992063"/>
            <a:ext cx="1627200" cy="276999"/>
          </a:xfrm>
          <a:prstGeom prst="rect">
            <a:avLst/>
          </a:prstGeom>
        </p:spPr>
        <p:txBody>
          <a:bodyPr wrap="square">
            <a:spAutoFit/>
          </a:bodyPr>
          <a:lstStyle/>
          <a:p>
            <a:pPr algn="ctr"/>
            <a:r>
              <a:rPr lang="en-ZA" sz="1200" b="1" dirty="0">
                <a:solidFill>
                  <a:prstClr val="black"/>
                </a:solidFill>
              </a:rPr>
              <a:t>Quarter </a:t>
            </a:r>
            <a:r>
              <a:rPr lang="en-ZA" sz="1200" b="1" dirty="0" smtClean="0">
                <a:solidFill>
                  <a:prstClr val="black"/>
                </a:solidFill>
              </a:rPr>
              <a:t>4</a:t>
            </a:r>
            <a:endParaRPr lang="en-ZA" sz="1200" dirty="0">
              <a:solidFill>
                <a:prstClr val="black"/>
              </a:solidFill>
            </a:endParaRPr>
          </a:p>
        </p:txBody>
      </p:sp>
      <p:sp>
        <p:nvSpPr>
          <p:cNvPr id="42" name="TextBox 7"/>
          <p:cNvSpPr txBox="1"/>
          <p:nvPr/>
        </p:nvSpPr>
        <p:spPr>
          <a:xfrm>
            <a:off x="11385093" y="342208"/>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26</a:t>
            </a:r>
            <a:endParaRPr lang="en-ZA" sz="12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590737950"/>
              </p:ext>
            </p:extLst>
          </p:nvPr>
        </p:nvGraphicFramePr>
        <p:xfrm>
          <a:off x="609652" y="1484784"/>
          <a:ext cx="10972799" cy="4752528"/>
        </p:xfrm>
        <a:graphic>
          <a:graphicData uri="http://schemas.openxmlformats.org/drawingml/2006/table">
            <a:tbl>
              <a:tblPr firstRow="1" bandRow="1"/>
              <a:tblGrid>
                <a:gridCol w="1042109">
                  <a:extLst>
                    <a:ext uri="{9D8B030D-6E8A-4147-A177-3AD203B41FA5}">
                      <a16:colId xmlns="" xmlns:a16="http://schemas.microsoft.com/office/drawing/2014/main" val="20000"/>
                    </a:ext>
                  </a:extLst>
                </a:gridCol>
                <a:gridCol w="1026784">
                  <a:extLst>
                    <a:ext uri="{9D8B030D-6E8A-4147-A177-3AD203B41FA5}">
                      <a16:colId xmlns="" xmlns:a16="http://schemas.microsoft.com/office/drawing/2014/main" val="20001"/>
                    </a:ext>
                  </a:extLst>
                </a:gridCol>
                <a:gridCol w="1026784">
                  <a:extLst>
                    <a:ext uri="{9D8B030D-6E8A-4147-A177-3AD203B41FA5}">
                      <a16:colId xmlns="" xmlns:a16="http://schemas.microsoft.com/office/drawing/2014/main" val="20002"/>
                    </a:ext>
                  </a:extLst>
                </a:gridCol>
                <a:gridCol w="796907">
                  <a:extLst>
                    <a:ext uri="{9D8B030D-6E8A-4147-A177-3AD203B41FA5}">
                      <a16:colId xmlns="" xmlns:a16="http://schemas.microsoft.com/office/drawing/2014/main" val="20003"/>
                    </a:ext>
                  </a:extLst>
                </a:gridCol>
                <a:gridCol w="750932">
                  <a:extLst>
                    <a:ext uri="{9D8B030D-6E8A-4147-A177-3AD203B41FA5}">
                      <a16:colId xmlns="" xmlns:a16="http://schemas.microsoft.com/office/drawing/2014/main" val="20004"/>
                    </a:ext>
                  </a:extLst>
                </a:gridCol>
                <a:gridCol w="750932">
                  <a:extLst>
                    <a:ext uri="{9D8B030D-6E8A-4147-A177-3AD203B41FA5}">
                      <a16:colId xmlns="" xmlns:a16="http://schemas.microsoft.com/office/drawing/2014/main" val="20005"/>
                    </a:ext>
                  </a:extLst>
                </a:gridCol>
                <a:gridCol w="934833">
                  <a:extLst>
                    <a:ext uri="{9D8B030D-6E8A-4147-A177-3AD203B41FA5}">
                      <a16:colId xmlns="" xmlns:a16="http://schemas.microsoft.com/office/drawing/2014/main" val="20006"/>
                    </a:ext>
                  </a:extLst>
                </a:gridCol>
                <a:gridCol w="750932">
                  <a:extLst>
                    <a:ext uri="{9D8B030D-6E8A-4147-A177-3AD203B41FA5}">
                      <a16:colId xmlns="" xmlns:a16="http://schemas.microsoft.com/office/drawing/2014/main" val="20007"/>
                    </a:ext>
                  </a:extLst>
                </a:gridCol>
                <a:gridCol w="750932">
                  <a:extLst>
                    <a:ext uri="{9D8B030D-6E8A-4147-A177-3AD203B41FA5}">
                      <a16:colId xmlns="" xmlns:a16="http://schemas.microsoft.com/office/drawing/2014/main" val="20008"/>
                    </a:ext>
                  </a:extLst>
                </a:gridCol>
                <a:gridCol w="934833">
                  <a:extLst>
                    <a:ext uri="{9D8B030D-6E8A-4147-A177-3AD203B41FA5}">
                      <a16:colId xmlns="" xmlns:a16="http://schemas.microsoft.com/office/drawing/2014/main" val="20009"/>
                    </a:ext>
                  </a:extLst>
                </a:gridCol>
                <a:gridCol w="735607">
                  <a:extLst>
                    <a:ext uri="{9D8B030D-6E8A-4147-A177-3AD203B41FA5}">
                      <a16:colId xmlns="" xmlns:a16="http://schemas.microsoft.com/office/drawing/2014/main" val="20010"/>
                    </a:ext>
                  </a:extLst>
                </a:gridCol>
                <a:gridCol w="735607">
                  <a:extLst>
                    <a:ext uri="{9D8B030D-6E8A-4147-A177-3AD203B41FA5}">
                      <a16:colId xmlns="" xmlns:a16="http://schemas.microsoft.com/office/drawing/2014/main" val="20011"/>
                    </a:ext>
                  </a:extLst>
                </a:gridCol>
                <a:gridCol w="735607">
                  <a:extLst>
                    <a:ext uri="{9D8B030D-6E8A-4147-A177-3AD203B41FA5}">
                      <a16:colId xmlns="" xmlns:a16="http://schemas.microsoft.com/office/drawing/2014/main" val="20012"/>
                    </a:ext>
                  </a:extLst>
                </a:gridCol>
              </a:tblGrid>
              <a:tr h="1161731">
                <a:tc>
                  <a:txBody>
                    <a:bodyPr/>
                    <a:lstStyle/>
                    <a:p>
                      <a:pPr algn="ctr" rtl="0" fontAlgn="ctr"/>
                      <a:r>
                        <a:rPr lang="en-ZA" sz="900" b="1" i="0" u="none" strike="noStrike" dirty="0">
                          <a:solidFill>
                            <a:srgbClr val="FFFFFF"/>
                          </a:solidFill>
                          <a:effectLst/>
                          <a:latin typeface="Arial"/>
                        </a:rPr>
                        <a:t>Province</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0"/>
                  </a:ext>
                </a:extLst>
              </a:tr>
              <a:tr h="334437">
                <a:tc>
                  <a:txBody>
                    <a:bodyPr/>
                    <a:lstStyle/>
                    <a:p>
                      <a:pPr algn="l" rtl="0" fontAlgn="ctr"/>
                      <a:r>
                        <a:rPr lang="en-ZA" sz="900" b="0" i="0" u="none" strike="noStrike">
                          <a:solidFill>
                            <a:srgbClr val="000000"/>
                          </a:solidFill>
                          <a:effectLst/>
                          <a:latin typeface="Arial"/>
                        </a:rPr>
                        <a:t>Eastern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20 341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17 611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17 913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16 590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19 101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a:solidFill>
                            <a:srgbClr val="000000"/>
                          </a:solidFill>
                          <a:effectLst/>
                          <a:latin typeface="Calibri"/>
                        </a:rPr>
                        <a:t>18 689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0" i="0" u="none" strike="noStrike" dirty="0">
                          <a:solidFill>
                            <a:srgbClr val="000000"/>
                          </a:solidFill>
                          <a:effectLst/>
                          <a:latin typeface="Calibri"/>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kern="1200" smtClean="0">
                          <a:solidFill>
                            <a:srgbClr val="000000"/>
                          </a:solidFill>
                          <a:effectLst/>
                          <a:latin typeface="Arial"/>
                          <a:ea typeface="+mn-ea"/>
                          <a:cs typeface="+mn-cs"/>
                        </a:rPr>
                        <a:t>15 060</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14 643</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97%</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1"/>
                  </a:ext>
                </a:extLst>
              </a:tr>
              <a:tr h="316835">
                <a:tc>
                  <a:txBody>
                    <a:bodyPr/>
                    <a:lstStyle/>
                    <a:p>
                      <a:pPr algn="l" rtl="0" fontAlgn="ctr"/>
                      <a:r>
                        <a:rPr lang="en-ZA" sz="900" b="0" i="0" u="none" strike="noStrike">
                          <a:solidFill>
                            <a:srgbClr val="000000"/>
                          </a:solidFill>
                          <a:effectLst/>
                          <a:latin typeface="Arial"/>
                        </a:rPr>
                        <a:t>Free State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9 339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8 504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8 542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8 293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7 238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7 128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1100" b="0" i="0" u="none" strike="noStrike" dirty="0">
                          <a:solidFill>
                            <a:srgbClr val="000000"/>
                          </a:solidFill>
                          <a:effectLst/>
                          <a:latin typeface="Calibri"/>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kern="1200" smtClean="0">
                          <a:solidFill>
                            <a:srgbClr val="000000"/>
                          </a:solidFill>
                          <a:effectLst/>
                          <a:latin typeface="Arial"/>
                          <a:ea typeface="+mn-ea"/>
                          <a:cs typeface="+mn-cs"/>
                        </a:rPr>
                        <a:t>7 966</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7 631</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96%</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2"/>
                  </a:ext>
                </a:extLst>
              </a:tr>
              <a:tr h="334437">
                <a:tc>
                  <a:txBody>
                    <a:bodyPr/>
                    <a:lstStyle/>
                    <a:p>
                      <a:pPr algn="l" rtl="0" fontAlgn="ctr"/>
                      <a:r>
                        <a:rPr lang="en-ZA" sz="900" b="0" i="0" u="none" strike="noStrike">
                          <a:solidFill>
                            <a:srgbClr val="000000"/>
                          </a:solidFill>
                          <a:effectLst/>
                          <a:latin typeface="Arial"/>
                        </a:rPr>
                        <a:t>Gauteng</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45 662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43 162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45 304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43 622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40 601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dirty="0">
                          <a:solidFill>
                            <a:srgbClr val="000000"/>
                          </a:solidFill>
                          <a:effectLst/>
                          <a:latin typeface="Calibri"/>
                        </a:rPr>
                        <a:t>39 701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0" i="0" u="none" strike="noStrike" dirty="0">
                          <a:solidFill>
                            <a:srgbClr val="000000"/>
                          </a:solidFill>
                          <a:effectLst/>
                          <a:latin typeface="Calibri"/>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kern="1200" smtClean="0">
                          <a:solidFill>
                            <a:srgbClr val="000000"/>
                          </a:solidFill>
                          <a:effectLst/>
                          <a:latin typeface="Arial"/>
                          <a:ea typeface="+mn-ea"/>
                          <a:cs typeface="+mn-cs"/>
                        </a:rPr>
                        <a:t>39 727</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38 678</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97%</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3"/>
                  </a:ext>
                </a:extLst>
              </a:tr>
              <a:tr h="316835">
                <a:tc>
                  <a:txBody>
                    <a:bodyPr/>
                    <a:lstStyle/>
                    <a:p>
                      <a:pPr algn="l" rtl="0" fontAlgn="ctr"/>
                      <a:r>
                        <a:rPr lang="en-ZA" sz="900" b="0" i="0" u="none" strike="noStrike">
                          <a:solidFill>
                            <a:srgbClr val="000000"/>
                          </a:solidFill>
                          <a:effectLst/>
                          <a:latin typeface="Arial"/>
                        </a:rPr>
                        <a:t>Head Office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2 556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2 309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2 627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2 299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2 513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2 272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1100" b="0" i="0" u="none" strike="noStrike" dirty="0">
                          <a:solidFill>
                            <a:srgbClr val="000000"/>
                          </a:solidFill>
                          <a:effectLst/>
                          <a:latin typeface="Calibri"/>
                        </a:rPr>
                        <a:t>90%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kern="1200" smtClean="0">
                          <a:solidFill>
                            <a:srgbClr val="000000"/>
                          </a:solidFill>
                          <a:effectLst/>
                          <a:latin typeface="Arial"/>
                          <a:ea typeface="+mn-ea"/>
                          <a:cs typeface="+mn-cs"/>
                        </a:rPr>
                        <a:t>2 805</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2 422</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86%</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4"/>
                  </a:ext>
                </a:extLst>
              </a:tr>
              <a:tr h="334437">
                <a:tc>
                  <a:txBody>
                    <a:bodyPr/>
                    <a:lstStyle/>
                    <a:p>
                      <a:pPr algn="l" rtl="0" fontAlgn="ctr"/>
                      <a:r>
                        <a:rPr lang="en-ZA" sz="900" b="0" i="0" u="none" strike="noStrike">
                          <a:solidFill>
                            <a:srgbClr val="000000"/>
                          </a:solidFill>
                          <a:effectLst/>
                          <a:latin typeface="Arial"/>
                        </a:rPr>
                        <a:t>KwaZulu-Natal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32 016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29 891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28 938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27 387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26 698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dirty="0">
                          <a:solidFill>
                            <a:srgbClr val="000000"/>
                          </a:solidFill>
                          <a:effectLst/>
                          <a:latin typeface="Calibri"/>
                        </a:rPr>
                        <a:t>25 356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0" i="0" u="none" strike="noStrike" dirty="0">
                          <a:solidFill>
                            <a:srgbClr val="000000"/>
                          </a:solidFill>
                          <a:effectLst/>
                          <a:latin typeface="Calibri"/>
                        </a:rPr>
                        <a:t>95%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kern="1200" smtClean="0">
                          <a:solidFill>
                            <a:srgbClr val="000000"/>
                          </a:solidFill>
                          <a:effectLst/>
                          <a:latin typeface="Arial"/>
                          <a:ea typeface="+mn-ea"/>
                          <a:cs typeface="+mn-cs"/>
                        </a:rPr>
                        <a:t>27 506</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25 904</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94%</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5"/>
                  </a:ext>
                </a:extLst>
              </a:tr>
              <a:tr h="316835">
                <a:tc>
                  <a:txBody>
                    <a:bodyPr/>
                    <a:lstStyle/>
                    <a:p>
                      <a:pPr algn="l" rtl="0" fontAlgn="ctr"/>
                      <a:r>
                        <a:rPr lang="en-ZA" sz="900" b="0" i="0" u="none" strike="noStrike">
                          <a:solidFill>
                            <a:srgbClr val="000000"/>
                          </a:solidFill>
                          <a:effectLst/>
                          <a:latin typeface="Arial"/>
                        </a:rPr>
                        <a:t>Limpopo</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14 288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11 959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14 306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13 569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13 997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13 156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1100" b="0"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kern="1200" smtClean="0">
                          <a:solidFill>
                            <a:srgbClr val="000000"/>
                          </a:solidFill>
                          <a:effectLst/>
                          <a:latin typeface="Arial"/>
                          <a:ea typeface="+mn-ea"/>
                          <a:cs typeface="+mn-cs"/>
                        </a:rPr>
                        <a:t>8 601</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6 852</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80%</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6"/>
                  </a:ext>
                </a:extLst>
              </a:tr>
              <a:tr h="334437">
                <a:tc>
                  <a:txBody>
                    <a:bodyPr/>
                    <a:lstStyle/>
                    <a:p>
                      <a:pPr algn="l" rtl="0" fontAlgn="ctr"/>
                      <a:r>
                        <a:rPr lang="en-ZA" sz="900" b="0" i="0" u="none" strike="noStrike">
                          <a:solidFill>
                            <a:srgbClr val="000000"/>
                          </a:solidFill>
                          <a:effectLst/>
                          <a:latin typeface="Arial"/>
                        </a:rPr>
                        <a:t>Mpumalanga</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11 641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8 814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76%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14 922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13 349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13 596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dirty="0">
                          <a:solidFill>
                            <a:srgbClr val="000000"/>
                          </a:solidFill>
                          <a:effectLst/>
                          <a:latin typeface="Calibri"/>
                        </a:rPr>
                        <a:t>12 726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0"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kern="1200" smtClean="0">
                          <a:solidFill>
                            <a:srgbClr val="000000"/>
                          </a:solidFill>
                          <a:effectLst/>
                          <a:latin typeface="Arial"/>
                          <a:ea typeface="+mn-ea"/>
                          <a:cs typeface="+mn-cs"/>
                        </a:rPr>
                        <a:t>13 018</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11 997</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92%</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7"/>
                  </a:ext>
                </a:extLst>
              </a:tr>
              <a:tr h="316835">
                <a:tc>
                  <a:txBody>
                    <a:bodyPr/>
                    <a:lstStyle/>
                    <a:p>
                      <a:pPr algn="l" rtl="0" fontAlgn="ctr"/>
                      <a:r>
                        <a:rPr lang="en-ZA" sz="900" b="0" i="0" u="none" strike="noStrike">
                          <a:solidFill>
                            <a:srgbClr val="000000"/>
                          </a:solidFill>
                          <a:effectLst/>
                          <a:latin typeface="Arial"/>
                        </a:rPr>
                        <a:t>North West</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7 353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6 936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8 260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7 741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6 153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5 868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1100" b="0" i="0" u="none" strike="noStrike" dirty="0">
                          <a:solidFill>
                            <a:srgbClr val="000000"/>
                          </a:solidFill>
                          <a:effectLst/>
                          <a:latin typeface="Calibri"/>
                        </a:rPr>
                        <a:t>95%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kern="1200" smtClean="0">
                          <a:solidFill>
                            <a:srgbClr val="000000"/>
                          </a:solidFill>
                          <a:effectLst/>
                          <a:latin typeface="Arial"/>
                          <a:ea typeface="+mn-ea"/>
                          <a:cs typeface="+mn-cs"/>
                        </a:rPr>
                        <a:t>5 570</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5 192</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93%</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8"/>
                  </a:ext>
                </a:extLst>
              </a:tr>
              <a:tr h="334437">
                <a:tc>
                  <a:txBody>
                    <a:bodyPr/>
                    <a:lstStyle/>
                    <a:p>
                      <a:pPr algn="l" rtl="0" fontAlgn="ctr"/>
                      <a:r>
                        <a:rPr lang="en-ZA" sz="900" b="0" i="0" u="none" strike="noStrike">
                          <a:solidFill>
                            <a:srgbClr val="000000"/>
                          </a:solidFill>
                          <a:effectLst/>
                          <a:latin typeface="Arial"/>
                        </a:rPr>
                        <a:t>Northern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5 904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5 440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5 371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5 103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4 304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dirty="0">
                          <a:solidFill>
                            <a:srgbClr val="000000"/>
                          </a:solidFill>
                          <a:effectLst/>
                          <a:latin typeface="Calibri"/>
                        </a:rPr>
                        <a:t>4 193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0" i="0" u="none" strike="noStrike" dirty="0">
                          <a:solidFill>
                            <a:srgbClr val="000000"/>
                          </a:solidFill>
                          <a:effectLst/>
                          <a:latin typeface="Calibri"/>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kern="1200" smtClean="0">
                          <a:solidFill>
                            <a:srgbClr val="000000"/>
                          </a:solidFill>
                          <a:effectLst/>
                          <a:latin typeface="Arial"/>
                          <a:ea typeface="+mn-ea"/>
                          <a:cs typeface="+mn-cs"/>
                        </a:rPr>
                        <a:t>4 553</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4 327</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95%</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9"/>
                  </a:ext>
                </a:extLst>
              </a:tr>
              <a:tr h="316835">
                <a:tc>
                  <a:txBody>
                    <a:bodyPr/>
                    <a:lstStyle/>
                    <a:p>
                      <a:pPr algn="l" rtl="0" fontAlgn="ctr"/>
                      <a:r>
                        <a:rPr lang="en-ZA" sz="900" b="0" i="0" u="none" strike="noStrike">
                          <a:solidFill>
                            <a:srgbClr val="000000"/>
                          </a:solidFill>
                          <a:effectLst/>
                          <a:latin typeface="Arial"/>
                        </a:rPr>
                        <a:t>Western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32 009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29 937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32 600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30 377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27 521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26 476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1100" b="0" i="0" u="none" strike="noStrike" dirty="0">
                          <a:solidFill>
                            <a:srgbClr val="000000"/>
                          </a:solidFill>
                          <a:effectLst/>
                          <a:latin typeface="Calibri"/>
                        </a:rPr>
                        <a:t>96%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kern="1200" smtClean="0">
                          <a:solidFill>
                            <a:srgbClr val="000000"/>
                          </a:solidFill>
                          <a:effectLst/>
                          <a:latin typeface="Arial"/>
                          <a:ea typeface="+mn-ea"/>
                          <a:cs typeface="+mn-cs"/>
                        </a:rPr>
                        <a:t>24 768</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22 927</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93%</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10"/>
                  </a:ext>
                </a:extLst>
              </a:tr>
              <a:tr h="334437">
                <a:tc>
                  <a:txBody>
                    <a:bodyPr/>
                    <a:lstStyle/>
                    <a:p>
                      <a:pPr algn="l" rtl="0" fontAlgn="ctr"/>
                      <a:r>
                        <a:rPr lang="en-ZA" sz="900" b="1" i="0" u="none" strike="noStrike">
                          <a:solidFill>
                            <a:srgbClr val="000000"/>
                          </a:solidFill>
                          <a:effectLst/>
                          <a:latin typeface="Arial"/>
                        </a:rPr>
                        <a:t>Grand Total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181 109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164 563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a:solidFill>
                            <a:srgbClr val="000000"/>
                          </a:solidFill>
                          <a:effectLst/>
                          <a:latin typeface="Arial"/>
                        </a:rPr>
                        <a:t>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178 783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168 330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1"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1" i="0" u="none" strike="noStrike">
                          <a:solidFill>
                            <a:srgbClr val="000000"/>
                          </a:solidFill>
                          <a:effectLst/>
                          <a:latin typeface="Calibri"/>
                        </a:rPr>
                        <a:t>161 722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1" i="0" u="none" strike="noStrike" dirty="0">
                          <a:solidFill>
                            <a:srgbClr val="000000"/>
                          </a:solidFill>
                          <a:effectLst/>
                          <a:latin typeface="Calibri"/>
                        </a:rPr>
                        <a:t>155 565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1" i="0" u="none" strike="noStrike" dirty="0">
                          <a:solidFill>
                            <a:srgbClr val="000000"/>
                          </a:solidFill>
                          <a:effectLst/>
                          <a:latin typeface="Calibri"/>
                        </a:rPr>
                        <a:t>96%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1" i="0" u="none" strike="noStrike" smtClean="0">
                          <a:solidFill>
                            <a:srgbClr val="000000"/>
                          </a:solidFill>
                          <a:effectLst/>
                          <a:latin typeface="Calibri"/>
                        </a:rPr>
                        <a:t>149 574</a:t>
                      </a:r>
                      <a:endParaRPr lang="en-ZA" sz="1100" b="1"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1" i="0" u="none" strike="noStrike" smtClean="0">
                          <a:solidFill>
                            <a:srgbClr val="000000"/>
                          </a:solidFill>
                          <a:effectLst/>
                          <a:latin typeface="Calibri"/>
                        </a:rPr>
                        <a:t>140 573</a:t>
                      </a:r>
                      <a:endParaRPr lang="en-ZA" sz="1100" b="1"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1" i="0" u="none" strike="noStrike" dirty="0" smtClean="0">
                          <a:solidFill>
                            <a:srgbClr val="000000"/>
                          </a:solidFill>
                          <a:effectLst/>
                          <a:latin typeface="Calibri"/>
                        </a:rPr>
                        <a:t>94%</a:t>
                      </a:r>
                      <a:endParaRPr lang="en-ZA" sz="1100" b="1"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11"/>
                  </a:ext>
                </a:extLst>
              </a:tr>
            </a:tbl>
          </a:graphicData>
        </a:graphic>
      </p:graphicFrame>
      <p:cxnSp>
        <p:nvCxnSpPr>
          <p:cNvPr id="44" name="Straight Arrow Connector 43"/>
          <p:cNvCxnSpPr/>
          <p:nvPr/>
        </p:nvCxnSpPr>
        <p:spPr>
          <a:xfrm flipV="1">
            <a:off x="6672064" y="270892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p:nvPr/>
        </p:nvCxnSpPr>
        <p:spPr>
          <a:xfrm flipV="1">
            <a:off x="6672064" y="272137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flipV="1">
            <a:off x="6672064" y="299695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flipV="1">
            <a:off x="6672064" y="335699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a:off x="6672064" y="3674802"/>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6672064" y="400506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6672064" y="429309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p:nvPr/>
        </p:nvCxnSpPr>
        <p:spPr>
          <a:xfrm flipV="1">
            <a:off x="6672064" y="465313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a:xfrm>
            <a:off x="6483291" y="5157192"/>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flipV="1">
            <a:off x="6672064" y="531366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a:off x="6672064" y="561901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3" name="Straight Arrow Connector 62"/>
          <p:cNvCxnSpPr/>
          <p:nvPr/>
        </p:nvCxnSpPr>
        <p:spPr>
          <a:xfrm flipV="1">
            <a:off x="6672064" y="596173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flipV="1">
            <a:off x="9089595" y="270892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5" name="Straight Arrow Connector 64"/>
          <p:cNvCxnSpPr/>
          <p:nvPr/>
        </p:nvCxnSpPr>
        <p:spPr>
          <a:xfrm flipV="1">
            <a:off x="9072331" y="299695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p:nvPr/>
        </p:nvCxnSpPr>
        <p:spPr>
          <a:xfrm flipV="1">
            <a:off x="9072331" y="336944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7" name="Straight Arrow Connector 66"/>
          <p:cNvCxnSpPr/>
          <p:nvPr/>
        </p:nvCxnSpPr>
        <p:spPr>
          <a:xfrm flipV="1">
            <a:off x="9072331" y="365747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flipV="1">
            <a:off x="9072331" y="466558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Connector 68"/>
          <p:cNvCxnSpPr/>
          <p:nvPr/>
        </p:nvCxnSpPr>
        <p:spPr>
          <a:xfrm>
            <a:off x="8904078" y="4106850"/>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a:off x="9055727" y="4336070"/>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p:nvPr/>
        </p:nvCxnSpPr>
        <p:spPr>
          <a:xfrm flipV="1">
            <a:off x="9072331" y="501317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2" name="Straight Arrow Connector 71"/>
          <p:cNvCxnSpPr/>
          <p:nvPr/>
        </p:nvCxnSpPr>
        <p:spPr>
          <a:xfrm flipV="1">
            <a:off x="9072331" y="531366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3" name="Straight Arrow Connector 72"/>
          <p:cNvCxnSpPr/>
          <p:nvPr/>
        </p:nvCxnSpPr>
        <p:spPr>
          <a:xfrm flipV="1">
            <a:off x="9089595" y="5630521"/>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4" name="Straight Arrow Connector 73"/>
          <p:cNvCxnSpPr/>
          <p:nvPr/>
        </p:nvCxnSpPr>
        <p:spPr>
          <a:xfrm flipV="1">
            <a:off x="9089595" y="596173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a:off x="11371605" y="2721372"/>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a:off x="11384888" y="306619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11384888" y="3399222"/>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11384888" y="372671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11371605" y="400506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a:off x="11398215" y="4318167"/>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a:off x="11371605" y="4625795"/>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a:off x="11398215" y="495849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a:off x="11371605" y="5286319"/>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a:off x="11367999" y="5603180"/>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p:nvPr/>
        </p:nvCxnSpPr>
        <p:spPr>
          <a:xfrm>
            <a:off x="11367999" y="5907050"/>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94882418"/>
      </p:ext>
    </p:extLst>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27</a:t>
            </a:fld>
            <a:endParaRPr lang="en-US" dirty="0"/>
          </a:p>
        </p:txBody>
      </p:sp>
      <p:sp>
        <p:nvSpPr>
          <p:cNvPr id="3" name="Rectangle 2"/>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2164544" y="1042859"/>
            <a:ext cx="1627200"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4852843" y="1044704"/>
            <a:ext cx="1627200" cy="276999"/>
          </a:xfrm>
          <a:prstGeom prst="rect">
            <a:avLst/>
          </a:prstGeom>
          <a:solidFill>
            <a:schemeClr val="bg1">
              <a:lumMod val="85000"/>
            </a:schemeClr>
          </a:solid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7347432" y="1042859"/>
            <a:ext cx="1627200" cy="276999"/>
          </a:xfrm>
          <a:prstGeom prst="rect">
            <a:avLst/>
          </a:prstGeom>
          <a:solidFill>
            <a:schemeClr val="bg1">
              <a:lumMod val="9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3</a:t>
            </a:r>
            <a:endParaRPr lang="en-ZA" sz="1200" dirty="0">
              <a:solidFill>
                <a:prstClr val="black"/>
              </a:solidFill>
            </a:endParaRPr>
          </a:p>
        </p:txBody>
      </p:sp>
      <p:sp>
        <p:nvSpPr>
          <p:cNvPr id="61" name="Rounded Rectangle 60"/>
          <p:cNvSpPr/>
          <p:nvPr/>
        </p:nvSpPr>
        <p:spPr>
          <a:xfrm>
            <a:off x="3262812" y="665077"/>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In-Service benefits Processed</a:t>
            </a:r>
            <a:endParaRPr lang="en-ZA" sz="1200" b="1" dirty="0">
              <a:solidFill>
                <a:prstClr val="black"/>
              </a:solidFill>
            </a:endParaRPr>
          </a:p>
        </p:txBody>
      </p:sp>
      <p:sp>
        <p:nvSpPr>
          <p:cNvPr id="62" name="Rectangle 61"/>
          <p:cNvSpPr/>
          <p:nvPr/>
        </p:nvSpPr>
        <p:spPr>
          <a:xfrm rot="10800000" flipV="1">
            <a:off x="10227751" y="1042854"/>
            <a:ext cx="1627200" cy="276999"/>
          </a:xfrm>
          <a:prstGeom prst="rect">
            <a:avLst/>
          </a:prstGeom>
          <a:solidFill>
            <a:schemeClr val="bg1">
              <a:lumMod val="8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4</a:t>
            </a:r>
            <a:endParaRPr lang="en-ZA" sz="1200" dirty="0">
              <a:solidFill>
                <a:prstClr val="black"/>
              </a:solidFill>
            </a:endParaRPr>
          </a:p>
        </p:txBody>
      </p:sp>
      <p:sp>
        <p:nvSpPr>
          <p:cNvPr id="40" name="TextBox 7"/>
          <p:cNvSpPr txBox="1"/>
          <p:nvPr/>
        </p:nvSpPr>
        <p:spPr>
          <a:xfrm>
            <a:off x="11150985" y="40517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27</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60275699"/>
              </p:ext>
            </p:extLst>
          </p:nvPr>
        </p:nvGraphicFramePr>
        <p:xfrm>
          <a:off x="515288" y="1412783"/>
          <a:ext cx="11245351" cy="4824533"/>
        </p:xfrm>
        <a:graphic>
          <a:graphicData uri="http://schemas.openxmlformats.org/drawingml/2006/table">
            <a:tbl>
              <a:tblPr firstRow="1" bandRow="1"/>
              <a:tblGrid>
                <a:gridCol w="1067995">
                  <a:extLst>
                    <a:ext uri="{9D8B030D-6E8A-4147-A177-3AD203B41FA5}">
                      <a16:colId xmlns="" xmlns:a16="http://schemas.microsoft.com/office/drawing/2014/main" val="20000"/>
                    </a:ext>
                  </a:extLst>
                </a:gridCol>
                <a:gridCol w="1052288">
                  <a:extLst>
                    <a:ext uri="{9D8B030D-6E8A-4147-A177-3AD203B41FA5}">
                      <a16:colId xmlns="" xmlns:a16="http://schemas.microsoft.com/office/drawing/2014/main" val="20001"/>
                    </a:ext>
                  </a:extLst>
                </a:gridCol>
                <a:gridCol w="1052288">
                  <a:extLst>
                    <a:ext uri="{9D8B030D-6E8A-4147-A177-3AD203B41FA5}">
                      <a16:colId xmlns="" xmlns:a16="http://schemas.microsoft.com/office/drawing/2014/main" val="20002"/>
                    </a:ext>
                  </a:extLst>
                </a:gridCol>
                <a:gridCol w="816701">
                  <a:extLst>
                    <a:ext uri="{9D8B030D-6E8A-4147-A177-3AD203B41FA5}">
                      <a16:colId xmlns="" xmlns:a16="http://schemas.microsoft.com/office/drawing/2014/main" val="20003"/>
                    </a:ext>
                  </a:extLst>
                </a:gridCol>
                <a:gridCol w="769584">
                  <a:extLst>
                    <a:ext uri="{9D8B030D-6E8A-4147-A177-3AD203B41FA5}">
                      <a16:colId xmlns="" xmlns:a16="http://schemas.microsoft.com/office/drawing/2014/main" val="20004"/>
                    </a:ext>
                  </a:extLst>
                </a:gridCol>
                <a:gridCol w="769584">
                  <a:extLst>
                    <a:ext uri="{9D8B030D-6E8A-4147-A177-3AD203B41FA5}">
                      <a16:colId xmlns="" xmlns:a16="http://schemas.microsoft.com/office/drawing/2014/main" val="20005"/>
                    </a:ext>
                  </a:extLst>
                </a:gridCol>
                <a:gridCol w="958053">
                  <a:extLst>
                    <a:ext uri="{9D8B030D-6E8A-4147-A177-3AD203B41FA5}">
                      <a16:colId xmlns="" xmlns:a16="http://schemas.microsoft.com/office/drawing/2014/main" val="20006"/>
                    </a:ext>
                  </a:extLst>
                </a:gridCol>
                <a:gridCol w="769584">
                  <a:extLst>
                    <a:ext uri="{9D8B030D-6E8A-4147-A177-3AD203B41FA5}">
                      <a16:colId xmlns="" xmlns:a16="http://schemas.microsoft.com/office/drawing/2014/main" val="20007"/>
                    </a:ext>
                  </a:extLst>
                </a:gridCol>
                <a:gridCol w="769584">
                  <a:extLst>
                    <a:ext uri="{9D8B030D-6E8A-4147-A177-3AD203B41FA5}">
                      <a16:colId xmlns="" xmlns:a16="http://schemas.microsoft.com/office/drawing/2014/main" val="20008"/>
                    </a:ext>
                  </a:extLst>
                </a:gridCol>
                <a:gridCol w="958053">
                  <a:extLst>
                    <a:ext uri="{9D8B030D-6E8A-4147-A177-3AD203B41FA5}">
                      <a16:colId xmlns="" xmlns:a16="http://schemas.microsoft.com/office/drawing/2014/main" val="20009"/>
                    </a:ext>
                  </a:extLst>
                </a:gridCol>
                <a:gridCol w="753879">
                  <a:extLst>
                    <a:ext uri="{9D8B030D-6E8A-4147-A177-3AD203B41FA5}">
                      <a16:colId xmlns="" xmlns:a16="http://schemas.microsoft.com/office/drawing/2014/main" val="20010"/>
                    </a:ext>
                  </a:extLst>
                </a:gridCol>
                <a:gridCol w="753879">
                  <a:extLst>
                    <a:ext uri="{9D8B030D-6E8A-4147-A177-3AD203B41FA5}">
                      <a16:colId xmlns="" xmlns:a16="http://schemas.microsoft.com/office/drawing/2014/main" val="20011"/>
                    </a:ext>
                  </a:extLst>
                </a:gridCol>
                <a:gridCol w="753879">
                  <a:extLst>
                    <a:ext uri="{9D8B030D-6E8A-4147-A177-3AD203B41FA5}">
                      <a16:colId xmlns="" xmlns:a16="http://schemas.microsoft.com/office/drawing/2014/main" val="20012"/>
                    </a:ext>
                  </a:extLst>
                </a:gridCol>
              </a:tblGrid>
              <a:tr h="1206136">
                <a:tc>
                  <a:txBody>
                    <a:bodyPr/>
                    <a:lstStyle/>
                    <a:p>
                      <a:pPr algn="ctr" rtl="0" fontAlgn="ctr"/>
                      <a:r>
                        <a:rPr lang="en-ZA" sz="900" b="1" i="0" u="none" strike="noStrike" dirty="0">
                          <a:solidFill>
                            <a:srgbClr val="FFFFFF"/>
                          </a:solidFill>
                          <a:effectLst/>
                          <a:latin typeface="Arial"/>
                        </a:rPr>
                        <a:t>Province</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0"/>
                  </a:ext>
                </a:extLst>
              </a:tr>
              <a:tr h="337007">
                <a:tc>
                  <a:txBody>
                    <a:bodyPr/>
                    <a:lstStyle/>
                    <a:p>
                      <a:pPr algn="l" rtl="0" fontAlgn="ctr"/>
                      <a:r>
                        <a:rPr lang="en-ZA" sz="900" b="0" i="0" u="none" strike="noStrike">
                          <a:solidFill>
                            <a:srgbClr val="000000"/>
                          </a:solidFill>
                          <a:effectLst/>
                          <a:latin typeface="Arial"/>
                        </a:rPr>
                        <a:t>Eastern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2 576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2 142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2 309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2 172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dirty="0">
                          <a:solidFill>
                            <a:srgbClr val="000000"/>
                          </a:solidFill>
                          <a:effectLst/>
                          <a:latin typeface="Arial"/>
                        </a:rPr>
                        <a:t>2 049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dirty="0">
                          <a:solidFill>
                            <a:srgbClr val="000000"/>
                          </a:solidFill>
                          <a:effectLst/>
                          <a:latin typeface="Arial"/>
                        </a:rPr>
                        <a:t>2 009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dirty="0">
                          <a:solidFill>
                            <a:srgbClr val="000000"/>
                          </a:solidFill>
                          <a:effectLst/>
                          <a:latin typeface="Calibri"/>
                        </a:rPr>
                        <a:t>1 964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1 936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1"/>
                  </a:ext>
                </a:extLst>
              </a:tr>
              <a:tr h="319271">
                <a:tc>
                  <a:txBody>
                    <a:bodyPr/>
                    <a:lstStyle/>
                    <a:p>
                      <a:pPr algn="l" rtl="0" fontAlgn="ctr"/>
                      <a:r>
                        <a:rPr lang="en-ZA" sz="900" b="0" i="0" u="none" strike="noStrike">
                          <a:solidFill>
                            <a:srgbClr val="000000"/>
                          </a:solidFill>
                          <a:effectLst/>
                          <a:latin typeface="Arial"/>
                        </a:rPr>
                        <a:t>Free State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1 643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1 458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1 348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1 301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dirty="0">
                          <a:solidFill>
                            <a:srgbClr val="000000"/>
                          </a:solidFill>
                          <a:effectLst/>
                          <a:latin typeface="Arial"/>
                        </a:rPr>
                        <a:t>1 091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1 067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1 094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1 053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2"/>
                  </a:ext>
                </a:extLst>
              </a:tr>
              <a:tr h="337007">
                <a:tc>
                  <a:txBody>
                    <a:bodyPr/>
                    <a:lstStyle/>
                    <a:p>
                      <a:pPr algn="l" rtl="0" fontAlgn="ctr"/>
                      <a:r>
                        <a:rPr lang="en-ZA" sz="900" b="0" i="0" u="none" strike="noStrike">
                          <a:solidFill>
                            <a:srgbClr val="000000"/>
                          </a:solidFill>
                          <a:effectLst/>
                          <a:latin typeface="Arial"/>
                        </a:rPr>
                        <a:t>Gauteng</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10 785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10 141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10 026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9 558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9 348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9 121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a:solidFill>
                            <a:srgbClr val="000000"/>
                          </a:solidFill>
                          <a:effectLst/>
                          <a:latin typeface="Calibri"/>
                        </a:rPr>
                        <a:t>8 845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8 672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3"/>
                  </a:ext>
                </a:extLst>
              </a:tr>
              <a:tr h="319271">
                <a:tc>
                  <a:txBody>
                    <a:bodyPr/>
                    <a:lstStyle/>
                    <a:p>
                      <a:pPr algn="l" rtl="0" fontAlgn="ctr"/>
                      <a:r>
                        <a:rPr lang="en-ZA" sz="900" b="0" i="0" u="none" strike="noStrike">
                          <a:solidFill>
                            <a:srgbClr val="000000"/>
                          </a:solidFill>
                          <a:effectLst/>
                          <a:latin typeface="Arial"/>
                        </a:rPr>
                        <a:t>Head Office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1 948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1 497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77%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1 984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1 400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71%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2 090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1 625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78%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2 006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1 535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77%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4"/>
                  </a:ext>
                </a:extLst>
              </a:tr>
              <a:tr h="337007">
                <a:tc>
                  <a:txBody>
                    <a:bodyPr/>
                    <a:lstStyle/>
                    <a:p>
                      <a:pPr algn="l" rtl="0" fontAlgn="ctr"/>
                      <a:r>
                        <a:rPr lang="en-ZA" sz="900" b="0" i="0" u="none" strike="noStrike">
                          <a:solidFill>
                            <a:srgbClr val="000000"/>
                          </a:solidFill>
                          <a:effectLst/>
                          <a:latin typeface="Arial"/>
                        </a:rPr>
                        <a:t>KwaZulu-Natal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5 989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5 297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5 518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5 039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4 619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4 252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a:solidFill>
                            <a:srgbClr val="000000"/>
                          </a:solidFill>
                          <a:effectLst/>
                          <a:latin typeface="Calibri"/>
                        </a:rPr>
                        <a:t>4 503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4 161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5"/>
                  </a:ext>
                </a:extLst>
              </a:tr>
              <a:tr h="319271">
                <a:tc>
                  <a:txBody>
                    <a:bodyPr/>
                    <a:lstStyle/>
                    <a:p>
                      <a:pPr algn="l" rtl="0" fontAlgn="ctr"/>
                      <a:r>
                        <a:rPr lang="en-ZA" sz="900" b="0" i="0" u="none" strike="noStrike">
                          <a:solidFill>
                            <a:srgbClr val="000000"/>
                          </a:solidFill>
                          <a:effectLst/>
                          <a:latin typeface="Arial"/>
                        </a:rPr>
                        <a:t>Limpopo</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2 225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1 796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2 384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2 298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1 705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1 636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a:solidFill>
                            <a:srgbClr val="000000"/>
                          </a:solidFill>
                          <a:effectLst/>
                          <a:latin typeface="Calibri"/>
                        </a:rPr>
                        <a:t>1 308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1 160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89%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6"/>
                  </a:ext>
                </a:extLst>
              </a:tr>
              <a:tr h="337007">
                <a:tc>
                  <a:txBody>
                    <a:bodyPr/>
                    <a:lstStyle/>
                    <a:p>
                      <a:pPr algn="l" rtl="0" fontAlgn="ctr"/>
                      <a:r>
                        <a:rPr lang="en-ZA" sz="900" b="0" i="0" u="none" strike="noStrike">
                          <a:solidFill>
                            <a:srgbClr val="000000"/>
                          </a:solidFill>
                          <a:effectLst/>
                          <a:latin typeface="Arial"/>
                        </a:rPr>
                        <a:t>Mpumalanga</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1 809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1 422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79%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2 118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1 817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86%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1 449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1 290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a:solidFill>
                            <a:srgbClr val="000000"/>
                          </a:solidFill>
                          <a:effectLst/>
                          <a:latin typeface="Calibri"/>
                        </a:rPr>
                        <a:t>1 343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1 259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7"/>
                  </a:ext>
                </a:extLst>
              </a:tr>
              <a:tr h="319271">
                <a:tc>
                  <a:txBody>
                    <a:bodyPr/>
                    <a:lstStyle/>
                    <a:p>
                      <a:pPr algn="l" rtl="0" fontAlgn="ctr"/>
                      <a:r>
                        <a:rPr lang="en-ZA" sz="900" b="0" i="0" u="none" strike="noStrike">
                          <a:solidFill>
                            <a:srgbClr val="000000"/>
                          </a:solidFill>
                          <a:effectLst/>
                          <a:latin typeface="Arial"/>
                        </a:rPr>
                        <a:t>North West</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1 204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1 134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1 613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1 527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1 088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1 028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a:solidFill>
                            <a:srgbClr val="000000"/>
                          </a:solidFill>
                          <a:effectLst/>
                          <a:latin typeface="Calibri"/>
                        </a:rPr>
                        <a:t>956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923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8"/>
                  </a:ext>
                </a:extLst>
              </a:tr>
              <a:tr h="337007">
                <a:tc>
                  <a:txBody>
                    <a:bodyPr/>
                    <a:lstStyle/>
                    <a:p>
                      <a:pPr algn="l" rtl="0" fontAlgn="ctr"/>
                      <a:r>
                        <a:rPr lang="en-ZA" sz="900" b="0" i="0" u="none" strike="noStrike">
                          <a:solidFill>
                            <a:srgbClr val="000000"/>
                          </a:solidFill>
                          <a:effectLst/>
                          <a:latin typeface="Arial"/>
                        </a:rPr>
                        <a:t>Northern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711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684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774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607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a:solidFill>
                            <a:srgbClr val="000000"/>
                          </a:solidFill>
                          <a:effectLst/>
                          <a:latin typeface="Calibri"/>
                        </a:rPr>
                        <a:t>592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573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9"/>
                  </a:ext>
                </a:extLst>
              </a:tr>
              <a:tr h="319271">
                <a:tc>
                  <a:txBody>
                    <a:bodyPr/>
                    <a:lstStyle/>
                    <a:p>
                      <a:pPr algn="l" rtl="0" fontAlgn="ctr"/>
                      <a:r>
                        <a:rPr lang="en-ZA" sz="900" b="0" i="0" u="none" strike="noStrike">
                          <a:solidFill>
                            <a:srgbClr val="000000"/>
                          </a:solidFill>
                          <a:effectLst/>
                          <a:latin typeface="Arial"/>
                        </a:rPr>
                        <a:t>Western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7 701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6 916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7 488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6 761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7 066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6 578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a:solidFill>
                            <a:srgbClr val="000000"/>
                          </a:solidFill>
                          <a:effectLst/>
                          <a:latin typeface="Calibri"/>
                        </a:rPr>
                        <a:t>6 228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5 812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10"/>
                  </a:ext>
                </a:extLst>
              </a:tr>
              <a:tr h="337007">
                <a:tc>
                  <a:txBody>
                    <a:bodyPr/>
                    <a:lstStyle/>
                    <a:p>
                      <a:pPr algn="l" rtl="0" fontAlgn="ctr"/>
                      <a:r>
                        <a:rPr lang="en-ZA" sz="900" b="1" i="0" u="none" strike="noStrike">
                          <a:solidFill>
                            <a:srgbClr val="000000"/>
                          </a:solidFill>
                          <a:effectLst/>
                          <a:latin typeface="Arial"/>
                        </a:rPr>
                        <a:t>Grand Total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36 591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32 487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dirty="0">
                          <a:solidFill>
                            <a:srgbClr val="000000"/>
                          </a:solidFill>
                          <a:effectLst/>
                          <a:latin typeface="Arial"/>
                        </a:rPr>
                        <a:t>35 562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32 625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1" i="0" u="none" strike="noStrike" dirty="0">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31 112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29 199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1" i="0" u="none" strike="noStrike">
                          <a:solidFill>
                            <a:srgbClr val="000000"/>
                          </a:solidFill>
                          <a:effectLst/>
                          <a:latin typeface="Calibri"/>
                        </a:rPr>
                        <a:t>28 839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1" i="0" u="none" strike="noStrike" dirty="0">
                          <a:solidFill>
                            <a:srgbClr val="000000"/>
                          </a:solidFill>
                          <a:effectLst/>
                          <a:latin typeface="Calibri"/>
                        </a:rPr>
                        <a:t>27 084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1"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11"/>
                  </a:ext>
                </a:extLst>
              </a:tr>
            </a:tbl>
          </a:graphicData>
        </a:graphic>
      </p:graphicFrame>
      <p:cxnSp>
        <p:nvCxnSpPr>
          <p:cNvPr id="42" name="Straight Arrow Connector 41"/>
          <p:cNvCxnSpPr/>
          <p:nvPr/>
        </p:nvCxnSpPr>
        <p:spPr>
          <a:xfrm flipV="1">
            <a:off x="6672064" y="272137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flipV="1">
            <a:off x="6672064" y="308141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flipV="1">
            <a:off x="6672064" y="335699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flipV="1">
            <a:off x="6672064" y="400506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p:nvPr/>
        </p:nvCxnSpPr>
        <p:spPr>
          <a:xfrm flipV="1">
            <a:off x="6672395" y="429309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6655461" y="465313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6655461" y="494116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p:nvPr/>
        </p:nvCxnSpPr>
        <p:spPr>
          <a:xfrm flipV="1">
            <a:off x="6638859" y="530120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a:xfrm>
            <a:off x="6504019" y="5733256"/>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flipV="1">
            <a:off x="6605984" y="594928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a:off x="6672064" y="3674802"/>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3" name="Straight Arrow Connector 62"/>
          <p:cNvCxnSpPr/>
          <p:nvPr/>
        </p:nvCxnSpPr>
        <p:spPr>
          <a:xfrm flipV="1">
            <a:off x="9168341" y="263691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flipV="1">
            <a:off x="9175749" y="299288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5" name="Straight Arrow Connector 64"/>
          <p:cNvCxnSpPr/>
          <p:nvPr/>
        </p:nvCxnSpPr>
        <p:spPr>
          <a:xfrm flipV="1">
            <a:off x="9190565" y="335699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p:nvPr/>
        </p:nvCxnSpPr>
        <p:spPr>
          <a:xfrm flipV="1">
            <a:off x="9190565" y="367480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7" name="Straight Arrow Connector 66"/>
          <p:cNvCxnSpPr/>
          <p:nvPr/>
        </p:nvCxnSpPr>
        <p:spPr>
          <a:xfrm flipV="1">
            <a:off x="9168341" y="400506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flipV="1">
            <a:off x="9168341" y="465313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flipV="1">
            <a:off x="9166224" y="530120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0" name="Straight Arrow Connector 69"/>
          <p:cNvCxnSpPr/>
          <p:nvPr/>
        </p:nvCxnSpPr>
        <p:spPr>
          <a:xfrm flipV="1">
            <a:off x="9166224" y="563147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p:nvPr/>
        </p:nvCxnSpPr>
        <p:spPr>
          <a:xfrm flipV="1">
            <a:off x="9166224" y="597055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2" name="Straight Connector 71"/>
          <p:cNvCxnSpPr/>
          <p:nvPr/>
        </p:nvCxnSpPr>
        <p:spPr>
          <a:xfrm>
            <a:off x="8974838" y="4489524"/>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a:off x="9143089" y="494116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flipV="1">
            <a:off x="11618997" y="267020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a:off x="11618997" y="299288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a:off x="11618997" y="3630631"/>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11602395" y="4293096"/>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11585792" y="530120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a:xfrm>
            <a:off x="11472616" y="3456198"/>
            <a:ext cx="240000"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11472597" y="4099086"/>
            <a:ext cx="240000"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11435816" y="5735054"/>
            <a:ext cx="240000"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flipV="1">
            <a:off x="11558547" y="466922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p:nvPr/>
        </p:nvCxnSpPr>
        <p:spPr>
          <a:xfrm flipV="1">
            <a:off x="11585792" y="4971895"/>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a:xfrm>
            <a:off x="11399016" y="6079690"/>
            <a:ext cx="240000"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09608369"/>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28</a:t>
            </a:fld>
            <a:endParaRPr lang="en-US" dirty="0"/>
          </a:p>
        </p:txBody>
      </p:sp>
      <p:sp>
        <p:nvSpPr>
          <p:cNvPr id="3" name="Rectangle 2"/>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1918662" y="1015016"/>
            <a:ext cx="1969297"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4847864" y="1003983"/>
            <a:ext cx="1920213" cy="288035"/>
          </a:xfrm>
          <a:prstGeom prst="rect">
            <a:avLst/>
          </a:prstGeom>
          <a:no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7352807" y="1009501"/>
            <a:ext cx="1719593" cy="276999"/>
          </a:xfrm>
          <a:prstGeom prst="rect">
            <a:avLst/>
          </a:prstGeom>
          <a:solidFill>
            <a:schemeClr val="bg1">
              <a:lumMod val="9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3</a:t>
            </a:r>
            <a:endParaRPr lang="en-ZA" sz="1200" dirty="0">
              <a:solidFill>
                <a:prstClr val="black"/>
              </a:solidFill>
            </a:endParaRPr>
          </a:p>
        </p:txBody>
      </p:sp>
      <p:sp>
        <p:nvSpPr>
          <p:cNvPr id="61" name="Rounded Rectangle 60"/>
          <p:cNvSpPr/>
          <p:nvPr/>
        </p:nvSpPr>
        <p:spPr>
          <a:xfrm>
            <a:off x="3262812" y="665077"/>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Death benefits Processed</a:t>
            </a:r>
            <a:endParaRPr lang="en-ZA" sz="1200" b="1" dirty="0">
              <a:solidFill>
                <a:prstClr val="black"/>
              </a:solidFill>
            </a:endParaRPr>
          </a:p>
        </p:txBody>
      </p:sp>
      <p:sp>
        <p:nvSpPr>
          <p:cNvPr id="62" name="Rectangle 61"/>
          <p:cNvSpPr/>
          <p:nvPr/>
        </p:nvSpPr>
        <p:spPr>
          <a:xfrm rot="10800000" flipV="1">
            <a:off x="10037417" y="1009501"/>
            <a:ext cx="1627200" cy="276999"/>
          </a:xfrm>
          <a:prstGeom prst="rect">
            <a:avLst/>
          </a:prstGeom>
        </p:spPr>
        <p:txBody>
          <a:bodyPr wrap="square">
            <a:spAutoFit/>
          </a:bodyPr>
          <a:lstStyle/>
          <a:p>
            <a:r>
              <a:rPr lang="en-ZA" sz="1200" b="1" dirty="0">
                <a:solidFill>
                  <a:prstClr val="black"/>
                </a:solidFill>
              </a:rPr>
              <a:t>Quarter 4</a:t>
            </a:r>
            <a:r>
              <a:rPr lang="en-ZA" sz="1200" b="1" dirty="0" smtClean="0">
                <a:solidFill>
                  <a:prstClr val="black"/>
                </a:solidFill>
              </a:rPr>
              <a:t> </a:t>
            </a:r>
            <a:endParaRPr lang="en-ZA" sz="1200" dirty="0">
              <a:solidFill>
                <a:prstClr val="black"/>
              </a:solidFill>
            </a:endParaRPr>
          </a:p>
        </p:txBody>
      </p:sp>
      <p:sp>
        <p:nvSpPr>
          <p:cNvPr id="47" name="TextBox 7"/>
          <p:cNvSpPr txBox="1"/>
          <p:nvPr/>
        </p:nvSpPr>
        <p:spPr>
          <a:xfrm>
            <a:off x="11150985" y="40517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28</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51998849"/>
              </p:ext>
            </p:extLst>
          </p:nvPr>
        </p:nvGraphicFramePr>
        <p:xfrm>
          <a:off x="431423" y="1484788"/>
          <a:ext cx="11329257" cy="4824533"/>
        </p:xfrm>
        <a:graphic>
          <a:graphicData uri="http://schemas.openxmlformats.org/drawingml/2006/table">
            <a:tbl>
              <a:tblPr firstRow="1" bandRow="1"/>
              <a:tblGrid>
                <a:gridCol w="1075963">
                  <a:extLst>
                    <a:ext uri="{9D8B030D-6E8A-4147-A177-3AD203B41FA5}">
                      <a16:colId xmlns="" xmlns:a16="http://schemas.microsoft.com/office/drawing/2014/main" val="20000"/>
                    </a:ext>
                  </a:extLst>
                </a:gridCol>
                <a:gridCol w="1060140">
                  <a:extLst>
                    <a:ext uri="{9D8B030D-6E8A-4147-A177-3AD203B41FA5}">
                      <a16:colId xmlns="" xmlns:a16="http://schemas.microsoft.com/office/drawing/2014/main" val="20001"/>
                    </a:ext>
                  </a:extLst>
                </a:gridCol>
                <a:gridCol w="1060140">
                  <a:extLst>
                    <a:ext uri="{9D8B030D-6E8A-4147-A177-3AD203B41FA5}">
                      <a16:colId xmlns="" xmlns:a16="http://schemas.microsoft.com/office/drawing/2014/main" val="20002"/>
                    </a:ext>
                  </a:extLst>
                </a:gridCol>
                <a:gridCol w="822795">
                  <a:extLst>
                    <a:ext uri="{9D8B030D-6E8A-4147-A177-3AD203B41FA5}">
                      <a16:colId xmlns="" xmlns:a16="http://schemas.microsoft.com/office/drawing/2014/main" val="20003"/>
                    </a:ext>
                  </a:extLst>
                </a:gridCol>
                <a:gridCol w="775327">
                  <a:extLst>
                    <a:ext uri="{9D8B030D-6E8A-4147-A177-3AD203B41FA5}">
                      <a16:colId xmlns="" xmlns:a16="http://schemas.microsoft.com/office/drawing/2014/main" val="20004"/>
                    </a:ext>
                  </a:extLst>
                </a:gridCol>
                <a:gridCol w="775327">
                  <a:extLst>
                    <a:ext uri="{9D8B030D-6E8A-4147-A177-3AD203B41FA5}">
                      <a16:colId xmlns="" xmlns:a16="http://schemas.microsoft.com/office/drawing/2014/main" val="20005"/>
                    </a:ext>
                  </a:extLst>
                </a:gridCol>
                <a:gridCol w="965201">
                  <a:extLst>
                    <a:ext uri="{9D8B030D-6E8A-4147-A177-3AD203B41FA5}">
                      <a16:colId xmlns="" xmlns:a16="http://schemas.microsoft.com/office/drawing/2014/main" val="20006"/>
                    </a:ext>
                  </a:extLst>
                </a:gridCol>
                <a:gridCol w="775327">
                  <a:extLst>
                    <a:ext uri="{9D8B030D-6E8A-4147-A177-3AD203B41FA5}">
                      <a16:colId xmlns="" xmlns:a16="http://schemas.microsoft.com/office/drawing/2014/main" val="20007"/>
                    </a:ext>
                  </a:extLst>
                </a:gridCol>
                <a:gridCol w="775327">
                  <a:extLst>
                    <a:ext uri="{9D8B030D-6E8A-4147-A177-3AD203B41FA5}">
                      <a16:colId xmlns="" xmlns:a16="http://schemas.microsoft.com/office/drawing/2014/main" val="20008"/>
                    </a:ext>
                  </a:extLst>
                </a:gridCol>
                <a:gridCol w="965201">
                  <a:extLst>
                    <a:ext uri="{9D8B030D-6E8A-4147-A177-3AD203B41FA5}">
                      <a16:colId xmlns="" xmlns:a16="http://schemas.microsoft.com/office/drawing/2014/main" val="20009"/>
                    </a:ext>
                  </a:extLst>
                </a:gridCol>
                <a:gridCol w="759503">
                  <a:extLst>
                    <a:ext uri="{9D8B030D-6E8A-4147-A177-3AD203B41FA5}">
                      <a16:colId xmlns="" xmlns:a16="http://schemas.microsoft.com/office/drawing/2014/main" val="20010"/>
                    </a:ext>
                  </a:extLst>
                </a:gridCol>
                <a:gridCol w="759503">
                  <a:extLst>
                    <a:ext uri="{9D8B030D-6E8A-4147-A177-3AD203B41FA5}">
                      <a16:colId xmlns="" xmlns:a16="http://schemas.microsoft.com/office/drawing/2014/main" val="20011"/>
                    </a:ext>
                  </a:extLst>
                </a:gridCol>
                <a:gridCol w="759503">
                  <a:extLst>
                    <a:ext uri="{9D8B030D-6E8A-4147-A177-3AD203B41FA5}">
                      <a16:colId xmlns="" xmlns:a16="http://schemas.microsoft.com/office/drawing/2014/main" val="20012"/>
                    </a:ext>
                  </a:extLst>
                </a:gridCol>
              </a:tblGrid>
              <a:tr h="1249383">
                <a:tc>
                  <a:txBody>
                    <a:bodyPr/>
                    <a:lstStyle/>
                    <a:p>
                      <a:pPr algn="ctr" rtl="0" fontAlgn="ctr"/>
                      <a:r>
                        <a:rPr lang="en-ZA" sz="900" b="1" i="0" u="none" strike="noStrike" dirty="0">
                          <a:solidFill>
                            <a:srgbClr val="FFFFFF"/>
                          </a:solidFill>
                          <a:effectLst/>
                          <a:latin typeface="Arial"/>
                        </a:rPr>
                        <a:t>Province</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0"/>
                  </a:ext>
                </a:extLst>
              </a:tr>
              <a:tr h="365203">
                <a:tc>
                  <a:txBody>
                    <a:bodyPr/>
                    <a:lstStyle/>
                    <a:p>
                      <a:pPr algn="l" rtl="0" fontAlgn="ctr"/>
                      <a:r>
                        <a:rPr lang="en-ZA" sz="900" b="0" i="0" u="none" strike="noStrike">
                          <a:solidFill>
                            <a:srgbClr val="000000"/>
                          </a:solidFill>
                          <a:effectLst/>
                          <a:latin typeface="Arial"/>
                        </a:rPr>
                        <a:t>Eastern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435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479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432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352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337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0" i="0" u="none" strike="noStrike" dirty="0">
                          <a:solidFill>
                            <a:srgbClr val="000000"/>
                          </a:solidFill>
                          <a:effectLst/>
                          <a:latin typeface="Calibri"/>
                        </a:rPr>
                        <a:t>485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470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1"/>
                  </a:ext>
                </a:extLst>
              </a:tr>
              <a:tr h="345983">
                <a:tc>
                  <a:txBody>
                    <a:bodyPr/>
                    <a:lstStyle/>
                    <a:p>
                      <a:pPr algn="l" rtl="0" fontAlgn="ctr"/>
                      <a:r>
                        <a:rPr lang="en-ZA" sz="900" b="0" i="0" u="none" strike="noStrike">
                          <a:solidFill>
                            <a:srgbClr val="000000"/>
                          </a:solidFill>
                          <a:effectLst/>
                          <a:latin typeface="Arial"/>
                        </a:rPr>
                        <a:t>Free State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280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265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265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233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233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1100" b="0" i="0" u="none" strike="noStrike">
                          <a:solidFill>
                            <a:srgbClr val="000000"/>
                          </a:solidFill>
                          <a:effectLst/>
                          <a:latin typeface="Calibri"/>
                        </a:rPr>
                        <a:t>261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258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2"/>
                  </a:ext>
                </a:extLst>
              </a:tr>
              <a:tr h="365203">
                <a:tc>
                  <a:txBody>
                    <a:bodyPr/>
                    <a:lstStyle/>
                    <a:p>
                      <a:pPr algn="l" rtl="0" fontAlgn="ctr"/>
                      <a:r>
                        <a:rPr lang="en-ZA" sz="900" b="0" i="0" u="none" strike="noStrike">
                          <a:solidFill>
                            <a:srgbClr val="000000"/>
                          </a:solidFill>
                          <a:effectLst/>
                          <a:latin typeface="Arial"/>
                        </a:rPr>
                        <a:t>Gauteng</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1 160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868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75%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862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679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657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0" i="0" u="none" strike="noStrike">
                          <a:solidFill>
                            <a:srgbClr val="000000"/>
                          </a:solidFill>
                          <a:effectLst/>
                          <a:latin typeface="Calibri"/>
                        </a:rPr>
                        <a:t>706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688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3"/>
                  </a:ext>
                </a:extLst>
              </a:tr>
              <a:tr h="365203">
                <a:tc>
                  <a:txBody>
                    <a:bodyPr/>
                    <a:lstStyle/>
                    <a:p>
                      <a:pPr algn="l" rtl="0" fontAlgn="ctr"/>
                      <a:r>
                        <a:rPr lang="en-ZA" sz="900" b="0" i="0" u="none" strike="noStrike">
                          <a:solidFill>
                            <a:srgbClr val="000000"/>
                          </a:solidFill>
                          <a:effectLst/>
                          <a:latin typeface="Arial"/>
                        </a:rPr>
                        <a:t>KwaZulu-Natal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754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707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730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562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1100" b="0" i="0" u="none" strike="noStrike">
                          <a:solidFill>
                            <a:srgbClr val="000000"/>
                          </a:solidFill>
                          <a:effectLst/>
                          <a:latin typeface="Calibri"/>
                        </a:rPr>
                        <a:t>711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671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4"/>
                  </a:ext>
                </a:extLst>
              </a:tr>
              <a:tr h="345983">
                <a:tc>
                  <a:txBody>
                    <a:bodyPr/>
                    <a:lstStyle/>
                    <a:p>
                      <a:pPr algn="l" rtl="0" fontAlgn="ctr"/>
                      <a:r>
                        <a:rPr lang="en-ZA" sz="900" b="0" i="0" u="none" strike="noStrike">
                          <a:solidFill>
                            <a:srgbClr val="000000"/>
                          </a:solidFill>
                          <a:effectLst/>
                          <a:latin typeface="Arial"/>
                        </a:rPr>
                        <a:t>Limpopo</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254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225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259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237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115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0" i="0" u="none" strike="noStrike">
                          <a:solidFill>
                            <a:srgbClr val="000000"/>
                          </a:solidFill>
                          <a:effectLst/>
                          <a:latin typeface="Calibri"/>
                        </a:rPr>
                        <a:t>257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215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84%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5"/>
                  </a:ext>
                </a:extLst>
              </a:tr>
              <a:tr h="365203">
                <a:tc>
                  <a:txBody>
                    <a:bodyPr/>
                    <a:lstStyle/>
                    <a:p>
                      <a:pPr algn="l" rtl="0" fontAlgn="ctr"/>
                      <a:r>
                        <a:rPr lang="en-ZA" sz="900" b="0" i="0" u="none" strike="noStrike">
                          <a:solidFill>
                            <a:srgbClr val="000000"/>
                          </a:solidFill>
                          <a:effectLst/>
                          <a:latin typeface="Arial"/>
                        </a:rPr>
                        <a:t>Mpumalanga</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417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367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253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230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247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218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1100" b="0" i="0" u="none" strike="noStrike">
                          <a:solidFill>
                            <a:srgbClr val="000000"/>
                          </a:solidFill>
                          <a:effectLst/>
                          <a:latin typeface="Calibri"/>
                        </a:rPr>
                        <a:t>142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133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6"/>
                  </a:ext>
                </a:extLst>
              </a:tr>
              <a:tr h="345983">
                <a:tc>
                  <a:txBody>
                    <a:bodyPr/>
                    <a:lstStyle/>
                    <a:p>
                      <a:pPr algn="l" rtl="0" fontAlgn="ctr"/>
                      <a:r>
                        <a:rPr lang="en-ZA" sz="900" b="0" i="0" u="none" strike="noStrike">
                          <a:solidFill>
                            <a:srgbClr val="000000"/>
                          </a:solidFill>
                          <a:effectLst/>
                          <a:latin typeface="Arial"/>
                        </a:rPr>
                        <a:t>North West</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424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375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269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171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161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0" i="0" u="none" strike="noStrike">
                          <a:solidFill>
                            <a:srgbClr val="000000"/>
                          </a:solidFill>
                          <a:effectLst/>
                          <a:latin typeface="Calibri"/>
                        </a:rPr>
                        <a:t>255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243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7"/>
                  </a:ext>
                </a:extLst>
              </a:tr>
              <a:tr h="365203">
                <a:tc>
                  <a:txBody>
                    <a:bodyPr/>
                    <a:lstStyle/>
                    <a:p>
                      <a:pPr algn="l" rtl="0" fontAlgn="ctr"/>
                      <a:r>
                        <a:rPr lang="en-ZA" sz="900" b="0" i="0" u="none" strike="noStrike">
                          <a:solidFill>
                            <a:srgbClr val="000000"/>
                          </a:solidFill>
                          <a:effectLst/>
                          <a:latin typeface="Arial"/>
                        </a:rPr>
                        <a:t>Northern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137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132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86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57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1100" b="0" i="0" u="none" strike="noStrike">
                          <a:solidFill>
                            <a:srgbClr val="000000"/>
                          </a:solidFill>
                          <a:effectLst/>
                          <a:latin typeface="Calibri"/>
                        </a:rPr>
                        <a:t>113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105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8"/>
                  </a:ext>
                </a:extLst>
              </a:tr>
              <a:tr h="345983">
                <a:tc>
                  <a:txBody>
                    <a:bodyPr/>
                    <a:lstStyle/>
                    <a:p>
                      <a:pPr algn="l" rtl="0" fontAlgn="ctr"/>
                      <a:r>
                        <a:rPr lang="en-ZA" sz="900" b="0" i="0" u="none" strike="noStrike">
                          <a:solidFill>
                            <a:srgbClr val="000000"/>
                          </a:solidFill>
                          <a:effectLst/>
                          <a:latin typeface="Arial"/>
                        </a:rPr>
                        <a:t>Western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447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416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444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434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381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0" i="0" u="none" strike="noStrike">
                          <a:solidFill>
                            <a:srgbClr val="000000"/>
                          </a:solidFill>
                          <a:effectLst/>
                          <a:latin typeface="Calibri"/>
                        </a:rPr>
                        <a:t>499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465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9"/>
                  </a:ext>
                </a:extLst>
              </a:tr>
              <a:tr h="365203">
                <a:tc>
                  <a:txBody>
                    <a:bodyPr/>
                    <a:lstStyle/>
                    <a:p>
                      <a:pPr algn="l" rtl="0" fontAlgn="ctr"/>
                      <a:r>
                        <a:rPr lang="en-ZA" sz="900" b="1" i="0" u="none" strike="noStrike">
                          <a:solidFill>
                            <a:srgbClr val="000000"/>
                          </a:solidFill>
                          <a:effectLst/>
                          <a:latin typeface="Arial"/>
                        </a:rPr>
                        <a:t>Grand Total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4 386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3 805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a:solidFill>
                            <a:srgbClr val="000000"/>
                          </a:solidFill>
                          <a:effectLst/>
                          <a:latin typeface="Arial"/>
                        </a:rPr>
                        <a:t>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3 669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3 404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1" i="0" u="none" strike="noStrike" dirty="0">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2 911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2 721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dirty="0">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1" i="0" u="none" strike="noStrike">
                          <a:solidFill>
                            <a:srgbClr val="000000"/>
                          </a:solidFill>
                          <a:effectLst/>
                          <a:latin typeface="Calibri"/>
                        </a:rPr>
                        <a:t>3 429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1" i="0" u="none" strike="noStrike">
                          <a:solidFill>
                            <a:srgbClr val="000000"/>
                          </a:solidFill>
                          <a:effectLst/>
                          <a:latin typeface="Calibri"/>
                        </a:rPr>
                        <a:t>3 248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1" i="0" u="none" strike="noStrike" dirty="0">
                          <a:solidFill>
                            <a:srgbClr val="000000"/>
                          </a:solidFill>
                          <a:effectLst/>
                          <a:latin typeface="Calibri"/>
                        </a:rPr>
                        <a:t>95%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10"/>
                  </a:ext>
                </a:extLst>
              </a:tr>
            </a:tbl>
          </a:graphicData>
        </a:graphic>
      </p:graphicFrame>
      <p:cxnSp>
        <p:nvCxnSpPr>
          <p:cNvPr id="48" name="Straight Arrow Connector 47"/>
          <p:cNvCxnSpPr/>
          <p:nvPr/>
        </p:nvCxnSpPr>
        <p:spPr>
          <a:xfrm flipV="1">
            <a:off x="6672064" y="279338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flipV="1">
            <a:off x="6672064" y="315342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flipV="1">
            <a:off x="6672064" y="350100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flipV="1">
            <a:off x="6672064" y="387350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flipV="1">
            <a:off x="6672064" y="423354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p:nvPr/>
        </p:nvCxnSpPr>
        <p:spPr>
          <a:xfrm flipV="1">
            <a:off x="6672064" y="459358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6672064" y="494116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6672064" y="603374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6" name="Straight Connector 55"/>
          <p:cNvCxnSpPr/>
          <p:nvPr/>
        </p:nvCxnSpPr>
        <p:spPr>
          <a:xfrm>
            <a:off x="6504019" y="5445224"/>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a:off x="6672064" y="561901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58" name="Straight Arrow Connector 57"/>
          <p:cNvCxnSpPr/>
          <p:nvPr/>
        </p:nvCxnSpPr>
        <p:spPr>
          <a:xfrm flipV="1">
            <a:off x="9168341" y="278092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9" name="Straight Arrow Connector 58"/>
          <p:cNvCxnSpPr/>
          <p:nvPr/>
        </p:nvCxnSpPr>
        <p:spPr>
          <a:xfrm flipV="1">
            <a:off x="9168341" y="350100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9008818" y="3284984"/>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8928486" y="5085184"/>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66" name="Straight Arrow Connector 65"/>
          <p:cNvCxnSpPr/>
          <p:nvPr/>
        </p:nvCxnSpPr>
        <p:spPr>
          <a:xfrm>
            <a:off x="9114001" y="3873500"/>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7" name="Straight Arrow Connector 66"/>
          <p:cNvCxnSpPr/>
          <p:nvPr/>
        </p:nvCxnSpPr>
        <p:spPr>
          <a:xfrm>
            <a:off x="9114001" y="4233540"/>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a:off x="9096737" y="4566239"/>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a:off x="9083672" y="530552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70" name="Straight Arrow Connector 69"/>
          <p:cNvCxnSpPr/>
          <p:nvPr/>
        </p:nvCxnSpPr>
        <p:spPr>
          <a:xfrm>
            <a:off x="9083672" y="561901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71" name="Straight Connector 70"/>
          <p:cNvCxnSpPr/>
          <p:nvPr/>
        </p:nvCxnSpPr>
        <p:spPr>
          <a:xfrm>
            <a:off x="8945749" y="6136766"/>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72956328"/>
      </p:ext>
    </p:extLst>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29</a:t>
            </a:fld>
            <a:endParaRPr lang="en-US" dirty="0"/>
          </a:p>
        </p:txBody>
      </p:sp>
      <p:sp>
        <p:nvSpPr>
          <p:cNvPr id="3" name="Rectangle 2"/>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1871531" y="876216"/>
            <a:ext cx="1627200"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4847861" y="889288"/>
            <a:ext cx="1627200" cy="276999"/>
          </a:xfrm>
          <a:prstGeom prst="rect">
            <a:avLst/>
          </a:prstGeom>
          <a:solidFill>
            <a:schemeClr val="bg1">
              <a:lumMod val="85000"/>
            </a:schemeClr>
          </a:solid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7445128" y="893745"/>
            <a:ext cx="1627200" cy="276999"/>
          </a:xfrm>
          <a:prstGeom prst="rect">
            <a:avLst/>
          </a:prstGeom>
          <a:solidFill>
            <a:schemeClr val="bg1">
              <a:lumMod val="9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3</a:t>
            </a:r>
            <a:endParaRPr lang="en-ZA" sz="1200" dirty="0">
              <a:solidFill>
                <a:prstClr val="black"/>
              </a:solidFill>
            </a:endParaRPr>
          </a:p>
        </p:txBody>
      </p:sp>
      <p:sp>
        <p:nvSpPr>
          <p:cNvPr id="61" name="Rounded Rectangle 60"/>
          <p:cNvSpPr/>
          <p:nvPr/>
        </p:nvSpPr>
        <p:spPr>
          <a:xfrm>
            <a:off x="3262812" y="665077"/>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 </a:t>
            </a:r>
            <a:r>
              <a:rPr lang="en-ZA" sz="1200" b="1" dirty="0">
                <a:solidFill>
                  <a:prstClr val="black"/>
                </a:solidFill>
              </a:rPr>
              <a:t>B</a:t>
            </a:r>
            <a:r>
              <a:rPr lang="en-ZA" sz="1200" b="1" dirty="0" smtClean="0">
                <a:solidFill>
                  <a:prstClr val="black"/>
                </a:solidFill>
              </a:rPr>
              <a:t>enefits Payments</a:t>
            </a:r>
            <a:endParaRPr lang="en-ZA" sz="1200" b="1" dirty="0">
              <a:solidFill>
                <a:prstClr val="black"/>
              </a:solidFill>
            </a:endParaRPr>
          </a:p>
        </p:txBody>
      </p:sp>
      <p:sp>
        <p:nvSpPr>
          <p:cNvPr id="62" name="Rectangle 61"/>
          <p:cNvSpPr/>
          <p:nvPr/>
        </p:nvSpPr>
        <p:spPr>
          <a:xfrm rot="10800000" flipV="1">
            <a:off x="9943596" y="884983"/>
            <a:ext cx="1625217" cy="276999"/>
          </a:xfrm>
          <a:prstGeom prst="rect">
            <a:avLst/>
          </a:prstGeom>
          <a:solidFill>
            <a:schemeClr val="bg1">
              <a:lumMod val="8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4</a:t>
            </a:r>
            <a:endParaRPr lang="en-ZA" sz="1200" dirty="0">
              <a:solidFill>
                <a:prstClr val="black"/>
              </a:solidFill>
            </a:endParaRPr>
          </a:p>
        </p:txBody>
      </p:sp>
      <p:sp>
        <p:nvSpPr>
          <p:cNvPr id="10" name="TextBox 7"/>
          <p:cNvSpPr txBox="1"/>
          <p:nvPr/>
        </p:nvSpPr>
        <p:spPr>
          <a:xfrm>
            <a:off x="11150985" y="40517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29</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80209117"/>
              </p:ext>
            </p:extLst>
          </p:nvPr>
        </p:nvGraphicFramePr>
        <p:xfrm>
          <a:off x="431423" y="1412775"/>
          <a:ext cx="11329257" cy="4896550"/>
        </p:xfrm>
        <a:graphic>
          <a:graphicData uri="http://schemas.openxmlformats.org/drawingml/2006/table">
            <a:tbl>
              <a:tblPr firstRow="1" bandRow="1"/>
              <a:tblGrid>
                <a:gridCol w="1075963">
                  <a:extLst>
                    <a:ext uri="{9D8B030D-6E8A-4147-A177-3AD203B41FA5}">
                      <a16:colId xmlns="" xmlns:a16="http://schemas.microsoft.com/office/drawing/2014/main" val="20000"/>
                    </a:ext>
                  </a:extLst>
                </a:gridCol>
                <a:gridCol w="1060140">
                  <a:extLst>
                    <a:ext uri="{9D8B030D-6E8A-4147-A177-3AD203B41FA5}">
                      <a16:colId xmlns="" xmlns:a16="http://schemas.microsoft.com/office/drawing/2014/main" val="20001"/>
                    </a:ext>
                  </a:extLst>
                </a:gridCol>
                <a:gridCol w="1060140">
                  <a:extLst>
                    <a:ext uri="{9D8B030D-6E8A-4147-A177-3AD203B41FA5}">
                      <a16:colId xmlns="" xmlns:a16="http://schemas.microsoft.com/office/drawing/2014/main" val="20002"/>
                    </a:ext>
                  </a:extLst>
                </a:gridCol>
                <a:gridCol w="822795">
                  <a:extLst>
                    <a:ext uri="{9D8B030D-6E8A-4147-A177-3AD203B41FA5}">
                      <a16:colId xmlns="" xmlns:a16="http://schemas.microsoft.com/office/drawing/2014/main" val="20003"/>
                    </a:ext>
                  </a:extLst>
                </a:gridCol>
                <a:gridCol w="775327">
                  <a:extLst>
                    <a:ext uri="{9D8B030D-6E8A-4147-A177-3AD203B41FA5}">
                      <a16:colId xmlns="" xmlns:a16="http://schemas.microsoft.com/office/drawing/2014/main" val="20004"/>
                    </a:ext>
                  </a:extLst>
                </a:gridCol>
                <a:gridCol w="775327">
                  <a:extLst>
                    <a:ext uri="{9D8B030D-6E8A-4147-A177-3AD203B41FA5}">
                      <a16:colId xmlns="" xmlns:a16="http://schemas.microsoft.com/office/drawing/2014/main" val="20005"/>
                    </a:ext>
                  </a:extLst>
                </a:gridCol>
                <a:gridCol w="965201">
                  <a:extLst>
                    <a:ext uri="{9D8B030D-6E8A-4147-A177-3AD203B41FA5}">
                      <a16:colId xmlns="" xmlns:a16="http://schemas.microsoft.com/office/drawing/2014/main" val="20006"/>
                    </a:ext>
                  </a:extLst>
                </a:gridCol>
                <a:gridCol w="775327">
                  <a:extLst>
                    <a:ext uri="{9D8B030D-6E8A-4147-A177-3AD203B41FA5}">
                      <a16:colId xmlns="" xmlns:a16="http://schemas.microsoft.com/office/drawing/2014/main" val="20007"/>
                    </a:ext>
                  </a:extLst>
                </a:gridCol>
                <a:gridCol w="775327">
                  <a:extLst>
                    <a:ext uri="{9D8B030D-6E8A-4147-A177-3AD203B41FA5}">
                      <a16:colId xmlns="" xmlns:a16="http://schemas.microsoft.com/office/drawing/2014/main" val="20008"/>
                    </a:ext>
                  </a:extLst>
                </a:gridCol>
                <a:gridCol w="965201">
                  <a:extLst>
                    <a:ext uri="{9D8B030D-6E8A-4147-A177-3AD203B41FA5}">
                      <a16:colId xmlns="" xmlns:a16="http://schemas.microsoft.com/office/drawing/2014/main" val="20009"/>
                    </a:ext>
                  </a:extLst>
                </a:gridCol>
                <a:gridCol w="759503">
                  <a:extLst>
                    <a:ext uri="{9D8B030D-6E8A-4147-A177-3AD203B41FA5}">
                      <a16:colId xmlns="" xmlns:a16="http://schemas.microsoft.com/office/drawing/2014/main" val="20010"/>
                    </a:ext>
                  </a:extLst>
                </a:gridCol>
                <a:gridCol w="759503">
                  <a:extLst>
                    <a:ext uri="{9D8B030D-6E8A-4147-A177-3AD203B41FA5}">
                      <a16:colId xmlns="" xmlns:a16="http://schemas.microsoft.com/office/drawing/2014/main" val="20011"/>
                    </a:ext>
                  </a:extLst>
                </a:gridCol>
                <a:gridCol w="759503">
                  <a:extLst>
                    <a:ext uri="{9D8B030D-6E8A-4147-A177-3AD203B41FA5}">
                      <a16:colId xmlns="" xmlns:a16="http://schemas.microsoft.com/office/drawing/2014/main" val="20012"/>
                    </a:ext>
                  </a:extLst>
                </a:gridCol>
              </a:tblGrid>
              <a:tr h="904672">
                <a:tc>
                  <a:txBody>
                    <a:bodyPr/>
                    <a:lstStyle/>
                    <a:p>
                      <a:pPr algn="l" rtl="0" fontAlgn="ctr"/>
                      <a:r>
                        <a:rPr lang="en-ZA" sz="900" b="1" i="0" u="none" strike="noStrike" dirty="0">
                          <a:solidFill>
                            <a:srgbClr val="FFFFFF"/>
                          </a:solidFill>
                          <a:effectLst/>
                          <a:latin typeface="Arial"/>
                        </a:rPr>
                        <a:t>Province</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extLst>
                  <a:ext uri="{0D108BD9-81ED-4DB2-BD59-A6C34878D82A}">
                    <a16:rowId xmlns="" xmlns:a16="http://schemas.microsoft.com/office/drawing/2014/main" val="10000"/>
                  </a:ext>
                </a:extLst>
              </a:tr>
              <a:tr h="373178">
                <a:tc>
                  <a:txBody>
                    <a:bodyPr/>
                    <a:lstStyle/>
                    <a:p>
                      <a:pPr algn="l" rtl="0" fontAlgn="ctr"/>
                      <a:r>
                        <a:rPr lang="en-ZA" sz="900" b="0" i="0" u="none" strike="noStrike">
                          <a:solidFill>
                            <a:srgbClr val="000000"/>
                          </a:solidFill>
                          <a:effectLst/>
                          <a:latin typeface="Arial"/>
                        </a:rPr>
                        <a:t>Eastern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58 847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56 330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dirty="0">
                          <a:solidFill>
                            <a:srgbClr val="000000"/>
                          </a:solidFill>
                          <a:effectLst/>
                          <a:latin typeface="Arial"/>
                        </a:rPr>
                        <a:t>61 688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61 242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65 860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65 518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dirty="0">
                          <a:solidFill>
                            <a:srgbClr val="000000"/>
                          </a:solidFill>
                          <a:effectLst/>
                          <a:latin typeface="Arial"/>
                          <a:ea typeface="+mn-ea"/>
                          <a:cs typeface="+mn-cs"/>
                        </a:rPr>
                        <a:t>57 143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a:solidFill>
                            <a:srgbClr val="000000"/>
                          </a:solidFill>
                          <a:effectLst/>
                          <a:latin typeface="Arial"/>
                          <a:ea typeface="+mn-ea"/>
                          <a:cs typeface="+mn-cs"/>
                        </a:rPr>
                        <a:t>53 071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1"/>
                  </a:ext>
                </a:extLst>
              </a:tr>
              <a:tr h="361870">
                <a:tc>
                  <a:txBody>
                    <a:bodyPr/>
                    <a:lstStyle/>
                    <a:p>
                      <a:pPr algn="l" rtl="0" fontAlgn="ctr"/>
                      <a:r>
                        <a:rPr lang="en-ZA" sz="900" b="0" i="0" u="none" strike="noStrike">
                          <a:solidFill>
                            <a:srgbClr val="000000"/>
                          </a:solidFill>
                          <a:effectLst/>
                          <a:latin typeface="Arial"/>
                        </a:rPr>
                        <a:t>Free State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32 832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32 807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34 467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34 454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34 034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34 018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kern="1200" dirty="0">
                          <a:solidFill>
                            <a:srgbClr val="000000"/>
                          </a:solidFill>
                          <a:effectLst/>
                          <a:latin typeface="Arial"/>
                          <a:ea typeface="+mn-ea"/>
                          <a:cs typeface="+mn-cs"/>
                        </a:rPr>
                        <a:t>32 088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32 017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100%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2"/>
                  </a:ext>
                </a:extLst>
              </a:tr>
              <a:tr h="361870">
                <a:tc>
                  <a:txBody>
                    <a:bodyPr/>
                    <a:lstStyle/>
                    <a:p>
                      <a:pPr algn="l" rtl="0" fontAlgn="ctr"/>
                      <a:r>
                        <a:rPr lang="en-ZA" sz="900" b="0" i="0" u="none" strike="noStrike">
                          <a:solidFill>
                            <a:srgbClr val="000000"/>
                          </a:solidFill>
                          <a:effectLst/>
                          <a:latin typeface="Arial"/>
                        </a:rPr>
                        <a:t>Gauteng</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216 939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215 847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214 338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213 758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210 952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210 808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a:solidFill>
                            <a:srgbClr val="000000"/>
                          </a:solidFill>
                          <a:effectLst/>
                          <a:latin typeface="Arial"/>
                          <a:ea typeface="+mn-ea"/>
                          <a:cs typeface="+mn-cs"/>
                        </a:rPr>
                        <a:t>188 614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188 095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100%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3"/>
                  </a:ext>
                </a:extLst>
              </a:tr>
              <a:tr h="361870">
                <a:tc>
                  <a:txBody>
                    <a:bodyPr/>
                    <a:lstStyle/>
                    <a:p>
                      <a:pPr algn="l" rtl="0" fontAlgn="ctr"/>
                      <a:r>
                        <a:rPr lang="en-ZA" sz="900" b="0" i="0" u="none" strike="noStrike">
                          <a:solidFill>
                            <a:srgbClr val="000000"/>
                          </a:solidFill>
                          <a:effectLst/>
                          <a:latin typeface="Arial"/>
                        </a:rPr>
                        <a:t>Head Office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13 143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13 119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13 867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13 741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13 708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13 668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kern="1200">
                          <a:solidFill>
                            <a:srgbClr val="000000"/>
                          </a:solidFill>
                          <a:effectLst/>
                          <a:latin typeface="Arial"/>
                          <a:ea typeface="+mn-ea"/>
                          <a:cs typeface="+mn-cs"/>
                        </a:rPr>
                        <a:t>11 590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11 454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4"/>
                  </a:ext>
                </a:extLst>
              </a:tr>
              <a:tr h="361870">
                <a:tc>
                  <a:txBody>
                    <a:bodyPr/>
                    <a:lstStyle/>
                    <a:p>
                      <a:pPr algn="l" rtl="0" fontAlgn="ctr"/>
                      <a:r>
                        <a:rPr lang="en-ZA" sz="900" b="0" i="0" u="none" strike="noStrike">
                          <a:solidFill>
                            <a:srgbClr val="000000"/>
                          </a:solidFill>
                          <a:effectLst/>
                          <a:latin typeface="Arial"/>
                        </a:rPr>
                        <a:t>KwaZulu-Natal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127 978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125 575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129 816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128 302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124 028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122 844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a:solidFill>
                            <a:srgbClr val="000000"/>
                          </a:solidFill>
                          <a:effectLst/>
                          <a:latin typeface="Arial"/>
                          <a:ea typeface="+mn-ea"/>
                          <a:cs typeface="+mn-cs"/>
                        </a:rPr>
                        <a:t>107 944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104 690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5"/>
                  </a:ext>
                </a:extLst>
              </a:tr>
              <a:tr h="361870">
                <a:tc>
                  <a:txBody>
                    <a:bodyPr/>
                    <a:lstStyle/>
                    <a:p>
                      <a:pPr algn="l" rtl="0" fontAlgn="ctr"/>
                      <a:r>
                        <a:rPr lang="en-ZA" sz="900" b="0" i="0" u="none" strike="noStrike">
                          <a:solidFill>
                            <a:srgbClr val="000000"/>
                          </a:solidFill>
                          <a:effectLst/>
                          <a:latin typeface="Arial"/>
                        </a:rPr>
                        <a:t>Limpopo</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50 013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49 960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48 951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48 846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51 223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51 151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kern="1200">
                          <a:solidFill>
                            <a:srgbClr val="000000"/>
                          </a:solidFill>
                          <a:effectLst/>
                          <a:latin typeface="Arial"/>
                          <a:ea typeface="+mn-ea"/>
                          <a:cs typeface="+mn-cs"/>
                        </a:rPr>
                        <a:t>39 911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39 687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6"/>
                  </a:ext>
                </a:extLst>
              </a:tr>
              <a:tr h="361870">
                <a:tc>
                  <a:txBody>
                    <a:bodyPr/>
                    <a:lstStyle/>
                    <a:p>
                      <a:pPr algn="l" rtl="0" fontAlgn="ctr"/>
                      <a:r>
                        <a:rPr lang="en-ZA" sz="900" b="0" i="0" u="none" strike="noStrike">
                          <a:solidFill>
                            <a:srgbClr val="000000"/>
                          </a:solidFill>
                          <a:effectLst/>
                          <a:latin typeface="Arial"/>
                        </a:rPr>
                        <a:t>Mpumalanga</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42 310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32 381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77%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42 774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42 064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44 133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43 652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a:solidFill>
                            <a:srgbClr val="000000"/>
                          </a:solidFill>
                          <a:effectLst/>
                          <a:latin typeface="Arial"/>
                          <a:ea typeface="+mn-ea"/>
                          <a:cs typeface="+mn-cs"/>
                        </a:rPr>
                        <a:t>39 313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38 602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7"/>
                  </a:ext>
                </a:extLst>
              </a:tr>
              <a:tr h="361870">
                <a:tc>
                  <a:txBody>
                    <a:bodyPr/>
                    <a:lstStyle/>
                    <a:p>
                      <a:pPr algn="l" rtl="0" fontAlgn="ctr"/>
                      <a:r>
                        <a:rPr lang="en-ZA" sz="900" b="0" i="0" u="none" strike="noStrike">
                          <a:solidFill>
                            <a:srgbClr val="000000"/>
                          </a:solidFill>
                          <a:effectLst/>
                          <a:latin typeface="Arial"/>
                        </a:rPr>
                        <a:t>North West</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27 344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26 412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30 516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30 306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30 160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30 101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kern="1200">
                          <a:solidFill>
                            <a:srgbClr val="000000"/>
                          </a:solidFill>
                          <a:effectLst/>
                          <a:latin typeface="Arial"/>
                          <a:ea typeface="+mn-ea"/>
                          <a:cs typeface="+mn-cs"/>
                        </a:rPr>
                        <a:t>22 573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22 454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8"/>
                  </a:ext>
                </a:extLst>
              </a:tr>
              <a:tr h="361870">
                <a:tc>
                  <a:txBody>
                    <a:bodyPr/>
                    <a:lstStyle/>
                    <a:p>
                      <a:pPr algn="l" rtl="0" fontAlgn="ctr"/>
                      <a:r>
                        <a:rPr lang="en-ZA" sz="900" b="0" i="0" u="none" strike="noStrike">
                          <a:solidFill>
                            <a:srgbClr val="000000"/>
                          </a:solidFill>
                          <a:effectLst/>
                          <a:latin typeface="Arial"/>
                        </a:rPr>
                        <a:t>Northern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16 340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15 248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16 485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15 911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14 814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14 574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a:solidFill>
                            <a:srgbClr val="000000"/>
                          </a:solidFill>
                          <a:effectLst/>
                          <a:latin typeface="Arial"/>
                          <a:ea typeface="+mn-ea"/>
                          <a:cs typeface="+mn-cs"/>
                        </a:rPr>
                        <a:t>12 336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12 097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9"/>
                  </a:ext>
                </a:extLst>
              </a:tr>
              <a:tr h="361870">
                <a:tc>
                  <a:txBody>
                    <a:bodyPr/>
                    <a:lstStyle/>
                    <a:p>
                      <a:pPr algn="l" rtl="0" fontAlgn="ctr"/>
                      <a:r>
                        <a:rPr lang="en-ZA" sz="900" b="0" i="0" u="none" strike="noStrike">
                          <a:solidFill>
                            <a:srgbClr val="000000"/>
                          </a:solidFill>
                          <a:effectLst/>
                          <a:latin typeface="Arial"/>
                        </a:rPr>
                        <a:t>Western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111 217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110 550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122 360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122 210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127 551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127 429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kern="1200">
                          <a:solidFill>
                            <a:srgbClr val="000000"/>
                          </a:solidFill>
                          <a:effectLst/>
                          <a:latin typeface="Arial"/>
                          <a:ea typeface="+mn-ea"/>
                          <a:cs typeface="+mn-cs"/>
                        </a:rPr>
                        <a:t>110 401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110 231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100%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10"/>
                  </a:ext>
                </a:extLst>
              </a:tr>
              <a:tr h="361870">
                <a:tc>
                  <a:txBody>
                    <a:bodyPr/>
                    <a:lstStyle/>
                    <a:p>
                      <a:pPr algn="l" rtl="0" fontAlgn="ctr"/>
                      <a:r>
                        <a:rPr lang="en-ZA" sz="900" b="1" i="0" u="none" strike="noStrike">
                          <a:solidFill>
                            <a:srgbClr val="000000"/>
                          </a:solidFill>
                          <a:effectLst/>
                          <a:latin typeface="Arial"/>
                        </a:rPr>
                        <a:t>Grand Total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696 963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678 229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715 262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a:solidFill>
                            <a:srgbClr val="000000"/>
                          </a:solidFill>
                          <a:effectLst/>
                          <a:latin typeface="Arial"/>
                        </a:rPr>
                        <a:t>710 834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a:solidFill>
                            <a:srgbClr val="000000"/>
                          </a:solidFill>
                          <a:effectLst/>
                          <a:latin typeface="Arial"/>
                        </a:rPr>
                        <a:t>716 463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713 763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a:solidFill>
                            <a:srgbClr val="000000"/>
                          </a:solidFill>
                          <a:effectLst/>
                          <a:latin typeface="Arial"/>
                          <a:ea typeface="+mn-ea"/>
                          <a:cs typeface="+mn-cs"/>
                        </a:rPr>
                        <a:t>621 913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612 398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842468974"/>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Number Placeholder 1"/>
          <p:cNvSpPr>
            <a:spLocks noGrp="1"/>
          </p:cNvSpPr>
          <p:nvPr>
            <p:ph type="sldNum" sz="quarter" idx="12"/>
          </p:nvPr>
        </p:nvSpPr>
        <p:spPr bwMode="auto">
          <a:xfrm>
            <a:off x="8955617" y="6370729"/>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C0B08933-8069-4ED0-89A7-1161CEE05673}" type="slidenum">
              <a:rPr lang="en-ZA" altLang="en-US" sz="1200" smtClean="0">
                <a:solidFill>
                  <a:srgbClr val="898989"/>
                </a:solidFill>
              </a:rPr>
              <a:pPr eaLnBrk="1" hangingPunct="1">
                <a:spcBef>
                  <a:spcPct val="0"/>
                </a:spcBef>
                <a:buFontTx/>
                <a:buNone/>
              </a:pPr>
              <a:t>3</a:t>
            </a:fld>
            <a:endParaRPr lang="en-ZA" altLang="en-US" sz="1200" smtClean="0">
              <a:solidFill>
                <a:srgbClr val="898989"/>
              </a:solidFill>
            </a:endParaRPr>
          </a:p>
        </p:txBody>
      </p:sp>
      <p:sp>
        <p:nvSpPr>
          <p:cNvPr id="207875" name="TextBox 6"/>
          <p:cNvSpPr txBox="1">
            <a:spLocks noChangeArrowheads="1"/>
          </p:cNvSpPr>
          <p:nvPr/>
        </p:nvSpPr>
        <p:spPr bwMode="auto">
          <a:xfrm>
            <a:off x="1981200" y="492125"/>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0" fontAlgn="base" hangingPunct="0">
              <a:spcBef>
                <a:spcPct val="0"/>
              </a:spcBef>
              <a:spcAft>
                <a:spcPct val="0"/>
              </a:spcAft>
              <a:buFontTx/>
              <a:buNone/>
            </a:pPr>
            <a:r>
              <a:rPr lang="en-ZA" altLang="en-US" sz="2800" b="1" dirty="0">
                <a:solidFill>
                  <a:srgbClr val="000000"/>
                </a:solidFill>
                <a:cs typeface="Arial" pitchFamily="34" charset="0"/>
              </a:rPr>
              <a:t>INTRODUCTION</a:t>
            </a:r>
          </a:p>
        </p:txBody>
      </p:sp>
      <p:sp>
        <p:nvSpPr>
          <p:cNvPr id="9" name="Content Placeholder 1"/>
          <p:cNvSpPr>
            <a:spLocks noGrp="1"/>
          </p:cNvSpPr>
          <p:nvPr>
            <p:ph idx="1"/>
          </p:nvPr>
        </p:nvSpPr>
        <p:spPr>
          <a:xfrm>
            <a:off x="421217" y="1355728"/>
            <a:ext cx="11379200" cy="5153025"/>
          </a:xfrm>
        </p:spPr>
        <p:txBody>
          <a:bodyPr/>
          <a:lstStyle/>
          <a:p>
            <a:pPr marL="0" indent="0">
              <a:buFont typeface="Arial" charset="0"/>
              <a:buNone/>
              <a:defRPr/>
            </a:pPr>
            <a:endParaRPr lang="en-ZA" sz="2000" dirty="0" smtClean="0">
              <a:ea typeface="MS PGothic" pitchFamily="34" charset="-128"/>
            </a:endParaRPr>
          </a:p>
          <a:p>
            <a:pPr>
              <a:buFont typeface="Arial" charset="0"/>
              <a:buChar char="•"/>
              <a:defRPr/>
            </a:pPr>
            <a:endParaRPr lang="en-ZA" sz="2400" dirty="0">
              <a:ea typeface="MS PGothic" pitchFamily="34" charset="-128"/>
            </a:endParaRPr>
          </a:p>
        </p:txBody>
      </p:sp>
      <p:sp>
        <p:nvSpPr>
          <p:cNvPr id="207877" name="TextBox 5"/>
          <p:cNvSpPr txBox="1">
            <a:spLocks noChangeArrowheads="1"/>
          </p:cNvSpPr>
          <p:nvPr/>
        </p:nvSpPr>
        <p:spPr bwMode="auto">
          <a:xfrm>
            <a:off x="11072284" y="304801"/>
            <a:ext cx="575733" cy="2778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ZA" altLang="en-US" sz="1200" dirty="0" smtClean="0">
                <a:solidFill>
                  <a:srgbClr val="000000"/>
                </a:solidFill>
                <a:latin typeface="Arial" pitchFamily="34" charset="0"/>
              </a:rPr>
              <a:t>3</a:t>
            </a:r>
            <a:endParaRPr lang="en-ZA" altLang="en-US" sz="1200" dirty="0">
              <a:solidFill>
                <a:srgbClr val="000000"/>
              </a:solidFill>
              <a:latin typeface="Arial" pitchFamily="34" charset="0"/>
            </a:endParaRPr>
          </a:p>
        </p:txBody>
      </p:sp>
      <p:graphicFrame>
        <p:nvGraphicFramePr>
          <p:cNvPr id="8" name="Diagram 7"/>
          <p:cNvGraphicFramePr/>
          <p:nvPr/>
        </p:nvGraphicFramePr>
        <p:xfrm>
          <a:off x="431371" y="1397000"/>
          <a:ext cx="4155144"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nvGraphicFramePr>
        <p:xfrm>
          <a:off x="4679466" y="1355726"/>
          <a:ext cx="7210697" cy="52453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22688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30</a:t>
            </a:fld>
            <a:endParaRPr lang="en-US" dirty="0"/>
          </a:p>
        </p:txBody>
      </p:sp>
      <p:sp>
        <p:nvSpPr>
          <p:cNvPr id="3" name="Rectangle 2"/>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1876512" y="1027630"/>
            <a:ext cx="1627200"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4756832" y="1032550"/>
            <a:ext cx="1627200" cy="276999"/>
          </a:xfrm>
          <a:prstGeom prst="rect">
            <a:avLst/>
          </a:prstGeom>
          <a:solidFill>
            <a:schemeClr val="bg1">
              <a:lumMod val="85000"/>
            </a:schemeClr>
          </a:solid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7536160" y="1032550"/>
            <a:ext cx="1627200" cy="276999"/>
          </a:xfrm>
          <a:prstGeom prst="rect">
            <a:avLst/>
          </a:prstGeom>
          <a:solidFill>
            <a:schemeClr val="bg1">
              <a:lumMod val="9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3  	</a:t>
            </a:r>
            <a:endParaRPr lang="en-ZA" sz="1200" dirty="0">
              <a:solidFill>
                <a:prstClr val="black"/>
              </a:solidFill>
            </a:endParaRPr>
          </a:p>
        </p:txBody>
      </p:sp>
      <p:sp>
        <p:nvSpPr>
          <p:cNvPr id="61" name="Rounded Rectangle 60"/>
          <p:cNvSpPr/>
          <p:nvPr/>
        </p:nvSpPr>
        <p:spPr>
          <a:xfrm>
            <a:off x="3262812" y="665077"/>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 Registration within 2 working days </a:t>
            </a:r>
            <a:endParaRPr lang="en-ZA" sz="1200" b="1" dirty="0">
              <a:solidFill>
                <a:prstClr val="black"/>
              </a:solidFill>
            </a:endParaRPr>
          </a:p>
        </p:txBody>
      </p:sp>
      <p:sp>
        <p:nvSpPr>
          <p:cNvPr id="62" name="Rectangle 61"/>
          <p:cNvSpPr/>
          <p:nvPr/>
        </p:nvSpPr>
        <p:spPr>
          <a:xfrm rot="10800000" flipV="1">
            <a:off x="10229440" y="1012903"/>
            <a:ext cx="1627200" cy="276999"/>
          </a:xfrm>
          <a:prstGeom prst="rect">
            <a:avLst/>
          </a:prstGeom>
          <a:solidFill>
            <a:schemeClr val="bg1">
              <a:lumMod val="85000"/>
            </a:schemeClr>
          </a:solidFill>
        </p:spPr>
        <p:txBody>
          <a:bodyPr wrap="square">
            <a:spAutoFit/>
          </a:bodyPr>
          <a:lstStyle/>
          <a:p>
            <a:pPr algn="ctr"/>
            <a:r>
              <a:rPr lang="en-ZA" sz="1200" b="1" dirty="0">
                <a:solidFill>
                  <a:prstClr val="black"/>
                </a:solidFill>
              </a:rPr>
              <a:t>Quarter 4</a:t>
            </a:r>
            <a:r>
              <a:rPr lang="en-ZA" sz="1200" b="1" dirty="0" smtClean="0">
                <a:solidFill>
                  <a:prstClr val="black"/>
                </a:solidFill>
              </a:rPr>
              <a:t>   	</a:t>
            </a:r>
            <a:endParaRPr lang="en-ZA" sz="1200" dirty="0">
              <a:solidFill>
                <a:prstClr val="black"/>
              </a:solidFill>
            </a:endParaRPr>
          </a:p>
        </p:txBody>
      </p:sp>
      <p:sp>
        <p:nvSpPr>
          <p:cNvPr id="10" name="TextBox 7"/>
          <p:cNvSpPr txBox="1"/>
          <p:nvPr/>
        </p:nvSpPr>
        <p:spPr>
          <a:xfrm>
            <a:off x="11150985" y="40517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30</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97498427"/>
              </p:ext>
            </p:extLst>
          </p:nvPr>
        </p:nvGraphicFramePr>
        <p:xfrm>
          <a:off x="335361" y="1412774"/>
          <a:ext cx="11425267" cy="5355253"/>
        </p:xfrm>
        <a:graphic>
          <a:graphicData uri="http://schemas.openxmlformats.org/drawingml/2006/table">
            <a:tbl>
              <a:tblPr firstRow="1" bandRow="1"/>
              <a:tblGrid>
                <a:gridCol w="1085081">
                  <a:extLst>
                    <a:ext uri="{9D8B030D-6E8A-4147-A177-3AD203B41FA5}">
                      <a16:colId xmlns="" xmlns:a16="http://schemas.microsoft.com/office/drawing/2014/main" val="20000"/>
                    </a:ext>
                  </a:extLst>
                </a:gridCol>
                <a:gridCol w="1069124">
                  <a:extLst>
                    <a:ext uri="{9D8B030D-6E8A-4147-A177-3AD203B41FA5}">
                      <a16:colId xmlns="" xmlns:a16="http://schemas.microsoft.com/office/drawing/2014/main" val="20001"/>
                    </a:ext>
                  </a:extLst>
                </a:gridCol>
                <a:gridCol w="1069124">
                  <a:extLst>
                    <a:ext uri="{9D8B030D-6E8A-4147-A177-3AD203B41FA5}">
                      <a16:colId xmlns="" xmlns:a16="http://schemas.microsoft.com/office/drawing/2014/main" val="20002"/>
                    </a:ext>
                  </a:extLst>
                </a:gridCol>
                <a:gridCol w="829768">
                  <a:extLst>
                    <a:ext uri="{9D8B030D-6E8A-4147-A177-3AD203B41FA5}">
                      <a16:colId xmlns="" xmlns:a16="http://schemas.microsoft.com/office/drawing/2014/main" val="20003"/>
                    </a:ext>
                  </a:extLst>
                </a:gridCol>
                <a:gridCol w="781897">
                  <a:extLst>
                    <a:ext uri="{9D8B030D-6E8A-4147-A177-3AD203B41FA5}">
                      <a16:colId xmlns="" xmlns:a16="http://schemas.microsoft.com/office/drawing/2014/main" val="20004"/>
                    </a:ext>
                  </a:extLst>
                </a:gridCol>
                <a:gridCol w="781897">
                  <a:extLst>
                    <a:ext uri="{9D8B030D-6E8A-4147-A177-3AD203B41FA5}">
                      <a16:colId xmlns="" xmlns:a16="http://schemas.microsoft.com/office/drawing/2014/main" val="20005"/>
                    </a:ext>
                  </a:extLst>
                </a:gridCol>
                <a:gridCol w="973381">
                  <a:extLst>
                    <a:ext uri="{9D8B030D-6E8A-4147-A177-3AD203B41FA5}">
                      <a16:colId xmlns="" xmlns:a16="http://schemas.microsoft.com/office/drawing/2014/main" val="20006"/>
                    </a:ext>
                  </a:extLst>
                </a:gridCol>
                <a:gridCol w="781897">
                  <a:extLst>
                    <a:ext uri="{9D8B030D-6E8A-4147-A177-3AD203B41FA5}">
                      <a16:colId xmlns="" xmlns:a16="http://schemas.microsoft.com/office/drawing/2014/main" val="20007"/>
                    </a:ext>
                  </a:extLst>
                </a:gridCol>
                <a:gridCol w="781897">
                  <a:extLst>
                    <a:ext uri="{9D8B030D-6E8A-4147-A177-3AD203B41FA5}">
                      <a16:colId xmlns="" xmlns:a16="http://schemas.microsoft.com/office/drawing/2014/main" val="20008"/>
                    </a:ext>
                  </a:extLst>
                </a:gridCol>
                <a:gridCol w="973381">
                  <a:extLst>
                    <a:ext uri="{9D8B030D-6E8A-4147-A177-3AD203B41FA5}">
                      <a16:colId xmlns="" xmlns:a16="http://schemas.microsoft.com/office/drawing/2014/main" val="20009"/>
                    </a:ext>
                  </a:extLst>
                </a:gridCol>
                <a:gridCol w="765940">
                  <a:extLst>
                    <a:ext uri="{9D8B030D-6E8A-4147-A177-3AD203B41FA5}">
                      <a16:colId xmlns="" xmlns:a16="http://schemas.microsoft.com/office/drawing/2014/main" val="20010"/>
                    </a:ext>
                  </a:extLst>
                </a:gridCol>
                <a:gridCol w="765940">
                  <a:extLst>
                    <a:ext uri="{9D8B030D-6E8A-4147-A177-3AD203B41FA5}">
                      <a16:colId xmlns="" xmlns:a16="http://schemas.microsoft.com/office/drawing/2014/main" val="20011"/>
                    </a:ext>
                  </a:extLst>
                </a:gridCol>
                <a:gridCol w="765940">
                  <a:extLst>
                    <a:ext uri="{9D8B030D-6E8A-4147-A177-3AD203B41FA5}">
                      <a16:colId xmlns="" xmlns:a16="http://schemas.microsoft.com/office/drawing/2014/main" val="20012"/>
                    </a:ext>
                  </a:extLst>
                </a:gridCol>
              </a:tblGrid>
              <a:tr h="831997">
                <a:tc>
                  <a:txBody>
                    <a:bodyPr/>
                    <a:lstStyle/>
                    <a:p>
                      <a:pPr algn="l" rtl="0" fontAlgn="ctr"/>
                      <a:r>
                        <a:rPr lang="en-ZA" sz="900" b="1" i="0" u="none" strike="noStrike" dirty="0">
                          <a:solidFill>
                            <a:srgbClr val="FFFFFF"/>
                          </a:solidFill>
                          <a:effectLst/>
                          <a:latin typeface="Arial"/>
                        </a:rPr>
                        <a:t>Province</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 xmlns:a16="http://schemas.microsoft.com/office/drawing/2014/main" val="10000"/>
                  </a:ext>
                </a:extLst>
              </a:tr>
              <a:tr h="386703">
                <a:tc>
                  <a:txBody>
                    <a:bodyPr/>
                    <a:lstStyle/>
                    <a:p>
                      <a:pPr algn="l" rtl="0" fontAlgn="ctr"/>
                      <a:r>
                        <a:rPr lang="en-ZA" sz="900" b="0" i="0" u="none" strike="noStrike">
                          <a:solidFill>
                            <a:srgbClr val="000000"/>
                          </a:solidFill>
                          <a:effectLst/>
                          <a:latin typeface="Arial"/>
                        </a:rPr>
                        <a:t>Eastern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2 323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2 288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743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731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469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464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321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314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1"/>
                  </a:ext>
                </a:extLst>
              </a:tr>
              <a:tr h="386703">
                <a:tc>
                  <a:txBody>
                    <a:bodyPr/>
                    <a:lstStyle/>
                    <a:p>
                      <a:pPr algn="l" rtl="0" fontAlgn="ctr"/>
                      <a:endParaRPr lang="en-ZA" sz="900" b="0" i="0" u="none" strike="noStrike">
                        <a:solidFill>
                          <a:srgbClr val="000000"/>
                        </a:solidFill>
                        <a:effectLst/>
                        <a:latin typeface="Arial"/>
                      </a:endParaRP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426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421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2"/>
                  </a:ext>
                </a:extLst>
              </a:tr>
              <a:tr h="374985">
                <a:tc>
                  <a:txBody>
                    <a:bodyPr/>
                    <a:lstStyle/>
                    <a:p>
                      <a:pPr algn="l" rtl="0" fontAlgn="ctr"/>
                      <a:r>
                        <a:rPr lang="en-ZA" sz="900" b="0" i="0" u="none" strike="noStrike">
                          <a:solidFill>
                            <a:srgbClr val="000000"/>
                          </a:solidFill>
                          <a:effectLst/>
                          <a:latin typeface="Arial"/>
                        </a:rPr>
                        <a:t>Free State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519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548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520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427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426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1 010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3"/>
                  </a:ext>
                </a:extLst>
              </a:tr>
              <a:tr h="374985">
                <a:tc>
                  <a:txBody>
                    <a:bodyPr/>
                    <a:lstStyle/>
                    <a:p>
                      <a:pPr algn="l" rtl="0" fontAlgn="ctr"/>
                      <a:r>
                        <a:rPr lang="en-ZA" sz="900" b="0" i="0" u="none" strike="noStrike">
                          <a:solidFill>
                            <a:srgbClr val="000000"/>
                          </a:solidFill>
                          <a:effectLst/>
                          <a:latin typeface="Arial"/>
                        </a:rPr>
                        <a:t>Gauteng</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1 584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1 554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1 578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1 551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1 252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1 233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7 770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7 706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4"/>
                  </a:ext>
                </a:extLst>
              </a:tr>
              <a:tr h="374985">
                <a:tc>
                  <a:txBody>
                    <a:bodyPr/>
                    <a:lstStyle/>
                    <a:p>
                      <a:pPr algn="l" rtl="0" fontAlgn="ctr"/>
                      <a:r>
                        <a:rPr lang="en-ZA" sz="900" b="0" i="0" u="none" strike="noStrike" dirty="0">
                          <a:solidFill>
                            <a:srgbClr val="000000"/>
                          </a:solidFill>
                          <a:effectLst/>
                          <a:latin typeface="Arial"/>
                        </a:rPr>
                        <a:t>Head Office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13 247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13 130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10 129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10 048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9 143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9 119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1 166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1 153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5"/>
                  </a:ext>
                </a:extLst>
              </a:tr>
              <a:tr h="374985">
                <a:tc>
                  <a:txBody>
                    <a:bodyPr/>
                    <a:lstStyle/>
                    <a:p>
                      <a:pPr algn="l" fontAlgn="b"/>
                      <a:r>
                        <a:rPr lang="en-ZA" sz="900" b="0" i="0" u="none" strike="noStrike">
                          <a:solidFill>
                            <a:srgbClr val="000000"/>
                          </a:solidFill>
                          <a:effectLst/>
                          <a:latin typeface="Arial"/>
                        </a:rPr>
                        <a:t>KwaZulu-Natal</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1 345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1 289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1 349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1 336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608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604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6"/>
                  </a:ext>
                </a:extLst>
              </a:tr>
              <a:tr h="374985">
                <a:tc>
                  <a:txBody>
                    <a:bodyPr/>
                    <a:lstStyle/>
                    <a:p>
                      <a:pPr algn="l" fontAlgn="b"/>
                      <a:r>
                        <a:rPr lang="en-ZA" sz="900" b="0" i="0" u="none" strike="noStrike">
                          <a:solidFill>
                            <a:srgbClr val="000000"/>
                          </a:solidFill>
                          <a:effectLst/>
                          <a:latin typeface="Arial"/>
                        </a:rPr>
                        <a:t>Limpopo</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458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482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482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253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248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7"/>
                  </a:ext>
                </a:extLst>
              </a:tr>
              <a:tr h="374985">
                <a:tc>
                  <a:txBody>
                    <a:bodyPr/>
                    <a:lstStyle/>
                    <a:p>
                      <a:pPr algn="l" fontAlgn="b"/>
                      <a:r>
                        <a:rPr lang="en-ZA" sz="900" b="0" i="0" u="none" strike="noStrike">
                          <a:solidFill>
                            <a:srgbClr val="000000"/>
                          </a:solidFill>
                          <a:effectLst/>
                          <a:latin typeface="Arial"/>
                        </a:rPr>
                        <a:t>Mpumalanga</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356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317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366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355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282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271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216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215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100%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8"/>
                  </a:ext>
                </a:extLst>
              </a:tr>
              <a:tr h="374985">
                <a:tc>
                  <a:txBody>
                    <a:bodyPr/>
                    <a:lstStyle/>
                    <a:p>
                      <a:pPr algn="l" fontAlgn="b"/>
                      <a:r>
                        <a:rPr lang="en-ZA" sz="900" b="0" i="0" u="none" strike="noStrike">
                          <a:solidFill>
                            <a:srgbClr val="000000"/>
                          </a:solidFill>
                          <a:effectLst/>
                          <a:latin typeface="Arial"/>
                        </a:rPr>
                        <a:t>North West</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314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305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304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301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237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233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208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203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9"/>
                  </a:ext>
                </a:extLst>
              </a:tr>
              <a:tr h="374985">
                <a:tc>
                  <a:txBody>
                    <a:bodyPr/>
                    <a:lstStyle/>
                    <a:p>
                      <a:pPr algn="l" rtl="0" fontAlgn="ctr"/>
                      <a:r>
                        <a:rPr lang="en-ZA" sz="900" b="0" i="0" u="none" strike="noStrike">
                          <a:solidFill>
                            <a:srgbClr val="000000"/>
                          </a:solidFill>
                          <a:effectLst/>
                          <a:latin typeface="Arial"/>
                        </a:rPr>
                        <a:t>Northern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266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257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279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266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208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664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655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10"/>
                  </a:ext>
                </a:extLst>
              </a:tr>
              <a:tr h="374985">
                <a:tc>
                  <a:txBody>
                    <a:bodyPr/>
                    <a:lstStyle/>
                    <a:p>
                      <a:pPr algn="l" rtl="0" fontAlgn="ctr"/>
                      <a:r>
                        <a:rPr lang="en-ZA" sz="900" b="0" i="0" u="none" strike="noStrike">
                          <a:solidFill>
                            <a:srgbClr val="000000"/>
                          </a:solidFill>
                          <a:effectLst/>
                          <a:latin typeface="Arial"/>
                        </a:rPr>
                        <a:t>Western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694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678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775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771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696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685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79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79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100%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11"/>
                  </a:ext>
                </a:extLst>
              </a:tr>
              <a:tr h="374985">
                <a:tc>
                  <a:txBody>
                    <a:bodyPr/>
                    <a:lstStyle/>
                    <a:p>
                      <a:pPr algn="l" rtl="0" fontAlgn="ctr"/>
                      <a:r>
                        <a:rPr lang="en-ZA" sz="900" b="1" i="0" u="none" strike="noStrike">
                          <a:solidFill>
                            <a:srgbClr val="000000"/>
                          </a:solidFill>
                          <a:effectLst/>
                          <a:latin typeface="Arial"/>
                        </a:rPr>
                        <a:t>Grand Total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21 108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dirty="0">
                          <a:solidFill>
                            <a:srgbClr val="000000"/>
                          </a:solidFill>
                          <a:effectLst/>
                          <a:latin typeface="Arial"/>
                        </a:rPr>
                        <a:t>20 770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16 553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a:solidFill>
                            <a:srgbClr val="000000"/>
                          </a:solidFill>
                          <a:effectLst/>
                          <a:latin typeface="Arial"/>
                        </a:rPr>
                        <a:t>16 361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a:solidFill>
                            <a:srgbClr val="000000"/>
                          </a:solidFill>
                          <a:effectLst/>
                          <a:latin typeface="Arial"/>
                        </a:rPr>
                        <a:t>14 195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14 102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panose="020B0604020202020204" pitchFamily="34" charset="0"/>
                          <a:cs typeface="Arial" panose="020B0604020202020204" pitchFamily="34" charset="0"/>
                        </a:rPr>
                        <a:t>12 721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dirty="0">
                          <a:solidFill>
                            <a:srgbClr val="000000"/>
                          </a:solidFill>
                          <a:effectLst/>
                          <a:latin typeface="Arial" panose="020B0604020202020204" pitchFamily="34" charset="0"/>
                          <a:cs typeface="Arial" panose="020B0604020202020204" pitchFamily="34" charset="0"/>
                        </a:rPr>
                        <a:t>12 587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911545014"/>
      </p:ext>
    </p:extLst>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54917341"/>
              </p:ext>
            </p:extLst>
          </p:nvPr>
        </p:nvGraphicFramePr>
        <p:xfrm>
          <a:off x="326004" y="1383538"/>
          <a:ext cx="11505549" cy="5184247"/>
        </p:xfrm>
        <a:graphic>
          <a:graphicData uri="http://schemas.openxmlformats.org/drawingml/2006/table">
            <a:tbl>
              <a:tblPr/>
              <a:tblGrid>
                <a:gridCol w="1541339">
                  <a:extLst>
                    <a:ext uri="{9D8B030D-6E8A-4147-A177-3AD203B41FA5}">
                      <a16:colId xmlns="" xmlns:a16="http://schemas.microsoft.com/office/drawing/2014/main" val="20000"/>
                    </a:ext>
                  </a:extLst>
                </a:gridCol>
                <a:gridCol w="975663">
                  <a:extLst>
                    <a:ext uri="{9D8B030D-6E8A-4147-A177-3AD203B41FA5}">
                      <a16:colId xmlns="" xmlns:a16="http://schemas.microsoft.com/office/drawing/2014/main" val="20001"/>
                    </a:ext>
                  </a:extLst>
                </a:gridCol>
                <a:gridCol w="975663">
                  <a:extLst>
                    <a:ext uri="{9D8B030D-6E8A-4147-A177-3AD203B41FA5}">
                      <a16:colId xmlns="" xmlns:a16="http://schemas.microsoft.com/office/drawing/2014/main" val="20002"/>
                    </a:ext>
                  </a:extLst>
                </a:gridCol>
                <a:gridCol w="975663">
                  <a:extLst>
                    <a:ext uri="{9D8B030D-6E8A-4147-A177-3AD203B41FA5}">
                      <a16:colId xmlns="" xmlns:a16="http://schemas.microsoft.com/office/drawing/2014/main" val="20003"/>
                    </a:ext>
                  </a:extLst>
                </a:gridCol>
                <a:gridCol w="975663">
                  <a:extLst>
                    <a:ext uri="{9D8B030D-6E8A-4147-A177-3AD203B41FA5}">
                      <a16:colId xmlns="" xmlns:a16="http://schemas.microsoft.com/office/drawing/2014/main" val="20004"/>
                    </a:ext>
                  </a:extLst>
                </a:gridCol>
                <a:gridCol w="1017179">
                  <a:extLst>
                    <a:ext uri="{9D8B030D-6E8A-4147-A177-3AD203B41FA5}">
                      <a16:colId xmlns="" xmlns:a16="http://schemas.microsoft.com/office/drawing/2014/main" val="20005"/>
                    </a:ext>
                  </a:extLst>
                </a:gridCol>
                <a:gridCol w="1017179">
                  <a:extLst>
                    <a:ext uri="{9D8B030D-6E8A-4147-A177-3AD203B41FA5}">
                      <a16:colId xmlns="" xmlns:a16="http://schemas.microsoft.com/office/drawing/2014/main" val="20006"/>
                    </a:ext>
                  </a:extLst>
                </a:gridCol>
                <a:gridCol w="1017179">
                  <a:extLst>
                    <a:ext uri="{9D8B030D-6E8A-4147-A177-3AD203B41FA5}">
                      <a16:colId xmlns="" xmlns:a16="http://schemas.microsoft.com/office/drawing/2014/main" val="20007"/>
                    </a:ext>
                  </a:extLst>
                </a:gridCol>
                <a:gridCol w="1017179">
                  <a:extLst>
                    <a:ext uri="{9D8B030D-6E8A-4147-A177-3AD203B41FA5}">
                      <a16:colId xmlns="" xmlns:a16="http://schemas.microsoft.com/office/drawing/2014/main" val="20008"/>
                    </a:ext>
                  </a:extLst>
                </a:gridCol>
                <a:gridCol w="996421">
                  <a:extLst>
                    <a:ext uri="{9D8B030D-6E8A-4147-A177-3AD203B41FA5}">
                      <a16:colId xmlns="" xmlns:a16="http://schemas.microsoft.com/office/drawing/2014/main" val="20009"/>
                    </a:ext>
                  </a:extLst>
                </a:gridCol>
                <a:gridCol w="996421">
                  <a:extLst>
                    <a:ext uri="{9D8B030D-6E8A-4147-A177-3AD203B41FA5}">
                      <a16:colId xmlns="" xmlns:a16="http://schemas.microsoft.com/office/drawing/2014/main" val="20010"/>
                    </a:ext>
                  </a:extLst>
                </a:gridCol>
              </a:tblGrid>
              <a:tr h="428772">
                <a:tc>
                  <a:txBody>
                    <a:bodyPr/>
                    <a:lstStyle/>
                    <a:p>
                      <a:pPr algn="l" fontAlgn="b"/>
                      <a:r>
                        <a:rPr lang="en-ZA" sz="1400" b="0" i="0" u="none" strike="noStrike">
                          <a:solidFill>
                            <a:srgbClr val="000000"/>
                          </a:solidFill>
                          <a:effectLst/>
                          <a:latin typeface="Calibri"/>
                        </a:rPr>
                        <a:t> </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a:rPr>
                        <a:t>2017/18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400" b="1" i="0" u="none" strike="noStrike">
                          <a:solidFill>
                            <a:srgbClr val="000000"/>
                          </a:solidFill>
                          <a:effectLst/>
                          <a:latin typeface="Calibri"/>
                        </a:rPr>
                        <a:t>2018/19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400" b="1" i="0" u="none" strike="noStrike">
                          <a:solidFill>
                            <a:srgbClr val="000000"/>
                          </a:solidFill>
                          <a:effectLst/>
                          <a:latin typeface="Calibri"/>
                        </a:rPr>
                        <a:t>2017/18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400" b="1" i="0" u="none" strike="noStrike">
                          <a:solidFill>
                            <a:srgbClr val="000000"/>
                          </a:solidFill>
                          <a:effectLst/>
                          <a:latin typeface="Calibri"/>
                        </a:rPr>
                        <a:t>2018/19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400" b="1" i="0" u="none" strike="noStrike">
                          <a:solidFill>
                            <a:srgbClr val="000000"/>
                          </a:solidFill>
                          <a:effectLst/>
                          <a:latin typeface="Calibri"/>
                        </a:rPr>
                        <a:t>2017/18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400" b="1" i="0" u="none" strike="noStrike">
                          <a:solidFill>
                            <a:srgbClr val="000000"/>
                          </a:solidFill>
                          <a:effectLst/>
                          <a:latin typeface="Calibri"/>
                        </a:rPr>
                        <a:t>2018/19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400" b="1" i="0" u="none" strike="noStrike">
                          <a:solidFill>
                            <a:srgbClr val="000000"/>
                          </a:solidFill>
                          <a:effectLst/>
                          <a:latin typeface="Calibri"/>
                        </a:rPr>
                        <a:t>2017/18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400" b="1" i="0" u="none" strike="noStrike">
                          <a:solidFill>
                            <a:srgbClr val="000000"/>
                          </a:solidFill>
                          <a:effectLst/>
                          <a:latin typeface="Calibri"/>
                        </a:rPr>
                        <a:t>2018/19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400" b="1" i="0" u="none" strike="noStrike">
                          <a:solidFill>
                            <a:srgbClr val="000000"/>
                          </a:solidFill>
                          <a:effectLst/>
                          <a:latin typeface="Calibri"/>
                        </a:rPr>
                        <a:t>2017/18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400" b="1" i="0" u="none" strike="noStrike">
                          <a:solidFill>
                            <a:srgbClr val="000000"/>
                          </a:solidFill>
                          <a:effectLst/>
                          <a:latin typeface="Calibri"/>
                        </a:rPr>
                        <a:t>2018/19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0"/>
                  </a:ext>
                </a:extLst>
              </a:tr>
              <a:tr h="428772">
                <a:tc>
                  <a:txBody>
                    <a:bodyPr/>
                    <a:lstStyle/>
                    <a:p>
                      <a:pPr algn="l" fontAlgn="b"/>
                      <a:r>
                        <a:rPr lang="en-ZA" sz="1400" b="1" i="0" u="none" strike="noStrike">
                          <a:solidFill>
                            <a:srgbClr val="000000"/>
                          </a:solidFill>
                          <a:effectLst/>
                          <a:latin typeface="Calibri"/>
                        </a:rPr>
                        <a:t>Province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ZA" sz="1400" b="1" i="0" u="none" strike="noStrike">
                          <a:solidFill>
                            <a:srgbClr val="000000"/>
                          </a:solidFill>
                          <a:effectLst/>
                          <a:latin typeface="Calibri"/>
                        </a:rPr>
                        <a:t>Ordinary</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1400" b="1" i="0" u="none" strike="noStrike">
                          <a:solidFill>
                            <a:srgbClr val="000000"/>
                          </a:solidFill>
                          <a:effectLst/>
                          <a:latin typeface="Calibri"/>
                        </a:rPr>
                        <a:t>In-Service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1400" b="1" i="0" u="none" strike="noStrike">
                          <a:solidFill>
                            <a:srgbClr val="000000"/>
                          </a:solidFill>
                          <a:effectLst/>
                          <a:latin typeface="Calibri"/>
                        </a:rPr>
                        <a:t>Deceased</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1400" b="1" i="0" u="none" strike="noStrike">
                          <a:solidFill>
                            <a:srgbClr val="000000"/>
                          </a:solidFill>
                          <a:effectLst/>
                          <a:latin typeface="Calibri"/>
                        </a:rPr>
                        <a:t>Payments</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1400" b="1" i="0" u="none" strike="noStrike">
                          <a:solidFill>
                            <a:srgbClr val="000000"/>
                          </a:solidFill>
                          <a:effectLst/>
                          <a:latin typeface="Calibri"/>
                        </a:rPr>
                        <a:t>Registrations</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 xmlns:a16="http://schemas.microsoft.com/office/drawing/2014/main" val="10001"/>
                  </a:ext>
                </a:extLst>
              </a:tr>
              <a:tr h="389793">
                <a:tc>
                  <a:txBody>
                    <a:bodyPr/>
                    <a:lstStyle/>
                    <a:p>
                      <a:pPr algn="l" fontAlgn="b"/>
                      <a:r>
                        <a:rPr lang="en-ZA" sz="1400" b="0" i="0" u="none" strike="noStrike">
                          <a:solidFill>
                            <a:srgbClr val="000000"/>
                          </a:solidFill>
                          <a:effectLst/>
                          <a:latin typeface="Calibri"/>
                        </a:rPr>
                        <a:t>Eastern Cape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76%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93%</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75%</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93%</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93%</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97%</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2"/>
                  </a:ext>
                </a:extLst>
              </a:tr>
              <a:tr h="389793">
                <a:tc>
                  <a:txBody>
                    <a:bodyPr/>
                    <a:lstStyle/>
                    <a:p>
                      <a:pPr algn="l" fontAlgn="b"/>
                      <a:r>
                        <a:rPr lang="en-ZA" sz="1400" b="0" i="0" u="none" strike="noStrike">
                          <a:solidFill>
                            <a:srgbClr val="000000"/>
                          </a:solidFill>
                          <a:effectLst/>
                          <a:latin typeface="Calibri"/>
                        </a:rPr>
                        <a:t>Free State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66%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97%</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3"/>
                  </a:ext>
                </a:extLst>
              </a:tr>
              <a:tr h="389793">
                <a:tc>
                  <a:txBody>
                    <a:bodyPr/>
                    <a:lstStyle/>
                    <a:p>
                      <a:pPr algn="l" fontAlgn="b"/>
                      <a:r>
                        <a:rPr lang="en-ZA" sz="1400" b="0" i="0" u="none" strike="noStrike">
                          <a:solidFill>
                            <a:srgbClr val="000000"/>
                          </a:solidFill>
                          <a:effectLst/>
                          <a:latin typeface="Calibri"/>
                        </a:rPr>
                        <a:t>Gauteng</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89%</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69%</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4"/>
                  </a:ext>
                </a:extLst>
              </a:tr>
              <a:tr h="389793">
                <a:tc>
                  <a:txBody>
                    <a:bodyPr/>
                    <a:lstStyle/>
                    <a:p>
                      <a:pPr algn="l" fontAlgn="b"/>
                      <a:r>
                        <a:rPr lang="en-ZA" sz="1400" b="0" i="0" u="none" strike="noStrike">
                          <a:solidFill>
                            <a:srgbClr val="000000"/>
                          </a:solidFill>
                          <a:effectLst/>
                          <a:latin typeface="Calibri"/>
                        </a:rPr>
                        <a:t>Head Office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61%</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75%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ZA" sz="1400" b="0" i="0" u="none" strike="noStrike">
                          <a:solidFill>
                            <a:srgbClr val="000000"/>
                          </a:solidFill>
                          <a:effectLst/>
                          <a:latin typeface="Calibri"/>
                        </a:rPr>
                        <a:t> </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ZA" sz="1400" b="0" i="0" u="none" strike="noStrike" dirty="0">
                          <a:solidFill>
                            <a:srgbClr val="000000"/>
                          </a:solidFill>
                          <a:effectLst/>
                          <a:latin typeface="Calibri"/>
                        </a:rPr>
                        <a:t> </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5"/>
                  </a:ext>
                </a:extLst>
              </a:tr>
              <a:tr h="389793">
                <a:tc>
                  <a:txBody>
                    <a:bodyPr/>
                    <a:lstStyle/>
                    <a:p>
                      <a:pPr algn="l" fontAlgn="b"/>
                      <a:r>
                        <a:rPr lang="en-ZA" sz="1400" b="0" i="0" u="none" strike="noStrike">
                          <a:solidFill>
                            <a:srgbClr val="000000"/>
                          </a:solidFill>
                          <a:effectLst/>
                          <a:latin typeface="Calibri"/>
                        </a:rPr>
                        <a:t>KwaZulu-Natal</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85%</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68%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91%</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84%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97%</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6"/>
                  </a:ext>
                </a:extLst>
              </a:tr>
              <a:tr h="389793">
                <a:tc>
                  <a:txBody>
                    <a:bodyPr/>
                    <a:lstStyle/>
                    <a:p>
                      <a:pPr algn="l" fontAlgn="b"/>
                      <a:r>
                        <a:rPr lang="en-ZA" sz="1400" b="0" i="0" u="none" strike="noStrike">
                          <a:solidFill>
                            <a:srgbClr val="000000"/>
                          </a:solidFill>
                          <a:effectLst/>
                          <a:latin typeface="Calibri"/>
                        </a:rPr>
                        <a:t>Limpopo</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70%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56%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90%</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71%</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7"/>
                  </a:ext>
                </a:extLst>
              </a:tr>
              <a:tr h="389793">
                <a:tc>
                  <a:txBody>
                    <a:bodyPr/>
                    <a:lstStyle/>
                    <a:p>
                      <a:pPr algn="l" fontAlgn="b"/>
                      <a:r>
                        <a:rPr lang="en-ZA" sz="1400" b="0" i="0" u="none" strike="noStrike">
                          <a:solidFill>
                            <a:srgbClr val="000000"/>
                          </a:solidFill>
                          <a:effectLst/>
                          <a:latin typeface="Calibri"/>
                        </a:rPr>
                        <a:t>Mpumalanga</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50%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86%</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75%</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90%</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97%</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93%</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8"/>
                  </a:ext>
                </a:extLst>
              </a:tr>
              <a:tr h="389793">
                <a:tc>
                  <a:txBody>
                    <a:bodyPr/>
                    <a:lstStyle/>
                    <a:p>
                      <a:pPr algn="l" fontAlgn="b"/>
                      <a:r>
                        <a:rPr lang="en-ZA" sz="1400" b="0" i="0" u="none" strike="noStrike">
                          <a:solidFill>
                            <a:srgbClr val="000000"/>
                          </a:solidFill>
                          <a:effectLst/>
                          <a:latin typeface="Calibri"/>
                        </a:rPr>
                        <a:t>North West</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79%</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72%</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58%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92%</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9"/>
                  </a:ext>
                </a:extLst>
              </a:tr>
              <a:tr h="389793">
                <a:tc>
                  <a:txBody>
                    <a:bodyPr/>
                    <a:lstStyle/>
                    <a:p>
                      <a:pPr algn="l" fontAlgn="b"/>
                      <a:r>
                        <a:rPr lang="en-ZA" sz="1400" b="0" i="0" u="none" strike="noStrike">
                          <a:solidFill>
                            <a:srgbClr val="000000"/>
                          </a:solidFill>
                          <a:effectLst/>
                          <a:latin typeface="Calibri"/>
                        </a:rPr>
                        <a:t>Northern Cape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94%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97%</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93%</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10"/>
                  </a:ext>
                </a:extLst>
              </a:tr>
              <a:tr h="409283">
                <a:tc>
                  <a:txBody>
                    <a:bodyPr/>
                    <a:lstStyle/>
                    <a:p>
                      <a:pPr algn="l" fontAlgn="b"/>
                      <a:r>
                        <a:rPr lang="en-ZA" sz="1400" b="0" i="0" u="none" strike="noStrike">
                          <a:solidFill>
                            <a:srgbClr val="000000"/>
                          </a:solidFill>
                          <a:effectLst/>
                          <a:latin typeface="Calibri"/>
                        </a:rPr>
                        <a:t>Western Cape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73%</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92%</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79%</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91%</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92%</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11"/>
                  </a:ext>
                </a:extLst>
              </a:tr>
              <a:tr h="409283">
                <a:tc>
                  <a:txBody>
                    <a:bodyPr/>
                    <a:lstStyle/>
                    <a:p>
                      <a:pPr algn="l" fontAlgn="b"/>
                      <a:r>
                        <a:rPr lang="en-ZA" sz="1400" b="1" i="0" u="none" strike="noStrike">
                          <a:solidFill>
                            <a:srgbClr val="000000"/>
                          </a:solidFill>
                          <a:effectLst/>
                          <a:latin typeface="Calibri"/>
                        </a:rPr>
                        <a:t>Grand Total</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a:rPr>
                        <a:t>83%</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1"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1" i="0" u="none" strike="noStrike" dirty="0">
                          <a:solidFill>
                            <a:srgbClr val="000000"/>
                          </a:solidFill>
                          <a:effectLst/>
                          <a:latin typeface="Calibri"/>
                        </a:rPr>
                        <a:t>71%</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1" i="0" u="none" strike="noStrike">
                          <a:solidFill>
                            <a:srgbClr val="000000"/>
                          </a:solidFill>
                          <a:effectLst/>
                          <a:latin typeface="Calibri"/>
                        </a:rPr>
                        <a:t>92%</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1" i="0" u="none" strike="noStrike">
                          <a:solidFill>
                            <a:srgbClr val="000000"/>
                          </a:solidFill>
                          <a:effectLst/>
                          <a:latin typeface="Calibri"/>
                        </a:rPr>
                        <a:t>75%</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1" i="0" u="none" strike="noStrike">
                          <a:solidFill>
                            <a:srgbClr val="000000"/>
                          </a:solidFill>
                          <a:effectLst/>
                          <a:latin typeface="Calibri"/>
                        </a:rPr>
                        <a:t>92%</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1"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1"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1" i="0" u="none" strike="noStrike">
                          <a:solidFill>
                            <a:srgbClr val="000000"/>
                          </a:solidFill>
                          <a:effectLst/>
                          <a:latin typeface="Calibri"/>
                        </a:rPr>
                        <a:t>98%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1" i="0" u="none" strike="noStrike" dirty="0">
                          <a:solidFill>
                            <a:srgbClr val="000000"/>
                          </a:solidFill>
                          <a:effectLst/>
                          <a:latin typeface="Calibri"/>
                        </a:rPr>
                        <a:t>99%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12"/>
                  </a:ext>
                </a:extLst>
              </a:tr>
            </a:tbl>
          </a:graphicData>
        </a:graphic>
      </p:graphicFrame>
      <p:sp>
        <p:nvSpPr>
          <p:cNvPr id="4" name="Rectangle 3"/>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5" name="Rounded Rectangle 4"/>
          <p:cNvSpPr/>
          <p:nvPr/>
        </p:nvSpPr>
        <p:spPr>
          <a:xfrm>
            <a:off x="3262812" y="665077"/>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 ANNUAL COMPARISONS</a:t>
            </a:r>
            <a:endParaRPr lang="en-ZA" sz="1200" b="1" dirty="0">
              <a:solidFill>
                <a:prstClr val="black"/>
              </a:solidFill>
            </a:endParaRPr>
          </a:p>
        </p:txBody>
      </p:sp>
      <p:sp>
        <p:nvSpPr>
          <p:cNvPr id="6" name="TextBox 5"/>
          <p:cNvSpPr txBox="1"/>
          <p:nvPr/>
        </p:nvSpPr>
        <p:spPr>
          <a:xfrm>
            <a:off x="11184703" y="304801"/>
            <a:ext cx="463551" cy="277813"/>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31</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val="3409189285"/>
      </p:ext>
    </p:extLst>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dirty="0"/>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32</a:t>
            </a:fld>
            <a:endParaRPr lang="en-US" altLang="en-US" sz="1200">
              <a:solidFill>
                <a:srgbClr val="898989"/>
              </a:solidFill>
            </a:endParaRPr>
          </a:p>
        </p:txBody>
      </p:sp>
      <p:sp>
        <p:nvSpPr>
          <p:cNvPr id="5" name="Title 1"/>
          <p:cNvSpPr>
            <a:spLocks noGrp="1"/>
          </p:cNvSpPr>
          <p:nvPr>
            <p:ph type="title"/>
          </p:nvPr>
        </p:nvSpPr>
        <p:spPr>
          <a:xfrm>
            <a:off x="444500" y="2708275"/>
            <a:ext cx="10972800" cy="1143000"/>
          </a:xfrm>
          <a:solidFill>
            <a:schemeClr val="bg1"/>
          </a:solidFill>
          <a:ln>
            <a:solidFill>
              <a:schemeClr val="bg1"/>
            </a:solidFill>
          </a:ln>
        </p:spPr>
        <p:txBody>
          <a:bodyPr/>
          <a:lstStyle/>
          <a:p>
            <a:r>
              <a:rPr lang="en-ZA" sz="4000" b="1" dirty="0">
                <a:ln w="1905"/>
                <a:solidFill>
                  <a:srgbClr val="00B0F0"/>
                </a:solidFill>
                <a:effectLst>
                  <a:innerShdw blurRad="69850" dist="43180" dir="5400000">
                    <a:srgbClr val="000000">
                      <a:alpha val="65000"/>
                    </a:srgbClr>
                  </a:innerShdw>
                </a:effectLst>
              </a:rPr>
              <a:t>4</a:t>
            </a:r>
            <a:r>
              <a:rPr lang="en-ZA" sz="4000" b="1" baseline="30000" dirty="0">
                <a:ln w="1905"/>
                <a:solidFill>
                  <a:srgbClr val="00B0F0"/>
                </a:solidFill>
                <a:effectLst>
                  <a:innerShdw blurRad="69850" dist="43180" dir="5400000">
                    <a:srgbClr val="000000">
                      <a:alpha val="65000"/>
                    </a:srgbClr>
                  </a:innerShdw>
                </a:effectLst>
              </a:rPr>
              <a:t>TH </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QUARTER CLAIMS</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BENEFIT </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PAYMENTS</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5"/>
          <p:cNvSpPr txBox="1"/>
          <p:nvPr/>
        </p:nvSpPr>
        <p:spPr>
          <a:xfrm>
            <a:off x="11184703" y="304801"/>
            <a:ext cx="463551" cy="276999"/>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32</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val="2717567926"/>
      </p:ext>
    </p:extLst>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800" b="1" dirty="0" smtClean="0">
                <a:solidFill>
                  <a:prstClr val="black"/>
                </a:solidFill>
              </a:rPr>
              <a:t>VALUE AND VOLUME OF BENEFITS PAYMENTS</a:t>
            </a:r>
            <a:endParaRPr lang="en-ZA" sz="2800" b="1" dirty="0"/>
          </a:p>
        </p:txBody>
      </p:sp>
      <p:sp>
        <p:nvSpPr>
          <p:cNvPr id="6" name="Text Placeholder 5"/>
          <p:cNvSpPr>
            <a:spLocks noGrp="1"/>
          </p:cNvSpPr>
          <p:nvPr>
            <p:ph type="body" idx="1"/>
          </p:nvPr>
        </p:nvSpPr>
        <p:spPr/>
        <p:txBody>
          <a:bodyPr/>
          <a:lstStyle/>
          <a:p>
            <a:pPr marL="171450" lvl="0" indent="-171450">
              <a:buFont typeface="Arial" panose="020B0604020202020204" pitchFamily="34" charset="0"/>
              <a:buChar char="•"/>
            </a:pPr>
            <a:r>
              <a:rPr lang="en-ZA" sz="900" dirty="0">
                <a:solidFill>
                  <a:prstClr val="black"/>
                </a:solidFill>
                <a:cs typeface="+mn-cs"/>
              </a:rPr>
              <a:t>There was a growth in payments rand value and volumes for </a:t>
            </a:r>
            <a:r>
              <a:rPr lang="en-ZA" sz="900" dirty="0" smtClean="0">
                <a:solidFill>
                  <a:prstClr val="black"/>
                </a:solidFill>
                <a:cs typeface="+mn-cs"/>
              </a:rPr>
              <a:t>4th </a:t>
            </a:r>
            <a:r>
              <a:rPr lang="en-ZA" sz="900" dirty="0">
                <a:solidFill>
                  <a:prstClr val="black"/>
                </a:solidFill>
                <a:cs typeface="+mn-cs"/>
              </a:rPr>
              <a:t>quarter 2018 compared to </a:t>
            </a:r>
            <a:r>
              <a:rPr lang="en-ZA" sz="900" dirty="0" smtClean="0">
                <a:solidFill>
                  <a:prstClr val="black"/>
                </a:solidFill>
                <a:cs typeface="+mn-cs"/>
              </a:rPr>
              <a:t>4th </a:t>
            </a:r>
            <a:r>
              <a:rPr lang="en-ZA" sz="900" dirty="0">
                <a:solidFill>
                  <a:prstClr val="black"/>
                </a:solidFill>
                <a:cs typeface="+mn-cs"/>
              </a:rPr>
              <a:t>quarter </a:t>
            </a:r>
            <a:r>
              <a:rPr lang="en-ZA" sz="900" dirty="0" smtClean="0">
                <a:solidFill>
                  <a:prstClr val="black"/>
                </a:solidFill>
                <a:cs typeface="+mn-cs"/>
              </a:rPr>
              <a:t>2017 </a:t>
            </a:r>
            <a:r>
              <a:rPr lang="en-ZA" sz="900" dirty="0">
                <a:solidFill>
                  <a:prstClr val="black"/>
                </a:solidFill>
                <a:cs typeface="+mn-cs"/>
              </a:rPr>
              <a:t>of </a:t>
            </a:r>
            <a:r>
              <a:rPr lang="en-ZA" sz="900" dirty="0" smtClean="0">
                <a:solidFill>
                  <a:prstClr val="black"/>
                </a:solidFill>
                <a:cs typeface="+mn-cs"/>
              </a:rPr>
              <a:t>23.18</a:t>
            </a:r>
            <a:r>
              <a:rPr lang="en-ZA" sz="900" dirty="0" smtClean="0">
                <a:cs typeface="+mn-cs"/>
              </a:rPr>
              <a:t>%</a:t>
            </a:r>
            <a:r>
              <a:rPr lang="en-ZA" sz="900" dirty="0" smtClean="0">
                <a:solidFill>
                  <a:srgbClr val="FF0000"/>
                </a:solidFill>
                <a:cs typeface="+mn-cs"/>
              </a:rPr>
              <a:t> </a:t>
            </a:r>
            <a:r>
              <a:rPr lang="en-ZA" sz="900" dirty="0" smtClean="0">
                <a:solidFill>
                  <a:prstClr val="black"/>
                </a:solidFill>
                <a:cs typeface="+mn-cs"/>
              </a:rPr>
              <a:t>and </a:t>
            </a:r>
            <a:r>
              <a:rPr lang="en-ZA" sz="900" dirty="0" smtClean="0">
                <a:cs typeface="+mn-cs"/>
              </a:rPr>
              <a:t>1.84% </a:t>
            </a:r>
            <a:r>
              <a:rPr lang="en-ZA" sz="900" dirty="0">
                <a:solidFill>
                  <a:prstClr val="black"/>
                </a:solidFill>
                <a:cs typeface="+mn-cs"/>
              </a:rPr>
              <a:t>respectively.</a:t>
            </a:r>
          </a:p>
          <a:p>
            <a:endParaRPr lang="en-ZA" dirty="0"/>
          </a:p>
        </p:txBody>
      </p:sp>
      <p:graphicFrame>
        <p:nvGraphicFramePr>
          <p:cNvPr id="9" name="Chart 8"/>
          <p:cNvGraphicFramePr>
            <a:graphicFrameLocks/>
          </p:cNvGraphicFramePr>
          <p:nvPr>
            <p:extLst>
              <p:ext uri="{D42A27DB-BD31-4B8C-83A1-F6EECF244321}">
                <p14:modId xmlns:p14="http://schemas.microsoft.com/office/powerpoint/2010/main" val="626446565"/>
              </p:ext>
            </p:extLst>
          </p:nvPr>
        </p:nvGraphicFramePr>
        <p:xfrm>
          <a:off x="623393" y="4149080"/>
          <a:ext cx="5568619" cy="2232248"/>
        </p:xfrm>
        <a:graphic>
          <a:graphicData uri="http://schemas.openxmlformats.org/drawingml/2006/chart">
            <c:chart xmlns:c="http://schemas.openxmlformats.org/drawingml/2006/chart" xmlns:r="http://schemas.openxmlformats.org/officeDocument/2006/relationships" r:id="rId2"/>
          </a:graphicData>
        </a:graphic>
      </p:graphicFrame>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025" y="4149080"/>
            <a:ext cx="528058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7384" y="1844824"/>
            <a:ext cx="5664629"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288223" y="1844824"/>
            <a:ext cx="518457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1184703" y="304801"/>
            <a:ext cx="463551" cy="277813"/>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33</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val="1153069150"/>
      </p:ext>
    </p:extLst>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solidFill>
                  <a:prstClr val="black"/>
                </a:solidFill>
              </a:rPr>
              <a:t>VALUE </a:t>
            </a:r>
            <a:r>
              <a:rPr lang="en-ZA" sz="2800" b="1" dirty="0" smtClean="0">
                <a:solidFill>
                  <a:prstClr val="black"/>
                </a:solidFill>
              </a:rPr>
              <a:t>AND VOLUME OF </a:t>
            </a:r>
            <a:r>
              <a:rPr lang="en-ZA" sz="2800" b="1" dirty="0">
                <a:solidFill>
                  <a:prstClr val="black"/>
                </a:solidFill>
              </a:rPr>
              <a:t>BENEFITS PAYMENTS</a:t>
            </a:r>
            <a:endParaRPr lang="en-ZA" sz="2800" dirty="0"/>
          </a:p>
        </p:txBody>
      </p:sp>
      <p:sp>
        <p:nvSpPr>
          <p:cNvPr id="3" name="Text Placeholder 2"/>
          <p:cNvSpPr>
            <a:spLocks noGrp="1"/>
          </p:cNvSpPr>
          <p:nvPr>
            <p:ph type="body" idx="1"/>
          </p:nvPr>
        </p:nvSpPr>
        <p:spPr/>
        <p:txBody>
          <a:bodyPr/>
          <a:lstStyle/>
          <a:p>
            <a:r>
              <a:rPr lang="en-ZA" sz="1600" dirty="0" smtClean="0"/>
              <a:t>VALUE OF  THE BENEFITS PAYMENTS</a:t>
            </a:r>
            <a:endParaRPr lang="en-ZA" sz="1600" dirty="0"/>
          </a:p>
        </p:txBody>
      </p:sp>
      <p:sp>
        <p:nvSpPr>
          <p:cNvPr id="5" name="Text Placeholder 4"/>
          <p:cNvSpPr>
            <a:spLocks noGrp="1"/>
          </p:cNvSpPr>
          <p:nvPr>
            <p:ph type="body" sz="quarter" idx="3"/>
          </p:nvPr>
        </p:nvSpPr>
        <p:spPr/>
        <p:txBody>
          <a:bodyPr/>
          <a:lstStyle/>
          <a:p>
            <a:r>
              <a:rPr lang="en-ZA" sz="1600" dirty="0" smtClean="0"/>
              <a:t>VOLUME </a:t>
            </a:r>
            <a:r>
              <a:rPr lang="en-ZA" sz="1600" dirty="0"/>
              <a:t>OF  THE BENEFITS PAYMENTS</a:t>
            </a:r>
          </a:p>
        </p:txBody>
      </p:sp>
      <p:pic>
        <p:nvPicPr>
          <p:cNvPr id="1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 y="2348881"/>
            <a:ext cx="5198368" cy="367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93572" y="2348880"/>
            <a:ext cx="5389033"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184703" y="304801"/>
            <a:ext cx="463551" cy="276999"/>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34</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val="1697934399"/>
      </p:ext>
    </p:extLst>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35</a:t>
            </a:fld>
            <a:endParaRPr lang="en-US" altLang="en-US" sz="1200">
              <a:solidFill>
                <a:srgbClr val="898989"/>
              </a:solidFill>
            </a:endParaRPr>
          </a:p>
        </p:txBody>
      </p:sp>
      <p:sp>
        <p:nvSpPr>
          <p:cNvPr id="5" name="Title 1"/>
          <p:cNvSpPr>
            <a:spLocks noGrp="1"/>
          </p:cNvSpPr>
          <p:nvPr>
            <p:ph type="title"/>
          </p:nvPr>
        </p:nvSpPr>
        <p:spPr>
          <a:xfrm>
            <a:off x="444500" y="2708275"/>
            <a:ext cx="109728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4</a:t>
            </a:r>
            <a:r>
              <a:rPr lang="en-ZA" altLang="en-US" sz="4000" b="1" baseline="30000" dirty="0" smtClean="0">
                <a:ln w="1905"/>
                <a:solidFill>
                  <a:srgbClr val="00B0F0"/>
                </a:solidFill>
                <a:effectLst>
                  <a:innerShdw blurRad="69850" dist="43180" dir="5400000">
                    <a:srgbClr val="000000">
                      <a:alpha val="65000"/>
                    </a:srgbClr>
                  </a:innerShdw>
                </a:effectLst>
                <a:latin typeface="+mn-lt"/>
                <a:ea typeface="+mn-ea"/>
                <a:cs typeface="+mn-cs"/>
              </a:rPr>
              <a:t>th</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QUARTER EXPENDITURE REPORT</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11150985" y="40517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35</a:t>
            </a:r>
            <a:endParaRPr lang="en-ZA" sz="1200" dirty="0">
              <a:solidFill>
                <a:prstClr val="black"/>
              </a:solidFill>
            </a:endParaRPr>
          </a:p>
        </p:txBody>
      </p:sp>
    </p:spTree>
    <p:extLst>
      <p:ext uri="{BB962C8B-B14F-4D97-AF65-F5344CB8AC3E}">
        <p14:creationId xmlns:p14="http://schemas.microsoft.com/office/powerpoint/2010/main" val="891051873"/>
      </p:ext>
    </p:extLst>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a:pPr>
                <a:defRPr/>
              </a:pPr>
              <a:t>36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34214677"/>
              </p:ext>
            </p:extLst>
          </p:nvPr>
        </p:nvGraphicFramePr>
        <p:xfrm>
          <a:off x="354935" y="1566635"/>
          <a:ext cx="11329256" cy="4608512"/>
        </p:xfrm>
        <a:graphic>
          <a:graphicData uri="http://schemas.openxmlformats.org/drawingml/2006/table">
            <a:tbl>
              <a:tblPr/>
              <a:tblGrid>
                <a:gridCol w="2902695">
                  <a:extLst>
                    <a:ext uri="{9D8B030D-6E8A-4147-A177-3AD203B41FA5}">
                      <a16:colId xmlns:a16="http://schemas.microsoft.com/office/drawing/2014/main" xmlns="" val="20000"/>
                    </a:ext>
                  </a:extLst>
                </a:gridCol>
                <a:gridCol w="1857496">
                  <a:extLst>
                    <a:ext uri="{9D8B030D-6E8A-4147-A177-3AD203B41FA5}">
                      <a16:colId xmlns:a16="http://schemas.microsoft.com/office/drawing/2014/main" xmlns="" val="20001"/>
                    </a:ext>
                  </a:extLst>
                </a:gridCol>
                <a:gridCol w="2064232">
                  <a:extLst>
                    <a:ext uri="{9D8B030D-6E8A-4147-A177-3AD203B41FA5}">
                      <a16:colId xmlns:a16="http://schemas.microsoft.com/office/drawing/2014/main" xmlns="" val="20002"/>
                    </a:ext>
                  </a:extLst>
                </a:gridCol>
                <a:gridCol w="2115260">
                  <a:extLst>
                    <a:ext uri="{9D8B030D-6E8A-4147-A177-3AD203B41FA5}">
                      <a16:colId xmlns:a16="http://schemas.microsoft.com/office/drawing/2014/main" xmlns="" val="20003"/>
                    </a:ext>
                  </a:extLst>
                </a:gridCol>
                <a:gridCol w="2389573">
                  <a:extLst>
                    <a:ext uri="{9D8B030D-6E8A-4147-A177-3AD203B41FA5}">
                      <a16:colId xmlns:a16="http://schemas.microsoft.com/office/drawing/2014/main" xmlns="" val="20004"/>
                    </a:ext>
                  </a:extLst>
                </a:gridCol>
              </a:tblGrid>
              <a:tr h="1032331">
                <a:tc rowSpan="2">
                  <a:txBody>
                    <a:bodyPr/>
                    <a:lstStyle/>
                    <a:p>
                      <a:pPr algn="ctr" rtl="0" fontAlgn="ctr"/>
                      <a:r>
                        <a:rPr lang="en-ZA" sz="1200" b="1" i="0" u="none" strike="noStrike" dirty="0">
                          <a:solidFill>
                            <a:srgbClr val="000000"/>
                          </a:solidFill>
                          <a:effectLst/>
                          <a:latin typeface="Calibri"/>
                        </a:rPr>
                        <a:t> </a:t>
                      </a:r>
                    </a:p>
                  </a:txBody>
                  <a:tcPr marL="11944" marR="11944" marT="8958"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4">
                  <a:txBody>
                    <a:bodyPr/>
                    <a:lstStyle/>
                    <a:p>
                      <a:pPr algn="ctr" rtl="0" fontAlgn="ctr"/>
                      <a:r>
                        <a:rPr lang="en-ZA" sz="1300" b="1" i="0" u="none" strike="noStrike" dirty="0">
                          <a:solidFill>
                            <a:srgbClr val="000000"/>
                          </a:solidFill>
                          <a:effectLst/>
                          <a:latin typeface="Calibri"/>
                        </a:rPr>
                        <a:t> Budget vs Expenditure information </a:t>
                      </a:r>
                    </a:p>
                  </a:txBody>
                  <a:tcPr marL="11944" marR="11944" marT="8958"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3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33065">
                <a:tc vMerge="1">
                  <a:txBody>
                    <a:bodyPr/>
                    <a:lstStyle/>
                    <a:p>
                      <a:endParaRPr lang="en-ZA"/>
                    </a:p>
                  </a:txBody>
                  <a:tcPr/>
                </a:tc>
                <a:tc>
                  <a:txBody>
                    <a:bodyPr/>
                    <a:lstStyle/>
                    <a:p>
                      <a:pPr algn="l" rtl="0" fontAlgn="ctr"/>
                      <a:r>
                        <a:rPr lang="en-ZA" sz="1200" b="1" i="0" u="none" strike="noStrike" dirty="0">
                          <a:solidFill>
                            <a:srgbClr val="000000"/>
                          </a:solidFill>
                          <a:effectLst/>
                          <a:latin typeface="Calibri"/>
                        </a:rPr>
                        <a:t> </a:t>
                      </a:r>
                    </a:p>
                  </a:txBody>
                  <a:tcPr marL="11944" marR="11944" marT="8958"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ctr" rtl="0" fontAlgn="ctr"/>
                      <a:r>
                        <a:rPr lang="en-ZA" sz="1200" b="1" i="0" u="none" strike="noStrike" dirty="0">
                          <a:solidFill>
                            <a:srgbClr val="000000"/>
                          </a:solidFill>
                          <a:effectLst/>
                          <a:latin typeface="Calibri"/>
                        </a:rPr>
                        <a:t> Quarter </a:t>
                      </a:r>
                      <a:r>
                        <a:rPr lang="en-ZA" sz="1200" b="1" i="0" u="none" strike="noStrike" dirty="0" smtClean="0">
                          <a:solidFill>
                            <a:srgbClr val="000000"/>
                          </a:solidFill>
                          <a:effectLst/>
                          <a:latin typeface="Calibri"/>
                        </a:rPr>
                        <a:t>04 Cumulative  2018/19 </a:t>
                      </a:r>
                      <a:r>
                        <a:rPr lang="en-ZA" sz="1200" b="1" i="0" u="none" strike="noStrike" dirty="0">
                          <a:solidFill>
                            <a:srgbClr val="000000"/>
                          </a:solidFill>
                          <a:effectLst/>
                          <a:latin typeface="Calibri"/>
                        </a:rPr>
                        <a:t>R'000 </a:t>
                      </a:r>
                    </a:p>
                  </a:txBody>
                  <a:tcPr marL="11944" marR="11944"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ctr" rtl="0" fontAlgn="ctr"/>
                      <a:r>
                        <a:rPr lang="en-ZA" sz="1200" b="1" i="0" u="none" strike="noStrike" dirty="0">
                          <a:solidFill>
                            <a:srgbClr val="000000"/>
                          </a:solidFill>
                          <a:effectLst/>
                          <a:latin typeface="Calibri"/>
                        </a:rPr>
                        <a:t> </a:t>
                      </a:r>
                    </a:p>
                  </a:txBody>
                  <a:tcPr marL="11944" marR="11944"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l" rtl="0" fontAlgn="ctr"/>
                      <a:r>
                        <a:rPr lang="en-ZA" sz="1200" b="1" i="0" u="none" strike="noStrike" dirty="0">
                          <a:solidFill>
                            <a:srgbClr val="000000"/>
                          </a:solidFill>
                          <a:effectLst/>
                          <a:latin typeface="Calibri"/>
                        </a:rPr>
                        <a:t> </a:t>
                      </a:r>
                    </a:p>
                  </a:txBody>
                  <a:tcPr marL="11944" marR="11944"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extLst>
                  <a:ext uri="{0D108BD9-81ED-4DB2-BD59-A6C34878D82A}">
                    <a16:rowId xmlns:a16="http://schemas.microsoft.com/office/drawing/2014/main" xmlns="" val="10001"/>
                  </a:ext>
                </a:extLst>
              </a:tr>
              <a:tr h="262796">
                <a:tc>
                  <a:txBody>
                    <a:bodyPr/>
                    <a:lstStyle/>
                    <a:p>
                      <a:pPr algn="l" rtl="0" fontAlgn="ctr"/>
                      <a:r>
                        <a:rPr lang="en-ZA" sz="1200" b="1" i="0" u="none" strike="noStrike" dirty="0" smtClean="0">
                          <a:solidFill>
                            <a:srgbClr val="000000"/>
                          </a:solidFill>
                          <a:effectLst/>
                          <a:latin typeface="Calibri"/>
                        </a:rPr>
                        <a:t>PROGRAMMES</a:t>
                      </a:r>
                      <a:endParaRPr lang="en-ZA" sz="1200" b="1" i="0" u="none" strike="noStrike" dirty="0">
                        <a:solidFill>
                          <a:srgbClr val="000000"/>
                        </a:solidFill>
                        <a:effectLst/>
                        <a:latin typeface="Calibri"/>
                      </a:endParaRPr>
                    </a:p>
                  </a:txBody>
                  <a:tcPr marL="11944" marR="11944"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r>
                        <a:rPr lang="en-ZA" sz="1200" b="1" i="0" u="none" strike="noStrike" dirty="0">
                          <a:solidFill>
                            <a:srgbClr val="000000"/>
                          </a:solidFill>
                          <a:effectLst/>
                          <a:latin typeface="Calibri"/>
                        </a:rPr>
                        <a:t>Budget</a:t>
                      </a:r>
                    </a:p>
                  </a:txBody>
                  <a:tcPr marL="11944" marR="11944" marT="8958" marB="0" anchor="ctr">
                    <a:lnL>
                      <a:noFill/>
                    </a:lnL>
                    <a:lnR>
                      <a:noFill/>
                    </a:lnR>
                    <a:lnT>
                      <a:noFill/>
                    </a:lnT>
                    <a:lnB>
                      <a:noFill/>
                    </a:lnB>
                  </a:tcPr>
                </a:tc>
                <a:tc>
                  <a:txBody>
                    <a:bodyPr/>
                    <a:lstStyle/>
                    <a:p>
                      <a:pPr algn="r" rtl="0" fontAlgn="ctr"/>
                      <a:r>
                        <a:rPr lang="en-ZA" sz="1200" b="1" i="0" u="none" strike="noStrike" dirty="0">
                          <a:solidFill>
                            <a:srgbClr val="000000"/>
                          </a:solidFill>
                          <a:effectLst/>
                          <a:latin typeface="Calibri"/>
                        </a:rPr>
                        <a:t>Actual </a:t>
                      </a:r>
                    </a:p>
                  </a:txBody>
                  <a:tcPr marL="11944" marR="11944" marT="8958" marB="0" anchor="ctr">
                    <a:lnL>
                      <a:noFill/>
                    </a:lnL>
                    <a:lnR>
                      <a:noFill/>
                    </a:lnR>
                    <a:lnT>
                      <a:noFill/>
                    </a:lnT>
                    <a:lnB>
                      <a:noFill/>
                    </a:lnB>
                  </a:tcPr>
                </a:tc>
                <a:tc>
                  <a:txBody>
                    <a:bodyPr/>
                    <a:lstStyle/>
                    <a:p>
                      <a:pPr algn="r" rtl="0" fontAlgn="ctr"/>
                      <a:r>
                        <a:rPr lang="en-ZA" sz="1200" b="1" i="0" u="none" strike="noStrike" dirty="0" smtClean="0">
                          <a:solidFill>
                            <a:srgbClr val="000000"/>
                          </a:solidFill>
                          <a:effectLst/>
                          <a:latin typeface="Calibri"/>
                        </a:rPr>
                        <a:t>Variance</a:t>
                      </a:r>
                      <a:endParaRPr lang="en-ZA" sz="1200" b="1" i="0" u="none" strike="noStrike" dirty="0">
                        <a:solidFill>
                          <a:srgbClr val="000000"/>
                        </a:solidFill>
                        <a:effectLst/>
                        <a:latin typeface="Calibri"/>
                      </a:endParaRPr>
                    </a:p>
                  </a:txBody>
                  <a:tcPr marL="11944" marR="11944" marT="8958" marB="0" anchor="ctr">
                    <a:lnL>
                      <a:noFill/>
                    </a:lnL>
                    <a:lnR>
                      <a:noFill/>
                    </a:lnR>
                    <a:lnT>
                      <a:noFill/>
                    </a:lnT>
                    <a:lnB>
                      <a:noFill/>
                    </a:lnB>
                  </a:tcPr>
                </a:tc>
                <a:tc>
                  <a:txBody>
                    <a:bodyPr/>
                    <a:lstStyle/>
                    <a:p>
                      <a:pPr algn="r" rtl="0" fontAlgn="ctr"/>
                      <a:r>
                        <a:rPr lang="en-ZA" sz="1200" b="1" i="0" u="none" strike="noStrike" dirty="0">
                          <a:solidFill>
                            <a:srgbClr val="000000"/>
                          </a:solidFill>
                          <a:effectLst/>
                          <a:latin typeface="Calibri"/>
                        </a:rPr>
                        <a:t>Percentage</a:t>
                      </a:r>
                    </a:p>
                  </a:txBody>
                  <a:tcPr marL="11944" marR="11944" marT="8958" marB="0" anchor="ctr">
                    <a:lnL>
                      <a:noFill/>
                    </a:lnL>
                    <a:lnR>
                      <a:noFill/>
                    </a:lnR>
                    <a:lnT>
                      <a:noFill/>
                    </a:lnT>
                    <a:lnB>
                      <a:noFill/>
                    </a:lnB>
                  </a:tcPr>
                </a:tc>
                <a:extLst>
                  <a:ext uri="{0D108BD9-81ED-4DB2-BD59-A6C34878D82A}">
                    <a16:rowId xmlns:a16="http://schemas.microsoft.com/office/drawing/2014/main" xmlns="" val="10002"/>
                  </a:ext>
                </a:extLst>
              </a:tr>
              <a:tr h="211926">
                <a:tc>
                  <a:txBody>
                    <a:bodyPr/>
                    <a:lstStyle/>
                    <a:p>
                      <a:pPr algn="l" rtl="0" fontAlgn="ctr"/>
                      <a:r>
                        <a:rPr lang="en-ZA" sz="1200" b="1" i="0" u="none" strike="noStrike" dirty="0">
                          <a:solidFill>
                            <a:srgbClr val="000000"/>
                          </a:solidFill>
                          <a:effectLst/>
                          <a:latin typeface="Calibri"/>
                        </a:rPr>
                        <a:t>Programme </a:t>
                      </a:r>
                      <a:r>
                        <a:rPr lang="en-ZA" sz="1200" b="1" i="0" u="none" strike="noStrike" dirty="0" smtClean="0">
                          <a:solidFill>
                            <a:srgbClr val="000000"/>
                          </a:solidFill>
                          <a:effectLst/>
                          <a:latin typeface="Calibri"/>
                        </a:rPr>
                        <a:t>01- Administration</a:t>
                      </a:r>
                      <a:endParaRPr lang="en-ZA" sz="1200" b="1"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baseline="0" dirty="0" smtClean="0">
                          <a:solidFill>
                            <a:srgbClr val="000000"/>
                          </a:solidFill>
                          <a:latin typeface="+mn-lt"/>
                        </a:rPr>
                        <a:t> 2 374 694 </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baseline="0" dirty="0" smtClean="0">
                          <a:solidFill>
                            <a:srgbClr val="000000"/>
                          </a:solidFill>
                          <a:latin typeface="+mn-lt"/>
                        </a:rPr>
                        <a:t> 2 088 928 </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marL="0" algn="r" defTabSz="457200" rtl="0" eaLnBrk="1" fontAlgn="ctr" latinLnBrk="0" hangingPunct="1"/>
                      <a:r>
                        <a:rPr lang="en-ZA" sz="1100" b="0" i="0" u="none" strike="noStrike" baseline="0" dirty="0" smtClean="0">
                          <a:solidFill>
                            <a:srgbClr val="000000"/>
                          </a:solidFill>
                          <a:latin typeface="+mn-lt"/>
                        </a:rPr>
                        <a:t>285 766 </a:t>
                      </a:r>
                      <a:endParaRPr lang="en-ZA" sz="1100" b="0" i="0" u="none" strike="noStrike" kern="1200" dirty="0">
                        <a:solidFill>
                          <a:srgbClr val="000000"/>
                        </a:solidFill>
                        <a:effectLst/>
                        <a:latin typeface="Calibri"/>
                        <a:ea typeface="+mn-ea"/>
                        <a:cs typeface="+mn-cs"/>
                      </a:endParaRPr>
                    </a:p>
                  </a:txBody>
                  <a:tcPr marL="12700" marR="12700" marT="9525" marB="0" anchor="ctr">
                    <a:lnL>
                      <a:noFill/>
                    </a:lnL>
                    <a:lnR>
                      <a:noFill/>
                    </a:lnR>
                    <a:lnT>
                      <a:noFill/>
                    </a:lnT>
                    <a:lnB>
                      <a:noFill/>
                    </a:lnB>
                    <a:solidFill>
                      <a:srgbClr val="EFF3EA"/>
                    </a:solidFill>
                  </a:tcPr>
                </a:tc>
                <a:tc>
                  <a:txBody>
                    <a:bodyPr/>
                    <a:lstStyle/>
                    <a:p>
                      <a:pPr algn="ctr" rtl="0" fontAlgn="ctr"/>
                      <a:r>
                        <a:rPr lang="en-ZA" sz="1200" b="0" i="0" u="none" strike="noStrike" dirty="0" smtClean="0">
                          <a:solidFill>
                            <a:srgbClr val="000000"/>
                          </a:solidFill>
                          <a:effectLst/>
                          <a:latin typeface="Calibri"/>
                        </a:rPr>
                        <a:t>88%</a:t>
                      </a:r>
                      <a:endParaRPr lang="en-ZA" sz="12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extLst>
                  <a:ext uri="{0D108BD9-81ED-4DB2-BD59-A6C34878D82A}">
                    <a16:rowId xmlns:a16="http://schemas.microsoft.com/office/drawing/2014/main" xmlns="" val="10003"/>
                  </a:ext>
                </a:extLst>
              </a:tr>
              <a:tr h="285638">
                <a:tc>
                  <a:txBody>
                    <a:bodyPr/>
                    <a:lstStyle/>
                    <a:p>
                      <a:pPr algn="l" rtl="0" fontAlgn="ctr"/>
                      <a:r>
                        <a:rPr lang="en-ZA" sz="1100" b="1" i="0" u="none" strike="noStrike" dirty="0" smtClean="0">
                          <a:solidFill>
                            <a:srgbClr val="000000"/>
                          </a:solidFill>
                          <a:effectLst/>
                          <a:latin typeface="Calibri"/>
                        </a:rPr>
                        <a:t>Programme </a:t>
                      </a:r>
                      <a:r>
                        <a:rPr lang="en-ZA" sz="1100" b="1" i="0" u="none" strike="noStrike" dirty="0">
                          <a:solidFill>
                            <a:srgbClr val="000000"/>
                          </a:solidFill>
                          <a:effectLst/>
                          <a:latin typeface="Calibri"/>
                        </a:rPr>
                        <a:t>02 </a:t>
                      </a:r>
                      <a:r>
                        <a:rPr lang="en-ZA" sz="1100" b="1" i="0" u="none" strike="noStrike" dirty="0" smtClean="0">
                          <a:solidFill>
                            <a:srgbClr val="000000"/>
                          </a:solidFill>
                          <a:effectLst/>
                          <a:latin typeface="Calibri"/>
                        </a:rPr>
                        <a:t>-Business Operation</a:t>
                      </a:r>
                      <a:endParaRPr lang="en-ZA" sz="1100" b="1"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baseline="0" dirty="0" smtClean="0">
                          <a:solidFill>
                            <a:srgbClr val="000000"/>
                          </a:solidFill>
                          <a:latin typeface="+mn-lt"/>
                        </a:rPr>
                        <a:t> 11 430 629 </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baseline="0" dirty="0" smtClean="0">
                          <a:solidFill>
                            <a:srgbClr val="000000"/>
                          </a:solidFill>
                          <a:latin typeface="+mn-lt"/>
                        </a:rPr>
                        <a:t> 12 475 841 </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-1 045 214</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rgbClr val="000000"/>
                          </a:solidFill>
                          <a:effectLst/>
                          <a:latin typeface="Calibri"/>
                        </a:rPr>
                        <a:t>109%</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extLst>
                  <a:ext uri="{0D108BD9-81ED-4DB2-BD59-A6C34878D82A}">
                    <a16:rowId xmlns:a16="http://schemas.microsoft.com/office/drawing/2014/main" xmlns="" val="10004"/>
                  </a:ext>
                </a:extLst>
              </a:tr>
              <a:tr h="285638">
                <a:tc>
                  <a:txBody>
                    <a:bodyPr/>
                    <a:lstStyle/>
                    <a:p>
                      <a:pPr algn="l" rtl="0" fontAlgn="ctr"/>
                      <a:r>
                        <a:rPr lang="en-ZA" sz="1100" b="1" i="0" u="none" strike="noStrike" dirty="0">
                          <a:solidFill>
                            <a:srgbClr val="000000"/>
                          </a:solidFill>
                          <a:effectLst/>
                          <a:latin typeface="Calibri"/>
                        </a:rPr>
                        <a:t>Programme </a:t>
                      </a:r>
                      <a:r>
                        <a:rPr lang="en-ZA" sz="1100" b="1" i="0" u="none" strike="noStrike" dirty="0" smtClean="0">
                          <a:solidFill>
                            <a:srgbClr val="000000"/>
                          </a:solidFill>
                          <a:effectLst/>
                          <a:latin typeface="Calibri"/>
                        </a:rPr>
                        <a:t>03- LAP</a:t>
                      </a:r>
                      <a:endParaRPr lang="en-ZA" sz="1100" b="1"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950 386</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baseline="0" dirty="0" smtClean="0">
                          <a:solidFill>
                            <a:srgbClr val="000000"/>
                          </a:solidFill>
                          <a:latin typeface="+mn-lt"/>
                        </a:rPr>
                        <a:t> 121 507 </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828</a:t>
                      </a:r>
                      <a:r>
                        <a:rPr lang="en-ZA" sz="1100" b="0" i="0" u="none" strike="noStrike" baseline="0" dirty="0" smtClean="0">
                          <a:solidFill>
                            <a:srgbClr val="000000"/>
                          </a:solidFill>
                          <a:effectLst/>
                          <a:latin typeface="Calibri"/>
                        </a:rPr>
                        <a:t> 879</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rgbClr val="000000"/>
                          </a:solidFill>
                          <a:effectLst/>
                          <a:latin typeface="Calibri"/>
                        </a:rPr>
                        <a:t>13%</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extLst>
                  <a:ext uri="{0D108BD9-81ED-4DB2-BD59-A6C34878D82A}">
                    <a16:rowId xmlns:a16="http://schemas.microsoft.com/office/drawing/2014/main" xmlns="" val="10005"/>
                  </a:ext>
                </a:extLst>
              </a:tr>
              <a:tr h="239568">
                <a:tc>
                  <a:txBody>
                    <a:bodyPr/>
                    <a:lstStyle/>
                    <a:p>
                      <a:pPr algn="l" rtl="0" fontAlgn="ctr"/>
                      <a:r>
                        <a:rPr lang="en-ZA" sz="1200" b="1" i="0" u="none" strike="noStrike" dirty="0">
                          <a:solidFill>
                            <a:srgbClr val="000000"/>
                          </a:solidFill>
                          <a:effectLst/>
                          <a:latin typeface="Calibri"/>
                        </a:rPr>
                        <a:t>TOTAL </a:t>
                      </a: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marL="0" algn="r" defTabSz="457200" rtl="0" eaLnBrk="1" fontAlgn="ctr" latinLnBrk="0" hangingPunct="1"/>
                      <a:r>
                        <a:rPr lang="en-ZA" sz="1200" b="1" i="0" u="none" strike="noStrike" kern="1200" dirty="0" smtClean="0">
                          <a:solidFill>
                            <a:srgbClr val="000000"/>
                          </a:solidFill>
                          <a:effectLst/>
                          <a:latin typeface="Calibri"/>
                          <a:ea typeface="+mn-ea"/>
                          <a:cs typeface="+mn-cs"/>
                        </a:rPr>
                        <a:t> 14 755 709</a:t>
                      </a:r>
                      <a:endParaRPr lang="en-ZA" sz="1200" b="1" i="0" u="none" strike="noStrike" kern="1200" dirty="0">
                        <a:solidFill>
                          <a:srgbClr val="000000"/>
                        </a:solidFill>
                        <a:effectLst/>
                        <a:latin typeface="Calibri"/>
                        <a:ea typeface="+mn-ea"/>
                        <a:cs typeface="+mn-cs"/>
                      </a:endParaRP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marL="0" algn="r" defTabSz="457200" rtl="0" eaLnBrk="1" fontAlgn="ctr" latinLnBrk="0" hangingPunct="1"/>
                      <a:r>
                        <a:rPr lang="en-ZA" sz="1200" b="0" i="0" u="none" strike="noStrike" baseline="0" dirty="0" smtClean="0">
                          <a:solidFill>
                            <a:srgbClr val="000000"/>
                          </a:solidFill>
                          <a:latin typeface="+mn-lt"/>
                        </a:rPr>
                        <a:t> </a:t>
                      </a:r>
                      <a:r>
                        <a:rPr lang="en-ZA" sz="1200" b="1" i="0" u="none" strike="noStrike" kern="1200" dirty="0" smtClean="0">
                          <a:solidFill>
                            <a:srgbClr val="000000"/>
                          </a:solidFill>
                          <a:effectLst/>
                          <a:latin typeface="Calibri"/>
                          <a:ea typeface="+mn-ea"/>
                          <a:cs typeface="+mn-cs"/>
                        </a:rPr>
                        <a:t>14 686 276</a:t>
                      </a:r>
                      <a:endParaRPr lang="en-ZA" sz="1200" b="1" i="0" u="none" strike="noStrike" kern="1200" dirty="0">
                        <a:solidFill>
                          <a:srgbClr val="000000"/>
                        </a:solidFill>
                        <a:effectLst/>
                        <a:latin typeface="Calibri"/>
                        <a:ea typeface="+mn-ea"/>
                        <a:cs typeface="+mn-cs"/>
                      </a:endParaRP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200" b="1" i="0" u="none" strike="noStrike" dirty="0" smtClean="0">
                          <a:solidFill>
                            <a:srgbClr val="000000"/>
                          </a:solidFill>
                          <a:effectLst/>
                          <a:latin typeface="Calibri"/>
                        </a:rPr>
                        <a:t>69 433</a:t>
                      </a:r>
                      <a:endParaRPr lang="en-ZA" sz="1200" b="1" i="0" u="none" strike="noStrike" dirty="0">
                        <a:solidFill>
                          <a:srgbClr val="000000"/>
                        </a:solidFill>
                        <a:effectLst/>
                        <a:latin typeface="Calibri"/>
                      </a:endParaRP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200" b="1" i="0" u="none" strike="noStrike" dirty="0" smtClean="0">
                          <a:solidFill>
                            <a:srgbClr val="000000"/>
                          </a:solidFill>
                          <a:effectLst/>
                          <a:latin typeface="Calibri"/>
                        </a:rPr>
                        <a:t>99.5%</a:t>
                      </a:r>
                      <a:endParaRPr lang="en-ZA" sz="1200" b="1" i="0" u="none" strike="noStrike" dirty="0">
                        <a:solidFill>
                          <a:srgbClr val="000000"/>
                        </a:solidFill>
                        <a:effectLst/>
                        <a:latin typeface="Calibri"/>
                      </a:endParaRP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xmlns="" val="10006"/>
                  </a:ext>
                </a:extLst>
              </a:tr>
              <a:tr h="230354">
                <a:tc>
                  <a:txBody>
                    <a:bodyPr/>
                    <a:lstStyle/>
                    <a:p>
                      <a:pPr algn="l" rtl="0" fontAlgn="ctr"/>
                      <a:endParaRPr lang="en-ZA" sz="1300" b="1" i="0" u="none" strike="noStrike" dirty="0">
                        <a:solidFill>
                          <a:srgbClr val="000000"/>
                        </a:solidFill>
                        <a:effectLst/>
                        <a:latin typeface="Calibri"/>
                      </a:endParaRPr>
                    </a:p>
                  </a:txBody>
                  <a:tcPr marL="11944" marR="11944"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endParaRPr lang="en-ZA" sz="1300" b="1" i="0" u="none" strike="noStrike" dirty="0">
                        <a:solidFill>
                          <a:srgbClr val="000000"/>
                        </a:solidFill>
                        <a:effectLst/>
                        <a:latin typeface="Calibri"/>
                      </a:endParaRPr>
                    </a:p>
                  </a:txBody>
                  <a:tcPr marL="11944" marR="11944"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endParaRPr lang="en-ZA" sz="1300" b="1" i="0" u="none" strike="noStrike" dirty="0">
                        <a:solidFill>
                          <a:srgbClr val="000000"/>
                        </a:solidFill>
                        <a:effectLst/>
                        <a:latin typeface="Calibri"/>
                      </a:endParaRPr>
                    </a:p>
                  </a:txBody>
                  <a:tcPr marL="11944" marR="11944"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endParaRPr lang="en-ZA" sz="1300" b="1" i="0" u="none" strike="noStrike" dirty="0">
                        <a:solidFill>
                          <a:srgbClr val="000000"/>
                        </a:solidFill>
                        <a:effectLst/>
                        <a:latin typeface="Calibri"/>
                      </a:endParaRPr>
                    </a:p>
                  </a:txBody>
                  <a:tcPr marL="11944" marR="11944"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ctr" rtl="0" fontAlgn="ctr"/>
                      <a:endParaRPr lang="en-ZA" sz="1300" b="1" i="0" u="none" strike="noStrike" dirty="0">
                        <a:solidFill>
                          <a:srgbClr val="000000"/>
                        </a:solidFill>
                        <a:effectLst/>
                        <a:latin typeface="Calibri"/>
                      </a:endParaRPr>
                    </a:p>
                  </a:txBody>
                  <a:tcPr marL="11944" marR="11944" marT="8958" marB="0" anchor="ctr">
                    <a:lnL>
                      <a:noFill/>
                    </a:lnL>
                    <a:lnR>
                      <a:noFill/>
                    </a:lnR>
                    <a:lnT w="12700" cap="flat" cmpd="sng" algn="ctr">
                      <a:solidFill>
                        <a:srgbClr val="9BBB59"/>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39568">
                <a:tc>
                  <a:txBody>
                    <a:bodyPr/>
                    <a:lstStyle/>
                    <a:p>
                      <a:pPr algn="l" rtl="0" fontAlgn="ctr"/>
                      <a:endParaRPr lang="en-ZA" sz="1300" b="1" i="0" u="none" strike="noStrike">
                        <a:solidFill>
                          <a:srgbClr val="000000"/>
                        </a:solidFill>
                        <a:effectLst/>
                        <a:latin typeface="Calibri"/>
                      </a:endParaRP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endParaRPr lang="en-ZA" sz="1300" b="1" i="0" u="none" strike="noStrike">
                        <a:solidFill>
                          <a:srgbClr val="000000"/>
                        </a:solidFill>
                        <a:effectLst/>
                        <a:latin typeface="Calibri"/>
                      </a:endParaRPr>
                    </a:p>
                  </a:txBody>
                  <a:tcPr marL="11944" marR="11944" marT="8958" marB="0" anchor="ctr">
                    <a:lnL>
                      <a:noFill/>
                    </a:lnL>
                    <a:lnR>
                      <a:noFill/>
                    </a:lnR>
                    <a:lnT>
                      <a:noFill/>
                    </a:lnT>
                    <a:lnB>
                      <a:noFill/>
                    </a:lnB>
                  </a:tcPr>
                </a:tc>
                <a:tc>
                  <a:txBody>
                    <a:bodyPr/>
                    <a:lstStyle/>
                    <a:p>
                      <a:pPr algn="r" rtl="0" fontAlgn="ctr"/>
                      <a:endParaRPr lang="en-ZA" sz="1300" b="1" i="0" u="none" strike="noStrike" dirty="0">
                        <a:solidFill>
                          <a:srgbClr val="000000"/>
                        </a:solidFill>
                        <a:effectLst/>
                        <a:latin typeface="Calibri"/>
                      </a:endParaRPr>
                    </a:p>
                  </a:txBody>
                  <a:tcPr marL="11944" marR="11944" marT="8958" marB="0" anchor="ctr">
                    <a:lnL>
                      <a:noFill/>
                    </a:lnL>
                    <a:lnR>
                      <a:noFill/>
                    </a:lnR>
                    <a:lnT>
                      <a:noFill/>
                    </a:lnT>
                    <a:lnB>
                      <a:noFill/>
                    </a:lnB>
                  </a:tcPr>
                </a:tc>
                <a:tc>
                  <a:txBody>
                    <a:bodyPr/>
                    <a:lstStyle/>
                    <a:p>
                      <a:pPr algn="r" rtl="0" fontAlgn="ctr"/>
                      <a:endParaRPr lang="en-ZA" sz="1300" b="1" i="0" u="none" strike="noStrike" dirty="0">
                        <a:solidFill>
                          <a:srgbClr val="000000"/>
                        </a:solidFill>
                        <a:effectLst/>
                        <a:latin typeface="Calibri"/>
                      </a:endParaRPr>
                    </a:p>
                  </a:txBody>
                  <a:tcPr marL="11944" marR="11944" marT="8958" marB="0" anchor="ctr">
                    <a:lnL>
                      <a:noFill/>
                    </a:lnL>
                    <a:lnR>
                      <a:noFill/>
                    </a:lnR>
                    <a:lnT>
                      <a:noFill/>
                    </a:lnT>
                    <a:lnB>
                      <a:noFill/>
                    </a:lnB>
                  </a:tcPr>
                </a:tc>
                <a:tc>
                  <a:txBody>
                    <a:bodyPr/>
                    <a:lstStyle/>
                    <a:p>
                      <a:pPr algn="ctr" rtl="0" fontAlgn="ctr"/>
                      <a:endParaRPr lang="en-ZA" sz="1300" b="1" i="0" u="none" strike="noStrike" dirty="0">
                        <a:solidFill>
                          <a:srgbClr val="000000"/>
                        </a:solidFill>
                        <a:effectLst/>
                        <a:latin typeface="Calibri"/>
                      </a:endParaRPr>
                    </a:p>
                  </a:txBody>
                  <a:tcPr marL="11944" marR="11944" marT="8958" marB="0" anchor="ctr">
                    <a:lnL>
                      <a:noFill/>
                    </a:lnL>
                    <a:lnR>
                      <a:noFill/>
                    </a:lnR>
                    <a:lnT>
                      <a:noFill/>
                    </a:lnT>
                    <a:lnB>
                      <a:noFill/>
                    </a:lnB>
                  </a:tcPr>
                </a:tc>
                <a:extLst>
                  <a:ext uri="{0D108BD9-81ED-4DB2-BD59-A6C34878D82A}">
                    <a16:rowId xmlns:a16="http://schemas.microsoft.com/office/drawing/2014/main" xmlns="" val="10008"/>
                  </a:ext>
                </a:extLst>
              </a:tr>
              <a:tr h="235500">
                <a:tc>
                  <a:txBody>
                    <a:bodyPr/>
                    <a:lstStyle/>
                    <a:p>
                      <a:pPr algn="l" rtl="0" fontAlgn="ctr"/>
                      <a:r>
                        <a:rPr lang="en-ZA" sz="1200" b="1" i="0" u="none" strike="noStrike" dirty="0">
                          <a:solidFill>
                            <a:srgbClr val="000000"/>
                          </a:solidFill>
                          <a:effectLst/>
                          <a:latin typeface="Calibri"/>
                        </a:rPr>
                        <a:t>ECONOMIC CLASSIFICATION</a:t>
                      </a:r>
                    </a:p>
                  </a:txBody>
                  <a:tcPr marL="11944" marR="11944"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r>
                        <a:rPr lang="en-ZA" sz="1200" b="1" i="0" u="none" strike="noStrike" dirty="0">
                          <a:solidFill>
                            <a:srgbClr val="000000"/>
                          </a:solidFill>
                          <a:effectLst/>
                          <a:latin typeface="Calibri"/>
                        </a:rPr>
                        <a:t>Budget</a:t>
                      </a:r>
                    </a:p>
                  </a:txBody>
                  <a:tcPr marL="11944" marR="11944" marT="8958" marB="0" anchor="ctr">
                    <a:lnL>
                      <a:noFill/>
                    </a:lnL>
                    <a:lnR>
                      <a:noFill/>
                    </a:lnR>
                    <a:lnT>
                      <a:noFill/>
                    </a:lnT>
                    <a:lnB>
                      <a:noFill/>
                    </a:lnB>
                  </a:tcPr>
                </a:tc>
                <a:tc>
                  <a:txBody>
                    <a:bodyPr/>
                    <a:lstStyle/>
                    <a:p>
                      <a:pPr algn="r" rtl="0" fontAlgn="ctr"/>
                      <a:r>
                        <a:rPr lang="en-ZA" sz="1200" b="1" i="0" u="none" strike="noStrike" dirty="0">
                          <a:solidFill>
                            <a:srgbClr val="000000"/>
                          </a:solidFill>
                          <a:effectLst/>
                          <a:latin typeface="Calibri"/>
                        </a:rPr>
                        <a:t>Actual </a:t>
                      </a:r>
                    </a:p>
                  </a:txBody>
                  <a:tcPr marL="11944" marR="11944" marT="8958" marB="0" anchor="ctr">
                    <a:lnL>
                      <a:noFill/>
                    </a:lnL>
                    <a:lnR>
                      <a:noFill/>
                    </a:lnR>
                    <a:lnT>
                      <a:noFill/>
                    </a:lnT>
                    <a:lnB>
                      <a:noFill/>
                    </a:lnB>
                  </a:tcPr>
                </a:tc>
                <a:tc>
                  <a:txBody>
                    <a:bodyPr/>
                    <a:lstStyle/>
                    <a:p>
                      <a:pPr algn="r" rtl="0" fontAlgn="ctr"/>
                      <a:r>
                        <a:rPr lang="en-ZA" sz="1200" b="1" i="0" u="none" strike="noStrike" dirty="0" smtClean="0">
                          <a:solidFill>
                            <a:srgbClr val="000000"/>
                          </a:solidFill>
                          <a:effectLst/>
                          <a:latin typeface="Calibri"/>
                        </a:rPr>
                        <a:t>Variance</a:t>
                      </a:r>
                      <a:endParaRPr lang="en-ZA" sz="1200" b="1" i="0" u="none" strike="noStrike" dirty="0">
                        <a:solidFill>
                          <a:srgbClr val="000000"/>
                        </a:solidFill>
                        <a:effectLst/>
                        <a:latin typeface="Calibri"/>
                      </a:endParaRPr>
                    </a:p>
                  </a:txBody>
                  <a:tcPr marL="11944" marR="11944" marT="8958" marB="0" anchor="ctr">
                    <a:lnL>
                      <a:noFill/>
                    </a:lnL>
                    <a:lnR>
                      <a:noFill/>
                    </a:lnR>
                    <a:lnT>
                      <a:noFill/>
                    </a:lnT>
                    <a:lnB>
                      <a:noFill/>
                    </a:lnB>
                  </a:tcPr>
                </a:tc>
                <a:tc>
                  <a:txBody>
                    <a:bodyPr/>
                    <a:lstStyle/>
                    <a:p>
                      <a:pPr algn="r" rtl="0" fontAlgn="ctr"/>
                      <a:r>
                        <a:rPr lang="en-ZA" sz="1200" b="1" i="0" u="none" strike="noStrike" dirty="0">
                          <a:solidFill>
                            <a:srgbClr val="000000"/>
                          </a:solidFill>
                          <a:effectLst/>
                          <a:latin typeface="Calibri"/>
                        </a:rPr>
                        <a:t>Percentage</a:t>
                      </a:r>
                    </a:p>
                  </a:txBody>
                  <a:tcPr marL="11944" marR="11944" marT="8958" marB="0" anchor="ctr">
                    <a:lnL>
                      <a:noFill/>
                    </a:lnL>
                    <a:lnR>
                      <a:noFill/>
                    </a:lnR>
                    <a:lnT>
                      <a:noFill/>
                    </a:lnT>
                    <a:lnB>
                      <a:noFill/>
                    </a:lnB>
                  </a:tcPr>
                </a:tc>
                <a:extLst>
                  <a:ext uri="{0D108BD9-81ED-4DB2-BD59-A6C34878D82A}">
                    <a16:rowId xmlns:a16="http://schemas.microsoft.com/office/drawing/2014/main" xmlns="" val="10009"/>
                  </a:ext>
                </a:extLst>
              </a:tr>
              <a:tr h="211926">
                <a:tc>
                  <a:txBody>
                    <a:bodyPr/>
                    <a:lstStyle/>
                    <a:p>
                      <a:pPr algn="l" rtl="0" fontAlgn="ctr"/>
                      <a:r>
                        <a:rPr lang="en-ZA" sz="1200" b="1" i="0" u="none" strike="noStrike" dirty="0">
                          <a:solidFill>
                            <a:srgbClr val="000000"/>
                          </a:solidFill>
                          <a:effectLst/>
                          <a:latin typeface="Calibri"/>
                        </a:rPr>
                        <a:t>Compensation of employees</a:t>
                      </a: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1 526 440</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1 338 030</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188 410</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88%</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extLst>
                  <a:ext uri="{0D108BD9-81ED-4DB2-BD59-A6C34878D82A}">
                    <a16:rowId xmlns:a16="http://schemas.microsoft.com/office/drawing/2014/main" xmlns="" val="10010"/>
                  </a:ext>
                </a:extLst>
              </a:tr>
              <a:tr h="211926">
                <a:tc>
                  <a:txBody>
                    <a:bodyPr/>
                    <a:lstStyle/>
                    <a:p>
                      <a:pPr algn="l" rtl="0" fontAlgn="ctr"/>
                      <a:r>
                        <a:rPr lang="en-ZA" sz="1200" b="1" i="0" u="none" strike="noStrike" dirty="0">
                          <a:solidFill>
                            <a:srgbClr val="000000"/>
                          </a:solidFill>
                          <a:effectLst/>
                          <a:latin typeface="Calibri"/>
                        </a:rPr>
                        <a:t>Goods and services</a:t>
                      </a: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1 835 131</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2 182 338</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-347 257</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119%</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extLst>
                  <a:ext uri="{0D108BD9-81ED-4DB2-BD59-A6C34878D82A}">
                    <a16:rowId xmlns:a16="http://schemas.microsoft.com/office/drawing/2014/main" xmlns="" val="10011"/>
                  </a:ext>
                </a:extLst>
              </a:tr>
              <a:tr h="211926">
                <a:tc>
                  <a:txBody>
                    <a:bodyPr/>
                    <a:lstStyle/>
                    <a:p>
                      <a:pPr algn="l" rtl="0" fontAlgn="ctr"/>
                      <a:r>
                        <a:rPr lang="en-ZA" sz="1200" b="1" i="0" u="none" strike="noStrike" dirty="0">
                          <a:solidFill>
                            <a:srgbClr val="000000"/>
                          </a:solidFill>
                          <a:effectLst/>
                          <a:latin typeface="Calibri"/>
                        </a:rPr>
                        <a:t>CAPEX</a:t>
                      </a: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713 904</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a:solidFill>
                            <a:srgbClr val="000000"/>
                          </a:solidFill>
                          <a:effectLst/>
                          <a:latin typeface="Calibri"/>
                        </a:rPr>
                        <a:t>53 212</a:t>
                      </a:r>
                    </a:p>
                  </a:txBody>
                  <a:tcPr marL="12700" marR="12700" marT="9525"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660 743 </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7%</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extLst>
                  <a:ext uri="{0D108BD9-81ED-4DB2-BD59-A6C34878D82A}">
                    <a16:rowId xmlns:a16="http://schemas.microsoft.com/office/drawing/2014/main" xmlns="" val="10012"/>
                  </a:ext>
                </a:extLst>
              </a:tr>
              <a:tr h="211926">
                <a:tc>
                  <a:txBody>
                    <a:bodyPr/>
                    <a:lstStyle/>
                    <a:p>
                      <a:pPr algn="l" rtl="0" fontAlgn="ctr"/>
                      <a:r>
                        <a:rPr lang="en-ZA" sz="1200" b="1" i="0" u="none" strike="noStrike" dirty="0">
                          <a:solidFill>
                            <a:srgbClr val="000000"/>
                          </a:solidFill>
                          <a:effectLst/>
                          <a:latin typeface="Calibri"/>
                        </a:rPr>
                        <a:t>Transfers</a:t>
                      </a: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10 680 233</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11 112 696</a:t>
                      </a:r>
                      <a:endParaRPr lang="en-ZA" sz="1100" b="0" i="0" u="none" strike="noStrike" dirty="0">
                        <a:solidFill>
                          <a:srgbClr val="000000"/>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-432</a:t>
                      </a:r>
                      <a:r>
                        <a:rPr lang="en-ZA" sz="1100" b="0" i="0" u="none" strike="noStrike" baseline="0" dirty="0" smtClean="0">
                          <a:solidFill>
                            <a:schemeClr val="tx1"/>
                          </a:solidFill>
                          <a:effectLst/>
                          <a:latin typeface="Calibri"/>
                        </a:rPr>
                        <a:t> 463</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104%</a:t>
                      </a:r>
                      <a:endParaRPr lang="en-ZA" sz="1100" b="0" i="0" u="none" strike="noStrike" dirty="0">
                        <a:solidFill>
                          <a:schemeClr val="tx1"/>
                        </a:solidFill>
                        <a:effectLst/>
                        <a:latin typeface="Calibri"/>
                      </a:endParaRPr>
                    </a:p>
                  </a:txBody>
                  <a:tcPr marL="11944" marR="11944" marT="8958" marB="0" anchor="ctr">
                    <a:lnL>
                      <a:noFill/>
                    </a:lnL>
                    <a:lnR>
                      <a:noFill/>
                    </a:lnR>
                    <a:lnT>
                      <a:noFill/>
                    </a:lnT>
                    <a:lnB>
                      <a:noFill/>
                    </a:lnB>
                    <a:solidFill>
                      <a:srgbClr val="EFF3EA"/>
                    </a:solidFill>
                  </a:tcPr>
                </a:tc>
                <a:extLst>
                  <a:ext uri="{0D108BD9-81ED-4DB2-BD59-A6C34878D82A}">
                    <a16:rowId xmlns:a16="http://schemas.microsoft.com/office/drawing/2014/main" xmlns="" val="10013"/>
                  </a:ext>
                </a:extLst>
              </a:tr>
              <a:tr h="304424">
                <a:tc>
                  <a:txBody>
                    <a:bodyPr/>
                    <a:lstStyle/>
                    <a:p>
                      <a:pPr algn="l" rtl="0" fontAlgn="ctr"/>
                      <a:r>
                        <a:rPr lang="en-ZA" sz="1200" b="1" i="0" u="none" strike="noStrike" dirty="0">
                          <a:solidFill>
                            <a:srgbClr val="000000"/>
                          </a:solidFill>
                          <a:effectLst/>
                          <a:latin typeface="Calibri"/>
                        </a:rPr>
                        <a:t>TOTAL</a:t>
                      </a: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200" b="1" i="0" u="none" strike="noStrike" dirty="0" smtClean="0">
                          <a:solidFill>
                            <a:srgbClr val="000000"/>
                          </a:solidFill>
                          <a:effectLst/>
                          <a:latin typeface="Calibri"/>
                        </a:rPr>
                        <a:t>14 755 709</a:t>
                      </a:r>
                      <a:endParaRPr lang="en-ZA" sz="1200" b="1" i="0" u="none" strike="noStrike" dirty="0">
                        <a:solidFill>
                          <a:srgbClr val="000000"/>
                        </a:solidFill>
                        <a:effectLst/>
                        <a:latin typeface="Calibri"/>
                      </a:endParaRP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marL="0" algn="r" defTabSz="457200" rtl="0" eaLnBrk="1" fontAlgn="ctr" latinLnBrk="0" hangingPunct="1"/>
                      <a:r>
                        <a:rPr lang="en-ZA" sz="1200" b="0" i="0" u="none" strike="noStrike" baseline="0" dirty="0" smtClean="0">
                          <a:solidFill>
                            <a:srgbClr val="000000"/>
                          </a:solidFill>
                          <a:latin typeface="+mn-lt"/>
                        </a:rPr>
                        <a:t> </a:t>
                      </a:r>
                      <a:r>
                        <a:rPr lang="en-ZA" sz="1200" b="1" i="0" u="none" strike="noStrike" kern="1200" dirty="0" smtClean="0">
                          <a:solidFill>
                            <a:srgbClr val="000000"/>
                          </a:solidFill>
                          <a:effectLst/>
                          <a:latin typeface="Calibri"/>
                          <a:ea typeface="+mn-ea"/>
                          <a:cs typeface="+mn-cs"/>
                        </a:rPr>
                        <a:t>14 686 276</a:t>
                      </a:r>
                      <a:endParaRPr lang="en-ZA" sz="1200" b="1" i="0" u="none" strike="noStrike" kern="1200" dirty="0">
                        <a:solidFill>
                          <a:srgbClr val="000000"/>
                        </a:solidFill>
                        <a:effectLst/>
                        <a:latin typeface="Calibri"/>
                        <a:ea typeface="+mn-ea"/>
                        <a:cs typeface="+mn-cs"/>
                      </a:endParaRP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200" b="1" i="0" u="none" strike="noStrike" dirty="0" smtClean="0">
                          <a:solidFill>
                            <a:srgbClr val="000000"/>
                          </a:solidFill>
                          <a:effectLst/>
                          <a:latin typeface="Calibri"/>
                        </a:rPr>
                        <a:t>69 433</a:t>
                      </a:r>
                      <a:endParaRPr lang="en-ZA" sz="1200" b="1" i="0" u="none" strike="noStrike" dirty="0">
                        <a:solidFill>
                          <a:srgbClr val="000000"/>
                        </a:solidFill>
                        <a:effectLst/>
                        <a:latin typeface="Calibri"/>
                      </a:endParaRP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200" b="1" i="0" u="none" strike="noStrike" dirty="0" smtClean="0">
                          <a:solidFill>
                            <a:srgbClr val="000000"/>
                          </a:solidFill>
                          <a:effectLst/>
                          <a:latin typeface="Calibri"/>
                        </a:rPr>
                        <a:t>99.5%</a:t>
                      </a:r>
                      <a:endParaRPr lang="en-ZA" sz="1200" b="1" i="0" u="none" strike="noStrike" dirty="0">
                        <a:solidFill>
                          <a:srgbClr val="000000"/>
                        </a:solidFill>
                        <a:effectLst/>
                        <a:latin typeface="Calibri"/>
                      </a:endParaRPr>
                    </a:p>
                  </a:txBody>
                  <a:tcPr marL="11944" marR="11944" marT="8958" marB="0" anchor="ctr">
                    <a:lnL>
                      <a:noFill/>
                    </a:lnL>
                    <a:lnR>
                      <a:noFill/>
                    </a:lnR>
                    <a:lnT>
                      <a:noFill/>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4" name="Rectangle 3"/>
          <p:cNvSpPr/>
          <p:nvPr/>
        </p:nvSpPr>
        <p:spPr>
          <a:xfrm>
            <a:off x="840724" y="327740"/>
            <a:ext cx="10561173" cy="954107"/>
          </a:xfrm>
          <a:prstGeom prst="rect">
            <a:avLst/>
          </a:prstGeom>
        </p:spPr>
        <p:txBody>
          <a:bodyPr wrap="square">
            <a:spAutoFit/>
          </a:bodyPr>
          <a:lstStyle/>
          <a:p>
            <a:pPr algn="ctr"/>
            <a:r>
              <a:rPr lang="en-ZA" sz="2800" b="1" dirty="0">
                <a:solidFill>
                  <a:prstClr val="black"/>
                </a:solidFill>
                <a:ea typeface="ＭＳ Ｐゴシック" pitchFamily="-111" charset="-128"/>
              </a:rPr>
              <a:t>FINANCIAL EXPENDITURE LINKED TO ORGANISATIONAL PERFORMANCE</a:t>
            </a:r>
            <a:endParaRPr lang="en-ZA" sz="2800" dirty="0">
              <a:solidFill>
                <a:prstClr val="black"/>
              </a:solidFill>
            </a:endParaRPr>
          </a:p>
        </p:txBody>
      </p:sp>
      <p:sp>
        <p:nvSpPr>
          <p:cNvPr id="5" name="TextBox 7"/>
          <p:cNvSpPr txBox="1"/>
          <p:nvPr/>
        </p:nvSpPr>
        <p:spPr>
          <a:xfrm>
            <a:off x="11385072" y="327722"/>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36</a:t>
            </a:r>
            <a:endParaRPr lang="en-ZA" sz="1200" dirty="0">
              <a:solidFill>
                <a:prstClr val="black"/>
              </a:solidFill>
            </a:endParaRPr>
          </a:p>
        </p:txBody>
      </p:sp>
    </p:spTree>
    <p:extLst>
      <p:ext uri="{BB962C8B-B14F-4D97-AF65-F5344CB8AC3E}">
        <p14:creationId xmlns:p14="http://schemas.microsoft.com/office/powerpoint/2010/main" val="3338702123"/>
      </p:ext>
    </p:extLst>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92277" y="5949301"/>
            <a:ext cx="2844800" cy="365125"/>
          </a:xfrm>
        </p:spPr>
        <p:txBody>
          <a:bodyPr/>
          <a:lstStyle/>
          <a:p>
            <a:pPr>
              <a:defRPr/>
            </a:pPr>
            <a:fld id="{67EFB2D2-A0FC-4E09-8DB3-3A611E7B86C2}" type="slidenum">
              <a:rPr lang="en-US"/>
              <a:pPr>
                <a:defRPr/>
              </a:pPr>
              <a:t>37</a:t>
            </a:fld>
            <a:endParaRPr lang="en-US" dirty="0"/>
          </a:p>
        </p:txBody>
      </p:sp>
      <p:sp>
        <p:nvSpPr>
          <p:cNvPr id="3" name="Rectangle 2"/>
          <p:cNvSpPr/>
          <p:nvPr/>
        </p:nvSpPr>
        <p:spPr>
          <a:xfrm>
            <a:off x="1199457" y="332675"/>
            <a:ext cx="10465163" cy="954107"/>
          </a:xfrm>
          <a:prstGeom prst="rect">
            <a:avLst/>
          </a:prstGeom>
        </p:spPr>
        <p:txBody>
          <a:bodyPr wrap="square">
            <a:spAutoFit/>
          </a:bodyPr>
          <a:lstStyle/>
          <a:p>
            <a:pPr algn="ctr">
              <a:defRPr/>
            </a:pPr>
            <a:r>
              <a:rPr lang="en-ZA" sz="2800" b="1" kern="0" dirty="0" smtClean="0">
                <a:solidFill>
                  <a:prstClr val="black"/>
                </a:solidFill>
                <a:ea typeface="ＭＳ Ｐゴシック" pitchFamily="-111" charset="-128"/>
              </a:rPr>
              <a:t>FINANCIAL EXPENDITURE LINKED TO ORGANISATIONAL PERFORMANCE</a:t>
            </a:r>
            <a:endParaRPr lang="en-ZA" sz="1600" kern="0" dirty="0" smtClean="0">
              <a:solidFill>
                <a:sysClr val="windowText" lastClr="000000"/>
              </a:solidFill>
            </a:endParaRPr>
          </a:p>
        </p:txBody>
      </p:sp>
      <p:sp>
        <p:nvSpPr>
          <p:cNvPr id="4" name="Rectangle 3"/>
          <p:cNvSpPr/>
          <p:nvPr/>
        </p:nvSpPr>
        <p:spPr>
          <a:xfrm>
            <a:off x="335360" y="1397585"/>
            <a:ext cx="11137237" cy="5244513"/>
          </a:xfrm>
          <a:prstGeom prst="rect">
            <a:avLst/>
          </a:prstGeom>
        </p:spPr>
        <p:txBody>
          <a:bodyPr wrap="square">
            <a:spAutoFit/>
          </a:bodyPr>
          <a:lstStyle/>
          <a:p>
            <a:pPr marL="342900" indent="-342900" algn="just" defTabSz="457200" eaLnBrk="0" fontAlgn="base" hangingPunct="0">
              <a:lnSpc>
                <a:spcPct val="150000"/>
              </a:lnSpc>
              <a:spcBef>
                <a:spcPct val="20000"/>
              </a:spcBef>
              <a:spcAft>
                <a:spcPct val="0"/>
              </a:spcAft>
              <a:buFont typeface="Arial" pitchFamily="34" charset="0"/>
              <a:buChar char="•"/>
            </a:pPr>
            <a:endParaRPr lang="en-GB" sz="1450" spc="-25"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defTabSz="457200" eaLnBrk="0" fontAlgn="base" hangingPunct="0">
              <a:lnSpc>
                <a:spcPct val="150000"/>
              </a:lnSpc>
              <a:spcBef>
                <a:spcPct val="20000"/>
              </a:spcBef>
              <a:spcAft>
                <a:spcPct val="0"/>
              </a:spcAft>
              <a:buFont typeface="Arial" pitchFamily="34" charset="0"/>
              <a:buChar char="•"/>
            </a:pPr>
            <a:r>
              <a:rPr lang="en-GB" sz="1450" spc="-25"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The </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2018/19 revised budget for the </a:t>
            </a:r>
            <a:r>
              <a:rPr lang="en-GB" sz="1450" b="1" u="sng" spc="-25" dirty="0">
                <a:solidFill>
                  <a:prstClr val="black"/>
                </a:solidFill>
                <a:latin typeface="Arial" panose="020B0604020202020204" pitchFamily="34" charset="0"/>
                <a:ea typeface="Times New Roman" panose="02020603050405020304" pitchFamily="18" charset="0"/>
                <a:cs typeface="Arial" panose="020B0604020202020204" pitchFamily="34" charset="0"/>
              </a:rPr>
              <a:t>Programme 01: Administration  </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is R 2.4 billion. The Programme recorded a final expenditure of R 2 billion, which represent a </a:t>
            </a:r>
            <a:r>
              <a:rPr lang="en-GB" sz="1450" b="1" u="sng" spc="-25" dirty="0">
                <a:solidFill>
                  <a:prstClr val="black"/>
                </a:solidFill>
                <a:latin typeface="Arial" panose="020B0604020202020204" pitchFamily="34" charset="0"/>
                <a:ea typeface="Times New Roman" panose="02020603050405020304" pitchFamily="18" charset="0"/>
                <a:cs typeface="Arial" panose="020B0604020202020204" pitchFamily="34" charset="0"/>
              </a:rPr>
              <a:t>88 % underspending</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 for the 2018/19 financial year.  </a:t>
            </a:r>
            <a:r>
              <a:rPr lang="en-GB" sz="1400" b="1" spc="-25" dirty="0">
                <a:solidFill>
                  <a:prstClr val="black"/>
                </a:solidFill>
                <a:latin typeface="Arial" panose="020B0604020202020204" pitchFamily="34" charset="0"/>
                <a:ea typeface="Times New Roman" panose="02020603050405020304" pitchFamily="18" charset="0"/>
                <a:cs typeface="Arial" panose="020B0604020202020204" pitchFamily="34" charset="0"/>
              </a:rPr>
              <a:t>50%</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 of the Annual</a:t>
            </a:r>
            <a:r>
              <a:rPr lang="en-GB" sz="1450" dirty="0">
                <a:solidFill>
                  <a:prstClr val="black"/>
                </a:solidFill>
                <a:latin typeface="Arial" panose="020B0604020202020204" pitchFamily="34" charset="0"/>
                <a:ea typeface="Calibri" panose="020F0502020204030204" pitchFamily="34" charset="0"/>
                <a:cs typeface="Arial" panose="020B0604020202020204" pitchFamily="34" charset="0"/>
              </a:rPr>
              <a:t> Performance Plan</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 (APP) targets was achieved by the Programme</a:t>
            </a:r>
            <a:r>
              <a:rPr lang="en-GB" sz="1450" spc="-25"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defTabSz="457200" eaLnBrk="0" fontAlgn="base" hangingPunct="0">
              <a:lnSpc>
                <a:spcPct val="150000"/>
              </a:lnSpc>
              <a:spcBef>
                <a:spcPct val="20000"/>
              </a:spcBef>
              <a:spcAft>
                <a:spcPct val="0"/>
              </a:spcAft>
              <a:buFont typeface="Arial" pitchFamily="34" charset="0"/>
              <a:buChar char="•"/>
            </a:pPr>
            <a:endPar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defTabSz="457200" eaLnBrk="0" fontAlgn="base" hangingPunct="0">
              <a:lnSpc>
                <a:spcPct val="150000"/>
              </a:lnSpc>
              <a:spcBef>
                <a:spcPct val="20000"/>
              </a:spcBef>
              <a:spcAft>
                <a:spcPct val="0"/>
              </a:spcAft>
              <a:buFont typeface="Arial" pitchFamily="34" charset="0"/>
              <a:buChar char="•"/>
            </a:pP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The 2018/19 revised budget for the </a:t>
            </a:r>
            <a:r>
              <a:rPr lang="en-GB" sz="1450" b="1" u="sng" spc="-25" dirty="0">
                <a:solidFill>
                  <a:prstClr val="black"/>
                </a:solidFill>
                <a:latin typeface="Arial" panose="020B0604020202020204" pitchFamily="34" charset="0"/>
                <a:ea typeface="Times New Roman" panose="02020603050405020304" pitchFamily="18" charset="0"/>
                <a:cs typeface="Arial" panose="020B0604020202020204" pitchFamily="34" charset="0"/>
              </a:rPr>
              <a:t>Programme 02: Business Operations </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is R 11,4 billion, and the Programme recorded a final expenditure of R 12,5  million which represent a </a:t>
            </a:r>
            <a:r>
              <a:rPr lang="en-GB" sz="1450" b="1" u="sng" spc="-25" dirty="0">
                <a:solidFill>
                  <a:prstClr val="black"/>
                </a:solidFill>
                <a:latin typeface="Arial" panose="020B0604020202020204" pitchFamily="34" charset="0"/>
                <a:ea typeface="Times New Roman" panose="02020603050405020304" pitchFamily="18" charset="0"/>
                <a:cs typeface="Arial" panose="020B0604020202020204" pitchFamily="34" charset="0"/>
              </a:rPr>
              <a:t>109% overspending </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for the 2018/19 financial year</a:t>
            </a:r>
            <a:r>
              <a:rPr lang="en-GB" sz="145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1400" b="1" spc="-25" dirty="0">
                <a:solidFill>
                  <a:prstClr val="black"/>
                </a:solidFill>
                <a:latin typeface="Arial" panose="020B0604020202020204" pitchFamily="34" charset="0"/>
                <a:ea typeface="Times New Roman" panose="02020603050405020304" pitchFamily="18" charset="0"/>
                <a:cs typeface="Arial" panose="020B0604020202020204" pitchFamily="34" charset="0"/>
              </a:rPr>
              <a:t>75%</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 of the APP targets was achieved by the Programme. </a:t>
            </a:r>
            <a:r>
              <a:rPr lang="en-GB" sz="1450" dirty="0">
                <a:solidFill>
                  <a:prstClr val="black"/>
                </a:solidFill>
                <a:latin typeface="Arial" panose="020B0604020202020204" pitchFamily="34" charset="0"/>
                <a:ea typeface="Calibri" panose="020F0502020204030204" pitchFamily="34" charset="0"/>
                <a:cs typeface="Arial" panose="020B0604020202020204" pitchFamily="34" charset="0"/>
              </a:rPr>
              <a:t>The overspending is due to the  payments for benefits</a:t>
            </a:r>
            <a:r>
              <a:rPr lang="en-GB" sz="145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marL="342900" indent="-342900" algn="just" defTabSz="457200" eaLnBrk="0" fontAlgn="base" hangingPunct="0">
              <a:lnSpc>
                <a:spcPct val="150000"/>
              </a:lnSpc>
              <a:spcBef>
                <a:spcPct val="20000"/>
              </a:spcBef>
              <a:spcAft>
                <a:spcPct val="0"/>
              </a:spcAft>
              <a:buFont typeface="Arial" pitchFamily="34" charset="0"/>
              <a:buChar char="•"/>
            </a:pPr>
            <a:endPar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defTabSz="457200" eaLnBrk="0" fontAlgn="base" hangingPunct="0">
              <a:lnSpc>
                <a:spcPct val="150000"/>
              </a:lnSpc>
              <a:spcBef>
                <a:spcPct val="20000"/>
              </a:spcBef>
              <a:spcAft>
                <a:spcPts val="600"/>
              </a:spcAft>
              <a:buFont typeface="Arial" pitchFamily="34" charset="0"/>
              <a:buChar char="•"/>
            </a:pP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The 2018/19 revised budget for the </a:t>
            </a:r>
            <a:r>
              <a:rPr lang="en-GB" sz="1450" b="1" u="sng" spc="-25" dirty="0">
                <a:solidFill>
                  <a:prstClr val="black"/>
                </a:solidFill>
                <a:latin typeface="Arial" panose="020B0604020202020204" pitchFamily="34" charset="0"/>
                <a:ea typeface="Times New Roman" panose="02020603050405020304" pitchFamily="18" charset="0"/>
                <a:cs typeface="Arial" panose="020B0604020202020204" pitchFamily="34" charset="0"/>
              </a:rPr>
              <a:t>Programme 03: Labour Activation Programmes </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is R 950 million, and the Programme recorded a final expenditure of R 122 million which represent </a:t>
            </a:r>
            <a:r>
              <a:rPr lang="en-GB" sz="1450" b="1" u="sng" spc="-25" dirty="0">
                <a:solidFill>
                  <a:prstClr val="black"/>
                </a:solidFill>
                <a:latin typeface="Arial" panose="020B0604020202020204" pitchFamily="34" charset="0"/>
                <a:ea typeface="Times New Roman" panose="02020603050405020304" pitchFamily="18" charset="0"/>
                <a:cs typeface="Arial" panose="020B0604020202020204" pitchFamily="34" charset="0"/>
              </a:rPr>
              <a:t>13% underspending </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for the 2018/19 financial year. </a:t>
            </a:r>
            <a:r>
              <a:rPr lang="en-GB" sz="1400" b="1" spc="-25" dirty="0">
                <a:solidFill>
                  <a:prstClr val="black"/>
                </a:solidFill>
                <a:latin typeface="Arial" panose="020B0604020202020204" pitchFamily="34" charset="0"/>
                <a:ea typeface="Times New Roman" panose="02020603050405020304" pitchFamily="18" charset="0"/>
                <a:cs typeface="Arial" panose="020B0604020202020204" pitchFamily="34" charset="0"/>
              </a:rPr>
              <a:t>50% </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of the APP targets was achieved by the Programme</a:t>
            </a:r>
            <a:r>
              <a:rPr lang="en-GB" sz="1450" spc="-25"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defTabSz="457200" eaLnBrk="0" fontAlgn="base" hangingPunct="0">
              <a:lnSpc>
                <a:spcPct val="150000"/>
              </a:lnSpc>
              <a:spcBef>
                <a:spcPct val="20000"/>
              </a:spcBef>
              <a:spcAft>
                <a:spcPts val="600"/>
              </a:spcAft>
              <a:buFont typeface="Arial" pitchFamily="34" charset="0"/>
              <a:buChar char="•"/>
            </a:pPr>
            <a:endPar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defTabSz="457200" eaLnBrk="0" fontAlgn="base" hangingPunct="0">
              <a:lnSpc>
                <a:spcPct val="150000"/>
              </a:lnSpc>
              <a:spcBef>
                <a:spcPct val="20000"/>
              </a:spcBef>
              <a:spcAft>
                <a:spcPts val="600"/>
              </a:spcAft>
              <a:buFont typeface="Arial" pitchFamily="34" charset="0"/>
              <a:buChar char="•"/>
            </a:pP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Overall the Fund achieved </a:t>
            </a:r>
            <a:r>
              <a:rPr lang="en-GB" sz="1400" b="1" spc="-25" dirty="0">
                <a:solidFill>
                  <a:prstClr val="black"/>
                </a:solidFill>
                <a:latin typeface="Arial" panose="020B0604020202020204" pitchFamily="34" charset="0"/>
                <a:ea typeface="Times New Roman" panose="02020603050405020304" pitchFamily="18" charset="0"/>
                <a:cs typeface="Arial" panose="020B0604020202020204" pitchFamily="34" charset="0"/>
              </a:rPr>
              <a:t>63%</a:t>
            </a:r>
            <a:r>
              <a:rPr lang="en-GB" sz="1400" b="1" spc="-25"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GB" sz="1400" spc="-25" dirty="0">
                <a:solidFill>
                  <a:prstClr val="black"/>
                </a:solidFill>
                <a:latin typeface="Arial" panose="020B0604020202020204" pitchFamily="34" charset="0"/>
                <a:ea typeface="Times New Roman" panose="02020603050405020304" pitchFamily="18" charset="0"/>
                <a:cs typeface="Arial" panose="020B0604020202020204" pitchFamily="34" charset="0"/>
              </a:rPr>
              <a:t>of t</a:t>
            </a:r>
            <a:r>
              <a:rPr lang="en-GB"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he APP targets and 99.5% of the budget was spent during the 2018/19 </a:t>
            </a:r>
            <a:r>
              <a:rPr lang="en-ZA" sz="1450" spc="-25" dirty="0">
                <a:solidFill>
                  <a:prstClr val="black"/>
                </a:solidFill>
                <a:latin typeface="Arial" panose="020B0604020202020204" pitchFamily="34" charset="0"/>
                <a:ea typeface="Times New Roman" panose="02020603050405020304" pitchFamily="18" charset="0"/>
                <a:cs typeface="Arial" panose="020B0604020202020204" pitchFamily="34" charset="0"/>
              </a:rPr>
              <a:t>financial year.</a:t>
            </a:r>
            <a:endParaRPr lang="en-ZA" sz="145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5" name="TextBox 7"/>
          <p:cNvSpPr txBox="1"/>
          <p:nvPr/>
        </p:nvSpPr>
        <p:spPr>
          <a:xfrm>
            <a:off x="11385072" y="327722"/>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37</a:t>
            </a:r>
            <a:endParaRPr lang="en-ZA" sz="1200" dirty="0">
              <a:solidFill>
                <a:prstClr val="black"/>
              </a:solidFill>
            </a:endParaRPr>
          </a:p>
        </p:txBody>
      </p:sp>
    </p:spTree>
    <p:extLst>
      <p:ext uri="{BB962C8B-B14F-4D97-AF65-F5344CB8AC3E}">
        <p14:creationId xmlns:p14="http://schemas.microsoft.com/office/powerpoint/2010/main" val="1151518749"/>
      </p:ext>
    </p:extLst>
  </p:cSld>
  <p:clrMapOvr>
    <a:masterClrMapping/>
  </p:clrMapOvr>
  <p:transition spd="slow">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9" descr="Extra3_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48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itle 1"/>
          <p:cNvSpPr txBox="1">
            <a:spLocks/>
          </p:cNvSpPr>
          <p:nvPr/>
        </p:nvSpPr>
        <p:spPr bwMode="auto">
          <a:xfrm>
            <a:off x="9029702" y="4321175"/>
            <a:ext cx="3003551"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2000" b="1" dirty="0" smtClean="0">
                <a:solidFill>
                  <a:srgbClr val="FFAB16"/>
                </a:solidFill>
                <a:latin typeface="Arial" charset="0"/>
                <a:cs typeface="Arial" charset="0"/>
              </a:rPr>
              <a:t>Thank </a:t>
            </a:r>
            <a:r>
              <a:rPr lang="en-US" altLang="en-US" sz="2000" b="1" dirty="0" smtClean="0">
                <a:solidFill>
                  <a:prstClr val="white"/>
                </a:solidFill>
                <a:latin typeface="Arial" charset="0"/>
                <a:cs typeface="Arial" charset="0"/>
              </a:rPr>
              <a:t>You</a:t>
            </a:r>
            <a:r>
              <a:rPr lang="en-US" altLang="en-US" sz="2000" b="1" dirty="0" smtClean="0">
                <a:solidFill>
                  <a:srgbClr val="FFAB16"/>
                </a:solidFill>
                <a:latin typeface="Arial" charset="0"/>
                <a:cs typeface="Arial" charset="0"/>
              </a:rPr>
              <a:t>…</a:t>
            </a:r>
          </a:p>
        </p:txBody>
      </p:sp>
      <p:sp>
        <p:nvSpPr>
          <p:cNvPr id="921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209553B8-C900-4349-A373-A42907993A55}" type="slidenum">
              <a:rPr lang="en-US" altLang="en-US" sz="1200" smtClean="0">
                <a:solidFill>
                  <a:srgbClr val="898989"/>
                </a:solidFill>
              </a:rPr>
              <a:pPr eaLnBrk="1" hangingPunct="1">
                <a:spcBef>
                  <a:spcPct val="0"/>
                </a:spcBef>
                <a:buFontTx/>
                <a:buNone/>
              </a:pPr>
              <a:t>38</a:t>
            </a:fld>
            <a:endParaRPr lang="en-US" altLang="en-US" sz="1200" dirty="0" smtClean="0">
              <a:solidFill>
                <a:srgbClr val="898989"/>
              </a:solidFill>
            </a:endParaRPr>
          </a:p>
        </p:txBody>
      </p:sp>
      <p:sp>
        <p:nvSpPr>
          <p:cNvPr id="6" name="TextBox 7"/>
          <p:cNvSpPr txBox="1"/>
          <p:nvPr/>
        </p:nvSpPr>
        <p:spPr>
          <a:xfrm>
            <a:off x="11150782" y="404876"/>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38</a:t>
            </a:r>
            <a:endParaRPr lang="en-ZA" sz="1200" dirty="0">
              <a:solidFill>
                <a:prstClr val="black"/>
              </a:solidFill>
            </a:endParaRPr>
          </a:p>
        </p:txBody>
      </p:sp>
    </p:spTree>
    <p:extLst>
      <p:ext uri="{BB962C8B-B14F-4D97-AF65-F5344CB8AC3E}">
        <p14:creationId xmlns:p14="http://schemas.microsoft.com/office/powerpoint/2010/main" val="341854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620184" y="188913"/>
            <a:ext cx="10972800" cy="1143000"/>
          </a:xfrm>
        </p:spPr>
        <p:txBody>
          <a:bodyPr/>
          <a:lstStyle/>
          <a:p>
            <a:r>
              <a:rPr lang="en-ZA" altLang="en-US" sz="2800" b="1" dirty="0" smtClean="0"/>
              <a:t>VISION, MISSION AND VALUES</a:t>
            </a:r>
          </a:p>
        </p:txBody>
      </p:sp>
      <p:sp>
        <p:nvSpPr>
          <p:cNvPr id="2140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D0F3CCC7-A11A-4256-9897-2AC1713AA7C5}" type="slidenum">
              <a:rPr lang="en-US" altLang="en-US" sz="1200" smtClean="0">
                <a:solidFill>
                  <a:srgbClr val="898989"/>
                </a:solidFill>
              </a:rPr>
              <a:pPr eaLnBrk="1" hangingPunct="1">
                <a:spcBef>
                  <a:spcPct val="0"/>
                </a:spcBef>
                <a:buFontTx/>
                <a:buNone/>
              </a:pPr>
              <a:t>4</a:t>
            </a:fld>
            <a:endParaRPr lang="en-US" altLang="en-US" sz="1200" smtClean="0">
              <a:solidFill>
                <a:srgbClr val="898989"/>
              </a:solidFill>
            </a:endParaRPr>
          </a:p>
        </p:txBody>
      </p:sp>
      <p:graphicFrame>
        <p:nvGraphicFramePr>
          <p:cNvPr id="6" name="Diagram 5"/>
          <p:cNvGraphicFramePr/>
          <p:nvPr>
            <p:extLst>
              <p:ext uri="{D42A27DB-BD31-4B8C-83A1-F6EECF244321}">
                <p14:modId xmlns:p14="http://schemas.microsoft.com/office/powerpoint/2010/main" val="3118743072"/>
              </p:ext>
            </p:extLst>
          </p:nvPr>
        </p:nvGraphicFramePr>
        <p:xfrm>
          <a:off x="304801" y="1371600"/>
          <a:ext cx="5311147" cy="522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noGrp="1"/>
          </p:cNvGraphicFramePr>
          <p:nvPr>
            <p:ph idx="1"/>
            <p:extLst>
              <p:ext uri="{D42A27DB-BD31-4B8C-83A1-F6EECF244321}">
                <p14:modId xmlns:p14="http://schemas.microsoft.com/office/powerpoint/2010/main" val="2595735112"/>
              </p:ext>
            </p:extLst>
          </p:nvPr>
        </p:nvGraphicFramePr>
        <p:xfrm>
          <a:off x="5243484" y="1412776"/>
          <a:ext cx="6375553" cy="5177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4022" name="TextBox 8"/>
          <p:cNvSpPr txBox="1">
            <a:spLocks noChangeArrowheads="1"/>
          </p:cNvSpPr>
          <p:nvPr/>
        </p:nvSpPr>
        <p:spPr bwMode="auto">
          <a:xfrm>
            <a:off x="6198955" y="2430521"/>
            <a:ext cx="15650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defTabSz="457200" fontAlgn="base">
              <a:spcBef>
                <a:spcPct val="0"/>
              </a:spcBef>
              <a:spcAft>
                <a:spcPct val="0"/>
              </a:spcAft>
              <a:buFontTx/>
              <a:buNone/>
            </a:pPr>
            <a:r>
              <a:rPr lang="en-ZA" altLang="en-US" sz="1200" b="1" dirty="0" smtClean="0">
                <a:solidFill>
                  <a:srgbClr val="000000"/>
                </a:solidFill>
                <a:latin typeface="+mn-lt"/>
              </a:rPr>
              <a:t>Caring for our people</a:t>
            </a:r>
          </a:p>
          <a:p>
            <a:pPr algn="just" defTabSz="457200" fontAlgn="base">
              <a:spcBef>
                <a:spcPct val="0"/>
              </a:spcBef>
              <a:spcAft>
                <a:spcPct val="0"/>
              </a:spcAft>
              <a:buFontTx/>
              <a:buNone/>
            </a:pPr>
            <a:r>
              <a:rPr lang="en-ZA" altLang="en-US" sz="1200" dirty="0" smtClean="0">
                <a:solidFill>
                  <a:srgbClr val="000000"/>
                </a:solidFill>
                <a:latin typeface="+mn-lt"/>
              </a:rPr>
              <a:t>Treat  employees with dignity , care  and respect</a:t>
            </a:r>
          </a:p>
          <a:p>
            <a:pPr algn="just" defTabSz="457200" fontAlgn="base">
              <a:spcBef>
                <a:spcPct val="0"/>
              </a:spcBef>
              <a:spcAft>
                <a:spcPct val="0"/>
              </a:spcAft>
              <a:buFontTx/>
              <a:buNone/>
            </a:pPr>
            <a:endParaRPr lang="en-ZA" altLang="en-US" sz="1200" b="1" dirty="0" smtClean="0">
              <a:solidFill>
                <a:srgbClr val="000000"/>
              </a:solidFill>
              <a:latin typeface="Arial" pitchFamily="34" charset="0"/>
            </a:endParaRPr>
          </a:p>
        </p:txBody>
      </p:sp>
      <p:sp>
        <p:nvSpPr>
          <p:cNvPr id="214023" name="TextBox 9"/>
          <p:cNvSpPr txBox="1">
            <a:spLocks noChangeArrowheads="1"/>
          </p:cNvSpPr>
          <p:nvPr/>
        </p:nvSpPr>
        <p:spPr bwMode="auto">
          <a:xfrm>
            <a:off x="11159106" y="395347"/>
            <a:ext cx="639233" cy="276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ZA" altLang="en-US" sz="1200" dirty="0" smtClean="0">
                <a:solidFill>
                  <a:srgbClr val="000000"/>
                </a:solidFill>
                <a:latin typeface="Arial" pitchFamily="34" charset="0"/>
              </a:rPr>
              <a:t>4</a:t>
            </a:r>
          </a:p>
        </p:txBody>
      </p:sp>
    </p:spTree>
    <p:extLst>
      <p:ext uri="{BB962C8B-B14F-4D97-AF65-F5344CB8AC3E}">
        <p14:creationId xmlns:p14="http://schemas.microsoft.com/office/powerpoint/2010/main" val="2255238117"/>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DBF4E1A9-01F9-4083-B32E-2A8DF816C4F8}" type="slidenum">
              <a:rPr lang="en-US" altLang="en-US" sz="1200" smtClean="0">
                <a:solidFill>
                  <a:srgbClr val="898989"/>
                </a:solidFill>
              </a:rPr>
              <a:pPr>
                <a:spcBef>
                  <a:spcPct val="0"/>
                </a:spcBef>
                <a:buFontTx/>
                <a:buNone/>
              </a:pPr>
              <a:t>5</a:t>
            </a:fld>
            <a:endParaRPr lang="en-US" altLang="en-US" sz="1200" dirty="0" smtClean="0">
              <a:solidFill>
                <a:srgbClr val="898989"/>
              </a:solidFill>
            </a:endParaRPr>
          </a:p>
        </p:txBody>
      </p:sp>
      <p:sp>
        <p:nvSpPr>
          <p:cNvPr id="5" name="Rectangle 4"/>
          <p:cNvSpPr/>
          <p:nvPr/>
        </p:nvSpPr>
        <p:spPr>
          <a:xfrm>
            <a:off x="1372479" y="3068960"/>
            <a:ext cx="9305368" cy="1323439"/>
          </a:xfrm>
          <a:prstGeom prst="rect">
            <a:avLst/>
          </a:prstGeom>
          <a:noFill/>
        </p:spPr>
        <p:txBody>
          <a:bodyPr wrap="none">
            <a:spAutoFit/>
          </a:bodyPr>
          <a:lstStyle/>
          <a:p>
            <a:pPr algn="ctr">
              <a:defRPr/>
            </a:pPr>
            <a:r>
              <a:rPr lang="en-ZA" sz="4000" b="1" dirty="0">
                <a:solidFill>
                  <a:srgbClr val="00B0F0"/>
                </a:solidFill>
                <a:ea typeface="ＭＳ Ｐゴシック" pitchFamily="-111" charset="-128"/>
              </a:rPr>
              <a:t>ALIGNMENT TO NATIONAL DEVELOPMENT </a:t>
            </a:r>
            <a:br>
              <a:rPr lang="en-ZA" sz="4000" b="1" dirty="0">
                <a:solidFill>
                  <a:srgbClr val="00B0F0"/>
                </a:solidFill>
                <a:ea typeface="ＭＳ Ｐゴシック" pitchFamily="-111" charset="-128"/>
              </a:rPr>
            </a:br>
            <a:r>
              <a:rPr lang="en-ZA" sz="4000" b="1" dirty="0">
                <a:solidFill>
                  <a:srgbClr val="00B0F0"/>
                </a:solidFill>
                <a:ea typeface="ＭＳ Ｐゴシック" pitchFamily="-111" charset="-128"/>
              </a:rPr>
              <a:t>PLAN (NDP)</a:t>
            </a:r>
            <a:endParaRPr lang="en-US" sz="4000" b="1" dirty="0">
              <a:ln w="1905"/>
              <a:solidFill>
                <a:srgbClr val="00B0F0"/>
              </a:solidFill>
              <a:effectLst>
                <a:innerShdw blurRad="69850" dist="43180" dir="5400000">
                  <a:srgbClr val="000000">
                    <a:alpha val="65000"/>
                  </a:srgbClr>
                </a:innerShdw>
              </a:effectLst>
            </a:endParaRPr>
          </a:p>
        </p:txBody>
      </p:sp>
      <p:sp>
        <p:nvSpPr>
          <p:cNvPr id="68612" name="TextBox 7"/>
          <p:cNvSpPr txBox="1">
            <a:spLocks noChangeArrowheads="1"/>
          </p:cNvSpPr>
          <p:nvPr/>
        </p:nvSpPr>
        <p:spPr bwMode="auto">
          <a:xfrm>
            <a:off x="11150600" y="404813"/>
            <a:ext cx="467784" cy="2778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ZA" altLang="en-US" sz="1200" dirty="0" smtClean="0">
                <a:solidFill>
                  <a:srgbClr val="000000"/>
                </a:solidFill>
              </a:rPr>
              <a:t>5</a:t>
            </a:r>
            <a:endParaRPr lang="en-ZA" altLang="en-US" sz="1200" dirty="0">
              <a:solidFill>
                <a:srgbClr val="000000"/>
              </a:solidFill>
            </a:endParaRPr>
          </a:p>
        </p:txBody>
      </p:sp>
    </p:spTree>
    <p:extLst>
      <p:ext uri="{BB962C8B-B14F-4D97-AF65-F5344CB8AC3E}">
        <p14:creationId xmlns:p14="http://schemas.microsoft.com/office/powerpoint/2010/main" val="1415757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77140276"/>
              </p:ext>
            </p:extLst>
          </p:nvPr>
        </p:nvGraphicFramePr>
        <p:xfrm>
          <a:off x="304800" y="304800"/>
          <a:ext cx="711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812800" y="627418"/>
            <a:ext cx="4318000" cy="338137"/>
          </a:xfrm>
          <a:prstGeom prst="rect">
            <a:avLst/>
          </a:prstGeom>
        </p:spPr>
        <p:txBody>
          <a:bodyPr>
            <a:spAutoFit/>
          </a:bodyPr>
          <a:lstStyle/>
          <a:p>
            <a:pPr algn="ctr">
              <a:defRPr/>
            </a:pPr>
            <a:r>
              <a:rPr lang="en-ZA" sz="1600" b="1" dirty="0">
                <a:solidFill>
                  <a:prstClr val="black"/>
                </a:solidFill>
                <a:ea typeface="MS PGothic" pitchFamily="34" charset="-128"/>
              </a:rPr>
              <a:t>NDP Government Outcomes</a:t>
            </a:r>
            <a:endParaRPr lang="en-ZA" dirty="0">
              <a:solidFill>
                <a:prstClr val="black"/>
              </a:solidFill>
              <a:ea typeface="MS PGothic" pitchFamily="34" charset="-128"/>
            </a:endParaRPr>
          </a:p>
        </p:txBody>
      </p:sp>
      <p:sp>
        <p:nvSpPr>
          <p:cNvPr id="12" name="Rectangle 11"/>
          <p:cNvSpPr/>
          <p:nvPr/>
        </p:nvSpPr>
        <p:spPr>
          <a:xfrm>
            <a:off x="400053" y="3854802"/>
            <a:ext cx="2396067" cy="2292935"/>
          </a:xfrm>
          <a:prstGeom prst="rect">
            <a:avLst/>
          </a:prstGeom>
        </p:spPr>
        <p:txBody>
          <a:bodyPr wrap="square">
            <a:spAutoFit/>
          </a:bodyPr>
          <a:lstStyle/>
          <a:p>
            <a:pPr marL="228600" indent="-228600">
              <a:buAutoNum type="arabicPeriod"/>
              <a:defRPr/>
            </a:pPr>
            <a:r>
              <a:rPr lang="en-ZA" sz="1100" dirty="0" smtClean="0">
                <a:solidFill>
                  <a:prstClr val="black"/>
                </a:solidFill>
                <a:ea typeface="MS PGothic" pitchFamily="34" charset="-128"/>
              </a:rPr>
              <a:t>DOL </a:t>
            </a:r>
            <a:r>
              <a:rPr lang="en-ZA" sz="1100" dirty="0">
                <a:solidFill>
                  <a:prstClr val="black"/>
                </a:solidFill>
                <a:ea typeface="MS PGothic" pitchFamily="34" charset="-128"/>
              </a:rPr>
              <a:t>strategic objective 1</a:t>
            </a:r>
            <a:r>
              <a:rPr lang="en-ZA" sz="1100" dirty="0" smtClean="0">
                <a:solidFill>
                  <a:prstClr val="black"/>
                </a:solidFill>
                <a:ea typeface="MS PGothic" pitchFamily="34" charset="-128"/>
              </a:rPr>
              <a:t>,</a:t>
            </a:r>
          </a:p>
          <a:p>
            <a:pPr>
              <a:defRPr/>
            </a:pPr>
            <a:r>
              <a:rPr lang="en-ZA" sz="1100" dirty="0">
                <a:solidFill>
                  <a:prstClr val="black"/>
                </a:solidFill>
                <a:ea typeface="MS PGothic" pitchFamily="34" charset="-128"/>
              </a:rPr>
              <a:t> </a:t>
            </a:r>
            <a:r>
              <a:rPr lang="en-ZA" sz="1100" dirty="0" smtClean="0">
                <a:solidFill>
                  <a:prstClr val="black"/>
                </a:solidFill>
                <a:ea typeface="MS PGothic" pitchFamily="34" charset="-128"/>
              </a:rPr>
              <a:t>      </a:t>
            </a:r>
            <a:r>
              <a:rPr lang="en-ZA" sz="1100" b="1" dirty="0">
                <a:solidFill>
                  <a:prstClr val="black"/>
                </a:solidFill>
                <a:ea typeface="MS PGothic" pitchFamily="34" charset="-128"/>
              </a:rPr>
              <a:t>Outcome </a:t>
            </a:r>
            <a:r>
              <a:rPr lang="en-ZA" sz="1100" b="1" dirty="0" smtClean="0">
                <a:solidFill>
                  <a:prstClr val="black"/>
                </a:solidFill>
                <a:ea typeface="MS PGothic" pitchFamily="34" charset="-128"/>
              </a:rPr>
              <a:t>4</a:t>
            </a:r>
          </a:p>
          <a:p>
            <a:pPr>
              <a:defRPr/>
            </a:pPr>
            <a:r>
              <a:rPr lang="en-ZA" sz="1100" dirty="0" smtClean="0">
                <a:solidFill>
                  <a:prstClr val="black"/>
                </a:solidFill>
                <a:ea typeface="MS PGothic" pitchFamily="34" charset="-128"/>
              </a:rPr>
              <a:t>       Contribute </a:t>
            </a:r>
            <a:r>
              <a:rPr lang="en-ZA" sz="1100" dirty="0">
                <a:solidFill>
                  <a:prstClr val="black"/>
                </a:solidFill>
                <a:ea typeface="MS PGothic" pitchFamily="34" charset="-128"/>
              </a:rPr>
              <a:t>to decent employment </a:t>
            </a:r>
            <a:r>
              <a:rPr lang="en-ZA" sz="1100" dirty="0" smtClean="0">
                <a:solidFill>
                  <a:prstClr val="black"/>
                </a:solidFill>
                <a:ea typeface="MS PGothic" pitchFamily="34" charset="-128"/>
              </a:rPr>
              <a:t>  </a:t>
            </a:r>
          </a:p>
          <a:p>
            <a:pPr>
              <a:defRPr/>
            </a:pPr>
            <a:r>
              <a:rPr lang="en-ZA" sz="1100" dirty="0">
                <a:solidFill>
                  <a:prstClr val="black"/>
                </a:solidFill>
                <a:ea typeface="MS PGothic" pitchFamily="34" charset="-128"/>
              </a:rPr>
              <a:t> </a:t>
            </a:r>
            <a:r>
              <a:rPr lang="en-ZA" sz="1100" dirty="0" smtClean="0">
                <a:solidFill>
                  <a:prstClr val="black"/>
                </a:solidFill>
                <a:ea typeface="MS PGothic" pitchFamily="34" charset="-128"/>
              </a:rPr>
              <a:t>      creation</a:t>
            </a: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	</a:t>
            </a:r>
          </a:p>
          <a:p>
            <a:pPr>
              <a:defRPr/>
            </a:pPr>
            <a:r>
              <a:rPr lang="en-ZA" sz="1100" dirty="0">
                <a:solidFill>
                  <a:prstClr val="black"/>
                </a:solidFill>
                <a:ea typeface="MS PGothic" pitchFamily="34" charset="-128"/>
              </a:rPr>
              <a:t>2. DOL strategic objective 5</a:t>
            </a:r>
            <a:r>
              <a:rPr lang="en-ZA" sz="1100" dirty="0" smtClean="0">
                <a:solidFill>
                  <a:prstClr val="black"/>
                </a:solidFill>
                <a:ea typeface="MS PGothic" pitchFamily="34" charset="-128"/>
              </a:rPr>
              <a:t>,</a:t>
            </a:r>
          </a:p>
          <a:p>
            <a:pPr>
              <a:defRPr/>
            </a:pPr>
            <a:r>
              <a:rPr lang="en-ZA" sz="1100" dirty="0">
                <a:solidFill>
                  <a:prstClr val="black"/>
                </a:solidFill>
                <a:ea typeface="MS PGothic" pitchFamily="34" charset="-128"/>
              </a:rPr>
              <a:t> </a:t>
            </a:r>
            <a:r>
              <a:rPr lang="en-ZA" sz="1100" dirty="0" smtClean="0">
                <a:solidFill>
                  <a:prstClr val="black"/>
                </a:solidFill>
                <a:ea typeface="MS PGothic" pitchFamily="34" charset="-128"/>
              </a:rPr>
              <a:t>   </a:t>
            </a:r>
            <a:r>
              <a:rPr lang="en-ZA" sz="1100" b="1" dirty="0">
                <a:solidFill>
                  <a:prstClr val="black"/>
                </a:solidFill>
                <a:ea typeface="MS PGothic" pitchFamily="34" charset="-128"/>
              </a:rPr>
              <a:t>Outcome 13</a:t>
            </a:r>
            <a:r>
              <a:rPr lang="en-ZA" sz="1100" dirty="0">
                <a:solidFill>
                  <a:prstClr val="black"/>
                </a:solidFill>
                <a:ea typeface="MS PGothic" pitchFamily="34" charset="-128"/>
              </a:rPr>
              <a:t/>
            </a:r>
            <a:br>
              <a:rPr lang="en-ZA" sz="1100" dirty="0">
                <a:solidFill>
                  <a:prstClr val="black"/>
                </a:solidFill>
                <a:ea typeface="MS PGothic" pitchFamily="34" charset="-128"/>
              </a:rPr>
            </a:br>
            <a:r>
              <a:rPr lang="en-ZA" sz="1100" dirty="0" smtClean="0">
                <a:solidFill>
                  <a:prstClr val="black"/>
                </a:solidFill>
                <a:ea typeface="MS PGothic" pitchFamily="34" charset="-128"/>
              </a:rPr>
              <a:t>   </a:t>
            </a:r>
            <a:r>
              <a:rPr lang="en-ZA" sz="1100" dirty="0">
                <a:solidFill>
                  <a:prstClr val="black"/>
                </a:solidFill>
                <a:ea typeface="MS PGothic" pitchFamily="34" charset="-128"/>
              </a:rPr>
              <a:t>Strengthening social  </a:t>
            </a:r>
            <a:r>
              <a:rPr lang="en-ZA" sz="1100" dirty="0" smtClean="0">
                <a:solidFill>
                  <a:prstClr val="black"/>
                </a:solidFill>
                <a:ea typeface="MS PGothic" pitchFamily="34" charset="-128"/>
              </a:rPr>
              <a:t>protection</a:t>
            </a:r>
            <a:r>
              <a:rPr lang="en-ZA" sz="1100" dirty="0">
                <a:solidFill>
                  <a:prstClr val="black"/>
                </a:solidFill>
                <a:ea typeface="MS PGothic" pitchFamily="34" charset="-128"/>
              </a:rPr>
              <a:t>	</a:t>
            </a:r>
          </a:p>
          <a:p>
            <a:pPr>
              <a:defRPr/>
            </a:pPr>
            <a:r>
              <a:rPr lang="en-ZA" sz="1100" dirty="0">
                <a:solidFill>
                  <a:prstClr val="black"/>
                </a:solidFill>
                <a:ea typeface="MS PGothic" pitchFamily="34" charset="-128"/>
              </a:rPr>
              <a:t>3. DOL strategic objective 8, </a:t>
            </a:r>
            <a:endParaRPr lang="en-ZA" sz="1100" dirty="0" smtClean="0">
              <a:solidFill>
                <a:prstClr val="black"/>
              </a:solidFill>
              <a:ea typeface="MS PGothic" pitchFamily="34" charset="-128"/>
            </a:endParaRPr>
          </a:p>
          <a:p>
            <a:pPr>
              <a:defRPr/>
            </a:pPr>
            <a:r>
              <a:rPr lang="en-ZA" sz="1100" b="1" dirty="0">
                <a:solidFill>
                  <a:prstClr val="black"/>
                </a:solidFill>
                <a:ea typeface="MS PGothic" pitchFamily="34" charset="-128"/>
              </a:rPr>
              <a:t> </a:t>
            </a:r>
            <a:r>
              <a:rPr lang="en-ZA" sz="1100" b="1" dirty="0" smtClean="0">
                <a:solidFill>
                  <a:prstClr val="black"/>
                </a:solidFill>
                <a:ea typeface="MS PGothic" pitchFamily="34" charset="-128"/>
              </a:rPr>
              <a:t> Outcome </a:t>
            </a:r>
            <a:r>
              <a:rPr lang="en-ZA" sz="1100" b="1" dirty="0">
                <a:solidFill>
                  <a:prstClr val="black"/>
                </a:solidFill>
                <a:ea typeface="MS PGothic" pitchFamily="34" charset="-128"/>
              </a:rPr>
              <a:t>12</a:t>
            </a:r>
            <a:r>
              <a:rPr lang="en-ZA" sz="1100" dirty="0">
                <a:solidFill>
                  <a:prstClr val="black"/>
                </a:solidFill>
                <a:ea typeface="MS PGothic" pitchFamily="34" charset="-128"/>
              </a:rPr>
              <a:t/>
            </a:r>
            <a:br>
              <a:rPr lang="en-ZA" sz="1100" dirty="0">
                <a:solidFill>
                  <a:prstClr val="black"/>
                </a:solidFill>
                <a:ea typeface="MS PGothic" pitchFamily="34" charset="-128"/>
              </a:rPr>
            </a:br>
            <a:r>
              <a:rPr lang="en-ZA" sz="1100" dirty="0" smtClean="0">
                <a:solidFill>
                  <a:prstClr val="black"/>
                </a:solidFill>
                <a:ea typeface="MS PGothic" pitchFamily="34" charset="-128"/>
              </a:rPr>
              <a:t>  Strengthening </a:t>
            </a:r>
            <a:r>
              <a:rPr lang="en-ZA" sz="1100" dirty="0">
                <a:solidFill>
                  <a:prstClr val="black"/>
                </a:solidFill>
                <a:ea typeface="MS PGothic" pitchFamily="34" charset="-128"/>
              </a:rPr>
              <a:t>institutional capacity </a:t>
            </a:r>
            <a:r>
              <a:rPr lang="en-ZA" sz="1100" dirty="0" smtClean="0">
                <a:solidFill>
                  <a:prstClr val="black"/>
                </a:solidFill>
                <a:ea typeface="MS PGothic" pitchFamily="34" charset="-128"/>
              </a:rPr>
              <a:t> </a:t>
            </a:r>
          </a:p>
          <a:p>
            <a:pPr>
              <a:defRPr/>
            </a:pPr>
            <a:r>
              <a:rPr lang="en-ZA" sz="1100" dirty="0">
                <a:solidFill>
                  <a:prstClr val="black"/>
                </a:solidFill>
                <a:ea typeface="MS PGothic" pitchFamily="34" charset="-128"/>
              </a:rPr>
              <a:t> </a:t>
            </a:r>
            <a:r>
              <a:rPr lang="en-ZA" sz="1100" dirty="0" smtClean="0">
                <a:solidFill>
                  <a:prstClr val="black"/>
                </a:solidFill>
                <a:ea typeface="MS PGothic" pitchFamily="34" charset="-128"/>
              </a:rPr>
              <a:t> of </a:t>
            </a:r>
            <a:r>
              <a:rPr lang="en-ZA" sz="1100" dirty="0">
                <a:solidFill>
                  <a:prstClr val="black"/>
                </a:solidFill>
                <a:ea typeface="MS PGothic" pitchFamily="34" charset="-128"/>
              </a:rPr>
              <a:t>the Department </a:t>
            </a:r>
          </a:p>
        </p:txBody>
      </p:sp>
      <p:sp>
        <p:nvSpPr>
          <p:cNvPr id="13" name="Rectangle 12"/>
          <p:cNvSpPr/>
          <p:nvPr/>
        </p:nvSpPr>
        <p:spPr>
          <a:xfrm>
            <a:off x="3447600" y="3745455"/>
            <a:ext cx="4080933" cy="3323987"/>
          </a:xfrm>
          <a:prstGeom prst="rect">
            <a:avLst/>
          </a:prstGeom>
        </p:spPr>
        <p:txBody>
          <a:bodyPr>
            <a:spAutoFit/>
          </a:bodyPr>
          <a:lstStyle/>
          <a:p>
            <a:pPr>
              <a:defRPr/>
            </a:pPr>
            <a:r>
              <a:rPr lang="en-ZA" sz="1200" dirty="0">
                <a:solidFill>
                  <a:prstClr val="black"/>
                </a:solidFill>
                <a:ea typeface="MS PGothic" pitchFamily="34" charset="-128"/>
              </a:rPr>
              <a:t>1. </a:t>
            </a:r>
            <a:r>
              <a:rPr lang="en-ZA" sz="1100" b="1" dirty="0">
                <a:solidFill>
                  <a:prstClr val="black"/>
                </a:solidFill>
                <a:ea typeface="MS PGothic" pitchFamily="34" charset="-128"/>
              </a:rPr>
              <a:t>Outcome 12</a:t>
            </a:r>
          </a:p>
          <a:p>
            <a:pPr>
              <a:defRPr/>
            </a:pPr>
            <a:r>
              <a:rPr lang="en-ZA" sz="1100" dirty="0">
                <a:solidFill>
                  <a:prstClr val="black"/>
                </a:solidFill>
                <a:ea typeface="MS PGothic" pitchFamily="34" charset="-128"/>
              </a:rPr>
              <a:t>      Ensure Financial </a:t>
            </a:r>
            <a:r>
              <a:rPr lang="en-ZA" sz="1100" dirty="0" smtClean="0">
                <a:solidFill>
                  <a:prstClr val="black"/>
                </a:solidFill>
                <a:ea typeface="MS PGothic" pitchFamily="34" charset="-128"/>
              </a:rPr>
              <a:t>sustainability</a:t>
            </a:r>
          </a:p>
          <a:p>
            <a:pPr>
              <a:defRPr/>
            </a:pP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2.  </a:t>
            </a:r>
            <a:r>
              <a:rPr lang="en-ZA" sz="1100" b="1" dirty="0">
                <a:solidFill>
                  <a:prstClr val="black"/>
                </a:solidFill>
                <a:ea typeface="MS PGothic" pitchFamily="34" charset="-128"/>
              </a:rPr>
              <a:t>Outcome 13</a:t>
            </a:r>
          </a:p>
          <a:p>
            <a:pPr marL="171450" indent="-171450">
              <a:buFont typeface="Arial" panose="020B0604020202020204" pitchFamily="34" charset="0"/>
              <a:buChar char="•"/>
              <a:defRPr/>
            </a:pPr>
            <a:r>
              <a:rPr lang="en-ZA" sz="1100" dirty="0">
                <a:solidFill>
                  <a:prstClr val="black"/>
                </a:solidFill>
                <a:ea typeface="MS PGothic" pitchFamily="34" charset="-128"/>
              </a:rPr>
              <a:t>Improve service delivery</a:t>
            </a:r>
          </a:p>
          <a:p>
            <a:pPr marL="171450" indent="-171450">
              <a:buFont typeface="Arial" panose="020B0604020202020204" pitchFamily="34" charset="0"/>
              <a:buChar char="•"/>
              <a:defRPr/>
            </a:pPr>
            <a:r>
              <a:rPr lang="en-ZA" sz="1100" dirty="0">
                <a:solidFill>
                  <a:prstClr val="black"/>
                </a:solidFill>
                <a:ea typeface="MS PGothic" pitchFamily="34" charset="-128"/>
              </a:rPr>
              <a:t> Strengthen Institutional capacity of the Fund</a:t>
            </a:r>
          </a:p>
          <a:p>
            <a:pPr marL="171450" indent="-171450">
              <a:buFont typeface="Arial" panose="020B0604020202020204" pitchFamily="34" charset="0"/>
              <a:buChar char="•"/>
              <a:defRPr/>
            </a:pPr>
            <a:r>
              <a:rPr lang="en-ZA" sz="1100" dirty="0">
                <a:solidFill>
                  <a:prstClr val="black"/>
                </a:solidFill>
                <a:ea typeface="MS PGothic" pitchFamily="34" charset="-128"/>
              </a:rPr>
              <a:t> Provide easy to use services through multiple                       </a:t>
            </a:r>
          </a:p>
          <a:p>
            <a:pPr>
              <a:defRPr/>
            </a:pPr>
            <a:r>
              <a:rPr lang="en-ZA" sz="1100" dirty="0">
                <a:solidFill>
                  <a:prstClr val="black"/>
                </a:solidFill>
                <a:ea typeface="MS PGothic" pitchFamily="34" charset="-128"/>
              </a:rPr>
              <a:t>         access points</a:t>
            </a:r>
            <a:r>
              <a:rPr lang="en-ZA" sz="1100" dirty="0" smtClean="0">
                <a:solidFill>
                  <a:prstClr val="black"/>
                </a:solidFill>
                <a:ea typeface="MS PGothic" pitchFamily="34" charset="-128"/>
              </a:rPr>
              <a:t>.</a:t>
            </a:r>
          </a:p>
          <a:p>
            <a:pPr>
              <a:defRPr/>
            </a:pP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3.   </a:t>
            </a:r>
            <a:r>
              <a:rPr lang="en-ZA" sz="1100" b="1" dirty="0">
                <a:solidFill>
                  <a:prstClr val="black"/>
                </a:solidFill>
                <a:ea typeface="MS PGothic" pitchFamily="34" charset="-128"/>
              </a:rPr>
              <a:t>Outcome 13:</a:t>
            </a:r>
          </a:p>
          <a:p>
            <a:pPr>
              <a:defRPr/>
            </a:pPr>
            <a:r>
              <a:rPr lang="en-ZA" sz="1100" dirty="0">
                <a:solidFill>
                  <a:prstClr val="black"/>
                </a:solidFill>
                <a:ea typeface="MS PGothic" pitchFamily="34" charset="-128"/>
              </a:rPr>
              <a:t>      Collaborate with Stakeholders to Improve         </a:t>
            </a:r>
          </a:p>
          <a:p>
            <a:pPr>
              <a:defRPr/>
            </a:pPr>
            <a:r>
              <a:rPr lang="en-ZA" sz="1100" dirty="0">
                <a:solidFill>
                  <a:prstClr val="black"/>
                </a:solidFill>
                <a:ea typeface="MS PGothic" pitchFamily="34" charset="-128"/>
              </a:rPr>
              <a:t>      compliance with UIF </a:t>
            </a:r>
            <a:r>
              <a:rPr lang="en-ZA" sz="1100" dirty="0" smtClean="0">
                <a:solidFill>
                  <a:prstClr val="black"/>
                </a:solidFill>
                <a:ea typeface="MS PGothic" pitchFamily="34" charset="-128"/>
              </a:rPr>
              <a:t>acts</a:t>
            </a:r>
          </a:p>
          <a:p>
            <a:pPr>
              <a:defRPr/>
            </a:pP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4.   </a:t>
            </a:r>
            <a:r>
              <a:rPr lang="en-ZA" sz="1100" b="1" dirty="0">
                <a:solidFill>
                  <a:prstClr val="black"/>
                </a:solidFill>
                <a:ea typeface="MS PGothic" pitchFamily="34" charset="-128"/>
              </a:rPr>
              <a:t>Outcome 4:</a:t>
            </a:r>
          </a:p>
          <a:p>
            <a:pPr>
              <a:defRPr/>
            </a:pPr>
            <a:r>
              <a:rPr lang="en-ZA" sz="1100" dirty="0">
                <a:solidFill>
                  <a:prstClr val="black"/>
                </a:solidFill>
                <a:ea typeface="MS PGothic" pitchFamily="34" charset="-128"/>
              </a:rPr>
              <a:t>      Enhance employability of UIF                                  </a:t>
            </a:r>
          </a:p>
          <a:p>
            <a:pPr>
              <a:defRPr/>
            </a:pPr>
            <a:r>
              <a:rPr lang="en-ZA" sz="1100" dirty="0">
                <a:solidFill>
                  <a:prstClr val="black"/>
                </a:solidFill>
                <a:ea typeface="MS PGothic" pitchFamily="34" charset="-128"/>
              </a:rPr>
              <a:t>      beneficiaries, enable  entrepreneurship and  </a:t>
            </a:r>
          </a:p>
          <a:p>
            <a:pPr>
              <a:defRPr/>
            </a:pPr>
            <a:r>
              <a:rPr lang="en-ZA" sz="1100" dirty="0">
                <a:solidFill>
                  <a:prstClr val="black"/>
                </a:solidFill>
                <a:ea typeface="MS PGothic" pitchFamily="34" charset="-128"/>
              </a:rPr>
              <a:t>      preserve jobs</a:t>
            </a:r>
          </a:p>
          <a:p>
            <a:pPr algn="just">
              <a:defRPr/>
            </a:pPr>
            <a:r>
              <a:rPr lang="en-ZA" sz="1100" dirty="0">
                <a:solidFill>
                  <a:prstClr val="black"/>
                </a:solidFill>
                <a:ea typeface="MS PGothic" pitchFamily="34" charset="-128"/>
              </a:rPr>
              <a:t>     </a:t>
            </a:r>
          </a:p>
          <a:p>
            <a:pPr algn="just">
              <a:defRPr/>
            </a:pPr>
            <a:endParaRPr lang="en-ZA" sz="1100" dirty="0">
              <a:solidFill>
                <a:prstClr val="black"/>
              </a:solidFill>
              <a:ea typeface="MS PGothic" pitchFamily="34" charset="-128"/>
            </a:endParaRPr>
          </a:p>
        </p:txBody>
      </p:sp>
      <p:graphicFrame>
        <p:nvGraphicFramePr>
          <p:cNvPr id="14" name="Diagram 13"/>
          <p:cNvGraphicFramePr/>
          <p:nvPr>
            <p:extLst>
              <p:ext uri="{D42A27DB-BD31-4B8C-83A1-F6EECF244321}">
                <p14:modId xmlns:p14="http://schemas.microsoft.com/office/powerpoint/2010/main" val="2083658643"/>
              </p:ext>
            </p:extLst>
          </p:nvPr>
        </p:nvGraphicFramePr>
        <p:xfrm>
          <a:off x="7029679" y="1392200"/>
          <a:ext cx="4756151" cy="52535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7528765" y="5537841"/>
            <a:ext cx="3907367" cy="461665"/>
          </a:xfrm>
          <a:prstGeom prst="rect">
            <a:avLst/>
          </a:prstGeom>
        </p:spPr>
        <p:txBody>
          <a:bodyPr>
            <a:spAutoFit/>
          </a:bodyPr>
          <a:lstStyle/>
          <a:p>
            <a:pPr algn="just">
              <a:defRPr/>
            </a:pPr>
            <a:r>
              <a:rPr lang="en-ZA" sz="1200" dirty="0">
                <a:solidFill>
                  <a:prstClr val="black"/>
                </a:solidFill>
                <a:ea typeface="MS PGothic" pitchFamily="34" charset="-128"/>
              </a:rPr>
              <a:t>Maintain effective systems of internal control as required by the Public Finance Management Act</a:t>
            </a:r>
          </a:p>
        </p:txBody>
      </p:sp>
      <p:sp>
        <p:nvSpPr>
          <p:cNvPr id="16" name="Rectangle 15"/>
          <p:cNvSpPr/>
          <p:nvPr/>
        </p:nvSpPr>
        <p:spPr>
          <a:xfrm>
            <a:off x="7042149" y="4693330"/>
            <a:ext cx="298451" cy="315284"/>
          </a:xfrm>
          <a:prstGeom prst="rect">
            <a:avLst/>
          </a:prstGeom>
        </p:spPr>
        <p:style>
          <a:lnRef idx="2">
            <a:schemeClr val="accent3">
              <a:hueOff val="11250264"/>
              <a:satOff val="-16880"/>
              <a:lumOff val="-274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1092200" y="3473450"/>
            <a:ext cx="1117600" cy="338554"/>
          </a:xfrm>
          <a:prstGeom prst="rect">
            <a:avLst/>
          </a:prstGeom>
          <a:noFill/>
        </p:spPr>
        <p:txBody>
          <a:bodyPr>
            <a:spAutoFit/>
          </a:bodyPr>
          <a:lstStyle/>
          <a:p>
            <a:pPr algn="ctr">
              <a:defRPr/>
            </a:pPr>
            <a:r>
              <a:rPr lang="en-ZA" sz="1600" dirty="0">
                <a:solidFill>
                  <a:prstClr val="black"/>
                </a:solidFill>
                <a:ea typeface="MS PGothic" pitchFamily="34" charset="-128"/>
              </a:rPr>
              <a:t>DOL</a:t>
            </a:r>
          </a:p>
        </p:txBody>
      </p:sp>
      <p:sp>
        <p:nvSpPr>
          <p:cNvPr id="18" name="TextBox 17"/>
          <p:cNvSpPr txBox="1"/>
          <p:nvPr/>
        </p:nvSpPr>
        <p:spPr>
          <a:xfrm>
            <a:off x="3595915" y="3408136"/>
            <a:ext cx="3352800" cy="338554"/>
          </a:xfrm>
          <a:prstGeom prst="rect">
            <a:avLst/>
          </a:prstGeom>
          <a:noFill/>
        </p:spPr>
        <p:txBody>
          <a:bodyPr>
            <a:spAutoFit/>
          </a:bodyPr>
          <a:lstStyle/>
          <a:p>
            <a:pPr algn="ctr">
              <a:defRPr/>
            </a:pPr>
            <a:r>
              <a:rPr lang="en-ZA" sz="1600" dirty="0">
                <a:solidFill>
                  <a:prstClr val="black"/>
                </a:solidFill>
                <a:ea typeface="MS PGothic" pitchFamily="34" charset="-128"/>
              </a:rPr>
              <a:t>UIF Strategic Objectives</a:t>
            </a:r>
          </a:p>
        </p:txBody>
      </p:sp>
      <p:sp>
        <p:nvSpPr>
          <p:cNvPr id="107531" name="Title 1"/>
          <p:cNvSpPr>
            <a:spLocks noGrp="1"/>
          </p:cNvSpPr>
          <p:nvPr>
            <p:ph type="title"/>
          </p:nvPr>
        </p:nvSpPr>
        <p:spPr>
          <a:xfrm>
            <a:off x="6671733" y="350838"/>
            <a:ext cx="5283200" cy="990600"/>
          </a:xfrm>
        </p:spPr>
        <p:txBody>
          <a:bodyPr/>
          <a:lstStyle/>
          <a:p>
            <a:r>
              <a:rPr lang="en-ZA" altLang="en-US" sz="1800" b="1" dirty="0" smtClean="0"/>
              <a:t>Service Delivery Outcomes &amp; Strategic Goals</a:t>
            </a:r>
          </a:p>
        </p:txBody>
      </p:sp>
      <p:sp>
        <p:nvSpPr>
          <p:cNvPr id="21" name="TextBox 20"/>
          <p:cNvSpPr txBox="1"/>
          <p:nvPr/>
        </p:nvSpPr>
        <p:spPr>
          <a:xfrm>
            <a:off x="11204357" y="304801"/>
            <a:ext cx="463551" cy="277813"/>
          </a:xfrm>
          <a:prstGeom prst="rect">
            <a:avLst/>
          </a:prstGeom>
          <a:solidFill>
            <a:schemeClr val="accent2"/>
          </a:solidFill>
        </p:spPr>
        <p:txBody>
          <a:bodyPr>
            <a:spAutoFit/>
          </a:bodyPr>
          <a:lstStyle/>
          <a:p>
            <a:pPr>
              <a:defRPr/>
            </a:pPr>
            <a:r>
              <a:rPr lang="en-ZA" sz="1200" dirty="0">
                <a:solidFill>
                  <a:prstClr val="black"/>
                </a:solidFill>
                <a:ea typeface="MS PGothic" pitchFamily="34" charset="-128"/>
              </a:rPr>
              <a:t>6</a:t>
            </a:r>
          </a:p>
        </p:txBody>
      </p:sp>
      <p:sp>
        <p:nvSpPr>
          <p:cNvPr id="2" name="TextBox 1"/>
          <p:cNvSpPr txBox="1"/>
          <p:nvPr/>
        </p:nvSpPr>
        <p:spPr>
          <a:xfrm>
            <a:off x="7488768" y="3811137"/>
            <a:ext cx="4121149" cy="461665"/>
          </a:xfrm>
          <a:prstGeom prst="rect">
            <a:avLst/>
          </a:prstGeom>
          <a:noFill/>
        </p:spPr>
        <p:txBody>
          <a:bodyPr wrap="square" rtlCol="0">
            <a:spAutoFit/>
          </a:bodyPr>
          <a:lstStyle/>
          <a:p>
            <a:r>
              <a:rPr lang="en-ZA" sz="1200" dirty="0" smtClean="0"/>
              <a:t>Increase the rate of processing claims in order to pay within the targeted service levels and turnaround times   </a:t>
            </a:r>
            <a:endParaRPr lang="en-ZA" sz="1200" dirty="0"/>
          </a:p>
        </p:txBody>
      </p:sp>
    </p:spTree>
    <p:extLst>
      <p:ext uri="{BB962C8B-B14F-4D97-AF65-F5344CB8AC3E}">
        <p14:creationId xmlns:p14="http://schemas.microsoft.com/office/powerpoint/2010/main" val="3362826129"/>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7</a:t>
            </a:fld>
            <a:endParaRPr lang="en-US" dirty="0"/>
          </a:p>
        </p:txBody>
      </p:sp>
      <p:sp>
        <p:nvSpPr>
          <p:cNvPr id="5" name="Rectangle 4"/>
          <p:cNvSpPr/>
          <p:nvPr/>
        </p:nvSpPr>
        <p:spPr>
          <a:xfrm>
            <a:off x="431423" y="3068960"/>
            <a:ext cx="11329257" cy="1754326"/>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INTERNAL AUDIT REPORT </a:t>
            </a:r>
          </a:p>
          <a:p>
            <a:pPr algn="ctr" fontAlgn="base">
              <a:spcBef>
                <a:spcPct val="0"/>
              </a:spcBef>
              <a:spcAft>
                <a:spcPct val="0"/>
              </a:spcAft>
            </a:pPr>
            <a:r>
              <a:rPr lang="en-ZA" sz="2800" b="1" dirty="0" smtClean="0">
                <a:solidFill>
                  <a:srgbClr val="1F497D">
                    <a:lumMod val="75000"/>
                  </a:srgbClr>
                </a:solidFill>
              </a:rPr>
              <a:t>(Audited Performance </a:t>
            </a:r>
            <a:r>
              <a:rPr lang="en-ZA" sz="2800" b="1" dirty="0">
                <a:solidFill>
                  <a:srgbClr val="1F497D">
                    <a:lumMod val="75000"/>
                  </a:srgbClr>
                </a:solidFill>
              </a:rPr>
              <a:t>Information)</a:t>
            </a: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11150950" y="405128"/>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7</a:t>
            </a:r>
            <a:endParaRPr lang="en-ZA" sz="1200" dirty="0">
              <a:solidFill>
                <a:prstClr val="black"/>
              </a:solidFill>
            </a:endParaRPr>
          </a:p>
        </p:txBody>
      </p:sp>
    </p:spTree>
    <p:extLst>
      <p:ext uri="{BB962C8B-B14F-4D97-AF65-F5344CB8AC3E}">
        <p14:creationId xmlns:p14="http://schemas.microsoft.com/office/powerpoint/2010/main" val="2265600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8</a:t>
            </a:fld>
            <a:endParaRPr lang="en-US" dirty="0"/>
          </a:p>
        </p:txBody>
      </p:sp>
      <p:sp>
        <p:nvSpPr>
          <p:cNvPr id="3" name="Rectangle 2"/>
          <p:cNvSpPr/>
          <p:nvPr/>
        </p:nvSpPr>
        <p:spPr>
          <a:xfrm>
            <a:off x="249483" y="1412776"/>
            <a:ext cx="3633849" cy="5121402"/>
          </a:xfrm>
          <a:prstGeom prst="rect">
            <a:avLst/>
          </a:prstGeom>
        </p:spPr>
        <p:txBody>
          <a:bodyPr wrap="square">
            <a:spAutoFit/>
          </a:bodyPr>
          <a:lstStyle/>
          <a:p>
            <a:pPr marL="342900" indent="-342900">
              <a:buSzPts val="1100"/>
              <a:buFont typeface="+mj-lt"/>
              <a:buAutoNum type="arabicPeriod"/>
            </a:pPr>
            <a:endParaRPr lang="en-US" sz="1400" b="1" dirty="0" smtClean="0">
              <a:solidFill>
                <a:prstClr val="black"/>
              </a:solidFill>
              <a:ea typeface="Times New Roman"/>
            </a:endParaRPr>
          </a:p>
          <a:p>
            <a:pPr marL="342900" indent="-342900">
              <a:buSzPts val="1100"/>
              <a:buFont typeface="+mj-lt"/>
              <a:buAutoNum type="arabicPeriod"/>
            </a:pPr>
            <a:endParaRPr lang="en-US" sz="1400" b="1" dirty="0">
              <a:solidFill>
                <a:prstClr val="black"/>
              </a:solidFill>
              <a:ea typeface="Times New Roman"/>
            </a:endParaRPr>
          </a:p>
          <a:p>
            <a:pPr marL="342900" indent="-342900">
              <a:buSzPts val="1100"/>
              <a:buFont typeface="+mj-lt"/>
              <a:buAutoNum type="arabicPeriod"/>
            </a:pPr>
            <a:r>
              <a:rPr lang="en-US" sz="1400" b="1" dirty="0" smtClean="0">
                <a:solidFill>
                  <a:prstClr val="black"/>
                </a:solidFill>
                <a:ea typeface="Times New Roman"/>
              </a:rPr>
              <a:t>Audit Objective </a:t>
            </a:r>
            <a:endParaRPr lang="en-ZA" sz="1400" dirty="0">
              <a:solidFill>
                <a:prstClr val="black"/>
              </a:solidFill>
              <a:ea typeface="Times New Roman"/>
            </a:endParaRPr>
          </a:p>
          <a:p>
            <a:pPr algn="just"/>
            <a:r>
              <a:rPr lang="en-GB" sz="1400" b="1" dirty="0">
                <a:solidFill>
                  <a:prstClr val="black"/>
                </a:solidFill>
              </a:rPr>
              <a:t> </a:t>
            </a:r>
            <a:r>
              <a:rPr lang="en-ZA" sz="1400" dirty="0" smtClean="0">
                <a:solidFill>
                  <a:prstClr val="black"/>
                </a:solidFill>
                <a:ea typeface="Calibri"/>
                <a:cs typeface="Times New Roman"/>
              </a:rPr>
              <a:t>The</a:t>
            </a:r>
            <a:r>
              <a:rPr lang="en-GB" sz="1400" dirty="0" smtClean="0">
                <a:solidFill>
                  <a:prstClr val="black"/>
                </a:solidFill>
                <a:ea typeface="Calibri"/>
                <a:cs typeface="Times New Roman"/>
              </a:rPr>
              <a:t> </a:t>
            </a:r>
            <a:r>
              <a:rPr lang="en-GB" sz="1400" dirty="0">
                <a:solidFill>
                  <a:prstClr val="black"/>
                </a:solidFill>
                <a:ea typeface="Calibri"/>
                <a:cs typeface="Times New Roman"/>
              </a:rPr>
              <a:t>objective is to evaluate the adequacy and effectiveness of the control activities relating to the validity, accuracy and completeness of information in the Performance Information process.</a:t>
            </a:r>
            <a:endParaRPr lang="en-ZA" sz="1400" dirty="0">
              <a:solidFill>
                <a:prstClr val="black"/>
              </a:solidFill>
              <a:ea typeface="Calibri"/>
              <a:cs typeface="Times New Roman"/>
            </a:endParaRPr>
          </a:p>
          <a:p>
            <a:pPr marL="914400" algn="just"/>
            <a:r>
              <a:rPr lang="en-ZA" sz="1400" dirty="0">
                <a:solidFill>
                  <a:prstClr val="black"/>
                </a:solidFill>
              </a:rPr>
              <a:t> </a:t>
            </a:r>
          </a:p>
          <a:p>
            <a:pPr algn="just">
              <a:buSzPts val="1100"/>
            </a:pPr>
            <a:r>
              <a:rPr lang="en-GB" sz="1400" b="1" dirty="0" smtClean="0">
                <a:solidFill>
                  <a:prstClr val="black"/>
                </a:solidFill>
              </a:rPr>
              <a:t>2.      Audit Scope  </a:t>
            </a:r>
            <a:endParaRPr lang="en-ZA" sz="1400" dirty="0">
              <a:solidFill>
                <a:prstClr val="black"/>
              </a:solidFill>
            </a:endParaRPr>
          </a:p>
          <a:p>
            <a:pPr marL="450215" algn="just">
              <a:lnSpc>
                <a:spcPct val="115000"/>
              </a:lnSpc>
              <a:tabLst>
                <a:tab pos="450215" algn="l"/>
                <a:tab pos="2865755" algn="ctr"/>
                <a:tab pos="6264910" algn="r"/>
              </a:tabLst>
            </a:pPr>
            <a:r>
              <a:rPr lang="en-GB" sz="1400" dirty="0">
                <a:solidFill>
                  <a:prstClr val="black"/>
                </a:solidFill>
                <a:ea typeface="Calibri"/>
                <a:cs typeface="Times New Roman"/>
              </a:rPr>
              <a:t>The audit scope covers the period of </a:t>
            </a:r>
            <a:r>
              <a:rPr lang="en-GB" sz="1400" b="1" dirty="0">
                <a:solidFill>
                  <a:prstClr val="black"/>
                </a:solidFill>
                <a:ea typeface="Calibri"/>
                <a:cs typeface="Times New Roman"/>
              </a:rPr>
              <a:t>1 January 2019 to 31 March 2019 </a:t>
            </a:r>
            <a:r>
              <a:rPr lang="en-GB" sz="1400" dirty="0">
                <a:solidFill>
                  <a:prstClr val="black"/>
                </a:solidFill>
                <a:ea typeface="Calibri"/>
                <a:cs typeface="Times New Roman"/>
              </a:rPr>
              <a:t>and will evaluate the adequacy and effectiveness of control environment encompassing the: </a:t>
            </a:r>
            <a:endParaRPr lang="en-ZA" sz="1400" dirty="0">
              <a:solidFill>
                <a:prstClr val="black"/>
              </a:solidFill>
              <a:ea typeface="Calibri"/>
              <a:cs typeface="Times New Roman"/>
            </a:endParaRPr>
          </a:p>
          <a:p>
            <a:pPr algn="just">
              <a:lnSpc>
                <a:spcPct val="115000"/>
              </a:lnSpc>
            </a:pPr>
            <a:r>
              <a:rPr lang="en-GB" sz="1400" dirty="0">
                <a:solidFill>
                  <a:prstClr val="black"/>
                </a:solidFill>
                <a:ea typeface="Calibri"/>
                <a:cs typeface="Times New Roman"/>
              </a:rPr>
              <a:t> </a:t>
            </a:r>
            <a:endParaRPr lang="en-ZA" sz="1400" dirty="0">
              <a:solidFill>
                <a:prstClr val="black"/>
              </a:solidFill>
              <a:ea typeface="Calibri"/>
              <a:cs typeface="Times New Roman"/>
            </a:endParaRPr>
          </a:p>
          <a:p>
            <a:pPr marL="342900" indent="-342900">
              <a:lnSpc>
                <a:spcPct val="115000"/>
              </a:lnSpc>
              <a:buFont typeface="Symbol"/>
              <a:buChar char=""/>
              <a:tabLst>
                <a:tab pos="742950" algn="l"/>
              </a:tabLst>
            </a:pPr>
            <a:r>
              <a:rPr lang="en-ZA" sz="1400" dirty="0">
                <a:solidFill>
                  <a:prstClr val="black"/>
                </a:solidFill>
                <a:ea typeface="Calibri"/>
                <a:cs typeface="Times New Roman"/>
              </a:rPr>
              <a:t>Compliance with reporting requirements;</a:t>
            </a:r>
          </a:p>
          <a:p>
            <a:pPr marL="342900" indent="-342900">
              <a:lnSpc>
                <a:spcPct val="115000"/>
              </a:lnSpc>
              <a:buFont typeface="Symbol"/>
              <a:buChar char=""/>
              <a:tabLst>
                <a:tab pos="742950" algn="l"/>
              </a:tabLst>
            </a:pPr>
            <a:r>
              <a:rPr lang="en-ZA" sz="1400" dirty="0">
                <a:solidFill>
                  <a:prstClr val="black"/>
                </a:solidFill>
                <a:ea typeface="Calibri"/>
                <a:cs typeface="Times New Roman"/>
              </a:rPr>
              <a:t>Reliability of information:</a:t>
            </a:r>
          </a:p>
          <a:p>
            <a:pPr marL="342900" indent="-342900">
              <a:buFont typeface="Wingdings"/>
              <a:buChar char=""/>
              <a:tabLst>
                <a:tab pos="742950" algn="l"/>
              </a:tabLst>
            </a:pPr>
            <a:r>
              <a:rPr lang="en-US" sz="1400" dirty="0">
                <a:solidFill>
                  <a:prstClr val="black"/>
                </a:solidFill>
                <a:ea typeface="Times New Roman"/>
              </a:rPr>
              <a:t>Validity of information;</a:t>
            </a:r>
            <a:endParaRPr lang="en-ZA" sz="1400" dirty="0">
              <a:solidFill>
                <a:prstClr val="black"/>
              </a:solidFill>
              <a:ea typeface="Times New Roman"/>
            </a:endParaRPr>
          </a:p>
          <a:p>
            <a:pPr marL="342900" indent="-342900">
              <a:buFont typeface="Wingdings"/>
              <a:buChar char=""/>
              <a:tabLst>
                <a:tab pos="742950" algn="l"/>
              </a:tabLst>
            </a:pPr>
            <a:r>
              <a:rPr lang="en-US" sz="1400" dirty="0">
                <a:solidFill>
                  <a:prstClr val="black"/>
                </a:solidFill>
                <a:ea typeface="Times New Roman"/>
              </a:rPr>
              <a:t>Accuracy of information; and</a:t>
            </a:r>
            <a:endParaRPr lang="en-ZA" sz="1400" dirty="0">
              <a:solidFill>
                <a:prstClr val="black"/>
              </a:solidFill>
              <a:ea typeface="Times New Roman"/>
            </a:endParaRPr>
          </a:p>
          <a:p>
            <a:pPr marL="342900" indent="-342900">
              <a:buFont typeface="Wingdings"/>
              <a:buChar char=""/>
              <a:tabLst>
                <a:tab pos="742950" algn="l"/>
              </a:tabLst>
            </a:pPr>
            <a:r>
              <a:rPr lang="en-US" sz="1400" dirty="0">
                <a:solidFill>
                  <a:prstClr val="black"/>
                </a:solidFill>
                <a:ea typeface="Times New Roman"/>
              </a:rPr>
              <a:t>Completeness of information.</a:t>
            </a:r>
            <a:endParaRPr lang="en-ZA" sz="1400" dirty="0">
              <a:solidFill>
                <a:prstClr val="black"/>
              </a:solidFill>
              <a:ea typeface="Times New Roman"/>
            </a:endParaRPr>
          </a:p>
          <a:p>
            <a:r>
              <a:rPr lang="en-US" sz="1600" dirty="0">
                <a:solidFill>
                  <a:prstClr val="black"/>
                </a:solidFill>
                <a:ea typeface="Times New Roman"/>
              </a:rPr>
              <a:t> </a:t>
            </a:r>
            <a:endParaRPr lang="en-ZA" sz="1600" dirty="0">
              <a:solidFill>
                <a:prstClr val="black"/>
              </a:solidFill>
              <a:ea typeface="Times New Roman"/>
            </a:endParaRPr>
          </a:p>
        </p:txBody>
      </p:sp>
      <p:sp>
        <p:nvSpPr>
          <p:cNvPr id="4" name="Rectangle 3"/>
          <p:cNvSpPr/>
          <p:nvPr/>
        </p:nvSpPr>
        <p:spPr>
          <a:xfrm>
            <a:off x="857955" y="1412776"/>
            <a:ext cx="3132076" cy="369332"/>
          </a:xfrm>
          <a:prstGeom prst="rect">
            <a:avLst/>
          </a:prstGeom>
        </p:spPr>
        <p:txBody>
          <a:bodyPr wrap="none">
            <a:spAutoFit/>
          </a:bodyPr>
          <a:lstStyle/>
          <a:p>
            <a:r>
              <a:rPr lang="en-ZA" b="1" dirty="0">
                <a:solidFill>
                  <a:prstClr val="black"/>
                </a:solidFill>
              </a:rPr>
              <a:t>AUDIT OBJECTIVES AND SCOPE</a:t>
            </a:r>
          </a:p>
        </p:txBody>
      </p:sp>
      <p:sp>
        <p:nvSpPr>
          <p:cNvPr id="5" name="TextBox 7"/>
          <p:cNvSpPr txBox="1"/>
          <p:nvPr/>
        </p:nvSpPr>
        <p:spPr>
          <a:xfrm>
            <a:off x="11150941" y="40511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a:t>
            </a:r>
            <a:endParaRPr lang="en-ZA" sz="1200" dirty="0">
              <a:solidFill>
                <a:prstClr val="black"/>
              </a:solidFill>
            </a:endParaRPr>
          </a:p>
        </p:txBody>
      </p:sp>
      <p:sp>
        <p:nvSpPr>
          <p:cNvPr id="6" name="Rectangle 5"/>
          <p:cNvSpPr/>
          <p:nvPr/>
        </p:nvSpPr>
        <p:spPr>
          <a:xfrm>
            <a:off x="3883235" y="1300836"/>
            <a:ext cx="3826516" cy="5526128"/>
          </a:xfrm>
          <a:prstGeom prst="rect">
            <a:avLst/>
          </a:prstGeom>
        </p:spPr>
        <p:txBody>
          <a:bodyPr wrap="square">
            <a:spAutoFit/>
          </a:bodyPr>
          <a:lstStyle/>
          <a:p>
            <a:pPr marL="180340"/>
            <a:endParaRPr lang="en-US" sz="1200" b="1" dirty="0" smtClean="0">
              <a:solidFill>
                <a:prstClr val="black"/>
              </a:solidFill>
              <a:ea typeface="Times New Roman"/>
            </a:endParaRPr>
          </a:p>
          <a:p>
            <a:pPr marL="180340"/>
            <a:endParaRPr lang="en-US" sz="1200" b="1" dirty="0">
              <a:solidFill>
                <a:prstClr val="black"/>
              </a:solidFill>
              <a:ea typeface="Times New Roman"/>
            </a:endParaRPr>
          </a:p>
          <a:p>
            <a:pPr marL="180340"/>
            <a:r>
              <a:rPr lang="en-US" sz="1200" b="1" dirty="0">
                <a:solidFill>
                  <a:prstClr val="black"/>
                </a:solidFill>
                <a:ea typeface="Times New Roman"/>
              </a:rPr>
              <a:t> </a:t>
            </a:r>
            <a:endParaRPr lang="en-US" sz="1200" b="1" dirty="0" smtClean="0">
              <a:solidFill>
                <a:prstClr val="black"/>
              </a:solidFill>
              <a:ea typeface="Times New Roman"/>
            </a:endParaRPr>
          </a:p>
          <a:p>
            <a:pPr marL="180340"/>
            <a:r>
              <a:rPr lang="en-US" sz="1400" dirty="0" smtClean="0">
                <a:solidFill>
                  <a:prstClr val="black"/>
                </a:solidFill>
                <a:ea typeface="Times New Roman"/>
              </a:rPr>
              <a:t>As </a:t>
            </a:r>
            <a:r>
              <a:rPr lang="en-US" sz="1400" dirty="0">
                <a:solidFill>
                  <a:prstClr val="black"/>
                </a:solidFill>
                <a:ea typeface="Times New Roman"/>
              </a:rPr>
              <a:t>per our Annual Performance Plan 2018/2019, there are sixteen (16) performance indicators and targets</a:t>
            </a:r>
            <a:r>
              <a:rPr lang="en-US" sz="1400" dirty="0" smtClean="0">
                <a:solidFill>
                  <a:prstClr val="black"/>
                </a:solidFill>
                <a:ea typeface="Times New Roman"/>
              </a:rPr>
              <a:t>.</a:t>
            </a:r>
          </a:p>
          <a:p>
            <a:pPr marL="180340"/>
            <a:endParaRPr lang="en-ZA" sz="1400" dirty="0">
              <a:solidFill>
                <a:prstClr val="black"/>
              </a:solidFill>
              <a:ea typeface="Times New Roman"/>
            </a:endParaRPr>
          </a:p>
          <a:p>
            <a:pPr marL="270510" algn="just">
              <a:tabLst>
                <a:tab pos="180340" algn="l"/>
              </a:tabLst>
            </a:pPr>
            <a:r>
              <a:rPr lang="en-US" sz="1400" dirty="0">
                <a:solidFill>
                  <a:prstClr val="black"/>
                </a:solidFill>
                <a:ea typeface="Times New Roman"/>
              </a:rPr>
              <a:t> </a:t>
            </a:r>
            <a:r>
              <a:rPr lang="en-ZA" sz="1400" b="1" dirty="0" smtClean="0">
                <a:solidFill>
                  <a:prstClr val="black"/>
                </a:solidFill>
                <a:ea typeface="Calibri"/>
                <a:cs typeface="Times New Roman"/>
              </a:rPr>
              <a:t>Management </a:t>
            </a:r>
            <a:r>
              <a:rPr lang="en-ZA" sz="1400" b="1" dirty="0">
                <a:solidFill>
                  <a:prstClr val="black"/>
                </a:solidFill>
                <a:ea typeface="Calibri"/>
                <a:cs typeface="Times New Roman"/>
              </a:rPr>
              <a:t>Assurance:</a:t>
            </a:r>
            <a:r>
              <a:rPr lang="en-ZA" sz="1400" dirty="0">
                <a:solidFill>
                  <a:prstClr val="black"/>
                </a:solidFill>
                <a:ea typeface="Calibri"/>
                <a:cs typeface="Times New Roman"/>
              </a:rPr>
              <a:t> </a:t>
            </a:r>
            <a:endParaRPr lang="en-ZA" sz="1400" dirty="0" smtClean="0">
              <a:solidFill>
                <a:prstClr val="black"/>
              </a:solidFill>
              <a:ea typeface="Calibri"/>
              <a:cs typeface="Times New Roman"/>
            </a:endParaRPr>
          </a:p>
          <a:p>
            <a:pPr marL="342900" indent="-342900" algn="just">
              <a:buFont typeface="Symbol"/>
              <a:buChar char=""/>
              <a:tabLst>
                <a:tab pos="180340" algn="l"/>
              </a:tabLst>
            </a:pPr>
            <a:r>
              <a:rPr lang="en-US" sz="1400" dirty="0" smtClean="0">
                <a:solidFill>
                  <a:prstClr val="black"/>
                </a:solidFill>
                <a:ea typeface="Times New Roman"/>
              </a:rPr>
              <a:t>Management </a:t>
            </a:r>
            <a:r>
              <a:rPr lang="en-US" sz="1400" dirty="0">
                <a:solidFill>
                  <a:prstClr val="black"/>
                </a:solidFill>
                <a:ea typeface="Times New Roman"/>
              </a:rPr>
              <a:t>reported that ten (10) performance targets were achieved and six (6) performance targets were not achieved.</a:t>
            </a:r>
            <a:endParaRPr lang="en-ZA" sz="1400" dirty="0">
              <a:solidFill>
                <a:prstClr val="black"/>
              </a:solidFill>
              <a:ea typeface="Times New Roman"/>
            </a:endParaRPr>
          </a:p>
          <a:p>
            <a:pPr marL="342900" indent="-342900" algn="just">
              <a:buFont typeface="Symbol"/>
              <a:buChar char=""/>
              <a:tabLst>
                <a:tab pos="742950" algn="l"/>
              </a:tabLst>
            </a:pPr>
            <a:r>
              <a:rPr lang="en-ZA" sz="1400" dirty="0">
                <a:solidFill>
                  <a:prstClr val="black"/>
                </a:solidFill>
                <a:ea typeface="Times New Roman"/>
              </a:rPr>
              <a:t>Percentage achieved 63%</a:t>
            </a:r>
          </a:p>
          <a:p>
            <a:pPr marL="180340" algn="just">
              <a:tabLst>
                <a:tab pos="742950" algn="l"/>
              </a:tabLst>
            </a:pPr>
            <a:r>
              <a:rPr lang="en-ZA" sz="1400" dirty="0">
                <a:solidFill>
                  <a:prstClr val="black"/>
                </a:solidFill>
                <a:ea typeface="Times New Roman"/>
              </a:rPr>
              <a:t> </a:t>
            </a:r>
            <a:r>
              <a:rPr lang="en-ZA" sz="1400" b="1" dirty="0">
                <a:solidFill>
                  <a:prstClr val="black"/>
                </a:solidFill>
                <a:ea typeface="Calibri"/>
                <a:cs typeface="Times New Roman"/>
              </a:rPr>
              <a:t>	</a:t>
            </a:r>
            <a:endParaRPr lang="en-ZA" sz="1400" b="1" dirty="0" smtClean="0">
              <a:solidFill>
                <a:prstClr val="black"/>
              </a:solidFill>
              <a:ea typeface="Calibri"/>
              <a:cs typeface="Times New Roman"/>
            </a:endParaRPr>
          </a:p>
          <a:p>
            <a:pPr marL="270510" algn="just">
              <a:lnSpc>
                <a:spcPct val="115000"/>
              </a:lnSpc>
              <a:tabLst>
                <a:tab pos="270510" algn="l"/>
              </a:tabLst>
            </a:pPr>
            <a:r>
              <a:rPr lang="en-ZA" sz="1400" b="1" dirty="0" smtClean="0">
                <a:solidFill>
                  <a:prstClr val="black"/>
                </a:solidFill>
                <a:ea typeface="Calibri"/>
                <a:cs typeface="Times New Roman"/>
              </a:rPr>
              <a:t>Internal </a:t>
            </a:r>
            <a:r>
              <a:rPr lang="en-ZA" sz="1400" b="1" dirty="0">
                <a:solidFill>
                  <a:prstClr val="black"/>
                </a:solidFill>
                <a:ea typeface="Calibri"/>
                <a:cs typeface="Times New Roman"/>
              </a:rPr>
              <a:t>Audit Assurance:</a:t>
            </a:r>
            <a:r>
              <a:rPr lang="en-ZA" sz="1400" dirty="0">
                <a:solidFill>
                  <a:prstClr val="black"/>
                </a:solidFill>
                <a:ea typeface="Calibri"/>
                <a:cs typeface="Times New Roman"/>
              </a:rPr>
              <a:t> </a:t>
            </a:r>
          </a:p>
          <a:p>
            <a:pPr marL="270510" algn="just">
              <a:lnSpc>
                <a:spcPct val="115000"/>
              </a:lnSpc>
              <a:tabLst>
                <a:tab pos="180340" algn="l"/>
              </a:tabLst>
            </a:pPr>
            <a:r>
              <a:rPr lang="en-ZA" sz="1400" dirty="0" smtClean="0">
                <a:solidFill>
                  <a:prstClr val="black"/>
                </a:solidFill>
                <a:ea typeface="Calibri"/>
                <a:cs typeface="Times New Roman"/>
              </a:rPr>
              <a:t>Internal </a:t>
            </a:r>
            <a:r>
              <a:rPr lang="en-ZA" sz="1400" dirty="0">
                <a:solidFill>
                  <a:prstClr val="black"/>
                </a:solidFill>
                <a:ea typeface="Calibri"/>
                <a:cs typeface="Times New Roman"/>
              </a:rPr>
              <a:t>Audit is providing reasonable assurance on the four (4) performance targets which were achieved and the five (5) which was not </a:t>
            </a:r>
            <a:r>
              <a:rPr lang="en-ZA" sz="1400" dirty="0" smtClean="0">
                <a:solidFill>
                  <a:prstClr val="black"/>
                </a:solidFill>
                <a:ea typeface="Calibri"/>
                <a:cs typeface="Times New Roman"/>
              </a:rPr>
              <a:t>achieved.</a:t>
            </a:r>
          </a:p>
          <a:p>
            <a:pPr marL="270510" algn="just">
              <a:lnSpc>
                <a:spcPct val="115000"/>
              </a:lnSpc>
              <a:tabLst>
                <a:tab pos="180340" algn="l"/>
              </a:tabLst>
            </a:pPr>
            <a:r>
              <a:rPr lang="en-ZA" sz="1400" dirty="0" smtClean="0">
                <a:solidFill>
                  <a:prstClr val="black"/>
                </a:solidFill>
                <a:ea typeface="Calibri"/>
                <a:cs typeface="Times New Roman"/>
              </a:rPr>
              <a:t>However</a:t>
            </a:r>
            <a:r>
              <a:rPr lang="en-ZA" sz="1400" dirty="0">
                <a:solidFill>
                  <a:prstClr val="black"/>
                </a:solidFill>
                <a:ea typeface="Calibri"/>
                <a:cs typeface="Times New Roman"/>
              </a:rPr>
              <a:t>, Internal audit could not provide assurance on seven (7) performance indicators due to outstanding </a:t>
            </a:r>
            <a:r>
              <a:rPr lang="en-ZA" sz="1400" dirty="0" smtClean="0">
                <a:solidFill>
                  <a:prstClr val="black"/>
                </a:solidFill>
                <a:ea typeface="Calibri"/>
                <a:cs typeface="Times New Roman"/>
              </a:rPr>
              <a:t>evidence.</a:t>
            </a:r>
          </a:p>
          <a:p>
            <a:pPr marL="270510" algn="just">
              <a:lnSpc>
                <a:spcPct val="115000"/>
              </a:lnSpc>
              <a:tabLst>
                <a:tab pos="180340" algn="l"/>
              </a:tabLst>
            </a:pPr>
            <a:r>
              <a:rPr lang="en-ZA" sz="1400" dirty="0" smtClean="0">
                <a:solidFill>
                  <a:prstClr val="black"/>
                </a:solidFill>
                <a:ea typeface="Times New Roman"/>
                <a:cs typeface="Times New Roman"/>
              </a:rPr>
              <a:t>The </a:t>
            </a:r>
            <a:r>
              <a:rPr lang="en-ZA" sz="1400" dirty="0">
                <a:solidFill>
                  <a:prstClr val="black"/>
                </a:solidFill>
                <a:ea typeface="Times New Roman"/>
                <a:cs typeface="Times New Roman"/>
              </a:rPr>
              <a:t>table below reflects the details and comments on the performance indicators</a:t>
            </a:r>
            <a:r>
              <a:rPr lang="en-ZA" sz="1400" dirty="0" smtClean="0">
                <a:solidFill>
                  <a:prstClr val="black"/>
                </a:solidFill>
                <a:ea typeface="Times New Roman"/>
                <a:cs typeface="Times New Roman"/>
              </a:rPr>
              <a:t>.</a:t>
            </a:r>
          </a:p>
          <a:p>
            <a:pPr marL="457200" algn="just">
              <a:lnSpc>
                <a:spcPct val="115000"/>
              </a:lnSpc>
              <a:spcAft>
                <a:spcPts val="1000"/>
              </a:spcAft>
              <a:tabLst>
                <a:tab pos="180340" algn="l"/>
              </a:tabLst>
            </a:pPr>
            <a:endParaRPr lang="en-ZA" sz="1400" dirty="0">
              <a:solidFill>
                <a:prstClr val="black"/>
              </a:solidFill>
              <a:ea typeface="Calibri"/>
              <a:cs typeface="Times New Roman"/>
            </a:endParaRPr>
          </a:p>
        </p:txBody>
      </p:sp>
      <p:sp>
        <p:nvSpPr>
          <p:cNvPr id="7" name="Rectangle 6"/>
          <p:cNvSpPr/>
          <p:nvPr/>
        </p:nvSpPr>
        <p:spPr>
          <a:xfrm>
            <a:off x="4835972" y="1412494"/>
            <a:ext cx="1996252" cy="400110"/>
          </a:xfrm>
          <a:prstGeom prst="rect">
            <a:avLst/>
          </a:prstGeom>
        </p:spPr>
        <p:txBody>
          <a:bodyPr wrap="none">
            <a:spAutoFit/>
          </a:bodyPr>
          <a:lstStyle/>
          <a:p>
            <a:r>
              <a:rPr lang="en-ZA" b="1" dirty="0">
                <a:solidFill>
                  <a:prstClr val="black"/>
                </a:solidFill>
              </a:rPr>
              <a:t>TOTAL</a:t>
            </a:r>
            <a:r>
              <a:rPr lang="en-ZA" sz="2000" b="1" dirty="0">
                <a:solidFill>
                  <a:prstClr val="black"/>
                </a:solidFill>
              </a:rPr>
              <a:t> </a:t>
            </a:r>
            <a:r>
              <a:rPr lang="en-ZA" b="1" dirty="0">
                <a:solidFill>
                  <a:prstClr val="black"/>
                </a:solidFill>
              </a:rPr>
              <a:t>INDICATORS</a:t>
            </a:r>
          </a:p>
        </p:txBody>
      </p:sp>
      <p:sp>
        <p:nvSpPr>
          <p:cNvPr id="8" name="Rectangle 7"/>
          <p:cNvSpPr/>
          <p:nvPr/>
        </p:nvSpPr>
        <p:spPr>
          <a:xfrm>
            <a:off x="7564714" y="1277408"/>
            <a:ext cx="4322617" cy="5464573"/>
          </a:xfrm>
          <a:prstGeom prst="rect">
            <a:avLst/>
          </a:prstGeom>
        </p:spPr>
        <p:txBody>
          <a:bodyPr wrap="square">
            <a:spAutoFit/>
          </a:bodyPr>
          <a:lstStyle/>
          <a:p>
            <a:pPr>
              <a:buSzPts val="1100"/>
            </a:pPr>
            <a:endParaRPr lang="en-US" sz="1600" b="1" dirty="0" smtClean="0">
              <a:solidFill>
                <a:prstClr val="black"/>
              </a:solidFill>
              <a:ea typeface="Times New Roman"/>
            </a:endParaRPr>
          </a:p>
          <a:p>
            <a:pPr marL="180340"/>
            <a:r>
              <a:rPr lang="en-US" sz="1400" b="1" dirty="0">
                <a:solidFill>
                  <a:prstClr val="black"/>
                </a:solidFill>
                <a:ea typeface="Times New Roman"/>
              </a:rPr>
              <a:t> </a:t>
            </a:r>
            <a:endParaRPr lang="en-US" sz="1400" b="1" dirty="0" smtClean="0">
              <a:solidFill>
                <a:prstClr val="black"/>
              </a:solidFill>
              <a:ea typeface="Times New Roman"/>
            </a:endParaRPr>
          </a:p>
          <a:p>
            <a:pPr marL="180340"/>
            <a:r>
              <a:rPr lang="en-US" sz="1400" dirty="0" smtClean="0">
                <a:solidFill>
                  <a:prstClr val="black"/>
                </a:solidFill>
                <a:ea typeface="Times New Roman"/>
              </a:rPr>
              <a:t>As </a:t>
            </a:r>
            <a:r>
              <a:rPr lang="en-US" sz="1400" dirty="0">
                <a:solidFill>
                  <a:prstClr val="black"/>
                </a:solidFill>
                <a:ea typeface="Times New Roman"/>
              </a:rPr>
              <a:t>per our Annual Performance Plan 2018/2019, there are sixteen (16) performance indicators and </a:t>
            </a:r>
            <a:r>
              <a:rPr lang="en-US" sz="1400" dirty="0" smtClean="0">
                <a:solidFill>
                  <a:prstClr val="black"/>
                </a:solidFill>
                <a:ea typeface="Times New Roman"/>
              </a:rPr>
              <a:t>targets.</a:t>
            </a:r>
          </a:p>
          <a:p>
            <a:pPr marL="180340"/>
            <a:endParaRPr lang="en-ZA" sz="1400" dirty="0">
              <a:solidFill>
                <a:prstClr val="black"/>
              </a:solidFill>
              <a:ea typeface="Times New Roman"/>
            </a:endParaRPr>
          </a:p>
          <a:p>
            <a:pPr marL="180340"/>
            <a:r>
              <a:rPr lang="en-ZA" sz="1400" b="1" dirty="0" smtClean="0">
                <a:solidFill>
                  <a:prstClr val="black"/>
                </a:solidFill>
                <a:ea typeface="Calibri"/>
                <a:cs typeface="Times New Roman"/>
              </a:rPr>
              <a:t>Management </a:t>
            </a:r>
            <a:r>
              <a:rPr lang="en-ZA" sz="1400" b="1" dirty="0">
                <a:solidFill>
                  <a:prstClr val="black"/>
                </a:solidFill>
                <a:ea typeface="Calibri"/>
                <a:cs typeface="Times New Roman"/>
              </a:rPr>
              <a:t>Assurance</a:t>
            </a:r>
            <a:r>
              <a:rPr lang="en-ZA" sz="1600" b="1" dirty="0">
                <a:solidFill>
                  <a:prstClr val="black"/>
                </a:solidFill>
                <a:ea typeface="Calibri"/>
                <a:cs typeface="Times New Roman"/>
              </a:rPr>
              <a:t>:</a:t>
            </a:r>
            <a:r>
              <a:rPr lang="en-ZA" sz="1600" dirty="0">
                <a:solidFill>
                  <a:prstClr val="black"/>
                </a:solidFill>
                <a:ea typeface="Calibri"/>
                <a:cs typeface="Times New Roman"/>
              </a:rPr>
              <a:t> </a:t>
            </a:r>
            <a:endParaRPr lang="en-ZA" sz="1600" dirty="0" smtClean="0">
              <a:solidFill>
                <a:prstClr val="black"/>
              </a:solidFill>
              <a:ea typeface="Calibri"/>
              <a:cs typeface="Times New Roman"/>
            </a:endParaRPr>
          </a:p>
          <a:p>
            <a:pPr marL="342900" indent="-342900" algn="just">
              <a:buFont typeface="Symbol"/>
              <a:buChar char=""/>
              <a:tabLst>
                <a:tab pos="180340" algn="l"/>
              </a:tabLst>
            </a:pPr>
            <a:r>
              <a:rPr lang="en-US" sz="1400" dirty="0" smtClean="0">
                <a:solidFill>
                  <a:prstClr val="black"/>
                </a:solidFill>
                <a:ea typeface="Times New Roman"/>
              </a:rPr>
              <a:t>Management </a:t>
            </a:r>
            <a:r>
              <a:rPr lang="en-US" sz="1400" dirty="0">
                <a:solidFill>
                  <a:prstClr val="black"/>
                </a:solidFill>
                <a:ea typeface="Times New Roman"/>
              </a:rPr>
              <a:t>reported that ten (10) performance targets were achieved and six (6) performance targets were not achieved</a:t>
            </a:r>
            <a:r>
              <a:rPr lang="en-US" sz="1400" dirty="0" smtClean="0">
                <a:solidFill>
                  <a:prstClr val="black"/>
                </a:solidFill>
                <a:ea typeface="Times New Roman"/>
              </a:rPr>
              <a:t>.</a:t>
            </a:r>
          </a:p>
          <a:p>
            <a:pPr marL="342900" indent="-342900" algn="just">
              <a:buFont typeface="Symbol"/>
              <a:buChar char=""/>
              <a:tabLst>
                <a:tab pos="742950" algn="l"/>
              </a:tabLst>
            </a:pPr>
            <a:r>
              <a:rPr lang="en-ZA" sz="1400" dirty="0" smtClean="0">
                <a:solidFill>
                  <a:prstClr val="black"/>
                </a:solidFill>
                <a:ea typeface="Times New Roman"/>
              </a:rPr>
              <a:t>Percentage </a:t>
            </a:r>
            <a:r>
              <a:rPr lang="en-ZA" sz="1400" dirty="0">
                <a:solidFill>
                  <a:prstClr val="black"/>
                </a:solidFill>
                <a:ea typeface="Times New Roman"/>
              </a:rPr>
              <a:t>achieved 63%</a:t>
            </a:r>
          </a:p>
          <a:p>
            <a:pPr marL="180340" algn="just">
              <a:tabLst>
                <a:tab pos="742950" algn="l"/>
              </a:tabLst>
            </a:pPr>
            <a:r>
              <a:rPr lang="en-ZA" sz="1400" dirty="0">
                <a:solidFill>
                  <a:prstClr val="black"/>
                </a:solidFill>
                <a:ea typeface="Times New Roman"/>
              </a:rPr>
              <a:t> </a:t>
            </a:r>
            <a:endParaRPr lang="en-ZA" sz="1400" dirty="0" smtClean="0">
              <a:solidFill>
                <a:prstClr val="black"/>
              </a:solidFill>
              <a:ea typeface="Times New Roman"/>
            </a:endParaRPr>
          </a:p>
          <a:p>
            <a:pPr marL="180340" algn="just">
              <a:tabLst>
                <a:tab pos="742950" algn="l"/>
              </a:tabLst>
            </a:pPr>
            <a:r>
              <a:rPr lang="en-ZA" sz="1400" b="1" dirty="0" smtClean="0">
                <a:solidFill>
                  <a:prstClr val="black"/>
                </a:solidFill>
                <a:ea typeface="Calibri"/>
                <a:cs typeface="Times New Roman"/>
              </a:rPr>
              <a:t>Internal </a:t>
            </a:r>
            <a:r>
              <a:rPr lang="en-ZA" sz="1400" b="1" dirty="0">
                <a:solidFill>
                  <a:prstClr val="black"/>
                </a:solidFill>
                <a:ea typeface="Calibri"/>
                <a:cs typeface="Times New Roman"/>
              </a:rPr>
              <a:t>Audit Assurance:</a:t>
            </a:r>
            <a:r>
              <a:rPr lang="en-ZA" sz="1400" dirty="0">
                <a:solidFill>
                  <a:prstClr val="black"/>
                </a:solidFill>
                <a:ea typeface="Calibri"/>
                <a:cs typeface="Times New Roman"/>
              </a:rPr>
              <a:t> </a:t>
            </a:r>
          </a:p>
          <a:p>
            <a:pPr marL="270510" algn="just">
              <a:lnSpc>
                <a:spcPct val="115000"/>
              </a:lnSpc>
              <a:tabLst>
                <a:tab pos="180340" algn="l"/>
              </a:tabLst>
            </a:pPr>
            <a:r>
              <a:rPr lang="en-ZA" sz="1400" dirty="0" smtClean="0">
                <a:solidFill>
                  <a:prstClr val="black"/>
                </a:solidFill>
                <a:ea typeface="Calibri"/>
                <a:cs typeface="Times New Roman"/>
              </a:rPr>
              <a:t>Subsequent </a:t>
            </a:r>
            <a:r>
              <a:rPr lang="en-ZA" sz="1400" dirty="0">
                <a:solidFill>
                  <a:prstClr val="black"/>
                </a:solidFill>
                <a:ea typeface="Calibri"/>
                <a:cs typeface="Times New Roman"/>
              </a:rPr>
              <a:t>to receipt of the evidence that was outstanding during the initial review of the quarter four performance information, Internal Audit provides reasonable assurance that out of seven (7) performance indicators listed below, six (6) performance targets were achieved and one (1) was not achieved. </a:t>
            </a:r>
            <a:r>
              <a:rPr lang="en-ZA" sz="1400" dirty="0" smtClean="0">
                <a:solidFill>
                  <a:prstClr val="black"/>
                </a:solidFill>
                <a:ea typeface="Calibri"/>
                <a:cs typeface="Times New Roman"/>
              </a:rPr>
              <a:t>Internal </a:t>
            </a:r>
            <a:r>
              <a:rPr lang="en-ZA" sz="1400" dirty="0">
                <a:solidFill>
                  <a:prstClr val="black"/>
                </a:solidFill>
                <a:ea typeface="Calibri"/>
                <a:cs typeface="Times New Roman"/>
              </a:rPr>
              <a:t>Audit provides reasonable assurance that the overall annual performance achievement against annual performance plan for 2018/2019 financial year is 63%.</a:t>
            </a:r>
          </a:p>
          <a:p>
            <a:pPr marL="457200" algn="just">
              <a:lnSpc>
                <a:spcPct val="115000"/>
              </a:lnSpc>
              <a:tabLst>
                <a:tab pos="180340" algn="l"/>
              </a:tabLst>
            </a:pPr>
            <a:r>
              <a:rPr lang="en-ZA" sz="1400" dirty="0">
                <a:solidFill>
                  <a:prstClr val="black"/>
                </a:solidFill>
                <a:ea typeface="Calibri"/>
                <a:cs typeface="Times New Roman"/>
              </a:rPr>
              <a:t> </a:t>
            </a:r>
          </a:p>
        </p:txBody>
      </p:sp>
      <p:sp>
        <p:nvSpPr>
          <p:cNvPr id="9" name="Rectangle 8"/>
          <p:cNvSpPr/>
          <p:nvPr/>
        </p:nvSpPr>
        <p:spPr>
          <a:xfrm>
            <a:off x="2066438" y="405090"/>
            <a:ext cx="7001353" cy="523220"/>
          </a:xfrm>
          <a:prstGeom prst="rect">
            <a:avLst/>
          </a:prstGeom>
        </p:spPr>
        <p:txBody>
          <a:bodyPr wrap="square">
            <a:spAutoFit/>
          </a:bodyPr>
          <a:lstStyle/>
          <a:p>
            <a:pPr algn="ctr"/>
            <a:r>
              <a:rPr lang="en-ZA" sz="2800" b="1" dirty="0" smtClean="0">
                <a:solidFill>
                  <a:prstClr val="black"/>
                </a:solidFill>
              </a:rPr>
              <a:t>INTERNAL AUDIT REPORT </a:t>
            </a:r>
            <a:endParaRPr lang="en-ZA" sz="2800" b="1" dirty="0">
              <a:solidFill>
                <a:prstClr val="black"/>
              </a:solidFill>
            </a:endParaRPr>
          </a:p>
        </p:txBody>
      </p:sp>
      <p:sp>
        <p:nvSpPr>
          <p:cNvPr id="10" name="Rectangle 9"/>
          <p:cNvSpPr/>
          <p:nvPr/>
        </p:nvSpPr>
        <p:spPr>
          <a:xfrm>
            <a:off x="8040725" y="1381998"/>
            <a:ext cx="4151275" cy="400110"/>
          </a:xfrm>
          <a:prstGeom prst="rect">
            <a:avLst/>
          </a:prstGeom>
        </p:spPr>
        <p:txBody>
          <a:bodyPr wrap="square">
            <a:spAutoFit/>
          </a:bodyPr>
          <a:lstStyle/>
          <a:p>
            <a:r>
              <a:rPr lang="en-ZA" b="1" dirty="0" smtClean="0">
                <a:solidFill>
                  <a:prstClr val="black"/>
                </a:solidFill>
              </a:rPr>
              <a:t>REVIEW</a:t>
            </a:r>
            <a:r>
              <a:rPr lang="en-ZA" sz="2000" b="1" dirty="0" smtClean="0">
                <a:solidFill>
                  <a:prstClr val="black"/>
                </a:solidFill>
              </a:rPr>
              <a:t> </a:t>
            </a:r>
            <a:r>
              <a:rPr lang="en-ZA" b="1" dirty="0" smtClean="0">
                <a:solidFill>
                  <a:prstClr val="black"/>
                </a:solidFill>
              </a:rPr>
              <a:t>ON</a:t>
            </a:r>
            <a:r>
              <a:rPr lang="en-ZA" sz="2000" b="1" dirty="0" smtClean="0">
                <a:solidFill>
                  <a:prstClr val="black"/>
                </a:solidFill>
              </a:rPr>
              <a:t> </a:t>
            </a:r>
            <a:r>
              <a:rPr lang="en-ZA" b="1" dirty="0" smtClean="0">
                <a:solidFill>
                  <a:prstClr val="black"/>
                </a:solidFill>
              </a:rPr>
              <a:t>OUTSTANDING</a:t>
            </a:r>
            <a:r>
              <a:rPr lang="en-ZA" sz="2000" b="1" dirty="0" smtClean="0">
                <a:solidFill>
                  <a:prstClr val="black"/>
                </a:solidFill>
              </a:rPr>
              <a:t> </a:t>
            </a:r>
            <a:r>
              <a:rPr lang="en-ZA" b="1" dirty="0" smtClean="0">
                <a:solidFill>
                  <a:prstClr val="black"/>
                </a:solidFill>
              </a:rPr>
              <a:t>EVIDENCE</a:t>
            </a:r>
            <a:endParaRPr lang="en-ZA" b="1" dirty="0">
              <a:solidFill>
                <a:prstClr val="black"/>
              </a:solidFill>
            </a:endParaRPr>
          </a:p>
        </p:txBody>
      </p:sp>
    </p:spTree>
    <p:extLst>
      <p:ext uri="{BB962C8B-B14F-4D97-AF65-F5344CB8AC3E}">
        <p14:creationId xmlns:p14="http://schemas.microsoft.com/office/powerpoint/2010/main" val="1189937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9</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00388714"/>
              </p:ext>
            </p:extLst>
          </p:nvPr>
        </p:nvGraphicFramePr>
        <p:xfrm>
          <a:off x="431375" y="1448792"/>
          <a:ext cx="11425268" cy="5045964"/>
        </p:xfrm>
        <a:graphic>
          <a:graphicData uri="http://schemas.openxmlformats.org/drawingml/2006/table">
            <a:tbl>
              <a:tblPr firstRow="1" firstCol="1" bandRow="1"/>
              <a:tblGrid>
                <a:gridCol w="683561">
                  <a:extLst>
                    <a:ext uri="{9D8B030D-6E8A-4147-A177-3AD203B41FA5}">
                      <a16:colId xmlns="" xmlns:a16="http://schemas.microsoft.com/office/drawing/2014/main" val="20000"/>
                    </a:ext>
                  </a:extLst>
                </a:gridCol>
                <a:gridCol w="4810477">
                  <a:extLst>
                    <a:ext uri="{9D8B030D-6E8A-4147-A177-3AD203B41FA5}">
                      <a16:colId xmlns="" xmlns:a16="http://schemas.microsoft.com/office/drawing/2014/main" val="20001"/>
                    </a:ext>
                  </a:extLst>
                </a:gridCol>
                <a:gridCol w="1243939">
                  <a:extLst>
                    <a:ext uri="{9D8B030D-6E8A-4147-A177-3AD203B41FA5}">
                      <a16:colId xmlns="" xmlns:a16="http://schemas.microsoft.com/office/drawing/2014/main" val="20002"/>
                    </a:ext>
                  </a:extLst>
                </a:gridCol>
                <a:gridCol w="1464779">
                  <a:extLst>
                    <a:ext uri="{9D8B030D-6E8A-4147-A177-3AD203B41FA5}">
                      <a16:colId xmlns="" xmlns:a16="http://schemas.microsoft.com/office/drawing/2014/main" val="20003"/>
                    </a:ext>
                  </a:extLst>
                </a:gridCol>
                <a:gridCol w="3222512">
                  <a:extLst>
                    <a:ext uri="{9D8B030D-6E8A-4147-A177-3AD203B41FA5}">
                      <a16:colId xmlns="" xmlns:a16="http://schemas.microsoft.com/office/drawing/2014/main" val="20004"/>
                    </a:ext>
                  </a:extLst>
                </a:gridCol>
              </a:tblGrid>
              <a:tr h="312135">
                <a:tc>
                  <a:txBody>
                    <a:bodyPr/>
                    <a:lstStyle/>
                    <a:p>
                      <a:pPr marL="0" lvl="0" indent="0" algn="just">
                        <a:spcAft>
                          <a:spcPts val="0"/>
                        </a:spcAft>
                        <a:buFont typeface="+mj-lt"/>
                        <a:buNone/>
                      </a:pPr>
                      <a:r>
                        <a:rPr lang="en-ZA" sz="1100" dirty="0" smtClean="0">
                          <a:effectLst/>
                          <a:latin typeface="+mn-lt"/>
                          <a:ea typeface="Times New Roman"/>
                        </a:rPr>
                        <a:t>No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15000"/>
                        </a:lnSpc>
                        <a:spcAft>
                          <a:spcPts val="0"/>
                        </a:spcAft>
                      </a:pPr>
                      <a:r>
                        <a:rPr lang="en-ZA" sz="1100" dirty="0" smtClean="0">
                          <a:effectLst/>
                          <a:latin typeface="+mn-lt"/>
                          <a:ea typeface="Calibri"/>
                          <a:cs typeface="Times New Roman"/>
                        </a:rPr>
                        <a:t>Performance indicator</a:t>
                      </a:r>
                      <a:r>
                        <a:rPr lang="en-ZA" sz="1100" baseline="0" dirty="0" smtClean="0">
                          <a:effectLst/>
                          <a:latin typeface="+mn-lt"/>
                          <a:ea typeface="Calibri"/>
                          <a:cs typeface="Times New Roman"/>
                        </a:rPr>
                        <a:t> </a:t>
                      </a: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spcAft>
                          <a:spcPts val="0"/>
                        </a:spcAft>
                        <a:tabLst>
                          <a:tab pos="180340" algn="l"/>
                        </a:tabLst>
                      </a:pPr>
                      <a:r>
                        <a:rPr lang="en-ZA" sz="1100" dirty="0" smtClean="0">
                          <a:effectLst/>
                          <a:latin typeface="+mn-lt"/>
                          <a:ea typeface="Times New Roman"/>
                        </a:rPr>
                        <a:t>Status  as per QPR 4</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spcAft>
                          <a:spcPts val="0"/>
                        </a:spcAft>
                        <a:tabLst>
                          <a:tab pos="180340" algn="l"/>
                        </a:tabLst>
                      </a:pPr>
                      <a:r>
                        <a:rPr lang="en-ZA" sz="1100" dirty="0" smtClean="0">
                          <a:effectLst/>
                          <a:latin typeface="+mn-lt"/>
                          <a:ea typeface="Times New Roman"/>
                        </a:rPr>
                        <a:t>Status  as per QPR 4</a:t>
                      </a:r>
                    </a:p>
                    <a:p>
                      <a:pPr marL="457200">
                        <a:spcAft>
                          <a:spcPts val="0"/>
                        </a:spcAft>
                        <a:tabLst>
                          <a:tab pos="180340" algn="l"/>
                        </a:tabLst>
                      </a:pP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l">
                        <a:spcAft>
                          <a:spcPts val="0"/>
                        </a:spcAft>
                        <a:tabLst>
                          <a:tab pos="180340" algn="l"/>
                        </a:tabLst>
                      </a:pPr>
                      <a:r>
                        <a:rPr lang="en-ZA" sz="1100" dirty="0" smtClean="0">
                          <a:effectLst/>
                          <a:latin typeface="+mn-lt"/>
                          <a:ea typeface="Times New Roman"/>
                        </a:rPr>
                        <a:t>Auditor’s conclusion / Comments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12135">
                <a:tc>
                  <a:txBody>
                    <a:bodyPr/>
                    <a:lstStyle/>
                    <a:p>
                      <a:pPr marL="0" lvl="0" indent="0" algn="just">
                        <a:spcAft>
                          <a:spcPts val="0"/>
                        </a:spcAft>
                        <a:buFont typeface="+mj-lt"/>
                        <a:buNone/>
                      </a:pPr>
                      <a:r>
                        <a:rPr lang="en-US" sz="1100" dirty="0" smtClean="0">
                          <a:effectLst/>
                          <a:latin typeface="+mn-lt"/>
                          <a:ea typeface="Times New Roman"/>
                        </a:rPr>
                        <a:t>1</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a:solidFill>
                            <a:srgbClr val="000000"/>
                          </a:solidFill>
                          <a:effectLst/>
                          <a:latin typeface="+mn-lt"/>
                          <a:ea typeface="Calibri"/>
                          <a:cs typeface="Times New Roman"/>
                        </a:rPr>
                        <a:t>Percentage of administrative expenditure (excluding capex) as compared to revenue maintained</a:t>
                      </a:r>
                      <a:r>
                        <a:rPr lang="en-ZA" sz="1100" dirty="0" smtClean="0">
                          <a:solidFill>
                            <a:srgbClr val="000000"/>
                          </a:solidFill>
                          <a:effectLst/>
                          <a:latin typeface="+mn-lt"/>
                          <a:ea typeface="Calibri"/>
                          <a:cs typeface="Times New Roman"/>
                        </a:rPr>
                        <a:t>.</a:t>
                      </a:r>
                    </a:p>
                    <a:p>
                      <a:pPr algn="just">
                        <a:lnSpc>
                          <a:spcPct val="115000"/>
                        </a:lnSpc>
                        <a:spcAft>
                          <a:spcPts val="0"/>
                        </a:spcAft>
                      </a:pP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lvl="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12135">
                <a:tc>
                  <a:txBody>
                    <a:bodyPr/>
                    <a:lstStyle/>
                    <a:p>
                      <a:pPr marL="0" lvl="0" indent="0" algn="just">
                        <a:spcAft>
                          <a:spcPts val="0"/>
                        </a:spcAft>
                        <a:buFont typeface="+mj-lt"/>
                        <a:buNone/>
                      </a:pPr>
                      <a:r>
                        <a:rPr lang="en-US" sz="1100" dirty="0" smtClean="0">
                          <a:effectLst/>
                          <a:latin typeface="+mn-lt"/>
                          <a:ea typeface="Times New Roman"/>
                        </a:rPr>
                        <a:t>2</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a:solidFill>
                            <a:srgbClr val="000000"/>
                          </a:solidFill>
                          <a:effectLst/>
                          <a:latin typeface="+mn-lt"/>
                          <a:ea typeface="Calibri"/>
                          <a:cs typeface="Times New Roman"/>
                        </a:rPr>
                        <a:t>Percentage of valid invoices paid within 30 calendar days after receipt by the Fund.</a:t>
                      </a: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p>
                      <a:pPr>
                        <a:lnSpc>
                          <a:spcPct val="115000"/>
                        </a:lnSpc>
                        <a:spcAft>
                          <a:spcPts val="0"/>
                        </a:spcAft>
                      </a:pPr>
                      <a:r>
                        <a:rPr lang="en-US" sz="1100" dirty="0">
                          <a:effectLst/>
                          <a:latin typeface="+mn-lt"/>
                          <a:ea typeface="Calibri"/>
                          <a:cs typeface="Times New Roman"/>
                        </a:rPr>
                        <a:t> </a:t>
                      </a: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12135">
                <a:tc>
                  <a:txBody>
                    <a:bodyPr/>
                    <a:lstStyle/>
                    <a:p>
                      <a:pPr marL="0" lvl="0" indent="0" algn="just">
                        <a:spcAft>
                          <a:spcPts val="0"/>
                        </a:spcAft>
                        <a:buFont typeface="+mj-lt"/>
                        <a:buNone/>
                      </a:pPr>
                      <a:r>
                        <a:rPr lang="en-US" sz="1100" dirty="0" smtClean="0">
                          <a:effectLst/>
                          <a:latin typeface="+mn-lt"/>
                          <a:ea typeface="Times New Roman"/>
                        </a:rPr>
                        <a:t>3</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a:solidFill>
                            <a:srgbClr val="000000"/>
                          </a:solidFill>
                          <a:effectLst/>
                          <a:latin typeface="+mn-lt"/>
                          <a:ea typeface="Calibri"/>
                          <a:cs typeface="Times New Roman"/>
                        </a:rPr>
                        <a:t>Percentage of total mandated social responsible investment committed</a:t>
                      </a: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12135">
                <a:tc>
                  <a:txBody>
                    <a:bodyPr/>
                    <a:lstStyle/>
                    <a:p>
                      <a:pPr marL="0" lvl="0" indent="0">
                        <a:spcAft>
                          <a:spcPts val="0"/>
                        </a:spcAft>
                        <a:buFont typeface="+mj-lt"/>
                        <a:buNone/>
                      </a:pPr>
                      <a:r>
                        <a:rPr lang="en-GB" sz="1100" dirty="0" smtClean="0">
                          <a:effectLst/>
                          <a:latin typeface="+mn-lt"/>
                          <a:ea typeface="Times New Roman"/>
                        </a:rPr>
                        <a:t>4</a:t>
                      </a:r>
                      <a:r>
                        <a:rPr lang="en-GB"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Percentage of vacancy rate reduced.</a:t>
                      </a:r>
                      <a:endParaRPr lang="en-ZA" sz="110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12135">
                <a:tc>
                  <a:txBody>
                    <a:bodyPr/>
                    <a:lstStyle/>
                    <a:p>
                      <a:pPr marL="0" lvl="0" indent="0" algn="just">
                        <a:spcAft>
                          <a:spcPts val="0"/>
                        </a:spcAft>
                        <a:buFont typeface="+mj-lt"/>
                        <a:buNone/>
                      </a:pPr>
                      <a:r>
                        <a:rPr lang="en-GB" sz="1100" dirty="0" smtClean="0">
                          <a:effectLst/>
                          <a:latin typeface="+mn-lt"/>
                          <a:ea typeface="Times New Roman"/>
                        </a:rPr>
                        <a:t>5</a:t>
                      </a:r>
                      <a:r>
                        <a:rPr lang="en-GB"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Number of provincial sites upgraded with free Wi-Fi to access UIF systems</a:t>
                      </a:r>
                      <a:endParaRPr lang="en-ZA" sz="110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There is no supporting evidence as nothing was done.</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312135">
                <a:tc>
                  <a:txBody>
                    <a:bodyPr/>
                    <a:lstStyle/>
                    <a:p>
                      <a:pPr marL="0" lvl="0" indent="0">
                        <a:spcAft>
                          <a:spcPts val="0"/>
                        </a:spcAft>
                        <a:buFont typeface="+mj-lt"/>
                        <a:buNone/>
                      </a:pPr>
                      <a:r>
                        <a:rPr lang="en-US" sz="1100" dirty="0" smtClean="0">
                          <a:effectLst/>
                          <a:latin typeface="+mn-lt"/>
                          <a:ea typeface="Times New Roman"/>
                        </a:rPr>
                        <a:t>6</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Integrated claims management System (ICMS) implemented</a:t>
                      </a:r>
                      <a:endParaRPr lang="en-ZA" sz="110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There is no supporting evidence as nothing was done.</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58956">
                <a:tc>
                  <a:txBody>
                    <a:bodyPr/>
                    <a:lstStyle/>
                    <a:p>
                      <a:pPr marL="0" lvl="0" indent="0">
                        <a:spcAft>
                          <a:spcPts val="0"/>
                        </a:spcAft>
                        <a:buFont typeface="+mj-lt"/>
                        <a:buNone/>
                      </a:pPr>
                      <a:r>
                        <a:rPr lang="en-US" sz="1100" dirty="0" smtClean="0">
                          <a:effectLst/>
                          <a:latin typeface="+mn-lt"/>
                          <a:ea typeface="Times New Roman"/>
                        </a:rPr>
                        <a:t>7</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valid claims (Unemployment benefit) with complete information approved or rejected within specified time </a:t>
                      </a:r>
                      <a:r>
                        <a:rPr lang="en-ZA" sz="1100" dirty="0" smtClean="0">
                          <a:solidFill>
                            <a:srgbClr val="000000"/>
                          </a:solidFill>
                          <a:effectLst/>
                          <a:latin typeface="+mn-lt"/>
                          <a:ea typeface="Calibri"/>
                          <a:cs typeface="Times New Roman"/>
                        </a:rPr>
                        <a:t>frames</a:t>
                      </a:r>
                    </a:p>
                    <a:p>
                      <a:pPr>
                        <a:lnSpc>
                          <a:spcPct val="115000"/>
                        </a:lnSpc>
                        <a:spcAft>
                          <a:spcPts val="0"/>
                        </a:spcAft>
                      </a:pP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457200" algn="l">
                        <a:spcAft>
                          <a:spcPts val="0"/>
                        </a:spcAft>
                        <a:tabLst>
                          <a:tab pos="180340" algn="l"/>
                        </a:tabLst>
                      </a:pPr>
                      <a:r>
                        <a:rPr lang="en-US" sz="1100" dirty="0">
                          <a:effectLst/>
                          <a:latin typeface="+mn-lt"/>
                          <a:ea typeface="Times New Roman"/>
                        </a:rPr>
                        <a:t>Could not be validated due to outstanding evidence.</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478608">
                <a:tc>
                  <a:txBody>
                    <a:bodyPr/>
                    <a:lstStyle/>
                    <a:p>
                      <a:pPr marL="0" lvl="0" indent="0">
                        <a:spcAft>
                          <a:spcPts val="0"/>
                        </a:spcAft>
                        <a:buFont typeface="+mj-lt"/>
                        <a:buNone/>
                      </a:pPr>
                      <a:r>
                        <a:rPr lang="en-US" sz="1100" dirty="0" smtClean="0">
                          <a:effectLst/>
                          <a:latin typeface="+mn-lt"/>
                          <a:ea typeface="Times New Roman"/>
                        </a:rPr>
                        <a:t>8</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valid claims (In-service benefits; Maternity, illness and adoption benefits) with complete information approved or rejected within specified time frames</a:t>
                      </a:r>
                      <a:r>
                        <a:rPr lang="en-ZA" sz="1100" dirty="0" smtClean="0">
                          <a:solidFill>
                            <a:srgbClr val="000000"/>
                          </a:solidFill>
                          <a:effectLst/>
                          <a:latin typeface="+mn-lt"/>
                          <a:ea typeface="Calibri"/>
                          <a:cs typeface="Times New Roman"/>
                        </a:rPr>
                        <a:t>.</a:t>
                      </a:r>
                    </a:p>
                    <a:p>
                      <a:pPr>
                        <a:lnSpc>
                          <a:spcPct val="115000"/>
                        </a:lnSpc>
                        <a:spcAft>
                          <a:spcPts val="0"/>
                        </a:spcAft>
                      </a:pP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a:effectLst/>
                          <a:latin typeface="+mn-lt"/>
                          <a:ea typeface="Calibri"/>
                          <a:cs typeface="Times New Roman"/>
                        </a:rPr>
                        <a:t>Could not be validated due to outstanding evidence.</a:t>
                      </a: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358956">
                <a:tc>
                  <a:txBody>
                    <a:bodyPr/>
                    <a:lstStyle/>
                    <a:p>
                      <a:pPr marL="0" lvl="0" indent="0">
                        <a:spcAft>
                          <a:spcPts val="0"/>
                        </a:spcAft>
                        <a:buFont typeface="+mj-lt"/>
                        <a:buNone/>
                      </a:pPr>
                      <a:r>
                        <a:rPr lang="en-US" sz="1100" dirty="0" smtClean="0">
                          <a:effectLst/>
                          <a:latin typeface="+mn-lt"/>
                          <a:ea typeface="Times New Roman"/>
                        </a:rPr>
                        <a:t>9</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a:solidFill>
                            <a:srgbClr val="000000"/>
                          </a:solidFill>
                          <a:effectLst/>
                          <a:latin typeface="+mn-lt"/>
                          <a:ea typeface="Calibri"/>
                          <a:cs typeface="Times New Roman"/>
                        </a:rPr>
                        <a:t>Percentage of valid claims (Deceased benefit) with complete information approved or rejected within specified time </a:t>
                      </a:r>
                      <a:r>
                        <a:rPr lang="en-ZA" sz="1100" dirty="0" smtClean="0">
                          <a:solidFill>
                            <a:srgbClr val="000000"/>
                          </a:solidFill>
                          <a:effectLst/>
                          <a:latin typeface="+mn-lt"/>
                          <a:ea typeface="Calibri"/>
                          <a:cs typeface="Times New Roman"/>
                        </a:rPr>
                        <a:t>frames</a:t>
                      </a:r>
                    </a:p>
                    <a:p>
                      <a:pPr algn="just">
                        <a:lnSpc>
                          <a:spcPct val="115000"/>
                        </a:lnSpc>
                        <a:spcAft>
                          <a:spcPts val="0"/>
                        </a:spcAft>
                      </a:pP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a:effectLst/>
                          <a:latin typeface="+mn-lt"/>
                          <a:ea typeface="Calibri"/>
                          <a:cs typeface="Times New Roman"/>
                        </a:rPr>
                        <a:t>Could not be validated due to outstanding evidence.</a:t>
                      </a: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bl>
          </a:graphicData>
        </a:graphic>
      </p:graphicFrame>
      <p:sp>
        <p:nvSpPr>
          <p:cNvPr id="3" name="Rectangle 2"/>
          <p:cNvSpPr/>
          <p:nvPr/>
        </p:nvSpPr>
        <p:spPr>
          <a:xfrm>
            <a:off x="1017903" y="420482"/>
            <a:ext cx="10367145" cy="523220"/>
          </a:xfrm>
          <a:prstGeom prst="rect">
            <a:avLst/>
          </a:prstGeom>
        </p:spPr>
        <p:txBody>
          <a:bodyPr wrap="square">
            <a:spAutoFit/>
          </a:bodyPr>
          <a:lstStyle/>
          <a:p>
            <a:r>
              <a:rPr lang="en-ZA" sz="2800" b="1" dirty="0">
                <a:solidFill>
                  <a:prstClr val="black"/>
                </a:solidFill>
              </a:rPr>
              <a:t>INTERNAL AUDIT VALIDATION OF REPORTED PERFORMANCE</a:t>
            </a:r>
          </a:p>
        </p:txBody>
      </p:sp>
      <p:sp>
        <p:nvSpPr>
          <p:cNvPr id="5" name="TextBox 7"/>
          <p:cNvSpPr txBox="1"/>
          <p:nvPr/>
        </p:nvSpPr>
        <p:spPr>
          <a:xfrm>
            <a:off x="11150941" y="40511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a:t>
            </a:r>
            <a:endParaRPr lang="en-ZA" sz="1200" dirty="0">
              <a:solidFill>
                <a:prstClr val="black"/>
              </a:solidFill>
            </a:endParaRPr>
          </a:p>
        </p:txBody>
      </p:sp>
    </p:spTree>
    <p:extLst>
      <p:ext uri="{BB962C8B-B14F-4D97-AF65-F5344CB8AC3E}">
        <p14:creationId xmlns:p14="http://schemas.microsoft.com/office/powerpoint/2010/main" val="2647613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5139</Words>
  <Application>Microsoft Office PowerPoint</Application>
  <PresentationFormat>Custom</PresentationFormat>
  <Paragraphs>1810</Paragraphs>
  <Slides>38</Slides>
  <Notes>6</Notes>
  <HiddenSlides>0</HiddenSlides>
  <MMClips>0</MMClips>
  <ScaleCrop>false</ScaleCrop>
  <HeadingPairs>
    <vt:vector size="4" baseType="variant">
      <vt:variant>
        <vt:lpstr>Theme</vt:lpstr>
      </vt:variant>
      <vt:variant>
        <vt:i4>14</vt:i4>
      </vt:variant>
      <vt:variant>
        <vt:lpstr>Slide Titles</vt:lpstr>
      </vt:variant>
      <vt:variant>
        <vt:i4>38</vt:i4>
      </vt:variant>
    </vt:vector>
  </HeadingPairs>
  <TitlesOfParts>
    <vt:vector size="52" baseType="lpstr">
      <vt:lpstr>18_Office Theme</vt:lpstr>
      <vt:lpstr>2_Office Theme</vt:lpstr>
      <vt:lpstr>Theme1</vt:lpstr>
      <vt:lpstr>6_Office Theme</vt:lpstr>
      <vt:lpstr>7_Office Theme</vt:lpstr>
      <vt:lpstr>22_Office Theme</vt:lpstr>
      <vt:lpstr>8_Office Theme</vt:lpstr>
      <vt:lpstr>1_Accenture_tiger_InterpretationA_animate_full</vt:lpstr>
      <vt:lpstr>11_Office Theme</vt:lpstr>
      <vt:lpstr>12_Office Theme</vt:lpstr>
      <vt:lpstr>13_Office Theme</vt:lpstr>
      <vt:lpstr>1_Theme1</vt:lpstr>
      <vt:lpstr>2_Theme1</vt:lpstr>
      <vt:lpstr>3_Office Theme</vt:lpstr>
      <vt:lpstr>PowerPoint Presentation</vt:lpstr>
      <vt:lpstr>FOCUS AREA</vt:lpstr>
      <vt:lpstr>PowerPoint Presentation</vt:lpstr>
      <vt:lpstr>VISION, MISSION AND VALUES</vt:lpstr>
      <vt:lpstr>PowerPoint Presentation</vt:lpstr>
      <vt:lpstr>Service Delivery Outcomes &amp; Strategic Goals</vt:lpstr>
      <vt:lpstr>PowerPoint Presentation</vt:lpstr>
      <vt:lpstr>PowerPoint Presentation</vt:lpstr>
      <vt:lpstr>PowerPoint Presentation</vt:lpstr>
      <vt:lpstr>PowerPoint Presentation</vt:lpstr>
      <vt:lpstr>PowerPoint Presentation</vt:lpstr>
      <vt:lpstr>PowerPoint Presentation</vt:lpstr>
      <vt:lpstr>COMPARATIVE ANALYSIS OF 2018/19  PERFORMANCE PER QUARTER </vt:lpstr>
      <vt:lpstr>PROGRAMME 1: ADMINISTRATION</vt:lpstr>
      <vt:lpstr>PROGRAMME 1: ADMINISTRATION</vt:lpstr>
      <vt:lpstr>PROGRAMME 1: ADMINISTRATION</vt:lpstr>
      <vt:lpstr>PROGRAMME 2: BUSINESS OPERATIONS</vt:lpstr>
      <vt:lpstr>PROGRAMME 2: BUSINESS OPERATIONS</vt:lpstr>
      <vt:lpstr>PROGRAMME 2: BUSINESS OPERATIONS</vt:lpstr>
      <vt:lpstr> PROGRAMME 3: LABOUR ACTIVATION PROGRAMMES</vt:lpstr>
      <vt:lpstr>   NON-ACHIEVED TARGETS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4TH QUARTER CLAIMS   BENEFIT PAYMENTS</vt:lpstr>
      <vt:lpstr>VALUE AND VOLUME OF BENEFITS PAYMENTS</vt:lpstr>
      <vt:lpstr>VALUE AND VOLUME OF BENEFITS PAYMENTS</vt:lpstr>
      <vt:lpstr> 4th QUARTER EXPENDITURE REPORT </vt:lpstr>
      <vt:lpstr>PowerPoint Presentation</vt:lpstr>
      <vt:lpstr>PowerPoint Presentation</vt:lpstr>
      <vt:lpstr>PowerPoint Presentation</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contributing factors to UIF Strategic Planning Exercise</dc:title>
  <dc:creator>Diketso Ratau</dc:creator>
  <cp:lastModifiedBy>Merriam Moitse (UIF-HQ)</cp:lastModifiedBy>
  <cp:revision>329</cp:revision>
  <cp:lastPrinted>2019-08-21T13:57:24Z</cp:lastPrinted>
  <dcterms:created xsi:type="dcterms:W3CDTF">2019-01-24T12:53:58Z</dcterms:created>
  <dcterms:modified xsi:type="dcterms:W3CDTF">2019-08-23T14:59:29Z</dcterms:modified>
</cp:coreProperties>
</file>