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32" r:id="rId3"/>
    <p:sldMasterId id="2147483756" r:id="rId4"/>
  </p:sldMasterIdLst>
  <p:notesMasterIdLst>
    <p:notesMasterId r:id="rId61"/>
  </p:notesMasterIdLst>
  <p:handoutMasterIdLst>
    <p:handoutMasterId r:id="rId62"/>
  </p:handoutMasterIdLst>
  <p:sldIdLst>
    <p:sldId id="279" r:id="rId5"/>
    <p:sldId id="644" r:id="rId6"/>
    <p:sldId id="815" r:id="rId7"/>
    <p:sldId id="812" r:id="rId8"/>
    <p:sldId id="805" r:id="rId9"/>
    <p:sldId id="793" r:id="rId10"/>
    <p:sldId id="875" r:id="rId11"/>
    <p:sldId id="876" r:id="rId12"/>
    <p:sldId id="877" r:id="rId13"/>
    <p:sldId id="878" r:id="rId14"/>
    <p:sldId id="879" r:id="rId15"/>
    <p:sldId id="848" r:id="rId16"/>
    <p:sldId id="645" r:id="rId17"/>
    <p:sldId id="641" r:id="rId18"/>
    <p:sldId id="867" r:id="rId19"/>
    <p:sldId id="646" r:id="rId20"/>
    <p:sldId id="732" r:id="rId21"/>
    <p:sldId id="733" r:id="rId22"/>
    <p:sldId id="860" r:id="rId23"/>
    <p:sldId id="861" r:id="rId24"/>
    <p:sldId id="661" r:id="rId25"/>
    <p:sldId id="743" r:id="rId26"/>
    <p:sldId id="862" r:id="rId27"/>
    <p:sldId id="863" r:id="rId28"/>
    <p:sldId id="868" r:id="rId29"/>
    <p:sldId id="817" r:id="rId30"/>
    <p:sldId id="870" r:id="rId31"/>
    <p:sldId id="869" r:id="rId32"/>
    <p:sldId id="685" r:id="rId33"/>
    <p:sldId id="762" r:id="rId34"/>
    <p:sldId id="864" r:id="rId35"/>
    <p:sldId id="763" r:id="rId36"/>
    <p:sldId id="865" r:id="rId37"/>
    <p:sldId id="851" r:id="rId38"/>
    <p:sldId id="852" r:id="rId39"/>
    <p:sldId id="853" r:id="rId40"/>
    <p:sldId id="854" r:id="rId41"/>
    <p:sldId id="855" r:id="rId42"/>
    <p:sldId id="711" r:id="rId43"/>
    <p:sldId id="866" r:id="rId44"/>
    <p:sldId id="783" r:id="rId45"/>
    <p:sldId id="844" r:id="rId46"/>
    <p:sldId id="881" r:id="rId47"/>
    <p:sldId id="880" r:id="rId48"/>
    <p:sldId id="847" r:id="rId49"/>
    <p:sldId id="720" r:id="rId50"/>
    <p:sldId id="721" r:id="rId51"/>
    <p:sldId id="722" r:id="rId52"/>
    <p:sldId id="723" r:id="rId53"/>
    <p:sldId id="724" r:id="rId54"/>
    <p:sldId id="725" r:id="rId55"/>
    <p:sldId id="726" r:id="rId56"/>
    <p:sldId id="727" r:id="rId57"/>
    <p:sldId id="728" r:id="rId58"/>
    <p:sldId id="791" r:id="rId59"/>
    <p:sldId id="350"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xmlns="" userId="PvanNiekerk" providerId="None"/>
      </p:ext>
    </p:extLst>
  </p:cmAuthor>
  <p:cmAuthor id="2" name="lkwinika" initials="l" lastIdx="1" clrIdx="1">
    <p:extLst>
      <p:ext uri="{19B8F6BF-5375-455C-9EA6-DF929625EA0E}">
        <p15:presenceInfo xmlns:p15="http://schemas.microsoft.com/office/powerpoint/2012/main" xmlns="" userId="lkwinika" providerId="None"/>
      </p:ext>
    </p:extLst>
  </p:cmAuthor>
  <p:cmAuthor id="3" name="IRabotapi" initials="I" lastIdx="3" clrIdx="2">
    <p:extLst>
      <p:ext uri="{19B8F6BF-5375-455C-9EA6-DF929625EA0E}">
        <p15:presenceInfo xmlns:p15="http://schemas.microsoft.com/office/powerpoint/2012/main" xmlns="" userId="IRabotapi" providerId="None"/>
      </p:ext>
    </p:extLst>
  </p:cmAuthor>
  <p:cmAuthor id="4" name="L. Duma" initials="L." lastIdx="1" clrIdx="3">
    <p:extLst>
      <p:ext uri="{19B8F6BF-5375-455C-9EA6-DF929625EA0E}">
        <p15:presenceInfo xmlns:p15="http://schemas.microsoft.com/office/powerpoint/2012/main" xmlns="" userId="L. D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D31"/>
    <a:srgbClr val="F26500"/>
    <a:srgbClr val="F4AB83"/>
    <a:srgbClr val="FCECE8"/>
    <a:srgbClr val="FF4000"/>
    <a:srgbClr val="F26522"/>
    <a:srgbClr val="FCE8ED"/>
    <a:srgbClr val="F1995D"/>
    <a:srgbClr val="8764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2" autoAdjust="0"/>
    <p:restoredTop sz="85608" autoAdjust="0"/>
  </p:normalViewPr>
  <p:slideViewPr>
    <p:cSldViewPr snapToGrid="0">
      <p:cViewPr varScale="1">
        <p:scale>
          <a:sx n="64" d="100"/>
          <a:sy n="64" d="100"/>
        </p:scale>
        <p:origin x="-189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A0FAD-CCDE-4F7C-A4E1-A3E8A02F046E}" type="doc">
      <dgm:prSet loTypeId="urn:diagrams.loki3.com/BracketList" loCatId="list" qsTypeId="urn:microsoft.com/office/officeart/2005/8/quickstyle/simple4" qsCatId="simple" csTypeId="urn:microsoft.com/office/officeart/2005/8/colors/accent2_1" csCatId="accent2" phldr="1"/>
      <dgm:spPr/>
      <dgm:t>
        <a:bodyPr/>
        <a:lstStyle/>
        <a:p>
          <a:endParaRPr lang="en-US"/>
        </a:p>
      </dgm:t>
    </dgm:pt>
    <dgm:pt modelId="{BF0D9460-3781-4C45-B13F-82935ABE913D}">
      <dgm:prSet custT="1"/>
      <dgm:spPr/>
      <dgm:t>
        <a:bodyPr/>
        <a:lstStyle/>
        <a:p>
          <a:pPr rtl="0"/>
          <a:r>
            <a:rPr lang="en-ZA" sz="3200" dirty="0" smtClean="0">
              <a:latin typeface="Gill Sans MT" panose="020B0502020104020203" pitchFamily="34" charset="0"/>
            </a:rPr>
            <a:t>Inclusive and Quality Growth of the South African Tourism Economy</a:t>
          </a:r>
          <a:endParaRPr lang="en-ZA" sz="3200" dirty="0">
            <a:latin typeface="Gill Sans MT" panose="020B0502020104020203" pitchFamily="34" charset="0"/>
          </a:endParaRPr>
        </a:p>
      </dgm:t>
    </dgm:pt>
    <dgm:pt modelId="{C1FAEAA9-35B2-4868-944B-DB5D7785EC0F}" type="parTrans" cxnId="{95B9F5AC-5FB8-44D0-BAD4-1D5F2144FFB2}">
      <dgm:prSet/>
      <dgm:spPr/>
      <dgm:t>
        <a:bodyPr/>
        <a:lstStyle/>
        <a:p>
          <a:endParaRPr lang="en-US"/>
        </a:p>
      </dgm:t>
    </dgm:pt>
    <dgm:pt modelId="{B4C1544F-E015-4343-A7F5-38EABC6C4EEA}" type="sibTrans" cxnId="{95B9F5AC-5FB8-44D0-BAD4-1D5F2144FFB2}">
      <dgm:prSet/>
      <dgm:spPr/>
      <dgm:t>
        <a:bodyPr/>
        <a:lstStyle/>
        <a:p>
          <a:endParaRPr lang="en-US"/>
        </a:p>
      </dgm:t>
    </dgm:pt>
    <dgm:pt modelId="{CA521FFE-BBC9-431D-9CA1-F4D3E72EB197}">
      <dgm:prSet custT="1"/>
      <dgm:spPr/>
      <dgm:t>
        <a:bodyPr/>
        <a:lstStyle/>
        <a:p>
          <a:pPr rtl="0"/>
          <a:r>
            <a:rPr lang="en-ZA" sz="3200" dirty="0" smtClean="0">
              <a:latin typeface="Gill Sans MT" panose="020B0502020104020203" pitchFamily="34" charset="0"/>
            </a:rPr>
            <a:t>Facilitating Ease of Access</a:t>
          </a:r>
          <a:endParaRPr lang="en-ZA" sz="3200" dirty="0">
            <a:latin typeface="Gill Sans MT" panose="020B0502020104020203" pitchFamily="34" charset="0"/>
          </a:endParaRPr>
        </a:p>
      </dgm:t>
    </dgm:pt>
    <dgm:pt modelId="{65F56F82-342C-4B4A-BB11-70FF2D76C5A0}" type="parTrans" cxnId="{4C578872-C2E0-4A09-9234-4FC6FAA9440D}">
      <dgm:prSet/>
      <dgm:spPr/>
      <dgm:t>
        <a:bodyPr/>
        <a:lstStyle/>
        <a:p>
          <a:endParaRPr lang="en-US"/>
        </a:p>
      </dgm:t>
    </dgm:pt>
    <dgm:pt modelId="{9F23116F-C75B-4A9A-93F8-5010F474A79E}" type="sibTrans" cxnId="{4C578872-C2E0-4A09-9234-4FC6FAA9440D}">
      <dgm:prSet/>
      <dgm:spPr/>
      <dgm:t>
        <a:bodyPr/>
        <a:lstStyle/>
        <a:p>
          <a:endParaRPr lang="en-US"/>
        </a:p>
      </dgm:t>
    </dgm:pt>
    <dgm:pt modelId="{E79F657F-0C75-4A80-BE83-079F91E9FBB0}">
      <dgm:prSet custT="1"/>
      <dgm:spPr/>
      <dgm:t>
        <a:bodyPr/>
        <a:lstStyle/>
        <a:p>
          <a:pPr rtl="0"/>
          <a:r>
            <a:rPr lang="en-ZA" sz="3200" dirty="0" smtClean="0">
              <a:latin typeface="Gill Sans MT" panose="020B0502020104020203" pitchFamily="34" charset="0"/>
            </a:rPr>
            <a:t>The Visitor Experience </a:t>
          </a:r>
          <a:endParaRPr lang="en-ZA" sz="3200" dirty="0">
            <a:latin typeface="Gill Sans MT" panose="020B0502020104020203" pitchFamily="34" charset="0"/>
          </a:endParaRPr>
        </a:p>
      </dgm:t>
    </dgm:pt>
    <dgm:pt modelId="{564F61C9-3A5D-43BC-A887-B1F9E4CB10A7}" type="parTrans" cxnId="{9D205978-CBD3-41F7-8990-E6A8B51C51AB}">
      <dgm:prSet/>
      <dgm:spPr/>
      <dgm:t>
        <a:bodyPr/>
        <a:lstStyle/>
        <a:p>
          <a:endParaRPr lang="en-US"/>
        </a:p>
      </dgm:t>
    </dgm:pt>
    <dgm:pt modelId="{AA15FF87-03BD-4274-8768-03A474B936F7}" type="sibTrans" cxnId="{9D205978-CBD3-41F7-8990-E6A8B51C51AB}">
      <dgm:prSet/>
      <dgm:spPr/>
      <dgm:t>
        <a:bodyPr/>
        <a:lstStyle/>
        <a:p>
          <a:endParaRPr lang="en-US"/>
        </a:p>
      </dgm:t>
    </dgm:pt>
    <dgm:pt modelId="{70651E1D-EA61-4589-B668-0908322385AC}">
      <dgm:prSet custT="1"/>
      <dgm:spPr/>
      <dgm:t>
        <a:bodyPr/>
        <a:lstStyle/>
        <a:p>
          <a:pPr rtl="0"/>
          <a:r>
            <a:rPr lang="en-ZA" sz="3200" dirty="0" smtClean="0">
              <a:latin typeface="Gill Sans MT" panose="020B0502020104020203" pitchFamily="34" charset="0"/>
            </a:rPr>
            <a:t>Destination Management</a:t>
          </a:r>
          <a:endParaRPr lang="en-ZA" sz="3200" dirty="0">
            <a:latin typeface="Gill Sans MT" panose="020B0502020104020203" pitchFamily="34" charset="0"/>
          </a:endParaRPr>
        </a:p>
      </dgm:t>
    </dgm:pt>
    <dgm:pt modelId="{3742DD97-8024-4DB8-B3A4-5648AC58269E}" type="parTrans" cxnId="{668E873C-C632-4CC1-A755-277FCFC158DE}">
      <dgm:prSet/>
      <dgm:spPr/>
      <dgm:t>
        <a:bodyPr/>
        <a:lstStyle/>
        <a:p>
          <a:endParaRPr lang="en-US"/>
        </a:p>
      </dgm:t>
    </dgm:pt>
    <dgm:pt modelId="{3083179D-DB71-4C50-AC4A-C580B518095F}" type="sibTrans" cxnId="{668E873C-C632-4CC1-A755-277FCFC158DE}">
      <dgm:prSet/>
      <dgm:spPr/>
      <dgm:t>
        <a:bodyPr/>
        <a:lstStyle/>
        <a:p>
          <a:endParaRPr lang="en-US"/>
        </a:p>
      </dgm:t>
    </dgm:pt>
    <dgm:pt modelId="{669AB4F7-7A6D-4233-81EA-12E3AC5F50A8}">
      <dgm:prSet custT="1"/>
      <dgm:spPr/>
      <dgm:t>
        <a:bodyPr/>
        <a:lstStyle/>
        <a:p>
          <a:pPr rtl="0"/>
          <a:r>
            <a:rPr lang="en-ZA" sz="3200" dirty="0" smtClean="0">
              <a:latin typeface="Gill Sans MT" panose="020B0502020104020203" pitchFamily="34" charset="0"/>
            </a:rPr>
            <a:t>Broad Based Benefits</a:t>
          </a:r>
          <a:endParaRPr lang="en-ZA" sz="3200" dirty="0">
            <a:latin typeface="Gill Sans MT" panose="020B0502020104020203" pitchFamily="34" charset="0"/>
          </a:endParaRPr>
        </a:p>
      </dgm:t>
    </dgm:pt>
    <dgm:pt modelId="{37EA2038-CE5E-410C-8E77-46D65B0A3D22}" type="parTrans" cxnId="{1801A0DC-B6FA-48F1-8965-0194C9AA2B66}">
      <dgm:prSet/>
      <dgm:spPr/>
      <dgm:t>
        <a:bodyPr/>
        <a:lstStyle/>
        <a:p>
          <a:endParaRPr lang="en-US"/>
        </a:p>
      </dgm:t>
    </dgm:pt>
    <dgm:pt modelId="{AA859035-29ED-4289-AD56-5BECE1E16C0F}" type="sibTrans" cxnId="{1801A0DC-B6FA-48F1-8965-0194C9AA2B66}">
      <dgm:prSet/>
      <dgm:spPr/>
      <dgm:t>
        <a:bodyPr/>
        <a:lstStyle/>
        <a:p>
          <a:endParaRPr lang="en-US"/>
        </a:p>
      </dgm:t>
    </dgm:pt>
    <dgm:pt modelId="{40155606-27D8-4E82-BB70-A1FBE429EEAD}">
      <dgm:prSet custT="1"/>
      <dgm:spPr/>
      <dgm:t>
        <a:bodyPr/>
        <a:lstStyle/>
        <a:p>
          <a:r>
            <a:rPr lang="en-ZA" sz="3200" dirty="0" smtClean="0">
              <a:latin typeface="Gill Sans MT" panose="020B0502020104020203" pitchFamily="34" charset="0"/>
            </a:rPr>
            <a:t>Effective Marketing</a:t>
          </a:r>
          <a:endParaRPr lang="en-ZA" sz="3200" dirty="0">
            <a:latin typeface="Gill Sans MT" panose="020B0502020104020203" pitchFamily="34" charset="0"/>
          </a:endParaRPr>
        </a:p>
      </dgm:t>
    </dgm:pt>
    <dgm:pt modelId="{6C2F6E2A-670F-4D13-A843-675B6728FEC1}" type="parTrans" cxnId="{85126496-48AA-4EFF-B10A-136042A3A3D1}">
      <dgm:prSet/>
      <dgm:spPr/>
      <dgm:t>
        <a:bodyPr/>
        <a:lstStyle/>
        <a:p>
          <a:endParaRPr lang="en-US"/>
        </a:p>
      </dgm:t>
    </dgm:pt>
    <dgm:pt modelId="{DFDABBF1-D4A5-4ED8-A218-939B7C340069}" type="sibTrans" cxnId="{85126496-48AA-4EFF-B10A-136042A3A3D1}">
      <dgm:prSet/>
      <dgm:spPr/>
      <dgm:t>
        <a:bodyPr/>
        <a:lstStyle/>
        <a:p>
          <a:endParaRPr lang="en-US"/>
        </a:p>
      </dgm:t>
    </dgm:pt>
    <dgm:pt modelId="{7957398B-2FC3-485D-88EC-E79D596E649E}" type="pres">
      <dgm:prSet presAssocID="{737A0FAD-CCDE-4F7C-A4E1-A3E8A02F046E}" presName="Name0" presStyleCnt="0">
        <dgm:presLayoutVars>
          <dgm:dir/>
          <dgm:animLvl val="lvl"/>
          <dgm:resizeHandles val="exact"/>
        </dgm:presLayoutVars>
      </dgm:prSet>
      <dgm:spPr/>
      <dgm:t>
        <a:bodyPr/>
        <a:lstStyle/>
        <a:p>
          <a:endParaRPr lang="en-US"/>
        </a:p>
      </dgm:t>
    </dgm:pt>
    <dgm:pt modelId="{7AA92C91-8A0C-4F71-9D61-942425576C4F}" type="pres">
      <dgm:prSet presAssocID="{BF0D9460-3781-4C45-B13F-82935ABE913D}" presName="linNode" presStyleCnt="0"/>
      <dgm:spPr/>
    </dgm:pt>
    <dgm:pt modelId="{650D1703-967C-468C-A7DF-F17205B8A82E}" type="pres">
      <dgm:prSet presAssocID="{BF0D9460-3781-4C45-B13F-82935ABE913D}" presName="parTx" presStyleLbl="revTx" presStyleIdx="0" presStyleCnt="1">
        <dgm:presLayoutVars>
          <dgm:chMax val="1"/>
          <dgm:bulletEnabled val="1"/>
        </dgm:presLayoutVars>
      </dgm:prSet>
      <dgm:spPr/>
      <dgm:t>
        <a:bodyPr/>
        <a:lstStyle/>
        <a:p>
          <a:endParaRPr lang="en-US"/>
        </a:p>
      </dgm:t>
    </dgm:pt>
    <dgm:pt modelId="{858149C2-F4C2-40F1-88E9-D6AD7230C8DD}" type="pres">
      <dgm:prSet presAssocID="{BF0D9460-3781-4C45-B13F-82935ABE913D}" presName="bracket" presStyleLbl="parChTrans1D1" presStyleIdx="0" presStyleCnt="1"/>
      <dgm:spPr/>
    </dgm:pt>
    <dgm:pt modelId="{1B4BF4F7-4E28-45BD-A718-0504A6B1DBA5}" type="pres">
      <dgm:prSet presAssocID="{BF0D9460-3781-4C45-B13F-82935ABE913D}" presName="spH" presStyleCnt="0"/>
      <dgm:spPr/>
    </dgm:pt>
    <dgm:pt modelId="{FAFC53FB-CA2B-4EF2-B26B-82F3A6EFBA69}" type="pres">
      <dgm:prSet presAssocID="{BF0D9460-3781-4C45-B13F-82935ABE913D}" presName="desTx" presStyleLbl="node1" presStyleIdx="0" presStyleCnt="1">
        <dgm:presLayoutVars>
          <dgm:bulletEnabled val="1"/>
        </dgm:presLayoutVars>
      </dgm:prSet>
      <dgm:spPr/>
      <dgm:t>
        <a:bodyPr/>
        <a:lstStyle/>
        <a:p>
          <a:endParaRPr lang="en-US"/>
        </a:p>
      </dgm:t>
    </dgm:pt>
  </dgm:ptLst>
  <dgm:cxnLst>
    <dgm:cxn modelId="{E53F7C7B-EEB8-4928-B49E-87A24212DF84}" type="presOf" srcId="{BF0D9460-3781-4C45-B13F-82935ABE913D}" destId="{650D1703-967C-468C-A7DF-F17205B8A82E}" srcOrd="0" destOrd="0" presId="urn:diagrams.loki3.com/BracketList"/>
    <dgm:cxn modelId="{1801A0DC-B6FA-48F1-8965-0194C9AA2B66}" srcId="{BF0D9460-3781-4C45-B13F-82935ABE913D}" destId="{669AB4F7-7A6D-4233-81EA-12E3AC5F50A8}" srcOrd="4" destOrd="0" parTransId="{37EA2038-CE5E-410C-8E77-46D65B0A3D22}" sibTransId="{AA859035-29ED-4289-AD56-5BECE1E16C0F}"/>
    <dgm:cxn modelId="{A26BF183-AE15-4BB3-9A95-D6A11FFCA849}" type="presOf" srcId="{CA521FFE-BBC9-431D-9CA1-F4D3E72EB197}" destId="{FAFC53FB-CA2B-4EF2-B26B-82F3A6EFBA69}" srcOrd="0" destOrd="1" presId="urn:diagrams.loki3.com/BracketList"/>
    <dgm:cxn modelId="{ECDB5592-8DF0-461F-8B3F-29E9EA49F398}" type="presOf" srcId="{40155606-27D8-4E82-BB70-A1FBE429EEAD}" destId="{FAFC53FB-CA2B-4EF2-B26B-82F3A6EFBA69}" srcOrd="0" destOrd="0" presId="urn:diagrams.loki3.com/BracketList"/>
    <dgm:cxn modelId="{F1EFB2DE-B6D9-4DFF-A6E2-515ED4B7C516}" type="presOf" srcId="{E79F657F-0C75-4A80-BE83-079F91E9FBB0}" destId="{FAFC53FB-CA2B-4EF2-B26B-82F3A6EFBA69}" srcOrd="0" destOrd="2" presId="urn:diagrams.loki3.com/BracketList"/>
    <dgm:cxn modelId="{3DD0AE28-0EB8-4460-BE36-CFC3DF00DFFB}" type="presOf" srcId="{737A0FAD-CCDE-4F7C-A4E1-A3E8A02F046E}" destId="{7957398B-2FC3-485D-88EC-E79D596E649E}" srcOrd="0" destOrd="0" presId="urn:diagrams.loki3.com/BracketList"/>
    <dgm:cxn modelId="{668E873C-C632-4CC1-A755-277FCFC158DE}" srcId="{BF0D9460-3781-4C45-B13F-82935ABE913D}" destId="{70651E1D-EA61-4589-B668-0908322385AC}" srcOrd="3" destOrd="0" parTransId="{3742DD97-8024-4DB8-B3A4-5648AC58269E}" sibTransId="{3083179D-DB71-4C50-AC4A-C580B518095F}"/>
    <dgm:cxn modelId="{9D205978-CBD3-41F7-8990-E6A8B51C51AB}" srcId="{BF0D9460-3781-4C45-B13F-82935ABE913D}" destId="{E79F657F-0C75-4A80-BE83-079F91E9FBB0}" srcOrd="2" destOrd="0" parTransId="{564F61C9-3A5D-43BC-A887-B1F9E4CB10A7}" sibTransId="{AA15FF87-03BD-4274-8768-03A474B936F7}"/>
    <dgm:cxn modelId="{95B9F5AC-5FB8-44D0-BAD4-1D5F2144FFB2}" srcId="{737A0FAD-CCDE-4F7C-A4E1-A3E8A02F046E}" destId="{BF0D9460-3781-4C45-B13F-82935ABE913D}" srcOrd="0" destOrd="0" parTransId="{C1FAEAA9-35B2-4868-944B-DB5D7785EC0F}" sibTransId="{B4C1544F-E015-4343-A7F5-38EABC6C4EEA}"/>
    <dgm:cxn modelId="{85126496-48AA-4EFF-B10A-136042A3A3D1}" srcId="{BF0D9460-3781-4C45-B13F-82935ABE913D}" destId="{40155606-27D8-4E82-BB70-A1FBE429EEAD}" srcOrd="0" destOrd="0" parTransId="{6C2F6E2A-670F-4D13-A843-675B6728FEC1}" sibTransId="{DFDABBF1-D4A5-4ED8-A218-939B7C340069}"/>
    <dgm:cxn modelId="{2D3A39B4-1F64-445F-BE31-B2C656B782BF}" type="presOf" srcId="{669AB4F7-7A6D-4233-81EA-12E3AC5F50A8}" destId="{FAFC53FB-CA2B-4EF2-B26B-82F3A6EFBA69}" srcOrd="0" destOrd="4" presId="urn:diagrams.loki3.com/BracketList"/>
    <dgm:cxn modelId="{CDD573A0-36B7-4642-82BB-C30EF00651B7}" type="presOf" srcId="{70651E1D-EA61-4589-B668-0908322385AC}" destId="{FAFC53FB-CA2B-4EF2-B26B-82F3A6EFBA69}" srcOrd="0" destOrd="3" presId="urn:diagrams.loki3.com/BracketList"/>
    <dgm:cxn modelId="{4C578872-C2E0-4A09-9234-4FC6FAA9440D}" srcId="{BF0D9460-3781-4C45-B13F-82935ABE913D}" destId="{CA521FFE-BBC9-431D-9CA1-F4D3E72EB197}" srcOrd="1" destOrd="0" parTransId="{65F56F82-342C-4B4A-BB11-70FF2D76C5A0}" sibTransId="{9F23116F-C75B-4A9A-93F8-5010F474A79E}"/>
    <dgm:cxn modelId="{01BEF32D-0538-4743-90D4-B3616DC6A881}" type="presParOf" srcId="{7957398B-2FC3-485D-88EC-E79D596E649E}" destId="{7AA92C91-8A0C-4F71-9D61-942425576C4F}" srcOrd="0" destOrd="0" presId="urn:diagrams.loki3.com/BracketList"/>
    <dgm:cxn modelId="{845B3D47-557F-499E-8539-BCD66CB84329}" type="presParOf" srcId="{7AA92C91-8A0C-4F71-9D61-942425576C4F}" destId="{650D1703-967C-468C-A7DF-F17205B8A82E}" srcOrd="0" destOrd="0" presId="urn:diagrams.loki3.com/BracketList"/>
    <dgm:cxn modelId="{38D2BA59-6BCD-4A73-8B12-918DA20C4C86}" type="presParOf" srcId="{7AA92C91-8A0C-4F71-9D61-942425576C4F}" destId="{858149C2-F4C2-40F1-88E9-D6AD7230C8DD}" srcOrd="1" destOrd="0" presId="urn:diagrams.loki3.com/BracketList"/>
    <dgm:cxn modelId="{3DCA871E-CE0E-4335-8D7C-9BCA2ACE85F7}" type="presParOf" srcId="{7AA92C91-8A0C-4F71-9D61-942425576C4F}" destId="{1B4BF4F7-4E28-45BD-A718-0504A6B1DBA5}" srcOrd="2" destOrd="0" presId="urn:diagrams.loki3.com/BracketList"/>
    <dgm:cxn modelId="{C0C86FA1-A3D7-45EA-8C08-18C45D444F2E}" type="presParOf" srcId="{7AA92C91-8A0C-4F71-9D61-942425576C4F}" destId="{FAFC53FB-CA2B-4EF2-B26B-82F3A6EFBA69}"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AAC5D-B55E-4DD2-8C8B-08FE8BD8DA16}" type="doc">
      <dgm:prSet loTypeId="urn:diagrams.loki3.com/BracketList" loCatId="list" qsTypeId="urn:microsoft.com/office/officeart/2005/8/quickstyle/simple1" qsCatId="simple" csTypeId="urn:microsoft.com/office/officeart/2005/8/colors/accent2_2" csCatId="accent2" phldr="1"/>
      <dgm:spPr/>
      <dgm:t>
        <a:bodyPr/>
        <a:lstStyle/>
        <a:p>
          <a:endParaRPr lang="en-US"/>
        </a:p>
      </dgm:t>
    </dgm:pt>
    <dgm:pt modelId="{EB4C3DB5-8574-45C0-A9D7-921AD1EB7064}">
      <dgm:prSet/>
      <dgm:spPr/>
      <dgm:t>
        <a:bodyPr/>
        <a:lstStyle/>
        <a:p>
          <a:pPr rtl="0"/>
          <a:r>
            <a:rPr lang="en-ZA" smtClean="0"/>
            <a:t>1996 </a:t>
          </a:r>
          <a:endParaRPr lang="en-ZA"/>
        </a:p>
      </dgm:t>
    </dgm:pt>
    <dgm:pt modelId="{CB4D1608-DF35-4C56-B16E-2786B0156F78}" type="parTrans" cxnId="{EA59B595-A33F-4EB8-90E5-56CEAB13DEBA}">
      <dgm:prSet/>
      <dgm:spPr/>
      <dgm:t>
        <a:bodyPr/>
        <a:lstStyle/>
        <a:p>
          <a:endParaRPr lang="en-US"/>
        </a:p>
      </dgm:t>
    </dgm:pt>
    <dgm:pt modelId="{C1B78839-6FBA-4AB4-8F1F-28029E9B5956}" type="sibTrans" cxnId="{EA59B595-A33F-4EB8-90E5-56CEAB13DEBA}">
      <dgm:prSet/>
      <dgm:spPr/>
      <dgm:t>
        <a:bodyPr/>
        <a:lstStyle/>
        <a:p>
          <a:endParaRPr lang="en-US"/>
        </a:p>
      </dgm:t>
    </dgm:pt>
    <dgm:pt modelId="{A5608628-C25C-4CFB-B234-24837714BFE0}">
      <dgm:prSet/>
      <dgm:spPr/>
      <dgm:t>
        <a:bodyPr/>
        <a:lstStyle/>
        <a:p>
          <a:pPr rtl="0"/>
          <a:r>
            <a:rPr lang="en-ZA" smtClean="0"/>
            <a:t>White Paper on the Development and Promotion of Tourism in South Africa, 1996</a:t>
          </a:r>
          <a:endParaRPr lang="en-ZA"/>
        </a:p>
      </dgm:t>
    </dgm:pt>
    <dgm:pt modelId="{ED4E420A-4849-4B85-AD3C-D2713E9B2D1F}" type="parTrans" cxnId="{612A0AD0-A3DA-46D0-8D26-53EA17017AB2}">
      <dgm:prSet/>
      <dgm:spPr/>
      <dgm:t>
        <a:bodyPr/>
        <a:lstStyle/>
        <a:p>
          <a:endParaRPr lang="en-US"/>
        </a:p>
      </dgm:t>
    </dgm:pt>
    <dgm:pt modelId="{AAC7DE62-DCDA-4A5A-9092-FF192CEB4463}" type="sibTrans" cxnId="{612A0AD0-A3DA-46D0-8D26-53EA17017AB2}">
      <dgm:prSet/>
      <dgm:spPr/>
      <dgm:t>
        <a:bodyPr/>
        <a:lstStyle/>
        <a:p>
          <a:endParaRPr lang="en-US"/>
        </a:p>
      </dgm:t>
    </dgm:pt>
    <dgm:pt modelId="{4A074F84-82FB-4A37-9DA3-34996C22E5CC}">
      <dgm:prSet/>
      <dgm:spPr/>
      <dgm:t>
        <a:bodyPr/>
        <a:lstStyle/>
        <a:p>
          <a:pPr rtl="0"/>
          <a:r>
            <a:rPr lang="en-ZA" smtClean="0"/>
            <a:t>2011</a:t>
          </a:r>
          <a:endParaRPr lang="en-ZA"/>
        </a:p>
      </dgm:t>
    </dgm:pt>
    <dgm:pt modelId="{7B2D6EE7-CFEE-425F-8E65-8843DE45719B}" type="parTrans" cxnId="{5F0E2441-47D6-4BEE-9149-0CC5F0E8A98E}">
      <dgm:prSet/>
      <dgm:spPr/>
      <dgm:t>
        <a:bodyPr/>
        <a:lstStyle/>
        <a:p>
          <a:endParaRPr lang="en-US"/>
        </a:p>
      </dgm:t>
    </dgm:pt>
    <dgm:pt modelId="{5F969B1C-2569-463C-ABEB-814CC43840A2}" type="sibTrans" cxnId="{5F0E2441-47D6-4BEE-9149-0CC5F0E8A98E}">
      <dgm:prSet/>
      <dgm:spPr/>
      <dgm:t>
        <a:bodyPr/>
        <a:lstStyle/>
        <a:p>
          <a:endParaRPr lang="en-US"/>
        </a:p>
      </dgm:t>
    </dgm:pt>
    <dgm:pt modelId="{0E53E761-7A36-4667-A740-DA21203611A4}">
      <dgm:prSet/>
      <dgm:spPr/>
      <dgm:t>
        <a:bodyPr/>
        <a:lstStyle/>
        <a:p>
          <a:pPr rtl="0"/>
          <a:r>
            <a:rPr lang="en-ZA" smtClean="0"/>
            <a:t>National Tourism Sector Strategy (NTSS)</a:t>
          </a:r>
          <a:endParaRPr lang="en-ZA"/>
        </a:p>
      </dgm:t>
    </dgm:pt>
    <dgm:pt modelId="{04E6B10C-5768-43DC-B4E8-D51D4CD18F39}" type="parTrans" cxnId="{82D0F790-5E10-4918-8892-01E1287EA2F5}">
      <dgm:prSet/>
      <dgm:spPr/>
      <dgm:t>
        <a:bodyPr/>
        <a:lstStyle/>
        <a:p>
          <a:endParaRPr lang="en-US"/>
        </a:p>
      </dgm:t>
    </dgm:pt>
    <dgm:pt modelId="{09373418-13BB-4FED-9A19-6471409A6998}" type="sibTrans" cxnId="{82D0F790-5E10-4918-8892-01E1287EA2F5}">
      <dgm:prSet/>
      <dgm:spPr/>
      <dgm:t>
        <a:bodyPr/>
        <a:lstStyle/>
        <a:p>
          <a:endParaRPr lang="en-US"/>
        </a:p>
      </dgm:t>
    </dgm:pt>
    <dgm:pt modelId="{C37674FE-AC42-4CB9-9B6B-0BE66BF6E8F9}">
      <dgm:prSet/>
      <dgm:spPr/>
      <dgm:t>
        <a:bodyPr/>
        <a:lstStyle/>
        <a:p>
          <a:pPr rtl="0"/>
          <a:r>
            <a:rPr lang="en-ZA" smtClean="0"/>
            <a:t>2013</a:t>
          </a:r>
          <a:endParaRPr lang="en-ZA"/>
        </a:p>
      </dgm:t>
    </dgm:pt>
    <dgm:pt modelId="{AAF14067-BFC0-4557-8F3E-38DECDE0D69B}" type="parTrans" cxnId="{5E645AFB-E9CE-4B2F-9239-07636F37AE52}">
      <dgm:prSet/>
      <dgm:spPr/>
      <dgm:t>
        <a:bodyPr/>
        <a:lstStyle/>
        <a:p>
          <a:endParaRPr lang="en-US"/>
        </a:p>
      </dgm:t>
    </dgm:pt>
    <dgm:pt modelId="{C09A6A67-19A9-4E6B-AC80-4140F3FB2BA2}" type="sibTrans" cxnId="{5E645AFB-E9CE-4B2F-9239-07636F37AE52}">
      <dgm:prSet/>
      <dgm:spPr/>
      <dgm:t>
        <a:bodyPr/>
        <a:lstStyle/>
        <a:p>
          <a:endParaRPr lang="en-US"/>
        </a:p>
      </dgm:t>
    </dgm:pt>
    <dgm:pt modelId="{FFE35099-754B-4BBB-9BB4-44FAD37F7971}">
      <dgm:prSet/>
      <dgm:spPr/>
      <dgm:t>
        <a:bodyPr/>
        <a:lstStyle/>
        <a:p>
          <a:pPr rtl="0"/>
          <a:r>
            <a:rPr lang="en-ZA" smtClean="0"/>
            <a:t>National Development Plan</a:t>
          </a:r>
          <a:endParaRPr lang="en-ZA"/>
        </a:p>
      </dgm:t>
    </dgm:pt>
    <dgm:pt modelId="{5C4DD3DF-7E2D-41B2-8AA2-7459F9F1C17D}" type="parTrans" cxnId="{D29BD6F7-106F-4AF9-AB8C-3DC8B70D60D0}">
      <dgm:prSet/>
      <dgm:spPr/>
      <dgm:t>
        <a:bodyPr/>
        <a:lstStyle/>
        <a:p>
          <a:endParaRPr lang="en-US"/>
        </a:p>
      </dgm:t>
    </dgm:pt>
    <dgm:pt modelId="{F8ED8227-C526-4F44-B2F1-FBDF9A902CE3}" type="sibTrans" cxnId="{D29BD6F7-106F-4AF9-AB8C-3DC8B70D60D0}">
      <dgm:prSet/>
      <dgm:spPr/>
      <dgm:t>
        <a:bodyPr/>
        <a:lstStyle/>
        <a:p>
          <a:endParaRPr lang="en-US"/>
        </a:p>
      </dgm:t>
    </dgm:pt>
    <dgm:pt modelId="{FA3FC8B0-AB0D-44AF-B46C-DDF670434BC9}">
      <dgm:prSet/>
      <dgm:spPr/>
      <dgm:t>
        <a:bodyPr/>
        <a:lstStyle/>
        <a:p>
          <a:pPr rtl="0"/>
          <a:r>
            <a:rPr lang="en-ZA" smtClean="0"/>
            <a:t>2014 </a:t>
          </a:r>
          <a:endParaRPr lang="en-ZA"/>
        </a:p>
      </dgm:t>
    </dgm:pt>
    <dgm:pt modelId="{3186A69D-268E-4411-98FD-2A8C4B92EC68}" type="parTrans" cxnId="{95E879D1-E650-47EA-BCB4-796B79B0B72D}">
      <dgm:prSet/>
      <dgm:spPr/>
      <dgm:t>
        <a:bodyPr/>
        <a:lstStyle/>
        <a:p>
          <a:endParaRPr lang="en-US"/>
        </a:p>
      </dgm:t>
    </dgm:pt>
    <dgm:pt modelId="{2E4E402B-C201-4D9D-9543-F5FE9F1A7CA0}" type="sibTrans" cxnId="{95E879D1-E650-47EA-BCB4-796B79B0B72D}">
      <dgm:prSet/>
      <dgm:spPr/>
      <dgm:t>
        <a:bodyPr/>
        <a:lstStyle/>
        <a:p>
          <a:endParaRPr lang="en-US"/>
        </a:p>
      </dgm:t>
    </dgm:pt>
    <dgm:pt modelId="{2F535BDA-04F8-4D7F-9FAE-1145EDDB12E5}">
      <dgm:prSet/>
      <dgm:spPr/>
      <dgm:t>
        <a:bodyPr/>
        <a:lstStyle/>
        <a:p>
          <a:pPr rtl="0"/>
          <a:r>
            <a:rPr lang="en-ZA" smtClean="0"/>
            <a:t>Tourism Act, 2014 (Act No 3 of 2014).</a:t>
          </a:r>
          <a:endParaRPr lang="en-ZA"/>
        </a:p>
      </dgm:t>
    </dgm:pt>
    <dgm:pt modelId="{035B5097-D3DF-436A-9B8E-6A582A03B248}" type="parTrans" cxnId="{9082737D-8F47-4F7E-8638-5D0DF7184749}">
      <dgm:prSet/>
      <dgm:spPr/>
      <dgm:t>
        <a:bodyPr/>
        <a:lstStyle/>
        <a:p>
          <a:endParaRPr lang="en-US"/>
        </a:p>
      </dgm:t>
    </dgm:pt>
    <dgm:pt modelId="{FA3EFFFD-8471-45AD-98F6-F58B0EA6A98B}" type="sibTrans" cxnId="{9082737D-8F47-4F7E-8638-5D0DF7184749}">
      <dgm:prSet/>
      <dgm:spPr/>
      <dgm:t>
        <a:bodyPr/>
        <a:lstStyle/>
        <a:p>
          <a:endParaRPr lang="en-US"/>
        </a:p>
      </dgm:t>
    </dgm:pt>
    <dgm:pt modelId="{4D757908-A5E5-4EA1-B227-C75748916E22}">
      <dgm:prSet/>
      <dgm:spPr/>
      <dgm:t>
        <a:bodyPr/>
        <a:lstStyle/>
        <a:p>
          <a:pPr rtl="0"/>
          <a:r>
            <a:rPr lang="en-ZA" smtClean="0"/>
            <a:t>2015</a:t>
          </a:r>
          <a:endParaRPr lang="en-ZA"/>
        </a:p>
      </dgm:t>
    </dgm:pt>
    <dgm:pt modelId="{E1FB8374-C7C6-4161-AAA5-D7E527C66328}" type="parTrans" cxnId="{DB20C342-E683-41D6-AA01-0EC32C11C859}">
      <dgm:prSet/>
      <dgm:spPr/>
      <dgm:t>
        <a:bodyPr/>
        <a:lstStyle/>
        <a:p>
          <a:endParaRPr lang="en-US"/>
        </a:p>
      </dgm:t>
    </dgm:pt>
    <dgm:pt modelId="{BCBFAD57-88C3-4794-B592-81F8F5097AC0}" type="sibTrans" cxnId="{DB20C342-E683-41D6-AA01-0EC32C11C859}">
      <dgm:prSet/>
      <dgm:spPr/>
      <dgm:t>
        <a:bodyPr/>
        <a:lstStyle/>
        <a:p>
          <a:endParaRPr lang="en-US"/>
        </a:p>
      </dgm:t>
    </dgm:pt>
    <dgm:pt modelId="{03E605DF-A650-4DFB-BA5D-612E3E0A9862}">
      <dgm:prSet/>
      <dgm:spPr/>
      <dgm:t>
        <a:bodyPr/>
        <a:lstStyle/>
        <a:p>
          <a:pPr rtl="0"/>
          <a:r>
            <a:rPr lang="en-ZA" smtClean="0"/>
            <a:t>Tourism Codes of Good Practice on Broad Based Black Economic Empowerment (Amended Tourism B-BBEE Sector Code)</a:t>
          </a:r>
          <a:endParaRPr lang="en-ZA"/>
        </a:p>
      </dgm:t>
    </dgm:pt>
    <dgm:pt modelId="{00219BE2-DA85-4067-BE94-DE8BA3CEE8BC}" type="parTrans" cxnId="{98731BCB-64F4-45F9-B1FB-7F2AB97335F8}">
      <dgm:prSet/>
      <dgm:spPr/>
      <dgm:t>
        <a:bodyPr/>
        <a:lstStyle/>
        <a:p>
          <a:endParaRPr lang="en-US"/>
        </a:p>
      </dgm:t>
    </dgm:pt>
    <dgm:pt modelId="{38ED4776-AE1A-45E3-85DE-7C7EA3B5F04D}" type="sibTrans" cxnId="{98731BCB-64F4-45F9-B1FB-7F2AB97335F8}">
      <dgm:prSet/>
      <dgm:spPr/>
      <dgm:t>
        <a:bodyPr/>
        <a:lstStyle/>
        <a:p>
          <a:endParaRPr lang="en-US"/>
        </a:p>
      </dgm:t>
    </dgm:pt>
    <dgm:pt modelId="{8259D070-8192-4098-BC22-9076F1415F05}">
      <dgm:prSet/>
      <dgm:spPr/>
      <dgm:t>
        <a:bodyPr/>
        <a:lstStyle/>
        <a:p>
          <a:pPr rtl="0"/>
          <a:r>
            <a:rPr lang="en-US" smtClean="0"/>
            <a:t>2017</a:t>
          </a:r>
          <a:endParaRPr lang="en-ZA"/>
        </a:p>
      </dgm:t>
    </dgm:pt>
    <dgm:pt modelId="{DEDA5F73-0D38-4E7C-9416-97548CF072F3}" type="parTrans" cxnId="{9A3AB40A-B1F3-4DBD-ACEE-D252CD1DE9B6}">
      <dgm:prSet/>
      <dgm:spPr/>
      <dgm:t>
        <a:bodyPr/>
        <a:lstStyle/>
        <a:p>
          <a:endParaRPr lang="en-US"/>
        </a:p>
      </dgm:t>
    </dgm:pt>
    <dgm:pt modelId="{97999D05-9600-4956-B5DD-2F11CA58283B}" type="sibTrans" cxnId="{9A3AB40A-B1F3-4DBD-ACEE-D252CD1DE9B6}">
      <dgm:prSet/>
      <dgm:spPr/>
      <dgm:t>
        <a:bodyPr/>
        <a:lstStyle/>
        <a:p>
          <a:endParaRPr lang="en-US"/>
        </a:p>
      </dgm:t>
    </dgm:pt>
    <dgm:pt modelId="{44F4D030-AFAB-429C-A1CE-B9AC00A0809B}">
      <dgm:prSet/>
      <dgm:spPr/>
      <dgm:t>
        <a:bodyPr/>
        <a:lstStyle/>
        <a:p>
          <a:pPr rtl="0"/>
          <a:r>
            <a:rPr lang="en-US" smtClean="0"/>
            <a:t>National Tourism Sector Strategy (revised from 2011)</a:t>
          </a:r>
          <a:endParaRPr lang="en-ZA"/>
        </a:p>
      </dgm:t>
    </dgm:pt>
    <dgm:pt modelId="{6F9A9585-2F58-4F4D-B1E4-7C54572A78F0}" type="parTrans" cxnId="{A5E33561-500D-44B3-A973-66E490DB7B18}">
      <dgm:prSet/>
      <dgm:spPr/>
      <dgm:t>
        <a:bodyPr/>
        <a:lstStyle/>
        <a:p>
          <a:endParaRPr lang="en-US"/>
        </a:p>
      </dgm:t>
    </dgm:pt>
    <dgm:pt modelId="{C55DA0B7-25C7-4DE9-90CC-465FA1B0E9C6}" type="sibTrans" cxnId="{A5E33561-500D-44B3-A973-66E490DB7B18}">
      <dgm:prSet/>
      <dgm:spPr/>
      <dgm:t>
        <a:bodyPr/>
        <a:lstStyle/>
        <a:p>
          <a:endParaRPr lang="en-US"/>
        </a:p>
      </dgm:t>
    </dgm:pt>
    <dgm:pt modelId="{5EAB251D-DD72-4A08-8FED-90DE6063F749}">
      <dgm:prSet/>
      <dgm:spPr/>
      <dgm:t>
        <a:bodyPr/>
        <a:lstStyle/>
        <a:p>
          <a:pPr rtl="0"/>
          <a:r>
            <a:rPr lang="en-ZA" smtClean="0"/>
            <a:t>2018</a:t>
          </a:r>
          <a:endParaRPr lang="en-ZA"/>
        </a:p>
      </dgm:t>
    </dgm:pt>
    <dgm:pt modelId="{84FCDEAB-39AE-43B4-A4B5-165B8B14B98F}" type="parTrans" cxnId="{F924FD8E-CBDF-46B9-95B4-9C1448BC4EF1}">
      <dgm:prSet/>
      <dgm:spPr/>
      <dgm:t>
        <a:bodyPr/>
        <a:lstStyle/>
        <a:p>
          <a:endParaRPr lang="en-US"/>
        </a:p>
      </dgm:t>
    </dgm:pt>
    <dgm:pt modelId="{40656EB2-FDDC-4F43-824F-6F637FAB5F3F}" type="sibTrans" cxnId="{F924FD8E-CBDF-46B9-95B4-9C1448BC4EF1}">
      <dgm:prSet/>
      <dgm:spPr/>
      <dgm:t>
        <a:bodyPr/>
        <a:lstStyle/>
        <a:p>
          <a:endParaRPr lang="en-US"/>
        </a:p>
      </dgm:t>
    </dgm:pt>
    <dgm:pt modelId="{039F62EC-E9B5-4AD0-B820-D8AE0F7E37D4}">
      <dgm:prSet/>
      <dgm:spPr/>
      <dgm:t>
        <a:bodyPr/>
        <a:lstStyle/>
        <a:p>
          <a:pPr rtl="0"/>
          <a:r>
            <a:rPr lang="en-ZA" smtClean="0"/>
            <a:t>National Grading System for Tourism</a:t>
          </a:r>
          <a:endParaRPr lang="en-ZA"/>
        </a:p>
      </dgm:t>
    </dgm:pt>
    <dgm:pt modelId="{996DC055-2C4F-4BF6-A54D-6D2546BC6EA8}" type="parTrans" cxnId="{7AD91F59-E398-4AE8-A0E2-F744835616C6}">
      <dgm:prSet/>
      <dgm:spPr/>
      <dgm:t>
        <a:bodyPr/>
        <a:lstStyle/>
        <a:p>
          <a:endParaRPr lang="en-US"/>
        </a:p>
      </dgm:t>
    </dgm:pt>
    <dgm:pt modelId="{20FEFDC0-3E52-4FC0-9494-8554893F4D4F}" type="sibTrans" cxnId="{7AD91F59-E398-4AE8-A0E2-F744835616C6}">
      <dgm:prSet/>
      <dgm:spPr/>
      <dgm:t>
        <a:bodyPr/>
        <a:lstStyle/>
        <a:p>
          <a:endParaRPr lang="en-US"/>
        </a:p>
      </dgm:t>
    </dgm:pt>
    <dgm:pt modelId="{2BA0B96C-3F74-4D64-8577-40DC2455D282}">
      <dgm:prSet/>
      <dgm:spPr/>
      <dgm:t>
        <a:bodyPr/>
        <a:lstStyle/>
        <a:p>
          <a:pPr rtl="0"/>
          <a:r>
            <a:rPr lang="en-ZA" smtClean="0"/>
            <a:t>2019 </a:t>
          </a:r>
          <a:endParaRPr lang="en-ZA"/>
        </a:p>
      </dgm:t>
    </dgm:pt>
    <dgm:pt modelId="{F7A0B102-1B3D-4E2C-8521-9CEEABF7CAF7}" type="parTrans" cxnId="{8C2B8E1C-1353-43EE-B7FA-E93AE3C63FCD}">
      <dgm:prSet/>
      <dgm:spPr/>
      <dgm:t>
        <a:bodyPr/>
        <a:lstStyle/>
        <a:p>
          <a:endParaRPr lang="en-US"/>
        </a:p>
      </dgm:t>
    </dgm:pt>
    <dgm:pt modelId="{E1A1BFB1-70A8-400C-8628-1D845AB7880A}" type="sibTrans" cxnId="{8C2B8E1C-1353-43EE-B7FA-E93AE3C63FCD}">
      <dgm:prSet/>
      <dgm:spPr/>
      <dgm:t>
        <a:bodyPr/>
        <a:lstStyle/>
        <a:p>
          <a:endParaRPr lang="en-US"/>
        </a:p>
      </dgm:t>
    </dgm:pt>
    <dgm:pt modelId="{8995B08D-A9DE-4812-88C5-A37F08EE7A1C}">
      <dgm:prSet/>
      <dgm:spPr/>
      <dgm:t>
        <a:bodyPr/>
        <a:lstStyle/>
        <a:p>
          <a:pPr rtl="0"/>
          <a:r>
            <a:rPr lang="en-ZA" smtClean="0"/>
            <a:t>Tourism Draft Bill open for public comments</a:t>
          </a:r>
          <a:endParaRPr lang="en-ZA"/>
        </a:p>
      </dgm:t>
    </dgm:pt>
    <dgm:pt modelId="{75DC8546-F587-434C-9836-668F620C1D69}" type="parTrans" cxnId="{5C11010F-DFA0-4038-9B80-74B588F526EA}">
      <dgm:prSet/>
      <dgm:spPr/>
      <dgm:t>
        <a:bodyPr/>
        <a:lstStyle/>
        <a:p>
          <a:endParaRPr lang="en-US"/>
        </a:p>
      </dgm:t>
    </dgm:pt>
    <dgm:pt modelId="{90BEEB92-A77D-4934-BE9A-1B738882F765}" type="sibTrans" cxnId="{5C11010F-DFA0-4038-9B80-74B588F526EA}">
      <dgm:prSet/>
      <dgm:spPr/>
      <dgm:t>
        <a:bodyPr/>
        <a:lstStyle/>
        <a:p>
          <a:endParaRPr lang="en-US"/>
        </a:p>
      </dgm:t>
    </dgm:pt>
    <dgm:pt modelId="{9AA8C945-1460-4C71-9936-8F21DDD56AF9}">
      <dgm:prSet/>
      <dgm:spPr/>
      <dgm:t>
        <a:bodyPr/>
        <a:lstStyle/>
        <a:p>
          <a:pPr rtl="0"/>
          <a:r>
            <a:rPr lang="en-ZA" smtClean="0"/>
            <a:t>2019</a:t>
          </a:r>
          <a:endParaRPr lang="en-ZA"/>
        </a:p>
      </dgm:t>
    </dgm:pt>
    <dgm:pt modelId="{906ED99A-7B62-4AA9-9777-8E66B55F6FE3}" type="parTrans" cxnId="{920699A6-D8F4-4152-BDE1-F104BC330CE3}">
      <dgm:prSet/>
      <dgm:spPr/>
      <dgm:t>
        <a:bodyPr/>
        <a:lstStyle/>
        <a:p>
          <a:endParaRPr lang="en-US"/>
        </a:p>
      </dgm:t>
    </dgm:pt>
    <dgm:pt modelId="{8DE6DDB4-7BC5-4DE1-8B72-D2D73B94441C}" type="sibTrans" cxnId="{920699A6-D8F4-4152-BDE1-F104BC330CE3}">
      <dgm:prSet/>
      <dgm:spPr/>
      <dgm:t>
        <a:bodyPr/>
        <a:lstStyle/>
        <a:p>
          <a:endParaRPr lang="en-US"/>
        </a:p>
      </dgm:t>
    </dgm:pt>
    <dgm:pt modelId="{253626BF-C6A5-4960-82FB-97F54537F2D9}">
      <dgm:prSet/>
      <dgm:spPr/>
      <dgm:t>
        <a:bodyPr/>
        <a:lstStyle/>
        <a:p>
          <a:pPr rtl="0"/>
          <a:r>
            <a:rPr lang="en-ZA" dirty="0" smtClean="0"/>
            <a:t>Industrial Policy cites Tourism as one of ten key priority areas</a:t>
          </a:r>
          <a:endParaRPr lang="en-ZA" dirty="0"/>
        </a:p>
      </dgm:t>
    </dgm:pt>
    <dgm:pt modelId="{E0D8EC2A-5ECB-47BE-974A-582484516898}" type="parTrans" cxnId="{746BD40B-B4BA-403E-84D9-4BB429E2ADCA}">
      <dgm:prSet/>
      <dgm:spPr/>
      <dgm:t>
        <a:bodyPr/>
        <a:lstStyle/>
        <a:p>
          <a:endParaRPr lang="en-US"/>
        </a:p>
      </dgm:t>
    </dgm:pt>
    <dgm:pt modelId="{25DDFA78-FDE9-479C-A395-4E274DB2F71F}" type="sibTrans" cxnId="{746BD40B-B4BA-403E-84D9-4BB429E2ADCA}">
      <dgm:prSet/>
      <dgm:spPr/>
      <dgm:t>
        <a:bodyPr/>
        <a:lstStyle/>
        <a:p>
          <a:endParaRPr lang="en-US"/>
        </a:p>
      </dgm:t>
    </dgm:pt>
    <dgm:pt modelId="{7DA6E1D4-0ACC-4662-A0BF-07EA440B2AC5}" type="pres">
      <dgm:prSet presAssocID="{AF7AAC5D-B55E-4DD2-8C8B-08FE8BD8DA16}" presName="Name0" presStyleCnt="0">
        <dgm:presLayoutVars>
          <dgm:dir/>
          <dgm:animLvl val="lvl"/>
          <dgm:resizeHandles val="exact"/>
        </dgm:presLayoutVars>
      </dgm:prSet>
      <dgm:spPr/>
      <dgm:t>
        <a:bodyPr/>
        <a:lstStyle/>
        <a:p>
          <a:endParaRPr lang="en-US"/>
        </a:p>
      </dgm:t>
    </dgm:pt>
    <dgm:pt modelId="{2B7BC942-9AF4-4C78-9025-FC119CF7A8F2}" type="pres">
      <dgm:prSet presAssocID="{EB4C3DB5-8574-45C0-A9D7-921AD1EB7064}" presName="linNode" presStyleCnt="0"/>
      <dgm:spPr/>
    </dgm:pt>
    <dgm:pt modelId="{3A58F4CA-B25F-4EBF-89E7-611D5D7A2454}" type="pres">
      <dgm:prSet presAssocID="{EB4C3DB5-8574-45C0-A9D7-921AD1EB7064}" presName="parTx" presStyleLbl="revTx" presStyleIdx="0" presStyleCnt="9">
        <dgm:presLayoutVars>
          <dgm:chMax val="1"/>
          <dgm:bulletEnabled val="1"/>
        </dgm:presLayoutVars>
      </dgm:prSet>
      <dgm:spPr/>
      <dgm:t>
        <a:bodyPr/>
        <a:lstStyle/>
        <a:p>
          <a:endParaRPr lang="en-US"/>
        </a:p>
      </dgm:t>
    </dgm:pt>
    <dgm:pt modelId="{01711E96-2B2B-4716-BA45-1EB40E7E6ADE}" type="pres">
      <dgm:prSet presAssocID="{EB4C3DB5-8574-45C0-A9D7-921AD1EB7064}" presName="bracket" presStyleLbl="parChTrans1D1" presStyleIdx="0" presStyleCnt="9"/>
      <dgm:spPr/>
    </dgm:pt>
    <dgm:pt modelId="{726092AE-40B9-4761-AD4B-DDF077D19009}" type="pres">
      <dgm:prSet presAssocID="{EB4C3DB5-8574-45C0-A9D7-921AD1EB7064}" presName="spH" presStyleCnt="0"/>
      <dgm:spPr/>
    </dgm:pt>
    <dgm:pt modelId="{CADB11E1-E816-495E-B393-84ED2318159E}" type="pres">
      <dgm:prSet presAssocID="{EB4C3DB5-8574-45C0-A9D7-921AD1EB7064}" presName="desTx" presStyleLbl="node1" presStyleIdx="0" presStyleCnt="9">
        <dgm:presLayoutVars>
          <dgm:bulletEnabled val="1"/>
        </dgm:presLayoutVars>
      </dgm:prSet>
      <dgm:spPr/>
      <dgm:t>
        <a:bodyPr/>
        <a:lstStyle/>
        <a:p>
          <a:endParaRPr lang="en-US"/>
        </a:p>
      </dgm:t>
    </dgm:pt>
    <dgm:pt modelId="{E4B2BAE2-B86B-4718-BE00-1FECCFBBA4A3}" type="pres">
      <dgm:prSet presAssocID="{C1B78839-6FBA-4AB4-8F1F-28029E9B5956}" presName="spV" presStyleCnt="0"/>
      <dgm:spPr/>
    </dgm:pt>
    <dgm:pt modelId="{5A303481-36D7-4B84-ABC6-42299CEFE840}" type="pres">
      <dgm:prSet presAssocID="{4A074F84-82FB-4A37-9DA3-34996C22E5CC}" presName="linNode" presStyleCnt="0"/>
      <dgm:spPr/>
    </dgm:pt>
    <dgm:pt modelId="{EE12D9ED-6F8F-43D3-B6E7-8934EC064F9E}" type="pres">
      <dgm:prSet presAssocID="{4A074F84-82FB-4A37-9DA3-34996C22E5CC}" presName="parTx" presStyleLbl="revTx" presStyleIdx="1" presStyleCnt="9">
        <dgm:presLayoutVars>
          <dgm:chMax val="1"/>
          <dgm:bulletEnabled val="1"/>
        </dgm:presLayoutVars>
      </dgm:prSet>
      <dgm:spPr/>
      <dgm:t>
        <a:bodyPr/>
        <a:lstStyle/>
        <a:p>
          <a:endParaRPr lang="en-US"/>
        </a:p>
      </dgm:t>
    </dgm:pt>
    <dgm:pt modelId="{C721FEB7-1D34-4D3B-BAC0-DC9205BE968E}" type="pres">
      <dgm:prSet presAssocID="{4A074F84-82FB-4A37-9DA3-34996C22E5CC}" presName="bracket" presStyleLbl="parChTrans1D1" presStyleIdx="1" presStyleCnt="9"/>
      <dgm:spPr/>
    </dgm:pt>
    <dgm:pt modelId="{7BD95051-EBD7-4681-B805-0BB8864718C4}" type="pres">
      <dgm:prSet presAssocID="{4A074F84-82FB-4A37-9DA3-34996C22E5CC}" presName="spH" presStyleCnt="0"/>
      <dgm:spPr/>
    </dgm:pt>
    <dgm:pt modelId="{E1187A22-38A4-4AFA-B992-BE72ED115482}" type="pres">
      <dgm:prSet presAssocID="{4A074F84-82FB-4A37-9DA3-34996C22E5CC}" presName="desTx" presStyleLbl="node1" presStyleIdx="1" presStyleCnt="9">
        <dgm:presLayoutVars>
          <dgm:bulletEnabled val="1"/>
        </dgm:presLayoutVars>
      </dgm:prSet>
      <dgm:spPr/>
      <dgm:t>
        <a:bodyPr/>
        <a:lstStyle/>
        <a:p>
          <a:endParaRPr lang="en-US"/>
        </a:p>
      </dgm:t>
    </dgm:pt>
    <dgm:pt modelId="{54794EF3-2B69-476A-8CCA-4AE45A3D8774}" type="pres">
      <dgm:prSet presAssocID="{5F969B1C-2569-463C-ABEB-814CC43840A2}" presName="spV" presStyleCnt="0"/>
      <dgm:spPr/>
    </dgm:pt>
    <dgm:pt modelId="{9E04BBF7-82C7-4957-A550-269B0F000ED5}" type="pres">
      <dgm:prSet presAssocID="{C37674FE-AC42-4CB9-9B6B-0BE66BF6E8F9}" presName="linNode" presStyleCnt="0"/>
      <dgm:spPr/>
    </dgm:pt>
    <dgm:pt modelId="{A10A5E47-22AE-4A34-9255-D682E7B48604}" type="pres">
      <dgm:prSet presAssocID="{C37674FE-AC42-4CB9-9B6B-0BE66BF6E8F9}" presName="parTx" presStyleLbl="revTx" presStyleIdx="2" presStyleCnt="9">
        <dgm:presLayoutVars>
          <dgm:chMax val="1"/>
          <dgm:bulletEnabled val="1"/>
        </dgm:presLayoutVars>
      </dgm:prSet>
      <dgm:spPr/>
      <dgm:t>
        <a:bodyPr/>
        <a:lstStyle/>
        <a:p>
          <a:endParaRPr lang="en-US"/>
        </a:p>
      </dgm:t>
    </dgm:pt>
    <dgm:pt modelId="{0F81CBCD-C07A-44C1-B286-8BC3F7CC13E1}" type="pres">
      <dgm:prSet presAssocID="{C37674FE-AC42-4CB9-9B6B-0BE66BF6E8F9}" presName="bracket" presStyleLbl="parChTrans1D1" presStyleIdx="2" presStyleCnt="9"/>
      <dgm:spPr/>
    </dgm:pt>
    <dgm:pt modelId="{4E7354FA-95F8-4CCB-8179-A112923D74BB}" type="pres">
      <dgm:prSet presAssocID="{C37674FE-AC42-4CB9-9B6B-0BE66BF6E8F9}" presName="spH" presStyleCnt="0"/>
      <dgm:spPr/>
    </dgm:pt>
    <dgm:pt modelId="{29BFC694-3211-4C3C-8CD9-724CDD6E6BD1}" type="pres">
      <dgm:prSet presAssocID="{C37674FE-AC42-4CB9-9B6B-0BE66BF6E8F9}" presName="desTx" presStyleLbl="node1" presStyleIdx="2" presStyleCnt="9">
        <dgm:presLayoutVars>
          <dgm:bulletEnabled val="1"/>
        </dgm:presLayoutVars>
      </dgm:prSet>
      <dgm:spPr/>
      <dgm:t>
        <a:bodyPr/>
        <a:lstStyle/>
        <a:p>
          <a:endParaRPr lang="en-US"/>
        </a:p>
      </dgm:t>
    </dgm:pt>
    <dgm:pt modelId="{DD21EEAA-5799-4E2F-8175-EF987EE66B0B}" type="pres">
      <dgm:prSet presAssocID="{C09A6A67-19A9-4E6B-AC80-4140F3FB2BA2}" presName="spV" presStyleCnt="0"/>
      <dgm:spPr/>
    </dgm:pt>
    <dgm:pt modelId="{62503B08-5E00-4BE8-B9EB-90E54A0867B9}" type="pres">
      <dgm:prSet presAssocID="{FA3FC8B0-AB0D-44AF-B46C-DDF670434BC9}" presName="linNode" presStyleCnt="0"/>
      <dgm:spPr/>
    </dgm:pt>
    <dgm:pt modelId="{1BA1EE24-BE58-4948-A64D-2FCACF281611}" type="pres">
      <dgm:prSet presAssocID="{FA3FC8B0-AB0D-44AF-B46C-DDF670434BC9}" presName="parTx" presStyleLbl="revTx" presStyleIdx="3" presStyleCnt="9">
        <dgm:presLayoutVars>
          <dgm:chMax val="1"/>
          <dgm:bulletEnabled val="1"/>
        </dgm:presLayoutVars>
      </dgm:prSet>
      <dgm:spPr/>
      <dgm:t>
        <a:bodyPr/>
        <a:lstStyle/>
        <a:p>
          <a:endParaRPr lang="en-US"/>
        </a:p>
      </dgm:t>
    </dgm:pt>
    <dgm:pt modelId="{45449996-7DBB-4564-8969-06A34C47CC9B}" type="pres">
      <dgm:prSet presAssocID="{FA3FC8B0-AB0D-44AF-B46C-DDF670434BC9}" presName="bracket" presStyleLbl="parChTrans1D1" presStyleIdx="3" presStyleCnt="9"/>
      <dgm:spPr/>
    </dgm:pt>
    <dgm:pt modelId="{6620D03B-5207-4CBD-B7B0-5A37A8E63183}" type="pres">
      <dgm:prSet presAssocID="{FA3FC8B0-AB0D-44AF-B46C-DDF670434BC9}" presName="spH" presStyleCnt="0"/>
      <dgm:spPr/>
    </dgm:pt>
    <dgm:pt modelId="{71629F3F-0F4E-4B92-AE41-67082DB773B3}" type="pres">
      <dgm:prSet presAssocID="{FA3FC8B0-AB0D-44AF-B46C-DDF670434BC9}" presName="desTx" presStyleLbl="node1" presStyleIdx="3" presStyleCnt="9">
        <dgm:presLayoutVars>
          <dgm:bulletEnabled val="1"/>
        </dgm:presLayoutVars>
      </dgm:prSet>
      <dgm:spPr/>
      <dgm:t>
        <a:bodyPr/>
        <a:lstStyle/>
        <a:p>
          <a:endParaRPr lang="en-US"/>
        </a:p>
      </dgm:t>
    </dgm:pt>
    <dgm:pt modelId="{75B8C15F-D5B5-4DEA-B948-27D80B9F26D0}" type="pres">
      <dgm:prSet presAssocID="{2E4E402B-C201-4D9D-9543-F5FE9F1A7CA0}" presName="spV" presStyleCnt="0"/>
      <dgm:spPr/>
    </dgm:pt>
    <dgm:pt modelId="{25AA9520-B56F-49CB-8B2F-B3AFF1038F4A}" type="pres">
      <dgm:prSet presAssocID="{4D757908-A5E5-4EA1-B227-C75748916E22}" presName="linNode" presStyleCnt="0"/>
      <dgm:spPr/>
    </dgm:pt>
    <dgm:pt modelId="{59C7584D-2DFD-4C8E-AD96-163F6E5AC12B}" type="pres">
      <dgm:prSet presAssocID="{4D757908-A5E5-4EA1-B227-C75748916E22}" presName="parTx" presStyleLbl="revTx" presStyleIdx="4" presStyleCnt="9">
        <dgm:presLayoutVars>
          <dgm:chMax val="1"/>
          <dgm:bulletEnabled val="1"/>
        </dgm:presLayoutVars>
      </dgm:prSet>
      <dgm:spPr/>
      <dgm:t>
        <a:bodyPr/>
        <a:lstStyle/>
        <a:p>
          <a:endParaRPr lang="en-US"/>
        </a:p>
      </dgm:t>
    </dgm:pt>
    <dgm:pt modelId="{98A53F66-A694-40AC-A93E-D373403D2633}" type="pres">
      <dgm:prSet presAssocID="{4D757908-A5E5-4EA1-B227-C75748916E22}" presName="bracket" presStyleLbl="parChTrans1D1" presStyleIdx="4" presStyleCnt="9"/>
      <dgm:spPr/>
    </dgm:pt>
    <dgm:pt modelId="{DD721EB1-654E-480A-B955-E751903E7703}" type="pres">
      <dgm:prSet presAssocID="{4D757908-A5E5-4EA1-B227-C75748916E22}" presName="spH" presStyleCnt="0"/>
      <dgm:spPr/>
    </dgm:pt>
    <dgm:pt modelId="{647BDF1F-DCBA-4A01-86E7-E1C87F03C36D}" type="pres">
      <dgm:prSet presAssocID="{4D757908-A5E5-4EA1-B227-C75748916E22}" presName="desTx" presStyleLbl="node1" presStyleIdx="4" presStyleCnt="9">
        <dgm:presLayoutVars>
          <dgm:bulletEnabled val="1"/>
        </dgm:presLayoutVars>
      </dgm:prSet>
      <dgm:spPr/>
      <dgm:t>
        <a:bodyPr/>
        <a:lstStyle/>
        <a:p>
          <a:endParaRPr lang="en-US"/>
        </a:p>
      </dgm:t>
    </dgm:pt>
    <dgm:pt modelId="{1EDA6A68-ED16-49D5-8F5E-1DDF56E305A9}" type="pres">
      <dgm:prSet presAssocID="{BCBFAD57-88C3-4794-B592-81F8F5097AC0}" presName="spV" presStyleCnt="0"/>
      <dgm:spPr/>
    </dgm:pt>
    <dgm:pt modelId="{9C922383-B492-452A-A03C-A44F9323A87B}" type="pres">
      <dgm:prSet presAssocID="{8259D070-8192-4098-BC22-9076F1415F05}" presName="linNode" presStyleCnt="0"/>
      <dgm:spPr/>
    </dgm:pt>
    <dgm:pt modelId="{25ED7854-66C2-4DA9-A457-D56A59DE05C6}" type="pres">
      <dgm:prSet presAssocID="{8259D070-8192-4098-BC22-9076F1415F05}" presName="parTx" presStyleLbl="revTx" presStyleIdx="5" presStyleCnt="9">
        <dgm:presLayoutVars>
          <dgm:chMax val="1"/>
          <dgm:bulletEnabled val="1"/>
        </dgm:presLayoutVars>
      </dgm:prSet>
      <dgm:spPr/>
      <dgm:t>
        <a:bodyPr/>
        <a:lstStyle/>
        <a:p>
          <a:endParaRPr lang="en-US"/>
        </a:p>
      </dgm:t>
    </dgm:pt>
    <dgm:pt modelId="{4809B86D-A6C2-4A76-B136-301F3B61105F}" type="pres">
      <dgm:prSet presAssocID="{8259D070-8192-4098-BC22-9076F1415F05}" presName="bracket" presStyleLbl="parChTrans1D1" presStyleIdx="5" presStyleCnt="9"/>
      <dgm:spPr/>
    </dgm:pt>
    <dgm:pt modelId="{BE677ABA-3B3B-4801-A0BD-927D65FBCDB1}" type="pres">
      <dgm:prSet presAssocID="{8259D070-8192-4098-BC22-9076F1415F05}" presName="spH" presStyleCnt="0"/>
      <dgm:spPr/>
    </dgm:pt>
    <dgm:pt modelId="{DF74BBDB-E033-4F13-A48A-943A55B8CA1D}" type="pres">
      <dgm:prSet presAssocID="{8259D070-8192-4098-BC22-9076F1415F05}" presName="desTx" presStyleLbl="node1" presStyleIdx="5" presStyleCnt="9">
        <dgm:presLayoutVars>
          <dgm:bulletEnabled val="1"/>
        </dgm:presLayoutVars>
      </dgm:prSet>
      <dgm:spPr/>
      <dgm:t>
        <a:bodyPr/>
        <a:lstStyle/>
        <a:p>
          <a:endParaRPr lang="en-US"/>
        </a:p>
      </dgm:t>
    </dgm:pt>
    <dgm:pt modelId="{3C443F83-7915-495F-A8A4-20833E4EC14D}" type="pres">
      <dgm:prSet presAssocID="{97999D05-9600-4956-B5DD-2F11CA58283B}" presName="spV" presStyleCnt="0"/>
      <dgm:spPr/>
    </dgm:pt>
    <dgm:pt modelId="{6FA500B8-AEDF-4FEB-AF16-A1AB1DA0A2CC}" type="pres">
      <dgm:prSet presAssocID="{5EAB251D-DD72-4A08-8FED-90DE6063F749}" presName="linNode" presStyleCnt="0"/>
      <dgm:spPr/>
    </dgm:pt>
    <dgm:pt modelId="{7A280AD9-1039-4699-8809-F4846D970603}" type="pres">
      <dgm:prSet presAssocID="{5EAB251D-DD72-4A08-8FED-90DE6063F749}" presName="parTx" presStyleLbl="revTx" presStyleIdx="6" presStyleCnt="9">
        <dgm:presLayoutVars>
          <dgm:chMax val="1"/>
          <dgm:bulletEnabled val="1"/>
        </dgm:presLayoutVars>
      </dgm:prSet>
      <dgm:spPr/>
      <dgm:t>
        <a:bodyPr/>
        <a:lstStyle/>
        <a:p>
          <a:endParaRPr lang="en-US"/>
        </a:p>
      </dgm:t>
    </dgm:pt>
    <dgm:pt modelId="{3548B81F-C71A-4B36-BC4E-98B1E80220FD}" type="pres">
      <dgm:prSet presAssocID="{5EAB251D-DD72-4A08-8FED-90DE6063F749}" presName="bracket" presStyleLbl="parChTrans1D1" presStyleIdx="6" presStyleCnt="9"/>
      <dgm:spPr/>
    </dgm:pt>
    <dgm:pt modelId="{16FDCF3C-6C01-438F-B9C7-AA57DFF035BE}" type="pres">
      <dgm:prSet presAssocID="{5EAB251D-DD72-4A08-8FED-90DE6063F749}" presName="spH" presStyleCnt="0"/>
      <dgm:spPr/>
    </dgm:pt>
    <dgm:pt modelId="{BDC0B898-B09E-45B0-9176-7EC9B0A4DA65}" type="pres">
      <dgm:prSet presAssocID="{5EAB251D-DD72-4A08-8FED-90DE6063F749}" presName="desTx" presStyleLbl="node1" presStyleIdx="6" presStyleCnt="9">
        <dgm:presLayoutVars>
          <dgm:bulletEnabled val="1"/>
        </dgm:presLayoutVars>
      </dgm:prSet>
      <dgm:spPr/>
      <dgm:t>
        <a:bodyPr/>
        <a:lstStyle/>
        <a:p>
          <a:endParaRPr lang="en-US"/>
        </a:p>
      </dgm:t>
    </dgm:pt>
    <dgm:pt modelId="{2AF4297D-FB22-4BF4-A53D-5C21E2CBDBE9}" type="pres">
      <dgm:prSet presAssocID="{40656EB2-FDDC-4F43-824F-6F637FAB5F3F}" presName="spV" presStyleCnt="0"/>
      <dgm:spPr/>
    </dgm:pt>
    <dgm:pt modelId="{DC2C0B0C-04CD-4FFA-9A6A-F04E7158D0F2}" type="pres">
      <dgm:prSet presAssocID="{2BA0B96C-3F74-4D64-8577-40DC2455D282}" presName="linNode" presStyleCnt="0"/>
      <dgm:spPr/>
    </dgm:pt>
    <dgm:pt modelId="{6647C3C7-544A-4696-AD66-58FB1DC6E300}" type="pres">
      <dgm:prSet presAssocID="{2BA0B96C-3F74-4D64-8577-40DC2455D282}" presName="parTx" presStyleLbl="revTx" presStyleIdx="7" presStyleCnt="9">
        <dgm:presLayoutVars>
          <dgm:chMax val="1"/>
          <dgm:bulletEnabled val="1"/>
        </dgm:presLayoutVars>
      </dgm:prSet>
      <dgm:spPr/>
      <dgm:t>
        <a:bodyPr/>
        <a:lstStyle/>
        <a:p>
          <a:endParaRPr lang="en-US"/>
        </a:p>
      </dgm:t>
    </dgm:pt>
    <dgm:pt modelId="{AEEA627D-1991-4719-8A67-AEE2656ED383}" type="pres">
      <dgm:prSet presAssocID="{2BA0B96C-3F74-4D64-8577-40DC2455D282}" presName="bracket" presStyleLbl="parChTrans1D1" presStyleIdx="7" presStyleCnt="9"/>
      <dgm:spPr/>
    </dgm:pt>
    <dgm:pt modelId="{A39E1F95-EC4A-4660-B996-555C9601A539}" type="pres">
      <dgm:prSet presAssocID="{2BA0B96C-3F74-4D64-8577-40DC2455D282}" presName="spH" presStyleCnt="0"/>
      <dgm:spPr/>
    </dgm:pt>
    <dgm:pt modelId="{22AB871B-60B5-49E2-80A6-EFA8F83691EA}" type="pres">
      <dgm:prSet presAssocID="{2BA0B96C-3F74-4D64-8577-40DC2455D282}" presName="desTx" presStyleLbl="node1" presStyleIdx="7" presStyleCnt="9">
        <dgm:presLayoutVars>
          <dgm:bulletEnabled val="1"/>
        </dgm:presLayoutVars>
      </dgm:prSet>
      <dgm:spPr/>
      <dgm:t>
        <a:bodyPr/>
        <a:lstStyle/>
        <a:p>
          <a:endParaRPr lang="en-US"/>
        </a:p>
      </dgm:t>
    </dgm:pt>
    <dgm:pt modelId="{7D2338E2-253F-41C4-BCD4-EA63FBF4B32E}" type="pres">
      <dgm:prSet presAssocID="{E1A1BFB1-70A8-400C-8628-1D845AB7880A}" presName="spV" presStyleCnt="0"/>
      <dgm:spPr/>
    </dgm:pt>
    <dgm:pt modelId="{D9F5454D-CD72-403E-88E3-18AAE271E651}" type="pres">
      <dgm:prSet presAssocID="{9AA8C945-1460-4C71-9936-8F21DDD56AF9}" presName="linNode" presStyleCnt="0"/>
      <dgm:spPr/>
    </dgm:pt>
    <dgm:pt modelId="{563BA093-877A-4A0E-8C97-C891B0C91855}" type="pres">
      <dgm:prSet presAssocID="{9AA8C945-1460-4C71-9936-8F21DDD56AF9}" presName="parTx" presStyleLbl="revTx" presStyleIdx="8" presStyleCnt="9">
        <dgm:presLayoutVars>
          <dgm:chMax val="1"/>
          <dgm:bulletEnabled val="1"/>
        </dgm:presLayoutVars>
      </dgm:prSet>
      <dgm:spPr/>
      <dgm:t>
        <a:bodyPr/>
        <a:lstStyle/>
        <a:p>
          <a:endParaRPr lang="en-US"/>
        </a:p>
      </dgm:t>
    </dgm:pt>
    <dgm:pt modelId="{65C40A3E-44B0-4324-8DB7-187203BFEDDF}" type="pres">
      <dgm:prSet presAssocID="{9AA8C945-1460-4C71-9936-8F21DDD56AF9}" presName="bracket" presStyleLbl="parChTrans1D1" presStyleIdx="8" presStyleCnt="9"/>
      <dgm:spPr/>
    </dgm:pt>
    <dgm:pt modelId="{49E2CE8A-60D5-4B3A-A81F-3EB5DF0EA04B}" type="pres">
      <dgm:prSet presAssocID="{9AA8C945-1460-4C71-9936-8F21DDD56AF9}" presName="spH" presStyleCnt="0"/>
      <dgm:spPr/>
    </dgm:pt>
    <dgm:pt modelId="{BC41F4C7-64D8-48B4-9D8F-93FE2E639B7B}" type="pres">
      <dgm:prSet presAssocID="{9AA8C945-1460-4C71-9936-8F21DDD56AF9}" presName="desTx" presStyleLbl="node1" presStyleIdx="8" presStyleCnt="9">
        <dgm:presLayoutVars>
          <dgm:bulletEnabled val="1"/>
        </dgm:presLayoutVars>
      </dgm:prSet>
      <dgm:spPr/>
      <dgm:t>
        <a:bodyPr/>
        <a:lstStyle/>
        <a:p>
          <a:endParaRPr lang="en-US"/>
        </a:p>
      </dgm:t>
    </dgm:pt>
  </dgm:ptLst>
  <dgm:cxnLst>
    <dgm:cxn modelId="{5C11010F-DFA0-4038-9B80-74B588F526EA}" srcId="{2BA0B96C-3F74-4D64-8577-40DC2455D282}" destId="{8995B08D-A9DE-4812-88C5-A37F08EE7A1C}" srcOrd="0" destOrd="0" parTransId="{75DC8546-F587-434C-9836-668F620C1D69}" sibTransId="{90BEEB92-A77D-4934-BE9A-1B738882F765}"/>
    <dgm:cxn modelId="{9082737D-8F47-4F7E-8638-5D0DF7184749}" srcId="{FA3FC8B0-AB0D-44AF-B46C-DDF670434BC9}" destId="{2F535BDA-04F8-4D7F-9FAE-1145EDDB12E5}" srcOrd="0" destOrd="0" parTransId="{035B5097-D3DF-436A-9B8E-6A582A03B248}" sibTransId="{FA3EFFFD-8471-45AD-98F6-F58B0EA6A98B}"/>
    <dgm:cxn modelId="{E586F242-7707-4A65-86CD-E18E5BBB5119}" type="presOf" srcId="{0E53E761-7A36-4667-A740-DA21203611A4}" destId="{E1187A22-38A4-4AFA-B992-BE72ED115482}" srcOrd="0" destOrd="0" presId="urn:diagrams.loki3.com/BracketList"/>
    <dgm:cxn modelId="{334A99EC-23C1-4EDA-9759-FB667DBBFFFD}" type="presOf" srcId="{253626BF-C6A5-4960-82FB-97F54537F2D9}" destId="{BC41F4C7-64D8-48B4-9D8F-93FE2E639B7B}" srcOrd="0" destOrd="0" presId="urn:diagrams.loki3.com/BracketList"/>
    <dgm:cxn modelId="{0314CB03-766D-4235-B704-367D1FBC40A7}" type="presOf" srcId="{2BA0B96C-3F74-4D64-8577-40DC2455D282}" destId="{6647C3C7-544A-4696-AD66-58FB1DC6E300}" srcOrd="0" destOrd="0" presId="urn:diagrams.loki3.com/BracketList"/>
    <dgm:cxn modelId="{82D0F790-5E10-4918-8892-01E1287EA2F5}" srcId="{4A074F84-82FB-4A37-9DA3-34996C22E5CC}" destId="{0E53E761-7A36-4667-A740-DA21203611A4}" srcOrd="0" destOrd="0" parTransId="{04E6B10C-5768-43DC-B4E8-D51D4CD18F39}" sibTransId="{09373418-13BB-4FED-9A19-6471409A6998}"/>
    <dgm:cxn modelId="{98731BCB-64F4-45F9-B1FB-7F2AB97335F8}" srcId="{4D757908-A5E5-4EA1-B227-C75748916E22}" destId="{03E605DF-A650-4DFB-BA5D-612E3E0A9862}" srcOrd="0" destOrd="0" parTransId="{00219BE2-DA85-4067-BE94-DE8BA3CEE8BC}" sibTransId="{38ED4776-AE1A-45E3-85DE-7C7EA3B5F04D}"/>
    <dgm:cxn modelId="{F87D7397-61D1-4EF2-AC5D-7C957B40EB9B}" type="presOf" srcId="{5EAB251D-DD72-4A08-8FED-90DE6063F749}" destId="{7A280AD9-1039-4699-8809-F4846D970603}" srcOrd="0" destOrd="0" presId="urn:diagrams.loki3.com/BracketList"/>
    <dgm:cxn modelId="{B9542EE4-0998-4892-8390-732722A7E6AB}" type="presOf" srcId="{8995B08D-A9DE-4812-88C5-A37F08EE7A1C}" destId="{22AB871B-60B5-49E2-80A6-EFA8F83691EA}" srcOrd="0" destOrd="0" presId="urn:diagrams.loki3.com/BracketList"/>
    <dgm:cxn modelId="{A9509921-CD66-4868-9B76-9347FBA4A8B4}" type="presOf" srcId="{A5608628-C25C-4CFB-B234-24837714BFE0}" destId="{CADB11E1-E816-495E-B393-84ED2318159E}" srcOrd="0" destOrd="0" presId="urn:diagrams.loki3.com/BracketList"/>
    <dgm:cxn modelId="{A5E33561-500D-44B3-A973-66E490DB7B18}" srcId="{8259D070-8192-4098-BC22-9076F1415F05}" destId="{44F4D030-AFAB-429C-A1CE-B9AC00A0809B}" srcOrd="0" destOrd="0" parTransId="{6F9A9585-2F58-4F4D-B1E4-7C54572A78F0}" sibTransId="{C55DA0B7-25C7-4DE9-90CC-465FA1B0E9C6}"/>
    <dgm:cxn modelId="{0BF5278F-6E25-4D01-9E5B-8C41CD9D5D53}" type="presOf" srcId="{03E605DF-A650-4DFB-BA5D-612E3E0A9862}" destId="{647BDF1F-DCBA-4A01-86E7-E1C87F03C36D}" srcOrd="0" destOrd="0" presId="urn:diagrams.loki3.com/BracketList"/>
    <dgm:cxn modelId="{95E879D1-E650-47EA-BCB4-796B79B0B72D}" srcId="{AF7AAC5D-B55E-4DD2-8C8B-08FE8BD8DA16}" destId="{FA3FC8B0-AB0D-44AF-B46C-DDF670434BC9}" srcOrd="3" destOrd="0" parTransId="{3186A69D-268E-4411-98FD-2A8C4B92EC68}" sibTransId="{2E4E402B-C201-4D9D-9543-F5FE9F1A7CA0}"/>
    <dgm:cxn modelId="{D29BD6F7-106F-4AF9-AB8C-3DC8B70D60D0}" srcId="{C37674FE-AC42-4CB9-9B6B-0BE66BF6E8F9}" destId="{FFE35099-754B-4BBB-9BB4-44FAD37F7971}" srcOrd="0" destOrd="0" parTransId="{5C4DD3DF-7E2D-41B2-8AA2-7459F9F1C17D}" sibTransId="{F8ED8227-C526-4F44-B2F1-FBDF9A902CE3}"/>
    <dgm:cxn modelId="{E9F991EC-5A7B-4218-B9F9-64126EBB1980}" type="presOf" srcId="{FA3FC8B0-AB0D-44AF-B46C-DDF670434BC9}" destId="{1BA1EE24-BE58-4948-A64D-2FCACF281611}" srcOrd="0" destOrd="0" presId="urn:diagrams.loki3.com/BracketList"/>
    <dgm:cxn modelId="{F924FD8E-CBDF-46B9-95B4-9C1448BC4EF1}" srcId="{AF7AAC5D-B55E-4DD2-8C8B-08FE8BD8DA16}" destId="{5EAB251D-DD72-4A08-8FED-90DE6063F749}" srcOrd="6" destOrd="0" parTransId="{84FCDEAB-39AE-43B4-A4B5-165B8B14B98F}" sibTransId="{40656EB2-FDDC-4F43-824F-6F637FAB5F3F}"/>
    <dgm:cxn modelId="{EA59B595-A33F-4EB8-90E5-56CEAB13DEBA}" srcId="{AF7AAC5D-B55E-4DD2-8C8B-08FE8BD8DA16}" destId="{EB4C3DB5-8574-45C0-A9D7-921AD1EB7064}" srcOrd="0" destOrd="0" parTransId="{CB4D1608-DF35-4C56-B16E-2786B0156F78}" sibTransId="{C1B78839-6FBA-4AB4-8F1F-28029E9B5956}"/>
    <dgm:cxn modelId="{5E645AFB-E9CE-4B2F-9239-07636F37AE52}" srcId="{AF7AAC5D-B55E-4DD2-8C8B-08FE8BD8DA16}" destId="{C37674FE-AC42-4CB9-9B6B-0BE66BF6E8F9}" srcOrd="2" destOrd="0" parTransId="{AAF14067-BFC0-4557-8F3E-38DECDE0D69B}" sibTransId="{C09A6A67-19A9-4E6B-AC80-4140F3FB2BA2}"/>
    <dgm:cxn modelId="{7346995C-63B5-43BD-B604-B33F9F97F648}" type="presOf" srcId="{8259D070-8192-4098-BC22-9076F1415F05}" destId="{25ED7854-66C2-4DA9-A457-D56A59DE05C6}" srcOrd="0" destOrd="0" presId="urn:diagrams.loki3.com/BracketList"/>
    <dgm:cxn modelId="{746BD40B-B4BA-403E-84D9-4BB429E2ADCA}" srcId="{9AA8C945-1460-4C71-9936-8F21DDD56AF9}" destId="{253626BF-C6A5-4960-82FB-97F54537F2D9}" srcOrd="0" destOrd="0" parTransId="{E0D8EC2A-5ECB-47BE-974A-582484516898}" sibTransId="{25DDFA78-FDE9-479C-A395-4E274DB2F71F}"/>
    <dgm:cxn modelId="{BABD4F85-A50D-4528-8C1B-7DFE0A1531C2}" type="presOf" srcId="{039F62EC-E9B5-4AD0-B820-D8AE0F7E37D4}" destId="{BDC0B898-B09E-45B0-9176-7EC9B0A4DA65}" srcOrd="0" destOrd="0" presId="urn:diagrams.loki3.com/BracketList"/>
    <dgm:cxn modelId="{68820C42-8A50-4FA3-913D-9E86C844BA6F}" type="presOf" srcId="{44F4D030-AFAB-429C-A1CE-B9AC00A0809B}" destId="{DF74BBDB-E033-4F13-A48A-943A55B8CA1D}" srcOrd="0" destOrd="0" presId="urn:diagrams.loki3.com/BracketList"/>
    <dgm:cxn modelId="{9A3AB40A-B1F3-4DBD-ACEE-D252CD1DE9B6}" srcId="{AF7AAC5D-B55E-4DD2-8C8B-08FE8BD8DA16}" destId="{8259D070-8192-4098-BC22-9076F1415F05}" srcOrd="5" destOrd="0" parTransId="{DEDA5F73-0D38-4E7C-9416-97548CF072F3}" sibTransId="{97999D05-9600-4956-B5DD-2F11CA58283B}"/>
    <dgm:cxn modelId="{94213702-EDCF-42E3-B717-A90B42873CA9}" type="presOf" srcId="{EB4C3DB5-8574-45C0-A9D7-921AD1EB7064}" destId="{3A58F4CA-B25F-4EBF-89E7-611D5D7A2454}" srcOrd="0" destOrd="0" presId="urn:diagrams.loki3.com/BracketList"/>
    <dgm:cxn modelId="{5ABE1E97-5872-4E39-9206-D4AAA982B33D}" type="presOf" srcId="{FFE35099-754B-4BBB-9BB4-44FAD37F7971}" destId="{29BFC694-3211-4C3C-8CD9-724CDD6E6BD1}" srcOrd="0" destOrd="0" presId="urn:diagrams.loki3.com/BracketList"/>
    <dgm:cxn modelId="{7AD91F59-E398-4AE8-A0E2-F744835616C6}" srcId="{5EAB251D-DD72-4A08-8FED-90DE6063F749}" destId="{039F62EC-E9B5-4AD0-B820-D8AE0F7E37D4}" srcOrd="0" destOrd="0" parTransId="{996DC055-2C4F-4BF6-A54D-6D2546BC6EA8}" sibTransId="{20FEFDC0-3E52-4FC0-9494-8554893F4D4F}"/>
    <dgm:cxn modelId="{8C2B8E1C-1353-43EE-B7FA-E93AE3C63FCD}" srcId="{AF7AAC5D-B55E-4DD2-8C8B-08FE8BD8DA16}" destId="{2BA0B96C-3F74-4D64-8577-40DC2455D282}" srcOrd="7" destOrd="0" parTransId="{F7A0B102-1B3D-4E2C-8521-9CEEABF7CAF7}" sibTransId="{E1A1BFB1-70A8-400C-8628-1D845AB7880A}"/>
    <dgm:cxn modelId="{54DF6FB8-2B99-414F-8486-B64F87A00163}" type="presOf" srcId="{C37674FE-AC42-4CB9-9B6B-0BE66BF6E8F9}" destId="{A10A5E47-22AE-4A34-9255-D682E7B48604}" srcOrd="0" destOrd="0" presId="urn:diagrams.loki3.com/BracketList"/>
    <dgm:cxn modelId="{DB20C342-E683-41D6-AA01-0EC32C11C859}" srcId="{AF7AAC5D-B55E-4DD2-8C8B-08FE8BD8DA16}" destId="{4D757908-A5E5-4EA1-B227-C75748916E22}" srcOrd="4" destOrd="0" parTransId="{E1FB8374-C7C6-4161-AAA5-D7E527C66328}" sibTransId="{BCBFAD57-88C3-4794-B592-81F8F5097AC0}"/>
    <dgm:cxn modelId="{DBD2706B-3885-455A-99E2-025BDCFD6D27}" type="presOf" srcId="{2F535BDA-04F8-4D7F-9FAE-1145EDDB12E5}" destId="{71629F3F-0F4E-4B92-AE41-67082DB773B3}" srcOrd="0" destOrd="0" presId="urn:diagrams.loki3.com/BracketList"/>
    <dgm:cxn modelId="{8A5A2614-CAAC-4F16-8001-978553C4599E}" type="presOf" srcId="{4A074F84-82FB-4A37-9DA3-34996C22E5CC}" destId="{EE12D9ED-6F8F-43D3-B6E7-8934EC064F9E}" srcOrd="0" destOrd="0" presId="urn:diagrams.loki3.com/BracketList"/>
    <dgm:cxn modelId="{5F0E2441-47D6-4BEE-9149-0CC5F0E8A98E}" srcId="{AF7AAC5D-B55E-4DD2-8C8B-08FE8BD8DA16}" destId="{4A074F84-82FB-4A37-9DA3-34996C22E5CC}" srcOrd="1" destOrd="0" parTransId="{7B2D6EE7-CFEE-425F-8E65-8843DE45719B}" sibTransId="{5F969B1C-2569-463C-ABEB-814CC43840A2}"/>
    <dgm:cxn modelId="{612A0AD0-A3DA-46D0-8D26-53EA17017AB2}" srcId="{EB4C3DB5-8574-45C0-A9D7-921AD1EB7064}" destId="{A5608628-C25C-4CFB-B234-24837714BFE0}" srcOrd="0" destOrd="0" parTransId="{ED4E420A-4849-4B85-AD3C-D2713E9B2D1F}" sibTransId="{AAC7DE62-DCDA-4A5A-9092-FF192CEB4463}"/>
    <dgm:cxn modelId="{920699A6-D8F4-4152-BDE1-F104BC330CE3}" srcId="{AF7AAC5D-B55E-4DD2-8C8B-08FE8BD8DA16}" destId="{9AA8C945-1460-4C71-9936-8F21DDD56AF9}" srcOrd="8" destOrd="0" parTransId="{906ED99A-7B62-4AA9-9777-8E66B55F6FE3}" sibTransId="{8DE6DDB4-7BC5-4DE1-8B72-D2D73B94441C}"/>
    <dgm:cxn modelId="{1AB82D19-1F65-4D56-BAF1-3D33FBBF1814}" type="presOf" srcId="{4D757908-A5E5-4EA1-B227-C75748916E22}" destId="{59C7584D-2DFD-4C8E-AD96-163F6E5AC12B}" srcOrd="0" destOrd="0" presId="urn:diagrams.loki3.com/BracketList"/>
    <dgm:cxn modelId="{49BB6007-095B-466A-A6FC-F86923A2D239}" type="presOf" srcId="{AF7AAC5D-B55E-4DD2-8C8B-08FE8BD8DA16}" destId="{7DA6E1D4-0ACC-4662-A0BF-07EA440B2AC5}" srcOrd="0" destOrd="0" presId="urn:diagrams.loki3.com/BracketList"/>
    <dgm:cxn modelId="{479A587C-B5AE-4EA8-8AE0-4FC8AABB83E7}" type="presOf" srcId="{9AA8C945-1460-4C71-9936-8F21DDD56AF9}" destId="{563BA093-877A-4A0E-8C97-C891B0C91855}" srcOrd="0" destOrd="0" presId="urn:diagrams.loki3.com/BracketList"/>
    <dgm:cxn modelId="{AFBADDF0-14AF-4BA0-8512-81B065013CF6}" type="presParOf" srcId="{7DA6E1D4-0ACC-4662-A0BF-07EA440B2AC5}" destId="{2B7BC942-9AF4-4C78-9025-FC119CF7A8F2}" srcOrd="0" destOrd="0" presId="urn:diagrams.loki3.com/BracketList"/>
    <dgm:cxn modelId="{D837520B-36EE-4040-8D4C-E963A7CC3B49}" type="presParOf" srcId="{2B7BC942-9AF4-4C78-9025-FC119CF7A8F2}" destId="{3A58F4CA-B25F-4EBF-89E7-611D5D7A2454}" srcOrd="0" destOrd="0" presId="urn:diagrams.loki3.com/BracketList"/>
    <dgm:cxn modelId="{E179E07D-A3A8-4FF8-9D4D-D962039B27B6}" type="presParOf" srcId="{2B7BC942-9AF4-4C78-9025-FC119CF7A8F2}" destId="{01711E96-2B2B-4716-BA45-1EB40E7E6ADE}" srcOrd="1" destOrd="0" presId="urn:diagrams.loki3.com/BracketList"/>
    <dgm:cxn modelId="{3DD1D96E-2D10-445F-BA36-E932C7D09A62}" type="presParOf" srcId="{2B7BC942-9AF4-4C78-9025-FC119CF7A8F2}" destId="{726092AE-40B9-4761-AD4B-DDF077D19009}" srcOrd="2" destOrd="0" presId="urn:diagrams.loki3.com/BracketList"/>
    <dgm:cxn modelId="{80037793-9375-415C-91D9-1D6E22A06037}" type="presParOf" srcId="{2B7BC942-9AF4-4C78-9025-FC119CF7A8F2}" destId="{CADB11E1-E816-495E-B393-84ED2318159E}" srcOrd="3" destOrd="0" presId="urn:diagrams.loki3.com/BracketList"/>
    <dgm:cxn modelId="{18D907D4-5B11-4C1A-A533-6FF37466805A}" type="presParOf" srcId="{7DA6E1D4-0ACC-4662-A0BF-07EA440B2AC5}" destId="{E4B2BAE2-B86B-4718-BE00-1FECCFBBA4A3}" srcOrd="1" destOrd="0" presId="urn:diagrams.loki3.com/BracketList"/>
    <dgm:cxn modelId="{D24F1FFA-29E0-44E1-82A3-A0E54D16FEA2}" type="presParOf" srcId="{7DA6E1D4-0ACC-4662-A0BF-07EA440B2AC5}" destId="{5A303481-36D7-4B84-ABC6-42299CEFE840}" srcOrd="2" destOrd="0" presId="urn:diagrams.loki3.com/BracketList"/>
    <dgm:cxn modelId="{E5468E52-AFFA-4A70-A13C-49E23792E39B}" type="presParOf" srcId="{5A303481-36D7-4B84-ABC6-42299CEFE840}" destId="{EE12D9ED-6F8F-43D3-B6E7-8934EC064F9E}" srcOrd="0" destOrd="0" presId="urn:diagrams.loki3.com/BracketList"/>
    <dgm:cxn modelId="{C3F0DBDB-46E7-4590-9370-780139B2C4A9}" type="presParOf" srcId="{5A303481-36D7-4B84-ABC6-42299CEFE840}" destId="{C721FEB7-1D34-4D3B-BAC0-DC9205BE968E}" srcOrd="1" destOrd="0" presId="urn:diagrams.loki3.com/BracketList"/>
    <dgm:cxn modelId="{FB3FD24A-E68F-4FD4-B06C-8ED64817AE74}" type="presParOf" srcId="{5A303481-36D7-4B84-ABC6-42299CEFE840}" destId="{7BD95051-EBD7-4681-B805-0BB8864718C4}" srcOrd="2" destOrd="0" presId="urn:diagrams.loki3.com/BracketList"/>
    <dgm:cxn modelId="{00367AE6-FC57-42E1-ADC2-F0FB7A8AA3DF}" type="presParOf" srcId="{5A303481-36D7-4B84-ABC6-42299CEFE840}" destId="{E1187A22-38A4-4AFA-B992-BE72ED115482}" srcOrd="3" destOrd="0" presId="urn:diagrams.loki3.com/BracketList"/>
    <dgm:cxn modelId="{FDC4D2C9-9846-46CB-8BEE-76A83E1164A6}" type="presParOf" srcId="{7DA6E1D4-0ACC-4662-A0BF-07EA440B2AC5}" destId="{54794EF3-2B69-476A-8CCA-4AE45A3D8774}" srcOrd="3" destOrd="0" presId="urn:diagrams.loki3.com/BracketList"/>
    <dgm:cxn modelId="{56BE91C0-A2A8-4B8D-AD85-CDB470AD45D4}" type="presParOf" srcId="{7DA6E1D4-0ACC-4662-A0BF-07EA440B2AC5}" destId="{9E04BBF7-82C7-4957-A550-269B0F000ED5}" srcOrd="4" destOrd="0" presId="urn:diagrams.loki3.com/BracketList"/>
    <dgm:cxn modelId="{2A70F605-2C73-4428-BC1C-8C2C7967F301}" type="presParOf" srcId="{9E04BBF7-82C7-4957-A550-269B0F000ED5}" destId="{A10A5E47-22AE-4A34-9255-D682E7B48604}" srcOrd="0" destOrd="0" presId="urn:diagrams.loki3.com/BracketList"/>
    <dgm:cxn modelId="{F52C16B6-1021-4AE5-8043-0A10B5E926CC}" type="presParOf" srcId="{9E04BBF7-82C7-4957-A550-269B0F000ED5}" destId="{0F81CBCD-C07A-44C1-B286-8BC3F7CC13E1}" srcOrd="1" destOrd="0" presId="urn:diagrams.loki3.com/BracketList"/>
    <dgm:cxn modelId="{7980B509-7D85-4447-B761-85E2204EF20D}" type="presParOf" srcId="{9E04BBF7-82C7-4957-A550-269B0F000ED5}" destId="{4E7354FA-95F8-4CCB-8179-A112923D74BB}" srcOrd="2" destOrd="0" presId="urn:diagrams.loki3.com/BracketList"/>
    <dgm:cxn modelId="{612057DF-92B1-4206-BFF2-300C1FE4011F}" type="presParOf" srcId="{9E04BBF7-82C7-4957-A550-269B0F000ED5}" destId="{29BFC694-3211-4C3C-8CD9-724CDD6E6BD1}" srcOrd="3" destOrd="0" presId="urn:diagrams.loki3.com/BracketList"/>
    <dgm:cxn modelId="{ACA8FDC8-2E7C-4F13-B776-9F1E888CCB56}" type="presParOf" srcId="{7DA6E1D4-0ACC-4662-A0BF-07EA440B2AC5}" destId="{DD21EEAA-5799-4E2F-8175-EF987EE66B0B}" srcOrd="5" destOrd="0" presId="urn:diagrams.loki3.com/BracketList"/>
    <dgm:cxn modelId="{5B1965E6-D94A-41BD-B801-5080AABCA384}" type="presParOf" srcId="{7DA6E1D4-0ACC-4662-A0BF-07EA440B2AC5}" destId="{62503B08-5E00-4BE8-B9EB-90E54A0867B9}" srcOrd="6" destOrd="0" presId="urn:diagrams.loki3.com/BracketList"/>
    <dgm:cxn modelId="{A6A9EBBD-FB24-41AD-8C09-DC58C7F8C75E}" type="presParOf" srcId="{62503B08-5E00-4BE8-B9EB-90E54A0867B9}" destId="{1BA1EE24-BE58-4948-A64D-2FCACF281611}" srcOrd="0" destOrd="0" presId="urn:diagrams.loki3.com/BracketList"/>
    <dgm:cxn modelId="{A2700D0F-6FC6-473A-A971-CFA1D72D401D}" type="presParOf" srcId="{62503B08-5E00-4BE8-B9EB-90E54A0867B9}" destId="{45449996-7DBB-4564-8969-06A34C47CC9B}" srcOrd="1" destOrd="0" presId="urn:diagrams.loki3.com/BracketList"/>
    <dgm:cxn modelId="{780ECFD4-ACA6-4F43-BBDB-99E57B8C40C3}" type="presParOf" srcId="{62503B08-5E00-4BE8-B9EB-90E54A0867B9}" destId="{6620D03B-5207-4CBD-B7B0-5A37A8E63183}" srcOrd="2" destOrd="0" presId="urn:diagrams.loki3.com/BracketList"/>
    <dgm:cxn modelId="{D8D56797-74FB-4F4E-B1D1-500967DDDA8F}" type="presParOf" srcId="{62503B08-5E00-4BE8-B9EB-90E54A0867B9}" destId="{71629F3F-0F4E-4B92-AE41-67082DB773B3}" srcOrd="3" destOrd="0" presId="urn:diagrams.loki3.com/BracketList"/>
    <dgm:cxn modelId="{F56F4806-9454-4438-9BEA-441DB66E714A}" type="presParOf" srcId="{7DA6E1D4-0ACC-4662-A0BF-07EA440B2AC5}" destId="{75B8C15F-D5B5-4DEA-B948-27D80B9F26D0}" srcOrd="7" destOrd="0" presId="urn:diagrams.loki3.com/BracketList"/>
    <dgm:cxn modelId="{95458E19-DB56-4055-9A66-4B2AD07A1667}" type="presParOf" srcId="{7DA6E1D4-0ACC-4662-A0BF-07EA440B2AC5}" destId="{25AA9520-B56F-49CB-8B2F-B3AFF1038F4A}" srcOrd="8" destOrd="0" presId="urn:diagrams.loki3.com/BracketList"/>
    <dgm:cxn modelId="{69CB74EB-6BAC-4A6B-B769-A6BC55743826}" type="presParOf" srcId="{25AA9520-B56F-49CB-8B2F-B3AFF1038F4A}" destId="{59C7584D-2DFD-4C8E-AD96-163F6E5AC12B}" srcOrd="0" destOrd="0" presId="urn:diagrams.loki3.com/BracketList"/>
    <dgm:cxn modelId="{5582B24D-3226-4927-9CE7-F01E3CA44D5C}" type="presParOf" srcId="{25AA9520-B56F-49CB-8B2F-B3AFF1038F4A}" destId="{98A53F66-A694-40AC-A93E-D373403D2633}" srcOrd="1" destOrd="0" presId="urn:diagrams.loki3.com/BracketList"/>
    <dgm:cxn modelId="{BE142DE1-9B51-45B0-8E78-4AC14E44D0C6}" type="presParOf" srcId="{25AA9520-B56F-49CB-8B2F-B3AFF1038F4A}" destId="{DD721EB1-654E-480A-B955-E751903E7703}" srcOrd="2" destOrd="0" presId="urn:diagrams.loki3.com/BracketList"/>
    <dgm:cxn modelId="{ABFB870F-42C5-4018-B348-0EDB67D1088F}" type="presParOf" srcId="{25AA9520-B56F-49CB-8B2F-B3AFF1038F4A}" destId="{647BDF1F-DCBA-4A01-86E7-E1C87F03C36D}" srcOrd="3" destOrd="0" presId="urn:diagrams.loki3.com/BracketList"/>
    <dgm:cxn modelId="{F5EF63CF-7297-4397-884F-42FF9DACA050}" type="presParOf" srcId="{7DA6E1D4-0ACC-4662-A0BF-07EA440B2AC5}" destId="{1EDA6A68-ED16-49D5-8F5E-1DDF56E305A9}" srcOrd="9" destOrd="0" presId="urn:diagrams.loki3.com/BracketList"/>
    <dgm:cxn modelId="{D5041D46-0557-41C7-AA82-37DC7E36E366}" type="presParOf" srcId="{7DA6E1D4-0ACC-4662-A0BF-07EA440B2AC5}" destId="{9C922383-B492-452A-A03C-A44F9323A87B}" srcOrd="10" destOrd="0" presId="urn:diagrams.loki3.com/BracketList"/>
    <dgm:cxn modelId="{8B1BA0DF-D1EE-4964-8E8C-784835BE770A}" type="presParOf" srcId="{9C922383-B492-452A-A03C-A44F9323A87B}" destId="{25ED7854-66C2-4DA9-A457-D56A59DE05C6}" srcOrd="0" destOrd="0" presId="urn:diagrams.loki3.com/BracketList"/>
    <dgm:cxn modelId="{EC5FDE80-C867-44A4-B591-61E96CA72974}" type="presParOf" srcId="{9C922383-B492-452A-A03C-A44F9323A87B}" destId="{4809B86D-A6C2-4A76-B136-301F3B61105F}" srcOrd="1" destOrd="0" presId="urn:diagrams.loki3.com/BracketList"/>
    <dgm:cxn modelId="{F41E8F81-172E-461F-898A-17AE15C619F9}" type="presParOf" srcId="{9C922383-B492-452A-A03C-A44F9323A87B}" destId="{BE677ABA-3B3B-4801-A0BD-927D65FBCDB1}" srcOrd="2" destOrd="0" presId="urn:diagrams.loki3.com/BracketList"/>
    <dgm:cxn modelId="{AFD38658-B9FE-44A8-BEF5-5457750F1033}" type="presParOf" srcId="{9C922383-B492-452A-A03C-A44F9323A87B}" destId="{DF74BBDB-E033-4F13-A48A-943A55B8CA1D}" srcOrd="3" destOrd="0" presId="urn:diagrams.loki3.com/BracketList"/>
    <dgm:cxn modelId="{FCA5BE93-10CD-44D9-AC71-99F8CE76B6C1}" type="presParOf" srcId="{7DA6E1D4-0ACC-4662-A0BF-07EA440B2AC5}" destId="{3C443F83-7915-495F-A8A4-20833E4EC14D}" srcOrd="11" destOrd="0" presId="urn:diagrams.loki3.com/BracketList"/>
    <dgm:cxn modelId="{108DB089-3B1F-4F47-89E4-29F1FF708E0F}" type="presParOf" srcId="{7DA6E1D4-0ACC-4662-A0BF-07EA440B2AC5}" destId="{6FA500B8-AEDF-4FEB-AF16-A1AB1DA0A2CC}" srcOrd="12" destOrd="0" presId="urn:diagrams.loki3.com/BracketList"/>
    <dgm:cxn modelId="{D3E2C4E5-05B5-4937-8991-FCE802F2B96F}" type="presParOf" srcId="{6FA500B8-AEDF-4FEB-AF16-A1AB1DA0A2CC}" destId="{7A280AD9-1039-4699-8809-F4846D970603}" srcOrd="0" destOrd="0" presId="urn:diagrams.loki3.com/BracketList"/>
    <dgm:cxn modelId="{9B6581CA-65E0-4E17-8C13-0D941BAD9473}" type="presParOf" srcId="{6FA500B8-AEDF-4FEB-AF16-A1AB1DA0A2CC}" destId="{3548B81F-C71A-4B36-BC4E-98B1E80220FD}" srcOrd="1" destOrd="0" presId="urn:diagrams.loki3.com/BracketList"/>
    <dgm:cxn modelId="{B21A01B9-169E-4575-A2FC-2F98412B9671}" type="presParOf" srcId="{6FA500B8-AEDF-4FEB-AF16-A1AB1DA0A2CC}" destId="{16FDCF3C-6C01-438F-B9C7-AA57DFF035BE}" srcOrd="2" destOrd="0" presId="urn:diagrams.loki3.com/BracketList"/>
    <dgm:cxn modelId="{0DE3854A-EF68-4F98-AF73-7ADCC9661A32}" type="presParOf" srcId="{6FA500B8-AEDF-4FEB-AF16-A1AB1DA0A2CC}" destId="{BDC0B898-B09E-45B0-9176-7EC9B0A4DA65}" srcOrd="3" destOrd="0" presId="urn:diagrams.loki3.com/BracketList"/>
    <dgm:cxn modelId="{5FE7F468-BF1F-4FD7-A338-FB3A7B895257}" type="presParOf" srcId="{7DA6E1D4-0ACC-4662-A0BF-07EA440B2AC5}" destId="{2AF4297D-FB22-4BF4-A53D-5C21E2CBDBE9}" srcOrd="13" destOrd="0" presId="urn:diagrams.loki3.com/BracketList"/>
    <dgm:cxn modelId="{90096299-6427-4A82-98DC-6D669FAAD793}" type="presParOf" srcId="{7DA6E1D4-0ACC-4662-A0BF-07EA440B2AC5}" destId="{DC2C0B0C-04CD-4FFA-9A6A-F04E7158D0F2}" srcOrd="14" destOrd="0" presId="urn:diagrams.loki3.com/BracketList"/>
    <dgm:cxn modelId="{A216920C-EAA9-4616-A138-043B93DA127C}" type="presParOf" srcId="{DC2C0B0C-04CD-4FFA-9A6A-F04E7158D0F2}" destId="{6647C3C7-544A-4696-AD66-58FB1DC6E300}" srcOrd="0" destOrd="0" presId="urn:diagrams.loki3.com/BracketList"/>
    <dgm:cxn modelId="{79DF8DF5-AF3D-4EC0-B19B-5956CD834E30}" type="presParOf" srcId="{DC2C0B0C-04CD-4FFA-9A6A-F04E7158D0F2}" destId="{AEEA627D-1991-4719-8A67-AEE2656ED383}" srcOrd="1" destOrd="0" presId="urn:diagrams.loki3.com/BracketList"/>
    <dgm:cxn modelId="{9948E947-3941-40EE-A49A-867F69BE15F4}" type="presParOf" srcId="{DC2C0B0C-04CD-4FFA-9A6A-F04E7158D0F2}" destId="{A39E1F95-EC4A-4660-B996-555C9601A539}" srcOrd="2" destOrd="0" presId="urn:diagrams.loki3.com/BracketList"/>
    <dgm:cxn modelId="{7E63925A-EA4F-4A9E-AEED-B3E2D0363003}" type="presParOf" srcId="{DC2C0B0C-04CD-4FFA-9A6A-F04E7158D0F2}" destId="{22AB871B-60B5-49E2-80A6-EFA8F83691EA}" srcOrd="3" destOrd="0" presId="urn:diagrams.loki3.com/BracketList"/>
    <dgm:cxn modelId="{1C21E414-B54E-46DF-8B79-14735EBF54C1}" type="presParOf" srcId="{7DA6E1D4-0ACC-4662-A0BF-07EA440B2AC5}" destId="{7D2338E2-253F-41C4-BCD4-EA63FBF4B32E}" srcOrd="15" destOrd="0" presId="urn:diagrams.loki3.com/BracketList"/>
    <dgm:cxn modelId="{F563FBF2-1DFB-4470-B2D9-CC27CCA6575F}" type="presParOf" srcId="{7DA6E1D4-0ACC-4662-A0BF-07EA440B2AC5}" destId="{D9F5454D-CD72-403E-88E3-18AAE271E651}" srcOrd="16" destOrd="0" presId="urn:diagrams.loki3.com/BracketList"/>
    <dgm:cxn modelId="{14C36619-C27B-42C6-B85A-2E9F49C28881}" type="presParOf" srcId="{D9F5454D-CD72-403E-88E3-18AAE271E651}" destId="{563BA093-877A-4A0E-8C97-C891B0C91855}" srcOrd="0" destOrd="0" presId="urn:diagrams.loki3.com/BracketList"/>
    <dgm:cxn modelId="{98372DF4-DA0E-46B1-A2A6-7A51199382B7}" type="presParOf" srcId="{D9F5454D-CD72-403E-88E3-18AAE271E651}" destId="{65C40A3E-44B0-4324-8DB7-187203BFEDDF}" srcOrd="1" destOrd="0" presId="urn:diagrams.loki3.com/BracketList"/>
    <dgm:cxn modelId="{B2A15A0B-9FED-40A7-962E-1B30420272BA}" type="presParOf" srcId="{D9F5454D-CD72-403E-88E3-18AAE271E651}" destId="{49E2CE8A-60D5-4B3A-A81F-3EB5DF0EA04B}" srcOrd="2" destOrd="0" presId="urn:diagrams.loki3.com/BracketList"/>
    <dgm:cxn modelId="{01FC86F6-AE07-4624-AB6A-FE1519078245}" type="presParOf" srcId="{D9F5454D-CD72-403E-88E3-18AAE271E651}" destId="{BC41F4C7-64D8-48B4-9D8F-93FE2E639B7B}"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F7E0AE-3BC3-4AC1-B9F9-233F3F9100CE}"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C86697A9-2E55-41E1-866B-332F298DAE04}">
      <dgm:prSet custT="1"/>
      <dgm:spPr/>
      <dgm:t>
        <a:bodyPr/>
        <a:lstStyle/>
        <a:p>
          <a:pPr rtl="0"/>
          <a:r>
            <a:rPr lang="en-ZA" sz="1400" b="1" dirty="0" smtClean="0">
              <a:latin typeface="Gill Sans MT" panose="020B0502020104020203" pitchFamily="34" charset="0"/>
            </a:rPr>
            <a:t>POLICY</a:t>
          </a:r>
          <a:endParaRPr lang="en-ZA" sz="1400" b="1" dirty="0">
            <a:latin typeface="Gill Sans MT" panose="020B0502020104020203" pitchFamily="34" charset="0"/>
          </a:endParaRPr>
        </a:p>
      </dgm:t>
    </dgm:pt>
    <dgm:pt modelId="{335F9A17-E944-45A0-9D23-E8390615623E}" type="parTrans" cxnId="{3927DC03-AD35-4E08-8F28-958A1115A95A}">
      <dgm:prSet/>
      <dgm:spPr/>
      <dgm:t>
        <a:bodyPr/>
        <a:lstStyle/>
        <a:p>
          <a:endParaRPr lang="en-US"/>
        </a:p>
      </dgm:t>
    </dgm:pt>
    <dgm:pt modelId="{1B03E995-AD56-4DB4-8331-0BCD9BD6FB8E}" type="sibTrans" cxnId="{3927DC03-AD35-4E08-8F28-958A1115A95A}">
      <dgm:prSet/>
      <dgm:spPr/>
      <dgm:t>
        <a:bodyPr/>
        <a:lstStyle/>
        <a:p>
          <a:endParaRPr lang="en-US"/>
        </a:p>
      </dgm:t>
    </dgm:pt>
    <dgm:pt modelId="{1A5C923A-6F36-4F74-AB12-23B1FACF6DB9}">
      <dgm:prSet/>
      <dgm:spPr/>
      <dgm:t>
        <a:bodyPr/>
        <a:lstStyle/>
        <a:p>
          <a:pPr algn="just" rtl="0"/>
          <a:r>
            <a:rPr lang="en-ZA" sz="1300" dirty="0" smtClean="0">
              <a:latin typeface="Gill Sans MT" panose="020B0502020104020203" pitchFamily="34" charset="0"/>
            </a:rPr>
            <a:t>Levelling the playing field through creating an enabling policy environment</a:t>
          </a:r>
          <a:endParaRPr lang="en-ZA" sz="1300" dirty="0">
            <a:latin typeface="Gill Sans MT" panose="020B0502020104020203" pitchFamily="34" charset="0"/>
          </a:endParaRPr>
        </a:p>
      </dgm:t>
    </dgm:pt>
    <dgm:pt modelId="{C8E23146-604E-4577-9503-9B93DFDE1D3F}" type="parTrans" cxnId="{5E5C8124-63B6-423B-8DF6-37A91B01037E}">
      <dgm:prSet/>
      <dgm:spPr/>
      <dgm:t>
        <a:bodyPr/>
        <a:lstStyle/>
        <a:p>
          <a:endParaRPr lang="en-US"/>
        </a:p>
      </dgm:t>
    </dgm:pt>
    <dgm:pt modelId="{50F765B9-6338-4EA0-BF4C-099DC37886C4}" type="sibTrans" cxnId="{5E5C8124-63B6-423B-8DF6-37A91B01037E}">
      <dgm:prSet/>
      <dgm:spPr/>
      <dgm:t>
        <a:bodyPr/>
        <a:lstStyle/>
        <a:p>
          <a:endParaRPr lang="en-US"/>
        </a:p>
      </dgm:t>
    </dgm:pt>
    <dgm:pt modelId="{445D73D1-AF4A-4543-B771-C546BE9635B4}">
      <dgm:prSet/>
      <dgm:spPr/>
      <dgm:t>
        <a:bodyPr/>
        <a:lstStyle/>
        <a:p>
          <a:pPr algn="just" rtl="0"/>
          <a:r>
            <a:rPr lang="en-ZA" sz="1300" dirty="0" smtClean="0">
              <a:latin typeface="Gill Sans MT" panose="020B0502020104020203" pitchFamily="34" charset="0"/>
            </a:rPr>
            <a:t>Extracting the data that allows for targeted interventions that will contribute towards informed policy and regulatory instruments </a:t>
          </a:r>
          <a:endParaRPr lang="en-ZA" sz="1300" dirty="0">
            <a:latin typeface="Gill Sans MT" panose="020B0502020104020203" pitchFamily="34" charset="0"/>
          </a:endParaRPr>
        </a:p>
      </dgm:t>
    </dgm:pt>
    <dgm:pt modelId="{3C92410E-75BD-4F58-AF63-5214F43E915D}" type="parTrans" cxnId="{85BB1636-20AE-448C-AAA5-CCDB9826CEFF}">
      <dgm:prSet/>
      <dgm:spPr/>
      <dgm:t>
        <a:bodyPr/>
        <a:lstStyle/>
        <a:p>
          <a:endParaRPr lang="en-US"/>
        </a:p>
      </dgm:t>
    </dgm:pt>
    <dgm:pt modelId="{2F5DFF8B-5EC2-47F6-9EF8-5A4E05F9AA6E}" type="sibTrans" cxnId="{85BB1636-20AE-448C-AAA5-CCDB9826CEFF}">
      <dgm:prSet/>
      <dgm:spPr/>
      <dgm:t>
        <a:bodyPr/>
        <a:lstStyle/>
        <a:p>
          <a:endParaRPr lang="en-US"/>
        </a:p>
      </dgm:t>
    </dgm:pt>
    <dgm:pt modelId="{331C754F-740E-47AC-9D58-5F370D5EB08E}">
      <dgm:prSet custT="1"/>
      <dgm:spPr/>
      <dgm:t>
        <a:bodyPr/>
        <a:lstStyle/>
        <a:p>
          <a:pPr algn="just" rtl="0"/>
          <a:r>
            <a:rPr lang="en-ZA" sz="1300" dirty="0" smtClean="0">
              <a:latin typeface="Gill Sans MT" panose="020B0502020104020203" pitchFamily="34" charset="0"/>
            </a:rPr>
            <a:t>Strengthening Monitoring and Evaluation (M&amp;E) mechanisms to monitor progress, measure the effect and impact of programmes on individuals, communities</a:t>
          </a:r>
          <a:r>
            <a:rPr lang="en-ZA" sz="1400" dirty="0" smtClean="0">
              <a:latin typeface="Gill Sans MT" panose="020B0502020104020203" pitchFamily="34" charset="0"/>
            </a:rPr>
            <a:t>,  </a:t>
          </a:r>
          <a:r>
            <a:rPr lang="en-ZA" sz="1300" dirty="0" smtClean="0">
              <a:latin typeface="Gill Sans MT" panose="020B0502020104020203" pitchFamily="34" charset="0"/>
            </a:rPr>
            <a:t>enterprises, society and the economy.</a:t>
          </a:r>
          <a:endParaRPr lang="en-ZA" sz="1300" dirty="0">
            <a:latin typeface="Gill Sans MT" panose="020B0502020104020203" pitchFamily="34" charset="0"/>
          </a:endParaRPr>
        </a:p>
      </dgm:t>
    </dgm:pt>
    <dgm:pt modelId="{DABE0BB8-22CA-4935-8CD6-A745AFF2BE72}" type="parTrans" cxnId="{5367D8CE-A943-496E-BFA0-92AE39180EBD}">
      <dgm:prSet/>
      <dgm:spPr/>
      <dgm:t>
        <a:bodyPr/>
        <a:lstStyle/>
        <a:p>
          <a:endParaRPr lang="en-US"/>
        </a:p>
      </dgm:t>
    </dgm:pt>
    <dgm:pt modelId="{448F7267-A559-40B4-A691-7E331632B291}" type="sibTrans" cxnId="{5367D8CE-A943-496E-BFA0-92AE39180EBD}">
      <dgm:prSet/>
      <dgm:spPr/>
      <dgm:t>
        <a:bodyPr/>
        <a:lstStyle/>
        <a:p>
          <a:endParaRPr lang="en-US"/>
        </a:p>
      </dgm:t>
    </dgm:pt>
    <dgm:pt modelId="{4D657762-2CC2-4715-B201-E52B56D08B67}">
      <dgm:prSet custT="1"/>
      <dgm:spPr/>
      <dgm:t>
        <a:bodyPr/>
        <a:lstStyle/>
        <a:p>
          <a:pPr rtl="0"/>
          <a:r>
            <a:rPr lang="en-ZA" sz="1400" b="1" dirty="0" smtClean="0">
              <a:latin typeface="Gill Sans MT" panose="020B0502020104020203" pitchFamily="34" charset="0"/>
            </a:rPr>
            <a:t>PEOPLE</a:t>
          </a:r>
          <a:endParaRPr lang="en-ZA" sz="1400" b="1" dirty="0">
            <a:latin typeface="Gill Sans MT" panose="020B0502020104020203" pitchFamily="34" charset="0"/>
          </a:endParaRPr>
        </a:p>
      </dgm:t>
    </dgm:pt>
    <dgm:pt modelId="{FBA8D7D8-92DB-46F0-BB79-60EDEFA92593}" type="parTrans" cxnId="{527EF24A-60D3-43A2-A968-6F65ED42B3CC}">
      <dgm:prSet/>
      <dgm:spPr/>
      <dgm:t>
        <a:bodyPr/>
        <a:lstStyle/>
        <a:p>
          <a:endParaRPr lang="en-US"/>
        </a:p>
      </dgm:t>
    </dgm:pt>
    <dgm:pt modelId="{13B78457-B16E-4A12-BC27-D8EF3B846B12}" type="sibTrans" cxnId="{527EF24A-60D3-43A2-A968-6F65ED42B3CC}">
      <dgm:prSet/>
      <dgm:spPr/>
      <dgm:t>
        <a:bodyPr/>
        <a:lstStyle/>
        <a:p>
          <a:endParaRPr lang="en-US"/>
        </a:p>
      </dgm:t>
    </dgm:pt>
    <dgm:pt modelId="{7FFB2E9E-7283-4295-AA46-28C7A113EFAA}">
      <dgm:prSet custT="1"/>
      <dgm:spPr/>
      <dgm:t>
        <a:bodyPr/>
        <a:lstStyle/>
        <a:p>
          <a:pPr algn="just" rtl="0"/>
          <a:r>
            <a:rPr lang="en-ZA" sz="1300" dirty="0" smtClean="0">
              <a:latin typeface="Gill Sans MT" panose="020B0502020104020203" pitchFamily="34" charset="0"/>
            </a:rPr>
            <a:t>Transformation </a:t>
          </a:r>
          <a:endParaRPr lang="en-ZA" sz="1300" dirty="0">
            <a:latin typeface="Gill Sans MT" panose="020B0502020104020203" pitchFamily="34" charset="0"/>
          </a:endParaRPr>
        </a:p>
      </dgm:t>
    </dgm:pt>
    <dgm:pt modelId="{A8732670-6E72-4868-8E3D-266DEDFBA518}" type="parTrans" cxnId="{F11688FE-3CC0-40A7-A62F-1DB9578814F6}">
      <dgm:prSet/>
      <dgm:spPr/>
      <dgm:t>
        <a:bodyPr/>
        <a:lstStyle/>
        <a:p>
          <a:endParaRPr lang="en-US"/>
        </a:p>
      </dgm:t>
    </dgm:pt>
    <dgm:pt modelId="{509136E4-7C36-46AB-B236-F6EEBDB135F3}" type="sibTrans" cxnId="{F11688FE-3CC0-40A7-A62F-1DB9578814F6}">
      <dgm:prSet/>
      <dgm:spPr/>
      <dgm:t>
        <a:bodyPr/>
        <a:lstStyle/>
        <a:p>
          <a:endParaRPr lang="en-US"/>
        </a:p>
      </dgm:t>
    </dgm:pt>
    <dgm:pt modelId="{4B26448F-9A98-42CB-BAB4-BCA113D83CAF}">
      <dgm:prSet custT="1"/>
      <dgm:spPr/>
      <dgm:t>
        <a:bodyPr/>
        <a:lstStyle/>
        <a:p>
          <a:pPr rtl="0"/>
          <a:r>
            <a:rPr lang="en-ZA" sz="1400" b="1" dirty="0" smtClean="0">
              <a:latin typeface="Gill Sans MT" panose="020B0502020104020203" pitchFamily="34" charset="0"/>
            </a:rPr>
            <a:t>PLACES</a:t>
          </a:r>
          <a:endParaRPr lang="en-ZA" sz="1400" b="1" dirty="0">
            <a:latin typeface="Gill Sans MT" panose="020B0502020104020203" pitchFamily="34" charset="0"/>
          </a:endParaRPr>
        </a:p>
      </dgm:t>
    </dgm:pt>
    <dgm:pt modelId="{76862155-65D5-49E7-B8BA-5D9763F05CE7}" type="parTrans" cxnId="{54749D95-94AB-42F6-A1E0-E244706AD992}">
      <dgm:prSet/>
      <dgm:spPr/>
      <dgm:t>
        <a:bodyPr/>
        <a:lstStyle/>
        <a:p>
          <a:endParaRPr lang="en-US"/>
        </a:p>
      </dgm:t>
    </dgm:pt>
    <dgm:pt modelId="{781F38A3-7D71-4253-880E-EBAD90F33A55}" type="sibTrans" cxnId="{54749D95-94AB-42F6-A1E0-E244706AD992}">
      <dgm:prSet/>
      <dgm:spPr/>
      <dgm:t>
        <a:bodyPr/>
        <a:lstStyle/>
        <a:p>
          <a:endParaRPr lang="en-US"/>
        </a:p>
      </dgm:t>
    </dgm:pt>
    <dgm:pt modelId="{1ADD30D8-23EE-4791-BD6D-1F23E2E6D537}">
      <dgm:prSet custT="1"/>
      <dgm:spPr/>
      <dgm:t>
        <a:bodyPr/>
        <a:lstStyle/>
        <a:p>
          <a:pPr algn="just" rtl="0"/>
          <a:r>
            <a:rPr lang="en-ZA" sz="1300" smtClean="0">
              <a:latin typeface="Gill Sans MT" panose="020B0502020104020203" pitchFamily="34" charset="0"/>
            </a:rPr>
            <a:t>Spatial Planning with a focus on township tourism, rural nodes and the oceans economy.</a:t>
          </a:r>
          <a:endParaRPr lang="en-ZA" sz="1300" dirty="0">
            <a:latin typeface="Gill Sans MT" panose="020B0502020104020203" pitchFamily="34" charset="0"/>
          </a:endParaRPr>
        </a:p>
      </dgm:t>
    </dgm:pt>
    <dgm:pt modelId="{13AFB700-47C6-4E6B-8FF0-AE26E1F34A2C}" type="parTrans" cxnId="{465EB80B-699C-4D96-A427-603DD968F37A}">
      <dgm:prSet/>
      <dgm:spPr/>
      <dgm:t>
        <a:bodyPr/>
        <a:lstStyle/>
        <a:p>
          <a:endParaRPr lang="en-US"/>
        </a:p>
      </dgm:t>
    </dgm:pt>
    <dgm:pt modelId="{9BFE7316-4714-41C7-914E-B50002406A09}" type="sibTrans" cxnId="{465EB80B-699C-4D96-A427-603DD968F37A}">
      <dgm:prSet/>
      <dgm:spPr/>
      <dgm:t>
        <a:bodyPr/>
        <a:lstStyle/>
        <a:p>
          <a:endParaRPr lang="en-US"/>
        </a:p>
      </dgm:t>
    </dgm:pt>
    <dgm:pt modelId="{54D1A54E-87FE-401B-B2B5-4679604C6037}">
      <dgm:prSet custT="1"/>
      <dgm:spPr/>
      <dgm:t>
        <a:bodyPr/>
        <a:lstStyle/>
        <a:p>
          <a:pPr algn="just" rtl="0"/>
          <a:r>
            <a:rPr lang="en-ZA" sz="1300" dirty="0" smtClean="0">
              <a:latin typeface="Gill Sans MT" panose="020B0502020104020203" pitchFamily="34" charset="0"/>
            </a:rPr>
            <a:t>Investment facilitation</a:t>
          </a:r>
          <a:endParaRPr lang="en-ZA" sz="1300" dirty="0">
            <a:latin typeface="Gill Sans MT" panose="020B0502020104020203" pitchFamily="34" charset="0"/>
          </a:endParaRPr>
        </a:p>
      </dgm:t>
    </dgm:pt>
    <dgm:pt modelId="{36DE3FFF-92C7-4094-ACAB-85D69959C5CA}" type="parTrans" cxnId="{3A90516C-9A60-4B4F-B485-7F1707DC2CAC}">
      <dgm:prSet/>
      <dgm:spPr/>
      <dgm:t>
        <a:bodyPr/>
        <a:lstStyle/>
        <a:p>
          <a:endParaRPr lang="en-US"/>
        </a:p>
      </dgm:t>
    </dgm:pt>
    <dgm:pt modelId="{6D717A53-CECC-448D-9313-16ABEB3F4EF8}" type="sibTrans" cxnId="{3A90516C-9A60-4B4F-B485-7F1707DC2CAC}">
      <dgm:prSet/>
      <dgm:spPr/>
      <dgm:t>
        <a:bodyPr/>
        <a:lstStyle/>
        <a:p>
          <a:endParaRPr lang="en-US"/>
        </a:p>
      </dgm:t>
    </dgm:pt>
    <dgm:pt modelId="{9E0C8543-C8A6-4601-9712-1789878CC4FD}">
      <dgm:prSet custT="1"/>
      <dgm:spPr/>
      <dgm:t>
        <a:bodyPr/>
        <a:lstStyle/>
        <a:p>
          <a:pPr algn="just" rtl="0"/>
          <a:r>
            <a:rPr lang="en-ZA" sz="1300" dirty="0" smtClean="0">
              <a:latin typeface="Gill Sans MT" panose="020B0502020104020203" pitchFamily="34" charset="0"/>
            </a:rPr>
            <a:t>Training of Tour Operators to stimulate domestic consumption demand.</a:t>
          </a:r>
          <a:endParaRPr lang="en-ZA" sz="1300" dirty="0">
            <a:latin typeface="Gill Sans MT" panose="020B0502020104020203" pitchFamily="34" charset="0"/>
          </a:endParaRPr>
        </a:p>
      </dgm:t>
    </dgm:pt>
    <dgm:pt modelId="{808C8F9C-B911-4635-B871-274C459C634B}" type="parTrans" cxnId="{CA9D0C8D-8CFD-429C-9491-64CD4FD237D5}">
      <dgm:prSet/>
      <dgm:spPr/>
      <dgm:t>
        <a:bodyPr/>
        <a:lstStyle/>
        <a:p>
          <a:endParaRPr lang="en-US"/>
        </a:p>
      </dgm:t>
    </dgm:pt>
    <dgm:pt modelId="{33D8862A-0FC0-4E78-8411-A0039707E0BD}" type="sibTrans" cxnId="{CA9D0C8D-8CFD-429C-9491-64CD4FD237D5}">
      <dgm:prSet/>
      <dgm:spPr/>
      <dgm:t>
        <a:bodyPr/>
        <a:lstStyle/>
        <a:p>
          <a:endParaRPr lang="en-US"/>
        </a:p>
      </dgm:t>
    </dgm:pt>
    <dgm:pt modelId="{B6D60EBF-FA11-47FC-9342-5958E89C4B83}">
      <dgm:prSet custT="1"/>
      <dgm:spPr/>
      <dgm:t>
        <a:bodyPr/>
        <a:lstStyle/>
        <a:p>
          <a:pPr algn="just" rtl="0"/>
          <a:r>
            <a:rPr lang="en-ZA" sz="1300" dirty="0" smtClean="0">
              <a:latin typeface="Gill Sans MT" panose="020B0502020104020203" pitchFamily="34" charset="0"/>
            </a:rPr>
            <a:t>Enterprise Development Incubator Programme focussed on townships, villages and rural nodes).</a:t>
          </a:r>
          <a:endParaRPr lang="en-ZA" sz="1300" dirty="0">
            <a:latin typeface="Gill Sans MT" panose="020B0502020104020203" pitchFamily="34" charset="0"/>
          </a:endParaRPr>
        </a:p>
      </dgm:t>
    </dgm:pt>
    <dgm:pt modelId="{4B82FD59-31C5-4563-AD0D-2960FF468186}" type="parTrans" cxnId="{37A2C24F-FB7C-46F9-A606-32D1F92DC441}">
      <dgm:prSet/>
      <dgm:spPr/>
      <dgm:t>
        <a:bodyPr/>
        <a:lstStyle/>
        <a:p>
          <a:endParaRPr lang="en-US"/>
        </a:p>
      </dgm:t>
    </dgm:pt>
    <dgm:pt modelId="{40204777-D11E-4680-9DC5-B2E33E0A7C36}" type="sibTrans" cxnId="{37A2C24F-FB7C-46F9-A606-32D1F92DC441}">
      <dgm:prSet/>
      <dgm:spPr/>
      <dgm:t>
        <a:bodyPr/>
        <a:lstStyle/>
        <a:p>
          <a:endParaRPr lang="en-US"/>
        </a:p>
      </dgm:t>
    </dgm:pt>
    <dgm:pt modelId="{E9B1F405-0E7C-4B72-AB32-6D0768836279}">
      <dgm:prSet custT="1"/>
      <dgm:spPr/>
      <dgm:t>
        <a:bodyPr/>
        <a:lstStyle/>
        <a:p>
          <a:pPr algn="just" rtl="0"/>
          <a:r>
            <a:rPr lang="en-ZA" sz="1300" dirty="0" smtClean="0">
              <a:latin typeface="Gill Sans MT" panose="020B0502020104020203" pitchFamily="34" charset="0"/>
            </a:rPr>
            <a:t>Human Resource Development (HRD) – Expanding </a:t>
          </a:r>
          <a:r>
            <a:rPr lang="en-US" sz="1300" dirty="0" smtClean="0">
              <a:latin typeface="Gill Sans MT" panose="020B0502020104020203" pitchFamily="34" charset="0"/>
            </a:rPr>
            <a:t>Expanded Public Works </a:t>
          </a:r>
          <a:r>
            <a:rPr lang="en-US" sz="1300" dirty="0" err="1" smtClean="0">
              <a:latin typeface="Gill Sans MT" panose="020B0502020104020203" pitchFamily="34" charset="0"/>
            </a:rPr>
            <a:t>Programme</a:t>
          </a:r>
          <a:r>
            <a:rPr lang="en-US" sz="1300" dirty="0" smtClean="0">
              <a:latin typeface="Gill Sans MT" panose="020B0502020104020203" pitchFamily="34" charset="0"/>
            </a:rPr>
            <a:t> (EPWP) </a:t>
          </a:r>
          <a:r>
            <a:rPr lang="en-ZA" sz="1300" dirty="0" smtClean="0">
              <a:latin typeface="Gill Sans MT" panose="020B0502020104020203" pitchFamily="34" charset="0"/>
            </a:rPr>
            <a:t>Skills Development Programme and also initiating the RPL Programme</a:t>
          </a:r>
          <a:endParaRPr lang="en-ZA" sz="1300" dirty="0">
            <a:latin typeface="Gill Sans MT" panose="020B0502020104020203" pitchFamily="34" charset="0"/>
          </a:endParaRPr>
        </a:p>
      </dgm:t>
    </dgm:pt>
    <dgm:pt modelId="{202A4FD6-149C-48FF-BCCD-5C03E8DBEF61}" type="parTrans" cxnId="{05BAAC38-3F8A-49AB-BCCD-221CB8889957}">
      <dgm:prSet/>
      <dgm:spPr/>
      <dgm:t>
        <a:bodyPr/>
        <a:lstStyle/>
        <a:p>
          <a:endParaRPr lang="en-US"/>
        </a:p>
      </dgm:t>
    </dgm:pt>
    <dgm:pt modelId="{DEB64E8D-321D-44AA-8D8E-6E18AF1A291A}" type="sibTrans" cxnId="{05BAAC38-3F8A-49AB-BCCD-221CB8889957}">
      <dgm:prSet/>
      <dgm:spPr/>
      <dgm:t>
        <a:bodyPr/>
        <a:lstStyle/>
        <a:p>
          <a:endParaRPr lang="en-US"/>
        </a:p>
      </dgm:t>
    </dgm:pt>
    <dgm:pt modelId="{8CCD039E-0FC1-4D21-8EEE-B89DA0871C35}">
      <dgm:prSet custT="1"/>
      <dgm:spPr/>
      <dgm:t>
        <a:bodyPr/>
        <a:lstStyle/>
        <a:p>
          <a:pPr algn="just" rtl="0"/>
          <a:r>
            <a:rPr lang="en-ZA" sz="1300" dirty="0" smtClean="0">
              <a:latin typeface="Gill Sans MT" panose="020B0502020104020203" pitchFamily="34" charset="0"/>
            </a:rPr>
            <a:t>Tourism Incentive Programme.</a:t>
          </a:r>
          <a:endParaRPr lang="en-ZA" sz="1300" dirty="0">
            <a:latin typeface="Gill Sans MT" panose="020B0502020104020203" pitchFamily="34" charset="0"/>
          </a:endParaRPr>
        </a:p>
      </dgm:t>
    </dgm:pt>
    <dgm:pt modelId="{BE0EF686-C1F5-432D-8FF0-236B1CBD0EE9}" type="parTrans" cxnId="{754B3944-5BF4-493C-9399-929DA5C649B4}">
      <dgm:prSet/>
      <dgm:spPr/>
      <dgm:t>
        <a:bodyPr/>
        <a:lstStyle/>
        <a:p>
          <a:endParaRPr lang="en-US"/>
        </a:p>
      </dgm:t>
    </dgm:pt>
    <dgm:pt modelId="{52E4CBE0-A870-4F8A-9DA3-1974351CC3B8}" type="sibTrans" cxnId="{754B3944-5BF4-493C-9399-929DA5C649B4}">
      <dgm:prSet/>
      <dgm:spPr/>
      <dgm:t>
        <a:bodyPr/>
        <a:lstStyle/>
        <a:p>
          <a:endParaRPr lang="en-US"/>
        </a:p>
      </dgm:t>
    </dgm:pt>
    <dgm:pt modelId="{5BAD0695-2346-47AE-823E-FFACC275DC54}">
      <dgm:prSet custT="1"/>
      <dgm:spPr/>
      <dgm:t>
        <a:bodyPr/>
        <a:lstStyle/>
        <a:p>
          <a:pPr algn="just" rtl="0"/>
          <a:r>
            <a:rPr lang="en-ZA" sz="1300" dirty="0" smtClean="0">
              <a:latin typeface="Gill Sans MT" panose="020B0502020104020203" pitchFamily="34" charset="0"/>
            </a:rPr>
            <a:t>Destination Enhancement Initiatives</a:t>
          </a:r>
          <a:endParaRPr lang="en-ZA" sz="1300" dirty="0">
            <a:latin typeface="Gill Sans MT" panose="020B0502020104020203" pitchFamily="34" charset="0"/>
          </a:endParaRPr>
        </a:p>
      </dgm:t>
    </dgm:pt>
    <dgm:pt modelId="{87CF7311-2839-4F8B-8658-E0D317BE4CAB}" type="parTrans" cxnId="{56AAD48F-1829-4E30-986A-C3B1D470A259}">
      <dgm:prSet/>
      <dgm:spPr/>
      <dgm:t>
        <a:bodyPr/>
        <a:lstStyle/>
        <a:p>
          <a:endParaRPr lang="en-US"/>
        </a:p>
      </dgm:t>
    </dgm:pt>
    <dgm:pt modelId="{EACAE3BB-5836-4118-A55D-C869EC0AFC54}" type="sibTrans" cxnId="{56AAD48F-1829-4E30-986A-C3B1D470A259}">
      <dgm:prSet/>
      <dgm:spPr/>
      <dgm:t>
        <a:bodyPr/>
        <a:lstStyle/>
        <a:p>
          <a:endParaRPr lang="en-US"/>
        </a:p>
      </dgm:t>
    </dgm:pt>
    <dgm:pt modelId="{226780C9-AC75-4620-B620-AA2101F43532}">
      <dgm:prSet custT="1"/>
      <dgm:spPr/>
      <dgm:t>
        <a:bodyPr/>
        <a:lstStyle/>
        <a:p>
          <a:pPr algn="just" rtl="0"/>
          <a:r>
            <a:rPr lang="en-ZA" sz="1300" dirty="0" smtClean="0">
              <a:latin typeface="Gill Sans MT" panose="020B0502020104020203" pitchFamily="34" charset="0"/>
            </a:rPr>
            <a:t>Implementation of EPWP</a:t>
          </a:r>
          <a:endParaRPr lang="en-ZA" sz="1300" dirty="0">
            <a:latin typeface="Gill Sans MT" panose="020B0502020104020203" pitchFamily="34" charset="0"/>
          </a:endParaRPr>
        </a:p>
      </dgm:t>
    </dgm:pt>
    <dgm:pt modelId="{C8054DEF-6640-4CFA-B2F6-7B7BC5FC1453}" type="parTrans" cxnId="{FF7C8CC6-8561-4726-A420-C96EA88BAD35}">
      <dgm:prSet/>
      <dgm:spPr/>
      <dgm:t>
        <a:bodyPr/>
        <a:lstStyle/>
        <a:p>
          <a:endParaRPr lang="en-US"/>
        </a:p>
      </dgm:t>
    </dgm:pt>
    <dgm:pt modelId="{080FFD4A-A08F-41D1-AD96-2E618BF3447F}" type="sibTrans" cxnId="{FF7C8CC6-8561-4726-A420-C96EA88BAD35}">
      <dgm:prSet/>
      <dgm:spPr/>
      <dgm:t>
        <a:bodyPr/>
        <a:lstStyle/>
        <a:p>
          <a:endParaRPr lang="en-US"/>
        </a:p>
      </dgm:t>
    </dgm:pt>
    <dgm:pt modelId="{F96099D9-79FD-47E7-80CF-58E182D3BA8B}">
      <dgm:prSet custT="1"/>
      <dgm:spPr/>
      <dgm:t>
        <a:bodyPr/>
        <a:lstStyle/>
        <a:p>
          <a:pPr algn="just" rtl="0"/>
          <a:r>
            <a:rPr lang="en-ZA" sz="1300" dirty="0" smtClean="0">
              <a:latin typeface="Gill Sans MT" panose="020B0502020104020203" pitchFamily="34" charset="0"/>
            </a:rPr>
            <a:t>Utilisation of state owned assets to support tourism growth</a:t>
          </a:r>
          <a:endParaRPr lang="en-ZA" sz="1300" dirty="0">
            <a:latin typeface="Gill Sans MT" panose="020B0502020104020203" pitchFamily="34" charset="0"/>
          </a:endParaRPr>
        </a:p>
      </dgm:t>
    </dgm:pt>
    <dgm:pt modelId="{17FFCFA9-994E-4407-B56D-00B1B04E0893}" type="parTrans" cxnId="{C62594D1-377E-4F6C-9E98-8D245D6A8010}">
      <dgm:prSet/>
      <dgm:spPr/>
      <dgm:t>
        <a:bodyPr/>
        <a:lstStyle/>
        <a:p>
          <a:endParaRPr lang="en-US"/>
        </a:p>
      </dgm:t>
    </dgm:pt>
    <dgm:pt modelId="{31C6D1F0-CE40-4B8F-B5DC-218092715277}" type="sibTrans" cxnId="{C62594D1-377E-4F6C-9E98-8D245D6A8010}">
      <dgm:prSet/>
      <dgm:spPr/>
      <dgm:t>
        <a:bodyPr/>
        <a:lstStyle/>
        <a:p>
          <a:endParaRPr lang="en-US"/>
        </a:p>
      </dgm:t>
    </dgm:pt>
    <dgm:pt modelId="{B6BAE718-EE4E-4CFC-AFF0-DA100088866F}" type="pres">
      <dgm:prSet presAssocID="{1EF7E0AE-3BC3-4AC1-B9F9-233F3F9100CE}" presName="Name0" presStyleCnt="0">
        <dgm:presLayoutVars>
          <dgm:dir/>
          <dgm:animLvl val="lvl"/>
          <dgm:resizeHandles val="exact"/>
        </dgm:presLayoutVars>
      </dgm:prSet>
      <dgm:spPr/>
      <dgm:t>
        <a:bodyPr/>
        <a:lstStyle/>
        <a:p>
          <a:endParaRPr lang="en-ZA"/>
        </a:p>
      </dgm:t>
    </dgm:pt>
    <dgm:pt modelId="{5E5279B1-70C7-4D5A-AF32-072CA2419756}" type="pres">
      <dgm:prSet presAssocID="{C86697A9-2E55-41E1-866B-332F298DAE04}" presName="composite" presStyleCnt="0"/>
      <dgm:spPr/>
      <dgm:t>
        <a:bodyPr/>
        <a:lstStyle/>
        <a:p>
          <a:endParaRPr lang="en-US"/>
        </a:p>
      </dgm:t>
    </dgm:pt>
    <dgm:pt modelId="{5E847150-6FE3-4B7F-A774-CFCC14BD0868}" type="pres">
      <dgm:prSet presAssocID="{C86697A9-2E55-41E1-866B-332F298DAE04}" presName="parTx" presStyleLbl="alignNode1" presStyleIdx="0" presStyleCnt="3" custLinFactY="-13713" custLinFactNeighborX="-103" custLinFactNeighborY="-100000">
        <dgm:presLayoutVars>
          <dgm:chMax val="0"/>
          <dgm:chPref val="0"/>
          <dgm:bulletEnabled val="1"/>
        </dgm:presLayoutVars>
      </dgm:prSet>
      <dgm:spPr/>
      <dgm:t>
        <a:bodyPr/>
        <a:lstStyle/>
        <a:p>
          <a:endParaRPr lang="en-ZA"/>
        </a:p>
      </dgm:t>
    </dgm:pt>
    <dgm:pt modelId="{2D2327E6-5ADA-438B-BE19-C142F00BD3A3}" type="pres">
      <dgm:prSet presAssocID="{C86697A9-2E55-41E1-866B-332F298DAE04}" presName="desTx" presStyleLbl="alignAccFollowNode1" presStyleIdx="0" presStyleCnt="3" custLinFactNeighborX="-103" custLinFactNeighborY="-1504">
        <dgm:presLayoutVars>
          <dgm:bulletEnabled val="1"/>
        </dgm:presLayoutVars>
      </dgm:prSet>
      <dgm:spPr/>
      <dgm:t>
        <a:bodyPr/>
        <a:lstStyle/>
        <a:p>
          <a:endParaRPr lang="en-ZA"/>
        </a:p>
      </dgm:t>
    </dgm:pt>
    <dgm:pt modelId="{BCB02425-133A-4FEB-A3C0-7F5243230643}" type="pres">
      <dgm:prSet presAssocID="{1B03E995-AD56-4DB4-8331-0BCD9BD6FB8E}" presName="space" presStyleCnt="0"/>
      <dgm:spPr/>
      <dgm:t>
        <a:bodyPr/>
        <a:lstStyle/>
        <a:p>
          <a:endParaRPr lang="en-US"/>
        </a:p>
      </dgm:t>
    </dgm:pt>
    <dgm:pt modelId="{34172A9F-F391-4C80-B4A9-04E984333004}" type="pres">
      <dgm:prSet presAssocID="{4D657762-2CC2-4715-B201-E52B56D08B67}" presName="composite" presStyleCnt="0"/>
      <dgm:spPr/>
      <dgm:t>
        <a:bodyPr/>
        <a:lstStyle/>
        <a:p>
          <a:endParaRPr lang="en-US"/>
        </a:p>
      </dgm:t>
    </dgm:pt>
    <dgm:pt modelId="{98A626C7-8993-47ED-BCDB-702C1A71F097}" type="pres">
      <dgm:prSet presAssocID="{4D657762-2CC2-4715-B201-E52B56D08B67}" presName="parTx" presStyleLbl="alignNode1" presStyleIdx="1" presStyleCnt="3" custLinFactY="-13713" custLinFactNeighborX="0" custLinFactNeighborY="-100000">
        <dgm:presLayoutVars>
          <dgm:chMax val="0"/>
          <dgm:chPref val="0"/>
          <dgm:bulletEnabled val="1"/>
        </dgm:presLayoutVars>
      </dgm:prSet>
      <dgm:spPr/>
      <dgm:t>
        <a:bodyPr/>
        <a:lstStyle/>
        <a:p>
          <a:endParaRPr lang="en-ZA"/>
        </a:p>
      </dgm:t>
    </dgm:pt>
    <dgm:pt modelId="{65AAC8ED-0EFE-4A78-A46E-A7AA6E957934}" type="pres">
      <dgm:prSet presAssocID="{4D657762-2CC2-4715-B201-E52B56D08B67}" presName="desTx" presStyleLbl="alignAccFollowNode1" presStyleIdx="1" presStyleCnt="3">
        <dgm:presLayoutVars>
          <dgm:bulletEnabled val="1"/>
        </dgm:presLayoutVars>
      </dgm:prSet>
      <dgm:spPr/>
      <dgm:t>
        <a:bodyPr/>
        <a:lstStyle/>
        <a:p>
          <a:endParaRPr lang="en-ZA"/>
        </a:p>
      </dgm:t>
    </dgm:pt>
    <dgm:pt modelId="{3C2667DD-05BF-4C56-8A7E-30DD081D274D}" type="pres">
      <dgm:prSet presAssocID="{13B78457-B16E-4A12-BC27-D8EF3B846B12}" presName="space" presStyleCnt="0"/>
      <dgm:spPr/>
      <dgm:t>
        <a:bodyPr/>
        <a:lstStyle/>
        <a:p>
          <a:endParaRPr lang="en-US"/>
        </a:p>
      </dgm:t>
    </dgm:pt>
    <dgm:pt modelId="{04324BAC-3586-4DC7-9381-A3775E60E6D4}" type="pres">
      <dgm:prSet presAssocID="{4B26448F-9A98-42CB-BAB4-BCA113D83CAF}" presName="composite" presStyleCnt="0"/>
      <dgm:spPr/>
      <dgm:t>
        <a:bodyPr/>
        <a:lstStyle/>
        <a:p>
          <a:endParaRPr lang="en-US"/>
        </a:p>
      </dgm:t>
    </dgm:pt>
    <dgm:pt modelId="{A4B3EF5E-3C54-404E-B813-EEA3E399DBDF}" type="pres">
      <dgm:prSet presAssocID="{4B26448F-9A98-42CB-BAB4-BCA113D83CAF}" presName="parTx" presStyleLbl="alignNode1" presStyleIdx="2" presStyleCnt="3" custLinFactY="-13713" custLinFactNeighborX="103" custLinFactNeighborY="-100000">
        <dgm:presLayoutVars>
          <dgm:chMax val="0"/>
          <dgm:chPref val="0"/>
          <dgm:bulletEnabled val="1"/>
        </dgm:presLayoutVars>
      </dgm:prSet>
      <dgm:spPr/>
      <dgm:t>
        <a:bodyPr/>
        <a:lstStyle/>
        <a:p>
          <a:endParaRPr lang="en-ZA"/>
        </a:p>
      </dgm:t>
    </dgm:pt>
    <dgm:pt modelId="{434CC05F-69CD-4B9F-89E4-BC59C287A589}" type="pres">
      <dgm:prSet presAssocID="{4B26448F-9A98-42CB-BAB4-BCA113D83CAF}" presName="desTx" presStyleLbl="alignAccFollowNode1" presStyleIdx="2" presStyleCnt="3" custLinFactNeighborX="103" custLinFactNeighborY="-1874">
        <dgm:presLayoutVars>
          <dgm:bulletEnabled val="1"/>
        </dgm:presLayoutVars>
      </dgm:prSet>
      <dgm:spPr/>
      <dgm:t>
        <a:bodyPr/>
        <a:lstStyle/>
        <a:p>
          <a:endParaRPr lang="en-ZA"/>
        </a:p>
      </dgm:t>
    </dgm:pt>
  </dgm:ptLst>
  <dgm:cxnLst>
    <dgm:cxn modelId="{015B6434-5516-4EEB-8754-BB04810B8224}" type="presOf" srcId="{C86697A9-2E55-41E1-866B-332F298DAE04}" destId="{5E847150-6FE3-4B7F-A774-CFCC14BD0868}" srcOrd="0" destOrd="0" presId="urn:microsoft.com/office/officeart/2005/8/layout/hList1"/>
    <dgm:cxn modelId="{04BCFFEB-0A7C-49EB-B017-2FCA30238B49}" type="presOf" srcId="{1A5C923A-6F36-4F74-AB12-23B1FACF6DB9}" destId="{2D2327E6-5ADA-438B-BE19-C142F00BD3A3}" srcOrd="0" destOrd="0" presId="urn:microsoft.com/office/officeart/2005/8/layout/hList1"/>
    <dgm:cxn modelId="{F11688FE-3CC0-40A7-A62F-1DB9578814F6}" srcId="{4D657762-2CC2-4715-B201-E52B56D08B67}" destId="{7FFB2E9E-7283-4295-AA46-28C7A113EFAA}" srcOrd="0" destOrd="0" parTransId="{A8732670-6E72-4868-8E3D-266DEDFBA518}" sibTransId="{509136E4-7C36-46AB-B236-F6EEBDB135F3}"/>
    <dgm:cxn modelId="{3927DC03-AD35-4E08-8F28-958A1115A95A}" srcId="{1EF7E0AE-3BC3-4AC1-B9F9-233F3F9100CE}" destId="{C86697A9-2E55-41E1-866B-332F298DAE04}" srcOrd="0" destOrd="0" parTransId="{335F9A17-E944-45A0-9D23-E8390615623E}" sibTransId="{1B03E995-AD56-4DB4-8331-0BCD9BD6FB8E}"/>
    <dgm:cxn modelId="{ABE40A4C-5E0B-4F00-83AE-77BE34D68832}" type="presOf" srcId="{4B26448F-9A98-42CB-BAB4-BCA113D83CAF}" destId="{A4B3EF5E-3C54-404E-B813-EEA3E399DBDF}" srcOrd="0" destOrd="0" presId="urn:microsoft.com/office/officeart/2005/8/layout/hList1"/>
    <dgm:cxn modelId="{CA9D0C8D-8CFD-429C-9491-64CD4FD237D5}" srcId="{4D657762-2CC2-4715-B201-E52B56D08B67}" destId="{9E0C8543-C8A6-4601-9712-1789878CC4FD}" srcOrd="1" destOrd="0" parTransId="{808C8F9C-B911-4635-B871-274C459C634B}" sibTransId="{33D8862A-0FC0-4E78-8411-A0039707E0BD}"/>
    <dgm:cxn modelId="{754B3944-5BF4-493C-9399-929DA5C649B4}" srcId="{4D657762-2CC2-4715-B201-E52B56D08B67}" destId="{8CCD039E-0FC1-4D21-8EEE-B89DA0871C35}" srcOrd="4" destOrd="0" parTransId="{BE0EF686-C1F5-432D-8FF0-236B1CBD0EE9}" sibTransId="{52E4CBE0-A870-4F8A-9DA3-1974351CC3B8}"/>
    <dgm:cxn modelId="{527EF24A-60D3-43A2-A968-6F65ED42B3CC}" srcId="{1EF7E0AE-3BC3-4AC1-B9F9-233F3F9100CE}" destId="{4D657762-2CC2-4715-B201-E52B56D08B67}" srcOrd="1" destOrd="0" parTransId="{FBA8D7D8-92DB-46F0-BB79-60EDEFA92593}" sibTransId="{13B78457-B16E-4A12-BC27-D8EF3B846B12}"/>
    <dgm:cxn modelId="{815253BC-6C8F-4395-9223-DDAACCDDC105}" type="presOf" srcId="{331C754F-740E-47AC-9D58-5F370D5EB08E}" destId="{2D2327E6-5ADA-438B-BE19-C142F00BD3A3}" srcOrd="0" destOrd="2" presId="urn:microsoft.com/office/officeart/2005/8/layout/hList1"/>
    <dgm:cxn modelId="{84894C52-84BD-43B9-81B2-139EB394046A}" type="presOf" srcId="{445D73D1-AF4A-4543-B771-C546BE9635B4}" destId="{2D2327E6-5ADA-438B-BE19-C142F00BD3A3}" srcOrd="0" destOrd="1" presId="urn:microsoft.com/office/officeart/2005/8/layout/hList1"/>
    <dgm:cxn modelId="{144CFEF9-2369-4BA8-A5D4-F4848652B8BF}" type="presOf" srcId="{5BAD0695-2346-47AE-823E-FFACC275DC54}" destId="{434CC05F-69CD-4B9F-89E4-BC59C287A589}" srcOrd="0" destOrd="3" presId="urn:microsoft.com/office/officeart/2005/8/layout/hList1"/>
    <dgm:cxn modelId="{399823E9-BF13-4E99-B77B-D2A824260AA1}" type="presOf" srcId="{226780C9-AC75-4620-B620-AA2101F43532}" destId="{434CC05F-69CD-4B9F-89E4-BC59C287A589}" srcOrd="0" destOrd="4" presId="urn:microsoft.com/office/officeart/2005/8/layout/hList1"/>
    <dgm:cxn modelId="{3A90516C-9A60-4B4F-B485-7F1707DC2CAC}" srcId="{4B26448F-9A98-42CB-BAB4-BCA113D83CAF}" destId="{54D1A54E-87FE-401B-B2B5-4679604C6037}" srcOrd="1" destOrd="0" parTransId="{36DE3FFF-92C7-4094-ACAB-85D69959C5CA}" sibTransId="{6D717A53-CECC-448D-9313-16ABEB3F4EF8}"/>
    <dgm:cxn modelId="{240AEC35-734C-4DD2-890F-3CA3F90CEA82}" type="presOf" srcId="{54D1A54E-87FE-401B-B2B5-4679604C6037}" destId="{434CC05F-69CD-4B9F-89E4-BC59C287A589}" srcOrd="0" destOrd="1" presId="urn:microsoft.com/office/officeart/2005/8/layout/hList1"/>
    <dgm:cxn modelId="{5367D8CE-A943-496E-BFA0-92AE39180EBD}" srcId="{C86697A9-2E55-41E1-866B-332F298DAE04}" destId="{331C754F-740E-47AC-9D58-5F370D5EB08E}" srcOrd="2" destOrd="0" parTransId="{DABE0BB8-22CA-4935-8CD6-A745AFF2BE72}" sibTransId="{448F7267-A559-40B4-A691-7E331632B291}"/>
    <dgm:cxn modelId="{56AAD48F-1829-4E30-986A-C3B1D470A259}" srcId="{4B26448F-9A98-42CB-BAB4-BCA113D83CAF}" destId="{5BAD0695-2346-47AE-823E-FFACC275DC54}" srcOrd="3" destOrd="0" parTransId="{87CF7311-2839-4F8B-8658-E0D317BE4CAB}" sibTransId="{EACAE3BB-5836-4118-A55D-C869EC0AFC54}"/>
    <dgm:cxn modelId="{5E5C8124-63B6-423B-8DF6-37A91B01037E}" srcId="{C86697A9-2E55-41E1-866B-332F298DAE04}" destId="{1A5C923A-6F36-4F74-AB12-23B1FACF6DB9}" srcOrd="0" destOrd="0" parTransId="{C8E23146-604E-4577-9503-9B93DFDE1D3F}" sibTransId="{50F765B9-6338-4EA0-BF4C-099DC37886C4}"/>
    <dgm:cxn modelId="{C2990C6E-AA6F-40F8-97A8-7A640F7FE96E}" type="presOf" srcId="{8CCD039E-0FC1-4D21-8EEE-B89DA0871C35}" destId="{65AAC8ED-0EFE-4A78-A46E-A7AA6E957934}" srcOrd="0" destOrd="4" presId="urn:microsoft.com/office/officeart/2005/8/layout/hList1"/>
    <dgm:cxn modelId="{7F85220B-ED07-41B2-8810-F50B6ADE4BE4}" type="presOf" srcId="{4D657762-2CC2-4715-B201-E52B56D08B67}" destId="{98A626C7-8993-47ED-BCDB-702C1A71F097}" srcOrd="0" destOrd="0" presId="urn:microsoft.com/office/officeart/2005/8/layout/hList1"/>
    <dgm:cxn modelId="{40857D6E-56AC-4930-8F0B-870FCD46270E}" type="presOf" srcId="{9E0C8543-C8A6-4601-9712-1789878CC4FD}" destId="{65AAC8ED-0EFE-4A78-A46E-A7AA6E957934}" srcOrd="0" destOrd="1" presId="urn:microsoft.com/office/officeart/2005/8/layout/hList1"/>
    <dgm:cxn modelId="{24EE732A-AC70-42C9-B617-9FFBCF5F1E94}" type="presOf" srcId="{E9B1F405-0E7C-4B72-AB32-6D0768836279}" destId="{65AAC8ED-0EFE-4A78-A46E-A7AA6E957934}" srcOrd="0" destOrd="3" presId="urn:microsoft.com/office/officeart/2005/8/layout/hList1"/>
    <dgm:cxn modelId="{54749D95-94AB-42F6-A1E0-E244706AD992}" srcId="{1EF7E0AE-3BC3-4AC1-B9F9-233F3F9100CE}" destId="{4B26448F-9A98-42CB-BAB4-BCA113D83CAF}" srcOrd="2" destOrd="0" parTransId="{76862155-65D5-49E7-B8BA-5D9763F05CE7}" sibTransId="{781F38A3-7D71-4253-880E-EBAD90F33A55}"/>
    <dgm:cxn modelId="{4AB964FE-C5F2-4A4F-9083-F8BD06D8964D}" type="presOf" srcId="{1ADD30D8-23EE-4791-BD6D-1F23E2E6D537}" destId="{434CC05F-69CD-4B9F-89E4-BC59C287A589}" srcOrd="0" destOrd="0" presId="urn:microsoft.com/office/officeart/2005/8/layout/hList1"/>
    <dgm:cxn modelId="{85BB1636-20AE-448C-AAA5-CCDB9826CEFF}" srcId="{C86697A9-2E55-41E1-866B-332F298DAE04}" destId="{445D73D1-AF4A-4543-B771-C546BE9635B4}" srcOrd="1" destOrd="0" parTransId="{3C92410E-75BD-4F58-AF63-5214F43E915D}" sibTransId="{2F5DFF8B-5EC2-47F6-9EF8-5A4E05F9AA6E}"/>
    <dgm:cxn modelId="{C62594D1-377E-4F6C-9E98-8D245D6A8010}" srcId="{4B26448F-9A98-42CB-BAB4-BCA113D83CAF}" destId="{F96099D9-79FD-47E7-80CF-58E182D3BA8B}" srcOrd="2" destOrd="0" parTransId="{17FFCFA9-994E-4407-B56D-00B1B04E0893}" sibTransId="{31C6D1F0-CE40-4B8F-B5DC-218092715277}"/>
    <dgm:cxn modelId="{465EB80B-699C-4D96-A427-603DD968F37A}" srcId="{4B26448F-9A98-42CB-BAB4-BCA113D83CAF}" destId="{1ADD30D8-23EE-4791-BD6D-1F23E2E6D537}" srcOrd="0" destOrd="0" parTransId="{13AFB700-47C6-4E6B-8FF0-AE26E1F34A2C}" sibTransId="{9BFE7316-4714-41C7-914E-B50002406A09}"/>
    <dgm:cxn modelId="{37A2C24F-FB7C-46F9-A606-32D1F92DC441}" srcId="{4D657762-2CC2-4715-B201-E52B56D08B67}" destId="{B6D60EBF-FA11-47FC-9342-5958E89C4B83}" srcOrd="2" destOrd="0" parTransId="{4B82FD59-31C5-4563-AD0D-2960FF468186}" sibTransId="{40204777-D11E-4680-9DC5-B2E33E0A7C36}"/>
    <dgm:cxn modelId="{A821B56E-B9D9-4E03-9275-20C3D213572B}" type="presOf" srcId="{7FFB2E9E-7283-4295-AA46-28C7A113EFAA}" destId="{65AAC8ED-0EFE-4A78-A46E-A7AA6E957934}" srcOrd="0" destOrd="0" presId="urn:microsoft.com/office/officeart/2005/8/layout/hList1"/>
    <dgm:cxn modelId="{D38A7EAD-BEC8-4E97-A2FC-41C0538F7195}" type="presOf" srcId="{1EF7E0AE-3BC3-4AC1-B9F9-233F3F9100CE}" destId="{B6BAE718-EE4E-4CFC-AFF0-DA100088866F}" srcOrd="0" destOrd="0" presId="urn:microsoft.com/office/officeart/2005/8/layout/hList1"/>
    <dgm:cxn modelId="{75DD8F60-CE42-44E0-85D9-3B623BD3D3A7}" type="presOf" srcId="{F96099D9-79FD-47E7-80CF-58E182D3BA8B}" destId="{434CC05F-69CD-4B9F-89E4-BC59C287A589}" srcOrd="0" destOrd="2" presId="urn:microsoft.com/office/officeart/2005/8/layout/hList1"/>
    <dgm:cxn modelId="{62098FC6-365C-4569-8D72-819C3AD7378F}" type="presOf" srcId="{B6D60EBF-FA11-47FC-9342-5958E89C4B83}" destId="{65AAC8ED-0EFE-4A78-A46E-A7AA6E957934}" srcOrd="0" destOrd="2" presId="urn:microsoft.com/office/officeart/2005/8/layout/hList1"/>
    <dgm:cxn modelId="{FF7C8CC6-8561-4726-A420-C96EA88BAD35}" srcId="{4B26448F-9A98-42CB-BAB4-BCA113D83CAF}" destId="{226780C9-AC75-4620-B620-AA2101F43532}" srcOrd="4" destOrd="0" parTransId="{C8054DEF-6640-4CFA-B2F6-7B7BC5FC1453}" sibTransId="{080FFD4A-A08F-41D1-AD96-2E618BF3447F}"/>
    <dgm:cxn modelId="{05BAAC38-3F8A-49AB-BCCD-221CB8889957}" srcId="{4D657762-2CC2-4715-B201-E52B56D08B67}" destId="{E9B1F405-0E7C-4B72-AB32-6D0768836279}" srcOrd="3" destOrd="0" parTransId="{202A4FD6-149C-48FF-BCCD-5C03E8DBEF61}" sibTransId="{DEB64E8D-321D-44AA-8D8E-6E18AF1A291A}"/>
    <dgm:cxn modelId="{C8A7CDE4-618B-4F34-8EE6-E033399D1399}" type="presParOf" srcId="{B6BAE718-EE4E-4CFC-AFF0-DA100088866F}" destId="{5E5279B1-70C7-4D5A-AF32-072CA2419756}" srcOrd="0" destOrd="0" presId="urn:microsoft.com/office/officeart/2005/8/layout/hList1"/>
    <dgm:cxn modelId="{4D85CE24-1889-45B2-B1D9-EF9D86A58532}" type="presParOf" srcId="{5E5279B1-70C7-4D5A-AF32-072CA2419756}" destId="{5E847150-6FE3-4B7F-A774-CFCC14BD0868}" srcOrd="0" destOrd="0" presId="urn:microsoft.com/office/officeart/2005/8/layout/hList1"/>
    <dgm:cxn modelId="{54A41F2A-F4A6-497E-9C8F-B12B4EC1BCEE}" type="presParOf" srcId="{5E5279B1-70C7-4D5A-AF32-072CA2419756}" destId="{2D2327E6-5ADA-438B-BE19-C142F00BD3A3}" srcOrd="1" destOrd="0" presId="urn:microsoft.com/office/officeart/2005/8/layout/hList1"/>
    <dgm:cxn modelId="{292235F3-DBE9-48F6-8535-ACC949B5CF05}" type="presParOf" srcId="{B6BAE718-EE4E-4CFC-AFF0-DA100088866F}" destId="{BCB02425-133A-4FEB-A3C0-7F5243230643}" srcOrd="1" destOrd="0" presId="urn:microsoft.com/office/officeart/2005/8/layout/hList1"/>
    <dgm:cxn modelId="{E0639846-B35E-465D-AE6D-3ED4EF76551F}" type="presParOf" srcId="{B6BAE718-EE4E-4CFC-AFF0-DA100088866F}" destId="{34172A9F-F391-4C80-B4A9-04E984333004}" srcOrd="2" destOrd="0" presId="urn:microsoft.com/office/officeart/2005/8/layout/hList1"/>
    <dgm:cxn modelId="{AE5621D4-E481-41D4-B035-55847FD2A813}" type="presParOf" srcId="{34172A9F-F391-4C80-B4A9-04E984333004}" destId="{98A626C7-8993-47ED-BCDB-702C1A71F097}" srcOrd="0" destOrd="0" presId="urn:microsoft.com/office/officeart/2005/8/layout/hList1"/>
    <dgm:cxn modelId="{5B3E7B4F-4850-4DF8-9DE6-4CCDAD0727A5}" type="presParOf" srcId="{34172A9F-F391-4C80-B4A9-04E984333004}" destId="{65AAC8ED-0EFE-4A78-A46E-A7AA6E957934}" srcOrd="1" destOrd="0" presId="urn:microsoft.com/office/officeart/2005/8/layout/hList1"/>
    <dgm:cxn modelId="{1A37B390-31F3-401C-BC5C-52447D53C2F1}" type="presParOf" srcId="{B6BAE718-EE4E-4CFC-AFF0-DA100088866F}" destId="{3C2667DD-05BF-4C56-8A7E-30DD081D274D}" srcOrd="3" destOrd="0" presId="urn:microsoft.com/office/officeart/2005/8/layout/hList1"/>
    <dgm:cxn modelId="{E9A96AFF-7083-4C63-9DB4-2F2F708E245C}" type="presParOf" srcId="{B6BAE718-EE4E-4CFC-AFF0-DA100088866F}" destId="{04324BAC-3586-4DC7-9381-A3775E60E6D4}" srcOrd="4" destOrd="0" presId="urn:microsoft.com/office/officeart/2005/8/layout/hList1"/>
    <dgm:cxn modelId="{8FF70CE7-63BA-493D-944E-1480D6818C40}" type="presParOf" srcId="{04324BAC-3586-4DC7-9381-A3775E60E6D4}" destId="{A4B3EF5E-3C54-404E-B813-EEA3E399DBDF}" srcOrd="0" destOrd="0" presId="urn:microsoft.com/office/officeart/2005/8/layout/hList1"/>
    <dgm:cxn modelId="{BB4E7DA5-0C90-42E5-AA76-2B7DEA5A85DB}" type="presParOf" srcId="{04324BAC-3586-4DC7-9381-A3775E60E6D4}" destId="{434CC05F-69CD-4B9F-89E4-BC59C287A58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A3698-1B42-4C58-B167-A2D420C1D867}" type="doc">
      <dgm:prSet loTypeId="urn:microsoft.com/office/officeart/2005/8/layout/equation1" loCatId="relationship" qsTypeId="urn:microsoft.com/office/officeart/2005/8/quickstyle/3d1" qsCatId="3D" csTypeId="urn:microsoft.com/office/officeart/2005/8/colors/colorful1#1" csCatId="colorful" phldr="1"/>
      <dgm:spPr/>
      <dgm:t>
        <a:bodyPr/>
        <a:lstStyle/>
        <a:p>
          <a:endParaRPr lang="en-US"/>
        </a:p>
      </dgm:t>
    </dgm:pt>
    <dgm:pt modelId="{CBFA4BC9-E718-472E-93AB-07A84BA880EB}">
      <dgm:prSet phldrT="[Text]" custT="1"/>
      <dgm:spPr/>
      <dgm:t>
        <a:bodyPr/>
        <a:lstStyle/>
        <a:p>
          <a:r>
            <a:rPr lang="en-US" sz="1200" dirty="0" smtClean="0">
              <a:solidFill>
                <a:schemeClr val="tx1"/>
              </a:solidFill>
            </a:rPr>
            <a:t>Tourism Regulation</a:t>
          </a:r>
          <a:endParaRPr lang="en-US" sz="1200" dirty="0">
            <a:solidFill>
              <a:schemeClr val="tx1"/>
            </a:solidFill>
          </a:endParaRPr>
        </a:p>
      </dgm:t>
    </dgm:pt>
    <dgm:pt modelId="{9E23E285-A4AC-4034-A2E8-B5314A3DC895}" type="parTrans" cxnId="{48C067A0-0D1E-453E-A851-A05CF5408508}">
      <dgm:prSet/>
      <dgm:spPr/>
      <dgm:t>
        <a:bodyPr/>
        <a:lstStyle/>
        <a:p>
          <a:endParaRPr lang="en-US"/>
        </a:p>
      </dgm:t>
    </dgm:pt>
    <dgm:pt modelId="{C2351067-E27D-4B34-8F74-EE557BCB7C66}" type="sibTrans" cxnId="{48C067A0-0D1E-453E-A851-A05CF5408508}">
      <dgm:prSet/>
      <dgm:spPr/>
      <dgm:t>
        <a:bodyPr/>
        <a:lstStyle/>
        <a:p>
          <a:endParaRPr lang="en-US" dirty="0"/>
        </a:p>
      </dgm:t>
    </dgm:pt>
    <dgm:pt modelId="{5AC4614B-5AC3-4FD0-BE21-4A51B2D9F998}">
      <dgm:prSet phldrT="[Text]" custT="1"/>
      <dgm:spPr/>
      <dgm:t>
        <a:bodyPr/>
        <a:lstStyle/>
        <a:p>
          <a:r>
            <a:rPr lang="en-US" sz="1100" dirty="0" smtClean="0">
              <a:solidFill>
                <a:schemeClr val="tx1"/>
              </a:solidFill>
            </a:rPr>
            <a:t>Destination Marketing</a:t>
          </a:r>
          <a:endParaRPr lang="en-US" sz="1100" dirty="0">
            <a:solidFill>
              <a:schemeClr val="tx1"/>
            </a:solidFill>
          </a:endParaRPr>
        </a:p>
      </dgm:t>
    </dgm:pt>
    <dgm:pt modelId="{891F3204-EA79-4C38-BDCD-A6503443E5A9}" type="parTrans" cxnId="{03741669-EB4F-472B-82C0-120D323FFAEF}">
      <dgm:prSet/>
      <dgm:spPr/>
      <dgm:t>
        <a:bodyPr/>
        <a:lstStyle/>
        <a:p>
          <a:endParaRPr lang="en-US"/>
        </a:p>
      </dgm:t>
    </dgm:pt>
    <dgm:pt modelId="{A355ECB1-ED94-40B1-9390-9FA27E839ECA}" type="sibTrans" cxnId="{03741669-EB4F-472B-82C0-120D323FFAEF}">
      <dgm:prSet/>
      <dgm:spPr/>
      <dgm:t>
        <a:bodyPr/>
        <a:lstStyle/>
        <a:p>
          <a:endParaRPr lang="en-US" dirty="0"/>
        </a:p>
      </dgm:t>
    </dgm:pt>
    <dgm:pt modelId="{7589321F-7546-4889-857D-BEDBDC9CC561}">
      <dgm:prSet phldrT="[Text]" custT="1"/>
      <dgm:spPr/>
      <dgm:t>
        <a:bodyPr/>
        <a:lstStyle/>
        <a:p>
          <a:r>
            <a:rPr lang="en-US" sz="1100" dirty="0" smtClean="0">
              <a:solidFill>
                <a:schemeClr val="tx1"/>
              </a:solidFill>
            </a:rPr>
            <a:t>Destination Management</a:t>
          </a:r>
          <a:endParaRPr lang="en-US" sz="1100" dirty="0">
            <a:solidFill>
              <a:schemeClr val="tx1"/>
            </a:solidFill>
          </a:endParaRPr>
        </a:p>
      </dgm:t>
    </dgm:pt>
    <dgm:pt modelId="{A14FB9B6-F8DD-4BA1-9640-D94B683D2DEA}" type="parTrans" cxnId="{6D8E0BE2-9949-4636-BFC4-D61D0A84EF60}">
      <dgm:prSet/>
      <dgm:spPr/>
      <dgm:t>
        <a:bodyPr/>
        <a:lstStyle/>
        <a:p>
          <a:endParaRPr lang="en-US"/>
        </a:p>
      </dgm:t>
    </dgm:pt>
    <dgm:pt modelId="{FC8488C5-862C-4C29-9E66-647578EE29AD}" type="sibTrans" cxnId="{6D8E0BE2-9949-4636-BFC4-D61D0A84EF60}">
      <dgm:prSet/>
      <dgm:spPr/>
      <dgm:t>
        <a:bodyPr/>
        <a:lstStyle/>
        <a:p>
          <a:endParaRPr lang="en-US"/>
        </a:p>
      </dgm:t>
    </dgm:pt>
    <dgm:pt modelId="{AFA106EA-79C0-414B-A45D-D8AAEAEE89A1}">
      <dgm:prSet custT="1"/>
      <dgm:spPr/>
      <dgm:t>
        <a:bodyPr/>
        <a:lstStyle/>
        <a:p>
          <a:r>
            <a:rPr lang="en-US" sz="1100" dirty="0" smtClean="0">
              <a:solidFill>
                <a:schemeClr val="tx1"/>
              </a:solidFill>
            </a:rPr>
            <a:t>Destination Development</a:t>
          </a:r>
          <a:endParaRPr lang="en-US" sz="1100" dirty="0">
            <a:solidFill>
              <a:schemeClr val="tx1"/>
            </a:solidFill>
          </a:endParaRPr>
        </a:p>
      </dgm:t>
    </dgm:pt>
    <dgm:pt modelId="{8073DB1B-5889-4A7C-9728-EC06D9085315}" type="parTrans" cxnId="{C62BE764-9FED-415F-A978-B3CF0812B2C6}">
      <dgm:prSet/>
      <dgm:spPr/>
      <dgm:t>
        <a:bodyPr/>
        <a:lstStyle/>
        <a:p>
          <a:endParaRPr lang="en-US"/>
        </a:p>
      </dgm:t>
    </dgm:pt>
    <dgm:pt modelId="{641F98E4-15CB-4CBB-A103-DC09C47777F5}" type="sibTrans" cxnId="{C62BE764-9FED-415F-A978-B3CF0812B2C6}">
      <dgm:prSet/>
      <dgm:spPr/>
      <dgm:t>
        <a:bodyPr/>
        <a:lstStyle/>
        <a:p>
          <a:endParaRPr lang="en-US" dirty="0"/>
        </a:p>
      </dgm:t>
    </dgm:pt>
    <dgm:pt modelId="{228ED2CE-841C-4C53-9064-7F7DDA0C1466}">
      <dgm:prSet custT="1"/>
      <dgm:spPr/>
      <dgm:t>
        <a:bodyPr/>
        <a:lstStyle/>
        <a:p>
          <a:r>
            <a:rPr lang="en-US" sz="1200" dirty="0" smtClean="0">
              <a:solidFill>
                <a:schemeClr val="tx1"/>
              </a:solidFill>
            </a:rPr>
            <a:t>Tourism  Planning</a:t>
          </a:r>
          <a:endParaRPr lang="en-US" sz="1200" dirty="0">
            <a:solidFill>
              <a:schemeClr val="tx1"/>
            </a:solidFill>
          </a:endParaRPr>
        </a:p>
      </dgm:t>
    </dgm:pt>
    <dgm:pt modelId="{52A87CC3-2C7F-4330-9502-B0E7F715F17B}" type="parTrans" cxnId="{7E20F1C2-9DFC-4264-8DAB-CA66D5C8DD4C}">
      <dgm:prSet/>
      <dgm:spPr/>
      <dgm:t>
        <a:bodyPr/>
        <a:lstStyle/>
        <a:p>
          <a:endParaRPr lang="en-US"/>
        </a:p>
      </dgm:t>
    </dgm:pt>
    <dgm:pt modelId="{791921C2-8140-4BFC-BCF9-70354AB21121}" type="sibTrans" cxnId="{7E20F1C2-9DFC-4264-8DAB-CA66D5C8DD4C}">
      <dgm:prSet/>
      <dgm:spPr/>
      <dgm:t>
        <a:bodyPr/>
        <a:lstStyle/>
        <a:p>
          <a:endParaRPr lang="en-US" dirty="0"/>
        </a:p>
      </dgm:t>
    </dgm:pt>
    <dgm:pt modelId="{D629A406-E72E-4D17-A3C8-6F77797BF946}" type="pres">
      <dgm:prSet presAssocID="{D47A3698-1B42-4C58-B167-A2D420C1D867}" presName="linearFlow" presStyleCnt="0">
        <dgm:presLayoutVars>
          <dgm:dir/>
          <dgm:resizeHandles val="exact"/>
        </dgm:presLayoutVars>
      </dgm:prSet>
      <dgm:spPr/>
      <dgm:t>
        <a:bodyPr/>
        <a:lstStyle/>
        <a:p>
          <a:endParaRPr lang="en-US"/>
        </a:p>
      </dgm:t>
    </dgm:pt>
    <dgm:pt modelId="{8B5B50D8-C8C3-4645-B63A-9F8FB3F53615}" type="pres">
      <dgm:prSet presAssocID="{228ED2CE-841C-4C53-9064-7F7DDA0C1466}" presName="node" presStyleLbl="node1" presStyleIdx="0" presStyleCnt="5">
        <dgm:presLayoutVars>
          <dgm:bulletEnabled val="1"/>
        </dgm:presLayoutVars>
      </dgm:prSet>
      <dgm:spPr/>
      <dgm:t>
        <a:bodyPr/>
        <a:lstStyle/>
        <a:p>
          <a:endParaRPr lang="en-US"/>
        </a:p>
      </dgm:t>
    </dgm:pt>
    <dgm:pt modelId="{492CE79B-AB36-418D-AA29-CF4FAC946730}" type="pres">
      <dgm:prSet presAssocID="{791921C2-8140-4BFC-BCF9-70354AB21121}" presName="spacerL" presStyleCnt="0"/>
      <dgm:spPr/>
    </dgm:pt>
    <dgm:pt modelId="{0D4EBD05-91E9-4C08-9F0A-D4B0F75D8EDA}" type="pres">
      <dgm:prSet presAssocID="{791921C2-8140-4BFC-BCF9-70354AB21121}" presName="sibTrans" presStyleLbl="sibTrans2D1" presStyleIdx="0" presStyleCnt="4"/>
      <dgm:spPr/>
      <dgm:t>
        <a:bodyPr/>
        <a:lstStyle/>
        <a:p>
          <a:endParaRPr lang="en-US"/>
        </a:p>
      </dgm:t>
    </dgm:pt>
    <dgm:pt modelId="{8C3CB1CE-BEF0-4298-BE67-40A741045BD4}" type="pres">
      <dgm:prSet presAssocID="{791921C2-8140-4BFC-BCF9-70354AB21121}" presName="spacerR" presStyleCnt="0"/>
      <dgm:spPr/>
    </dgm:pt>
    <dgm:pt modelId="{5CF91CF4-0545-4548-AB26-ECBBAE80D7F7}" type="pres">
      <dgm:prSet presAssocID="{AFA106EA-79C0-414B-A45D-D8AAEAEE89A1}" presName="node" presStyleLbl="node1" presStyleIdx="1" presStyleCnt="5">
        <dgm:presLayoutVars>
          <dgm:bulletEnabled val="1"/>
        </dgm:presLayoutVars>
      </dgm:prSet>
      <dgm:spPr/>
      <dgm:t>
        <a:bodyPr/>
        <a:lstStyle/>
        <a:p>
          <a:endParaRPr lang="en-US"/>
        </a:p>
      </dgm:t>
    </dgm:pt>
    <dgm:pt modelId="{6BBA03DE-AC7F-4AE4-8051-A57C65CA474D}" type="pres">
      <dgm:prSet presAssocID="{641F98E4-15CB-4CBB-A103-DC09C47777F5}" presName="spacerL" presStyleCnt="0"/>
      <dgm:spPr/>
    </dgm:pt>
    <dgm:pt modelId="{F717FBCD-D396-4E96-836C-D45C7F3B3799}" type="pres">
      <dgm:prSet presAssocID="{641F98E4-15CB-4CBB-A103-DC09C47777F5}" presName="sibTrans" presStyleLbl="sibTrans2D1" presStyleIdx="1" presStyleCnt="4"/>
      <dgm:spPr/>
      <dgm:t>
        <a:bodyPr/>
        <a:lstStyle/>
        <a:p>
          <a:endParaRPr lang="en-US"/>
        </a:p>
      </dgm:t>
    </dgm:pt>
    <dgm:pt modelId="{F66A9294-D628-49CD-B2C2-5274970665F6}" type="pres">
      <dgm:prSet presAssocID="{641F98E4-15CB-4CBB-A103-DC09C47777F5}" presName="spacerR" presStyleCnt="0"/>
      <dgm:spPr/>
    </dgm:pt>
    <dgm:pt modelId="{5C306076-693F-4DFF-A029-D4B116302010}" type="pres">
      <dgm:prSet presAssocID="{CBFA4BC9-E718-472E-93AB-07A84BA880EB}" presName="node" presStyleLbl="node1" presStyleIdx="2" presStyleCnt="5">
        <dgm:presLayoutVars>
          <dgm:bulletEnabled val="1"/>
        </dgm:presLayoutVars>
      </dgm:prSet>
      <dgm:spPr/>
      <dgm:t>
        <a:bodyPr/>
        <a:lstStyle/>
        <a:p>
          <a:endParaRPr lang="en-US"/>
        </a:p>
      </dgm:t>
    </dgm:pt>
    <dgm:pt modelId="{A99E5E77-CF6B-4C46-9B24-BB1628202674}" type="pres">
      <dgm:prSet presAssocID="{C2351067-E27D-4B34-8F74-EE557BCB7C66}" presName="spacerL" presStyleCnt="0"/>
      <dgm:spPr/>
    </dgm:pt>
    <dgm:pt modelId="{F4E4E3C7-FFD6-472E-9CB6-12FCF7F66039}" type="pres">
      <dgm:prSet presAssocID="{C2351067-E27D-4B34-8F74-EE557BCB7C66}" presName="sibTrans" presStyleLbl="sibTrans2D1" presStyleIdx="2" presStyleCnt="4"/>
      <dgm:spPr/>
      <dgm:t>
        <a:bodyPr/>
        <a:lstStyle/>
        <a:p>
          <a:endParaRPr lang="en-US"/>
        </a:p>
      </dgm:t>
    </dgm:pt>
    <dgm:pt modelId="{E5535C41-6440-4AFD-BA2D-AA3B122EA8A6}" type="pres">
      <dgm:prSet presAssocID="{C2351067-E27D-4B34-8F74-EE557BCB7C66}" presName="spacerR" presStyleCnt="0"/>
      <dgm:spPr/>
    </dgm:pt>
    <dgm:pt modelId="{7D71B630-DEA2-421F-B32B-98D1F891FDB5}" type="pres">
      <dgm:prSet presAssocID="{5AC4614B-5AC3-4FD0-BE21-4A51B2D9F998}" presName="node" presStyleLbl="node1" presStyleIdx="3" presStyleCnt="5">
        <dgm:presLayoutVars>
          <dgm:bulletEnabled val="1"/>
        </dgm:presLayoutVars>
      </dgm:prSet>
      <dgm:spPr/>
      <dgm:t>
        <a:bodyPr/>
        <a:lstStyle/>
        <a:p>
          <a:endParaRPr lang="en-US"/>
        </a:p>
      </dgm:t>
    </dgm:pt>
    <dgm:pt modelId="{6F713E64-83CB-43CF-B78A-89F6393FCD35}" type="pres">
      <dgm:prSet presAssocID="{A355ECB1-ED94-40B1-9390-9FA27E839ECA}" presName="spacerL" presStyleCnt="0"/>
      <dgm:spPr/>
    </dgm:pt>
    <dgm:pt modelId="{4A18E51E-ABD3-4D67-81B8-CDA927FF8EAC}" type="pres">
      <dgm:prSet presAssocID="{A355ECB1-ED94-40B1-9390-9FA27E839ECA}" presName="sibTrans" presStyleLbl="sibTrans2D1" presStyleIdx="3" presStyleCnt="4"/>
      <dgm:spPr/>
      <dgm:t>
        <a:bodyPr/>
        <a:lstStyle/>
        <a:p>
          <a:endParaRPr lang="en-US"/>
        </a:p>
      </dgm:t>
    </dgm:pt>
    <dgm:pt modelId="{B9745369-1049-4E28-B532-B70EAF1790A5}" type="pres">
      <dgm:prSet presAssocID="{A355ECB1-ED94-40B1-9390-9FA27E839ECA}" presName="spacerR" presStyleCnt="0"/>
      <dgm:spPr/>
    </dgm:pt>
    <dgm:pt modelId="{CF1D74D7-CC7E-44C3-98A6-E0DB171ABFB3}" type="pres">
      <dgm:prSet presAssocID="{7589321F-7546-4889-857D-BEDBDC9CC561}" presName="node" presStyleLbl="node1" presStyleIdx="4" presStyleCnt="5" custScaleX="112076">
        <dgm:presLayoutVars>
          <dgm:bulletEnabled val="1"/>
        </dgm:presLayoutVars>
      </dgm:prSet>
      <dgm:spPr/>
      <dgm:t>
        <a:bodyPr/>
        <a:lstStyle/>
        <a:p>
          <a:endParaRPr lang="en-US"/>
        </a:p>
      </dgm:t>
    </dgm:pt>
  </dgm:ptLst>
  <dgm:cxnLst>
    <dgm:cxn modelId="{03741669-EB4F-472B-82C0-120D323FFAEF}" srcId="{D47A3698-1B42-4C58-B167-A2D420C1D867}" destId="{5AC4614B-5AC3-4FD0-BE21-4A51B2D9F998}" srcOrd="3" destOrd="0" parTransId="{891F3204-EA79-4C38-BDCD-A6503443E5A9}" sibTransId="{A355ECB1-ED94-40B1-9390-9FA27E839ECA}"/>
    <dgm:cxn modelId="{6D8E0BE2-9949-4636-BFC4-D61D0A84EF60}" srcId="{D47A3698-1B42-4C58-B167-A2D420C1D867}" destId="{7589321F-7546-4889-857D-BEDBDC9CC561}" srcOrd="4" destOrd="0" parTransId="{A14FB9B6-F8DD-4BA1-9640-D94B683D2DEA}" sibTransId="{FC8488C5-862C-4C29-9E66-647578EE29AD}"/>
    <dgm:cxn modelId="{6E96DFA4-F3F6-4A72-AED3-241AB344C1CC}" type="presOf" srcId="{AFA106EA-79C0-414B-A45D-D8AAEAEE89A1}" destId="{5CF91CF4-0545-4548-AB26-ECBBAE80D7F7}" srcOrd="0" destOrd="0" presId="urn:microsoft.com/office/officeart/2005/8/layout/equation1"/>
    <dgm:cxn modelId="{1F425565-B684-441D-A989-167247E44D8F}" type="presOf" srcId="{641F98E4-15CB-4CBB-A103-DC09C47777F5}" destId="{F717FBCD-D396-4E96-836C-D45C7F3B3799}" srcOrd="0" destOrd="0" presId="urn:microsoft.com/office/officeart/2005/8/layout/equation1"/>
    <dgm:cxn modelId="{0D159B5E-04FA-4BDE-B210-643602BFC749}" type="presOf" srcId="{228ED2CE-841C-4C53-9064-7F7DDA0C1466}" destId="{8B5B50D8-C8C3-4645-B63A-9F8FB3F53615}" srcOrd="0" destOrd="0" presId="urn:microsoft.com/office/officeart/2005/8/layout/equation1"/>
    <dgm:cxn modelId="{48C067A0-0D1E-453E-A851-A05CF5408508}" srcId="{D47A3698-1B42-4C58-B167-A2D420C1D867}" destId="{CBFA4BC9-E718-472E-93AB-07A84BA880EB}" srcOrd="2" destOrd="0" parTransId="{9E23E285-A4AC-4034-A2E8-B5314A3DC895}" sibTransId="{C2351067-E27D-4B34-8F74-EE557BCB7C66}"/>
    <dgm:cxn modelId="{6C329672-E4F3-4882-B641-8ECDB1C70DDF}" type="presOf" srcId="{CBFA4BC9-E718-472E-93AB-07A84BA880EB}" destId="{5C306076-693F-4DFF-A029-D4B116302010}" srcOrd="0" destOrd="0" presId="urn:microsoft.com/office/officeart/2005/8/layout/equation1"/>
    <dgm:cxn modelId="{9823ED29-6D62-445E-BB4E-85B7891ECA39}" type="presOf" srcId="{791921C2-8140-4BFC-BCF9-70354AB21121}" destId="{0D4EBD05-91E9-4C08-9F0A-D4B0F75D8EDA}" srcOrd="0" destOrd="0" presId="urn:microsoft.com/office/officeart/2005/8/layout/equation1"/>
    <dgm:cxn modelId="{F450DC19-AF1A-4427-8863-6C78C9882F87}" type="presOf" srcId="{D47A3698-1B42-4C58-B167-A2D420C1D867}" destId="{D629A406-E72E-4D17-A3C8-6F77797BF946}" srcOrd="0" destOrd="0" presId="urn:microsoft.com/office/officeart/2005/8/layout/equation1"/>
    <dgm:cxn modelId="{A03376CE-B0BE-4287-822C-9A80A2063538}" type="presOf" srcId="{A355ECB1-ED94-40B1-9390-9FA27E839ECA}" destId="{4A18E51E-ABD3-4D67-81B8-CDA927FF8EAC}" srcOrd="0" destOrd="0" presId="urn:microsoft.com/office/officeart/2005/8/layout/equation1"/>
    <dgm:cxn modelId="{7E20F1C2-9DFC-4264-8DAB-CA66D5C8DD4C}" srcId="{D47A3698-1B42-4C58-B167-A2D420C1D867}" destId="{228ED2CE-841C-4C53-9064-7F7DDA0C1466}" srcOrd="0" destOrd="0" parTransId="{52A87CC3-2C7F-4330-9502-B0E7F715F17B}" sibTransId="{791921C2-8140-4BFC-BCF9-70354AB21121}"/>
    <dgm:cxn modelId="{E12D553B-E1CC-4C22-AF2C-F2064E83976C}" type="presOf" srcId="{C2351067-E27D-4B34-8F74-EE557BCB7C66}" destId="{F4E4E3C7-FFD6-472E-9CB6-12FCF7F66039}" srcOrd="0" destOrd="0" presId="urn:microsoft.com/office/officeart/2005/8/layout/equation1"/>
    <dgm:cxn modelId="{CE7C35A4-E071-41F0-9CA9-EA60DF2F57A5}" type="presOf" srcId="{5AC4614B-5AC3-4FD0-BE21-4A51B2D9F998}" destId="{7D71B630-DEA2-421F-B32B-98D1F891FDB5}" srcOrd="0" destOrd="0" presId="urn:microsoft.com/office/officeart/2005/8/layout/equation1"/>
    <dgm:cxn modelId="{650F731D-E7B2-422C-9155-47002088CFAA}" type="presOf" srcId="{7589321F-7546-4889-857D-BEDBDC9CC561}" destId="{CF1D74D7-CC7E-44C3-98A6-E0DB171ABFB3}" srcOrd="0" destOrd="0" presId="urn:microsoft.com/office/officeart/2005/8/layout/equation1"/>
    <dgm:cxn modelId="{C62BE764-9FED-415F-A978-B3CF0812B2C6}" srcId="{D47A3698-1B42-4C58-B167-A2D420C1D867}" destId="{AFA106EA-79C0-414B-A45D-D8AAEAEE89A1}" srcOrd="1" destOrd="0" parTransId="{8073DB1B-5889-4A7C-9728-EC06D9085315}" sibTransId="{641F98E4-15CB-4CBB-A103-DC09C47777F5}"/>
    <dgm:cxn modelId="{8A42B932-EB8E-4896-A73D-7FE96F9560F2}" type="presParOf" srcId="{D629A406-E72E-4D17-A3C8-6F77797BF946}" destId="{8B5B50D8-C8C3-4645-B63A-9F8FB3F53615}" srcOrd="0" destOrd="0" presId="urn:microsoft.com/office/officeart/2005/8/layout/equation1"/>
    <dgm:cxn modelId="{0D51D24E-1152-4AF9-A817-DBB892681F1B}" type="presParOf" srcId="{D629A406-E72E-4D17-A3C8-6F77797BF946}" destId="{492CE79B-AB36-418D-AA29-CF4FAC946730}" srcOrd="1" destOrd="0" presId="urn:microsoft.com/office/officeart/2005/8/layout/equation1"/>
    <dgm:cxn modelId="{C62DDD60-3C36-4B9E-A804-F4A3096F594E}" type="presParOf" srcId="{D629A406-E72E-4D17-A3C8-6F77797BF946}" destId="{0D4EBD05-91E9-4C08-9F0A-D4B0F75D8EDA}" srcOrd="2" destOrd="0" presId="urn:microsoft.com/office/officeart/2005/8/layout/equation1"/>
    <dgm:cxn modelId="{90474F66-0793-4F18-B047-1B01A7EEAE77}" type="presParOf" srcId="{D629A406-E72E-4D17-A3C8-6F77797BF946}" destId="{8C3CB1CE-BEF0-4298-BE67-40A741045BD4}" srcOrd="3" destOrd="0" presId="urn:microsoft.com/office/officeart/2005/8/layout/equation1"/>
    <dgm:cxn modelId="{2D514D70-53C4-409B-9296-B30F0BDE303A}" type="presParOf" srcId="{D629A406-E72E-4D17-A3C8-6F77797BF946}" destId="{5CF91CF4-0545-4548-AB26-ECBBAE80D7F7}" srcOrd="4" destOrd="0" presId="urn:microsoft.com/office/officeart/2005/8/layout/equation1"/>
    <dgm:cxn modelId="{889E6515-F555-47ED-9A5D-68F9443D18FB}" type="presParOf" srcId="{D629A406-E72E-4D17-A3C8-6F77797BF946}" destId="{6BBA03DE-AC7F-4AE4-8051-A57C65CA474D}" srcOrd="5" destOrd="0" presId="urn:microsoft.com/office/officeart/2005/8/layout/equation1"/>
    <dgm:cxn modelId="{3A0934FC-9E73-437E-9805-51A093E1212A}" type="presParOf" srcId="{D629A406-E72E-4D17-A3C8-6F77797BF946}" destId="{F717FBCD-D396-4E96-836C-D45C7F3B3799}" srcOrd="6" destOrd="0" presId="urn:microsoft.com/office/officeart/2005/8/layout/equation1"/>
    <dgm:cxn modelId="{A316EA61-D39C-4E5F-BAA9-F7D10D19D91C}" type="presParOf" srcId="{D629A406-E72E-4D17-A3C8-6F77797BF946}" destId="{F66A9294-D628-49CD-B2C2-5274970665F6}" srcOrd="7" destOrd="0" presId="urn:microsoft.com/office/officeart/2005/8/layout/equation1"/>
    <dgm:cxn modelId="{E1CBBE3A-3635-4436-A467-39510C9A10B4}" type="presParOf" srcId="{D629A406-E72E-4D17-A3C8-6F77797BF946}" destId="{5C306076-693F-4DFF-A029-D4B116302010}" srcOrd="8" destOrd="0" presId="urn:microsoft.com/office/officeart/2005/8/layout/equation1"/>
    <dgm:cxn modelId="{B8E49BD4-A87F-4E19-813B-84679BB20D35}" type="presParOf" srcId="{D629A406-E72E-4D17-A3C8-6F77797BF946}" destId="{A99E5E77-CF6B-4C46-9B24-BB1628202674}" srcOrd="9" destOrd="0" presId="urn:microsoft.com/office/officeart/2005/8/layout/equation1"/>
    <dgm:cxn modelId="{4F84AE35-C5D7-4585-9220-BC6ABD3E67CB}" type="presParOf" srcId="{D629A406-E72E-4D17-A3C8-6F77797BF946}" destId="{F4E4E3C7-FFD6-472E-9CB6-12FCF7F66039}" srcOrd="10" destOrd="0" presId="urn:microsoft.com/office/officeart/2005/8/layout/equation1"/>
    <dgm:cxn modelId="{CC6C35B9-ED4B-4877-B3BF-85A3870DF98B}" type="presParOf" srcId="{D629A406-E72E-4D17-A3C8-6F77797BF946}" destId="{E5535C41-6440-4AFD-BA2D-AA3B122EA8A6}" srcOrd="11" destOrd="0" presId="urn:microsoft.com/office/officeart/2005/8/layout/equation1"/>
    <dgm:cxn modelId="{2BA0748B-16AD-4C6F-A291-99B19488C384}" type="presParOf" srcId="{D629A406-E72E-4D17-A3C8-6F77797BF946}" destId="{7D71B630-DEA2-421F-B32B-98D1F891FDB5}" srcOrd="12" destOrd="0" presId="urn:microsoft.com/office/officeart/2005/8/layout/equation1"/>
    <dgm:cxn modelId="{22CA56D0-FF87-40A4-8FA1-DF57CF20A053}" type="presParOf" srcId="{D629A406-E72E-4D17-A3C8-6F77797BF946}" destId="{6F713E64-83CB-43CF-B78A-89F6393FCD35}" srcOrd="13" destOrd="0" presId="urn:microsoft.com/office/officeart/2005/8/layout/equation1"/>
    <dgm:cxn modelId="{4A6E1D20-6E19-423A-A0EA-AAEC6D9F1608}" type="presParOf" srcId="{D629A406-E72E-4D17-A3C8-6F77797BF946}" destId="{4A18E51E-ABD3-4D67-81B8-CDA927FF8EAC}" srcOrd="14" destOrd="0" presId="urn:microsoft.com/office/officeart/2005/8/layout/equation1"/>
    <dgm:cxn modelId="{6A491E43-78BB-41A5-A646-93170E681684}" type="presParOf" srcId="{D629A406-E72E-4D17-A3C8-6F77797BF946}" destId="{B9745369-1049-4E28-B532-B70EAF1790A5}" srcOrd="15" destOrd="0" presId="urn:microsoft.com/office/officeart/2005/8/layout/equation1"/>
    <dgm:cxn modelId="{BC3CF920-B176-45A6-93C4-7AA9B1F3DBD5}" type="presParOf" srcId="{D629A406-E72E-4D17-A3C8-6F77797BF946}" destId="{CF1D74D7-CC7E-44C3-98A6-E0DB171ABFB3}" srcOrd="16"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0D1703-967C-468C-A7DF-F17205B8A82E}">
      <dsp:nvSpPr>
        <dsp:cNvPr id="0" name=""/>
        <dsp:cNvSpPr/>
      </dsp:nvSpPr>
      <dsp:spPr>
        <a:xfrm>
          <a:off x="0" y="112876"/>
          <a:ext cx="1971675" cy="402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rtl="0">
            <a:lnSpc>
              <a:spcPct val="90000"/>
            </a:lnSpc>
            <a:spcBef>
              <a:spcPct val="0"/>
            </a:spcBef>
            <a:spcAft>
              <a:spcPct val="35000"/>
            </a:spcAft>
          </a:pPr>
          <a:r>
            <a:rPr lang="en-ZA" sz="3200" kern="1200" dirty="0" smtClean="0">
              <a:latin typeface="Gill Sans MT" panose="020B0502020104020203" pitchFamily="34" charset="0"/>
            </a:rPr>
            <a:t>Inclusive and Quality Growth of the South African Tourism Economy</a:t>
          </a:r>
          <a:endParaRPr lang="en-ZA" sz="3200" kern="1200" dirty="0">
            <a:latin typeface="Gill Sans MT" panose="020B0502020104020203" pitchFamily="34" charset="0"/>
          </a:endParaRPr>
        </a:p>
      </dsp:txBody>
      <dsp:txXfrm>
        <a:off x="0" y="112876"/>
        <a:ext cx="1971675" cy="4021875"/>
      </dsp:txXfrm>
    </dsp:sp>
    <dsp:sp modelId="{858149C2-F4C2-40F1-88E9-D6AD7230C8DD}">
      <dsp:nvSpPr>
        <dsp:cNvPr id="0" name=""/>
        <dsp:cNvSpPr/>
      </dsp:nvSpPr>
      <dsp:spPr>
        <a:xfrm>
          <a:off x="1971674" y="112876"/>
          <a:ext cx="394335" cy="4021875"/>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FC53FB-CA2B-4EF2-B26B-82F3A6EFBA69}">
      <dsp:nvSpPr>
        <dsp:cNvPr id="0" name=""/>
        <dsp:cNvSpPr/>
      </dsp:nvSpPr>
      <dsp:spPr>
        <a:xfrm>
          <a:off x="2523743" y="112876"/>
          <a:ext cx="5362956" cy="402187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ZA" sz="3200" kern="1200" dirty="0" smtClean="0">
              <a:latin typeface="Gill Sans MT" panose="020B0502020104020203" pitchFamily="34" charset="0"/>
            </a:rPr>
            <a:t>Effective Marketing</a:t>
          </a:r>
          <a:endParaRPr lang="en-ZA" sz="3200" kern="1200" dirty="0">
            <a:latin typeface="Gill Sans MT" panose="020B0502020104020203" pitchFamily="34" charset="0"/>
          </a:endParaRPr>
        </a:p>
        <a:p>
          <a:pPr marL="285750" lvl="1" indent="-285750" algn="l" defTabSz="1422400" rtl="0">
            <a:lnSpc>
              <a:spcPct val="90000"/>
            </a:lnSpc>
            <a:spcBef>
              <a:spcPct val="0"/>
            </a:spcBef>
            <a:spcAft>
              <a:spcPct val="15000"/>
            </a:spcAft>
            <a:buChar char="••"/>
          </a:pPr>
          <a:r>
            <a:rPr lang="en-ZA" sz="3200" kern="1200" dirty="0" smtClean="0">
              <a:latin typeface="Gill Sans MT" panose="020B0502020104020203" pitchFamily="34" charset="0"/>
            </a:rPr>
            <a:t>Facilitating Ease of Access</a:t>
          </a:r>
          <a:endParaRPr lang="en-ZA" sz="3200" kern="1200" dirty="0">
            <a:latin typeface="Gill Sans MT" panose="020B0502020104020203" pitchFamily="34" charset="0"/>
          </a:endParaRPr>
        </a:p>
        <a:p>
          <a:pPr marL="285750" lvl="1" indent="-285750" algn="l" defTabSz="1422400" rtl="0">
            <a:lnSpc>
              <a:spcPct val="90000"/>
            </a:lnSpc>
            <a:spcBef>
              <a:spcPct val="0"/>
            </a:spcBef>
            <a:spcAft>
              <a:spcPct val="15000"/>
            </a:spcAft>
            <a:buChar char="••"/>
          </a:pPr>
          <a:r>
            <a:rPr lang="en-ZA" sz="3200" kern="1200" dirty="0" smtClean="0">
              <a:latin typeface="Gill Sans MT" panose="020B0502020104020203" pitchFamily="34" charset="0"/>
            </a:rPr>
            <a:t>The Visitor Experience </a:t>
          </a:r>
          <a:endParaRPr lang="en-ZA" sz="3200" kern="1200" dirty="0">
            <a:latin typeface="Gill Sans MT" panose="020B0502020104020203" pitchFamily="34" charset="0"/>
          </a:endParaRPr>
        </a:p>
        <a:p>
          <a:pPr marL="285750" lvl="1" indent="-285750" algn="l" defTabSz="1422400" rtl="0">
            <a:lnSpc>
              <a:spcPct val="90000"/>
            </a:lnSpc>
            <a:spcBef>
              <a:spcPct val="0"/>
            </a:spcBef>
            <a:spcAft>
              <a:spcPct val="15000"/>
            </a:spcAft>
            <a:buChar char="••"/>
          </a:pPr>
          <a:r>
            <a:rPr lang="en-ZA" sz="3200" kern="1200" dirty="0" smtClean="0">
              <a:latin typeface="Gill Sans MT" panose="020B0502020104020203" pitchFamily="34" charset="0"/>
            </a:rPr>
            <a:t>Destination Management</a:t>
          </a:r>
          <a:endParaRPr lang="en-ZA" sz="3200" kern="1200" dirty="0">
            <a:latin typeface="Gill Sans MT" panose="020B0502020104020203" pitchFamily="34" charset="0"/>
          </a:endParaRPr>
        </a:p>
        <a:p>
          <a:pPr marL="285750" lvl="1" indent="-285750" algn="l" defTabSz="1422400" rtl="0">
            <a:lnSpc>
              <a:spcPct val="90000"/>
            </a:lnSpc>
            <a:spcBef>
              <a:spcPct val="0"/>
            </a:spcBef>
            <a:spcAft>
              <a:spcPct val="15000"/>
            </a:spcAft>
            <a:buChar char="••"/>
          </a:pPr>
          <a:r>
            <a:rPr lang="en-ZA" sz="3200" kern="1200" dirty="0" smtClean="0">
              <a:latin typeface="Gill Sans MT" panose="020B0502020104020203" pitchFamily="34" charset="0"/>
            </a:rPr>
            <a:t>Broad Based Benefits</a:t>
          </a:r>
          <a:endParaRPr lang="en-ZA" sz="3200" kern="1200" dirty="0">
            <a:latin typeface="Gill Sans MT" panose="020B0502020104020203" pitchFamily="34" charset="0"/>
          </a:endParaRPr>
        </a:p>
      </dsp:txBody>
      <dsp:txXfrm>
        <a:off x="2523743" y="112876"/>
        <a:ext cx="5362956" cy="40218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58F4CA-B25F-4EBF-89E7-611D5D7A2454}">
      <dsp:nvSpPr>
        <dsp:cNvPr id="0" name=""/>
        <dsp:cNvSpPr/>
      </dsp:nvSpPr>
      <dsp:spPr>
        <a:xfrm>
          <a:off x="0" y="316268"/>
          <a:ext cx="2116468"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1996 </a:t>
          </a:r>
          <a:endParaRPr lang="en-ZA" sz="1700" kern="1200"/>
        </a:p>
      </dsp:txBody>
      <dsp:txXfrm>
        <a:off x="0" y="316268"/>
        <a:ext cx="2116468" cy="336600"/>
      </dsp:txXfrm>
    </dsp:sp>
    <dsp:sp modelId="{01711E96-2B2B-4716-BA45-1EB40E7E6ADE}">
      <dsp:nvSpPr>
        <dsp:cNvPr id="0" name=""/>
        <dsp:cNvSpPr/>
      </dsp:nvSpPr>
      <dsp:spPr>
        <a:xfrm>
          <a:off x="2116468" y="179524"/>
          <a:ext cx="423293" cy="610087"/>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DB11E1-E816-495E-B393-84ED2318159E}">
      <dsp:nvSpPr>
        <dsp:cNvPr id="0" name=""/>
        <dsp:cNvSpPr/>
      </dsp:nvSpPr>
      <dsp:spPr>
        <a:xfrm>
          <a:off x="2709079" y="179524"/>
          <a:ext cx="5756793" cy="610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White Paper on the Development and Promotion of Tourism in South Africa, 1996</a:t>
          </a:r>
          <a:endParaRPr lang="en-ZA" sz="1700" kern="1200"/>
        </a:p>
      </dsp:txBody>
      <dsp:txXfrm>
        <a:off x="2709079" y="179524"/>
        <a:ext cx="5756793" cy="610087"/>
      </dsp:txXfrm>
    </dsp:sp>
    <dsp:sp modelId="{EE12D9ED-6F8F-43D3-B6E7-8934EC064F9E}">
      <dsp:nvSpPr>
        <dsp:cNvPr id="0" name=""/>
        <dsp:cNvSpPr/>
      </dsp:nvSpPr>
      <dsp:spPr>
        <a:xfrm>
          <a:off x="0" y="866590"/>
          <a:ext cx="2118537"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2011</a:t>
          </a:r>
          <a:endParaRPr lang="en-ZA" sz="1700" kern="1200"/>
        </a:p>
      </dsp:txBody>
      <dsp:txXfrm>
        <a:off x="0" y="866590"/>
        <a:ext cx="2118537" cy="336600"/>
      </dsp:txXfrm>
    </dsp:sp>
    <dsp:sp modelId="{C721FEB7-1D34-4D3B-BAC0-DC9205BE968E}">
      <dsp:nvSpPr>
        <dsp:cNvPr id="0" name=""/>
        <dsp:cNvSpPr/>
      </dsp:nvSpPr>
      <dsp:spPr>
        <a:xfrm>
          <a:off x="2118536" y="850812"/>
          <a:ext cx="423707"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87A22-38A4-4AFA-B992-BE72ED115482}">
      <dsp:nvSpPr>
        <dsp:cNvPr id="0" name=""/>
        <dsp:cNvSpPr/>
      </dsp:nvSpPr>
      <dsp:spPr>
        <a:xfrm>
          <a:off x="2711727" y="850812"/>
          <a:ext cx="5762420"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National Tourism Sector Strategy (NTSS)</a:t>
          </a:r>
          <a:endParaRPr lang="en-ZA" sz="1700" kern="1200"/>
        </a:p>
      </dsp:txBody>
      <dsp:txXfrm>
        <a:off x="2711727" y="850812"/>
        <a:ext cx="5762420" cy="368156"/>
      </dsp:txXfrm>
    </dsp:sp>
    <dsp:sp modelId="{A10A5E47-22AE-4A34-9255-D682E7B48604}">
      <dsp:nvSpPr>
        <dsp:cNvPr id="0" name=""/>
        <dsp:cNvSpPr/>
      </dsp:nvSpPr>
      <dsp:spPr>
        <a:xfrm>
          <a:off x="0" y="1295946"/>
          <a:ext cx="2118537"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2013</a:t>
          </a:r>
          <a:endParaRPr lang="en-ZA" sz="1700" kern="1200"/>
        </a:p>
      </dsp:txBody>
      <dsp:txXfrm>
        <a:off x="0" y="1295946"/>
        <a:ext cx="2118537" cy="336600"/>
      </dsp:txXfrm>
    </dsp:sp>
    <dsp:sp modelId="{0F81CBCD-C07A-44C1-B286-8BC3F7CC13E1}">
      <dsp:nvSpPr>
        <dsp:cNvPr id="0" name=""/>
        <dsp:cNvSpPr/>
      </dsp:nvSpPr>
      <dsp:spPr>
        <a:xfrm>
          <a:off x="2118536" y="1280168"/>
          <a:ext cx="423707"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FC694-3211-4C3C-8CD9-724CDD6E6BD1}">
      <dsp:nvSpPr>
        <dsp:cNvPr id="0" name=""/>
        <dsp:cNvSpPr/>
      </dsp:nvSpPr>
      <dsp:spPr>
        <a:xfrm>
          <a:off x="2711727" y="1280168"/>
          <a:ext cx="5762420"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National Development Plan</a:t>
          </a:r>
          <a:endParaRPr lang="en-ZA" sz="1700" kern="1200"/>
        </a:p>
      </dsp:txBody>
      <dsp:txXfrm>
        <a:off x="2711727" y="1280168"/>
        <a:ext cx="5762420" cy="368156"/>
      </dsp:txXfrm>
    </dsp:sp>
    <dsp:sp modelId="{1BA1EE24-BE58-4948-A64D-2FCACF281611}">
      <dsp:nvSpPr>
        <dsp:cNvPr id="0" name=""/>
        <dsp:cNvSpPr/>
      </dsp:nvSpPr>
      <dsp:spPr>
        <a:xfrm>
          <a:off x="0" y="1725302"/>
          <a:ext cx="2118537"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2014 </a:t>
          </a:r>
          <a:endParaRPr lang="en-ZA" sz="1700" kern="1200"/>
        </a:p>
      </dsp:txBody>
      <dsp:txXfrm>
        <a:off x="0" y="1725302"/>
        <a:ext cx="2118537" cy="336600"/>
      </dsp:txXfrm>
    </dsp:sp>
    <dsp:sp modelId="{45449996-7DBB-4564-8969-06A34C47CC9B}">
      <dsp:nvSpPr>
        <dsp:cNvPr id="0" name=""/>
        <dsp:cNvSpPr/>
      </dsp:nvSpPr>
      <dsp:spPr>
        <a:xfrm>
          <a:off x="2118536" y="1709524"/>
          <a:ext cx="423707"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9F3F-0F4E-4B92-AE41-67082DB773B3}">
      <dsp:nvSpPr>
        <dsp:cNvPr id="0" name=""/>
        <dsp:cNvSpPr/>
      </dsp:nvSpPr>
      <dsp:spPr>
        <a:xfrm>
          <a:off x="2711727" y="1709524"/>
          <a:ext cx="5762420"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Tourism Act, 2014 (Act No 3 of 2014).</a:t>
          </a:r>
          <a:endParaRPr lang="en-ZA" sz="1700" kern="1200"/>
        </a:p>
      </dsp:txBody>
      <dsp:txXfrm>
        <a:off x="2711727" y="1709524"/>
        <a:ext cx="5762420" cy="368156"/>
      </dsp:txXfrm>
    </dsp:sp>
    <dsp:sp modelId="{59C7584D-2DFD-4C8E-AD96-163F6E5AC12B}">
      <dsp:nvSpPr>
        <dsp:cNvPr id="0" name=""/>
        <dsp:cNvSpPr/>
      </dsp:nvSpPr>
      <dsp:spPr>
        <a:xfrm>
          <a:off x="0" y="2391331"/>
          <a:ext cx="2116468"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2015</a:t>
          </a:r>
          <a:endParaRPr lang="en-ZA" sz="1700" kern="1200"/>
        </a:p>
      </dsp:txBody>
      <dsp:txXfrm>
        <a:off x="0" y="2391331"/>
        <a:ext cx="2116468" cy="336600"/>
      </dsp:txXfrm>
    </dsp:sp>
    <dsp:sp modelId="{98A53F66-A694-40AC-A93E-D373403D2633}">
      <dsp:nvSpPr>
        <dsp:cNvPr id="0" name=""/>
        <dsp:cNvSpPr/>
      </dsp:nvSpPr>
      <dsp:spPr>
        <a:xfrm>
          <a:off x="2116468" y="2138881"/>
          <a:ext cx="423293" cy="8415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BDF1F-DCBA-4A01-86E7-E1C87F03C36D}">
      <dsp:nvSpPr>
        <dsp:cNvPr id="0" name=""/>
        <dsp:cNvSpPr/>
      </dsp:nvSpPr>
      <dsp:spPr>
        <a:xfrm>
          <a:off x="2709079" y="2138881"/>
          <a:ext cx="5756793" cy="841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Tourism Codes of Good Practice on Broad Based Black Economic Empowerment (Amended Tourism B-BBEE Sector Code)</a:t>
          </a:r>
          <a:endParaRPr lang="en-ZA" sz="1700" kern="1200"/>
        </a:p>
      </dsp:txBody>
      <dsp:txXfrm>
        <a:off x="2709079" y="2138881"/>
        <a:ext cx="5756793" cy="841500"/>
      </dsp:txXfrm>
    </dsp:sp>
    <dsp:sp modelId="{25ED7854-66C2-4DA9-A457-D56A59DE05C6}">
      <dsp:nvSpPr>
        <dsp:cNvPr id="0" name=""/>
        <dsp:cNvSpPr/>
      </dsp:nvSpPr>
      <dsp:spPr>
        <a:xfrm>
          <a:off x="0" y="3057359"/>
          <a:ext cx="2116468"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US" sz="1700" kern="1200" smtClean="0"/>
            <a:t>2017</a:t>
          </a:r>
          <a:endParaRPr lang="en-ZA" sz="1700" kern="1200"/>
        </a:p>
      </dsp:txBody>
      <dsp:txXfrm>
        <a:off x="0" y="3057359"/>
        <a:ext cx="2116468" cy="336600"/>
      </dsp:txXfrm>
    </dsp:sp>
    <dsp:sp modelId="{4809B86D-A6C2-4A76-B136-301F3B61105F}">
      <dsp:nvSpPr>
        <dsp:cNvPr id="0" name=""/>
        <dsp:cNvSpPr/>
      </dsp:nvSpPr>
      <dsp:spPr>
        <a:xfrm>
          <a:off x="2116468" y="3041581"/>
          <a:ext cx="423293"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74BBDB-E033-4F13-A48A-943A55B8CA1D}">
      <dsp:nvSpPr>
        <dsp:cNvPr id="0" name=""/>
        <dsp:cNvSpPr/>
      </dsp:nvSpPr>
      <dsp:spPr>
        <a:xfrm>
          <a:off x="2709079" y="3041581"/>
          <a:ext cx="5756793"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t>National Tourism Sector Strategy (revised from 2011)</a:t>
          </a:r>
          <a:endParaRPr lang="en-ZA" sz="1700" kern="1200"/>
        </a:p>
      </dsp:txBody>
      <dsp:txXfrm>
        <a:off x="2709079" y="3041581"/>
        <a:ext cx="5756793" cy="368156"/>
      </dsp:txXfrm>
    </dsp:sp>
    <dsp:sp modelId="{7A280AD9-1039-4699-8809-F4846D970603}">
      <dsp:nvSpPr>
        <dsp:cNvPr id="0" name=""/>
        <dsp:cNvSpPr/>
      </dsp:nvSpPr>
      <dsp:spPr>
        <a:xfrm>
          <a:off x="0" y="3486715"/>
          <a:ext cx="2118537"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2018</a:t>
          </a:r>
          <a:endParaRPr lang="en-ZA" sz="1700" kern="1200"/>
        </a:p>
      </dsp:txBody>
      <dsp:txXfrm>
        <a:off x="0" y="3486715"/>
        <a:ext cx="2118537" cy="336600"/>
      </dsp:txXfrm>
    </dsp:sp>
    <dsp:sp modelId="{3548B81F-C71A-4B36-BC4E-98B1E80220FD}">
      <dsp:nvSpPr>
        <dsp:cNvPr id="0" name=""/>
        <dsp:cNvSpPr/>
      </dsp:nvSpPr>
      <dsp:spPr>
        <a:xfrm>
          <a:off x="2118536" y="3470937"/>
          <a:ext cx="423707"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C0B898-B09E-45B0-9176-7EC9B0A4DA65}">
      <dsp:nvSpPr>
        <dsp:cNvPr id="0" name=""/>
        <dsp:cNvSpPr/>
      </dsp:nvSpPr>
      <dsp:spPr>
        <a:xfrm>
          <a:off x="2711727" y="3470937"/>
          <a:ext cx="5762420"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National Grading System for Tourism</a:t>
          </a:r>
          <a:endParaRPr lang="en-ZA" sz="1700" kern="1200"/>
        </a:p>
      </dsp:txBody>
      <dsp:txXfrm>
        <a:off x="2711727" y="3470937"/>
        <a:ext cx="5762420" cy="368156"/>
      </dsp:txXfrm>
    </dsp:sp>
    <dsp:sp modelId="{6647C3C7-544A-4696-AD66-58FB1DC6E300}">
      <dsp:nvSpPr>
        <dsp:cNvPr id="0" name=""/>
        <dsp:cNvSpPr/>
      </dsp:nvSpPr>
      <dsp:spPr>
        <a:xfrm>
          <a:off x="0" y="3916071"/>
          <a:ext cx="2118537"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2019 </a:t>
          </a:r>
          <a:endParaRPr lang="en-ZA" sz="1700" kern="1200"/>
        </a:p>
      </dsp:txBody>
      <dsp:txXfrm>
        <a:off x="0" y="3916071"/>
        <a:ext cx="2118537" cy="336600"/>
      </dsp:txXfrm>
    </dsp:sp>
    <dsp:sp modelId="{AEEA627D-1991-4719-8A67-AEE2656ED383}">
      <dsp:nvSpPr>
        <dsp:cNvPr id="0" name=""/>
        <dsp:cNvSpPr/>
      </dsp:nvSpPr>
      <dsp:spPr>
        <a:xfrm>
          <a:off x="2118536" y="3900293"/>
          <a:ext cx="423707"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AB871B-60B5-49E2-80A6-EFA8F83691EA}">
      <dsp:nvSpPr>
        <dsp:cNvPr id="0" name=""/>
        <dsp:cNvSpPr/>
      </dsp:nvSpPr>
      <dsp:spPr>
        <a:xfrm>
          <a:off x="2711727" y="3900293"/>
          <a:ext cx="5762420"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smtClean="0"/>
            <a:t>Tourism Draft Bill open for public comments</a:t>
          </a:r>
          <a:endParaRPr lang="en-ZA" sz="1700" kern="1200"/>
        </a:p>
      </dsp:txBody>
      <dsp:txXfrm>
        <a:off x="2711727" y="3900293"/>
        <a:ext cx="5762420" cy="368156"/>
      </dsp:txXfrm>
    </dsp:sp>
    <dsp:sp modelId="{563BA093-877A-4A0E-8C97-C891B0C91855}">
      <dsp:nvSpPr>
        <dsp:cNvPr id="0" name=""/>
        <dsp:cNvSpPr/>
      </dsp:nvSpPr>
      <dsp:spPr>
        <a:xfrm>
          <a:off x="0" y="4345428"/>
          <a:ext cx="2116468"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rtl="0">
            <a:lnSpc>
              <a:spcPct val="90000"/>
            </a:lnSpc>
            <a:spcBef>
              <a:spcPct val="0"/>
            </a:spcBef>
            <a:spcAft>
              <a:spcPct val="35000"/>
            </a:spcAft>
          </a:pPr>
          <a:r>
            <a:rPr lang="en-ZA" sz="1700" kern="1200" smtClean="0"/>
            <a:t>2019</a:t>
          </a:r>
          <a:endParaRPr lang="en-ZA" sz="1700" kern="1200"/>
        </a:p>
      </dsp:txBody>
      <dsp:txXfrm>
        <a:off x="0" y="4345428"/>
        <a:ext cx="2116468" cy="336600"/>
      </dsp:txXfrm>
    </dsp:sp>
    <dsp:sp modelId="{65C40A3E-44B0-4324-8DB7-187203BFEDDF}">
      <dsp:nvSpPr>
        <dsp:cNvPr id="0" name=""/>
        <dsp:cNvSpPr/>
      </dsp:nvSpPr>
      <dsp:spPr>
        <a:xfrm>
          <a:off x="2116468" y="4329649"/>
          <a:ext cx="423293" cy="368156"/>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1F4C7-64D8-48B4-9D8F-93FE2E639B7B}">
      <dsp:nvSpPr>
        <dsp:cNvPr id="0" name=""/>
        <dsp:cNvSpPr/>
      </dsp:nvSpPr>
      <dsp:spPr>
        <a:xfrm>
          <a:off x="2709079" y="4329649"/>
          <a:ext cx="5756793" cy="3681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ZA" sz="1700" kern="1200" dirty="0" smtClean="0"/>
            <a:t>Industrial Policy cites Tourism as one of ten key priority areas</a:t>
          </a:r>
          <a:endParaRPr lang="en-ZA" sz="1700" kern="1200" dirty="0"/>
        </a:p>
      </dsp:txBody>
      <dsp:txXfrm>
        <a:off x="2709079" y="4329649"/>
        <a:ext cx="5756793" cy="3681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400" cy="498007"/>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sz="quarter" idx="1"/>
          </p:nvPr>
        </p:nvSpPr>
        <p:spPr>
          <a:xfrm>
            <a:off x="3849689" y="2"/>
            <a:ext cx="2946400" cy="498007"/>
          </a:xfrm>
          <a:prstGeom prst="rect">
            <a:avLst/>
          </a:prstGeom>
        </p:spPr>
        <p:txBody>
          <a:bodyPr vert="horz" lIns="91433" tIns="45717" rIns="91433" bIns="45717" rtlCol="0"/>
          <a:lstStyle>
            <a:lvl1pPr algn="r">
              <a:defRPr sz="1200"/>
            </a:lvl1pPr>
          </a:lstStyle>
          <a:p>
            <a:fld id="{0DB4B226-A223-44AF-A5DE-7972580B7E0F}" type="datetimeFigureOut">
              <a:rPr lang="en-ZA" smtClean="0"/>
              <a:pPr/>
              <a:t>2019/08/28</a:t>
            </a:fld>
            <a:endParaRPr lang="en-ZA" dirty="0"/>
          </a:p>
        </p:txBody>
      </p:sp>
      <p:sp>
        <p:nvSpPr>
          <p:cNvPr id="4" name="Footer Placeholder 3"/>
          <p:cNvSpPr>
            <a:spLocks noGrp="1"/>
          </p:cNvSpPr>
          <p:nvPr>
            <p:ph type="ftr" sz="quarter" idx="2"/>
          </p:nvPr>
        </p:nvSpPr>
        <p:spPr>
          <a:xfrm>
            <a:off x="3" y="9428631"/>
            <a:ext cx="2946400" cy="498007"/>
          </a:xfrm>
          <a:prstGeom prst="rect">
            <a:avLst/>
          </a:prstGeom>
        </p:spPr>
        <p:txBody>
          <a:bodyPr vert="horz" lIns="91433" tIns="45717" rIns="91433" bIns="457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8631"/>
            <a:ext cx="2946400" cy="498007"/>
          </a:xfrm>
          <a:prstGeom prst="rect">
            <a:avLst/>
          </a:prstGeom>
        </p:spPr>
        <p:txBody>
          <a:bodyPr vert="horz" lIns="91433" tIns="45717" rIns="91433" bIns="45717" rtlCol="0" anchor="b"/>
          <a:lstStyle>
            <a:lvl1pPr algn="r">
              <a:defRPr sz="1200"/>
            </a:lvl1pPr>
          </a:lstStyle>
          <a:p>
            <a:fld id="{BA92FF64-19F6-4D56-B77D-1A9A61A7DE10}" type="slidenum">
              <a:rPr lang="en-ZA" smtClean="0"/>
              <a:pPr/>
              <a:t>‹#›</a:t>
            </a:fld>
            <a:endParaRPr lang="en-ZA" dirty="0"/>
          </a:p>
        </p:txBody>
      </p:sp>
    </p:spTree>
    <p:extLst>
      <p:ext uri="{BB962C8B-B14F-4D97-AF65-F5344CB8AC3E}">
        <p14:creationId xmlns:p14="http://schemas.microsoft.com/office/powerpoint/2010/main" xmlns="" val="22382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659" cy="498056"/>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idx="1"/>
          </p:nvPr>
        </p:nvSpPr>
        <p:spPr>
          <a:xfrm>
            <a:off x="3850446" y="3"/>
            <a:ext cx="2945659" cy="498056"/>
          </a:xfrm>
          <a:prstGeom prst="rect">
            <a:avLst/>
          </a:prstGeom>
        </p:spPr>
        <p:txBody>
          <a:bodyPr vert="horz" lIns="91433" tIns="45717" rIns="91433" bIns="45717" rtlCol="0"/>
          <a:lstStyle>
            <a:lvl1pPr algn="r">
              <a:defRPr sz="1200"/>
            </a:lvl1pPr>
          </a:lstStyle>
          <a:p>
            <a:fld id="{63597F0C-5600-4E51-AFA2-926859C0B40D}" type="datetimeFigureOut">
              <a:rPr lang="en-ZA" smtClean="0"/>
              <a:pPr/>
              <a:t>2019/08/28</a:t>
            </a:fld>
            <a:endParaRPr lang="en-ZA" dirty="0"/>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33" tIns="45717" rIns="91433" bIns="45717" rtlCol="0" anchor="ctr"/>
          <a:lstStyle/>
          <a:p>
            <a:endParaRPr lang="en-ZA" dirty="0"/>
          </a:p>
        </p:txBody>
      </p:sp>
      <p:sp>
        <p:nvSpPr>
          <p:cNvPr id="5" name="Notes Placeholder 4"/>
          <p:cNvSpPr>
            <a:spLocks noGrp="1"/>
          </p:cNvSpPr>
          <p:nvPr>
            <p:ph type="body" sz="quarter" idx="3"/>
          </p:nvPr>
        </p:nvSpPr>
        <p:spPr>
          <a:xfrm>
            <a:off x="679768" y="4777199"/>
            <a:ext cx="5438140" cy="3908615"/>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6" y="9428591"/>
            <a:ext cx="2945659" cy="498055"/>
          </a:xfrm>
          <a:prstGeom prst="rect">
            <a:avLst/>
          </a:prstGeom>
        </p:spPr>
        <p:txBody>
          <a:bodyPr vert="horz" lIns="91433" tIns="45717" rIns="91433" bIns="4571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91"/>
            <a:ext cx="2945659" cy="498055"/>
          </a:xfrm>
          <a:prstGeom prst="rect">
            <a:avLst/>
          </a:prstGeom>
        </p:spPr>
        <p:txBody>
          <a:bodyPr vert="horz" lIns="91433" tIns="45717" rIns="91433" bIns="45717" rtlCol="0" anchor="b"/>
          <a:lstStyle>
            <a:lvl1pPr algn="r">
              <a:defRPr sz="1200"/>
            </a:lvl1pPr>
          </a:lstStyle>
          <a:p>
            <a:fld id="{06402EDC-0BE1-4820-B591-570EC25993C5}" type="slidenum">
              <a:rPr lang="en-ZA" smtClean="0"/>
              <a:pPr/>
              <a:t>‹#›</a:t>
            </a:fld>
            <a:endParaRPr lang="en-ZA" dirty="0"/>
          </a:p>
        </p:txBody>
      </p:sp>
    </p:spTree>
    <p:extLst>
      <p:ext uri="{BB962C8B-B14F-4D97-AF65-F5344CB8AC3E}">
        <p14:creationId xmlns:p14="http://schemas.microsoft.com/office/powerpoint/2010/main" xmlns=""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pPr/>
              <a:t>2</a:t>
            </a:fld>
            <a:endParaRPr lang="en-ZA" dirty="0"/>
          </a:p>
        </p:txBody>
      </p:sp>
    </p:spTree>
    <p:extLst>
      <p:ext uri="{BB962C8B-B14F-4D97-AF65-F5344CB8AC3E}">
        <p14:creationId xmlns:p14="http://schemas.microsoft.com/office/powerpoint/2010/main" xmlns="" val="168366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712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pPr/>
              <a:t>9</a:t>
            </a:fld>
            <a:endParaRPr lang="en-ZA" dirty="0"/>
          </a:p>
        </p:txBody>
      </p:sp>
    </p:spTree>
    <p:extLst>
      <p:ext uri="{BB962C8B-B14F-4D97-AF65-F5344CB8AC3E}">
        <p14:creationId xmlns:p14="http://schemas.microsoft.com/office/powerpoint/2010/main" xmlns="" val="306330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pPr/>
              <a:t>35</a:t>
            </a:fld>
            <a:endParaRPr lang="en-ZA" dirty="0"/>
          </a:p>
        </p:txBody>
      </p:sp>
    </p:spTree>
    <p:extLst>
      <p:ext uri="{BB962C8B-B14F-4D97-AF65-F5344CB8AC3E}">
        <p14:creationId xmlns:p14="http://schemas.microsoft.com/office/powerpoint/2010/main" xmlns="" val="180840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pPr/>
              <a:t>42</a:t>
            </a:fld>
            <a:endParaRPr lang="en-ZA" dirty="0"/>
          </a:p>
        </p:txBody>
      </p:sp>
    </p:spTree>
    <p:extLst>
      <p:ext uri="{BB962C8B-B14F-4D97-AF65-F5344CB8AC3E}">
        <p14:creationId xmlns:p14="http://schemas.microsoft.com/office/powerpoint/2010/main" xmlns="" val="130689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9835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pPr/>
              <a:t>45</a:t>
            </a:fld>
            <a:endParaRPr lang="en-ZA" dirty="0"/>
          </a:p>
        </p:txBody>
      </p:sp>
    </p:spTree>
    <p:extLst>
      <p:ext uri="{BB962C8B-B14F-4D97-AF65-F5344CB8AC3E}">
        <p14:creationId xmlns:p14="http://schemas.microsoft.com/office/powerpoint/2010/main" xmlns="" val="55201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Department of Tourism  - 2019/20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xmlns=""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xmlns=""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Department of Tourism  - 2019/20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xmlns=""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Department of Tourism  - 2019/20  APP</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pPr defTabSz="685800"/>
            <a:r>
              <a:rPr lang="en-ZA" sz="675"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pPr defTabSz="685800"/>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defTabSz="685800"/>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8389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pPr defTabSz="685800"/>
            <a:r>
              <a:rPr lang="en-ZA" sz="675"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pPr defTabSz="685800"/>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defTabSz="685800"/>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xmlns="" val="3558441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pPr defTabSz="685800"/>
            <a:r>
              <a:rPr lang="en-ZA" sz="675"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pPr defTabSz="685800"/>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defTabSz="685800"/>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xmlns="" val="187765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17176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3480924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19322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13482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Department of Tourism  - 2019/20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xmlns=""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141135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275990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189616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685800"/>
            <a:endParaRPr lang="en-ZA" sz="1350"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685800"/>
            <a:r>
              <a:rPr lang="en-ZA" sz="1350" dirty="0" smtClean="0">
                <a:solidFill>
                  <a:prstClr val="black"/>
                </a:solidFill>
              </a:rPr>
              <a:t>Department of Tourism  - 2019/20  APP</a:t>
            </a:r>
            <a:endParaRPr lang="en-ZA" sz="1350"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685800"/>
            <a:fld id="{E40FEAE8-3F87-4A99-BAF2-EE59B96B6E72}" type="slidenum">
              <a:rPr lang="en-ZA" sz="1350" smtClean="0">
                <a:solidFill>
                  <a:prstClr val="black"/>
                </a:solidFill>
              </a:rPr>
              <a:pPr defTabSz="685800"/>
              <a:t>‹#›</a:t>
            </a:fld>
            <a:endParaRPr lang="en-ZA" sz="1350" dirty="0">
              <a:solidFill>
                <a:prstClr val="black"/>
              </a:solidFill>
            </a:endParaRPr>
          </a:p>
        </p:txBody>
      </p:sp>
    </p:spTree>
    <p:extLst>
      <p:ext uri="{BB962C8B-B14F-4D97-AF65-F5344CB8AC3E}">
        <p14:creationId xmlns:p14="http://schemas.microsoft.com/office/powerpoint/2010/main" xmlns="" val="2591079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3340773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xmlns="" val="12681731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xmlns="" val="38632931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509628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7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284504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69569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09772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2811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62874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Department of Tourism  - 2019/20  APP</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799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Department of Tourism  - 2019/20  APP</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pPr/>
              <a:t>‹#›</a:t>
            </a:fld>
            <a:endParaRPr lang="en-ZA" dirty="0"/>
          </a:p>
        </p:txBody>
      </p:sp>
    </p:spTree>
    <p:extLst>
      <p:ext uri="{BB962C8B-B14F-4D97-AF65-F5344CB8AC3E}">
        <p14:creationId xmlns:p14="http://schemas.microsoft.com/office/powerpoint/2010/main" xmlns=""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Department of Tourism  - 2019/20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pPr defTabSz="685800"/>
            <a:r>
              <a:rPr lang="en-ZA" sz="675" i="1" dirty="0"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pPr defTabSz="685800"/>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defTabSz="685800"/>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16180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0143035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35.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txBox="1">
            <a:spLocks/>
          </p:cNvSpPr>
          <p:nvPr/>
        </p:nvSpPr>
        <p:spPr bwMode="auto">
          <a:xfrm>
            <a:off x="545910" y="101600"/>
            <a:ext cx="8106771" cy="479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endParaRPr lang="en-ZA" sz="3200" b="1" dirty="0" smtClean="0">
              <a:solidFill>
                <a:srgbClr val="ED7D31"/>
              </a:solidFill>
              <a:latin typeface="Gill Sans MT" panose="020B0502020104020203" pitchFamily="34" charset="0"/>
            </a:endParaRPr>
          </a:p>
          <a:p>
            <a:pPr lvl="0"/>
            <a:r>
              <a:rPr lang="en-ZA" sz="2200" b="1" dirty="0" smtClean="0">
                <a:solidFill>
                  <a:srgbClr val="ED7D31"/>
                </a:solidFill>
                <a:latin typeface="Gill Sans MT" panose="020B0502020104020203" pitchFamily="34" charset="0"/>
              </a:rPr>
              <a:t>STRATEGIC OVERVIEW OF THE TOURISM PORTFOLIO</a:t>
            </a:r>
          </a:p>
          <a:p>
            <a:pPr lvl="0"/>
            <a:r>
              <a:rPr lang="en-ZA" sz="2200" b="1" dirty="0" smtClean="0">
                <a:solidFill>
                  <a:srgbClr val="ED7D31"/>
                </a:solidFill>
                <a:latin typeface="Gill Sans MT" panose="020B0502020104020203" pitchFamily="34" charset="0"/>
              </a:rPr>
              <a:t> INCLUDING  THE DEPARTMENTAL </a:t>
            </a:r>
            <a:endParaRPr lang="en-US" sz="2200" b="1" dirty="0" smtClean="0">
              <a:solidFill>
                <a:srgbClr val="ED7D31"/>
              </a:solidFill>
              <a:latin typeface="Gill Sans MT" panose="020B0502020104020203" pitchFamily="34" charset="0"/>
            </a:endParaRPr>
          </a:p>
          <a:p>
            <a:r>
              <a:rPr lang="en-US" sz="2200" b="1" dirty="0" smtClean="0">
                <a:solidFill>
                  <a:srgbClr val="ED7D31"/>
                </a:solidFill>
                <a:latin typeface="Gill Sans MT" panose="020B0502020104020203" pitchFamily="34" charset="0"/>
              </a:rPr>
              <a:t> </a:t>
            </a:r>
            <a:r>
              <a:rPr lang="en-ZA" sz="2200" b="1" dirty="0" smtClean="0">
                <a:solidFill>
                  <a:srgbClr val="ED7D31"/>
                </a:solidFill>
                <a:latin typeface="Gill Sans MT" panose="020B0502020104020203" pitchFamily="34" charset="0"/>
              </a:rPr>
              <a:t>2019/20 ANNUAL PERFORMANCE PLAN (APP)</a:t>
            </a:r>
          </a:p>
          <a:p>
            <a:endParaRPr lang="en-US" sz="2200" b="1" dirty="0">
              <a:solidFill>
                <a:srgbClr val="ED7D31"/>
              </a:solidFill>
              <a:latin typeface="Gill Sans MT" panose="020B0502020104020203" pitchFamily="34" charset="0"/>
            </a:endParaRPr>
          </a:p>
          <a:p>
            <a:endParaRPr lang="en-ZA" sz="2200" b="1" dirty="0" smtClean="0">
              <a:solidFill>
                <a:srgbClr val="ED7D31"/>
              </a:solidFill>
              <a:latin typeface="Gill Sans MT" panose="020B0502020104020203" pitchFamily="34" charset="0"/>
            </a:endParaRPr>
          </a:p>
          <a:p>
            <a:r>
              <a:rPr lang="en-US" sz="2400" b="1" dirty="0" smtClean="0">
                <a:solidFill>
                  <a:srgbClr val="ED7D31"/>
                </a:solidFill>
                <a:latin typeface="Gill Sans MT" panose="020B0502020104020203" pitchFamily="34" charset="0"/>
              </a:rPr>
              <a:t>Presentation to the  Select Committee on Trade and Industry, Economic Development, Small Business Development, Tourism, Employment and </a:t>
            </a:r>
            <a:r>
              <a:rPr lang="en-US" sz="2400" b="1" dirty="0" err="1" smtClean="0">
                <a:solidFill>
                  <a:srgbClr val="ED7D31"/>
                </a:solidFill>
                <a:latin typeface="Gill Sans MT" panose="020B0502020104020203" pitchFamily="34" charset="0"/>
              </a:rPr>
              <a:t>Labour</a:t>
            </a:r>
            <a:endParaRPr lang="en-ZA" sz="2400" b="1" dirty="0">
              <a:solidFill>
                <a:srgbClr val="ED7D31"/>
              </a:solidFill>
              <a:latin typeface="Gill Sans MT" panose="020B0502020104020203" pitchFamily="34" charset="0"/>
            </a:endParaRPr>
          </a:p>
          <a:p>
            <a:endParaRPr lang="en-ZA" sz="3200" b="1" dirty="0" smtClean="0">
              <a:solidFill>
                <a:srgbClr val="ED7D31"/>
              </a:solidFill>
              <a:latin typeface="Gill Sans MT" panose="020B0502020104020203" pitchFamily="34" charset="0"/>
            </a:endParaRPr>
          </a:p>
          <a:p>
            <a:r>
              <a:rPr lang="en-ZA" sz="3200" b="1" dirty="0" smtClean="0">
                <a:solidFill>
                  <a:srgbClr val="ED7D31"/>
                </a:solidFill>
                <a:latin typeface="Gill Sans MT" panose="020B0502020104020203" pitchFamily="34" charset="0"/>
              </a:rPr>
              <a:t>27 AUGUST 2019 </a:t>
            </a:r>
          </a:p>
          <a:p>
            <a:pPr lvl="0"/>
            <a:endParaRPr lang="en-US" sz="2400" b="1" dirty="0">
              <a:solidFill>
                <a:prstClr val="black"/>
              </a:solidFill>
              <a:latin typeface="Gill Sans MT" panose="020B0502020104020203" pitchFamily="34" charset="0"/>
            </a:endParaRPr>
          </a:p>
        </p:txBody>
      </p:sp>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330040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MINMEC</a:t>
            </a:r>
          </a:p>
        </p:txBody>
      </p:sp>
      <p:sp>
        <p:nvSpPr>
          <p:cNvPr id="3" name="Content Placeholder 2"/>
          <p:cNvSpPr>
            <a:spLocks noGrp="1"/>
          </p:cNvSpPr>
          <p:nvPr>
            <p:ph idx="1"/>
          </p:nvPr>
        </p:nvSpPr>
        <p:spPr/>
        <p:txBody>
          <a:bodyPr>
            <a:normAutofit fontScale="25000" lnSpcReduction="20000"/>
          </a:bodyPr>
          <a:lstStyle/>
          <a:p>
            <a:pPr marL="85725" lvl="2" indent="128588">
              <a:buNone/>
            </a:pPr>
            <a:r>
              <a:rPr lang="en-GB" sz="5400" b="1" dirty="0">
                <a:latin typeface="Arial" panose="020B0604020202020204" pitchFamily="34" charset="0"/>
                <a:cs typeface="Arial" panose="020B0604020202020204" pitchFamily="34" charset="0"/>
              </a:rPr>
              <a:t>MEMBERSHIP OF MINMEC ( Section 10 IGR, Framework Act)</a:t>
            </a:r>
          </a:p>
          <a:p>
            <a:pPr marL="685800" lvl="2" indent="0">
              <a:buNone/>
            </a:pPr>
            <a:endParaRPr lang="en-US"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MINMEC consists of :</a:t>
            </a:r>
          </a:p>
          <a:p>
            <a:pPr marL="0" indent="0">
              <a:buNone/>
            </a:pPr>
            <a:endParaRPr lang="en-US" sz="5400" dirty="0">
              <a:latin typeface="Arial" panose="020B0604020202020204" pitchFamily="34" charset="0"/>
              <a:cs typeface="Arial" panose="020B0604020202020204" pitchFamily="34" charset="0"/>
            </a:endParaRPr>
          </a:p>
          <a:p>
            <a:pPr lvl="0"/>
            <a:r>
              <a:rPr lang="en-GB" sz="5400" dirty="0">
                <a:latin typeface="Arial" panose="020B0604020202020204" pitchFamily="34" charset="0"/>
                <a:cs typeface="Arial" panose="020B0604020202020204" pitchFamily="34" charset="0"/>
              </a:rPr>
              <a:t>M</a:t>
            </a:r>
            <a:r>
              <a:rPr lang="en-US" sz="5400" dirty="0" err="1">
                <a:latin typeface="Arial" panose="020B0604020202020204" pitchFamily="34" charset="0"/>
                <a:cs typeface="Arial" panose="020B0604020202020204" pitchFamily="34" charset="0"/>
              </a:rPr>
              <a:t>inister</a:t>
            </a:r>
            <a:r>
              <a:rPr lang="en-US" sz="5400" dirty="0">
                <a:latin typeface="Arial" panose="020B0604020202020204" pitchFamily="34" charset="0"/>
                <a:cs typeface="Arial" panose="020B0604020202020204" pitchFamily="34" charset="0"/>
              </a:rPr>
              <a:t> of the Department Tourism</a:t>
            </a:r>
          </a:p>
          <a:p>
            <a:pPr lvl="0"/>
            <a:r>
              <a:rPr lang="en-US" sz="5400" dirty="0">
                <a:latin typeface="Arial" panose="020B0604020202020204" pitchFamily="34" charset="0"/>
                <a:cs typeface="Arial" panose="020B0604020202020204" pitchFamily="34" charset="0"/>
              </a:rPr>
              <a:t>Deputy </a:t>
            </a:r>
            <a:r>
              <a:rPr lang="en-GB" sz="5400" dirty="0">
                <a:latin typeface="Arial" panose="020B0604020202020204" pitchFamily="34" charset="0"/>
                <a:cs typeface="Arial" panose="020B0604020202020204" pitchFamily="34" charset="0"/>
              </a:rPr>
              <a:t>M</a:t>
            </a:r>
            <a:r>
              <a:rPr lang="en-US" sz="5400" dirty="0" err="1">
                <a:latin typeface="Arial" panose="020B0604020202020204" pitchFamily="34" charset="0"/>
                <a:cs typeface="Arial" panose="020B0604020202020204" pitchFamily="34" charset="0"/>
              </a:rPr>
              <a:t>inister</a:t>
            </a:r>
            <a:r>
              <a:rPr lang="en-US" sz="5400" dirty="0">
                <a:latin typeface="Arial" panose="020B0604020202020204" pitchFamily="34" charset="0"/>
                <a:cs typeface="Arial" panose="020B0604020202020204" pitchFamily="34" charset="0"/>
              </a:rPr>
              <a:t> of the Department of </a:t>
            </a:r>
            <a:r>
              <a:rPr lang="en-US" sz="5400" dirty="0" err="1">
                <a:latin typeface="Arial" panose="020B0604020202020204" pitchFamily="34" charset="0"/>
                <a:cs typeface="Arial" panose="020B0604020202020204" pitchFamily="34" charset="0"/>
              </a:rPr>
              <a:t>Touism</a:t>
            </a:r>
            <a:endParaRPr lang="en-US" sz="3000" dirty="0">
              <a:latin typeface="Arial" panose="020B0604020202020204" pitchFamily="34" charset="0"/>
              <a:cs typeface="Arial" panose="020B0604020202020204" pitchFamily="34" charset="0"/>
            </a:endParaRPr>
          </a:p>
          <a:p>
            <a:pPr lvl="0"/>
            <a:r>
              <a:rPr lang="en-US" sz="5400" dirty="0">
                <a:latin typeface="Arial" panose="020B0604020202020204" pitchFamily="34" charset="0"/>
                <a:cs typeface="Arial" panose="020B0604020202020204" pitchFamily="34" charset="0"/>
              </a:rPr>
              <a:t> MECs of the provincial departments responsible for Tourism</a:t>
            </a:r>
          </a:p>
          <a:p>
            <a:pPr lvl="0"/>
            <a:r>
              <a:rPr lang="en-US" sz="5400" dirty="0">
                <a:latin typeface="Arial" panose="020B0604020202020204" pitchFamily="34" charset="0"/>
                <a:cs typeface="Arial" panose="020B0604020202020204" pitchFamily="34" charset="0"/>
              </a:rPr>
              <a:t>Supported by:-</a:t>
            </a:r>
          </a:p>
          <a:p>
            <a:pPr lvl="0"/>
            <a:r>
              <a:rPr lang="en-US" sz="5400" dirty="0">
                <a:latin typeface="Arial" panose="020B0604020202020204" pitchFamily="34" charset="0"/>
                <a:cs typeface="Arial" panose="020B0604020202020204" pitchFamily="34" charset="0"/>
              </a:rPr>
              <a:t>DG of Tourism</a:t>
            </a:r>
          </a:p>
          <a:p>
            <a:pPr lvl="0"/>
            <a:r>
              <a:rPr lang="en-US" sz="5400" dirty="0">
                <a:latin typeface="Arial" panose="020B0604020202020204" pitchFamily="34" charset="0"/>
                <a:cs typeface="Arial" panose="020B0604020202020204" pitchFamily="34" charset="0"/>
              </a:rPr>
              <a:t>CEO of SALGA</a:t>
            </a:r>
            <a:endParaRPr lang="en-US" sz="3000" dirty="0">
              <a:latin typeface="Arial" panose="020B0604020202020204" pitchFamily="34" charset="0"/>
              <a:cs typeface="Arial" panose="020B0604020202020204" pitchFamily="34" charset="0"/>
            </a:endParaRPr>
          </a:p>
          <a:p>
            <a:pPr lvl="0"/>
            <a:r>
              <a:rPr lang="en-GB" sz="5400" dirty="0">
                <a:latin typeface="Arial" panose="020B0604020202020204" pitchFamily="34" charset="0"/>
                <a:cs typeface="Arial" panose="020B0604020202020204" pitchFamily="34" charset="0"/>
              </a:rPr>
              <a:t>The Head of Departments responsible for Tourism</a:t>
            </a:r>
            <a:endParaRPr lang="en-US" sz="3000" dirty="0">
              <a:latin typeface="Arial" panose="020B0604020202020204" pitchFamily="34" charset="0"/>
              <a:cs typeface="Arial" panose="020B0604020202020204" pitchFamily="34" charset="0"/>
            </a:endParaRPr>
          </a:p>
          <a:p>
            <a:pPr lvl="0"/>
            <a:r>
              <a:rPr lang="en-GB" sz="5400" dirty="0">
                <a:latin typeface="Arial" panose="020B0604020202020204" pitchFamily="34" charset="0"/>
                <a:cs typeface="Arial" panose="020B0604020202020204" pitchFamily="34" charset="0"/>
              </a:rPr>
              <a:t>CEOs of the Marketing entities National and Provincial</a:t>
            </a:r>
          </a:p>
          <a:p>
            <a:pPr lvl="0"/>
            <a:r>
              <a:rPr lang="en-GB" sz="5400" dirty="0">
                <a:latin typeface="Arial" panose="020B0604020202020204" pitchFamily="34" charset="0"/>
                <a:cs typeface="Arial" panose="020B0604020202020204" pitchFamily="34" charset="0"/>
              </a:rPr>
              <a:t>DDGs in both National and Provincial Departments of Tourism</a:t>
            </a:r>
          </a:p>
          <a:p>
            <a:pPr lvl="0"/>
            <a:r>
              <a:rPr lang="en-GB" sz="5400" dirty="0">
                <a:latin typeface="Arial" panose="020B0604020202020204" pitchFamily="34" charset="0"/>
                <a:cs typeface="Arial" panose="020B0604020202020204" pitchFamily="34" charset="0"/>
              </a:rPr>
              <a:t>CD for Communication in DT</a:t>
            </a:r>
            <a:endParaRPr lang="en-US" sz="2850" dirty="0"/>
          </a:p>
          <a:p>
            <a:endParaRPr lang="en-ZA" dirty="0"/>
          </a:p>
        </p:txBody>
      </p:sp>
    </p:spTree>
    <p:extLst>
      <p:ext uri="{BB962C8B-B14F-4D97-AF65-F5344CB8AC3E}">
        <p14:creationId xmlns:p14="http://schemas.microsoft.com/office/powerpoint/2010/main" xmlns="" val="358232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Governance &amp; Development Working Groups</a:t>
            </a:r>
            <a:endParaRPr lang="en-ZA" dirty="0"/>
          </a:p>
        </p:txBody>
      </p:sp>
      <p:sp>
        <p:nvSpPr>
          <p:cNvPr id="3" name="Content Placeholder 2"/>
          <p:cNvSpPr>
            <a:spLocks noGrp="1"/>
          </p:cNvSpPr>
          <p:nvPr>
            <p:ph idx="1"/>
          </p:nvPr>
        </p:nvSpPr>
        <p:spPr/>
        <p:txBody>
          <a:bodyPr>
            <a:normAutofit fontScale="85000" lnSpcReduction="20000"/>
          </a:bodyPr>
          <a:lstStyle/>
          <a:p>
            <a:pPr lvl="1"/>
            <a:r>
              <a:rPr lang="en-ZA" b="1" dirty="0"/>
              <a:t>Mandate</a:t>
            </a:r>
            <a:endParaRPr lang="en-ZA" dirty="0"/>
          </a:p>
          <a:p>
            <a:r>
              <a:rPr lang="en-GB" dirty="0"/>
              <a:t>The Working Groups have a mandate to align and integrate national tourism policies and frameworks with government priorities</a:t>
            </a:r>
            <a:r>
              <a:rPr lang="en-GB" dirty="0" smtClean="0"/>
              <a:t>.</a:t>
            </a:r>
            <a:r>
              <a:rPr lang="en-GB" dirty="0"/>
              <a:t> The Working Groups have a mandate to align and integrate national tourism policies and frameworks on </a:t>
            </a:r>
            <a:r>
              <a:rPr lang="en-US" i="1" dirty="0"/>
              <a:t>product, service and enterprise development </a:t>
            </a:r>
            <a:r>
              <a:rPr lang="en-GB" dirty="0"/>
              <a:t>with government priorities.</a:t>
            </a:r>
            <a:endParaRPr lang="en-ZA" dirty="0"/>
          </a:p>
          <a:p>
            <a:endParaRPr lang="en-ZA" dirty="0"/>
          </a:p>
          <a:p>
            <a:pPr lvl="1"/>
            <a:r>
              <a:rPr lang="en-GB" b="1" dirty="0"/>
              <a:t>Composition</a:t>
            </a:r>
            <a:endParaRPr lang="en-ZA" dirty="0"/>
          </a:p>
          <a:p>
            <a:r>
              <a:rPr lang="en-GB" dirty="0"/>
              <a:t>Heads of Units responsible for policy and planning, South African Local Government Association (SALGA), National Department of Tourism (NDT), Provincial Departments and Tourism Authorities</a:t>
            </a:r>
            <a:r>
              <a:rPr lang="en-GB" dirty="0" smtClean="0"/>
              <a:t>.</a:t>
            </a:r>
          </a:p>
          <a:p>
            <a:r>
              <a:rPr lang="en-GB" dirty="0"/>
              <a:t>South African Local Government Association (SALGA), Provincial Departments, South African Tourism (SAT), Culture, Arts, Tourism, Hospitality and Sport Sector Education and Training Authority (CATHSSETA).</a:t>
            </a:r>
            <a:endParaRPr lang="en-ZA" dirty="0"/>
          </a:p>
          <a:p>
            <a:endParaRPr lang="en-ZA" dirty="0"/>
          </a:p>
          <a:p>
            <a:endParaRPr lang="en-ZA" dirty="0"/>
          </a:p>
        </p:txBody>
      </p:sp>
    </p:spTree>
    <p:extLst>
      <p:ext uri="{BB962C8B-B14F-4D97-AF65-F5344CB8AC3E}">
        <p14:creationId xmlns:p14="http://schemas.microsoft.com/office/powerpoint/2010/main" xmlns="" val="34437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19919" y="147782"/>
            <a:ext cx="8576839" cy="650307"/>
          </a:xfrm>
        </p:spPr>
        <p:txBody>
          <a:bodyPr>
            <a:noAutofit/>
          </a:bodyPr>
          <a:lstStyle/>
          <a:p>
            <a:pPr algn="ctr"/>
            <a:r>
              <a:rPr lang="en-ZA" sz="2400" dirty="0"/>
              <a:t>F</a:t>
            </a:r>
            <a:r>
              <a:rPr lang="en-ZA" sz="2400" dirty="0" smtClean="0"/>
              <a:t>ocus of Key Strategies Employed </a:t>
            </a:r>
            <a:r>
              <a:rPr lang="en-ZA" sz="2400" dirty="0"/>
              <a:t>in </a:t>
            </a:r>
            <a:r>
              <a:rPr lang="en-ZA" sz="2400" dirty="0" smtClean="0"/>
              <a:t>Implementing </a:t>
            </a:r>
            <a:r>
              <a:rPr lang="en-ZA" sz="2400" dirty="0"/>
              <a:t>the </a:t>
            </a:r>
            <a:r>
              <a:rPr lang="en-ZA" sz="2400" dirty="0" smtClean="0"/>
              <a:t>Mandate </a:t>
            </a:r>
            <a:r>
              <a:rPr lang="en-ZA" sz="2400" dirty="0"/>
              <a:t>of the D</a:t>
            </a:r>
            <a:r>
              <a:rPr lang="en-ZA" sz="2400" dirty="0" smtClean="0"/>
              <a:t>epartment</a:t>
            </a:r>
            <a:endParaRPr lang="en-ZA"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49123166"/>
              </p:ext>
            </p:extLst>
          </p:nvPr>
        </p:nvGraphicFramePr>
        <p:xfrm>
          <a:off x="614149" y="2148152"/>
          <a:ext cx="7901200" cy="361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p:cNvSpPr>
            <a:spLocks noGrp="1"/>
          </p:cNvSpPr>
          <p:nvPr>
            <p:ph type="ftr" sz="quarter" idx="11"/>
          </p:nvPr>
        </p:nvSpPr>
        <p:spPr>
          <a:xfrm>
            <a:off x="245588" y="6473649"/>
            <a:ext cx="3222914" cy="365126"/>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xmlns="" val="1068032497"/>
              </p:ext>
            </p:extLst>
          </p:nvPr>
        </p:nvGraphicFramePr>
        <p:xfrm>
          <a:off x="284201" y="798089"/>
          <a:ext cx="8736969" cy="14776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20333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defTabSz="685800"/>
              <a:t>13</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34109" y="258618"/>
            <a:ext cx="8229600" cy="665019"/>
          </a:xfrm>
          <a:solidFill>
            <a:schemeClr val="bg1"/>
          </a:solidFill>
        </p:spPr>
        <p:txBody>
          <a:bodyPr>
            <a:normAutofit fontScale="90000"/>
          </a:bodyPr>
          <a:lstStyle/>
          <a:p>
            <a:pPr algn="ctr">
              <a:lnSpc>
                <a:spcPct val="100000"/>
              </a:lnSpc>
              <a:spcBef>
                <a:spcPts val="0"/>
              </a:spcBef>
            </a:pPr>
            <a:r>
              <a:rPr lang="en-ZA" dirty="0" smtClean="0">
                <a:solidFill>
                  <a:srgbClr val="ED7D31"/>
                </a:solidFill>
                <a:ea typeface="+mn-ea"/>
                <a:cs typeface="+mn-cs"/>
              </a:rPr>
              <a:t>Focus Areas for Intervention on Policy, People and Places to </a:t>
            </a:r>
            <a:r>
              <a:rPr lang="en-ZA" dirty="0">
                <a:solidFill>
                  <a:srgbClr val="ED7D31"/>
                </a:solidFill>
                <a:ea typeface="+mn-ea"/>
                <a:cs typeface="+mn-cs"/>
              </a:rPr>
              <a:t>R</a:t>
            </a:r>
            <a:r>
              <a:rPr lang="en-ZA" dirty="0" smtClean="0">
                <a:solidFill>
                  <a:srgbClr val="ED7D31"/>
                </a:solidFill>
                <a:ea typeface="+mn-ea"/>
                <a:cs typeface="+mn-cs"/>
              </a:rPr>
              <a:t>ealise Change</a:t>
            </a:r>
            <a:endParaRPr lang="en-ZA" dirty="0">
              <a:solidFill>
                <a:srgbClr val="ED7D31"/>
              </a:solidFill>
              <a:ea typeface="+mn-ea"/>
              <a:cs typeface="+mn-cs"/>
            </a:endParaRPr>
          </a:p>
        </p:txBody>
      </p:sp>
      <p:sp>
        <p:nvSpPr>
          <p:cNvPr id="5" name="Content Placeholder 4"/>
          <p:cNvSpPr>
            <a:spLocks noGrp="1"/>
          </p:cNvSpPr>
          <p:nvPr>
            <p:ph idx="1"/>
          </p:nvPr>
        </p:nvSpPr>
        <p:spPr>
          <a:xfrm>
            <a:off x="434109" y="1252936"/>
            <a:ext cx="8081240" cy="4294909"/>
          </a:xfrm>
          <a:solidFill>
            <a:schemeClr val="bg1"/>
          </a:solidFill>
        </p:spPr>
        <p:txBody>
          <a:bodyPr>
            <a:noAutofit/>
          </a:bodyPr>
          <a:lstStyle/>
          <a:p>
            <a:pPr algn="just">
              <a:lnSpc>
                <a:spcPct val="100000"/>
              </a:lnSpc>
              <a:spcBef>
                <a:spcPts val="0"/>
              </a:spcBef>
              <a:defRPr/>
            </a:pPr>
            <a:r>
              <a:rPr lang="en-ZA" b="1" dirty="0" smtClean="0"/>
              <a:t>Sector </a:t>
            </a:r>
            <a:r>
              <a:rPr lang="en-ZA" b="1" dirty="0"/>
              <a:t>Transformation </a:t>
            </a:r>
            <a:r>
              <a:rPr lang="en-ZA" b="1" dirty="0" smtClean="0"/>
              <a:t>– </a:t>
            </a:r>
            <a:r>
              <a:rPr lang="en-ZA" dirty="0" smtClean="0"/>
              <a:t>to improve </a:t>
            </a:r>
            <a:r>
              <a:rPr lang="en-ZA" dirty="0"/>
              <a:t>levels of transformation in the sector, promoting inclusivity.</a:t>
            </a:r>
          </a:p>
          <a:p>
            <a:pPr algn="just">
              <a:lnSpc>
                <a:spcPct val="100000"/>
              </a:lnSpc>
              <a:spcBef>
                <a:spcPts val="0"/>
              </a:spcBef>
              <a:defRPr/>
            </a:pPr>
            <a:r>
              <a:rPr lang="en-ZA" b="1" dirty="0"/>
              <a:t>Research and Knowledge Management </a:t>
            </a:r>
            <a:r>
              <a:rPr lang="en-ZA" b="1" dirty="0" smtClean="0"/>
              <a:t>– </a:t>
            </a:r>
            <a:r>
              <a:rPr lang="en-ZA" dirty="0" smtClean="0"/>
              <a:t>to</a:t>
            </a:r>
            <a:r>
              <a:rPr lang="en-ZA" b="1" dirty="0" smtClean="0"/>
              <a:t> </a:t>
            </a:r>
            <a:r>
              <a:rPr lang="en-ZA" dirty="0" smtClean="0"/>
              <a:t>enhanced </a:t>
            </a:r>
            <a:r>
              <a:rPr lang="en-ZA" dirty="0"/>
              <a:t>decision making and availability of information for various users.</a:t>
            </a:r>
          </a:p>
          <a:p>
            <a:pPr algn="just">
              <a:lnSpc>
                <a:spcPct val="100000"/>
              </a:lnSpc>
              <a:spcBef>
                <a:spcPts val="0"/>
              </a:spcBef>
              <a:defRPr/>
            </a:pPr>
            <a:r>
              <a:rPr lang="en-ZA" b="1" dirty="0"/>
              <a:t>Skills Development for the </a:t>
            </a:r>
            <a:r>
              <a:rPr lang="en-ZA" b="1" dirty="0" smtClean="0"/>
              <a:t>sector - </a:t>
            </a:r>
            <a:r>
              <a:rPr lang="en-ZA" dirty="0" smtClean="0"/>
              <a:t>to improve </a:t>
            </a:r>
            <a:r>
              <a:rPr lang="en-ZA" dirty="0"/>
              <a:t>supply of required levels of skills in the sector.</a:t>
            </a:r>
          </a:p>
          <a:p>
            <a:pPr algn="just">
              <a:lnSpc>
                <a:spcPct val="100000"/>
              </a:lnSpc>
              <a:spcBef>
                <a:spcPts val="0"/>
              </a:spcBef>
              <a:defRPr/>
            </a:pPr>
            <a:r>
              <a:rPr lang="en-ZA" b="1" dirty="0"/>
              <a:t>Destination Development incl Coastal and </a:t>
            </a:r>
            <a:r>
              <a:rPr lang="en-ZA" b="1" dirty="0" smtClean="0"/>
              <a:t>Marine Tourism (CMT) (Oceans Economy) – </a:t>
            </a:r>
            <a:r>
              <a:rPr lang="en-ZA" dirty="0" smtClean="0"/>
              <a:t>to enhance </a:t>
            </a:r>
            <a:r>
              <a:rPr lang="en-ZA" dirty="0"/>
              <a:t>and diversity offering.</a:t>
            </a:r>
          </a:p>
          <a:p>
            <a:pPr algn="just">
              <a:lnSpc>
                <a:spcPct val="100000"/>
              </a:lnSpc>
              <a:spcBef>
                <a:spcPts val="0"/>
              </a:spcBef>
              <a:defRPr/>
            </a:pPr>
            <a:r>
              <a:rPr lang="en-ZA" b="1" dirty="0"/>
              <a:t>Enterprise Development </a:t>
            </a:r>
            <a:r>
              <a:rPr lang="en-ZA" b="1" dirty="0" smtClean="0"/>
              <a:t>– </a:t>
            </a:r>
            <a:r>
              <a:rPr lang="en-ZA" dirty="0" smtClean="0"/>
              <a:t>to expand </a:t>
            </a:r>
            <a:r>
              <a:rPr lang="en-ZA" dirty="0"/>
              <a:t>participation and benefit by </a:t>
            </a:r>
            <a:r>
              <a:rPr lang="en-ZA" dirty="0" smtClean="0"/>
              <a:t>Small, Medium and Macro Enterprises (SMMEs) </a:t>
            </a:r>
            <a:r>
              <a:rPr lang="en-ZA" dirty="0"/>
              <a:t>for transformation of the sector.</a:t>
            </a:r>
          </a:p>
          <a:p>
            <a:pPr algn="just">
              <a:lnSpc>
                <a:spcPct val="100000"/>
              </a:lnSpc>
              <a:spcBef>
                <a:spcPts val="0"/>
              </a:spcBef>
              <a:defRPr/>
            </a:pPr>
            <a:r>
              <a:rPr lang="en-ZA" b="1" dirty="0"/>
              <a:t>Responsible Tourism </a:t>
            </a:r>
            <a:r>
              <a:rPr lang="en-ZA" b="1" dirty="0" smtClean="0"/>
              <a:t>– </a:t>
            </a:r>
            <a:r>
              <a:rPr lang="en-ZA" dirty="0" smtClean="0"/>
              <a:t>to</a:t>
            </a:r>
            <a:r>
              <a:rPr lang="en-ZA" b="1" dirty="0" smtClean="0"/>
              <a:t> </a:t>
            </a:r>
            <a:r>
              <a:rPr lang="en-ZA" dirty="0" smtClean="0"/>
              <a:t>promote </a:t>
            </a:r>
            <a:r>
              <a:rPr lang="en-ZA" dirty="0"/>
              <a:t>principles of responsible tourism and sustainability. </a:t>
            </a:r>
          </a:p>
          <a:p>
            <a:pPr algn="just">
              <a:lnSpc>
                <a:spcPct val="100000"/>
              </a:lnSpc>
              <a:spcBef>
                <a:spcPts val="0"/>
              </a:spcBef>
              <a:defRPr/>
            </a:pPr>
            <a:r>
              <a:rPr lang="en-ZA" b="1" dirty="0"/>
              <a:t>Regulatory Interventions </a:t>
            </a:r>
            <a:r>
              <a:rPr lang="en-ZA" b="1" dirty="0" smtClean="0"/>
              <a:t>– </a:t>
            </a:r>
            <a:r>
              <a:rPr lang="en-ZA" dirty="0" smtClean="0"/>
              <a:t>to create </a:t>
            </a:r>
            <a:r>
              <a:rPr lang="en-ZA" dirty="0"/>
              <a:t>an enabling regulatory environment for the sector and promote policy harmonisation and integration.   </a:t>
            </a:r>
          </a:p>
          <a:p>
            <a:pPr marL="0" indent="0" algn="just">
              <a:buNone/>
            </a:pPr>
            <a:endParaRPr lang="en-ZA" sz="1600" dirty="0">
              <a:latin typeface="Arial Narrow" panose="020B0606020202030204" pitchFamily="34" charset="0"/>
            </a:endParaRPr>
          </a:p>
        </p:txBody>
      </p:sp>
      <p:sp>
        <p:nvSpPr>
          <p:cNvPr id="7" name="Footer Placeholder 1"/>
          <p:cNvSpPr>
            <a:spLocks noGrp="1"/>
          </p:cNvSpPr>
          <p:nvPr>
            <p:ph type="ftr" sz="quarter" idx="11"/>
          </p:nvPr>
        </p:nvSpPr>
        <p:spPr>
          <a:xfrm>
            <a:off x="743755" y="5877145"/>
            <a:ext cx="2738354" cy="273844"/>
          </a:xfrm>
        </p:spPr>
        <p:txBody>
          <a:bodyPr/>
          <a:lstStyle/>
          <a:p>
            <a:pPr defTabSz="685800">
              <a:lnSpc>
                <a:spcPct val="107000"/>
              </a:lnSpc>
              <a:spcAft>
                <a:spcPts val="600"/>
              </a:spcAft>
            </a:pPr>
            <a:r>
              <a:rPr lang="en-ZA" sz="900" dirty="0" smtClean="0">
                <a:latin typeface="Arial Narrow" panose="020B0606020202030204" pitchFamily="34" charset="0"/>
                <a:ea typeface="Calibri" panose="020F0502020204030204" pitchFamily="34" charset="0"/>
                <a:cs typeface="Times New Roman" panose="02020603050405020304" pitchFamily="18" charset="0"/>
              </a:rPr>
              <a:t>Department of </a:t>
            </a:r>
            <a:r>
              <a:rPr lang="en-ZA" sz="900" dirty="0" smtClean="0">
                <a:latin typeface="Arial" panose="020B0604020202020204" pitchFamily="34" charset="0"/>
                <a:ea typeface="Calibri" panose="020F0502020204030204" pitchFamily="34" charset="0"/>
                <a:cs typeface="Arial" panose="020B0604020202020204" pitchFamily="34" charset="0"/>
              </a:rPr>
              <a:t>Tourism</a:t>
            </a:r>
            <a:r>
              <a:rPr lang="en-ZA" sz="900" dirty="0" smtClean="0">
                <a:latin typeface="Arial Narrow" panose="020B0606020202030204" pitchFamily="34" charset="0"/>
                <a:ea typeface="Calibri" panose="020F0502020204030204" pitchFamily="34" charset="0"/>
                <a:cs typeface="Times New Roman" panose="02020603050405020304" pitchFamily="18" charset="0"/>
              </a:rPr>
              <a:t>  - 2019/20  APP</a:t>
            </a:r>
            <a:endParaRPr lang="en-ZA" sz="900" dirty="0">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8976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defTabSz="685800"/>
              <a:t>14</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299610"/>
            <a:ext cx="7886699" cy="348018"/>
          </a:xfrm>
        </p:spPr>
        <p:txBody>
          <a:bodyPr>
            <a:noAutofit/>
          </a:bodyPr>
          <a:lstStyle/>
          <a:p>
            <a:pPr algn="ctr"/>
            <a:r>
              <a:rPr lang="en-ZA" dirty="0" smtClean="0">
                <a:solidFill>
                  <a:srgbClr val="F26500"/>
                </a:solidFill>
              </a:rPr>
              <a:t>Departmental Strategic Objectives</a:t>
            </a:r>
            <a:endParaRPr lang="en-ZA" dirty="0">
              <a:solidFill>
                <a:srgbClr val="F265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27155846"/>
              </p:ext>
            </p:extLst>
          </p:nvPr>
        </p:nvGraphicFramePr>
        <p:xfrm>
          <a:off x="518612" y="692692"/>
          <a:ext cx="8325136" cy="5006039"/>
        </p:xfrm>
        <a:graphic>
          <a:graphicData uri="http://schemas.openxmlformats.org/drawingml/2006/table">
            <a:tbl>
              <a:tblPr firstRow="1" bandRow="1">
                <a:tableStyleId>{21E4AEA4-8DFA-4A89-87EB-49C32662AFE0}</a:tableStyleId>
              </a:tblPr>
              <a:tblGrid>
                <a:gridCol w="1692325">
                  <a:extLst>
                    <a:ext uri="{9D8B030D-6E8A-4147-A177-3AD203B41FA5}">
                      <a16:colId xmlns:a16="http://schemas.microsoft.com/office/drawing/2014/main" xmlns="" val="20000"/>
                    </a:ext>
                  </a:extLst>
                </a:gridCol>
                <a:gridCol w="5213445">
                  <a:extLst>
                    <a:ext uri="{9D8B030D-6E8A-4147-A177-3AD203B41FA5}">
                      <a16:colId xmlns:a16="http://schemas.microsoft.com/office/drawing/2014/main" xmlns="" val="20001"/>
                    </a:ext>
                  </a:extLst>
                </a:gridCol>
                <a:gridCol w="1419366">
                  <a:extLst>
                    <a:ext uri="{9D8B030D-6E8A-4147-A177-3AD203B41FA5}">
                      <a16:colId xmlns:a16="http://schemas.microsoft.com/office/drawing/2014/main" xmlns="" val="20002"/>
                    </a:ext>
                  </a:extLst>
                </a:gridCol>
              </a:tblGrid>
              <a:tr h="524590">
                <a:tc>
                  <a:txBody>
                    <a:bodyPr/>
                    <a:lstStyle/>
                    <a:p>
                      <a:pPr algn="ctr">
                        <a:lnSpc>
                          <a:spcPct val="100000"/>
                        </a:lnSpc>
                        <a:spcAft>
                          <a:spcPts val="0"/>
                        </a:spcAft>
                        <a:tabLst>
                          <a:tab pos="630555" algn="l"/>
                        </a:tabLst>
                      </a:pPr>
                      <a:r>
                        <a:rPr lang="en-ZA" sz="1200" b="1" i="0" u="none" strike="noStrike" kern="1200" baseline="0" dirty="0" smtClean="0">
                          <a:solidFill>
                            <a:schemeClr val="dk1"/>
                          </a:solidFill>
                          <a:latin typeface="Gill Sans MT" panose="020B0502020104020203" pitchFamily="34" charset="0"/>
                          <a:ea typeface="+mn-ea"/>
                          <a:cs typeface="+mn-cs"/>
                        </a:rPr>
                        <a:t>Strategic outcome-oriented goal</a:t>
                      </a:r>
                      <a:endParaRPr lang="en-ZA" sz="1200" b="1" i="0" u="none" strike="noStrike" kern="1200" baseline="0" dirty="0">
                        <a:solidFill>
                          <a:schemeClr val="dk1"/>
                        </a:solidFill>
                        <a:latin typeface="Gill Sans MT" panose="020B0502020104020203" pitchFamily="34" charset="0"/>
                        <a:ea typeface="+mn-ea"/>
                        <a:cs typeface="+mn-cs"/>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ctr">
                        <a:lnSpc>
                          <a:spcPct val="100000"/>
                        </a:lnSpc>
                        <a:spcAft>
                          <a:spcPts val="0"/>
                        </a:spcAft>
                        <a:tabLst>
                          <a:tab pos="630555" algn="l"/>
                        </a:tabLst>
                      </a:pPr>
                      <a:r>
                        <a:rPr lang="en-ZA" sz="1200" b="1" i="0" u="none" strike="noStrike" kern="1200" baseline="0" dirty="0" smtClean="0">
                          <a:solidFill>
                            <a:schemeClr val="dk1"/>
                          </a:solidFill>
                          <a:latin typeface="Gill Sans MT" panose="020B0502020104020203" pitchFamily="34" charset="0"/>
                          <a:ea typeface="+mn-ea"/>
                          <a:cs typeface="+mn-cs"/>
                        </a:rPr>
                        <a:t>Organisational Strategic Objectives (SOs)</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algn="ctr">
                        <a:lnSpc>
                          <a:spcPct val="100000"/>
                        </a:lnSpc>
                        <a:spcAft>
                          <a:spcPts val="0"/>
                        </a:spcAft>
                        <a:tabLst>
                          <a:tab pos="630555" algn="l"/>
                        </a:tabLst>
                      </a:pPr>
                      <a:r>
                        <a:rPr lang="en-ZA" sz="1200" b="1" i="0" u="none" strike="noStrike" kern="1200" baseline="0" dirty="0" smtClean="0">
                          <a:solidFill>
                            <a:schemeClr val="dk1"/>
                          </a:solidFill>
                          <a:latin typeface="Gill Sans MT" panose="020B0502020104020203" pitchFamily="34" charset="0"/>
                          <a:ea typeface="+mn-ea"/>
                          <a:cs typeface="+mn-cs"/>
                        </a:rPr>
                        <a:t>Responsible Programme</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xmlns="" val="10000"/>
                  </a:ext>
                </a:extLst>
              </a:tr>
              <a:tr h="305955">
                <a:tc rowSpan="4">
                  <a:txBody>
                    <a:bodyPr/>
                    <a:lstStyle/>
                    <a:p>
                      <a:pPr algn="just"/>
                      <a:r>
                        <a:rPr lang="en-ZA" sz="1200" b="0" i="0" u="none" strike="noStrike" kern="1200" baseline="0" dirty="0" smtClean="0">
                          <a:solidFill>
                            <a:schemeClr val="tx1"/>
                          </a:solidFill>
                          <a:latin typeface="Gill Sans MT" panose="020B0502020104020203" pitchFamily="34" charset="0"/>
                          <a:ea typeface="+mn-ea"/>
                          <a:cs typeface="+mn-cs"/>
                        </a:rPr>
                        <a:t>Achieve good corporate and</a:t>
                      </a:r>
                    </a:p>
                    <a:p>
                      <a:pPr algn="just"/>
                      <a:r>
                        <a:rPr lang="en-ZA" sz="1200" b="0" i="0" u="none" strike="noStrike" kern="1200" baseline="0" dirty="0" smtClean="0">
                          <a:solidFill>
                            <a:schemeClr val="tx1"/>
                          </a:solidFill>
                          <a:latin typeface="Gill Sans MT" panose="020B0502020104020203" pitchFamily="34" charset="0"/>
                          <a:ea typeface="+mn-ea"/>
                          <a:cs typeface="+mn-cs"/>
                        </a:rPr>
                        <a:t>cooperative governance.</a:t>
                      </a:r>
                    </a:p>
                    <a:p>
                      <a:pPr algn="just"/>
                      <a:endParaRPr lang="en-ZA" sz="1200" b="0" i="0" u="none" strike="noStrike" kern="1200" baseline="0" dirty="0" smtClean="0">
                        <a:solidFill>
                          <a:schemeClr val="tx1"/>
                        </a:solidFill>
                        <a:latin typeface="Gill Sans MT" panose="020B0502020104020203"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1: </a:t>
                      </a:r>
                      <a:r>
                        <a:rPr lang="en-ZA" sz="1200" b="0" i="0" u="none" strike="noStrike" kern="1200" baseline="0" dirty="0" smtClean="0">
                          <a:solidFill>
                            <a:schemeClr val="dk1"/>
                          </a:solidFill>
                          <a:latin typeface="Gill Sans MT" panose="020B0502020104020203" pitchFamily="34" charset="0"/>
                          <a:ea typeface="+mn-ea"/>
                          <a:cs typeface="+mn-cs"/>
                        </a:rPr>
                        <a:t>To ensure economic, efficient and effective use of departmental resources.</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Gill Sans MT" panose="020B0502020104020203" pitchFamily="34" charset="0"/>
                          <a:ea typeface="+mn-ea"/>
                          <a:cs typeface="+mn-cs"/>
                        </a:rPr>
                        <a:t>All strategic objectives are shared organisation wide with various programmes contributing to the objectives from their unique functional areas. </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15300">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2: </a:t>
                      </a:r>
                      <a:r>
                        <a:rPr lang="en-ZA" sz="1200" b="0" i="0" u="none" strike="noStrike" kern="1200" baseline="0" dirty="0" smtClean="0">
                          <a:solidFill>
                            <a:schemeClr val="dk1"/>
                          </a:solidFill>
                          <a:latin typeface="Gill Sans MT" panose="020B0502020104020203" pitchFamily="34" charset="0"/>
                          <a:ea typeface="+mn-ea"/>
                          <a:cs typeface="+mn-cs"/>
                        </a:rPr>
                        <a:t>To enhance understanding and awareness of the value of tourism and its opportunities.</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15300">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3: </a:t>
                      </a:r>
                      <a:r>
                        <a:rPr lang="en-ZA" sz="1200" b="0" i="0" u="none" strike="noStrike" kern="1200" baseline="0" dirty="0" smtClean="0">
                          <a:solidFill>
                            <a:schemeClr val="dk1"/>
                          </a:solidFill>
                          <a:latin typeface="Gill Sans MT" panose="020B0502020104020203" pitchFamily="34" charset="0"/>
                          <a:ea typeface="+mn-ea"/>
                          <a:cs typeface="+mn-cs"/>
                        </a:rPr>
                        <a:t>To create an enabling legislative and regulatory environment for tourism development and growth.</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437">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4: </a:t>
                      </a:r>
                      <a:r>
                        <a:rPr lang="en-ZA" sz="1200" b="0" i="0" u="none" strike="noStrike" kern="1200" baseline="0" dirty="0" smtClean="0">
                          <a:solidFill>
                            <a:schemeClr val="dk1"/>
                          </a:solidFill>
                          <a:latin typeface="Gill Sans MT" panose="020B0502020104020203" pitchFamily="34" charset="0"/>
                          <a:ea typeface="+mn-ea"/>
                          <a:cs typeface="+mn-cs"/>
                        </a:rPr>
                        <a:t>To contribute to economic transformation in South Africa.</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437">
                <a:tc rowSpan="8">
                  <a:txBody>
                    <a:bodyPr/>
                    <a:lstStyle/>
                    <a:p>
                      <a:pPr algn="just"/>
                      <a:r>
                        <a:rPr lang="en-ZA" sz="1200" b="0" i="0" u="none" strike="noStrike" kern="1200" baseline="0" dirty="0" smtClean="0">
                          <a:solidFill>
                            <a:schemeClr val="dk1"/>
                          </a:solidFill>
                          <a:latin typeface="Gill Sans MT" panose="020B0502020104020203" pitchFamily="34" charset="0"/>
                          <a:ea typeface="+mn-ea"/>
                          <a:cs typeface="+mn-cs"/>
                        </a:rPr>
                        <a:t>Increase the tourism sector’s</a:t>
                      </a:r>
                    </a:p>
                    <a:p>
                      <a:pPr algn="just"/>
                      <a:r>
                        <a:rPr lang="en-ZA" sz="1200" b="0" i="0" u="none" strike="noStrike" kern="1200" baseline="0" dirty="0" smtClean="0">
                          <a:solidFill>
                            <a:schemeClr val="dk1"/>
                          </a:solidFill>
                          <a:latin typeface="Gill Sans MT" panose="020B0502020104020203" pitchFamily="34" charset="0"/>
                          <a:ea typeface="+mn-ea"/>
                          <a:cs typeface="+mn-cs"/>
                        </a:rPr>
                        <a:t>contribution to inclusive economic</a:t>
                      </a:r>
                    </a:p>
                    <a:p>
                      <a:pPr algn="just"/>
                      <a:r>
                        <a:rPr lang="en-ZA" sz="1200" b="0" i="0" u="none" strike="noStrike" kern="1200" baseline="0" dirty="0" smtClean="0">
                          <a:solidFill>
                            <a:schemeClr val="dk1"/>
                          </a:solidFill>
                          <a:latin typeface="Gill Sans MT" panose="020B0502020104020203" pitchFamily="34" charset="0"/>
                          <a:ea typeface="+mn-ea"/>
                          <a:cs typeface="+mn-cs"/>
                        </a:rPr>
                        <a:t>growth.</a:t>
                      </a:r>
                      <a:endParaRPr lang="en-ZA" sz="1200" dirty="0" smtClean="0">
                        <a:latin typeface="Gill Sans MT" panose="020B0502020104020203"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algn="just">
                        <a:lnSpc>
                          <a:spcPct val="100000"/>
                        </a:lnSpc>
                        <a:spcAft>
                          <a:spcPts val="0"/>
                        </a:spcAft>
                      </a:pPr>
                      <a:endParaRPr lang="en-ZA" sz="1200" dirty="0">
                        <a:latin typeface="Gill Sans MT" panose="020B05020201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5: </a:t>
                      </a:r>
                      <a:r>
                        <a:rPr lang="en-ZA" sz="1200" b="0" i="0" u="none" strike="noStrike" kern="1200" baseline="0" dirty="0" smtClean="0">
                          <a:solidFill>
                            <a:schemeClr val="dk1"/>
                          </a:solidFill>
                          <a:latin typeface="Gill Sans MT" panose="020B0502020104020203" pitchFamily="34" charset="0"/>
                          <a:ea typeface="+mn-ea"/>
                          <a:cs typeface="+mn-cs"/>
                        </a:rPr>
                        <a:t>To accelerate the transformation of the tourism sector.</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15300">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6: </a:t>
                      </a:r>
                      <a:r>
                        <a:rPr lang="en-ZA" sz="1200" b="0" i="0" u="none" strike="noStrike" kern="1200" baseline="0" dirty="0" smtClean="0">
                          <a:solidFill>
                            <a:schemeClr val="dk1"/>
                          </a:solidFill>
                          <a:latin typeface="Gill Sans MT" panose="020B0502020104020203" pitchFamily="34" charset="0"/>
                          <a:ea typeface="+mn-ea"/>
                          <a:cs typeface="+mn-cs"/>
                        </a:rPr>
                        <a:t>To facilitate the development and growth of tourism enterprises to contribute to inclusive economic growth and job creation.</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437">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7: </a:t>
                      </a:r>
                      <a:r>
                        <a:rPr lang="en-ZA" sz="1200" b="0" i="0" u="none" strike="noStrike" kern="1200" baseline="0" dirty="0" smtClean="0">
                          <a:solidFill>
                            <a:schemeClr val="dk1"/>
                          </a:solidFill>
                          <a:latin typeface="Gill Sans MT" panose="020B0502020104020203" pitchFamily="34" charset="0"/>
                          <a:ea typeface="+mn-ea"/>
                          <a:cs typeface="+mn-cs"/>
                        </a:rPr>
                        <a:t>To facilitate tourism capacity-building programmes.</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40437">
                <a:tc vMerge="1">
                  <a:txBody>
                    <a:bodyPr/>
                    <a:lstStyle/>
                    <a:p>
                      <a:pPr algn="just">
                        <a:lnSpc>
                          <a:spcPct val="100000"/>
                        </a:lnSpc>
                        <a:spcAft>
                          <a:spcPts val="0"/>
                        </a:spcAft>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200" b="1" i="0" u="none" strike="noStrike" kern="1200" baseline="0" dirty="0" smtClean="0">
                          <a:solidFill>
                            <a:schemeClr val="dk1"/>
                          </a:solidFill>
                          <a:latin typeface="Gill Sans MT" panose="020B0502020104020203" pitchFamily="34" charset="0"/>
                          <a:ea typeface="+mn-ea"/>
                          <a:cs typeface="+mn-cs"/>
                        </a:rPr>
                        <a:t>SO 8: </a:t>
                      </a:r>
                      <a:r>
                        <a:rPr lang="en-ZA" sz="1200" b="0" i="0" u="none" strike="noStrike" kern="1200" baseline="0" dirty="0" smtClean="0">
                          <a:solidFill>
                            <a:schemeClr val="dk1"/>
                          </a:solidFill>
                          <a:latin typeface="Gill Sans MT" panose="020B0502020104020203" pitchFamily="34" charset="0"/>
                          <a:ea typeface="+mn-ea"/>
                          <a:cs typeface="+mn-cs"/>
                        </a:rPr>
                        <a:t>To diversify and enhance tourism offerings.</a:t>
                      </a:r>
                      <a:endParaRPr lang="en-ZA" sz="12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06572">
                <a:tc vMerge="1">
                  <a:txBody>
                    <a:bodyPr/>
                    <a:lstStyle/>
                    <a:p>
                      <a:pPr algn="just">
                        <a:lnSpc>
                          <a:spcPct val="100000"/>
                        </a:lnSpc>
                        <a:spcAft>
                          <a:spcPts val="0"/>
                        </a:spcAft>
                      </a:pPr>
                      <a:endParaRPr lang="en-ZA" sz="1400" dirty="0">
                        <a:latin typeface="Gill Sans MT" panose="020B05020201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SO 9: </a:t>
                      </a:r>
                      <a:r>
                        <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 provide knowledge services to inform policy, planning and decision-making.</a:t>
                      </a: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All strategic objectives are shared organisation wide with various programmes contributing to the objectives from their unique functional areas. </a:t>
                      </a: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3507656"/>
                  </a:ext>
                </a:extLst>
              </a:tr>
              <a:tr h="406572">
                <a:tc vMerge="1">
                  <a:txBody>
                    <a:bodyPr/>
                    <a:lstStyle/>
                    <a:p>
                      <a:pPr algn="just">
                        <a:lnSpc>
                          <a:spcPct val="100000"/>
                        </a:lnSpc>
                        <a:spcAft>
                          <a:spcPts val="0"/>
                        </a:spcAft>
                      </a:pPr>
                      <a:endParaRPr lang="en-ZA" sz="1400" dirty="0">
                        <a:latin typeface="Gill Sans MT" panose="020B05020201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SO 10: </a:t>
                      </a:r>
                      <a:r>
                        <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 reduce barriers to tourism growth to enhance tourism competitiveness.</a:t>
                      </a: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27136877"/>
                  </a:ext>
                </a:extLst>
              </a:tr>
              <a:tr h="240437">
                <a:tc vMerge="1">
                  <a:txBody>
                    <a:bodyPr/>
                    <a:lstStyle/>
                    <a:p>
                      <a:pPr algn="just">
                        <a:lnSpc>
                          <a:spcPct val="100000"/>
                        </a:lnSpc>
                        <a:spcAft>
                          <a:spcPts val="0"/>
                        </a:spcAft>
                      </a:pPr>
                      <a:endParaRPr lang="en-ZA" sz="1400" dirty="0">
                        <a:latin typeface="Gill Sans MT" panose="020B05020201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SO 11: </a:t>
                      </a:r>
                      <a:r>
                        <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 enhance regional tourism integration.</a:t>
                      </a: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78228712"/>
                  </a:ext>
                </a:extLst>
              </a:tr>
              <a:tr h="746494">
                <a:tc vMerge="1">
                  <a:txBody>
                    <a:bodyPr/>
                    <a:lstStyle/>
                    <a:p>
                      <a:pPr algn="just">
                        <a:lnSpc>
                          <a:spcPct val="100000"/>
                        </a:lnSpc>
                        <a:spcAft>
                          <a:spcPts val="0"/>
                        </a:spcAft>
                      </a:pPr>
                      <a:endParaRPr lang="en-ZA" sz="1400" dirty="0">
                        <a:latin typeface="Gill Sans MT" panose="020B05020201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SO 12: </a:t>
                      </a:r>
                      <a:r>
                        <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 create employment opportunities by implementing tourism projects.</a:t>
                      </a:r>
                      <a:endParaRPr kumimoji="0" lang="en-ZA" sz="12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25885948"/>
                  </a:ext>
                </a:extLst>
              </a:tr>
            </a:tbl>
          </a:graphicData>
        </a:graphic>
      </p:graphicFrame>
      <p:sp>
        <p:nvSpPr>
          <p:cNvPr id="8" name="Footer Placeholder 1"/>
          <p:cNvSpPr>
            <a:spLocks noGrp="1"/>
          </p:cNvSpPr>
          <p:nvPr>
            <p:ph type="ftr" sz="quarter" idx="11"/>
          </p:nvPr>
        </p:nvSpPr>
        <p:spPr>
          <a:xfrm>
            <a:off x="628650" y="5867907"/>
            <a:ext cx="2779566" cy="273844"/>
          </a:xfrm>
        </p:spPr>
        <p:txBody>
          <a:bodyPr/>
          <a:lstStyle/>
          <a:p>
            <a:pPr defTabSz="685800">
              <a:lnSpc>
                <a:spcPct val="107000"/>
              </a:lnSpc>
              <a:spcAft>
                <a:spcPts val="600"/>
              </a:spcAft>
            </a:pPr>
            <a:r>
              <a:rPr lang="en-ZA"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Department of Tourism  - 2019/20  APP</a:t>
            </a:r>
            <a:endParaRPr lang="en-ZA" sz="9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28665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822323"/>
          </a:xfrm>
        </p:spPr>
        <p:txBody>
          <a:bodyPr/>
          <a:lstStyle/>
          <a:p>
            <a:pPr algn="ctr"/>
            <a:r>
              <a:rPr lang="en-US" dirty="0" smtClean="0"/>
              <a:t>APP Project Distribution</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1319" y="941696"/>
            <a:ext cx="8147714" cy="4776479"/>
          </a:xfrm>
        </p:spPr>
      </p:pic>
    </p:spTree>
    <p:extLst>
      <p:ext uri="{BB962C8B-B14F-4D97-AF65-F5344CB8AC3E}">
        <p14:creationId xmlns:p14="http://schemas.microsoft.com/office/powerpoint/2010/main" xmlns="" val="343675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49" y="2207493"/>
            <a:ext cx="7886700" cy="1422812"/>
          </a:xfrm>
        </p:spPr>
        <p:txBody>
          <a:bodyPr>
            <a:normAutofit/>
          </a:bodyPr>
          <a:lstStyle/>
          <a:p>
            <a:pPr marL="0" indent="0" algn="ctr">
              <a:lnSpc>
                <a:spcPct val="100000"/>
              </a:lnSpc>
              <a:spcBef>
                <a:spcPts val="0"/>
              </a:spcBef>
              <a:buNone/>
            </a:pPr>
            <a:r>
              <a:rPr lang="en-ZA" sz="8000" b="1" dirty="0" smtClean="0">
                <a:solidFill>
                  <a:srgbClr val="ED7D31"/>
                </a:solidFill>
                <a:ea typeface="+mj-ea"/>
                <a:cs typeface="+mj-cs"/>
              </a:rPr>
              <a:t>Programmes </a:t>
            </a:r>
            <a:endParaRPr lang="en-ZA" sz="8000" dirty="0">
              <a:solidFill>
                <a:srgbClr val="FF0000"/>
              </a:solidFill>
            </a:endParaRPr>
          </a:p>
        </p:txBody>
      </p:sp>
      <p:sp>
        <p:nvSpPr>
          <p:cNvPr id="6" name="Footer Placeholder 1"/>
          <p:cNvSpPr>
            <a:spLocks noGrp="1"/>
          </p:cNvSpPr>
          <p:nvPr>
            <p:ph type="ftr" sz="quarter" idx="11"/>
          </p:nvPr>
        </p:nvSpPr>
        <p:spPr>
          <a:xfrm>
            <a:off x="282388" y="6027458"/>
            <a:ext cx="2464174"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103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56460"/>
            <a:ext cx="7886700" cy="678013"/>
          </a:xfrm>
        </p:spPr>
        <p:txBody>
          <a:bodyPr>
            <a:noAutofit/>
          </a:bodyPr>
          <a:lstStyle/>
          <a:p>
            <a:pPr algn="ctr"/>
            <a:r>
              <a:rPr lang="en-ZA" sz="2400" dirty="0" smtClean="0"/>
              <a:t>Programme 2:  Tourism </a:t>
            </a:r>
            <a:r>
              <a:rPr lang="en-ZA" sz="2400" dirty="0"/>
              <a:t>R</a:t>
            </a:r>
            <a:r>
              <a:rPr lang="en-ZA" sz="2400" dirty="0" smtClean="0"/>
              <a:t>esearch,  Policy and</a:t>
            </a:r>
            <a:br>
              <a:rPr lang="en-ZA" sz="2400" dirty="0" smtClean="0"/>
            </a:br>
            <a:r>
              <a:rPr lang="en-ZA" sz="2400" dirty="0" smtClean="0"/>
              <a:t> International </a:t>
            </a:r>
            <a:r>
              <a:rPr lang="en-ZA" sz="2400" dirty="0"/>
              <a:t>R</a:t>
            </a:r>
            <a:r>
              <a:rPr lang="en-ZA" sz="2400" dirty="0" smtClean="0"/>
              <a:t>elations (TRP&amp;IR)</a:t>
            </a:r>
            <a:endParaRPr lang="en-ZA" sz="2400" dirty="0"/>
          </a:p>
        </p:txBody>
      </p:sp>
      <p:sp>
        <p:nvSpPr>
          <p:cNvPr id="5" name="Content Placeholder 4"/>
          <p:cNvSpPr>
            <a:spLocks noGrp="1"/>
          </p:cNvSpPr>
          <p:nvPr>
            <p:ph idx="1"/>
          </p:nvPr>
        </p:nvSpPr>
        <p:spPr>
          <a:xfrm>
            <a:off x="628649" y="1219200"/>
            <a:ext cx="7886700" cy="4424217"/>
          </a:xfrm>
        </p:spPr>
        <p:txBody>
          <a:bodyPr>
            <a:normAutofit fontScale="70000" lnSpcReduction="20000"/>
          </a:bodyPr>
          <a:lstStyle/>
          <a:p>
            <a:pPr marL="0" indent="0" algn="just">
              <a:lnSpc>
                <a:spcPct val="120000"/>
              </a:lnSpc>
              <a:spcBef>
                <a:spcPts val="0"/>
              </a:spcBef>
              <a:buNone/>
            </a:pPr>
            <a:r>
              <a:rPr lang="en-ZA" b="1" dirty="0" smtClean="0"/>
              <a:t>Purpose: </a:t>
            </a:r>
            <a:r>
              <a:rPr lang="en-ZA" dirty="0" smtClean="0"/>
              <a:t>The Branch enhances </a:t>
            </a:r>
            <a:r>
              <a:rPr lang="en-ZA" dirty="0"/>
              <a:t>strategic policy environment, monitors the tourism sector’s performance and enables stakeholder relations. </a:t>
            </a:r>
            <a:r>
              <a:rPr lang="en-ZA" dirty="0" smtClean="0"/>
              <a:t>Programme 2 focuses on the following: </a:t>
            </a:r>
            <a:endParaRPr lang="en-ZA" dirty="0"/>
          </a:p>
          <a:p>
            <a:pPr marL="0" indent="0" algn="just">
              <a:lnSpc>
                <a:spcPct val="120000"/>
              </a:lnSpc>
              <a:spcBef>
                <a:spcPts val="0"/>
              </a:spcBef>
              <a:buNone/>
            </a:pPr>
            <a:endParaRPr lang="en-ZA" dirty="0"/>
          </a:p>
          <a:p>
            <a:pPr algn="just">
              <a:lnSpc>
                <a:spcPct val="120000"/>
              </a:lnSpc>
              <a:spcBef>
                <a:spcPts val="0"/>
              </a:spcBef>
            </a:pPr>
            <a:r>
              <a:rPr lang="en-ZA" dirty="0" smtClean="0"/>
              <a:t>Policy </a:t>
            </a:r>
            <a:r>
              <a:rPr lang="en-ZA" dirty="0"/>
              <a:t>Development</a:t>
            </a:r>
          </a:p>
          <a:p>
            <a:pPr algn="just">
              <a:lnSpc>
                <a:spcPct val="120000"/>
              </a:lnSpc>
              <a:spcBef>
                <a:spcPts val="0"/>
              </a:spcBef>
            </a:pPr>
            <a:r>
              <a:rPr lang="en-ZA" dirty="0" smtClean="0"/>
              <a:t>Strategy </a:t>
            </a:r>
            <a:r>
              <a:rPr lang="en-ZA" dirty="0"/>
              <a:t>Development</a:t>
            </a:r>
          </a:p>
          <a:p>
            <a:pPr algn="just">
              <a:lnSpc>
                <a:spcPct val="120000"/>
              </a:lnSpc>
              <a:spcBef>
                <a:spcPts val="0"/>
              </a:spcBef>
            </a:pPr>
            <a:r>
              <a:rPr lang="en-ZA" dirty="0" smtClean="0"/>
              <a:t>Research</a:t>
            </a:r>
            <a:endParaRPr lang="en-ZA" dirty="0"/>
          </a:p>
          <a:p>
            <a:pPr algn="just">
              <a:lnSpc>
                <a:spcPct val="120000"/>
              </a:lnSpc>
              <a:spcBef>
                <a:spcPts val="0"/>
              </a:spcBef>
            </a:pPr>
            <a:r>
              <a:rPr lang="en-ZA" dirty="0" smtClean="0"/>
              <a:t>Statistical </a:t>
            </a:r>
            <a:r>
              <a:rPr lang="en-ZA" dirty="0"/>
              <a:t>Analysis</a:t>
            </a:r>
          </a:p>
          <a:p>
            <a:pPr algn="just">
              <a:lnSpc>
                <a:spcPct val="120000"/>
              </a:lnSpc>
              <a:spcBef>
                <a:spcPts val="0"/>
              </a:spcBef>
            </a:pPr>
            <a:r>
              <a:rPr lang="en-ZA" dirty="0" smtClean="0"/>
              <a:t>Knowledge </a:t>
            </a:r>
            <a:r>
              <a:rPr lang="en-ZA" dirty="0"/>
              <a:t>Management</a:t>
            </a:r>
          </a:p>
          <a:p>
            <a:pPr algn="just">
              <a:lnSpc>
                <a:spcPct val="120000"/>
              </a:lnSpc>
              <a:spcBef>
                <a:spcPts val="0"/>
              </a:spcBef>
            </a:pPr>
            <a:r>
              <a:rPr lang="en-ZA" dirty="0" smtClean="0"/>
              <a:t>Monitoring </a:t>
            </a:r>
            <a:r>
              <a:rPr lang="en-ZA" dirty="0"/>
              <a:t>and Evaluation</a:t>
            </a:r>
          </a:p>
          <a:p>
            <a:pPr algn="just">
              <a:lnSpc>
                <a:spcPct val="120000"/>
              </a:lnSpc>
              <a:spcBef>
                <a:spcPts val="0"/>
              </a:spcBef>
            </a:pPr>
            <a:r>
              <a:rPr lang="en-ZA" dirty="0" smtClean="0"/>
              <a:t>International </a:t>
            </a:r>
            <a:r>
              <a:rPr lang="en-ZA" dirty="0"/>
              <a:t>Relations and Cooperation</a:t>
            </a:r>
          </a:p>
          <a:p>
            <a:pPr algn="just">
              <a:lnSpc>
                <a:spcPct val="120000"/>
              </a:lnSpc>
              <a:spcBef>
                <a:spcPts val="0"/>
              </a:spcBef>
            </a:pPr>
            <a:r>
              <a:rPr lang="en-ZA" dirty="0" smtClean="0"/>
              <a:t>Strategic </a:t>
            </a:r>
            <a:r>
              <a:rPr lang="en-ZA" dirty="0"/>
              <a:t>Sector Partnerships</a:t>
            </a:r>
          </a:p>
          <a:p>
            <a:pPr algn="just">
              <a:lnSpc>
                <a:spcPct val="120000"/>
              </a:lnSpc>
              <a:spcBef>
                <a:spcPts val="0"/>
              </a:spcBef>
            </a:pPr>
            <a:r>
              <a:rPr lang="en-ZA" dirty="0" smtClean="0"/>
              <a:t>Public </a:t>
            </a:r>
            <a:r>
              <a:rPr lang="en-ZA" dirty="0"/>
              <a:t>Entity Oversight</a:t>
            </a:r>
          </a:p>
          <a:p>
            <a:pPr marL="0" indent="0" algn="just">
              <a:lnSpc>
                <a:spcPct val="120000"/>
              </a:lnSpc>
              <a:spcBef>
                <a:spcPts val="0"/>
              </a:spcBef>
              <a:buNone/>
            </a:pPr>
            <a:endParaRPr lang="en-ZA" dirty="0"/>
          </a:p>
          <a:p>
            <a:pPr marL="0" indent="0" algn="just">
              <a:lnSpc>
                <a:spcPct val="120000"/>
              </a:lnSpc>
              <a:spcBef>
                <a:spcPts val="0"/>
              </a:spcBef>
              <a:buNone/>
            </a:pPr>
            <a:r>
              <a:rPr lang="en-US" b="1" dirty="0" smtClean="0"/>
              <a:t>Strategic Outcome-oriented goal:  </a:t>
            </a:r>
            <a:r>
              <a:rPr lang="en-US" dirty="0" smtClean="0"/>
              <a:t>Achieve good corporate and cooperative governance.  </a:t>
            </a:r>
          </a:p>
          <a:p>
            <a:pPr marL="0" indent="0" algn="just">
              <a:lnSpc>
                <a:spcPct val="120000"/>
              </a:lnSpc>
              <a:spcBef>
                <a:spcPts val="0"/>
              </a:spcBef>
              <a:buNone/>
            </a:pPr>
            <a:endParaRPr lang="en-ZA" dirty="0"/>
          </a:p>
        </p:txBody>
      </p:sp>
      <p:sp>
        <p:nvSpPr>
          <p:cNvPr id="6" name="Footer Placeholder 1"/>
          <p:cNvSpPr>
            <a:spLocks noGrp="1"/>
          </p:cNvSpPr>
          <p:nvPr>
            <p:ph type="ftr" sz="quarter" idx="11"/>
          </p:nvPr>
        </p:nvSpPr>
        <p:spPr>
          <a:xfrm>
            <a:off x="282388" y="6027458"/>
            <a:ext cx="2464174"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3209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29701" y="147919"/>
            <a:ext cx="8283515" cy="708752"/>
          </a:xfrm>
        </p:spPr>
        <p:txBody>
          <a:bodyPr>
            <a:noAutofit/>
          </a:bodyPr>
          <a:lstStyle/>
          <a:p>
            <a:pPr algn="ctr"/>
            <a:r>
              <a:rPr lang="en-ZA" sz="2000" dirty="0" smtClean="0"/>
              <a:t>TRP&amp;IR:  Links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3815591120"/>
              </p:ext>
            </p:extLst>
          </p:nvPr>
        </p:nvGraphicFramePr>
        <p:xfrm>
          <a:off x="429701" y="856671"/>
          <a:ext cx="8283515" cy="5090160"/>
        </p:xfrm>
        <a:graphic>
          <a:graphicData uri="http://schemas.openxmlformats.org/drawingml/2006/table">
            <a:tbl>
              <a:tblPr firstRow="1" bandRow="1">
                <a:tableStyleId>{21E4AEA4-8DFA-4A89-87EB-49C32662AFE0}</a:tableStyleId>
              </a:tblPr>
              <a:tblGrid>
                <a:gridCol w="3469977">
                  <a:extLst>
                    <a:ext uri="{9D8B030D-6E8A-4147-A177-3AD203B41FA5}">
                      <a16:colId xmlns:a16="http://schemas.microsoft.com/office/drawing/2014/main" xmlns="" val="20000"/>
                    </a:ext>
                  </a:extLst>
                </a:gridCol>
                <a:gridCol w="4813538">
                  <a:extLst>
                    <a:ext uri="{9D8B030D-6E8A-4147-A177-3AD203B41FA5}">
                      <a16:colId xmlns:a16="http://schemas.microsoft.com/office/drawing/2014/main" xmlns="" val="20001"/>
                    </a:ext>
                  </a:extLst>
                </a:gridCol>
              </a:tblGrid>
              <a:tr h="503047">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Strategic Objective 3:</a:t>
                      </a:r>
                      <a:r>
                        <a:rPr lang="en-ZA" sz="1400" b="1" baseline="0" dirty="0" smtClean="0">
                          <a:solidFill>
                            <a:schemeClr val="tx1"/>
                          </a:solidFill>
                          <a:latin typeface="Gill Sans MT" panose="020B0502020104020203" pitchFamily="34" charset="0"/>
                        </a:rPr>
                        <a:t> To create enabling an enabling legislative and regulatory environment for tourism development and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959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Programme</a:t>
                      </a:r>
                      <a:r>
                        <a:rPr lang="en-ZA" sz="1400" b="1" baseline="0" dirty="0" smtClean="0">
                          <a:solidFill>
                            <a:schemeClr val="tx1"/>
                          </a:solidFill>
                          <a:latin typeface="Gill Sans MT" panose="020B0502020104020203" pitchFamily="34" charset="0"/>
                        </a:rPr>
                        <a:t> Performance Indicator (PPI)</a:t>
                      </a:r>
                      <a:endParaRPr lang="en-ZA" sz="14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1242823">
                <a:tc>
                  <a:txBody>
                    <a:bodyPr/>
                    <a:lstStyle/>
                    <a:p>
                      <a:pPr algn="just">
                        <a:lnSpc>
                          <a:spcPct val="10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To develop a policy framework in order to ensure that South Africa’s network of SA</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Missions abroad is fully utilised to enhance South Africa’s tourism promotion and facilitation presence globally.</a:t>
                      </a:r>
                      <a:endParaRPr lang="en-ZA" sz="14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1: </a:t>
                      </a:r>
                      <a:r>
                        <a:rPr lang="en-ZA" sz="1400" b="0" dirty="0" smtClean="0">
                          <a:effectLst/>
                          <a:latin typeface="Gill Sans MT" panose="020B0502020104020203" pitchFamily="34" charset="0"/>
                          <a:ea typeface="Calibri" panose="020F0502020204030204" pitchFamily="34" charset="0"/>
                          <a:cs typeface="Times New Roman" panose="02020603050405020304" pitchFamily="18" charset="0"/>
                        </a:rPr>
                        <a:t>Development of Policy Framework to support SA missions for tourism development and promotion. </a:t>
                      </a:r>
                    </a:p>
                    <a:p>
                      <a:pPr algn="just">
                        <a:lnSpc>
                          <a:spcPct val="100000"/>
                        </a:lnSpc>
                        <a:spcAft>
                          <a:spcPts val="0"/>
                        </a:spcAft>
                      </a:pPr>
                      <a:endParaRPr lang="en-ZA" sz="14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ZA" sz="14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 </a:t>
                      </a:r>
                      <a:r>
                        <a:rPr lang="en-ZA" sz="14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Policy Framework for the SA Missions tourism promotion and facilitation support developed.</a:t>
                      </a:r>
                    </a:p>
                    <a:p>
                      <a:pPr algn="just">
                        <a:lnSpc>
                          <a:spcPct val="100000"/>
                        </a:lnSpc>
                        <a:spcAft>
                          <a:spcPts val="0"/>
                        </a:spcAft>
                      </a:pPr>
                      <a:endParaRPr lang="en-ZA" sz="1400" b="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2864321"/>
                  </a:ext>
                </a:extLst>
              </a:tr>
              <a:tr h="414274">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Strategic Objective 9:</a:t>
                      </a:r>
                      <a:r>
                        <a:rPr lang="en-ZA" sz="1400" b="1" baseline="0" dirty="0" smtClean="0">
                          <a:solidFill>
                            <a:schemeClr val="tx1"/>
                          </a:solidFill>
                          <a:latin typeface="Gill Sans MT" panose="020B0502020104020203" pitchFamily="34" charset="0"/>
                        </a:rPr>
                        <a:t> To provide knowledge services to inform policy, planning and decision making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gn="just">
                        <a:lnSpc>
                          <a:spcPct val="90000"/>
                        </a:lnSpc>
                        <a:spcAft>
                          <a:spcPts val="0"/>
                        </a:spcAft>
                      </a:pPr>
                      <a:endParaRPr lang="en-ZA" sz="1500" b="1"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58713169"/>
                  </a:ext>
                </a:extLst>
              </a:tr>
              <a:tr h="2485646">
                <a:tc>
                  <a:txBody>
                    <a:bodyPr/>
                    <a:lstStyle/>
                    <a:p>
                      <a:pPr algn="just">
                        <a:lnSpc>
                          <a:spcPct val="100000"/>
                        </a:lnSpc>
                        <a:spcAft>
                          <a:spcPts val="0"/>
                        </a:spcAft>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To develop and maintain knowledge management systems and ensure effective monitoring and evaluation of sector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4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ZA" sz="1400" b="0" dirty="0" smtClean="0">
                          <a:effectLst/>
                          <a:latin typeface="Gill Sans MT" panose="020B0502020104020203" pitchFamily="34" charset="0"/>
                          <a:ea typeface="Calibri" panose="020F0502020204030204" pitchFamily="34" charset="0"/>
                          <a:cs typeface="Times New Roman" panose="02020603050405020304" pitchFamily="18" charset="0"/>
                        </a:rPr>
                        <a:t>Number of monitoring and evaluation reports</a:t>
                      </a:r>
                      <a:r>
                        <a:rPr lang="en-ZA" sz="1400" b="0" baseline="0" dirty="0" smtClean="0">
                          <a:effectLst/>
                          <a:latin typeface="Gill Sans MT" panose="020B0502020104020203" pitchFamily="34" charset="0"/>
                          <a:ea typeface="Calibri" panose="020F0502020204030204" pitchFamily="34" charset="0"/>
                          <a:cs typeface="Times New Roman" panose="02020603050405020304" pitchFamily="18" charset="0"/>
                        </a:rPr>
                        <a:t> on tourism projects and initiatives developed.</a:t>
                      </a:r>
                    </a:p>
                    <a:p>
                      <a:pPr algn="just">
                        <a:lnSpc>
                          <a:spcPct val="100000"/>
                        </a:lnSpc>
                        <a:spcAft>
                          <a:spcPts val="0"/>
                        </a:spcAft>
                      </a:pPr>
                      <a:endParaRPr lang="en-ZA" sz="1400" b="0" baseline="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ZA" sz="1400" b="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Development of 7 M&amp;E reports: </a:t>
                      </a:r>
                    </a:p>
                    <a:p>
                      <a:pPr marL="285750" indent="-285750" algn="just">
                        <a:lnSpc>
                          <a:spcPct val="100000"/>
                        </a:lnSpc>
                        <a:spcAft>
                          <a:spcPts val="0"/>
                        </a:spcAft>
                        <a:buFont typeface="Arial" panose="020B0604020202020204" pitchFamily="34" charset="0"/>
                        <a:buChar char="•"/>
                      </a:pPr>
                      <a:r>
                        <a:rPr lang="en-US"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2018/19 NTSS Implementation Report developed.</a:t>
                      </a:r>
                    </a:p>
                    <a:p>
                      <a:pPr marL="285750" indent="-285750" algn="just">
                        <a:lnSpc>
                          <a:spcPct val="100000"/>
                        </a:lnSpc>
                        <a:spcAft>
                          <a:spcPts val="0"/>
                        </a:spcAft>
                        <a:buFont typeface="Arial" panose="020B0604020202020204" pitchFamily="34" charset="0"/>
                        <a:buChar char="•"/>
                      </a:pPr>
                      <a:r>
                        <a:rPr lang="en-ZA"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Publication of 2017/18  State of Tourism (STR) Report and development of Draft   2018/19 STR. .</a:t>
                      </a:r>
                    </a:p>
                    <a:p>
                      <a:pPr marL="285750" indent="-285750" algn="just">
                        <a:lnSpc>
                          <a:spcPct val="100000"/>
                        </a:lnSpc>
                        <a:spcAft>
                          <a:spcPts val="0"/>
                        </a:spcAft>
                        <a:buFont typeface="Arial" panose="020B0604020202020204" pitchFamily="34" charset="0"/>
                        <a:buChar char="•"/>
                      </a:pPr>
                      <a:r>
                        <a:rPr lang="en-ZA"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Development of Four Quarterly Tourism Performance Reports. </a:t>
                      </a:r>
                    </a:p>
                    <a:p>
                      <a:pPr marL="285750" indent="-285750" algn="just">
                        <a:lnSpc>
                          <a:spcPct val="100000"/>
                        </a:lnSpc>
                        <a:spcAft>
                          <a:spcPts val="0"/>
                        </a:spcAft>
                        <a:buFont typeface="Arial" panose="020B0604020202020204" pitchFamily="34" charset="0"/>
                        <a:buChar char="•"/>
                      </a:pPr>
                      <a:r>
                        <a:rPr lang="en-ZA"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Development of One Impact evaluation report on departmental capacity building programme. </a:t>
                      </a:r>
                    </a:p>
                    <a:p>
                      <a:pPr marL="0" indent="0" algn="just">
                        <a:lnSpc>
                          <a:spcPct val="100000"/>
                        </a:lnSpc>
                        <a:spcAft>
                          <a:spcPts val="0"/>
                        </a:spcAft>
                        <a:buFont typeface="Arial" panose="020B0604020202020204" pitchFamily="34" charset="0"/>
                        <a:buNone/>
                      </a:pPr>
                      <a:endParaRPr lang="en-ZA" sz="14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038722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29701" y="147919"/>
            <a:ext cx="8283515" cy="708752"/>
          </a:xfrm>
        </p:spPr>
        <p:txBody>
          <a:bodyPr>
            <a:noAutofit/>
          </a:bodyPr>
          <a:lstStyle/>
          <a:p>
            <a:pPr algn="ctr"/>
            <a:r>
              <a:rPr lang="en-ZA" sz="2000" dirty="0" smtClean="0"/>
              <a:t>TRP&amp;IR:  Links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590514270"/>
              </p:ext>
            </p:extLst>
          </p:nvPr>
        </p:nvGraphicFramePr>
        <p:xfrm>
          <a:off x="429701" y="1014157"/>
          <a:ext cx="8283515" cy="4809466"/>
        </p:xfrm>
        <a:graphic>
          <a:graphicData uri="http://schemas.openxmlformats.org/drawingml/2006/table">
            <a:tbl>
              <a:tblPr firstRow="1" bandRow="1">
                <a:tableStyleId>{21E4AEA4-8DFA-4A89-87EB-49C32662AFE0}</a:tableStyleId>
              </a:tblPr>
              <a:tblGrid>
                <a:gridCol w="3469977">
                  <a:extLst>
                    <a:ext uri="{9D8B030D-6E8A-4147-A177-3AD203B41FA5}">
                      <a16:colId xmlns:a16="http://schemas.microsoft.com/office/drawing/2014/main" xmlns="" val="20000"/>
                    </a:ext>
                  </a:extLst>
                </a:gridCol>
                <a:gridCol w="4813538">
                  <a:extLst>
                    <a:ext uri="{9D8B030D-6E8A-4147-A177-3AD203B41FA5}">
                      <a16:colId xmlns:a16="http://schemas.microsoft.com/office/drawing/2014/main" xmlns="" val="20001"/>
                    </a:ext>
                  </a:extLst>
                </a:gridCol>
              </a:tblGrid>
              <a:tr h="54628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Strategic Objective 9:</a:t>
                      </a:r>
                      <a:r>
                        <a:rPr lang="en-ZA" sz="1500" b="1" baseline="0" dirty="0" smtClean="0">
                          <a:solidFill>
                            <a:schemeClr val="tx1"/>
                          </a:solidFill>
                          <a:latin typeface="Gill Sans MT" panose="020B0502020104020203" pitchFamily="34" charset="0"/>
                        </a:rPr>
                        <a:t> To provide knowledge services to inform policy, planning and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3186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1970393">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To develop and maintain knowledge management systems and ensure effective monitoring and evaluation of sector programmes.</a:t>
                      </a:r>
                    </a:p>
                    <a:p>
                      <a:pPr algn="just">
                        <a:lnSpc>
                          <a:spcPct val="100000"/>
                        </a:lnSpc>
                        <a:spcAft>
                          <a:spcPts val="0"/>
                        </a:spcAft>
                      </a:pP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3:</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Number of</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sub-systems developed and maintained for the NTIMS.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2 sub-systems developed</a:t>
                      </a: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namely, </a:t>
                      </a:r>
                      <a:endPar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(“Go Live”) Database of black-owned products and services.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Enterprise Development and Transformation Portal.</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2864321"/>
                  </a:ext>
                </a:extLst>
              </a:tr>
              <a:tr h="1970393">
                <a:tc vMerge="1">
                  <a:txBody>
                    <a:bodyPr/>
                    <a:lstStyle/>
                    <a:p>
                      <a:pPr algn="just">
                        <a:lnSpc>
                          <a:spcPct val="100000"/>
                        </a:lnSpc>
                        <a:spcAft>
                          <a:spcPts val="0"/>
                        </a:spcAft>
                      </a:pP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latin typeface="Gill Sans MT" panose="020B0502020104020203" pitchFamily="34" charset="0"/>
                        </a:rPr>
                        <a:t>PPI 4: </a:t>
                      </a:r>
                      <a:r>
                        <a:rPr lang="en-ZA" sz="1500" dirty="0" smtClean="0">
                          <a:latin typeface="Gill Sans MT" panose="020B0502020104020203" pitchFamily="34" charset="0"/>
                        </a:rPr>
                        <a:t>Number of information dissemination platforms hosted.</a:t>
                      </a:r>
                    </a:p>
                    <a:p>
                      <a:pPr algn="just">
                        <a:lnSpc>
                          <a:spcPct val="100000"/>
                        </a:lnSpc>
                        <a:spcAft>
                          <a:spcPts val="0"/>
                        </a:spcAft>
                      </a:pPr>
                      <a:endParaRPr lang="en-US" sz="1500" b="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500" b="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 </a:t>
                      </a:r>
                      <a:r>
                        <a:rPr lang="en-US" sz="1500" b="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Hosting of one information dissemination platform: Tourism research seminar. (</a:t>
                      </a:r>
                      <a:r>
                        <a:rPr lang="en-ZA" sz="1500" b="0" i="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Research Seminar is a full-day event, held in March each year, in Gauteng Province as a central venue. To date, the Department has successfully hosted 7 Research Seminars, from 2013 to 2019). </a:t>
                      </a:r>
                      <a:endParaRPr lang="en-US" sz="1500" b="0" i="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16396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126678"/>
            <a:ext cx="7886700" cy="317169"/>
          </a:xfrm>
          <a:solidFill>
            <a:schemeClr val="bg1"/>
          </a:solidFill>
        </p:spPr>
        <p:txBody>
          <a:bodyPr>
            <a:normAutofit fontScale="90000"/>
          </a:bodyPr>
          <a:lstStyle/>
          <a:p>
            <a:pPr algn="ctr"/>
            <a:r>
              <a:rPr lang="en-ZA" sz="2400" dirty="0" smtClean="0"/>
              <a:t>Contents </a:t>
            </a:r>
            <a:endParaRPr lang="en-ZA" sz="2400" dirty="0">
              <a:solidFill>
                <a:srgbClr val="FF0000"/>
              </a:solidFill>
            </a:endParaRPr>
          </a:p>
        </p:txBody>
      </p:sp>
      <p:sp>
        <p:nvSpPr>
          <p:cNvPr id="5" name="Content Placeholder 4"/>
          <p:cNvSpPr>
            <a:spLocks noGrp="1"/>
          </p:cNvSpPr>
          <p:nvPr>
            <p:ph idx="1"/>
          </p:nvPr>
        </p:nvSpPr>
        <p:spPr>
          <a:xfrm>
            <a:off x="737137" y="580913"/>
            <a:ext cx="7886700" cy="5077610"/>
          </a:xfrm>
          <a:solidFill>
            <a:schemeClr val="bg1"/>
          </a:solidFill>
        </p:spPr>
        <p:txBody>
          <a:bodyPr>
            <a:noAutofit/>
          </a:bodyPr>
          <a:lstStyle/>
          <a:p>
            <a:pPr marL="360363" indent="-360363" algn="just">
              <a:spcBef>
                <a:spcPts val="0"/>
              </a:spcBef>
              <a:buFont typeface="Wingdings" panose="05000000000000000000" pitchFamily="2" charset="2"/>
              <a:buChar char="q"/>
            </a:pPr>
            <a:r>
              <a:rPr lang="en-ZA" sz="1800" b="1" dirty="0" smtClean="0"/>
              <a:t>Introduction</a:t>
            </a:r>
          </a:p>
          <a:p>
            <a:pPr lvl="1" algn="just">
              <a:spcBef>
                <a:spcPts val="0"/>
              </a:spcBef>
              <a:buFont typeface="Wingdings" panose="05000000000000000000" pitchFamily="2" charset="2"/>
              <a:buChar char="§"/>
            </a:pPr>
            <a:r>
              <a:rPr lang="en-ZA" sz="1800" dirty="0"/>
              <a:t>National Tourism Sector Strategy (NTSS): Overarching </a:t>
            </a:r>
            <a:r>
              <a:rPr lang="en-ZA" sz="1800" dirty="0" smtClean="0"/>
              <a:t>goal </a:t>
            </a:r>
            <a:r>
              <a:rPr lang="en-ZA" sz="1800" dirty="0"/>
              <a:t>and </a:t>
            </a:r>
            <a:r>
              <a:rPr lang="en-ZA" sz="1800" dirty="0" smtClean="0"/>
              <a:t>five strategic pillars </a:t>
            </a:r>
            <a:endParaRPr lang="en-ZA" sz="1800" dirty="0"/>
          </a:p>
          <a:p>
            <a:pPr lvl="1" algn="just">
              <a:spcBef>
                <a:spcPts val="0"/>
              </a:spcBef>
              <a:buFont typeface="Wingdings" panose="05000000000000000000" pitchFamily="2" charset="2"/>
              <a:buChar char="§"/>
            </a:pPr>
            <a:r>
              <a:rPr lang="en-ZA" sz="1800" dirty="0" smtClean="0"/>
              <a:t>Policy and legislative </a:t>
            </a:r>
            <a:r>
              <a:rPr lang="en-ZA" sz="1800" dirty="0"/>
              <a:t>m</a:t>
            </a:r>
            <a:r>
              <a:rPr lang="en-ZA" sz="1800" dirty="0" smtClean="0"/>
              <a:t>andate</a:t>
            </a:r>
          </a:p>
          <a:p>
            <a:pPr lvl="1" algn="just">
              <a:spcBef>
                <a:spcPts val="0"/>
              </a:spcBef>
              <a:buFont typeface="Wingdings" panose="05000000000000000000" pitchFamily="2" charset="2"/>
              <a:buChar char="§"/>
            </a:pPr>
            <a:r>
              <a:rPr lang="en-US" sz="1800" dirty="0" smtClean="0"/>
              <a:t>Focus of key </a:t>
            </a:r>
            <a:r>
              <a:rPr lang="en-US" sz="1800" dirty="0"/>
              <a:t>s</a:t>
            </a:r>
            <a:r>
              <a:rPr lang="en-US" sz="1800" dirty="0" smtClean="0"/>
              <a:t>trategies </a:t>
            </a:r>
            <a:r>
              <a:rPr lang="en-US" sz="1800" dirty="0"/>
              <a:t>e</a:t>
            </a:r>
            <a:r>
              <a:rPr lang="en-US" sz="1800" dirty="0" smtClean="0"/>
              <a:t>mployed in implementing the mandate of the Department</a:t>
            </a:r>
            <a:endParaRPr lang="en-ZA" sz="1800" dirty="0"/>
          </a:p>
          <a:p>
            <a:pPr lvl="1" algn="just">
              <a:spcBef>
                <a:spcPts val="0"/>
              </a:spcBef>
              <a:buFont typeface="Wingdings" panose="05000000000000000000" pitchFamily="2" charset="2"/>
              <a:buChar char="§"/>
            </a:pPr>
            <a:r>
              <a:rPr lang="en-US" sz="1800" dirty="0" smtClean="0"/>
              <a:t>Focus areas </a:t>
            </a:r>
            <a:r>
              <a:rPr lang="en-US" sz="1800" dirty="0"/>
              <a:t>for </a:t>
            </a:r>
            <a:r>
              <a:rPr lang="en-US" sz="1800" dirty="0" smtClean="0"/>
              <a:t>intervention </a:t>
            </a:r>
            <a:r>
              <a:rPr lang="en-US" sz="1800" dirty="0"/>
              <a:t>on </a:t>
            </a:r>
            <a:r>
              <a:rPr lang="en-US" sz="1800" dirty="0" smtClean="0"/>
              <a:t>policy</a:t>
            </a:r>
            <a:r>
              <a:rPr lang="en-US" sz="1800" dirty="0"/>
              <a:t>, people and </a:t>
            </a:r>
            <a:r>
              <a:rPr lang="en-US" sz="1800" dirty="0" smtClean="0"/>
              <a:t>places </a:t>
            </a:r>
            <a:r>
              <a:rPr lang="en-US" sz="1800" dirty="0"/>
              <a:t>to </a:t>
            </a:r>
            <a:r>
              <a:rPr lang="en-US" sz="1800" dirty="0" err="1"/>
              <a:t>r</a:t>
            </a:r>
            <a:r>
              <a:rPr lang="en-US" sz="1800" dirty="0" err="1" smtClean="0"/>
              <a:t>ealise</a:t>
            </a:r>
            <a:r>
              <a:rPr lang="en-US" sz="1800" dirty="0" smtClean="0"/>
              <a:t> </a:t>
            </a:r>
            <a:r>
              <a:rPr lang="en-US" sz="1800" dirty="0"/>
              <a:t>c</a:t>
            </a:r>
            <a:r>
              <a:rPr lang="en-US" sz="1800" dirty="0" smtClean="0"/>
              <a:t>hange</a:t>
            </a:r>
            <a:endParaRPr lang="en-US" sz="1800" dirty="0"/>
          </a:p>
          <a:p>
            <a:pPr lvl="1" algn="just">
              <a:spcBef>
                <a:spcPts val="0"/>
              </a:spcBef>
              <a:buFont typeface="Wingdings" panose="05000000000000000000" pitchFamily="2" charset="2"/>
              <a:buChar char="§"/>
            </a:pPr>
            <a:r>
              <a:rPr lang="en-ZA" sz="1800" dirty="0" smtClean="0"/>
              <a:t>Departmental </a:t>
            </a:r>
            <a:r>
              <a:rPr lang="en-ZA" sz="1800" dirty="0"/>
              <a:t>Strategic </a:t>
            </a:r>
            <a:r>
              <a:rPr lang="en-ZA" sz="1800" dirty="0" smtClean="0"/>
              <a:t>Objectives</a:t>
            </a:r>
          </a:p>
          <a:p>
            <a:pPr lvl="1" algn="just">
              <a:spcBef>
                <a:spcPts val="0"/>
              </a:spcBef>
              <a:buFont typeface="Wingdings" panose="05000000000000000000" pitchFamily="2" charset="2"/>
              <a:buChar char="§"/>
            </a:pPr>
            <a:r>
              <a:rPr lang="en-US" sz="1800" dirty="0" smtClean="0"/>
              <a:t>APP Project Distribution</a:t>
            </a:r>
            <a:endParaRPr lang="en-ZA" sz="1800" dirty="0"/>
          </a:p>
          <a:p>
            <a:pPr marL="357188" indent="-357188" algn="just">
              <a:spcBef>
                <a:spcPts val="0"/>
              </a:spcBef>
              <a:buFont typeface="Wingdings" panose="05000000000000000000" pitchFamily="2" charset="2"/>
              <a:buChar char="q"/>
            </a:pPr>
            <a:r>
              <a:rPr lang="en-ZA" sz="1800" b="1" dirty="0" smtClean="0"/>
              <a:t>Programmes:</a:t>
            </a:r>
          </a:p>
          <a:p>
            <a:pPr lvl="1" indent="-325438" algn="just">
              <a:spcBef>
                <a:spcPts val="0"/>
              </a:spcBef>
              <a:buFont typeface="Wingdings" panose="05000000000000000000" pitchFamily="2" charset="2"/>
              <a:buChar char="§"/>
            </a:pPr>
            <a:r>
              <a:rPr lang="en-ZA" sz="1800" dirty="0" smtClean="0"/>
              <a:t>Programme 2: Tourism Research, Policy and International Relations</a:t>
            </a:r>
          </a:p>
          <a:p>
            <a:pPr lvl="1" indent="-325438" algn="just">
              <a:spcBef>
                <a:spcPts val="0"/>
              </a:spcBef>
              <a:buFont typeface="Wingdings" panose="05000000000000000000" pitchFamily="2" charset="2"/>
              <a:buChar char="§"/>
            </a:pPr>
            <a:r>
              <a:rPr lang="en-ZA" sz="1800" dirty="0" smtClean="0"/>
              <a:t>Programme 3: Destination Development </a:t>
            </a:r>
          </a:p>
          <a:p>
            <a:pPr lvl="1" indent="-325438" algn="just">
              <a:spcBef>
                <a:spcPts val="0"/>
              </a:spcBef>
              <a:buFont typeface="Wingdings" panose="05000000000000000000" pitchFamily="2" charset="2"/>
              <a:buChar char="§"/>
            </a:pPr>
            <a:r>
              <a:rPr lang="en-ZA" sz="1800" dirty="0" smtClean="0"/>
              <a:t>Programme 4: Tourism Sector Support Services </a:t>
            </a:r>
          </a:p>
          <a:p>
            <a:pPr lvl="1" indent="-325438" algn="just">
              <a:spcBef>
                <a:spcPts val="0"/>
              </a:spcBef>
              <a:buFont typeface="Wingdings" panose="05000000000000000000" pitchFamily="2" charset="2"/>
              <a:buChar char="§"/>
            </a:pPr>
            <a:r>
              <a:rPr lang="en-ZA" sz="1800" dirty="0" smtClean="0"/>
              <a:t>Programme 1: Corporate Management </a:t>
            </a:r>
          </a:p>
          <a:p>
            <a:pPr algn="just">
              <a:spcBef>
                <a:spcPts val="600"/>
              </a:spcBef>
              <a:buFont typeface="Wingdings" panose="05000000000000000000" pitchFamily="2" charset="2"/>
              <a:buChar char="q"/>
            </a:pPr>
            <a:r>
              <a:rPr lang="en-ZA" sz="1800" dirty="0" smtClean="0"/>
              <a:t>  </a:t>
            </a:r>
            <a:r>
              <a:rPr lang="en-ZA" sz="1800" b="1" dirty="0" smtClean="0"/>
              <a:t>Estimates of National Expenditure: Details Per Programme:</a:t>
            </a:r>
          </a:p>
          <a:p>
            <a:pPr marL="701675" indent="-342900">
              <a:spcBef>
                <a:spcPts val="0"/>
              </a:spcBef>
              <a:buFont typeface="Wingdings" panose="05000000000000000000" pitchFamily="2" charset="2"/>
              <a:buChar char="§"/>
            </a:pPr>
            <a:r>
              <a:rPr lang="en-ZA" sz="1800" dirty="0" smtClean="0"/>
              <a:t>Programme 2: Tourism Research, Policy and International Relations </a:t>
            </a:r>
          </a:p>
          <a:p>
            <a:pPr marL="701675" indent="-342900" algn="just">
              <a:spcBef>
                <a:spcPts val="0"/>
              </a:spcBef>
              <a:buFont typeface="Wingdings" panose="05000000000000000000" pitchFamily="2" charset="2"/>
              <a:buChar char="§"/>
            </a:pPr>
            <a:r>
              <a:rPr lang="en-ZA" sz="1800" dirty="0" smtClean="0"/>
              <a:t>Programme 3: Destination Development </a:t>
            </a:r>
          </a:p>
          <a:p>
            <a:pPr marL="701675" indent="-342900" algn="just">
              <a:spcBef>
                <a:spcPts val="0"/>
              </a:spcBef>
              <a:buFont typeface="Wingdings" panose="05000000000000000000" pitchFamily="2" charset="2"/>
              <a:buChar char="§"/>
            </a:pPr>
            <a:r>
              <a:rPr lang="en-ZA" sz="1800" dirty="0" smtClean="0"/>
              <a:t>Programme 4: Tourism Sector Support Services</a:t>
            </a:r>
          </a:p>
          <a:p>
            <a:pPr marL="701675" indent="-342900" algn="just">
              <a:spcBef>
                <a:spcPts val="0"/>
              </a:spcBef>
              <a:buFont typeface="Wingdings" panose="05000000000000000000" pitchFamily="2" charset="2"/>
              <a:buChar char="§"/>
            </a:pPr>
            <a:r>
              <a:rPr lang="en-ZA" sz="1800" dirty="0" smtClean="0"/>
              <a:t>Programme 1: Corporate Management </a:t>
            </a:r>
          </a:p>
          <a:p>
            <a:pPr marL="360363" indent="-360363" algn="just">
              <a:spcBef>
                <a:spcPts val="0"/>
              </a:spcBef>
              <a:buFont typeface="Wingdings" panose="05000000000000000000" pitchFamily="2" charset="2"/>
              <a:buChar char="q"/>
            </a:pPr>
            <a:r>
              <a:rPr lang="en-ZA" sz="1800" b="1" dirty="0" smtClean="0"/>
              <a:t>List of acronyms / abbreviations  </a:t>
            </a:r>
            <a:endParaRPr lang="en-ZA" sz="1800" b="1" dirty="0"/>
          </a:p>
        </p:txBody>
      </p:sp>
      <p:sp>
        <p:nvSpPr>
          <p:cNvPr id="6" name="Footer Placeholder 1"/>
          <p:cNvSpPr>
            <a:spLocks noGrp="1"/>
          </p:cNvSpPr>
          <p:nvPr>
            <p:ph type="ftr" sz="quarter" idx="11"/>
          </p:nvPr>
        </p:nvSpPr>
        <p:spPr>
          <a:xfrm>
            <a:off x="628650" y="5991225"/>
            <a:ext cx="2464174" cy="365126"/>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81253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29701" y="147919"/>
            <a:ext cx="8283515" cy="708752"/>
          </a:xfrm>
        </p:spPr>
        <p:txBody>
          <a:bodyPr>
            <a:noAutofit/>
          </a:bodyPr>
          <a:lstStyle/>
          <a:p>
            <a:pPr algn="ctr"/>
            <a:r>
              <a:rPr lang="en-ZA" sz="2000" dirty="0" smtClean="0"/>
              <a:t>TRP&amp;IR:  Links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4066405434"/>
              </p:ext>
            </p:extLst>
          </p:nvPr>
        </p:nvGraphicFramePr>
        <p:xfrm>
          <a:off x="429701" y="1014158"/>
          <a:ext cx="8283515" cy="5034572"/>
        </p:xfrm>
        <a:graphic>
          <a:graphicData uri="http://schemas.openxmlformats.org/drawingml/2006/table">
            <a:tbl>
              <a:tblPr firstRow="1" bandRow="1">
                <a:tableStyleId>{21E4AEA4-8DFA-4A89-87EB-49C32662AFE0}</a:tableStyleId>
              </a:tblPr>
              <a:tblGrid>
                <a:gridCol w="3469977">
                  <a:extLst>
                    <a:ext uri="{9D8B030D-6E8A-4147-A177-3AD203B41FA5}">
                      <a16:colId xmlns:a16="http://schemas.microsoft.com/office/drawing/2014/main" xmlns="" val="20000"/>
                    </a:ext>
                  </a:extLst>
                </a:gridCol>
                <a:gridCol w="4813538">
                  <a:extLst>
                    <a:ext uri="{9D8B030D-6E8A-4147-A177-3AD203B41FA5}">
                      <a16:colId xmlns:a16="http://schemas.microsoft.com/office/drawing/2014/main" xmlns="" val="20001"/>
                    </a:ext>
                  </a:extLst>
                </a:gridCol>
              </a:tblGrid>
              <a:tr h="728617">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Strategic Objective 9:</a:t>
                      </a:r>
                      <a:r>
                        <a:rPr lang="en-ZA" sz="1500" b="1" baseline="0" dirty="0" smtClean="0">
                          <a:solidFill>
                            <a:schemeClr val="tx1"/>
                          </a:solidFill>
                          <a:latin typeface="Gill Sans MT" panose="020B0502020104020203" pitchFamily="34" charset="0"/>
                        </a:rPr>
                        <a:t> To provide knowledge services to inform policy, planning and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3000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12857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To develop and maintain knowledge management systems and ensure effective monitoring and evaluation of sector programmes.</a:t>
                      </a:r>
                    </a:p>
                    <a:p>
                      <a:pPr algn="just">
                        <a:lnSpc>
                          <a:spcPct val="100000"/>
                        </a:lnSpc>
                        <a:spcAft>
                          <a:spcPts val="0"/>
                        </a:spcAft>
                      </a:pP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5: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Number of initiatives conducted to promote innovation in the tourism sector.</a:t>
                      </a: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a:t>
                      </a: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Development of the Digitalisation Framework for the tourism sector developed (to promote digitalisation in the tourism sector).</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2864321"/>
                  </a:ext>
                </a:extLst>
              </a:tr>
              <a:tr h="328315">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Strategic Objective 11:</a:t>
                      </a:r>
                      <a:r>
                        <a:rPr lang="en-ZA" sz="1500" b="1" baseline="0" dirty="0" smtClean="0">
                          <a:solidFill>
                            <a:schemeClr val="tx1"/>
                          </a:solidFill>
                          <a:latin typeface="Gill Sans MT" panose="020B0502020104020203" pitchFamily="34" charset="0"/>
                        </a:rPr>
                        <a:t>   </a:t>
                      </a:r>
                      <a:r>
                        <a:rPr lang="en-ZA" sz="1500" kern="1200" dirty="0" smtClean="0">
                          <a:solidFill>
                            <a:schemeClr val="dk1"/>
                          </a:solidFill>
                          <a:effectLst/>
                          <a:latin typeface="Gill Sans MT" panose="020B0502020104020203" pitchFamily="34" charset="0"/>
                          <a:ea typeface="+mn-ea"/>
                          <a:cs typeface="+mn-cs"/>
                        </a:rPr>
                        <a:t>To enhance regional tourism integration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500" b="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28736147"/>
                  </a:ext>
                </a:extLst>
              </a:tr>
              <a:tr h="206150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kern="1200" dirty="0" smtClean="0">
                          <a:solidFill>
                            <a:schemeClr val="dk1"/>
                          </a:solidFill>
                          <a:effectLst/>
                          <a:latin typeface="Gill Sans MT" panose="020B0502020104020203" pitchFamily="34" charset="0"/>
                          <a:ea typeface="+mn-ea"/>
                          <a:cs typeface="+mn-cs"/>
                        </a:rPr>
                        <a:t>To implement programmes aimed at strengthening regional cooperation for sustainable tourism growth and development.</a:t>
                      </a:r>
                    </a:p>
                    <a:p>
                      <a:pPr algn="just">
                        <a:lnSpc>
                          <a:spcPct val="100000"/>
                        </a:lnSpc>
                        <a:spcAft>
                          <a:spcPts val="0"/>
                        </a:spcAft>
                      </a:pPr>
                      <a:endParaRPr lang="en-ZA" sz="15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6:</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 Number of initiatives facilitated for regional integration. </a:t>
                      </a: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Two initiatives facilitated for regional integration namely,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Hosting of Best Practices Workshop targeting African countries and countries with whom Agreements were signed</a:t>
                      </a: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i="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(Workshop </a:t>
                      </a:r>
                      <a:r>
                        <a:rPr lang="en-ZA" sz="1500" i="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is used as an implementation mechanism. South Africa hosts these.  History:</a:t>
                      </a:r>
                      <a:r>
                        <a:rPr lang="en-ZA" sz="1500" i="1"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500" i="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Limpopo (2017),  Mpumalanga (2018) and KwaZulu-Natal (2019).</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signed bilateral agreements and bilateral engagements.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9500001"/>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90021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89527" y="264331"/>
            <a:ext cx="8164946" cy="521564"/>
          </a:xfrm>
        </p:spPr>
        <p:txBody>
          <a:bodyPr>
            <a:noAutofit/>
          </a:bodyPr>
          <a:lstStyle/>
          <a:p>
            <a:pPr algn="ctr"/>
            <a:r>
              <a:rPr lang="en-ZA" sz="2400" dirty="0" smtClean="0"/>
              <a:t>Programme 3: Destination </a:t>
            </a:r>
            <a:r>
              <a:rPr lang="en-ZA" sz="2400" dirty="0"/>
              <a:t>D</a:t>
            </a:r>
            <a:r>
              <a:rPr lang="en-ZA" sz="2400" dirty="0" smtClean="0"/>
              <a:t>evelopment (DD)</a:t>
            </a:r>
            <a:endParaRPr lang="en-ZA" sz="2400" dirty="0"/>
          </a:p>
        </p:txBody>
      </p:sp>
      <p:sp>
        <p:nvSpPr>
          <p:cNvPr id="5" name="Content Placeholder 4"/>
          <p:cNvSpPr>
            <a:spLocks noGrp="1"/>
          </p:cNvSpPr>
          <p:nvPr>
            <p:ph idx="1"/>
          </p:nvPr>
        </p:nvSpPr>
        <p:spPr>
          <a:xfrm>
            <a:off x="406400" y="900052"/>
            <a:ext cx="8331200" cy="4706421"/>
          </a:xfrm>
        </p:spPr>
        <p:txBody>
          <a:bodyPr>
            <a:noAutofit/>
          </a:bodyPr>
          <a:lstStyle/>
          <a:p>
            <a:pPr marL="0" indent="0" algn="just">
              <a:lnSpc>
                <a:spcPct val="100000"/>
              </a:lnSpc>
              <a:spcBef>
                <a:spcPts val="0"/>
              </a:spcBef>
              <a:buNone/>
            </a:pPr>
            <a:r>
              <a:rPr lang="en-ZA" sz="1400" b="1" dirty="0" smtClean="0"/>
              <a:t>Purpose: </a:t>
            </a:r>
            <a:r>
              <a:rPr lang="en-ZA" sz="1400" dirty="0" smtClean="0"/>
              <a:t>The Branch facilitates and coordinates tourism destination development.  DD ensures coordination </a:t>
            </a:r>
            <a:r>
              <a:rPr lang="en-ZA" sz="1400" dirty="0"/>
              <a:t>and development of amenities, facilities, products and infrastructure to deliver quality visitor experiences and enhance communities well-being.  This is achieved through the provision of coherent destination planning, investment promotion, tourism product and infrastructure enhancement and development, experience development and job creation through the Working for Tourism </a:t>
            </a:r>
            <a:r>
              <a:rPr lang="en-ZA" sz="1400" dirty="0" smtClean="0"/>
              <a:t>(</a:t>
            </a:r>
            <a:r>
              <a:rPr lang="en-ZA" sz="1400" dirty="0" err="1" smtClean="0"/>
              <a:t>WfT</a:t>
            </a:r>
            <a:r>
              <a:rPr lang="en-ZA" sz="1400" dirty="0" smtClean="0"/>
              <a:t>)Programme</a:t>
            </a:r>
            <a:r>
              <a:rPr lang="en-ZA" sz="1400" dirty="0"/>
              <a:t>.  The </a:t>
            </a:r>
            <a:r>
              <a:rPr lang="en-ZA" sz="1400" dirty="0" smtClean="0"/>
              <a:t>following are the Programme focus areas: </a:t>
            </a:r>
            <a:endParaRPr lang="en-ZA" sz="1400" dirty="0"/>
          </a:p>
          <a:p>
            <a:pPr marL="0" indent="0" algn="just">
              <a:lnSpc>
                <a:spcPct val="100000"/>
              </a:lnSpc>
              <a:spcBef>
                <a:spcPts val="0"/>
              </a:spcBef>
              <a:buNone/>
            </a:pPr>
            <a:endParaRPr lang="en-ZA" sz="1400" dirty="0"/>
          </a:p>
          <a:p>
            <a:pPr algn="just">
              <a:lnSpc>
                <a:spcPct val="100000"/>
              </a:lnSpc>
              <a:spcBef>
                <a:spcPts val="0"/>
              </a:spcBef>
            </a:pPr>
            <a:r>
              <a:rPr lang="en-ZA" sz="1400" dirty="0" smtClean="0"/>
              <a:t>Destination </a:t>
            </a:r>
            <a:r>
              <a:rPr lang="en-ZA" sz="1400" dirty="0"/>
              <a:t>Planning and Investment </a:t>
            </a:r>
            <a:r>
              <a:rPr lang="en-ZA" sz="1400" dirty="0" smtClean="0"/>
              <a:t>Promotion.</a:t>
            </a:r>
            <a:endParaRPr lang="en-ZA" sz="1400" dirty="0"/>
          </a:p>
          <a:p>
            <a:pPr algn="just">
              <a:lnSpc>
                <a:spcPct val="100000"/>
              </a:lnSpc>
              <a:spcBef>
                <a:spcPts val="0"/>
              </a:spcBef>
            </a:pPr>
            <a:r>
              <a:rPr lang="en-ZA" sz="1400" dirty="0" smtClean="0"/>
              <a:t>Tourism </a:t>
            </a:r>
            <a:r>
              <a:rPr lang="en-ZA" sz="1400" dirty="0"/>
              <a:t>Enhancement (which includes tourism product and infrastructure development and enhancement</a:t>
            </a:r>
            <a:r>
              <a:rPr lang="en-ZA" sz="1400" dirty="0" smtClean="0"/>
              <a:t>).</a:t>
            </a:r>
            <a:endParaRPr lang="en-ZA" sz="1400" dirty="0"/>
          </a:p>
          <a:p>
            <a:pPr algn="just">
              <a:lnSpc>
                <a:spcPct val="100000"/>
              </a:lnSpc>
              <a:spcBef>
                <a:spcPts val="0"/>
              </a:spcBef>
            </a:pPr>
            <a:r>
              <a:rPr lang="en-ZA" sz="1400" dirty="0" smtClean="0"/>
              <a:t>Working </a:t>
            </a:r>
            <a:r>
              <a:rPr lang="en-ZA" sz="1400" dirty="0"/>
              <a:t>for </a:t>
            </a:r>
            <a:r>
              <a:rPr lang="en-ZA" sz="1400" dirty="0" smtClean="0"/>
              <a:t>Tourism.</a:t>
            </a:r>
          </a:p>
          <a:p>
            <a:pPr marL="0" indent="0" algn="just">
              <a:lnSpc>
                <a:spcPct val="100000"/>
              </a:lnSpc>
              <a:spcBef>
                <a:spcPts val="0"/>
              </a:spcBef>
              <a:buNone/>
            </a:pPr>
            <a:endParaRPr lang="en-US" sz="1400" dirty="0"/>
          </a:p>
          <a:p>
            <a:pPr marL="0" indent="0" algn="just">
              <a:lnSpc>
                <a:spcPct val="100000"/>
              </a:lnSpc>
              <a:spcBef>
                <a:spcPts val="0"/>
              </a:spcBef>
              <a:buNone/>
            </a:pPr>
            <a:r>
              <a:rPr lang="en-ZA" sz="1400" dirty="0" smtClean="0"/>
              <a:t>Through DD Programme</a:t>
            </a:r>
            <a:r>
              <a:rPr lang="en-ZA" sz="1400" dirty="0"/>
              <a:t>, the department plans to work with municipalities and communities to develop the underused public recreation facilities that they own into tourism destinations. The </a:t>
            </a:r>
            <a:r>
              <a:rPr lang="en-ZA" sz="1400" dirty="0" smtClean="0"/>
              <a:t>Programme </a:t>
            </a:r>
            <a:r>
              <a:rPr lang="en-ZA" sz="1400" dirty="0"/>
              <a:t>aims to develop infrastructure for tourism to attract private-sector investment, counteract seasonality, and ensure that the economic value created through tourism and leisure activities is shared equitably among those involved in creating it.</a:t>
            </a:r>
            <a:endParaRPr lang="en-US" sz="1400" dirty="0"/>
          </a:p>
          <a:p>
            <a:pPr marL="0" indent="0" algn="just">
              <a:lnSpc>
                <a:spcPct val="100000"/>
              </a:lnSpc>
              <a:spcBef>
                <a:spcPts val="0"/>
              </a:spcBef>
              <a:buNone/>
            </a:pPr>
            <a:endParaRPr lang="en-ZA" sz="1400" dirty="0"/>
          </a:p>
          <a:p>
            <a:pPr marL="0" indent="0" algn="just">
              <a:lnSpc>
                <a:spcPct val="100000"/>
              </a:lnSpc>
              <a:spcBef>
                <a:spcPts val="0"/>
              </a:spcBef>
              <a:buNone/>
            </a:pPr>
            <a:endParaRPr lang="en-ZA" sz="1400" b="1" dirty="0" smtClean="0"/>
          </a:p>
          <a:p>
            <a:pPr marL="0" indent="0" algn="just">
              <a:lnSpc>
                <a:spcPct val="100000"/>
              </a:lnSpc>
              <a:spcBef>
                <a:spcPts val="0"/>
              </a:spcBef>
              <a:buNone/>
            </a:pPr>
            <a:r>
              <a:rPr lang="en-ZA" sz="1400" b="1" dirty="0" smtClean="0"/>
              <a:t>Strategic </a:t>
            </a:r>
            <a:r>
              <a:rPr lang="en-ZA" sz="1400" b="1" dirty="0"/>
              <a:t>Outcome-oriented goal</a:t>
            </a:r>
            <a:r>
              <a:rPr lang="en-ZA" sz="1400" b="1" dirty="0" smtClean="0"/>
              <a:t>:</a:t>
            </a:r>
          </a:p>
          <a:p>
            <a:pPr marL="0" indent="0" algn="just">
              <a:lnSpc>
                <a:spcPct val="100000"/>
              </a:lnSpc>
              <a:spcBef>
                <a:spcPts val="0"/>
              </a:spcBef>
              <a:buNone/>
            </a:pPr>
            <a:endParaRPr lang="en-ZA" sz="1400" b="1" dirty="0"/>
          </a:p>
          <a:p>
            <a:pPr marL="0" indent="0" algn="just">
              <a:lnSpc>
                <a:spcPct val="100000"/>
              </a:lnSpc>
              <a:spcBef>
                <a:spcPts val="0"/>
              </a:spcBef>
              <a:buNone/>
            </a:pPr>
            <a:r>
              <a:rPr lang="en-ZA" sz="1400" dirty="0" smtClean="0"/>
              <a:t>Increase the tourism sector’s contribution to inclusive economic growth. </a:t>
            </a:r>
          </a:p>
          <a:p>
            <a:pPr marL="0" indent="0" algn="just">
              <a:lnSpc>
                <a:spcPct val="100000"/>
              </a:lnSpc>
              <a:spcBef>
                <a:spcPts val="0"/>
              </a:spcBef>
              <a:buNone/>
            </a:pPr>
            <a:endParaRPr lang="en-ZA" sz="1400" dirty="0" smtClean="0"/>
          </a:p>
          <a:p>
            <a:pPr marL="0" indent="0" algn="just">
              <a:lnSpc>
                <a:spcPct val="100000"/>
              </a:lnSpc>
              <a:buNone/>
            </a:pPr>
            <a:endParaRPr lang="en-ZA" sz="1400" dirty="0"/>
          </a:p>
        </p:txBody>
      </p:sp>
      <p:sp>
        <p:nvSpPr>
          <p:cNvPr id="6" name="Footer Placeholder 1"/>
          <p:cNvSpPr>
            <a:spLocks noGrp="1"/>
          </p:cNvSpPr>
          <p:nvPr>
            <p:ph type="ftr" sz="quarter" idx="11"/>
          </p:nvPr>
        </p:nvSpPr>
        <p:spPr>
          <a:xfrm>
            <a:off x="282388" y="6027458"/>
            <a:ext cx="2464174"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94165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224287"/>
            <a:ext cx="7885620" cy="638356"/>
          </a:xfrm>
        </p:spPr>
        <p:txBody>
          <a:bodyPr>
            <a:noAutofit/>
          </a:bodyPr>
          <a:lstStyle/>
          <a:p>
            <a:pPr algn="ctr"/>
            <a:r>
              <a:rPr lang="en-ZA" sz="2000" dirty="0" smtClean="0"/>
              <a:t>DD:  Link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2726214034"/>
              </p:ext>
            </p:extLst>
          </p:nvPr>
        </p:nvGraphicFramePr>
        <p:xfrm>
          <a:off x="282388" y="1108229"/>
          <a:ext cx="8506770" cy="4549534"/>
        </p:xfrm>
        <a:graphic>
          <a:graphicData uri="http://schemas.openxmlformats.org/drawingml/2006/table">
            <a:tbl>
              <a:tblPr firstRow="1" bandRow="1">
                <a:tableStyleId>{21E4AEA4-8DFA-4A89-87EB-49C32662AFE0}</a:tableStyleId>
              </a:tblPr>
              <a:tblGrid>
                <a:gridCol w="3820408">
                  <a:extLst>
                    <a:ext uri="{9D8B030D-6E8A-4147-A177-3AD203B41FA5}">
                      <a16:colId xmlns:a16="http://schemas.microsoft.com/office/drawing/2014/main" xmlns="" val="20000"/>
                    </a:ext>
                  </a:extLst>
                </a:gridCol>
                <a:gridCol w="4686362">
                  <a:extLst>
                    <a:ext uri="{9D8B030D-6E8A-4147-A177-3AD203B41FA5}">
                      <a16:colId xmlns:a16="http://schemas.microsoft.com/office/drawing/2014/main" xmlns="" val="20001"/>
                    </a:ext>
                  </a:extLst>
                </a:gridCol>
              </a:tblGrid>
              <a:tr h="28212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Strategic Objective 8:</a:t>
                      </a:r>
                      <a:r>
                        <a:rPr lang="en-ZA" sz="1500" b="1" baseline="0" dirty="0" smtClean="0">
                          <a:solidFill>
                            <a:schemeClr val="tx1"/>
                          </a:solidFill>
                          <a:latin typeface="Gill Sans MT" panose="020B0502020104020203" pitchFamily="34" charset="0"/>
                        </a:rPr>
                        <a:t>  </a:t>
                      </a:r>
                      <a:r>
                        <a:rPr lang="en-ZA" sz="1500" b="1" kern="1200" dirty="0" smtClean="0">
                          <a:solidFill>
                            <a:schemeClr val="tx1"/>
                          </a:solidFill>
                          <a:effectLst/>
                          <a:latin typeface="+mn-lt"/>
                          <a:ea typeface="+mn-ea"/>
                          <a:cs typeface="+mn-cs"/>
                        </a:rPr>
                        <a:t>To diversify and enhance tourism offerings.</a:t>
                      </a:r>
                      <a:endParaRPr lang="en-ZA" sz="15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82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3909454">
                <a:tc>
                  <a:txBody>
                    <a:bodyPr/>
                    <a:lstStyle/>
                    <a:p>
                      <a:pPr algn="just">
                        <a:lnSpc>
                          <a:spcPct val="100000"/>
                        </a:lnSpc>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Implement destination enhancement and route development projects to diversify product offering and enhance visitor experience in identified priority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areas.</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b="1" kern="1200" dirty="0" smtClean="0">
                          <a:solidFill>
                            <a:schemeClr val="dk1"/>
                          </a:solidFill>
                          <a:effectLst/>
                          <a:latin typeface="Gill Sans MT" panose="020B0502020104020203" pitchFamily="34" charset="0"/>
                          <a:ea typeface="+mn-ea"/>
                          <a:cs typeface="+mn-cs"/>
                        </a:rPr>
                        <a:t>PPI 1: </a:t>
                      </a:r>
                      <a:r>
                        <a:rPr lang="en-US" sz="1500" kern="1200" dirty="0" smtClean="0">
                          <a:solidFill>
                            <a:schemeClr val="dk1"/>
                          </a:solidFill>
                          <a:effectLst/>
                          <a:latin typeface="Gill Sans MT" panose="020B0502020104020203" pitchFamily="34" charset="0"/>
                          <a:ea typeface="+mn-ea"/>
                          <a:cs typeface="+mn-cs"/>
                        </a:rPr>
                        <a:t>Number of destination planning and investment coordination</a:t>
                      </a:r>
                      <a:r>
                        <a:rPr lang="en-US" sz="1500" kern="1200" baseline="0" dirty="0" smtClean="0">
                          <a:solidFill>
                            <a:schemeClr val="dk1"/>
                          </a:solidFill>
                          <a:effectLst/>
                          <a:latin typeface="Gill Sans MT" panose="020B0502020104020203" pitchFamily="34" charset="0"/>
                          <a:ea typeface="+mn-ea"/>
                          <a:cs typeface="+mn-cs"/>
                        </a:rPr>
                        <a:t> </a:t>
                      </a:r>
                      <a:r>
                        <a:rPr lang="en-US" sz="1500" kern="1200" dirty="0" smtClean="0">
                          <a:solidFill>
                            <a:schemeClr val="dk1"/>
                          </a:solidFill>
                          <a:effectLst/>
                          <a:latin typeface="Gill Sans MT" panose="020B0502020104020203" pitchFamily="34" charset="0"/>
                          <a:ea typeface="+mn-ea"/>
                          <a:cs typeface="+mn-cs"/>
                        </a:rPr>
                        <a:t>initiatives undertaken.</a:t>
                      </a:r>
                    </a:p>
                    <a:p>
                      <a:pPr algn="just">
                        <a:lnSpc>
                          <a:spcPct val="100000"/>
                        </a:lnSpc>
                        <a:spcAft>
                          <a:spcPts val="0"/>
                        </a:spcAft>
                      </a:pPr>
                      <a:endParaRPr lang="en-US" sz="1500" kern="1200" dirty="0" smtClean="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Projects: </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Undertaking 7 destination planning and investment coordination initiatives, namely: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Finalisation of tourism masterplans for the following: Port </a:t>
                      </a:r>
                      <a:r>
                        <a:rPr kumimoji="0" lang="en-ZA" sz="1500" b="0" i="0" u="none" strike="noStrike" kern="1200" cap="none" spc="0" normalizeH="0" baseline="0" noProof="0" dirty="0" err="1" smtClean="0">
                          <a:ln>
                            <a:noFill/>
                          </a:ln>
                          <a:solidFill>
                            <a:srgbClr val="002060"/>
                          </a:solidFill>
                          <a:effectLst/>
                          <a:uLnTx/>
                          <a:uFillTx/>
                          <a:latin typeface="Gill Sans MT" panose="020B0502020104020203" pitchFamily="34" charset="0"/>
                          <a:ea typeface="+mn-ea"/>
                          <a:cs typeface="+mn-cs"/>
                        </a:rPr>
                        <a:t>Nolloth</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 to </a:t>
                      </a:r>
                      <a:r>
                        <a:rPr kumimoji="0" lang="en-ZA" sz="1500" b="0" i="0" u="none" strike="noStrike" kern="1200" cap="none" spc="0" normalizeH="0" baseline="0" noProof="0" dirty="0" err="1" smtClean="0">
                          <a:ln>
                            <a:noFill/>
                          </a:ln>
                          <a:solidFill>
                            <a:srgbClr val="002060"/>
                          </a:solidFill>
                          <a:effectLst/>
                          <a:uLnTx/>
                          <a:uFillTx/>
                          <a:latin typeface="Gill Sans MT" panose="020B0502020104020203" pitchFamily="34" charset="0"/>
                          <a:ea typeface="+mn-ea"/>
                          <a:cs typeface="+mn-cs"/>
                        </a:rPr>
                        <a:t>Hondeklipbaai</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 Sutherland to Carnarvon, Orange River Mouth to </a:t>
                      </a:r>
                      <a:r>
                        <a:rPr kumimoji="0" lang="en-ZA" sz="1500" b="0" i="0" u="none" strike="noStrike" kern="1200" cap="none" spc="0" normalizeH="0" baseline="0" noProof="0" dirty="0" err="1" smtClean="0">
                          <a:ln>
                            <a:noFill/>
                          </a:ln>
                          <a:solidFill>
                            <a:srgbClr val="002060"/>
                          </a:solidFill>
                          <a:effectLst/>
                          <a:uLnTx/>
                          <a:uFillTx/>
                          <a:latin typeface="Gill Sans MT" panose="020B0502020104020203" pitchFamily="34" charset="0"/>
                          <a:ea typeface="+mn-ea"/>
                          <a:cs typeface="+mn-cs"/>
                        </a:rPr>
                        <a:t>Vioolsdrift</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 and  Port St Johns to Coffee Bay finalised.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Development of Budget resort network and brand concept.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Development of content and facilitation of a session per Province for the implementation of the niche (township/rural) tourism development methodology.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rPr>
                        <a:t>Managing a pipeline of nationally prioritised tourism investment opportunities managed.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899313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224287"/>
            <a:ext cx="7885620" cy="638356"/>
          </a:xfrm>
        </p:spPr>
        <p:txBody>
          <a:bodyPr>
            <a:noAutofit/>
          </a:bodyPr>
          <a:lstStyle/>
          <a:p>
            <a:pPr algn="ctr"/>
            <a:r>
              <a:rPr lang="en-ZA" sz="2000" dirty="0" smtClean="0"/>
              <a:t>Destination Development:  Link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2185804438"/>
              </p:ext>
            </p:extLst>
          </p:nvPr>
        </p:nvGraphicFramePr>
        <p:xfrm>
          <a:off x="423081" y="862645"/>
          <a:ext cx="8338782" cy="4896709"/>
        </p:xfrm>
        <a:graphic>
          <a:graphicData uri="http://schemas.openxmlformats.org/drawingml/2006/table">
            <a:tbl>
              <a:tblPr firstRow="1" bandRow="1">
                <a:tableStyleId>{21E4AEA4-8DFA-4A89-87EB-49C32662AFE0}</a:tableStyleId>
              </a:tblPr>
              <a:tblGrid>
                <a:gridCol w="1951629">
                  <a:extLst>
                    <a:ext uri="{9D8B030D-6E8A-4147-A177-3AD203B41FA5}">
                      <a16:colId xmlns:a16="http://schemas.microsoft.com/office/drawing/2014/main" xmlns="" val="20000"/>
                    </a:ext>
                  </a:extLst>
                </a:gridCol>
                <a:gridCol w="6387153">
                  <a:extLst>
                    <a:ext uri="{9D8B030D-6E8A-4147-A177-3AD203B41FA5}">
                      <a16:colId xmlns:a16="http://schemas.microsoft.com/office/drawing/2014/main" xmlns="" val="20001"/>
                    </a:ext>
                  </a:extLst>
                </a:gridCol>
              </a:tblGrid>
              <a:tr h="29888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Strategic Objective 8:</a:t>
                      </a:r>
                      <a:r>
                        <a:rPr lang="en-ZA" sz="1300" b="1" baseline="0" dirty="0" smtClean="0">
                          <a:solidFill>
                            <a:schemeClr val="tx1"/>
                          </a:solidFill>
                          <a:latin typeface="Gill Sans MT" panose="020B0502020104020203" pitchFamily="34" charset="0"/>
                        </a:rPr>
                        <a:t>  </a:t>
                      </a:r>
                      <a:r>
                        <a:rPr lang="en-ZA" sz="1300" b="1" kern="1200" dirty="0" smtClean="0">
                          <a:solidFill>
                            <a:schemeClr val="tx1"/>
                          </a:solidFill>
                          <a:effectLst/>
                          <a:latin typeface="+mn-lt"/>
                          <a:ea typeface="+mn-ea"/>
                          <a:cs typeface="+mn-cs"/>
                        </a:rPr>
                        <a:t>To diversify and enhance tourism offerings.</a:t>
                      </a:r>
                      <a:endParaRPr lang="en-ZA" sz="13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988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Programme</a:t>
                      </a:r>
                      <a:r>
                        <a:rPr lang="en-ZA" sz="1300" b="1" baseline="0" dirty="0" smtClean="0">
                          <a:solidFill>
                            <a:schemeClr val="tx1"/>
                          </a:solidFill>
                          <a:latin typeface="Gill Sans MT" panose="020B0502020104020203" pitchFamily="34" charset="0"/>
                        </a:rPr>
                        <a:t> Performance Indicator (PPI)</a:t>
                      </a:r>
                      <a:endParaRPr lang="en-ZA" sz="13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4298933">
                <a:tc>
                  <a:txBody>
                    <a:bodyPr/>
                    <a:lstStyle/>
                    <a:p>
                      <a:pPr algn="just">
                        <a:lnSpc>
                          <a:spcPct val="100000"/>
                        </a:lnSpc>
                        <a:spcAft>
                          <a:spcPts val="0"/>
                        </a:spcAft>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Implement destination enhancement and route development projects to diversify product offering and enhance visitor experience in identified priority </a:t>
                      </a:r>
                      <a:r>
                        <a:rPr lang="en-ZA" sz="1300" dirty="0" smtClean="0">
                          <a:effectLst/>
                          <a:latin typeface="Gill Sans MT" panose="020B0502020104020203" pitchFamily="34" charset="0"/>
                          <a:ea typeface="Calibri" panose="020F0502020204030204" pitchFamily="34" charset="0"/>
                          <a:cs typeface="Times New Roman" panose="02020603050405020304" pitchFamily="18" charset="0"/>
                        </a:rPr>
                        <a:t>areas.</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GB" sz="1300" b="0" kern="1200" dirty="0" smtClean="0">
                          <a:solidFill>
                            <a:schemeClr val="dk1"/>
                          </a:solidFill>
                          <a:effectLst/>
                          <a:latin typeface="Gill Sans MT" panose="020B0502020104020203" pitchFamily="34" charset="0"/>
                          <a:ea typeface="+mn-ea"/>
                          <a:cs typeface="+mn-cs"/>
                        </a:rPr>
                        <a:t>Number of destination enhancement initiatives </a:t>
                      </a:r>
                      <a:r>
                        <a:rPr lang="en-ZA" sz="1300" b="0" kern="1200" dirty="0" smtClean="0">
                          <a:solidFill>
                            <a:schemeClr val="dk1"/>
                          </a:solidFill>
                          <a:effectLst/>
                          <a:latin typeface="Gill Sans MT" panose="020B0502020104020203" pitchFamily="34" charset="0"/>
                          <a:ea typeface="+mn-ea"/>
                          <a:cs typeface="+mn-cs"/>
                        </a:rPr>
                        <a:t>supported. </a:t>
                      </a:r>
                      <a:r>
                        <a:rPr lang="en-ZA" sz="13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Supporting 15 destination enhancement initiatives, namely: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interpretative signage in Kruger National Park,</a:t>
                      </a:r>
                      <a:r>
                        <a:rPr lang="en-ZA" sz="13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Golden Gate Highlands National Park,</a:t>
                      </a:r>
                      <a:r>
                        <a:rPr lang="en-ZA" sz="13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Kgalagadi</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World Heritage Site (WHS),</a:t>
                      </a:r>
                      <a:r>
                        <a:rPr lang="en-ZA" sz="13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the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Marakele</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National Park</a:t>
                      </a:r>
                      <a:r>
                        <a:rPr lang="en-ZA" sz="13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and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in the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Addo</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Elephant National Park.</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Construction of the Leopard Trail in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Baviaanskloof</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(Cape Floral Region WHS) commenced.</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Appointment of contractor for the construction of the Visitor Interpretation Centre (VIC) in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Baviaanskloof</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(Cape Floral Region WHS).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Construction for the Dinosaur Interpretation Centre at the Golden Gate Highlands National Park continued.</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Appointment</a:t>
                      </a:r>
                      <a:r>
                        <a:rPr lang="en-ZA" sz="13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of contractor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for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Shangoni</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Gate.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Input into the facilitation of statutory authorisation and approvals for the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Phalaborwa</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Wild Activity Hub site.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Finalisation of designs for the Harold Johnson Nature Reserve (KwaZulu-Natal),  the Hole in the Wall (Eastern Cape, ) and Orange River Mouth (Northern Cape) as CMT initiative.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Finalisation of designs for the Implementation of the  infrastructure maintenance programme in two national parks (Golden Gate Highlands National Park, </a:t>
                      </a:r>
                      <a:r>
                        <a:rPr lang="en-ZA" sz="130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Kgalagadi</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National Park).</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the Tourism Blue Flag Programme to enhance South African beaches.</a:t>
                      </a:r>
                      <a:endParaRPr lang="en-ZA" sz="1300" dirty="0" smtClean="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90821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224287"/>
            <a:ext cx="7885620" cy="638356"/>
          </a:xfrm>
        </p:spPr>
        <p:txBody>
          <a:bodyPr>
            <a:noAutofit/>
          </a:bodyPr>
          <a:lstStyle/>
          <a:p>
            <a:pPr algn="ctr"/>
            <a:r>
              <a:rPr lang="en-ZA" sz="2000" dirty="0" smtClean="0"/>
              <a:t>DD:  Link on Strategic Objectives, Objective Statements and Programme Performance Indicators  </a:t>
            </a:r>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xmlns="" val="3515778315"/>
              </p:ext>
            </p:extLst>
          </p:nvPr>
        </p:nvGraphicFramePr>
        <p:xfrm>
          <a:off x="628649" y="971751"/>
          <a:ext cx="7885621" cy="3036728"/>
        </p:xfrm>
        <a:graphic>
          <a:graphicData uri="http://schemas.openxmlformats.org/drawingml/2006/table">
            <a:tbl>
              <a:tblPr firstRow="1" bandRow="1">
                <a:tableStyleId>{21E4AEA4-8DFA-4A89-87EB-49C32662AFE0}</a:tableStyleId>
              </a:tblPr>
              <a:tblGrid>
                <a:gridCol w="3541448">
                  <a:extLst>
                    <a:ext uri="{9D8B030D-6E8A-4147-A177-3AD203B41FA5}">
                      <a16:colId xmlns:a16="http://schemas.microsoft.com/office/drawing/2014/main" xmlns="" val="20000"/>
                    </a:ext>
                  </a:extLst>
                </a:gridCol>
                <a:gridCol w="4344173">
                  <a:extLst>
                    <a:ext uri="{9D8B030D-6E8A-4147-A177-3AD203B41FA5}">
                      <a16:colId xmlns:a16="http://schemas.microsoft.com/office/drawing/2014/main" xmlns="" val="20001"/>
                    </a:ext>
                  </a:extLst>
                </a:gridCol>
              </a:tblGrid>
              <a:tr h="40433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8:</a:t>
                      </a:r>
                      <a:r>
                        <a:rPr lang="en-ZA" sz="1600" b="1" baseline="0" dirty="0" smtClean="0">
                          <a:solidFill>
                            <a:schemeClr val="tx1"/>
                          </a:solidFill>
                          <a:latin typeface="Gill Sans MT" panose="020B0502020104020203" pitchFamily="34" charset="0"/>
                        </a:rPr>
                        <a:t>  </a:t>
                      </a:r>
                      <a:r>
                        <a:rPr lang="en-ZA" sz="1600" b="1" kern="1200" dirty="0" smtClean="0">
                          <a:solidFill>
                            <a:schemeClr val="tx1"/>
                          </a:solidFill>
                          <a:effectLst/>
                          <a:latin typeface="+mn-lt"/>
                          <a:ea typeface="+mn-ea"/>
                          <a:cs typeface="+mn-cs"/>
                        </a:rPr>
                        <a:t>To diversify and enhance tourism offerings.</a:t>
                      </a:r>
                      <a:endParaRPr lang="en-ZA" sz="1600" b="1" baseline="0"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35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57196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12</a:t>
                      </a:r>
                      <a:r>
                        <a:rPr lang="en-ZA" sz="1600" b="1" baseline="0" dirty="0" smtClean="0">
                          <a:solidFill>
                            <a:schemeClr val="tx1"/>
                          </a:solidFill>
                          <a:latin typeface="Gill Sans MT" panose="020B0502020104020203" pitchFamily="34" charset="0"/>
                        </a:rPr>
                        <a:t>:  </a:t>
                      </a:r>
                      <a:r>
                        <a:rPr lang="en-ZA" sz="1600" b="1" kern="1200" dirty="0" smtClean="0">
                          <a:solidFill>
                            <a:schemeClr val="dk1"/>
                          </a:solidFill>
                          <a:effectLst/>
                          <a:latin typeface="Gill Sans MT" panose="020B0502020104020203" pitchFamily="34" charset="0"/>
                          <a:ea typeface="+mn-ea"/>
                          <a:cs typeface="+mn-cs"/>
                        </a:rPr>
                        <a:t>To create employment opportunities by implementing tourism projects.</a:t>
                      </a:r>
                      <a:endParaRPr lang="en-ZA" sz="1600" b="1" baseline="0" dirty="0" smtClean="0">
                        <a:solidFill>
                          <a:schemeClr val="tx1"/>
                        </a:solidFill>
                        <a:latin typeface="Gill Sans MT" panose="020B05020201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3"/>
                  </a:ext>
                </a:extLst>
              </a:tr>
              <a:tr h="137068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Gill Sans MT" panose="020B0502020104020203" pitchFamily="34" charset="0"/>
                          <a:ea typeface="Calibri" panose="020F0502020204030204" pitchFamily="34" charset="0"/>
                          <a:cs typeface="Times New Roman" panose="02020603050405020304" pitchFamily="18" charset="0"/>
                        </a:rPr>
                        <a:t>Implement EPWP funded projects intended to improve product offering and visitor experience as well as creating full time equivalent job opportunities.</a:t>
                      </a:r>
                    </a:p>
                    <a:p>
                      <a:pPr>
                        <a:lnSpc>
                          <a:spcPct val="100000"/>
                        </a:lnSpc>
                        <a:spcAft>
                          <a:spcPts val="0"/>
                        </a:spcAft>
                      </a:pP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b="1" kern="1200" dirty="0" smtClean="0">
                          <a:solidFill>
                            <a:schemeClr val="dk1"/>
                          </a:solidFill>
                          <a:effectLst/>
                          <a:latin typeface="Gill Sans MT" panose="020B0502020104020203" pitchFamily="34" charset="0"/>
                          <a:ea typeface="+mn-ea"/>
                          <a:cs typeface="+mn-cs"/>
                        </a:rPr>
                        <a:t>PPI</a:t>
                      </a:r>
                      <a:r>
                        <a:rPr lang="en-ZA" sz="1600" b="1" kern="1200" baseline="0" dirty="0" smtClean="0">
                          <a:solidFill>
                            <a:schemeClr val="dk1"/>
                          </a:solidFill>
                          <a:effectLst/>
                          <a:latin typeface="Gill Sans MT" panose="020B0502020104020203" pitchFamily="34" charset="0"/>
                          <a:ea typeface="+mn-ea"/>
                          <a:cs typeface="+mn-cs"/>
                        </a:rPr>
                        <a:t> 3: </a:t>
                      </a:r>
                      <a:r>
                        <a:rPr lang="en-ZA" sz="1600" b="0" kern="1200" baseline="0" dirty="0" smtClean="0">
                          <a:solidFill>
                            <a:schemeClr val="dk1"/>
                          </a:solidFill>
                          <a:effectLst/>
                          <a:latin typeface="Gill Sans MT" panose="020B0502020104020203" pitchFamily="34" charset="0"/>
                          <a:ea typeface="+mn-ea"/>
                          <a:cs typeface="+mn-cs"/>
                        </a:rPr>
                        <a:t>Number of full time equivalent (FTEs) jobs created through Working for Tourism projects on the EPWP.</a:t>
                      </a:r>
                    </a:p>
                    <a:p>
                      <a:pPr algn="just">
                        <a:lnSpc>
                          <a:spcPct val="100000"/>
                        </a:lnSpc>
                        <a:spcAft>
                          <a:spcPts val="0"/>
                        </a:spcAft>
                      </a:pPr>
                      <a:endParaRPr lang="en-US" sz="1600" b="0" kern="1200" baseline="0" dirty="0" smtClean="0">
                        <a:solidFill>
                          <a:schemeClr val="dk1"/>
                        </a:solidFill>
                        <a:effectLst/>
                        <a:latin typeface="Gill Sans MT" panose="020B0502020104020203"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 </a:t>
                      </a:r>
                      <a:r>
                        <a:rPr lang="en-GB" sz="1600" i="0" kern="12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Creation</a:t>
                      </a:r>
                      <a:r>
                        <a:rPr lang="en-GB" sz="1600" i="0" kern="12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of </a:t>
                      </a:r>
                      <a:r>
                        <a:rPr lang="en-GB" sz="1600" i="0" kern="12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4331 FTE Jobs.</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600" b="0" i="0" kern="12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58622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562922"/>
          </a:xfrm>
        </p:spPr>
        <p:txBody>
          <a:bodyPr/>
          <a:lstStyle/>
          <a:p>
            <a:pPr algn="ctr"/>
            <a:r>
              <a:rPr lang="en-US" dirty="0" smtClean="0"/>
              <a:t>Tourism Infrastructure Projects</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4968" y="928049"/>
            <a:ext cx="8243248" cy="4790126"/>
          </a:xfrm>
        </p:spPr>
      </p:pic>
    </p:spTree>
    <p:extLst>
      <p:ext uri="{BB962C8B-B14F-4D97-AF65-F5344CB8AC3E}">
        <p14:creationId xmlns:p14="http://schemas.microsoft.com/office/powerpoint/2010/main" xmlns="" val="78222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26</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36728" y="327546"/>
            <a:ext cx="8361106" cy="1264808"/>
          </a:xfrm>
        </p:spPr>
        <p:txBody>
          <a:bodyPr>
            <a:normAutofit fontScale="90000"/>
          </a:bodyPr>
          <a:lstStyle/>
          <a:p>
            <a:pPr algn="ctr"/>
            <a:r>
              <a:rPr lang="en-ZA" dirty="0" smtClean="0"/>
              <a:t>EPWP: </a:t>
            </a:r>
            <a:r>
              <a:rPr lang="en-ZA" dirty="0"/>
              <a:t> </a:t>
            </a:r>
            <a:r>
              <a:rPr lang="en-ZA" dirty="0" smtClean="0"/>
              <a:t>Additional Notes - Projects Contributing to the FTEs – Skills Development Projects (Active) :  2 686 FTES</a:t>
            </a:r>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469843012"/>
              </p:ext>
            </p:extLst>
          </p:nvPr>
        </p:nvGraphicFramePr>
        <p:xfrm>
          <a:off x="436729" y="1727162"/>
          <a:ext cx="8243246" cy="3611652"/>
        </p:xfrm>
        <a:graphic>
          <a:graphicData uri="http://schemas.openxmlformats.org/drawingml/2006/table">
            <a:tbl>
              <a:tblPr firstRow="1" firstCol="1" bandRow="1">
                <a:tableStyleId>{21E4AEA4-8DFA-4A89-87EB-49C32662AFE0}</a:tableStyleId>
              </a:tblPr>
              <a:tblGrid>
                <a:gridCol w="1985432">
                  <a:extLst>
                    <a:ext uri="{9D8B030D-6E8A-4147-A177-3AD203B41FA5}">
                      <a16:colId xmlns:a16="http://schemas.microsoft.com/office/drawing/2014/main" xmlns="" val="6938555"/>
                    </a:ext>
                  </a:extLst>
                </a:gridCol>
                <a:gridCol w="1147267">
                  <a:extLst>
                    <a:ext uri="{9D8B030D-6E8A-4147-A177-3AD203B41FA5}">
                      <a16:colId xmlns:a16="http://schemas.microsoft.com/office/drawing/2014/main" xmlns="" val="884698828"/>
                    </a:ext>
                  </a:extLst>
                </a:gridCol>
                <a:gridCol w="1033444">
                  <a:extLst>
                    <a:ext uri="{9D8B030D-6E8A-4147-A177-3AD203B41FA5}">
                      <a16:colId xmlns:a16="http://schemas.microsoft.com/office/drawing/2014/main" xmlns="" val="715451672"/>
                    </a:ext>
                  </a:extLst>
                </a:gridCol>
                <a:gridCol w="1388121">
                  <a:extLst>
                    <a:ext uri="{9D8B030D-6E8A-4147-A177-3AD203B41FA5}">
                      <a16:colId xmlns:a16="http://schemas.microsoft.com/office/drawing/2014/main" xmlns="" val="341223907"/>
                    </a:ext>
                  </a:extLst>
                </a:gridCol>
                <a:gridCol w="1389011">
                  <a:extLst>
                    <a:ext uri="{9D8B030D-6E8A-4147-A177-3AD203B41FA5}">
                      <a16:colId xmlns:a16="http://schemas.microsoft.com/office/drawing/2014/main" xmlns="" val="3811814325"/>
                    </a:ext>
                  </a:extLst>
                </a:gridCol>
                <a:gridCol w="1299971">
                  <a:extLst>
                    <a:ext uri="{9D8B030D-6E8A-4147-A177-3AD203B41FA5}">
                      <a16:colId xmlns:a16="http://schemas.microsoft.com/office/drawing/2014/main" xmlns="" val="3072011839"/>
                    </a:ext>
                  </a:extLst>
                </a:gridCol>
              </a:tblGrid>
              <a:tr h="481553">
                <a:tc>
                  <a:txBody>
                    <a:bodyPr/>
                    <a:lstStyle/>
                    <a:p>
                      <a:pPr algn="just">
                        <a:lnSpc>
                          <a:spcPct val="107000"/>
                        </a:lnSpc>
                        <a:spcAft>
                          <a:spcPts val="0"/>
                        </a:spcAft>
                      </a:pPr>
                      <a:r>
                        <a:rPr lang="en-ZA" sz="1400" dirty="0">
                          <a:effectLst/>
                          <a:latin typeface="Gill Sans MT" panose="020B0502020104020203" pitchFamily="34" charset="0"/>
                        </a:rPr>
                        <a:t>Project Name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smtClean="0">
                          <a:effectLst/>
                          <a:latin typeface="Gill Sans MT" panose="020B0502020104020203" pitchFamily="34" charset="0"/>
                        </a:rPr>
                        <a:t>Number</a:t>
                      </a:r>
                      <a:r>
                        <a:rPr lang="en-ZA" sz="1400" baseline="0" dirty="0" smtClean="0">
                          <a:effectLst/>
                          <a:latin typeface="Gill Sans MT" panose="020B0502020104020203" pitchFamily="34" charset="0"/>
                        </a:rPr>
                        <a:t> of participants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Quarter 1: FTE’s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Quarter 2: FTE’S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Quarter 3: FTE’s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Quarter </a:t>
                      </a:r>
                      <a:r>
                        <a:rPr lang="en-ZA" sz="1400" dirty="0" smtClean="0">
                          <a:effectLst/>
                          <a:latin typeface="Gill Sans MT" panose="020B0502020104020203" pitchFamily="34" charset="0"/>
                        </a:rPr>
                        <a:t>4:</a:t>
                      </a:r>
                      <a:r>
                        <a:rPr lang="en-ZA" sz="1400" baseline="0" dirty="0" smtClean="0">
                          <a:effectLst/>
                          <a:latin typeface="Gill Sans MT" panose="020B0502020104020203" pitchFamily="34" charset="0"/>
                        </a:rPr>
                        <a:t>  </a:t>
                      </a:r>
                      <a:r>
                        <a:rPr lang="en-ZA" sz="1400" dirty="0" smtClean="0">
                          <a:effectLst/>
                          <a:latin typeface="Gill Sans MT" panose="020B0502020104020203" pitchFamily="34" charset="0"/>
                        </a:rPr>
                        <a:t>FTE’s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106722581"/>
                  </a:ext>
                </a:extLst>
              </a:tr>
              <a:tr h="481553">
                <a:tc>
                  <a:txBody>
                    <a:bodyPr/>
                    <a:lstStyle/>
                    <a:p>
                      <a:pPr algn="just">
                        <a:lnSpc>
                          <a:spcPct val="107000"/>
                        </a:lnSpc>
                        <a:spcAft>
                          <a:spcPts val="0"/>
                        </a:spcAft>
                      </a:pPr>
                      <a:r>
                        <a:rPr lang="en-ZA" sz="1400" dirty="0" smtClean="0">
                          <a:effectLst/>
                          <a:latin typeface="Gill Sans MT" panose="020B0502020104020203" pitchFamily="34" charset="0"/>
                        </a:rPr>
                        <a:t>EC-Hospitality Youth</a:t>
                      </a:r>
                      <a:r>
                        <a:rPr lang="en-ZA" sz="1400" baseline="0" dirty="0" smtClean="0">
                          <a:effectLst/>
                          <a:latin typeface="Gill Sans MT" panose="020B0502020104020203" pitchFamily="34" charset="0"/>
                        </a:rPr>
                        <a:t> Programme </a:t>
                      </a:r>
                      <a:r>
                        <a:rPr lang="en-ZA" sz="1400" dirty="0" smtClean="0">
                          <a:effectLst/>
                          <a:latin typeface="Gill Sans MT" panose="020B0502020104020203" pitchFamily="34" charset="0"/>
                        </a:rPr>
                        <a:t>(HYP)</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200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22345208"/>
                  </a:ext>
                </a:extLst>
              </a:tr>
              <a:tr h="240777">
                <a:tc>
                  <a:txBody>
                    <a:bodyPr/>
                    <a:lstStyle/>
                    <a:p>
                      <a:pPr algn="just">
                        <a:lnSpc>
                          <a:spcPct val="107000"/>
                        </a:lnSpc>
                        <a:spcAft>
                          <a:spcPts val="0"/>
                        </a:spcAft>
                      </a:pPr>
                      <a:r>
                        <a:rPr lang="en-ZA" sz="1400" dirty="0">
                          <a:effectLst/>
                          <a:latin typeface="Gill Sans MT" panose="020B0502020104020203" pitchFamily="34" charset="0"/>
                        </a:rPr>
                        <a:t>EC-Safety Monitors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200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784068960"/>
                  </a:ext>
                </a:extLst>
              </a:tr>
              <a:tr h="240777">
                <a:tc>
                  <a:txBody>
                    <a:bodyPr/>
                    <a:lstStyle/>
                    <a:p>
                      <a:pPr algn="just">
                        <a:lnSpc>
                          <a:spcPct val="107000"/>
                        </a:lnSpc>
                        <a:spcAft>
                          <a:spcPts val="0"/>
                        </a:spcAft>
                      </a:pPr>
                      <a:r>
                        <a:rPr lang="en-ZA" sz="1400" dirty="0">
                          <a:effectLst/>
                          <a:latin typeface="Gill Sans MT" panose="020B0502020104020203" pitchFamily="34" charset="0"/>
                        </a:rPr>
                        <a:t>GP-HYP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715198749"/>
                  </a:ext>
                </a:extLst>
              </a:tr>
              <a:tr h="240777">
                <a:tc>
                  <a:txBody>
                    <a:bodyPr/>
                    <a:lstStyle/>
                    <a:p>
                      <a:pPr algn="just">
                        <a:lnSpc>
                          <a:spcPct val="107000"/>
                        </a:lnSpc>
                        <a:spcAft>
                          <a:spcPts val="0"/>
                        </a:spcAft>
                      </a:pPr>
                      <a:r>
                        <a:rPr lang="en-ZA" sz="1400" dirty="0">
                          <a:effectLst/>
                          <a:latin typeface="Gill Sans MT" panose="020B0502020104020203" pitchFamily="34" charset="0"/>
                        </a:rPr>
                        <a:t>GP-Safety Monitors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200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89846906"/>
                  </a:ext>
                </a:extLst>
              </a:tr>
              <a:tr h="240777">
                <a:tc>
                  <a:txBody>
                    <a:bodyPr/>
                    <a:lstStyle/>
                    <a:p>
                      <a:pPr algn="just">
                        <a:lnSpc>
                          <a:spcPct val="107000"/>
                        </a:lnSpc>
                        <a:spcAft>
                          <a:spcPts val="0"/>
                        </a:spcAft>
                      </a:pPr>
                      <a:r>
                        <a:rPr lang="en-ZA" sz="1400" dirty="0">
                          <a:effectLst/>
                          <a:latin typeface="Gill Sans MT" panose="020B0502020104020203" pitchFamily="34" charset="0"/>
                        </a:rPr>
                        <a:t>MP-HYP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350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99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99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99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504119248"/>
                  </a:ext>
                </a:extLst>
              </a:tr>
              <a:tr h="240777">
                <a:tc>
                  <a:txBody>
                    <a:bodyPr/>
                    <a:lstStyle/>
                    <a:p>
                      <a:pPr algn="just">
                        <a:lnSpc>
                          <a:spcPct val="107000"/>
                        </a:lnSpc>
                        <a:spcAft>
                          <a:spcPts val="0"/>
                        </a:spcAft>
                      </a:pPr>
                      <a:r>
                        <a:rPr lang="en-ZA" sz="1400" dirty="0">
                          <a:effectLst/>
                          <a:latin typeface="Gill Sans MT" panose="020B0502020104020203" pitchFamily="34" charset="0"/>
                        </a:rPr>
                        <a:t>MP-Safety Monitors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250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69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69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69</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263379288"/>
                  </a:ext>
                </a:extLst>
              </a:tr>
              <a:tr h="240777">
                <a:tc>
                  <a:txBody>
                    <a:bodyPr/>
                    <a:lstStyle/>
                    <a:p>
                      <a:pPr algn="just">
                        <a:lnSpc>
                          <a:spcPct val="107000"/>
                        </a:lnSpc>
                        <a:spcAft>
                          <a:spcPts val="0"/>
                        </a:spcAft>
                      </a:pPr>
                      <a:r>
                        <a:rPr lang="en-ZA" sz="1400" dirty="0">
                          <a:effectLst/>
                          <a:latin typeface="Gill Sans MT" panose="020B0502020104020203" pitchFamily="34" charset="0"/>
                        </a:rPr>
                        <a:t>KZN-HYP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575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165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165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165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849315528"/>
                  </a:ext>
                </a:extLst>
              </a:tr>
              <a:tr h="481553">
                <a:tc>
                  <a:txBody>
                    <a:bodyPr/>
                    <a:lstStyle/>
                    <a:p>
                      <a:pPr algn="just">
                        <a:lnSpc>
                          <a:spcPct val="107000"/>
                        </a:lnSpc>
                        <a:spcAft>
                          <a:spcPts val="0"/>
                        </a:spcAft>
                      </a:pPr>
                      <a:r>
                        <a:rPr lang="en-ZA" sz="1400" dirty="0">
                          <a:effectLst/>
                          <a:latin typeface="Gill Sans MT" panose="020B0502020104020203" pitchFamily="34" charset="0"/>
                        </a:rPr>
                        <a:t>NAT-Youth Chef Training Programme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477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136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136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136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72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388097112"/>
                  </a:ext>
                </a:extLst>
              </a:tr>
              <a:tr h="240777">
                <a:tc>
                  <a:txBody>
                    <a:bodyPr/>
                    <a:lstStyle/>
                    <a:p>
                      <a:pPr algn="just">
                        <a:lnSpc>
                          <a:spcPct val="107000"/>
                        </a:lnSpc>
                        <a:spcAft>
                          <a:spcPts val="0"/>
                        </a:spcAft>
                      </a:pPr>
                      <a:r>
                        <a:rPr lang="en-ZA" sz="1400" dirty="0">
                          <a:effectLst/>
                          <a:latin typeface="Gill Sans MT" panose="020B0502020104020203" pitchFamily="34" charset="0"/>
                        </a:rPr>
                        <a:t>Green Coast</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110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84069173"/>
                  </a:ext>
                </a:extLst>
              </a:tr>
              <a:tr h="240777">
                <a:tc>
                  <a:txBody>
                    <a:bodyPr/>
                    <a:lstStyle/>
                    <a:p>
                      <a:pPr algn="just">
                        <a:lnSpc>
                          <a:spcPct val="107000"/>
                        </a:lnSpc>
                        <a:spcAft>
                          <a:spcPts val="0"/>
                        </a:spcAft>
                      </a:pPr>
                      <a:r>
                        <a:rPr lang="en-ZA" sz="1400" dirty="0">
                          <a:effectLst/>
                          <a:latin typeface="Gill Sans MT" panose="020B0502020104020203" pitchFamily="34" charset="0"/>
                        </a:rPr>
                        <a:t>Wine Service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300</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86</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088697036"/>
                  </a:ext>
                </a:extLst>
              </a:tr>
              <a:tr h="240777">
                <a:tc>
                  <a:txBody>
                    <a:bodyPr/>
                    <a:lstStyle/>
                    <a:p>
                      <a:pPr algn="just">
                        <a:lnSpc>
                          <a:spcPct val="107000"/>
                        </a:lnSpc>
                        <a:spcAft>
                          <a:spcPts val="0"/>
                        </a:spcAft>
                      </a:pPr>
                      <a:r>
                        <a:rPr lang="en-ZA" sz="1400" dirty="0">
                          <a:effectLst/>
                          <a:latin typeface="Gill Sans MT" panose="020B0502020104020203" pitchFamily="34" charset="0"/>
                        </a:rPr>
                        <a:t>Grand Total</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3237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813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813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813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ZA" sz="1400" dirty="0">
                          <a:effectLst/>
                          <a:latin typeface="Gill Sans MT" panose="020B0502020104020203" pitchFamily="34" charset="0"/>
                        </a:rPr>
                        <a:t>247</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698560847"/>
                  </a:ext>
                </a:extLst>
              </a:tr>
            </a:tbl>
          </a:graphicData>
        </a:graphic>
      </p:graphicFrame>
      <p:sp>
        <p:nvSpPr>
          <p:cNvPr id="6" name="Rectangle 5"/>
          <p:cNvSpPr/>
          <p:nvPr/>
        </p:nvSpPr>
        <p:spPr>
          <a:xfrm>
            <a:off x="240683" y="5575214"/>
            <a:ext cx="5545967" cy="646331"/>
          </a:xfrm>
          <a:prstGeom prst="rect">
            <a:avLst/>
          </a:prstGeom>
        </p:spPr>
        <p:txBody>
          <a:bodyPr wrap="square">
            <a:spAutoFit/>
          </a:bodyPr>
          <a:lstStyle/>
          <a:p>
            <a:pPr algn="just"/>
            <a:r>
              <a:rPr lang="en-US" sz="1200" dirty="0" smtClean="0">
                <a:latin typeface="Gill Sans MT" panose="020B0502020104020203" pitchFamily="34" charset="0"/>
              </a:rPr>
              <a:t>A</a:t>
            </a:r>
            <a:r>
              <a:rPr lang="en-US" sz="1200" b="1" dirty="0" smtClean="0">
                <a:latin typeface="Gill Sans MT" panose="020B0502020104020203" pitchFamily="34" charset="0"/>
              </a:rPr>
              <a:t> FTE</a:t>
            </a:r>
            <a:r>
              <a:rPr lang="en-US" sz="1200" dirty="0" smtClean="0">
                <a:latin typeface="Gill Sans MT" panose="020B0502020104020203" pitchFamily="34" charset="0"/>
              </a:rPr>
              <a:t> </a:t>
            </a:r>
            <a:r>
              <a:rPr lang="en-US" sz="1200" dirty="0">
                <a:latin typeface="Gill Sans MT" panose="020B0502020104020203" pitchFamily="34" charset="0"/>
              </a:rPr>
              <a:t>refers to one person-year of employment.  One person-year is equivalent to 230 person days of paid work.  Person-years of employment = total number of person days of employment created for targeted labour during the year divided by 230.  </a:t>
            </a:r>
          </a:p>
        </p:txBody>
      </p:sp>
      <p:sp>
        <p:nvSpPr>
          <p:cNvPr id="7" name="Footer Placeholder 6"/>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96394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58489"/>
            <a:ext cx="7886700" cy="828960"/>
          </a:xfrm>
        </p:spPr>
        <p:txBody>
          <a:bodyPr>
            <a:normAutofit fontScale="90000"/>
          </a:bodyPr>
          <a:lstStyle/>
          <a:p>
            <a:pPr algn="ctr"/>
            <a:r>
              <a:rPr lang="en-US" dirty="0" smtClean="0"/>
              <a:t>Skills Development Projects (Hospitality) Per province</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28650" y="1187449"/>
            <a:ext cx="8078622" cy="4530726"/>
          </a:xfrm>
        </p:spPr>
      </p:pic>
    </p:spTree>
    <p:extLst>
      <p:ext uri="{BB962C8B-B14F-4D97-AF65-F5344CB8AC3E}">
        <p14:creationId xmlns:p14="http://schemas.microsoft.com/office/powerpoint/2010/main" xmlns="" val="153408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590216"/>
          </a:xfrm>
        </p:spPr>
        <p:txBody>
          <a:bodyPr/>
          <a:lstStyle/>
          <a:p>
            <a:pPr algn="ctr"/>
            <a:r>
              <a:rPr lang="en-US" dirty="0" smtClean="0"/>
              <a:t>Skills Development Projects</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3081" y="955343"/>
            <a:ext cx="8570794" cy="4694830"/>
          </a:xfrm>
        </p:spPr>
      </p:pic>
    </p:spTree>
    <p:extLst>
      <p:ext uri="{BB962C8B-B14F-4D97-AF65-F5344CB8AC3E}">
        <p14:creationId xmlns:p14="http://schemas.microsoft.com/office/powerpoint/2010/main" xmlns="" val="283997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193639"/>
            <a:ext cx="7886700" cy="620928"/>
          </a:xfrm>
        </p:spPr>
        <p:txBody>
          <a:bodyPr>
            <a:noAutofit/>
          </a:bodyPr>
          <a:lstStyle/>
          <a:p>
            <a:pPr algn="ctr"/>
            <a:r>
              <a:rPr lang="en-ZA" sz="2400" dirty="0" smtClean="0"/>
              <a:t>Programme 4:  Tourism Sector </a:t>
            </a:r>
            <a:r>
              <a:rPr lang="en-ZA" sz="2400" dirty="0"/>
              <a:t>S</a:t>
            </a:r>
            <a:r>
              <a:rPr lang="en-ZA" sz="2400" dirty="0" smtClean="0"/>
              <a:t>upport  Services (TSSS) </a:t>
            </a:r>
            <a:endParaRPr lang="en-ZA" sz="2400" dirty="0"/>
          </a:p>
        </p:txBody>
      </p:sp>
      <p:sp>
        <p:nvSpPr>
          <p:cNvPr id="5" name="Content Placeholder 4"/>
          <p:cNvSpPr>
            <a:spLocks noGrp="1"/>
          </p:cNvSpPr>
          <p:nvPr>
            <p:ph idx="1"/>
          </p:nvPr>
        </p:nvSpPr>
        <p:spPr>
          <a:xfrm>
            <a:off x="628649" y="1290918"/>
            <a:ext cx="7886700" cy="4375640"/>
          </a:xfrm>
        </p:spPr>
        <p:txBody>
          <a:bodyPr>
            <a:normAutofit/>
          </a:bodyPr>
          <a:lstStyle/>
          <a:p>
            <a:pPr marL="0" indent="0" algn="just">
              <a:lnSpc>
                <a:spcPct val="100000"/>
              </a:lnSpc>
              <a:spcBef>
                <a:spcPts val="0"/>
              </a:spcBef>
              <a:buNone/>
            </a:pPr>
            <a:r>
              <a:rPr lang="en-ZA" sz="1600" b="1" dirty="0" smtClean="0"/>
              <a:t>Purpose: </a:t>
            </a:r>
            <a:r>
              <a:rPr lang="en-ZA" sz="1600" dirty="0" smtClean="0"/>
              <a:t>TSSS enhances </a:t>
            </a:r>
            <a:r>
              <a:rPr lang="en-ZA" sz="1600" dirty="0"/>
              <a:t>transformation of the sector, increases skills levels and supports development to ensure that South Africa is a competitive tourism destination. </a:t>
            </a:r>
            <a:endParaRPr lang="en-ZA" sz="1600" dirty="0" smtClean="0"/>
          </a:p>
          <a:p>
            <a:pPr marL="0" indent="0" algn="just">
              <a:lnSpc>
                <a:spcPct val="100000"/>
              </a:lnSpc>
              <a:spcBef>
                <a:spcPts val="0"/>
              </a:spcBef>
              <a:buNone/>
            </a:pPr>
            <a:endParaRPr lang="en-ZA" sz="1600" dirty="0" smtClean="0"/>
          </a:p>
          <a:p>
            <a:pPr marL="0" indent="0" algn="just">
              <a:lnSpc>
                <a:spcPct val="100000"/>
              </a:lnSpc>
              <a:spcBef>
                <a:spcPts val="0"/>
              </a:spcBef>
              <a:buNone/>
            </a:pPr>
            <a:r>
              <a:rPr lang="en-ZA" sz="1600" dirty="0" smtClean="0"/>
              <a:t>The Programme aims </a:t>
            </a:r>
            <a:r>
              <a:rPr lang="en-ZA" sz="1600" dirty="0"/>
              <a:t>to accelerate the transformation of the tourism sector through implementation of programmes aimed at the empowerment of marginalised enterprises and individuals to promote inclusive growth of the </a:t>
            </a:r>
            <a:r>
              <a:rPr lang="en-ZA" sz="1600" dirty="0" smtClean="0"/>
              <a:t>sector. The Programme seeks </a:t>
            </a:r>
            <a:r>
              <a:rPr lang="en-ZA" sz="1600" dirty="0"/>
              <a:t>to facilitate the development and growth of tourism enterprises to contribute to inclusive economic growth and job creation. This is done through creation of an enabling environment for tourism enterprises to grow, and contributes to job creation and the competitiveness of the destination, through the provision of business support services and </a:t>
            </a:r>
            <a:r>
              <a:rPr lang="en-ZA" sz="1600" dirty="0" smtClean="0"/>
              <a:t>tools. The Programme also </a:t>
            </a:r>
            <a:r>
              <a:rPr lang="en-ZA" sz="1600" dirty="0"/>
              <a:t>implements prioritised programmes (capacity-building) that present opportunities for training and development for the growth of the sector. </a:t>
            </a:r>
            <a:endParaRPr lang="en-ZA" sz="1600" dirty="0" smtClean="0"/>
          </a:p>
          <a:p>
            <a:pPr marL="0" indent="0" algn="just">
              <a:lnSpc>
                <a:spcPct val="100000"/>
              </a:lnSpc>
              <a:spcBef>
                <a:spcPts val="0"/>
              </a:spcBef>
              <a:buNone/>
            </a:pPr>
            <a:endParaRPr lang="en-ZA" sz="1600" dirty="0"/>
          </a:p>
          <a:p>
            <a:pPr marL="0" indent="0" algn="just">
              <a:lnSpc>
                <a:spcPct val="100000"/>
              </a:lnSpc>
              <a:spcBef>
                <a:spcPts val="0"/>
              </a:spcBef>
              <a:buNone/>
            </a:pPr>
            <a:r>
              <a:rPr lang="en-ZA" sz="1600" b="1" dirty="0" smtClean="0"/>
              <a:t>Strategic </a:t>
            </a:r>
            <a:r>
              <a:rPr lang="en-ZA" sz="1600" b="1" dirty="0"/>
              <a:t>Outcome-oriented goal: </a:t>
            </a:r>
            <a:endParaRPr lang="en-ZA" sz="1600" b="1" dirty="0" smtClean="0"/>
          </a:p>
          <a:p>
            <a:pPr marL="0" indent="0" algn="just">
              <a:lnSpc>
                <a:spcPct val="100000"/>
              </a:lnSpc>
              <a:spcBef>
                <a:spcPts val="0"/>
              </a:spcBef>
              <a:buNone/>
            </a:pPr>
            <a:endParaRPr lang="en-ZA" sz="1600" b="1" dirty="0" smtClean="0"/>
          </a:p>
          <a:p>
            <a:pPr marL="0" indent="0" algn="just">
              <a:lnSpc>
                <a:spcPct val="100000"/>
              </a:lnSpc>
              <a:spcBef>
                <a:spcPts val="0"/>
              </a:spcBef>
              <a:buNone/>
            </a:pPr>
            <a:r>
              <a:rPr lang="en-ZA" sz="1600" dirty="0" smtClean="0"/>
              <a:t>Increase </a:t>
            </a:r>
            <a:r>
              <a:rPr lang="en-ZA" sz="1600" dirty="0"/>
              <a:t>the tourism sector’s contribution to inclusive economic </a:t>
            </a:r>
            <a:r>
              <a:rPr lang="en-ZA" sz="1600" dirty="0" smtClean="0"/>
              <a:t>growth.</a:t>
            </a:r>
            <a:endParaRPr lang="en-ZA" sz="1600" dirty="0"/>
          </a:p>
          <a:p>
            <a:pPr marL="0" indent="0" algn="just">
              <a:lnSpc>
                <a:spcPct val="100000"/>
              </a:lnSpc>
              <a:buNone/>
            </a:pPr>
            <a:endParaRPr lang="en-ZA" sz="1600" dirty="0"/>
          </a:p>
        </p:txBody>
      </p:sp>
      <p:sp>
        <p:nvSpPr>
          <p:cNvPr id="6" name="Footer Placeholder 1"/>
          <p:cNvSpPr>
            <a:spLocks noGrp="1"/>
          </p:cNvSpPr>
          <p:nvPr>
            <p:ph type="ftr" sz="quarter" idx="11"/>
          </p:nvPr>
        </p:nvSpPr>
        <p:spPr>
          <a:xfrm>
            <a:off x="282388" y="6027458"/>
            <a:ext cx="2464174"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75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49" y="2207492"/>
            <a:ext cx="7886700" cy="1708727"/>
          </a:xfrm>
        </p:spPr>
        <p:txBody>
          <a:bodyPr>
            <a:normAutofit/>
          </a:bodyPr>
          <a:lstStyle/>
          <a:p>
            <a:pPr marL="0" indent="0" algn="ctr">
              <a:lnSpc>
                <a:spcPct val="100000"/>
              </a:lnSpc>
              <a:spcBef>
                <a:spcPts val="0"/>
              </a:spcBef>
              <a:buNone/>
            </a:pPr>
            <a:r>
              <a:rPr lang="en-ZA" sz="8000" b="1" dirty="0" smtClean="0">
                <a:solidFill>
                  <a:srgbClr val="ED7D31"/>
                </a:solidFill>
                <a:ea typeface="+mj-ea"/>
                <a:cs typeface="+mj-cs"/>
              </a:rPr>
              <a:t>Introduction </a:t>
            </a:r>
            <a:endParaRPr lang="en-ZA" sz="8000" dirty="0">
              <a:solidFill>
                <a:srgbClr val="FF0000"/>
              </a:solidFill>
            </a:endParaRPr>
          </a:p>
        </p:txBody>
      </p:sp>
      <p:sp>
        <p:nvSpPr>
          <p:cNvPr id="6" name="Footer Placeholder 1"/>
          <p:cNvSpPr>
            <a:spLocks noGrp="1"/>
          </p:cNvSpPr>
          <p:nvPr>
            <p:ph type="ftr" sz="quarter" idx="11"/>
          </p:nvPr>
        </p:nvSpPr>
        <p:spPr>
          <a:xfrm>
            <a:off x="282388" y="6027458"/>
            <a:ext cx="2464174"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40934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52582" y="228600"/>
            <a:ext cx="8211127" cy="750455"/>
          </a:xfrm>
        </p:spPr>
        <p:txBody>
          <a:bodyPr>
            <a:noAutofit/>
          </a:bodyPr>
          <a:lstStyle/>
          <a:p>
            <a:pPr algn="ctr"/>
            <a:r>
              <a:rPr lang="en-ZA" sz="2000" dirty="0" smtClean="0"/>
              <a:t>TSSS: Links on Strategic Objectives, Objective Statements and Programme Performance Indicators</a:t>
            </a:r>
            <a:r>
              <a:rPr lang="en-ZA" sz="2200" dirty="0" smtClean="0"/>
              <a:t>  </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xmlns="" val="678359439"/>
              </p:ext>
            </p:extLst>
          </p:nvPr>
        </p:nvGraphicFramePr>
        <p:xfrm>
          <a:off x="452581" y="1059918"/>
          <a:ext cx="8211127" cy="4898093"/>
        </p:xfrm>
        <a:graphic>
          <a:graphicData uri="http://schemas.openxmlformats.org/drawingml/2006/table">
            <a:tbl>
              <a:tblPr firstRow="1" bandRow="1">
                <a:tableStyleId>{21E4AEA4-8DFA-4A89-87EB-49C32662AFE0}</a:tableStyleId>
              </a:tblPr>
              <a:tblGrid>
                <a:gridCol w="3439654">
                  <a:extLst>
                    <a:ext uri="{9D8B030D-6E8A-4147-A177-3AD203B41FA5}">
                      <a16:colId xmlns:a16="http://schemas.microsoft.com/office/drawing/2014/main" xmlns="" val="20000"/>
                    </a:ext>
                  </a:extLst>
                </a:gridCol>
                <a:gridCol w="4771473">
                  <a:extLst>
                    <a:ext uri="{9D8B030D-6E8A-4147-A177-3AD203B41FA5}">
                      <a16:colId xmlns:a16="http://schemas.microsoft.com/office/drawing/2014/main" xmlns="" val="20001"/>
                    </a:ext>
                  </a:extLst>
                </a:gridCol>
              </a:tblGrid>
              <a:tr h="51929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2:</a:t>
                      </a:r>
                      <a:r>
                        <a:rPr lang="en-ZA" sz="1600" b="1" baseline="0" dirty="0" smtClean="0">
                          <a:solidFill>
                            <a:schemeClr val="tx1"/>
                          </a:solidFill>
                          <a:latin typeface="Gill Sans MT" panose="020B0502020104020203" pitchFamily="34" charset="0"/>
                        </a:rPr>
                        <a:t>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To enhance understanding and awareness of the value of tourism and its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86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2107313">
                <a:tc>
                  <a:txBody>
                    <a:bodyPr/>
                    <a:lstStyle/>
                    <a:p>
                      <a:pPr algn="just">
                        <a:lnSpc>
                          <a:spcPct val="100000"/>
                        </a:lnSpc>
                        <a:spcAft>
                          <a:spcPts val="0"/>
                        </a:spcAft>
                      </a:pPr>
                      <a:r>
                        <a:rPr lang="en-ZA" sz="15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provide a platform for peer learning and information sharing about tourism development at local government level.</a:t>
                      </a:r>
                    </a:p>
                    <a:p>
                      <a:pPr algn="just">
                        <a:lnSpc>
                          <a:spcPct val="100000"/>
                        </a:lnSpc>
                        <a:spcAft>
                          <a:spcPts val="0"/>
                        </a:spcAft>
                      </a:pP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PPI 1: </a:t>
                      </a: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Number of awareness sessions hosted.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Projects:  </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Two awareness sessions hosted namely,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Local Government Tourism Peer Learning Network sessions for municipal practitioners conducted in 4 provinces.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Tourism Information sharing sessions on departmental programmes and services hosted in 4 provinces (Western Cape (WC ) </a:t>
                      </a:r>
                      <a:r>
                        <a:rPr kumimoji="0" lang="en-ZA" sz="1500" b="0" i="0" u="none" strike="noStrike" kern="1200" cap="none" spc="0" normalizeH="0" baseline="0" noProof="0" dirty="0" err="1"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Kwalulu</a:t>
                      </a:r>
                      <a:r>
                        <a:rPr kumimoji="0" lang="en-ZA" sz="1500" b="0" i="0" u="none" strike="noStrike" kern="1200" cap="none" spc="0" normalizeH="0" baseline="0" noProof="0" dirty="0" smtClean="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-Natal (KZN),  North West (NW) &amp; Gauteng (GP).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63936215"/>
                  </a:ext>
                </a:extLst>
              </a:tr>
              <a:tr h="2914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Strategic Objective 5:  </a:t>
                      </a:r>
                      <a:r>
                        <a:rPr kumimoji="0" lang="en-ZA" sz="16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 accelerate the transformation of the tourism sector.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gn="just">
                        <a:lnSpc>
                          <a:spcPct val="10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7805609"/>
                  </a:ext>
                </a:extLst>
              </a:tr>
              <a:tr h="1579478">
                <a:tc>
                  <a:txBody>
                    <a:bodyPr/>
                    <a:lstStyle/>
                    <a:p>
                      <a:pPr algn="just">
                        <a:lnSpc>
                          <a:spcPct val="100000"/>
                        </a:lnSpc>
                        <a:spcAft>
                          <a:spcPts val="0"/>
                        </a:spcAft>
                      </a:pPr>
                      <a:r>
                        <a:rPr lang="en-ZA" sz="1500" kern="1200" dirty="0" smtClean="0">
                          <a:solidFill>
                            <a:schemeClr val="dk1"/>
                          </a:solidFill>
                          <a:effectLst/>
                          <a:latin typeface="Gill Sans MT" panose="020B0502020104020203" pitchFamily="34" charset="0"/>
                          <a:ea typeface="+mn-ea"/>
                          <a:cs typeface="+mn-cs"/>
                        </a:rPr>
                        <a:t>To implement programmes aimed at the empowerment enterprises and individuals to promote inclusive growth of the sector.</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2: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Number of incentivised programmes implemented.</a:t>
                      </a:r>
                    </a:p>
                    <a:p>
                      <a:pPr marL="0" indent="0" algn="just">
                        <a:lnSpc>
                          <a:spcPct val="100000"/>
                        </a:lnSpc>
                        <a:spcAft>
                          <a:spcPts val="0"/>
                        </a:spcAft>
                        <a:buFont typeface="Arial" panose="020B0604020202020204" pitchFamily="34" charset="0"/>
                        <a:buNone/>
                      </a:pP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Five incentive programmes implemented,</a:t>
                      </a: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namely:</a:t>
                      </a:r>
                    </a:p>
                    <a:p>
                      <a:pPr marL="285750" indent="-285750" algn="just">
                        <a:lnSpc>
                          <a:spcPct val="100000"/>
                        </a:lnSpc>
                        <a:spcAft>
                          <a:spcPts val="0"/>
                        </a:spcAft>
                        <a:buFont typeface="Arial" panose="020B0604020202020204" pitchFamily="34" charset="0"/>
                        <a:buChar char="•"/>
                      </a:pPr>
                      <a:r>
                        <a:rPr lang="en-ZA" sz="1500" kern="12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Market Access Support Programme (MASP)</a:t>
                      </a:r>
                    </a:p>
                    <a:p>
                      <a:pPr marL="285750" indent="-285750" algn="just">
                        <a:lnSpc>
                          <a:spcPct val="100000"/>
                        </a:lnSpc>
                        <a:spcAft>
                          <a:spcPts val="0"/>
                        </a:spcAft>
                        <a:buFont typeface="Arial" panose="020B0604020202020204" pitchFamily="34" charset="0"/>
                        <a:buChar char="•"/>
                      </a:pP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Tourism Grading Support Programme (TGSP)</a:t>
                      </a:r>
                    </a:p>
                    <a:p>
                      <a:pPr marL="285750" indent="-285750" algn="just">
                        <a:lnSpc>
                          <a:spcPct val="100000"/>
                        </a:lnSpc>
                        <a:spcAft>
                          <a:spcPts val="0"/>
                        </a:spcAft>
                        <a:buFont typeface="Arial" panose="020B0604020202020204" pitchFamily="34" charset="0"/>
                        <a:buChar char="•"/>
                      </a:pP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Green Tourism Incentive Programme (GTIP)</a:t>
                      </a:r>
                    </a:p>
                    <a:p>
                      <a:pPr marL="285750" indent="-285750" algn="just">
                        <a:lnSpc>
                          <a:spcPct val="100000"/>
                        </a:lnSpc>
                        <a:spcAft>
                          <a:spcPts val="0"/>
                        </a:spcAft>
                        <a:buFont typeface="Arial" panose="020B0604020202020204" pitchFamily="34" charset="0"/>
                        <a:buChar char="•"/>
                      </a:pP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Tourism Transformation Fund (TTF) </a:t>
                      </a:r>
                    </a:p>
                    <a:p>
                      <a:pPr marL="285750" indent="-285750" algn="just">
                        <a:lnSpc>
                          <a:spcPct val="100000"/>
                        </a:lnSpc>
                        <a:spcAft>
                          <a:spcPts val="0"/>
                        </a:spcAft>
                        <a:buFont typeface="Arial" panose="020B0604020202020204" pitchFamily="34" charset="0"/>
                        <a:buChar char="•"/>
                      </a:pPr>
                      <a:r>
                        <a:rPr lang="en-ZA" sz="1500" baseline="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Tourism Equity Fund (TEF)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55970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52582" y="228600"/>
            <a:ext cx="8211127" cy="750455"/>
          </a:xfrm>
        </p:spPr>
        <p:txBody>
          <a:bodyPr>
            <a:noAutofit/>
          </a:bodyPr>
          <a:lstStyle/>
          <a:p>
            <a:pPr algn="ctr"/>
            <a:r>
              <a:rPr lang="en-ZA" sz="2000" dirty="0" smtClean="0"/>
              <a:t>TSSS: Links on Strategic Objectives, Objective Statements and Programme Performance Indicators</a:t>
            </a:r>
            <a:r>
              <a:rPr lang="en-ZA" sz="2200" dirty="0" smtClean="0"/>
              <a:t>  </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xmlns="" val="1646726782"/>
              </p:ext>
            </p:extLst>
          </p:nvPr>
        </p:nvGraphicFramePr>
        <p:xfrm>
          <a:off x="452581" y="1059919"/>
          <a:ext cx="8211127" cy="4608673"/>
        </p:xfrm>
        <a:graphic>
          <a:graphicData uri="http://schemas.openxmlformats.org/drawingml/2006/table">
            <a:tbl>
              <a:tblPr firstRow="1" bandRow="1">
                <a:tableStyleId>{21E4AEA4-8DFA-4A89-87EB-49C32662AFE0}</a:tableStyleId>
              </a:tblPr>
              <a:tblGrid>
                <a:gridCol w="3439654">
                  <a:extLst>
                    <a:ext uri="{9D8B030D-6E8A-4147-A177-3AD203B41FA5}">
                      <a16:colId xmlns:a16="http://schemas.microsoft.com/office/drawing/2014/main" xmlns="" val="20000"/>
                    </a:ext>
                  </a:extLst>
                </a:gridCol>
                <a:gridCol w="4771473">
                  <a:extLst>
                    <a:ext uri="{9D8B030D-6E8A-4147-A177-3AD203B41FA5}">
                      <a16:colId xmlns:a16="http://schemas.microsoft.com/office/drawing/2014/main" xmlns="" val="20001"/>
                    </a:ext>
                  </a:extLst>
                </a:gridCol>
              </a:tblGrid>
              <a:tr h="5183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2:</a:t>
                      </a:r>
                      <a:r>
                        <a:rPr lang="en-ZA" sz="1600" b="1" baseline="0" dirty="0" smtClean="0">
                          <a:solidFill>
                            <a:schemeClr val="tx1"/>
                          </a:solidFill>
                          <a:latin typeface="Gill Sans MT" panose="020B0502020104020203" pitchFamily="34" charset="0"/>
                        </a:rPr>
                        <a:t>  </a:t>
                      </a:r>
                      <a:r>
                        <a:rPr lang="en-ZA" sz="16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To enhance understanding and awareness of the value of tourism and its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864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28051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Strategic Objective 5:  </a:t>
                      </a:r>
                      <a:r>
                        <a:rPr kumimoji="0" lang="en-ZA" sz="16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 accelerate the transformation of the tourism sector.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gn="just">
                        <a:lnSpc>
                          <a:spcPct val="10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7805609"/>
                  </a:ext>
                </a:extLst>
              </a:tr>
              <a:tr h="3409385">
                <a:tc>
                  <a:txBody>
                    <a:bodyPr/>
                    <a:lstStyle/>
                    <a:p>
                      <a:pPr algn="just">
                        <a:lnSpc>
                          <a:spcPct val="100000"/>
                        </a:lnSpc>
                        <a:spcAft>
                          <a:spcPts val="0"/>
                        </a:spcAft>
                      </a:pPr>
                      <a:r>
                        <a:rPr lang="en-ZA" sz="1500" kern="1200" dirty="0" smtClean="0">
                          <a:solidFill>
                            <a:schemeClr val="dk1"/>
                          </a:solidFill>
                          <a:effectLst/>
                          <a:latin typeface="Gill Sans MT" panose="020B0502020104020203" pitchFamily="34" charset="0"/>
                          <a:ea typeface="+mn-ea"/>
                          <a:cs typeface="+mn-cs"/>
                        </a:rPr>
                        <a:t>To implement programmes aimed at the empowerment enterprises and individuals to promote inclusive growth of the sector.</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3: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Number of initiatives implemented to support Domestic Tourism Growth Strategy. </a:t>
                      </a:r>
                      <a:r>
                        <a:rPr lang="en-US"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Three initiatives: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Domestic Tourism Incentive scheme to increase tourist numbers in partnership with </a:t>
                      </a:r>
                      <a:r>
                        <a:rPr lang="en-US" sz="1500" b="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SANParks</a:t>
                      </a:r>
                      <a:r>
                        <a:rPr lang="en-US"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at five National Parks: Kruger National Park (MP &amp; LP), Golden Gate National Park (FS), </a:t>
                      </a:r>
                      <a:r>
                        <a:rPr lang="en-US" sz="1500" b="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Kgalagadi</a:t>
                      </a:r>
                      <a:r>
                        <a:rPr lang="en-US"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National Park (NC), </a:t>
                      </a:r>
                      <a:r>
                        <a:rPr lang="en-US" sz="1500" b="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Marakele</a:t>
                      </a:r>
                      <a:r>
                        <a:rPr lang="en-US"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National Park (LP) and </a:t>
                      </a:r>
                      <a:r>
                        <a:rPr lang="en-US" sz="1500" b="0" dirty="0" err="1"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Addo</a:t>
                      </a:r>
                      <a:r>
                        <a:rPr lang="en-US"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 Elephant National Park (EC).</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initiative targeted at supporting the increase in domestic tourism among designated groups (youth, elderly and people with disabilities).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Tourism Month campaign implemented in conjunction with provinces and the sector.</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500" b="0" dirty="0" smtClean="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94840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18944" y="228600"/>
            <a:ext cx="7895325" cy="658091"/>
          </a:xfrm>
        </p:spPr>
        <p:txBody>
          <a:bodyPr>
            <a:noAutofit/>
          </a:bodyPr>
          <a:lstStyle/>
          <a:p>
            <a:pPr algn="ctr"/>
            <a:r>
              <a:rPr lang="en-ZA" sz="2000" dirty="0" smtClean="0"/>
              <a:t>Tourism Sector Support Services: Links on Strategic Objectives, Objective Statements and Programme Performance Indicators</a:t>
            </a:r>
            <a:r>
              <a:rPr lang="en-ZA" sz="2200" dirty="0" smtClean="0"/>
              <a:t>  </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xmlns="" val="1330190978"/>
              </p:ext>
            </p:extLst>
          </p:nvPr>
        </p:nvGraphicFramePr>
        <p:xfrm>
          <a:off x="354824" y="886693"/>
          <a:ext cx="8423564" cy="4909886"/>
        </p:xfrm>
        <a:graphic>
          <a:graphicData uri="http://schemas.openxmlformats.org/drawingml/2006/table">
            <a:tbl>
              <a:tblPr firstRow="1" bandRow="1">
                <a:tableStyleId>{21E4AEA4-8DFA-4A89-87EB-49C32662AFE0}</a:tableStyleId>
              </a:tblPr>
              <a:tblGrid>
                <a:gridCol w="4008582">
                  <a:extLst>
                    <a:ext uri="{9D8B030D-6E8A-4147-A177-3AD203B41FA5}">
                      <a16:colId xmlns:a16="http://schemas.microsoft.com/office/drawing/2014/main" xmlns="" val="20000"/>
                    </a:ext>
                  </a:extLst>
                </a:gridCol>
                <a:gridCol w="4414982">
                  <a:extLst>
                    <a:ext uri="{9D8B030D-6E8A-4147-A177-3AD203B41FA5}">
                      <a16:colId xmlns:a16="http://schemas.microsoft.com/office/drawing/2014/main" xmlns="" val="3355012738"/>
                    </a:ext>
                  </a:extLst>
                </a:gridCol>
              </a:tblGrid>
              <a:tr h="4725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Strategic Objective 6:  To facilitate the development and growth of tourism enterprises to contribute to inclusive economic growth and job creation.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0"/>
                  </a:ext>
                </a:extLst>
              </a:tr>
              <a:tr h="28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Programme</a:t>
                      </a:r>
                      <a:r>
                        <a:rPr lang="en-ZA" sz="1300" b="1" baseline="0" dirty="0" smtClean="0">
                          <a:solidFill>
                            <a:schemeClr val="tx1"/>
                          </a:solidFill>
                          <a:latin typeface="Gill Sans MT" panose="020B0502020104020203" pitchFamily="34" charset="0"/>
                        </a:rPr>
                        <a:t> Performance Indicator (PPI)</a:t>
                      </a:r>
                      <a:endParaRPr lang="en-ZA" sz="13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747517124"/>
                  </a:ext>
                </a:extLst>
              </a:tr>
              <a:tr h="2456246">
                <a:tc>
                  <a:txBody>
                    <a:bodyPr/>
                    <a:lstStyle/>
                    <a:p>
                      <a:pPr algn="just">
                        <a:lnSpc>
                          <a:spcPct val="100000"/>
                        </a:lnSpc>
                        <a:spcAft>
                          <a:spcPts val="0"/>
                        </a:spcAft>
                      </a:pPr>
                      <a:r>
                        <a:rPr lang="en-ZA" sz="1300" kern="1200" dirty="0" smtClean="0">
                          <a:solidFill>
                            <a:schemeClr val="tx1"/>
                          </a:solidFill>
                          <a:effectLst/>
                          <a:latin typeface="Gill Sans MT" panose="020B0502020104020203" pitchFamily="34" charset="0"/>
                          <a:ea typeface="+mn-ea"/>
                          <a:cs typeface="+mn-cs"/>
                        </a:rPr>
                        <a:t>To create an enabling environment for tourism enterprises to grow and contribute to job creation and the competitiveness of the destination, through the provision of business support services and tools.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GB"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PPI </a:t>
                      </a:r>
                      <a:r>
                        <a:rPr lang="en-GB" sz="1300" b="1" dirty="0" smtClean="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4:</a:t>
                      </a:r>
                      <a:r>
                        <a:rPr lang="en-GB" sz="13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Number of enterprises </a:t>
                      </a:r>
                      <a:r>
                        <a:rPr lang="en-ZA" sz="13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development initiatives implemented. </a:t>
                      </a:r>
                    </a:p>
                    <a:p>
                      <a:pPr algn="just">
                        <a:lnSpc>
                          <a:spcPct val="100000"/>
                        </a:lnSpc>
                        <a:spcAft>
                          <a:spcPts val="0"/>
                        </a:spcAft>
                      </a:pPr>
                      <a:r>
                        <a:rPr lang="en-ZA" sz="1300" b="1"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Projects: </a:t>
                      </a:r>
                      <a:r>
                        <a:rPr lang="en-ZA" sz="130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Three initiatives:</a:t>
                      </a:r>
                    </a:p>
                    <a:p>
                      <a:pPr marL="285750" indent="-285750" algn="just">
                        <a:lnSpc>
                          <a:spcPct val="100000"/>
                        </a:lnSpc>
                        <a:spcAft>
                          <a:spcPts val="0"/>
                        </a:spcAft>
                        <a:buFont typeface="Arial" panose="020B0604020202020204" pitchFamily="34" charset="0"/>
                        <a:buChar char="•"/>
                      </a:pPr>
                      <a:r>
                        <a:rPr lang="en-ZA" sz="130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Support four existing incubators: Pilanesberg (NW), </a:t>
                      </a:r>
                      <a:r>
                        <a:rPr lang="en-ZA" sz="130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Manyeleti</a:t>
                      </a:r>
                      <a:r>
                        <a:rPr lang="en-ZA" sz="130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(MP),</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ZA" sz="13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Phalaborwa</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(LP) and </a:t>
                      </a:r>
                      <a:r>
                        <a:rPr lang="en-ZA" sz="13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Mier</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(NC).</a:t>
                      </a:r>
                    </a:p>
                    <a:p>
                      <a:pPr marL="285750" indent="-285750" algn="just">
                        <a:lnSpc>
                          <a:spcPct val="100000"/>
                        </a:lnSpc>
                        <a:spcAft>
                          <a:spcPts val="0"/>
                        </a:spcAft>
                        <a:buFont typeface="Arial" panose="020B0604020202020204" pitchFamily="34" charset="0"/>
                        <a:buChar char="•"/>
                      </a:pP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Develop two new incubators off-site: Tour Operators Incubator and Innovation Incubator. </a:t>
                      </a:r>
                    </a:p>
                    <a:p>
                      <a:pPr marL="285750" indent="-285750" algn="just">
                        <a:lnSpc>
                          <a:spcPct val="100000"/>
                        </a:lnSpc>
                        <a:spcAft>
                          <a:spcPts val="0"/>
                        </a:spcAft>
                        <a:buFont typeface="Arial" panose="020B0604020202020204" pitchFamily="34" charset="0"/>
                        <a:buChar char="•"/>
                      </a:pP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Conduct a feasibility study of community based enterprises in communities within the proximity of the following five national parks:  Kruger National Park (MP &amp; LP), Golden Gate National Park ((FS), </a:t>
                      </a:r>
                      <a:r>
                        <a:rPr lang="en-ZA" sz="13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Kgalagadi</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WHS (NC), </a:t>
                      </a:r>
                      <a:r>
                        <a:rPr lang="en-ZA" sz="13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Marakele</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National Park (LP) and </a:t>
                      </a:r>
                      <a:r>
                        <a:rPr lang="en-ZA" sz="13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Addo</a:t>
                      </a:r>
                      <a:r>
                        <a:rPr lang="en-ZA" sz="13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Elephant National Park (EC).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7609959"/>
                  </a:ext>
                </a:extLst>
              </a:tr>
              <a:tr h="28056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1" dirty="0" smtClean="0">
                          <a:solidFill>
                            <a:schemeClr val="tx1"/>
                          </a:solidFill>
                          <a:latin typeface="Gill Sans MT" panose="020B0502020104020203" pitchFamily="34" charset="0"/>
                        </a:rPr>
                        <a:t>Strategic Objective 8: To diversify and enhance tourism offerings</a:t>
                      </a:r>
                      <a:endParaRPr lang="en-ZA" sz="13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2981236721"/>
                  </a:ext>
                </a:extLst>
              </a:tr>
              <a:tr h="1371677">
                <a:tc>
                  <a:txBody>
                    <a:bodyPr/>
                    <a:lstStyle/>
                    <a:p>
                      <a:pPr algn="just">
                        <a:lnSpc>
                          <a:spcPct val="100000"/>
                        </a:lnSpc>
                        <a:spcAft>
                          <a:spcPts val="0"/>
                        </a:spcAft>
                      </a:pPr>
                      <a:r>
                        <a:rPr lang="en-ZA" sz="1300" dirty="0" smtClean="0">
                          <a:effectLst/>
                          <a:latin typeface="Gill Sans MT" panose="020B0502020104020203" pitchFamily="34" charset="0"/>
                          <a:ea typeface="Calibri" panose="020F0502020204030204" pitchFamily="34" charset="0"/>
                          <a:cs typeface="Times New Roman" panose="02020603050405020304" pitchFamily="18" charset="0"/>
                        </a:rPr>
                        <a:t>Implement prioritised programmes identified in the National Tourism Sector Strategy and Domestic Tourism Growth Strategy in order to enhance products and visitor experiences.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300" b="1" dirty="0" smtClean="0">
                          <a:effectLst/>
                          <a:latin typeface="Gill Sans MT" panose="020B0502020104020203" pitchFamily="34" charset="0"/>
                          <a:ea typeface="Calibri" panose="020F0502020204030204" pitchFamily="34" charset="0"/>
                          <a:cs typeface="Times New Roman" panose="02020603050405020304" pitchFamily="18" charset="0"/>
                        </a:rPr>
                        <a:t>PPI 5:</a:t>
                      </a:r>
                      <a:r>
                        <a:rPr lang="en-ZA" sz="1300" dirty="0" smtClean="0">
                          <a:effectLst/>
                          <a:latin typeface="Gill Sans MT" panose="020B0502020104020203" pitchFamily="34" charset="0"/>
                          <a:ea typeface="Calibri" panose="020F0502020204030204" pitchFamily="34" charset="0"/>
                          <a:cs typeface="Times New Roman" panose="02020603050405020304" pitchFamily="18" charset="0"/>
                        </a:rPr>
                        <a:t> Number of initiatives for improving visitor services implemented.</a:t>
                      </a:r>
                    </a:p>
                    <a:p>
                      <a:pPr algn="just">
                        <a:lnSpc>
                          <a:spcPct val="100000"/>
                        </a:lnSpc>
                        <a:spcAft>
                          <a:spcPts val="0"/>
                        </a:spcAft>
                      </a:pPr>
                      <a:r>
                        <a:rPr lang="en-ZA" sz="13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Two initiatives: </a:t>
                      </a:r>
                    </a:p>
                    <a:p>
                      <a:pPr marL="285750" indent="-285750" algn="just">
                        <a:lnSpc>
                          <a:spcPct val="100000"/>
                        </a:lnSpc>
                        <a:spcAft>
                          <a:spcPts val="0"/>
                        </a:spcAft>
                        <a:buFont typeface="Arial" panose="020B0604020202020204" pitchFamily="34" charset="0"/>
                        <a:buChar cha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Implementation of Tourism Monitors  Programme in all provinces.</a:t>
                      </a:r>
                    </a:p>
                    <a:p>
                      <a:pPr marL="285750" indent="-285750" algn="just">
                        <a:lnSpc>
                          <a:spcPct val="100000"/>
                        </a:lnSpc>
                        <a:spcAft>
                          <a:spcPts val="0"/>
                        </a:spcAft>
                        <a:buFont typeface="Arial" panose="020B0604020202020204" pitchFamily="34" charset="0"/>
                        <a:buChar char="•"/>
                      </a:pPr>
                      <a:r>
                        <a:rPr lang="en-ZA" sz="13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100% compliance with the service delivery charter in the management of tourist complaints.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010295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18944" y="228600"/>
            <a:ext cx="7895325" cy="658091"/>
          </a:xfrm>
        </p:spPr>
        <p:txBody>
          <a:bodyPr>
            <a:noAutofit/>
          </a:bodyPr>
          <a:lstStyle/>
          <a:p>
            <a:pPr algn="ctr"/>
            <a:r>
              <a:rPr lang="en-ZA" sz="2000" dirty="0" smtClean="0"/>
              <a:t>Tourism Sector Support Services: Links on Strategic Objectives, Objective Statements and Programme Performance Indicators</a:t>
            </a:r>
            <a:r>
              <a:rPr lang="en-ZA" sz="2200" dirty="0" smtClean="0"/>
              <a:t>  </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xmlns="" val="313560177"/>
              </p:ext>
            </p:extLst>
          </p:nvPr>
        </p:nvGraphicFramePr>
        <p:xfrm>
          <a:off x="354824" y="886693"/>
          <a:ext cx="8423564" cy="4567745"/>
        </p:xfrm>
        <a:graphic>
          <a:graphicData uri="http://schemas.openxmlformats.org/drawingml/2006/table">
            <a:tbl>
              <a:tblPr firstRow="1" bandRow="1">
                <a:tableStyleId>{21E4AEA4-8DFA-4A89-87EB-49C32662AFE0}</a:tableStyleId>
              </a:tblPr>
              <a:tblGrid>
                <a:gridCol w="2361080">
                  <a:extLst>
                    <a:ext uri="{9D8B030D-6E8A-4147-A177-3AD203B41FA5}">
                      <a16:colId xmlns:a16="http://schemas.microsoft.com/office/drawing/2014/main" xmlns="" val="20000"/>
                    </a:ext>
                  </a:extLst>
                </a:gridCol>
                <a:gridCol w="1647502">
                  <a:extLst>
                    <a:ext uri="{9D8B030D-6E8A-4147-A177-3AD203B41FA5}">
                      <a16:colId xmlns:a16="http://schemas.microsoft.com/office/drawing/2014/main" xmlns="" val="1606114586"/>
                    </a:ext>
                  </a:extLst>
                </a:gridCol>
                <a:gridCol w="4414982">
                  <a:extLst>
                    <a:ext uri="{9D8B030D-6E8A-4147-A177-3AD203B41FA5}">
                      <a16:colId xmlns:a16="http://schemas.microsoft.com/office/drawing/2014/main" xmlns="" val="3355012738"/>
                    </a:ext>
                  </a:extLst>
                </a:gridCol>
              </a:tblGrid>
              <a:tr h="58381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Strategic Objective 6:  To facilitate the development and growth of tourism enterprises to contribute to inclusive economic growth and job creation.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226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Programme</a:t>
                      </a:r>
                      <a:r>
                        <a:rPr lang="en-ZA" sz="1400" b="1" baseline="0" dirty="0" smtClean="0">
                          <a:solidFill>
                            <a:schemeClr val="tx1"/>
                          </a:solidFill>
                          <a:latin typeface="Gill Sans MT" panose="020B0502020104020203" pitchFamily="34" charset="0"/>
                        </a:rPr>
                        <a:t> Performance Indicator (PPI)</a:t>
                      </a:r>
                      <a:endParaRPr lang="en-ZA" sz="14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747517124"/>
                  </a:ext>
                </a:extLst>
              </a:tr>
              <a:tr h="46090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latin typeface="Gill Sans MT" panose="020B0502020104020203" pitchFamily="34" charset="0"/>
                        </a:rPr>
                        <a:t>Strategic Objective 7:</a:t>
                      </a:r>
                      <a:r>
                        <a:rPr lang="en-ZA" sz="1400" b="1" baseline="0" dirty="0" smtClean="0">
                          <a:solidFill>
                            <a:schemeClr val="tx1"/>
                          </a:solidFill>
                          <a:latin typeface="Gill Sans MT" panose="020B0502020104020203" pitchFamily="34" charset="0"/>
                        </a:rPr>
                        <a:t> Strategic Objective 7:  To facilitate tourism capacity-building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691354">
                <a:tc>
                  <a:txBody>
                    <a:bodyPr/>
                    <a:lstStyle/>
                    <a:p>
                      <a:pPr algn="just">
                        <a:lnSpc>
                          <a:spcPct val="100000"/>
                        </a:lnSpc>
                        <a:spcAft>
                          <a:spcPts val="0"/>
                        </a:spcAft>
                      </a:pPr>
                      <a:r>
                        <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implement prioritised programmes that present opportunities for training and development for the growth of the sector.</a:t>
                      </a:r>
                    </a:p>
                    <a:p>
                      <a:pPr algn="just">
                        <a:lnSpc>
                          <a:spcPct val="100000"/>
                        </a:lnSpc>
                        <a:spcAft>
                          <a:spcPts val="0"/>
                        </a:spcAft>
                      </a:pPr>
                      <a:endParaRPr lang="en-ZA" sz="14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en-ZA" sz="1400" b="1" dirty="0" smtClean="0">
                          <a:effectLst/>
                          <a:latin typeface="Gill Sans MT" panose="020B0502020104020203" pitchFamily="34" charset="0"/>
                          <a:ea typeface="Times New Roman" panose="02020603050405020304" pitchFamily="18" charset="0"/>
                          <a:cs typeface="Times New Roman" panose="02020603050405020304" pitchFamily="18" charset="0"/>
                        </a:rPr>
                        <a:t>PPI 6: </a:t>
                      </a:r>
                      <a:r>
                        <a:rPr lang="en-ZA" sz="1400" dirty="0" smtClean="0">
                          <a:effectLst/>
                          <a:latin typeface="Gill Sans MT" panose="020B0502020104020203" pitchFamily="34" charset="0"/>
                          <a:ea typeface="Times New Roman" panose="02020603050405020304" pitchFamily="18" charset="0"/>
                          <a:cs typeface="Times New Roman" panose="02020603050405020304" pitchFamily="18" charset="0"/>
                        </a:rPr>
                        <a:t>Number of capacity-building programmes implemented.</a:t>
                      </a:r>
                    </a:p>
                    <a:p>
                      <a:pPr algn="just">
                        <a:lnSpc>
                          <a:spcPct val="100000"/>
                        </a:lnSpc>
                        <a:spcAft>
                          <a:spcPts val="0"/>
                        </a:spcAft>
                      </a:pPr>
                      <a:r>
                        <a:rPr lang="en-US" sz="1400" b="1"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Projects:</a:t>
                      </a:r>
                      <a:r>
                        <a:rPr lang="en-US" sz="1400" b="1"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Implementation of 10 </a:t>
                      </a: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capacity building programmes namely: </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Training of 20 Tourist Guides in Mandarin  language. (EC, WC and GP).</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Hosting of 2019 National Tourism Careers Expo. </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Hospitality Youth Programme targeting 3900 unemployed youth.</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National Chefs Training Programme in all provinces targeting 540 youth.</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Wine Service Training Programme targeting 300 youth.</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Food Safety Quality Assurer Programme targeting 1500 youth.</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Training of 60 Youth on Resource Efficiency (NW, NC and MP).</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Four capacity building initiatives for the Women in Tourism (</a:t>
                      </a:r>
                      <a:r>
                        <a:rPr lang="en-ZA" sz="14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WiT</a:t>
                      </a: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Programme: 1 Board Development training for </a:t>
                      </a:r>
                      <a:r>
                        <a:rPr lang="en-ZA" sz="1400" baseline="0" dirty="0" err="1"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WiT</a:t>
                      </a: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 Chapter Executives and 3 Business Development and Training Sessions.</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Executive Development Programme (20 Black Women Trained).</a:t>
                      </a:r>
                    </a:p>
                    <a:p>
                      <a:pPr marL="285750" indent="-285750" algn="just">
                        <a:lnSpc>
                          <a:spcPct val="100000"/>
                        </a:lnSpc>
                        <a:spcAft>
                          <a:spcPts val="0"/>
                        </a:spcAft>
                        <a:buFont typeface="Arial" panose="020B0604020202020204" pitchFamily="34" charset="0"/>
                        <a:buChar char="•"/>
                      </a:pPr>
                      <a:r>
                        <a:rPr lang="en-ZA" sz="1400" baseline="0" dirty="0" smtClean="0">
                          <a:solidFill>
                            <a:srgbClr val="002060"/>
                          </a:solidFill>
                          <a:effectLst/>
                          <a:latin typeface="Gill Sans MT" panose="020B0502020104020203" pitchFamily="34" charset="0"/>
                          <a:ea typeface="Times New Roman" panose="02020603050405020304" pitchFamily="18" charset="0"/>
                          <a:cs typeface="Times New Roman" panose="02020603050405020304" pitchFamily="18" charset="0"/>
                        </a:rPr>
                        <a:t>Mentorship pilot programme implemented in partnership with industry (GP and MP).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4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7" name="Footer Placeholder 1"/>
          <p:cNvSpPr>
            <a:spLocks noGrp="1"/>
          </p:cNvSpPr>
          <p:nvPr>
            <p:ph type="ftr" sz="quarter" idx="11"/>
          </p:nvPr>
        </p:nvSpPr>
        <p:spPr>
          <a:xfrm>
            <a:off x="282388" y="6027458"/>
            <a:ext cx="2464174" cy="3288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636374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34</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36728" y="365127"/>
            <a:ext cx="8366078" cy="821554"/>
          </a:xfrm>
        </p:spPr>
        <p:txBody>
          <a:bodyPr>
            <a:normAutofit fontScale="90000"/>
          </a:bodyPr>
          <a:lstStyle/>
          <a:p>
            <a:pPr marL="179388" lvl="0" indent="-179388" algn="ctr">
              <a:lnSpc>
                <a:spcPct val="100000"/>
              </a:lnSpc>
              <a:buClr>
                <a:srgbClr val="000000"/>
              </a:buClr>
            </a:pPr>
            <a:r>
              <a:rPr lang="en-ZA" dirty="0" smtClean="0">
                <a:ea typeface="Times New Roman" panose="02020603050405020304" pitchFamily="18" charset="0"/>
                <a:cs typeface="Times New Roman" panose="02020603050405020304" pitchFamily="18" charset="0"/>
              </a:rPr>
              <a:t>Additional Information on 10 Capacity </a:t>
            </a:r>
            <a:r>
              <a:rPr lang="en-ZA" dirty="0">
                <a:ea typeface="Times New Roman" panose="02020603050405020304" pitchFamily="18" charset="0"/>
                <a:cs typeface="Times New Roman" panose="02020603050405020304" pitchFamily="18" charset="0"/>
              </a:rPr>
              <a:t>B</a:t>
            </a:r>
            <a:r>
              <a:rPr lang="en-ZA" dirty="0" smtClean="0">
                <a:ea typeface="Times New Roman" panose="02020603050405020304" pitchFamily="18" charset="0"/>
                <a:cs typeface="Times New Roman" panose="02020603050405020304" pitchFamily="18" charset="0"/>
              </a:rPr>
              <a:t>uilding Programmes for 2019/20</a:t>
            </a:r>
            <a:endParaRPr lang="en-ZA" dirty="0">
              <a:ea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628650" y="1323833"/>
            <a:ext cx="7886700" cy="4393573"/>
          </a:xfrm>
        </p:spPr>
        <p:txBody>
          <a:bodyPr>
            <a:normAutofit lnSpcReduction="10000"/>
          </a:bodyPr>
          <a:lstStyle/>
          <a:p>
            <a:pPr marL="0" indent="0" algn="just">
              <a:buNone/>
            </a:pPr>
            <a:r>
              <a:rPr lang="en-US" dirty="0" smtClean="0"/>
              <a:t>Four (</a:t>
            </a:r>
            <a:r>
              <a:rPr lang="en-US" dirty="0"/>
              <a:t>4</a:t>
            </a:r>
            <a:r>
              <a:rPr lang="en-US" dirty="0" smtClean="0"/>
              <a:t>) </a:t>
            </a:r>
            <a:r>
              <a:rPr lang="en-US" dirty="0"/>
              <a:t>APP targets for </a:t>
            </a:r>
            <a:r>
              <a:rPr lang="en-US" dirty="0" smtClean="0"/>
              <a:t>2019/20 that </a:t>
            </a:r>
            <a:r>
              <a:rPr lang="en-US" dirty="0"/>
              <a:t>are fully </a:t>
            </a:r>
            <a:r>
              <a:rPr lang="en-US" dirty="0" smtClean="0"/>
              <a:t>funded: </a:t>
            </a:r>
            <a:endParaRPr lang="en-US" dirty="0"/>
          </a:p>
          <a:p>
            <a:pPr algn="just"/>
            <a:r>
              <a:rPr lang="en-US" dirty="0" smtClean="0"/>
              <a:t>Hospitality Youth Training Programme (National Certificate: Fast Food Services National Qualification Framework (NQF): 3 and Food &amp; Beverage Management: NQF: 4).</a:t>
            </a:r>
          </a:p>
          <a:p>
            <a:pPr algn="just"/>
            <a:r>
              <a:rPr lang="en-ZA" dirty="0" smtClean="0"/>
              <a:t>National Chefs </a:t>
            </a:r>
            <a:r>
              <a:rPr lang="en-ZA" dirty="0"/>
              <a:t>Training Programme implemented in all provinces targeting 540 youth </a:t>
            </a:r>
            <a:r>
              <a:rPr lang="en-ZA" dirty="0" smtClean="0"/>
              <a:t>(National Certificate: Professional Cookery: NQF: 3).</a:t>
            </a:r>
            <a:endParaRPr lang="en-US" dirty="0"/>
          </a:p>
          <a:p>
            <a:pPr algn="just"/>
            <a:r>
              <a:rPr lang="en-US" dirty="0" smtClean="0"/>
              <a:t>Wine Services / Sommelier training implemented targeting 300 youth (Trained in various skills programmes).</a:t>
            </a:r>
            <a:endParaRPr lang="en-US" dirty="0"/>
          </a:p>
          <a:p>
            <a:pPr algn="just"/>
            <a:r>
              <a:rPr lang="en-ZA" dirty="0" smtClean="0">
                <a:ea typeface="Times New Roman" panose="02020603050405020304" pitchFamily="18" charset="0"/>
                <a:cs typeface="Times New Roman" panose="02020603050405020304" pitchFamily="18" charset="0"/>
              </a:rPr>
              <a:t>Food </a:t>
            </a:r>
            <a:r>
              <a:rPr lang="en-ZA" dirty="0">
                <a:ea typeface="Times New Roman" panose="02020603050405020304" pitchFamily="18" charset="0"/>
                <a:cs typeface="Times New Roman" panose="02020603050405020304" pitchFamily="18" charset="0"/>
              </a:rPr>
              <a:t>Safety Quality Assurer Programme implemented targeting 1500 youth </a:t>
            </a:r>
            <a:r>
              <a:rPr lang="en-US" dirty="0" smtClean="0"/>
              <a:t>(Trained in various </a:t>
            </a:r>
            <a:r>
              <a:rPr lang="en-US" dirty="0"/>
              <a:t>skills programmes to attain full qualification</a:t>
            </a:r>
            <a:r>
              <a:rPr lang="en-US" dirty="0" smtClean="0"/>
              <a:t>).</a:t>
            </a:r>
            <a:endParaRPr lang="en-US" dirty="0"/>
          </a:p>
          <a:p>
            <a:pPr algn="just"/>
            <a:endParaRPr lang="en-ZA" dirty="0"/>
          </a:p>
        </p:txBody>
      </p:sp>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1537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675" i="1">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35</a:t>
            </a:fld>
            <a:endParaRPr lang="en-ZA" sz="675"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94868085"/>
              </p:ext>
            </p:extLst>
          </p:nvPr>
        </p:nvGraphicFramePr>
        <p:xfrm>
          <a:off x="344471" y="574372"/>
          <a:ext cx="8437145" cy="5116743"/>
        </p:xfrm>
        <a:graphic>
          <a:graphicData uri="http://schemas.openxmlformats.org/drawingml/2006/table">
            <a:tbl>
              <a:tblPr firstRow="1" bandRow="1">
                <a:tableStyleId>{21E4AEA4-8DFA-4A89-87EB-49C32662AFE0}</a:tableStyleId>
              </a:tblPr>
              <a:tblGrid>
                <a:gridCol w="1687430">
                  <a:extLst>
                    <a:ext uri="{9D8B030D-6E8A-4147-A177-3AD203B41FA5}">
                      <a16:colId xmlns:a16="http://schemas.microsoft.com/office/drawing/2014/main" xmlns="" val="970779721"/>
                    </a:ext>
                  </a:extLst>
                </a:gridCol>
                <a:gridCol w="6749715">
                  <a:extLst>
                    <a:ext uri="{9D8B030D-6E8A-4147-A177-3AD203B41FA5}">
                      <a16:colId xmlns:a16="http://schemas.microsoft.com/office/drawing/2014/main" xmlns="" val="2774138506"/>
                    </a:ext>
                  </a:extLst>
                </a:gridCol>
              </a:tblGrid>
              <a:tr h="471354">
                <a:tc gridSpan="2">
                  <a:txBody>
                    <a:bodyPr/>
                    <a:lstStyle/>
                    <a:p>
                      <a:pPr algn="just"/>
                      <a:r>
                        <a:rPr lang="en-US" sz="1400" dirty="0" smtClean="0">
                          <a:solidFill>
                            <a:schemeClr val="tx1"/>
                          </a:solidFill>
                          <a:latin typeface="Gill Sans MT" panose="020B0502020104020203" pitchFamily="34" charset="0"/>
                        </a:rPr>
                        <a:t>Project Name:  </a:t>
                      </a:r>
                      <a:r>
                        <a:rPr kumimoji="0" lang="en-US" sz="1400" b="1" i="0" u="none" strike="noStrike" kern="1200" cap="none" spc="0" normalizeH="0" baseline="0" noProof="0" dirty="0" smtClean="0">
                          <a:ln>
                            <a:noFill/>
                          </a:ln>
                          <a:solidFill>
                            <a:prstClr val="black"/>
                          </a:solidFill>
                          <a:effectLst/>
                          <a:uLnTx/>
                          <a:uFillTx/>
                          <a:latin typeface="Gill Sans MT" panose="020B0502020104020203" pitchFamily="34" charset="0"/>
                          <a:ea typeface="+mj-ea"/>
                          <a:cs typeface="+mj-cs"/>
                        </a:rPr>
                        <a:t>Hospitality Youth Training Programme targeting 3900 unemployed youth </a:t>
                      </a:r>
                      <a:endParaRPr lang="en-US" sz="1400" b="1" dirty="0">
                        <a:latin typeface="Gill Sans MT" panose="020B0502020104020203" pitchFamily="34" charset="0"/>
                      </a:endParaRPr>
                    </a:p>
                  </a:txBody>
                  <a:tcPr marL="68580" marR="68580" marT="34290" marB="34290"/>
                </a:tc>
                <a:tc hMerge="1">
                  <a:txBody>
                    <a:bodyPr/>
                    <a:lstStyle/>
                    <a:p>
                      <a:endParaRPr lang="en-US" dirty="0"/>
                    </a:p>
                  </a:txBody>
                  <a:tcPr/>
                </a:tc>
                <a:extLst>
                  <a:ext uri="{0D108BD9-81ED-4DB2-BD59-A6C34878D82A}">
                    <a16:rowId xmlns:a16="http://schemas.microsoft.com/office/drawing/2014/main" xmlns="" val="2603513325"/>
                  </a:ext>
                </a:extLst>
              </a:tr>
              <a:tr h="769607">
                <a:tc>
                  <a:txBody>
                    <a:bodyPr/>
                    <a:lstStyle/>
                    <a:p>
                      <a:pPr algn="just"/>
                      <a:r>
                        <a:rPr lang="en-US" sz="1400" dirty="0" smtClean="0">
                          <a:latin typeface="Gill Sans MT" panose="020B0502020104020203" pitchFamily="34" charset="0"/>
                        </a:rPr>
                        <a:t>Growth and Development</a:t>
                      </a:r>
                      <a:endParaRPr lang="en-US" sz="1400" dirty="0">
                        <a:latin typeface="Gill Sans MT" panose="020B0502020104020203" pitchFamily="34" charset="0"/>
                      </a:endParaRPr>
                    </a:p>
                  </a:txBody>
                  <a:tcPr marL="68580" marR="68580" marT="34290" marB="34290"/>
                </a:tc>
                <a:tc>
                  <a:txBody>
                    <a:bodyPr/>
                    <a:lstStyle/>
                    <a:p>
                      <a:pPr algn="just"/>
                      <a:r>
                        <a:rPr lang="en-US" sz="1400" dirty="0" smtClean="0">
                          <a:latin typeface="Gill Sans MT" panose="020B0502020104020203" pitchFamily="34" charset="0"/>
                        </a:rPr>
                        <a:t>Development of</a:t>
                      </a:r>
                      <a:r>
                        <a:rPr lang="en-US" sz="1400" baseline="0" dirty="0" smtClean="0">
                          <a:latin typeface="Gill Sans MT" panose="020B0502020104020203" pitchFamily="34" charset="0"/>
                        </a:rPr>
                        <a:t> excellent</a:t>
                      </a:r>
                      <a:r>
                        <a:rPr lang="en-US" sz="1400" dirty="0" smtClean="0">
                          <a:latin typeface="Gill Sans MT" panose="020B0502020104020203" pitchFamily="34" charset="0"/>
                        </a:rPr>
                        <a:t> </a:t>
                      </a:r>
                      <a:r>
                        <a:rPr lang="en-ZA" sz="1400" kern="1200" dirty="0" smtClean="0">
                          <a:solidFill>
                            <a:schemeClr val="dk1"/>
                          </a:solidFill>
                          <a:effectLst/>
                          <a:latin typeface="Gill Sans MT" panose="020B0502020104020203" pitchFamily="34" charset="0"/>
                          <a:ea typeface="+mn-ea"/>
                          <a:cs typeface="+mn-cs"/>
                        </a:rPr>
                        <a:t>tourism and hospitality skills to enable youth to gain knowledge and experience in the overall operations of the industry. Career</a:t>
                      </a:r>
                      <a:r>
                        <a:rPr lang="en-ZA" sz="1400" kern="1200" baseline="0" dirty="0" smtClean="0">
                          <a:solidFill>
                            <a:schemeClr val="dk1"/>
                          </a:solidFill>
                          <a:effectLst/>
                          <a:latin typeface="Gill Sans MT" panose="020B0502020104020203" pitchFamily="34" charset="0"/>
                          <a:ea typeface="+mn-ea"/>
                          <a:cs typeface="+mn-cs"/>
                        </a:rPr>
                        <a:t> advancement to e</a:t>
                      </a:r>
                      <a:r>
                        <a:rPr lang="en-ZA" sz="1400" kern="1200" dirty="0" smtClean="0">
                          <a:solidFill>
                            <a:schemeClr val="dk1"/>
                          </a:solidFill>
                          <a:effectLst/>
                          <a:latin typeface="Gill Sans MT" panose="020B0502020104020203" pitchFamily="34" charset="0"/>
                          <a:ea typeface="+mn-ea"/>
                          <a:cs typeface="+mn-cs"/>
                        </a:rPr>
                        <a:t>nhance</a:t>
                      </a:r>
                      <a:r>
                        <a:rPr lang="en-ZA" sz="1400" kern="1200" baseline="0" dirty="0" smtClean="0">
                          <a:solidFill>
                            <a:schemeClr val="dk1"/>
                          </a:solidFill>
                          <a:effectLst/>
                          <a:latin typeface="Gill Sans MT" panose="020B0502020104020203" pitchFamily="34" charset="0"/>
                          <a:ea typeface="+mn-ea"/>
                          <a:cs typeface="+mn-cs"/>
                        </a:rPr>
                        <a:t> the level of employability.</a:t>
                      </a:r>
                      <a:endParaRPr lang="en-US" sz="14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1242519568"/>
                  </a:ext>
                </a:extLst>
              </a:tr>
              <a:tr h="537897">
                <a:tc>
                  <a:txBody>
                    <a:bodyPr/>
                    <a:lstStyle/>
                    <a:p>
                      <a:pPr algn="just"/>
                      <a:r>
                        <a:rPr lang="en-US" sz="1400" dirty="0" smtClean="0">
                          <a:latin typeface="Gill Sans MT" panose="020B0502020104020203" pitchFamily="34" charset="0"/>
                        </a:rPr>
                        <a:t>Quality</a:t>
                      </a:r>
                      <a:r>
                        <a:rPr lang="en-US" sz="1400" baseline="0" dirty="0" smtClean="0">
                          <a:latin typeface="Gill Sans MT" panose="020B0502020104020203" pitchFamily="34" charset="0"/>
                        </a:rPr>
                        <a:t> of Products and Services</a:t>
                      </a:r>
                      <a:endParaRPr lang="en-US" sz="1400" dirty="0">
                        <a:latin typeface="Gill Sans MT" panose="020B0502020104020203" pitchFamily="34" charset="0"/>
                      </a:endParaRPr>
                    </a:p>
                  </a:txBody>
                  <a:tcPr marL="68580" marR="68580" marT="34290" marB="34290"/>
                </a:tc>
                <a:tc>
                  <a:txBody>
                    <a:bodyPr/>
                    <a:lstStyle/>
                    <a:p>
                      <a:pPr algn="just"/>
                      <a:r>
                        <a:rPr lang="en-US" sz="1400" dirty="0" smtClean="0">
                          <a:latin typeface="Gill Sans MT" panose="020B0502020104020203" pitchFamily="34" charset="0"/>
                        </a:rPr>
                        <a:t>Skilled workforce in the value</a:t>
                      </a:r>
                      <a:r>
                        <a:rPr lang="en-US" sz="1400" baseline="0" dirty="0" smtClean="0">
                          <a:latin typeface="Gill Sans MT" panose="020B0502020104020203" pitchFamily="34" charset="0"/>
                        </a:rPr>
                        <a:t> chain</a:t>
                      </a:r>
                      <a:r>
                        <a:rPr lang="en-US" sz="1400" dirty="0" smtClean="0">
                          <a:latin typeface="Gill Sans MT" panose="020B0502020104020203" pitchFamily="34" charset="0"/>
                        </a:rPr>
                        <a:t> with the ability to deliver the best possible experience</a:t>
                      </a:r>
                      <a:endParaRPr lang="en-US" sz="14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603699117"/>
                  </a:ext>
                </a:extLst>
              </a:tr>
              <a:tr h="1996565">
                <a:tc>
                  <a:txBody>
                    <a:bodyPr/>
                    <a:lstStyle/>
                    <a:p>
                      <a:pPr algn="just"/>
                      <a:r>
                        <a:rPr lang="en-US" sz="1400" dirty="0" smtClean="0">
                          <a:latin typeface="Gill Sans MT" panose="020B0502020104020203" pitchFamily="34" charset="0"/>
                        </a:rPr>
                        <a:t>Location /</a:t>
                      </a:r>
                      <a:r>
                        <a:rPr lang="en-US" sz="1400" baseline="0" dirty="0" smtClean="0">
                          <a:latin typeface="Gill Sans MT" panose="020B0502020104020203" pitchFamily="34" charset="0"/>
                        </a:rPr>
                        <a:t> Geographical spread: </a:t>
                      </a:r>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smtClean="0">
                          <a:solidFill>
                            <a:schemeClr val="dk1"/>
                          </a:solidFill>
                          <a:latin typeface="Gill Sans MT" panose="020B0502020104020203" pitchFamily="34" charset="0"/>
                          <a:ea typeface="+mn-ea"/>
                          <a:cs typeface="+mn-cs"/>
                        </a:rPr>
                        <a:t>All 9 Provinces: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kern="1200" noProof="0" dirty="0" smtClean="0">
                          <a:solidFill>
                            <a:schemeClr val="dk1"/>
                          </a:solidFill>
                          <a:latin typeface="Gill Sans MT" panose="020B0502020104020203" pitchFamily="34" charset="0"/>
                          <a:ea typeface="+mn-ea"/>
                          <a:cs typeface="+mn-cs"/>
                        </a:rPr>
                        <a:t>EC: (200), KZN (400), NW (400), FS (250), NC (200), </a:t>
                      </a:r>
                      <a:r>
                        <a:rPr lang="en-ZA" sz="1400" kern="1200" noProof="0" dirty="0" smtClean="0">
                          <a:solidFill>
                            <a:schemeClr val="dk1"/>
                          </a:solidFill>
                          <a:latin typeface="Gill Sans MT" panose="020B0502020104020203" pitchFamily="34" charset="0"/>
                          <a:ea typeface="+mn-ea"/>
                          <a:cs typeface="+mn-cs"/>
                        </a:rPr>
                        <a:t>MP (300), GP (575), LP (550), WC (</a:t>
                      </a:r>
                      <a:r>
                        <a:rPr lang="en-ZA" sz="1400" kern="1200" baseline="0" noProof="0" dirty="0" smtClean="0">
                          <a:solidFill>
                            <a:schemeClr val="dk1"/>
                          </a:solidFill>
                          <a:latin typeface="Gill Sans MT" panose="020B0502020104020203" pitchFamily="34" charset="0"/>
                          <a:ea typeface="+mn-ea"/>
                          <a:cs typeface="+mn-cs"/>
                        </a:rPr>
                        <a:t>8</a:t>
                      </a:r>
                      <a:r>
                        <a:rPr lang="en-ZA" sz="1400" kern="1200" noProof="0" dirty="0" smtClean="0">
                          <a:solidFill>
                            <a:schemeClr val="dk1"/>
                          </a:solidFill>
                          <a:latin typeface="Gill Sans MT" panose="020B0502020104020203" pitchFamily="34" charset="0"/>
                          <a:ea typeface="+mn-ea"/>
                          <a:cs typeface="+mn-cs"/>
                        </a:rPr>
                        <a:t>00)</a:t>
                      </a:r>
                    </a:p>
                    <a:p>
                      <a:pPr algn="just"/>
                      <a:endParaRPr lang="en-US" sz="1400" dirty="0" smtClean="0">
                        <a:latin typeface="Gill Sans MT" panose="020B0502020104020203" pitchFamily="34" charset="0"/>
                      </a:endParaRPr>
                    </a:p>
                    <a:p>
                      <a:pPr algn="just"/>
                      <a:r>
                        <a:rPr lang="en-US" sz="1400" b="1" dirty="0" smtClean="0">
                          <a:latin typeface="Gill Sans MT" panose="020B0502020104020203" pitchFamily="34" charset="0"/>
                        </a:rPr>
                        <a:t>Active Number as at June 2019</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dk1"/>
                          </a:solidFill>
                          <a:latin typeface="Gill Sans MT" panose="020B0502020104020203" pitchFamily="34" charset="0"/>
                          <a:ea typeface="+mn-ea"/>
                          <a:cs typeface="+mn-cs"/>
                        </a:rPr>
                        <a:t>EC (181), KZN (652), NW (400), FS (250), NC (200), </a:t>
                      </a:r>
                      <a:r>
                        <a:rPr lang="en-ZA" sz="1400" kern="1200" noProof="0" dirty="0" smtClean="0">
                          <a:solidFill>
                            <a:schemeClr val="dk1"/>
                          </a:solidFill>
                          <a:latin typeface="Gill Sans MT" panose="020B0502020104020203" pitchFamily="34" charset="0"/>
                          <a:ea typeface="+mn-ea"/>
                          <a:cs typeface="+mn-cs"/>
                        </a:rPr>
                        <a:t>MP (302), GP (456), LP </a:t>
                      </a:r>
                      <a:r>
                        <a:rPr lang="en-ZA" sz="1400" kern="1200" noProof="0" dirty="0" smtClean="0">
                          <a:solidFill>
                            <a:schemeClr val="tx1"/>
                          </a:solidFill>
                          <a:latin typeface="Gill Sans MT" panose="020B0502020104020203" pitchFamily="34" charset="0"/>
                          <a:ea typeface="+mn-ea"/>
                          <a:cs typeface="+mn-cs"/>
                        </a:rPr>
                        <a:t>(550), </a:t>
                      </a:r>
                      <a:r>
                        <a:rPr lang="en-ZA" sz="1400" kern="1200" noProof="0" dirty="0" smtClean="0">
                          <a:solidFill>
                            <a:schemeClr val="dk1"/>
                          </a:solidFill>
                          <a:latin typeface="Gill Sans MT" panose="020B0502020104020203" pitchFamily="34" charset="0"/>
                          <a:ea typeface="+mn-ea"/>
                          <a:cs typeface="+mn-cs"/>
                        </a:rPr>
                        <a:t>WC (Cluster 1 - 400 &amp; Cluster 2 – 400).</a:t>
                      </a:r>
                    </a:p>
                    <a:p>
                      <a:pPr algn="just"/>
                      <a:r>
                        <a:rPr lang="en-US" sz="1400" dirty="0" smtClean="0">
                          <a:latin typeface="Gill Sans MT" panose="020B0502020104020203" pitchFamily="34" charset="0"/>
                        </a:rPr>
                        <a:t>Drop outs due to various reasons.</a:t>
                      </a:r>
                    </a:p>
                  </a:txBody>
                  <a:tcPr marL="68580" marR="68580" marT="34290" marB="34290"/>
                </a:tc>
                <a:extLst>
                  <a:ext uri="{0D108BD9-81ED-4DB2-BD59-A6C34878D82A}">
                    <a16:rowId xmlns:a16="http://schemas.microsoft.com/office/drawing/2014/main" xmlns="" val="48985925"/>
                  </a:ext>
                </a:extLst>
              </a:tr>
              <a:tr h="788023">
                <a:tc>
                  <a:txBody>
                    <a:bodyPr/>
                    <a:lstStyle/>
                    <a:p>
                      <a:pPr algn="just"/>
                      <a:r>
                        <a:rPr lang="en-US" sz="1400" dirty="0" smtClean="0">
                          <a:latin typeface="Gill Sans MT" panose="020B0502020104020203" pitchFamily="34" charset="0"/>
                        </a:rPr>
                        <a:t>Criteria</a:t>
                      </a:r>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Gill Sans MT" panose="020B0502020104020203" pitchFamily="34" charset="0"/>
                          <a:ea typeface="+mn-ea"/>
                          <a:cs typeface="+mn-cs"/>
                        </a:rPr>
                        <a:t>SA citizens. Unemployed youth between 18 and 35 years of age.</a:t>
                      </a:r>
                      <a:r>
                        <a:rPr lang="en-US" sz="1400" kern="1200" baseline="0" dirty="0" smtClean="0">
                          <a:solidFill>
                            <a:schemeClr val="dk1"/>
                          </a:solidFill>
                          <a:effectLst/>
                          <a:latin typeface="Gill Sans MT" panose="020B0502020104020203" pitchFamily="34" charset="0"/>
                          <a:ea typeface="+mn-ea"/>
                          <a:cs typeface="+mn-cs"/>
                        </a:rPr>
                        <a:t> </a:t>
                      </a:r>
                      <a:r>
                        <a:rPr lang="en-ZA" sz="1400" kern="1200" dirty="0" smtClean="0">
                          <a:solidFill>
                            <a:schemeClr val="dk1"/>
                          </a:solidFill>
                          <a:effectLst/>
                          <a:latin typeface="Gill Sans MT" panose="020B0502020104020203" pitchFamily="34" charset="0"/>
                          <a:ea typeface="+mn-ea"/>
                          <a:cs typeface="+mn-cs"/>
                        </a:rPr>
                        <a:t>Proficiency in English and basic knowledge of Numeracy.  Grade 11 / 12 (with Tourism as a school subject being an added advantage).  Have a passion for Tourism and Hospitality.</a:t>
                      </a:r>
                      <a:endParaRPr lang="en-US" sz="1400" kern="1200" dirty="0" smtClean="0">
                        <a:solidFill>
                          <a:schemeClr val="dk1"/>
                        </a:solidFill>
                        <a:effectLst/>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3051852735"/>
                  </a:ext>
                </a:extLst>
              </a:tr>
              <a:tr h="5532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Budget</a:t>
                      </a:r>
                    </a:p>
                    <a:p>
                      <a:pPr algn="just"/>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R217 435 978</a:t>
                      </a:r>
                    </a:p>
                    <a:p>
                      <a:pPr algn="just"/>
                      <a:endParaRPr lang="en-US" sz="14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4163799978"/>
                  </a:ext>
                </a:extLst>
              </a:tr>
            </a:tbl>
          </a:graphicData>
        </a:graphic>
      </p:graphicFrame>
    </p:spTree>
    <p:extLst>
      <p:ext uri="{BB962C8B-B14F-4D97-AF65-F5344CB8AC3E}">
        <p14:creationId xmlns:p14="http://schemas.microsoft.com/office/powerpoint/2010/main" xmlns="" val="102479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675" i="1">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36</a:t>
            </a:fld>
            <a:endParaRPr lang="en-ZA" sz="675"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14602757"/>
              </p:ext>
            </p:extLst>
          </p:nvPr>
        </p:nvGraphicFramePr>
        <p:xfrm>
          <a:off x="412711" y="423080"/>
          <a:ext cx="8437145" cy="4847167"/>
        </p:xfrm>
        <a:graphic>
          <a:graphicData uri="http://schemas.openxmlformats.org/drawingml/2006/table">
            <a:tbl>
              <a:tblPr firstRow="1" bandRow="1">
                <a:tableStyleId>{21E4AEA4-8DFA-4A89-87EB-49C32662AFE0}</a:tableStyleId>
              </a:tblPr>
              <a:tblGrid>
                <a:gridCol w="1687430">
                  <a:extLst>
                    <a:ext uri="{9D8B030D-6E8A-4147-A177-3AD203B41FA5}">
                      <a16:colId xmlns:a16="http://schemas.microsoft.com/office/drawing/2014/main" xmlns="" val="970779721"/>
                    </a:ext>
                  </a:extLst>
                </a:gridCol>
                <a:gridCol w="6749715">
                  <a:extLst>
                    <a:ext uri="{9D8B030D-6E8A-4147-A177-3AD203B41FA5}">
                      <a16:colId xmlns:a16="http://schemas.microsoft.com/office/drawing/2014/main" xmlns="" val="2774138506"/>
                    </a:ext>
                  </a:extLst>
                </a:gridCol>
              </a:tblGrid>
              <a:tr h="513946">
                <a:tc gridSpan="2">
                  <a:txBody>
                    <a:bodyPr/>
                    <a:lstStyle/>
                    <a:p>
                      <a:pPr algn="just"/>
                      <a:r>
                        <a:rPr lang="en-US" sz="1400" dirty="0" smtClean="0">
                          <a:solidFill>
                            <a:schemeClr val="tx1"/>
                          </a:solidFill>
                          <a:latin typeface="Gill Sans MT" panose="020B0502020104020203" pitchFamily="34" charset="0"/>
                        </a:rPr>
                        <a:t>Project Name:  </a:t>
                      </a: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National </a:t>
                      </a:r>
                      <a:r>
                        <a:rPr kumimoji="0" lang="en-ZA" sz="14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Chefs Training Programme implemented in all provinces targeting 540</a:t>
                      </a:r>
                      <a:endParaRPr lang="en-US" sz="1400" b="1" dirty="0">
                        <a:latin typeface="Gill Sans MT" panose="020B0502020104020203" pitchFamily="34" charset="0"/>
                      </a:endParaRPr>
                    </a:p>
                  </a:txBody>
                  <a:tcPr marL="68580" marR="68580" marT="34290" marB="34290"/>
                </a:tc>
                <a:tc hMerge="1">
                  <a:txBody>
                    <a:bodyPr/>
                    <a:lstStyle/>
                    <a:p>
                      <a:endParaRPr lang="en-US" dirty="0"/>
                    </a:p>
                  </a:txBody>
                  <a:tcPr/>
                </a:tc>
                <a:extLst>
                  <a:ext uri="{0D108BD9-81ED-4DB2-BD59-A6C34878D82A}">
                    <a16:rowId xmlns:a16="http://schemas.microsoft.com/office/drawing/2014/main" xmlns="" val="2603513325"/>
                  </a:ext>
                </a:extLst>
              </a:tr>
              <a:tr h="839149">
                <a:tc>
                  <a:txBody>
                    <a:bodyPr/>
                    <a:lstStyle/>
                    <a:p>
                      <a:pPr algn="just"/>
                      <a:r>
                        <a:rPr lang="en-US" sz="1400" dirty="0" smtClean="0">
                          <a:latin typeface="Gill Sans MT" panose="020B0502020104020203" pitchFamily="34" charset="0"/>
                        </a:rPr>
                        <a:t>Growth and Development</a:t>
                      </a:r>
                      <a:endParaRPr lang="en-US" sz="1400" dirty="0">
                        <a:latin typeface="Gill Sans MT" panose="020B0502020104020203"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Development of</a:t>
                      </a:r>
                      <a:r>
                        <a:rPr lang="en-US" sz="1400" baseline="0" dirty="0" smtClean="0">
                          <a:latin typeface="Gill Sans MT" panose="020B0502020104020203" pitchFamily="34" charset="0"/>
                        </a:rPr>
                        <a:t> excellent</a:t>
                      </a:r>
                      <a:r>
                        <a:rPr lang="en-US" sz="1400" dirty="0" smtClean="0">
                          <a:latin typeface="Gill Sans MT" panose="020B0502020104020203" pitchFamily="34" charset="0"/>
                        </a:rPr>
                        <a:t> </a:t>
                      </a:r>
                      <a:r>
                        <a:rPr lang="en-ZA" sz="1400" kern="1200" dirty="0" smtClean="0">
                          <a:solidFill>
                            <a:schemeClr val="dk1"/>
                          </a:solidFill>
                          <a:effectLst/>
                          <a:latin typeface="Gill Sans MT" panose="020B0502020104020203" pitchFamily="34" charset="0"/>
                          <a:ea typeface="+mn-ea"/>
                          <a:cs typeface="+mn-cs"/>
                        </a:rPr>
                        <a:t>tourism and hospitality skills to enable youth to gain knowledge and experience in the overall operations of the industry. Career</a:t>
                      </a:r>
                      <a:r>
                        <a:rPr lang="en-ZA" sz="1400" kern="1200" baseline="0" dirty="0" smtClean="0">
                          <a:solidFill>
                            <a:schemeClr val="dk1"/>
                          </a:solidFill>
                          <a:effectLst/>
                          <a:latin typeface="Gill Sans MT" panose="020B0502020104020203" pitchFamily="34" charset="0"/>
                          <a:ea typeface="+mn-ea"/>
                          <a:cs typeface="+mn-cs"/>
                        </a:rPr>
                        <a:t> advancement to e</a:t>
                      </a:r>
                      <a:r>
                        <a:rPr lang="en-ZA" sz="1400" kern="1200" dirty="0" smtClean="0">
                          <a:solidFill>
                            <a:schemeClr val="dk1"/>
                          </a:solidFill>
                          <a:effectLst/>
                          <a:latin typeface="Gill Sans MT" panose="020B0502020104020203" pitchFamily="34" charset="0"/>
                          <a:ea typeface="+mn-ea"/>
                          <a:cs typeface="+mn-cs"/>
                        </a:rPr>
                        <a:t>nhance</a:t>
                      </a:r>
                      <a:r>
                        <a:rPr lang="en-ZA" sz="1400" kern="1200" baseline="0" dirty="0" smtClean="0">
                          <a:solidFill>
                            <a:schemeClr val="dk1"/>
                          </a:solidFill>
                          <a:effectLst/>
                          <a:latin typeface="Gill Sans MT" panose="020B0502020104020203" pitchFamily="34" charset="0"/>
                          <a:ea typeface="+mn-ea"/>
                          <a:cs typeface="+mn-cs"/>
                        </a:rPr>
                        <a:t> the level of employability.</a:t>
                      </a:r>
                      <a:endParaRPr lang="en-US" sz="1400" dirty="0" smtClean="0">
                        <a:latin typeface="Gill Sans MT" panose="020B0502020104020203" pitchFamily="34" charset="0"/>
                      </a:endParaRPr>
                    </a:p>
                  </a:txBody>
                  <a:tcPr marL="68580" marR="68580" marT="34290" marB="34290"/>
                </a:tc>
                <a:extLst>
                  <a:ext uri="{0D108BD9-81ED-4DB2-BD59-A6C34878D82A}">
                    <a16:rowId xmlns:a16="http://schemas.microsoft.com/office/drawing/2014/main" xmlns="" val="1242519568"/>
                  </a:ext>
                </a:extLst>
              </a:tr>
              <a:tr h="586502">
                <a:tc>
                  <a:txBody>
                    <a:bodyPr/>
                    <a:lstStyle/>
                    <a:p>
                      <a:pPr algn="just"/>
                      <a:r>
                        <a:rPr lang="en-US" sz="1400" dirty="0" smtClean="0">
                          <a:latin typeface="Gill Sans MT" panose="020B0502020104020203" pitchFamily="34" charset="0"/>
                        </a:rPr>
                        <a:t>Quality</a:t>
                      </a:r>
                      <a:r>
                        <a:rPr lang="en-US" sz="1400" baseline="0" dirty="0" smtClean="0">
                          <a:latin typeface="Gill Sans MT" panose="020B0502020104020203" pitchFamily="34" charset="0"/>
                        </a:rPr>
                        <a:t> of Products and Services</a:t>
                      </a:r>
                      <a:endParaRPr lang="en-US" sz="1400" dirty="0">
                        <a:latin typeface="Gill Sans MT" panose="020B0502020104020203"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Skilled workforce in the value</a:t>
                      </a:r>
                      <a:r>
                        <a:rPr lang="en-US" sz="1400" baseline="0" dirty="0" smtClean="0">
                          <a:latin typeface="Gill Sans MT" panose="020B0502020104020203" pitchFamily="34" charset="0"/>
                        </a:rPr>
                        <a:t> chain</a:t>
                      </a:r>
                      <a:r>
                        <a:rPr lang="en-US" sz="1400" dirty="0" smtClean="0">
                          <a:latin typeface="Gill Sans MT" panose="020B0502020104020203" pitchFamily="34" charset="0"/>
                        </a:rPr>
                        <a:t> with the ability to deliver the best possible experience</a:t>
                      </a:r>
                    </a:p>
                  </a:txBody>
                  <a:tcPr marL="68580" marR="68580" marT="34290" marB="34290"/>
                </a:tc>
                <a:extLst>
                  <a:ext uri="{0D108BD9-81ED-4DB2-BD59-A6C34878D82A}">
                    <a16:rowId xmlns:a16="http://schemas.microsoft.com/office/drawing/2014/main" xmlns="" val="603699117"/>
                  </a:ext>
                </a:extLst>
              </a:tr>
              <a:tr h="1445048">
                <a:tc>
                  <a:txBody>
                    <a:bodyPr/>
                    <a:lstStyle/>
                    <a:p>
                      <a:pPr algn="just"/>
                      <a:r>
                        <a:rPr lang="en-US" sz="1400" dirty="0" smtClean="0">
                          <a:latin typeface="Gill Sans MT" panose="020B0502020104020203" pitchFamily="34" charset="0"/>
                        </a:rPr>
                        <a:t>Location /</a:t>
                      </a:r>
                      <a:r>
                        <a:rPr lang="en-US" sz="1400" baseline="0" dirty="0" smtClean="0">
                          <a:latin typeface="Gill Sans MT" panose="020B0502020104020203" pitchFamily="34" charset="0"/>
                        </a:rPr>
                        <a:t> Geographical spread: </a:t>
                      </a:r>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smtClean="0">
                          <a:solidFill>
                            <a:schemeClr val="dk1"/>
                          </a:solidFill>
                          <a:latin typeface="Gill Sans MT" panose="020B0502020104020203" pitchFamily="34" charset="0"/>
                          <a:ea typeface="+mn-ea"/>
                          <a:cs typeface="+mn-cs"/>
                        </a:rPr>
                        <a:t>All 9 Provinces: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kern="1200" noProof="0" dirty="0" smtClean="0">
                          <a:solidFill>
                            <a:schemeClr val="dk1"/>
                          </a:solidFill>
                          <a:latin typeface="Gill Sans MT" panose="020B0502020104020203" pitchFamily="34" charset="0"/>
                          <a:ea typeface="+mn-ea"/>
                          <a:cs typeface="+mn-cs"/>
                        </a:rPr>
                        <a:t>EC (60), KZN: (72), NW (53), FS (27), NC (12), </a:t>
                      </a:r>
                      <a:r>
                        <a:rPr lang="en-ZA" sz="1400" kern="1200" noProof="0" dirty="0" smtClean="0">
                          <a:solidFill>
                            <a:schemeClr val="dk1"/>
                          </a:solidFill>
                          <a:latin typeface="Gill Sans MT" panose="020B0502020104020203" pitchFamily="34" charset="0"/>
                          <a:ea typeface="+mn-ea"/>
                          <a:cs typeface="+mn-cs"/>
                        </a:rPr>
                        <a:t>MP (30), GP (132), LP (122), WC (57)</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dirty="0" smtClean="0">
                        <a:latin typeface="Gill Sans MT" panose="020B0502020104020203" pitchFamily="34" charset="0"/>
                      </a:endParaRPr>
                    </a:p>
                    <a:p>
                      <a:pPr algn="just"/>
                      <a:r>
                        <a:rPr lang="en-US" sz="1400" dirty="0" smtClean="0">
                          <a:latin typeface="Gill Sans MT" panose="020B0502020104020203" pitchFamily="34" charset="0"/>
                        </a:rPr>
                        <a:t>Initial target of 540 was exceeded to</a:t>
                      </a:r>
                      <a:r>
                        <a:rPr lang="en-US" sz="1400" baseline="0" dirty="0" smtClean="0">
                          <a:latin typeface="Gill Sans MT" panose="020B0502020104020203" pitchFamily="34" charset="0"/>
                        </a:rPr>
                        <a:t> mitigate drop outs. Hence 565 enrolment</a:t>
                      </a:r>
                      <a:endParaRPr lang="en-US" sz="1400" dirty="0" smtClean="0">
                        <a:latin typeface="Gill Sans MT" panose="020B0502020104020203" pitchFamily="34" charset="0"/>
                      </a:endParaRPr>
                    </a:p>
                  </a:txBody>
                  <a:tcPr marL="68580" marR="68580" marT="34290" marB="34290"/>
                </a:tc>
                <a:extLst>
                  <a:ext uri="{0D108BD9-81ED-4DB2-BD59-A6C34878D82A}">
                    <a16:rowId xmlns:a16="http://schemas.microsoft.com/office/drawing/2014/main" xmlns="" val="48985925"/>
                  </a:ext>
                </a:extLst>
              </a:tr>
              <a:tr h="859229">
                <a:tc>
                  <a:txBody>
                    <a:bodyPr/>
                    <a:lstStyle/>
                    <a:p>
                      <a:pPr algn="just"/>
                      <a:r>
                        <a:rPr lang="en-US" sz="1400" dirty="0" smtClean="0">
                          <a:latin typeface="Gill Sans MT" panose="020B0502020104020203" pitchFamily="34" charset="0"/>
                        </a:rPr>
                        <a:t>Criteria</a:t>
                      </a:r>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Gill Sans MT" panose="020B0502020104020203" pitchFamily="34" charset="0"/>
                          <a:ea typeface="+mn-ea"/>
                          <a:cs typeface="+mn-cs"/>
                        </a:rPr>
                        <a:t>SA citizens. Unemployed youth between 18 and 35 years of age. Proficiency in English and basic knowledge of Numeracy.  Grade 12 (with Tourism as a school subject being an added advantage), Have a passion for Tourism and Hospitality.</a:t>
                      </a:r>
                      <a:endParaRPr lang="en-US" sz="1400" kern="1200" dirty="0" smtClean="0">
                        <a:solidFill>
                          <a:schemeClr val="dk1"/>
                        </a:solidFill>
                        <a:effectLst/>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3051852735"/>
                  </a:ext>
                </a:extLst>
              </a:tr>
              <a:tr h="6032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Budget</a:t>
                      </a:r>
                    </a:p>
                    <a:p>
                      <a:pPr algn="just"/>
                      <a:endParaRPr lang="en-US" sz="1400" dirty="0">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R103 176 418</a:t>
                      </a:r>
                    </a:p>
                    <a:p>
                      <a:pPr algn="just"/>
                      <a:endParaRPr lang="en-US" sz="1400" dirty="0">
                        <a:latin typeface="Gill Sans MT" panose="020B0502020104020203" pitchFamily="34" charset="0"/>
                      </a:endParaRPr>
                    </a:p>
                  </a:txBody>
                  <a:tcPr marL="68580" marR="68580" marT="34290" marB="34290"/>
                </a:tc>
                <a:extLst>
                  <a:ext uri="{0D108BD9-81ED-4DB2-BD59-A6C34878D82A}">
                    <a16:rowId xmlns:a16="http://schemas.microsoft.com/office/drawing/2014/main" xmlns="" val="4163799978"/>
                  </a:ext>
                </a:extLst>
              </a:tr>
            </a:tbl>
          </a:graphicData>
        </a:graphic>
      </p:graphicFrame>
    </p:spTree>
    <p:extLst>
      <p:ext uri="{BB962C8B-B14F-4D97-AF65-F5344CB8AC3E}">
        <p14:creationId xmlns:p14="http://schemas.microsoft.com/office/powerpoint/2010/main" xmlns="" val="233481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675" i="1">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37</a:t>
            </a:fld>
            <a:endParaRPr lang="en-ZA" sz="675"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50014080"/>
              </p:ext>
            </p:extLst>
          </p:nvPr>
        </p:nvGraphicFramePr>
        <p:xfrm>
          <a:off x="371767" y="615317"/>
          <a:ext cx="8437145" cy="4809326"/>
        </p:xfrm>
        <a:graphic>
          <a:graphicData uri="http://schemas.openxmlformats.org/drawingml/2006/table">
            <a:tbl>
              <a:tblPr firstRow="1" bandRow="1">
                <a:tableStyleId>{21E4AEA4-8DFA-4A89-87EB-49C32662AFE0}</a:tableStyleId>
              </a:tblPr>
              <a:tblGrid>
                <a:gridCol w="1687430">
                  <a:extLst>
                    <a:ext uri="{9D8B030D-6E8A-4147-A177-3AD203B41FA5}">
                      <a16:colId xmlns:a16="http://schemas.microsoft.com/office/drawing/2014/main" xmlns="" val="970779721"/>
                    </a:ext>
                  </a:extLst>
                </a:gridCol>
                <a:gridCol w="6749715">
                  <a:extLst>
                    <a:ext uri="{9D8B030D-6E8A-4147-A177-3AD203B41FA5}">
                      <a16:colId xmlns:a16="http://schemas.microsoft.com/office/drawing/2014/main" xmlns="" val="2774138506"/>
                    </a:ext>
                  </a:extLst>
                </a:gridCol>
              </a:tblGrid>
              <a:tr h="434026">
                <a:tc gridSpan="2">
                  <a:txBody>
                    <a:bodyPr/>
                    <a:lstStyle/>
                    <a:p>
                      <a:pPr algn="just"/>
                      <a:r>
                        <a:rPr lang="en-US" sz="1400" dirty="0" smtClean="0">
                          <a:solidFill>
                            <a:schemeClr val="tx1"/>
                          </a:solidFill>
                          <a:latin typeface="Gill Sans MT" panose="020B0502020104020203" pitchFamily="34" charset="0"/>
                        </a:rPr>
                        <a:t>Project Name:  Wine Services / Sommelier training implemented targeting 300 youth </a:t>
                      </a:r>
                      <a:endParaRPr lang="en-US" sz="1400" b="0" dirty="0">
                        <a:solidFill>
                          <a:schemeClr val="tx1"/>
                        </a:solidFill>
                        <a:latin typeface="Gill Sans MT" panose="020B0502020104020203" pitchFamily="34" charset="0"/>
                      </a:endParaRPr>
                    </a:p>
                  </a:txBody>
                  <a:tcPr marL="68580" marR="68580" marT="34290" marB="34290"/>
                </a:tc>
                <a:tc hMerge="1">
                  <a:txBody>
                    <a:bodyPr/>
                    <a:lstStyle/>
                    <a:p>
                      <a:endParaRPr lang="en-US" dirty="0"/>
                    </a:p>
                  </a:txBody>
                  <a:tcPr/>
                </a:tc>
                <a:extLst>
                  <a:ext uri="{0D108BD9-81ED-4DB2-BD59-A6C34878D82A}">
                    <a16:rowId xmlns:a16="http://schemas.microsoft.com/office/drawing/2014/main" xmlns="" val="2603513325"/>
                  </a:ext>
                </a:extLst>
              </a:tr>
              <a:tr h="685800">
                <a:tc>
                  <a:txBody>
                    <a:bodyPr/>
                    <a:lstStyle/>
                    <a:p>
                      <a:pPr algn="just"/>
                      <a:r>
                        <a:rPr lang="en-US" sz="1400" dirty="0" smtClean="0">
                          <a:solidFill>
                            <a:schemeClr val="tx1"/>
                          </a:solidFill>
                          <a:latin typeface="Gill Sans MT" panose="020B0502020104020203" pitchFamily="34" charset="0"/>
                        </a:rPr>
                        <a:t>Growth and Development</a:t>
                      </a:r>
                      <a:endParaRPr lang="en-US" sz="1400" dirty="0">
                        <a:solidFill>
                          <a:schemeClr val="tx1"/>
                        </a:solidFill>
                        <a:latin typeface="Gill Sans MT" panose="020B0502020104020203"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Gill Sans MT" panose="020B0502020104020203" pitchFamily="34" charset="0"/>
                        </a:rPr>
                        <a:t>Development of</a:t>
                      </a:r>
                      <a:r>
                        <a:rPr lang="en-US" sz="1400" baseline="0" dirty="0" smtClean="0">
                          <a:solidFill>
                            <a:schemeClr val="tx1"/>
                          </a:solidFill>
                          <a:latin typeface="Gill Sans MT" panose="020B0502020104020203" pitchFamily="34" charset="0"/>
                        </a:rPr>
                        <a:t> excellent</a:t>
                      </a:r>
                      <a:r>
                        <a:rPr lang="en-US" sz="1400" dirty="0" smtClean="0">
                          <a:solidFill>
                            <a:schemeClr val="tx1"/>
                          </a:solidFill>
                          <a:latin typeface="Gill Sans MT" panose="020B0502020104020203" pitchFamily="34" charset="0"/>
                        </a:rPr>
                        <a:t> </a:t>
                      </a:r>
                      <a:r>
                        <a:rPr lang="en-ZA" sz="1400" kern="1200" dirty="0" smtClean="0">
                          <a:solidFill>
                            <a:schemeClr val="tx1"/>
                          </a:solidFill>
                          <a:effectLst/>
                          <a:latin typeface="Gill Sans MT" panose="020B0502020104020203" pitchFamily="34" charset="0"/>
                          <a:ea typeface="+mn-ea"/>
                          <a:cs typeface="+mn-cs"/>
                        </a:rPr>
                        <a:t>tourism and hospitality skills to enable youth to gain knowledge and experience in the overall operations of the industry. Career</a:t>
                      </a:r>
                      <a:r>
                        <a:rPr lang="en-ZA" sz="1400" kern="1200" baseline="0" dirty="0" smtClean="0">
                          <a:solidFill>
                            <a:schemeClr val="tx1"/>
                          </a:solidFill>
                          <a:effectLst/>
                          <a:latin typeface="Gill Sans MT" panose="020B0502020104020203" pitchFamily="34" charset="0"/>
                          <a:ea typeface="+mn-ea"/>
                          <a:cs typeface="+mn-cs"/>
                        </a:rPr>
                        <a:t> advancement to e</a:t>
                      </a:r>
                      <a:r>
                        <a:rPr lang="en-ZA" sz="1400" kern="1200" dirty="0" smtClean="0">
                          <a:solidFill>
                            <a:schemeClr val="tx1"/>
                          </a:solidFill>
                          <a:effectLst/>
                          <a:latin typeface="Gill Sans MT" panose="020B0502020104020203" pitchFamily="34" charset="0"/>
                          <a:ea typeface="+mn-ea"/>
                          <a:cs typeface="+mn-cs"/>
                        </a:rPr>
                        <a:t>nhance</a:t>
                      </a:r>
                      <a:r>
                        <a:rPr lang="en-ZA" sz="1400" kern="1200" baseline="0" dirty="0" smtClean="0">
                          <a:solidFill>
                            <a:schemeClr val="tx1"/>
                          </a:solidFill>
                          <a:effectLst/>
                          <a:latin typeface="Gill Sans MT" panose="020B0502020104020203" pitchFamily="34" charset="0"/>
                          <a:ea typeface="+mn-ea"/>
                          <a:cs typeface="+mn-cs"/>
                        </a:rPr>
                        <a:t> the level of employability.</a:t>
                      </a:r>
                      <a:endParaRPr lang="en-US" sz="1400" dirty="0" smtClean="0">
                        <a:solidFill>
                          <a:schemeClr val="tx1"/>
                        </a:solidFill>
                        <a:latin typeface="Gill Sans MT" panose="020B0502020104020203" pitchFamily="34" charset="0"/>
                      </a:endParaRPr>
                    </a:p>
                  </a:txBody>
                  <a:tcPr marL="68580" marR="68580" marT="34290" marB="34290"/>
                </a:tc>
                <a:extLst>
                  <a:ext uri="{0D108BD9-81ED-4DB2-BD59-A6C34878D82A}">
                    <a16:rowId xmlns:a16="http://schemas.microsoft.com/office/drawing/2014/main" xmlns="" val="1242519568"/>
                  </a:ext>
                </a:extLst>
              </a:tr>
              <a:tr h="480060">
                <a:tc>
                  <a:txBody>
                    <a:bodyPr/>
                    <a:lstStyle/>
                    <a:p>
                      <a:pPr algn="just"/>
                      <a:r>
                        <a:rPr lang="en-US" sz="1400" dirty="0" smtClean="0">
                          <a:solidFill>
                            <a:schemeClr val="tx1"/>
                          </a:solidFill>
                          <a:latin typeface="Gill Sans MT" panose="020B0502020104020203" pitchFamily="34" charset="0"/>
                        </a:rPr>
                        <a:t>Quality</a:t>
                      </a:r>
                      <a:r>
                        <a:rPr lang="en-US" sz="1400" baseline="0" dirty="0" smtClean="0">
                          <a:solidFill>
                            <a:schemeClr val="tx1"/>
                          </a:solidFill>
                          <a:latin typeface="Gill Sans MT" panose="020B0502020104020203" pitchFamily="34" charset="0"/>
                        </a:rPr>
                        <a:t> of Products and Services</a:t>
                      </a:r>
                      <a:endParaRPr lang="en-US" sz="1400" dirty="0">
                        <a:solidFill>
                          <a:schemeClr val="tx1"/>
                        </a:solidFill>
                        <a:latin typeface="Gill Sans MT" panose="020B0502020104020203"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Gill Sans MT" panose="020B0502020104020203" pitchFamily="34" charset="0"/>
                        </a:rPr>
                        <a:t>Skilled workforce in the value</a:t>
                      </a:r>
                      <a:r>
                        <a:rPr lang="en-US" sz="1400" baseline="0" dirty="0" smtClean="0">
                          <a:solidFill>
                            <a:schemeClr val="tx1"/>
                          </a:solidFill>
                          <a:latin typeface="Gill Sans MT" panose="020B0502020104020203" pitchFamily="34" charset="0"/>
                        </a:rPr>
                        <a:t> chain</a:t>
                      </a:r>
                      <a:r>
                        <a:rPr lang="en-US" sz="1400" dirty="0" smtClean="0">
                          <a:solidFill>
                            <a:schemeClr val="tx1"/>
                          </a:solidFill>
                          <a:latin typeface="Gill Sans MT" panose="020B0502020104020203" pitchFamily="34" charset="0"/>
                        </a:rPr>
                        <a:t> with the ability to deliver the best possible experience</a:t>
                      </a:r>
                    </a:p>
                    <a:p>
                      <a:pPr algn="just"/>
                      <a:endParaRPr lang="en-US" sz="1400" dirty="0">
                        <a:solidFill>
                          <a:schemeClr val="tx1"/>
                        </a:solidFill>
                        <a:latin typeface="Gill Sans MT" panose="020B0502020104020203" pitchFamily="34" charset="0"/>
                      </a:endParaRPr>
                    </a:p>
                  </a:txBody>
                  <a:tcPr marL="68580" marR="68580" marT="34290" marB="34290"/>
                </a:tc>
                <a:extLst>
                  <a:ext uri="{0D108BD9-81ED-4DB2-BD59-A6C34878D82A}">
                    <a16:rowId xmlns:a16="http://schemas.microsoft.com/office/drawing/2014/main" xmlns="" val="603699117"/>
                  </a:ext>
                </a:extLst>
              </a:tr>
              <a:tr h="1936242">
                <a:tc>
                  <a:txBody>
                    <a:bodyPr/>
                    <a:lstStyle/>
                    <a:p>
                      <a:pPr algn="just"/>
                      <a:r>
                        <a:rPr lang="en-US" sz="1400" dirty="0" smtClean="0">
                          <a:solidFill>
                            <a:schemeClr val="tx1"/>
                          </a:solidFill>
                          <a:latin typeface="Gill Sans MT" panose="020B0502020104020203" pitchFamily="34" charset="0"/>
                        </a:rPr>
                        <a:t>Location /</a:t>
                      </a:r>
                      <a:r>
                        <a:rPr lang="en-US" sz="1400" baseline="0" dirty="0" smtClean="0">
                          <a:solidFill>
                            <a:schemeClr val="tx1"/>
                          </a:solidFill>
                          <a:latin typeface="Gill Sans MT" panose="020B0502020104020203" pitchFamily="34" charset="0"/>
                        </a:rPr>
                        <a:t> Geographical spread: </a:t>
                      </a:r>
                      <a:endParaRPr lang="en-US" sz="1400" dirty="0">
                        <a:solidFill>
                          <a:schemeClr val="tx1"/>
                        </a:solidFill>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smtClean="0">
                          <a:solidFill>
                            <a:schemeClr val="tx1"/>
                          </a:solidFill>
                          <a:latin typeface="Gill Sans MT" panose="020B0502020104020203" pitchFamily="34" charset="0"/>
                          <a:ea typeface="+mn-ea"/>
                          <a:cs typeface="+mn-cs"/>
                        </a:rPr>
                        <a:t>4 Provinces: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kern="1200" noProof="0" dirty="0" smtClean="0">
                          <a:solidFill>
                            <a:schemeClr val="tx1"/>
                          </a:solidFill>
                          <a:latin typeface="Gill Sans MT" panose="020B0502020104020203" pitchFamily="34" charset="0"/>
                          <a:ea typeface="+mn-ea"/>
                          <a:cs typeface="+mn-cs"/>
                        </a:rPr>
                        <a:t>KZN (100),</a:t>
                      </a:r>
                      <a:r>
                        <a:rPr lang="en-ZA" sz="1400" kern="1200" noProof="0" dirty="0" smtClean="0">
                          <a:solidFill>
                            <a:schemeClr val="tx1"/>
                          </a:solidFill>
                          <a:latin typeface="Gill Sans MT" panose="020B0502020104020203" pitchFamily="34" charset="0"/>
                          <a:ea typeface="+mn-ea"/>
                          <a:cs typeface="+mn-cs"/>
                        </a:rPr>
                        <a:t> GP (30),  WC (150)</a:t>
                      </a:r>
                      <a:r>
                        <a:rPr lang="en-ZA" sz="1400" kern="1200" baseline="0" noProof="0" dirty="0" smtClean="0">
                          <a:solidFill>
                            <a:schemeClr val="tx1"/>
                          </a:solidFill>
                          <a:latin typeface="Gill Sans MT" panose="020B0502020104020203" pitchFamily="34" charset="0"/>
                          <a:ea typeface="+mn-ea"/>
                          <a:cs typeface="+mn-cs"/>
                        </a:rPr>
                        <a:t> &amp; NC (20)</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dirty="0" smtClean="0">
                          <a:solidFill>
                            <a:schemeClr val="tx1"/>
                          </a:solidFill>
                          <a:latin typeface="Gill Sans MT" panose="020B0502020104020203" pitchFamily="34" charset="0"/>
                        </a:rPr>
                        <a:t>Active Number as at June 2019:</a:t>
                      </a:r>
                      <a:endParaRPr lang="en-US" sz="1400" b="1" kern="1200" noProof="0" dirty="0" smtClean="0">
                        <a:solidFill>
                          <a:schemeClr val="tx1"/>
                        </a:solidFill>
                        <a:latin typeface="Gill Sans MT" panose="020B0502020104020203" pitchFamily="34"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kern="1200" noProof="0" dirty="0" smtClean="0">
                          <a:solidFill>
                            <a:schemeClr val="tx1"/>
                          </a:solidFill>
                          <a:latin typeface="Gill Sans MT" panose="020B0502020104020203" pitchFamily="34" charset="0"/>
                          <a:ea typeface="+mn-ea"/>
                          <a:cs typeface="+mn-cs"/>
                        </a:rPr>
                        <a:t>KZN (75),</a:t>
                      </a:r>
                      <a:r>
                        <a:rPr lang="en-ZA" sz="1400" kern="1200" noProof="0" dirty="0" smtClean="0">
                          <a:solidFill>
                            <a:schemeClr val="tx1"/>
                          </a:solidFill>
                          <a:latin typeface="Gill Sans MT" panose="020B0502020104020203" pitchFamily="34" charset="0"/>
                          <a:ea typeface="+mn-ea"/>
                          <a:cs typeface="+mn-cs"/>
                        </a:rPr>
                        <a:t> GP (16),  WC (175)</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b="0" kern="1200" noProof="0" dirty="0" smtClean="0">
                          <a:solidFill>
                            <a:schemeClr val="tx1"/>
                          </a:solidFill>
                          <a:latin typeface="Gill Sans MT" panose="020B0502020104020203" pitchFamily="34" charset="0"/>
                          <a:ea typeface="+mn-ea"/>
                          <a:cs typeface="+mn-cs"/>
                        </a:rPr>
                        <a:t>Drop outs due to various reasons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kern="1200" noProof="0" dirty="0" smtClean="0">
                          <a:solidFill>
                            <a:schemeClr val="tx1"/>
                          </a:solidFill>
                          <a:latin typeface="Gill Sans MT" panose="020B0502020104020203" pitchFamily="34" charset="0"/>
                          <a:ea typeface="+mn-ea"/>
                          <a:cs typeface="+mn-cs"/>
                        </a:rPr>
                        <a:t>NC</a:t>
                      </a:r>
                      <a:r>
                        <a:rPr lang="en-ZA" sz="1400" kern="1200" baseline="0" noProof="0" dirty="0" smtClean="0">
                          <a:solidFill>
                            <a:schemeClr val="tx1"/>
                          </a:solidFill>
                          <a:latin typeface="Gill Sans MT" panose="020B0502020104020203" pitchFamily="34" charset="0"/>
                          <a:ea typeface="+mn-ea"/>
                          <a:cs typeface="+mn-cs"/>
                        </a:rPr>
                        <a:t> was discontinued due to lack of interest from enrolled learners</a:t>
                      </a:r>
                      <a:endParaRPr lang="en-ZA" sz="1400" kern="1200" noProof="0" dirty="0" smtClean="0">
                        <a:solidFill>
                          <a:schemeClr val="tx1"/>
                        </a:solidFill>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48985925"/>
                  </a:ext>
                </a:extLst>
              </a:tr>
              <a:tr h="725618">
                <a:tc>
                  <a:txBody>
                    <a:bodyPr/>
                    <a:lstStyle/>
                    <a:p>
                      <a:pPr algn="just"/>
                      <a:r>
                        <a:rPr lang="en-US" sz="1400" dirty="0" smtClean="0">
                          <a:solidFill>
                            <a:schemeClr val="tx1"/>
                          </a:solidFill>
                          <a:latin typeface="Gill Sans MT" panose="020B0502020104020203" pitchFamily="34" charset="0"/>
                        </a:rPr>
                        <a:t>Criteria</a:t>
                      </a:r>
                      <a:endParaRPr lang="en-US" sz="1400" dirty="0">
                        <a:solidFill>
                          <a:schemeClr val="tx1"/>
                        </a:solidFill>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Gill Sans MT" panose="020B0502020104020203" pitchFamily="34" charset="0"/>
                          <a:ea typeface="+mn-ea"/>
                          <a:cs typeface="+mn-cs"/>
                        </a:rPr>
                        <a:t>SA citizens. Unemployed youth between 18 and 35 years of age. Proficiency in English and basic knowledge of Numeracy.  Grade 12 (with Tourism as a school subject being an added advantage), Have a passion for Tourism and Hospitality.</a:t>
                      </a:r>
                      <a:endParaRPr lang="en-US" sz="1400" kern="1200" dirty="0" smtClean="0">
                        <a:solidFill>
                          <a:schemeClr val="tx1"/>
                        </a:solidFill>
                        <a:effectLst/>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3051852735"/>
                  </a:ext>
                </a:extLst>
              </a:tr>
              <a:tr h="509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Gill Sans MT" panose="020B0502020104020203" pitchFamily="34" charset="0"/>
                        </a:rPr>
                        <a:t>Budget</a:t>
                      </a:r>
                    </a:p>
                    <a:p>
                      <a:pPr algn="just"/>
                      <a:endParaRPr lang="en-US" sz="1400" dirty="0">
                        <a:solidFill>
                          <a:schemeClr val="tx1"/>
                        </a:solidFill>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R61 479 000</a:t>
                      </a:r>
                    </a:p>
                    <a:p>
                      <a:pPr algn="just"/>
                      <a:endParaRPr lang="en-US" sz="1400" dirty="0">
                        <a:solidFill>
                          <a:schemeClr val="tx1"/>
                        </a:solidFill>
                        <a:latin typeface="Gill Sans MT" panose="020B0502020104020203" pitchFamily="34" charset="0"/>
                      </a:endParaRPr>
                    </a:p>
                  </a:txBody>
                  <a:tcPr marL="68580" marR="68580" marT="34290" marB="34290"/>
                </a:tc>
                <a:extLst>
                  <a:ext uri="{0D108BD9-81ED-4DB2-BD59-A6C34878D82A}">
                    <a16:rowId xmlns:a16="http://schemas.microsoft.com/office/drawing/2014/main" xmlns="" val="4163799978"/>
                  </a:ext>
                </a:extLst>
              </a:tr>
            </a:tbl>
          </a:graphicData>
        </a:graphic>
      </p:graphicFrame>
    </p:spTree>
    <p:extLst>
      <p:ext uri="{BB962C8B-B14F-4D97-AF65-F5344CB8AC3E}">
        <p14:creationId xmlns:p14="http://schemas.microsoft.com/office/powerpoint/2010/main" xmlns="" val="2410026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675" i="1">
                <a:solidFill>
                  <a:prstClr val="white">
                    <a:lumMod val="65000"/>
                  </a:prstClr>
                </a:solidFill>
                <a:latin typeface="Arial" panose="020B0604020202020204" pitchFamily="34" charset="0"/>
                <a:cs typeface="Arial" panose="020B0604020202020204" pitchFamily="34" charset="0"/>
              </a:rPr>
              <a:t>Department of Tourism  - 2019/20  APP</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a:t>38</a:t>
            </a:fld>
            <a:endParaRPr lang="en-ZA" sz="675"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21078147"/>
              </p:ext>
            </p:extLst>
          </p:nvPr>
        </p:nvGraphicFramePr>
        <p:xfrm>
          <a:off x="399063" y="588021"/>
          <a:ext cx="8437145" cy="4984509"/>
        </p:xfrm>
        <a:graphic>
          <a:graphicData uri="http://schemas.openxmlformats.org/drawingml/2006/table">
            <a:tbl>
              <a:tblPr firstRow="1" bandRow="1">
                <a:tableStyleId>{21E4AEA4-8DFA-4A89-87EB-49C32662AFE0}</a:tableStyleId>
              </a:tblPr>
              <a:tblGrid>
                <a:gridCol w="1687430">
                  <a:extLst>
                    <a:ext uri="{9D8B030D-6E8A-4147-A177-3AD203B41FA5}">
                      <a16:colId xmlns:a16="http://schemas.microsoft.com/office/drawing/2014/main" xmlns="" val="970779721"/>
                    </a:ext>
                  </a:extLst>
                </a:gridCol>
                <a:gridCol w="6749715">
                  <a:extLst>
                    <a:ext uri="{9D8B030D-6E8A-4147-A177-3AD203B41FA5}">
                      <a16:colId xmlns:a16="http://schemas.microsoft.com/office/drawing/2014/main" xmlns="" val="2774138506"/>
                    </a:ext>
                  </a:extLst>
                </a:gridCol>
              </a:tblGrid>
              <a:tr h="401841">
                <a:tc gridSpan="2">
                  <a:txBody>
                    <a:bodyPr/>
                    <a:lstStyle/>
                    <a:p>
                      <a:r>
                        <a:rPr lang="en-US" sz="1400" dirty="0" smtClean="0">
                          <a:solidFill>
                            <a:schemeClr val="tx1"/>
                          </a:solidFill>
                          <a:latin typeface="Gill Sans MT" panose="020B0502020104020203" pitchFamily="34" charset="0"/>
                        </a:rPr>
                        <a:t>Project Name: </a:t>
                      </a:r>
                      <a:r>
                        <a:rPr lang="en-ZA" sz="1400" b="1" dirty="0" smtClean="0">
                          <a:solidFill>
                            <a:schemeClr val="tx1"/>
                          </a:solidFill>
                          <a:latin typeface="Gill Sans MT" panose="020B0502020104020203" pitchFamily="34" charset="0"/>
                          <a:ea typeface="Times New Roman" panose="02020603050405020304" pitchFamily="18" charset="0"/>
                          <a:cs typeface="Times New Roman" panose="02020603050405020304" pitchFamily="18" charset="0"/>
                        </a:rPr>
                        <a:t>Food Safety Quality Assurer Programme implemented targeting 1500 youth</a:t>
                      </a:r>
                      <a:endParaRPr lang="en-US" sz="1400" b="1" dirty="0">
                        <a:solidFill>
                          <a:schemeClr val="tx1"/>
                        </a:solidFill>
                        <a:latin typeface="Gill Sans MT" panose="020B0502020104020203" pitchFamily="34" charset="0"/>
                      </a:endParaRPr>
                    </a:p>
                  </a:txBody>
                  <a:tcPr marL="68580" marR="68580" marT="34290" marB="34290"/>
                </a:tc>
                <a:tc hMerge="1">
                  <a:txBody>
                    <a:bodyPr/>
                    <a:lstStyle/>
                    <a:p>
                      <a:endParaRPr lang="en-US" dirty="0"/>
                    </a:p>
                  </a:txBody>
                  <a:tcPr/>
                </a:tc>
                <a:extLst>
                  <a:ext uri="{0D108BD9-81ED-4DB2-BD59-A6C34878D82A}">
                    <a16:rowId xmlns:a16="http://schemas.microsoft.com/office/drawing/2014/main" xmlns="" val="2603513325"/>
                  </a:ext>
                </a:extLst>
              </a:tr>
              <a:tr h="685800">
                <a:tc>
                  <a:txBody>
                    <a:bodyPr/>
                    <a:lstStyle/>
                    <a:p>
                      <a:r>
                        <a:rPr lang="en-US" sz="1400" dirty="0" smtClean="0">
                          <a:latin typeface="Gill Sans MT" panose="020B0502020104020203" pitchFamily="34" charset="0"/>
                        </a:rPr>
                        <a:t>Growth and Development</a:t>
                      </a:r>
                      <a:endParaRPr lang="en-US" sz="1400" dirty="0">
                        <a:latin typeface="Gill Sans MT" panose="020B0502020104020203"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Development of</a:t>
                      </a:r>
                      <a:r>
                        <a:rPr lang="en-US" sz="1400" baseline="0" dirty="0" smtClean="0">
                          <a:latin typeface="Gill Sans MT" panose="020B0502020104020203" pitchFamily="34" charset="0"/>
                        </a:rPr>
                        <a:t> excellent</a:t>
                      </a:r>
                      <a:r>
                        <a:rPr lang="en-US" sz="1400" dirty="0" smtClean="0">
                          <a:latin typeface="Gill Sans MT" panose="020B0502020104020203" pitchFamily="34" charset="0"/>
                        </a:rPr>
                        <a:t> </a:t>
                      </a:r>
                      <a:r>
                        <a:rPr lang="en-ZA" sz="1400" kern="1200" dirty="0" smtClean="0">
                          <a:solidFill>
                            <a:schemeClr val="dk1"/>
                          </a:solidFill>
                          <a:effectLst/>
                          <a:latin typeface="Gill Sans MT" panose="020B0502020104020203" pitchFamily="34" charset="0"/>
                          <a:ea typeface="+mn-ea"/>
                          <a:cs typeface="+mn-cs"/>
                        </a:rPr>
                        <a:t>tourism and hospitality skills to enable youth to gain knowledge and experience in the overall operations of the industry. Career</a:t>
                      </a:r>
                      <a:r>
                        <a:rPr lang="en-ZA" sz="1400" kern="1200" baseline="0" dirty="0" smtClean="0">
                          <a:solidFill>
                            <a:schemeClr val="dk1"/>
                          </a:solidFill>
                          <a:effectLst/>
                          <a:latin typeface="Gill Sans MT" panose="020B0502020104020203" pitchFamily="34" charset="0"/>
                          <a:ea typeface="+mn-ea"/>
                          <a:cs typeface="+mn-cs"/>
                        </a:rPr>
                        <a:t> advancement to e</a:t>
                      </a:r>
                      <a:r>
                        <a:rPr lang="en-ZA" sz="1400" kern="1200" dirty="0" smtClean="0">
                          <a:solidFill>
                            <a:schemeClr val="dk1"/>
                          </a:solidFill>
                          <a:effectLst/>
                          <a:latin typeface="Gill Sans MT" panose="020B0502020104020203" pitchFamily="34" charset="0"/>
                          <a:ea typeface="+mn-ea"/>
                          <a:cs typeface="+mn-cs"/>
                        </a:rPr>
                        <a:t>nhance</a:t>
                      </a:r>
                      <a:r>
                        <a:rPr lang="en-ZA" sz="1400" kern="1200" baseline="0" dirty="0" smtClean="0">
                          <a:solidFill>
                            <a:schemeClr val="dk1"/>
                          </a:solidFill>
                          <a:effectLst/>
                          <a:latin typeface="Gill Sans MT" panose="020B0502020104020203" pitchFamily="34" charset="0"/>
                          <a:ea typeface="+mn-ea"/>
                          <a:cs typeface="+mn-cs"/>
                        </a:rPr>
                        <a:t> the level of employability.</a:t>
                      </a:r>
                      <a:endParaRPr lang="en-US" sz="1400" dirty="0" smtClean="0">
                        <a:latin typeface="Gill Sans MT" panose="020B0502020104020203" pitchFamily="34" charset="0"/>
                      </a:endParaRPr>
                    </a:p>
                  </a:txBody>
                  <a:tcPr marL="68580" marR="68580" marT="34290" marB="34290"/>
                </a:tc>
                <a:extLst>
                  <a:ext uri="{0D108BD9-81ED-4DB2-BD59-A6C34878D82A}">
                    <a16:rowId xmlns:a16="http://schemas.microsoft.com/office/drawing/2014/main" xmlns="" val="1242519568"/>
                  </a:ext>
                </a:extLst>
              </a:tr>
              <a:tr h="480060">
                <a:tc>
                  <a:txBody>
                    <a:bodyPr/>
                    <a:lstStyle/>
                    <a:p>
                      <a:r>
                        <a:rPr lang="en-US" sz="1400" dirty="0" smtClean="0">
                          <a:latin typeface="Gill Sans MT" panose="020B0502020104020203" pitchFamily="34" charset="0"/>
                        </a:rPr>
                        <a:t>Quality</a:t>
                      </a:r>
                      <a:r>
                        <a:rPr lang="en-US" sz="1400" baseline="0" dirty="0" smtClean="0">
                          <a:latin typeface="Gill Sans MT" panose="020B0502020104020203" pitchFamily="34" charset="0"/>
                        </a:rPr>
                        <a:t> of Products and Services</a:t>
                      </a:r>
                      <a:endParaRPr lang="en-US" sz="1400" dirty="0">
                        <a:latin typeface="Gill Sans MT" panose="020B0502020104020203"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panose="020B0502020104020203" pitchFamily="34" charset="0"/>
                        </a:rPr>
                        <a:t>Skilled workforce in the value</a:t>
                      </a:r>
                      <a:r>
                        <a:rPr lang="en-US" sz="1400" baseline="0" dirty="0" smtClean="0">
                          <a:latin typeface="Gill Sans MT" panose="020B0502020104020203" pitchFamily="34" charset="0"/>
                        </a:rPr>
                        <a:t> chain</a:t>
                      </a:r>
                      <a:r>
                        <a:rPr lang="en-US" sz="1400" dirty="0" smtClean="0">
                          <a:latin typeface="Gill Sans MT" panose="020B0502020104020203" pitchFamily="34" charset="0"/>
                        </a:rPr>
                        <a:t> with the ability to deliver the best possible experience</a:t>
                      </a:r>
                    </a:p>
                    <a:p>
                      <a:endParaRPr lang="en-US" sz="1400" dirty="0" smtClean="0">
                        <a:latin typeface="Gill Sans MT" panose="020B0502020104020203" pitchFamily="34" charset="0"/>
                      </a:endParaRPr>
                    </a:p>
                  </a:txBody>
                  <a:tcPr marL="68580" marR="68580" marT="34290" marB="34290"/>
                </a:tc>
                <a:extLst>
                  <a:ext uri="{0D108BD9-81ED-4DB2-BD59-A6C34878D82A}">
                    <a16:rowId xmlns:a16="http://schemas.microsoft.com/office/drawing/2014/main" xmlns="" val="603699117"/>
                  </a:ext>
                </a:extLst>
              </a:tr>
              <a:tr h="1936242">
                <a:tc>
                  <a:txBody>
                    <a:bodyPr/>
                    <a:lstStyle/>
                    <a:p>
                      <a:r>
                        <a:rPr lang="en-US" sz="1400" dirty="0" smtClean="0">
                          <a:latin typeface="Gill Sans MT" panose="020B0502020104020203" pitchFamily="34" charset="0"/>
                        </a:rPr>
                        <a:t>Location/</a:t>
                      </a:r>
                      <a:r>
                        <a:rPr lang="en-US" sz="1400" baseline="0" dirty="0" smtClean="0">
                          <a:latin typeface="Gill Sans MT" panose="020B0502020104020203" pitchFamily="34" charset="0"/>
                        </a:rPr>
                        <a:t> Geographical spread: </a:t>
                      </a:r>
                      <a:endParaRPr lang="en-US" sz="1400" dirty="0">
                        <a:latin typeface="Gill Sans MT" panose="020B0502020104020203" pitchFamily="34" charset="0"/>
                      </a:endParaRPr>
                    </a:p>
                  </a:txBody>
                  <a:tcPr marL="68580" marR="68580" marT="34290" marB="34290"/>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All 9 Provinces:</a:t>
                      </a:r>
                      <a:endParaRPr lang="en-ZA" sz="1400" kern="1200" noProof="0" dirty="0" smtClean="0">
                        <a:solidFill>
                          <a:schemeClr val="dk1"/>
                        </a:solidFill>
                        <a:latin typeface="Gill Sans MT" panose="020B05020201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b="1" kern="1200" noProof="0" dirty="0" smtClean="0">
                          <a:solidFill>
                            <a:schemeClr val="dk1"/>
                          </a:solidFill>
                          <a:latin typeface="Gill Sans MT" panose="020B0502020104020203" pitchFamily="34" charset="0"/>
                          <a:ea typeface="+mn-ea"/>
                          <a:cs typeface="+mn-cs"/>
                        </a:rPr>
                        <a:t>Cluster</a:t>
                      </a:r>
                      <a:r>
                        <a:rPr lang="en-ZA" sz="1400" b="1" kern="1200" baseline="0" noProof="0" dirty="0" smtClean="0">
                          <a:solidFill>
                            <a:schemeClr val="dk1"/>
                          </a:solidFill>
                          <a:latin typeface="Gill Sans MT" panose="020B0502020104020203" pitchFamily="34" charset="0"/>
                          <a:ea typeface="+mn-ea"/>
                          <a:cs typeface="+mn-cs"/>
                        </a:rPr>
                        <a:t> 1</a:t>
                      </a:r>
                      <a:r>
                        <a:rPr lang="en-ZA" sz="1400" kern="1200" baseline="0" noProof="0" dirty="0" smtClean="0">
                          <a:solidFill>
                            <a:schemeClr val="dk1"/>
                          </a:solidFill>
                          <a:latin typeface="Gill Sans MT" panose="020B0502020104020203" pitchFamily="34" charset="0"/>
                          <a:ea typeface="+mn-ea"/>
                          <a:cs typeface="+mn-cs"/>
                        </a:rPr>
                        <a:t>: 600 learners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smtClean="0">
                          <a:latin typeface="Gill Sans MT" panose="020B0502020104020203" pitchFamily="34" charset="0"/>
                        </a:rPr>
                        <a:t>EC,</a:t>
                      </a:r>
                      <a:r>
                        <a:rPr lang="en-US" sz="1400" baseline="0" dirty="0" smtClean="0">
                          <a:latin typeface="Gill Sans MT" panose="020B0502020104020203" pitchFamily="34" charset="0"/>
                        </a:rPr>
                        <a:t> WC </a:t>
                      </a:r>
                      <a:r>
                        <a:rPr lang="en-ZA" sz="1400" baseline="0" dirty="0" smtClean="0">
                          <a:latin typeface="Gill Sans MT" panose="020B0502020104020203" pitchFamily="34" charset="0"/>
                        </a:rPr>
                        <a:t>&amp; </a:t>
                      </a:r>
                      <a:r>
                        <a:rPr lang="en-US" sz="1400" dirty="0" smtClean="0">
                          <a:latin typeface="Gill Sans MT" panose="020B0502020104020203" pitchFamily="34" charset="0"/>
                        </a:rPr>
                        <a:t>KZN</a:t>
                      </a:r>
                      <a:endParaRPr lang="en-ZA" sz="1400" kern="1200" baseline="0" noProof="0" dirty="0" smtClean="0">
                        <a:solidFill>
                          <a:schemeClr val="dk1"/>
                        </a:solidFill>
                        <a:latin typeface="Gill Sans MT" panose="020B05020201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b="1" kern="1200" baseline="0" noProof="0" dirty="0" smtClean="0">
                          <a:solidFill>
                            <a:schemeClr val="dk1"/>
                          </a:solidFill>
                          <a:latin typeface="Gill Sans MT" panose="020B0502020104020203" pitchFamily="34" charset="0"/>
                          <a:ea typeface="+mn-ea"/>
                          <a:cs typeface="+mn-cs"/>
                        </a:rPr>
                        <a:t>Cluster 2</a:t>
                      </a:r>
                      <a:r>
                        <a:rPr lang="en-ZA" sz="1400" kern="1200" baseline="0" noProof="0" dirty="0" smtClean="0">
                          <a:solidFill>
                            <a:schemeClr val="dk1"/>
                          </a:solidFill>
                          <a:latin typeface="Gill Sans MT" panose="020B0502020104020203" pitchFamily="34" charset="0"/>
                          <a:ea typeface="+mn-ea"/>
                          <a:cs typeface="+mn-cs"/>
                        </a:rPr>
                        <a:t>: 500 learners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kern="1200" baseline="0" noProof="0" dirty="0" smtClean="0">
                          <a:solidFill>
                            <a:schemeClr val="dk1"/>
                          </a:solidFill>
                          <a:latin typeface="Gill Sans MT" panose="020B0502020104020203" pitchFamily="34" charset="0"/>
                          <a:ea typeface="+mn-ea"/>
                          <a:cs typeface="+mn-cs"/>
                        </a:rPr>
                        <a:t>MP &amp; 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1400" b="1" kern="1200" baseline="0" noProof="0" dirty="0" smtClean="0">
                          <a:solidFill>
                            <a:schemeClr val="dk1"/>
                          </a:solidFill>
                          <a:latin typeface="Gill Sans MT" panose="020B0502020104020203" pitchFamily="34" charset="0"/>
                          <a:ea typeface="+mn-ea"/>
                          <a:cs typeface="+mn-cs"/>
                        </a:rPr>
                        <a:t>Cluster 3</a:t>
                      </a:r>
                      <a:r>
                        <a:rPr lang="en-ZA" sz="1400" kern="1200" baseline="0" noProof="0" dirty="0" smtClean="0">
                          <a:solidFill>
                            <a:schemeClr val="dk1"/>
                          </a:solidFill>
                          <a:latin typeface="Gill Sans MT" panose="020B0502020104020203" pitchFamily="34" charset="0"/>
                          <a:ea typeface="+mn-ea"/>
                          <a:cs typeface="+mn-cs"/>
                        </a:rPr>
                        <a:t>: 450 learners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GP, NC, NW &amp; FS</a:t>
                      </a:r>
                      <a:endParaRPr lang="en-ZA" sz="1400" kern="1200" noProof="0" dirty="0" smtClean="0">
                        <a:solidFill>
                          <a:schemeClr val="dk1"/>
                        </a:solidFill>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48985925"/>
                  </a:ext>
                </a:extLst>
              </a:tr>
              <a:tr h="685800">
                <a:tc>
                  <a:txBody>
                    <a:bodyPr/>
                    <a:lstStyle/>
                    <a:p>
                      <a:r>
                        <a:rPr lang="en-US" sz="1400" dirty="0" smtClean="0">
                          <a:latin typeface="Gill Sans MT" panose="020B0502020104020203" pitchFamily="34" charset="0"/>
                        </a:rPr>
                        <a:t>Criteria</a:t>
                      </a:r>
                      <a:endParaRPr lang="en-US" sz="1400" dirty="0">
                        <a:latin typeface="Gill Sans MT" panose="020B0502020104020203"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Gill Sans MT" panose="020B0502020104020203" pitchFamily="34" charset="0"/>
                          <a:ea typeface="+mn-ea"/>
                          <a:cs typeface="+mn-cs"/>
                        </a:rPr>
                        <a:t>SA citizens. Unemployed youth between 18 and 35 years of age.</a:t>
                      </a:r>
                      <a:r>
                        <a:rPr lang="en-ZA" sz="1400" kern="1200" baseline="0" dirty="0" smtClean="0">
                          <a:solidFill>
                            <a:schemeClr val="dk1"/>
                          </a:solidFill>
                          <a:effectLst/>
                          <a:latin typeface="Gill Sans MT" panose="020B0502020104020203" pitchFamily="34" charset="0"/>
                          <a:ea typeface="+mn-ea"/>
                          <a:cs typeface="+mn-cs"/>
                        </a:rPr>
                        <a:t> </a:t>
                      </a:r>
                      <a:r>
                        <a:rPr lang="en-ZA" sz="1400" kern="1200" dirty="0" smtClean="0">
                          <a:solidFill>
                            <a:schemeClr val="dk1"/>
                          </a:solidFill>
                          <a:effectLst/>
                          <a:latin typeface="Gill Sans MT" panose="020B0502020104020203" pitchFamily="34" charset="0"/>
                          <a:ea typeface="+mn-ea"/>
                          <a:cs typeface="+mn-cs"/>
                        </a:rPr>
                        <a:t>Proficiency in English and basic knowledge of Numeracy.</a:t>
                      </a:r>
                      <a:r>
                        <a:rPr lang="en-ZA" sz="1400" kern="1200" baseline="0" dirty="0" smtClean="0">
                          <a:solidFill>
                            <a:schemeClr val="dk1"/>
                          </a:solidFill>
                          <a:effectLst/>
                          <a:latin typeface="Gill Sans MT" panose="020B0502020104020203" pitchFamily="34" charset="0"/>
                          <a:ea typeface="+mn-ea"/>
                          <a:cs typeface="+mn-cs"/>
                        </a:rPr>
                        <a:t>  G</a:t>
                      </a:r>
                      <a:r>
                        <a:rPr lang="en-ZA" sz="1400" kern="1200" dirty="0" smtClean="0">
                          <a:solidFill>
                            <a:schemeClr val="dk1"/>
                          </a:solidFill>
                          <a:effectLst/>
                          <a:latin typeface="Gill Sans MT" panose="020B0502020104020203" pitchFamily="34" charset="0"/>
                          <a:ea typeface="+mn-ea"/>
                          <a:cs typeface="+mn-cs"/>
                        </a:rPr>
                        <a:t>rade 12 (with Tourism as a school subject being an added advantage), Have a passion for Tourism and Hospitality.</a:t>
                      </a:r>
                      <a:endParaRPr lang="en-US" sz="1400" kern="1200" dirty="0" smtClean="0">
                        <a:solidFill>
                          <a:schemeClr val="dk1"/>
                        </a:solidFill>
                        <a:effectLst/>
                        <a:latin typeface="Gill Sans MT" panose="020B0502020104020203" pitchFamily="34" charset="0"/>
                        <a:ea typeface="+mn-ea"/>
                        <a:cs typeface="+mn-cs"/>
                      </a:endParaRPr>
                    </a:p>
                  </a:txBody>
                  <a:tcPr marL="68580" marR="68580" marT="34290" marB="34290"/>
                </a:tc>
                <a:extLst>
                  <a:ext uri="{0D108BD9-81ED-4DB2-BD59-A6C34878D82A}">
                    <a16:rowId xmlns:a16="http://schemas.microsoft.com/office/drawing/2014/main" xmlns="" val="3051852735"/>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Gill Sans MT" panose="020B0502020104020203" pitchFamily="34" charset="0"/>
                        </a:rPr>
                        <a:t>Budget</a:t>
                      </a:r>
                    </a:p>
                    <a:p>
                      <a:endParaRPr lang="en-US" sz="1400" dirty="0">
                        <a:solidFill>
                          <a:schemeClr val="tx1"/>
                        </a:solidFill>
                        <a:latin typeface="Gill Sans MT" panose="020B0502020104020203"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Gill Sans MT" panose="020B0502020104020203" pitchFamily="34" charset="0"/>
                          <a:ea typeface="Calibri" panose="020F0502020204030204" pitchFamily="34" charset="0"/>
                          <a:cs typeface="Times New Roman" panose="02020603050405020304" pitchFamily="18" charset="0"/>
                        </a:rPr>
                        <a:t>(Funds not yet allocated)</a:t>
                      </a:r>
                    </a:p>
                    <a:p>
                      <a:endParaRPr lang="en-US" sz="1400" dirty="0">
                        <a:solidFill>
                          <a:schemeClr val="tx1"/>
                        </a:solidFill>
                        <a:latin typeface="Gill Sans MT" panose="020B0502020104020203" pitchFamily="34" charset="0"/>
                      </a:endParaRPr>
                    </a:p>
                  </a:txBody>
                  <a:tcPr marL="68580" marR="68580" marT="34290" marB="34290"/>
                </a:tc>
                <a:extLst>
                  <a:ext uri="{0D108BD9-81ED-4DB2-BD59-A6C34878D82A}">
                    <a16:rowId xmlns:a16="http://schemas.microsoft.com/office/drawing/2014/main" xmlns="" val="4163799978"/>
                  </a:ext>
                </a:extLst>
              </a:tr>
            </a:tbl>
          </a:graphicData>
        </a:graphic>
      </p:graphicFrame>
    </p:spTree>
    <p:extLst>
      <p:ext uri="{BB962C8B-B14F-4D97-AF65-F5344CB8AC3E}">
        <p14:creationId xmlns:p14="http://schemas.microsoft.com/office/powerpoint/2010/main" xmlns="" val="244964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549273"/>
          </a:xfrm>
        </p:spPr>
        <p:txBody>
          <a:bodyPr>
            <a:normAutofit/>
          </a:bodyPr>
          <a:lstStyle/>
          <a:p>
            <a:pPr algn="ctr"/>
            <a:r>
              <a:rPr lang="en-ZA" sz="2400" dirty="0" smtClean="0"/>
              <a:t>Programme 1:  Corporate Management (CM) </a:t>
            </a:r>
            <a:endParaRPr lang="en-ZA" sz="2400" dirty="0"/>
          </a:p>
        </p:txBody>
      </p:sp>
      <p:sp>
        <p:nvSpPr>
          <p:cNvPr id="5" name="Content Placeholder 4"/>
          <p:cNvSpPr>
            <a:spLocks noGrp="1"/>
          </p:cNvSpPr>
          <p:nvPr>
            <p:ph idx="1"/>
          </p:nvPr>
        </p:nvSpPr>
        <p:spPr>
          <a:xfrm>
            <a:off x="628650" y="1384043"/>
            <a:ext cx="7886700" cy="3665454"/>
          </a:xfrm>
        </p:spPr>
        <p:txBody>
          <a:bodyPr>
            <a:normAutofit/>
          </a:bodyPr>
          <a:lstStyle/>
          <a:p>
            <a:pPr marL="0" indent="0" algn="just">
              <a:spcBef>
                <a:spcPts val="0"/>
              </a:spcBef>
              <a:buNone/>
            </a:pPr>
            <a:r>
              <a:rPr lang="da-DK" b="1" dirty="0" smtClean="0"/>
              <a:t>Purpose</a:t>
            </a:r>
            <a:r>
              <a:rPr lang="da-DK" b="1" dirty="0"/>
              <a:t>:</a:t>
            </a:r>
            <a:r>
              <a:rPr lang="en-US" b="1" dirty="0"/>
              <a:t> </a:t>
            </a:r>
            <a:endParaRPr lang="en-US" b="1" dirty="0" smtClean="0"/>
          </a:p>
          <a:p>
            <a:pPr marL="0" indent="0" algn="just">
              <a:spcBef>
                <a:spcPts val="0"/>
              </a:spcBef>
              <a:buNone/>
            </a:pPr>
            <a:endParaRPr lang="en-US" b="1" dirty="0"/>
          </a:p>
          <a:p>
            <a:pPr marL="0" indent="0" algn="just">
              <a:spcBef>
                <a:spcPts val="0"/>
              </a:spcBef>
              <a:buNone/>
            </a:pPr>
            <a:r>
              <a:rPr lang="en-US" dirty="0" smtClean="0"/>
              <a:t>Programme 1 provides strategic leadership, management and support services to the department.</a:t>
            </a:r>
          </a:p>
          <a:p>
            <a:pPr marL="0" indent="0" algn="just">
              <a:spcBef>
                <a:spcPts val="0"/>
              </a:spcBef>
              <a:buNone/>
            </a:pPr>
            <a:endParaRPr lang="en-US" dirty="0" smtClean="0"/>
          </a:p>
          <a:p>
            <a:pPr marL="0" indent="0" algn="just">
              <a:spcBef>
                <a:spcPts val="0"/>
              </a:spcBef>
              <a:buNone/>
            </a:pPr>
            <a:r>
              <a:rPr lang="en-US" b="1" dirty="0" smtClean="0"/>
              <a:t>Strategic Outcome-oriented goal: </a:t>
            </a:r>
          </a:p>
          <a:p>
            <a:pPr marL="0" indent="0" algn="just">
              <a:spcBef>
                <a:spcPts val="0"/>
              </a:spcBef>
              <a:buNone/>
            </a:pPr>
            <a:endParaRPr lang="en-US" b="1" dirty="0"/>
          </a:p>
          <a:p>
            <a:pPr marL="0" indent="0" algn="just">
              <a:spcBef>
                <a:spcPts val="0"/>
              </a:spcBef>
              <a:buNone/>
            </a:pPr>
            <a:r>
              <a:rPr lang="en-US" dirty="0" smtClean="0"/>
              <a:t>Achieve good corporate and cooperative governance.  </a:t>
            </a:r>
          </a:p>
          <a:p>
            <a:pPr marL="0" indent="0" algn="just">
              <a:spcBef>
                <a:spcPts val="0"/>
              </a:spcBef>
              <a:buNone/>
            </a:pPr>
            <a:endParaRPr lang="en-US" dirty="0" smtClean="0"/>
          </a:p>
          <a:p>
            <a:pPr marL="0" indent="0" algn="just">
              <a:buNone/>
            </a:pPr>
            <a:endParaRPr lang="en-ZA" sz="2000" dirty="0"/>
          </a:p>
        </p:txBody>
      </p:sp>
      <p:sp>
        <p:nvSpPr>
          <p:cNvPr id="6" name="Footer Placeholder 1"/>
          <p:cNvSpPr>
            <a:spLocks noGrp="1"/>
          </p:cNvSpPr>
          <p:nvPr>
            <p:ph type="ftr" sz="quarter" idx="11"/>
          </p:nvPr>
        </p:nvSpPr>
        <p:spPr>
          <a:xfrm>
            <a:off x="628650" y="5991225"/>
            <a:ext cx="2464174" cy="365126"/>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2559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36727" y="180974"/>
            <a:ext cx="8393373" cy="1006475"/>
          </a:xfrm>
        </p:spPr>
        <p:txBody>
          <a:bodyPr>
            <a:noAutofit/>
          </a:bodyPr>
          <a:lstStyle/>
          <a:p>
            <a:pPr algn="ctr"/>
            <a:r>
              <a:rPr lang="en-ZA" sz="2800" dirty="0" smtClean="0"/>
              <a:t>National Tourism Sector Strategy (NTSS) - Overarching goal and five strategic pillars</a:t>
            </a:r>
            <a:endParaRPr lang="en-Z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15661870"/>
              </p:ext>
            </p:extLst>
          </p:nvPr>
        </p:nvGraphicFramePr>
        <p:xfrm>
          <a:off x="628649" y="1457136"/>
          <a:ext cx="7886700" cy="424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14019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47081" y="154713"/>
            <a:ext cx="8283515" cy="744705"/>
          </a:xfrm>
        </p:spPr>
        <p:txBody>
          <a:bodyPr>
            <a:noAutofit/>
          </a:bodyPr>
          <a:lstStyle/>
          <a:p>
            <a:pPr algn="ctr"/>
            <a:r>
              <a:rPr lang="en-ZA" sz="2000" dirty="0" smtClean="0"/>
              <a:t>CM: Links on Strategic Objectives, Objective Statements and Programme Performance Indicat</a:t>
            </a:r>
            <a:r>
              <a:rPr lang="en-ZA" sz="2200" dirty="0" smtClean="0"/>
              <a:t>ors</a:t>
            </a:r>
            <a:endParaRPr lang="en-ZA" sz="2200" dirty="0"/>
          </a:p>
        </p:txBody>
      </p:sp>
      <p:graphicFrame>
        <p:nvGraphicFramePr>
          <p:cNvPr id="6" name="Table 5"/>
          <p:cNvGraphicFramePr>
            <a:graphicFrameLocks noGrp="1"/>
          </p:cNvGraphicFramePr>
          <p:nvPr>
            <p:extLst>
              <p:ext uri="{D42A27DB-BD31-4B8C-83A1-F6EECF244321}">
                <p14:modId xmlns:p14="http://schemas.microsoft.com/office/powerpoint/2010/main" xmlns="" val="257250257"/>
              </p:ext>
            </p:extLst>
          </p:nvPr>
        </p:nvGraphicFramePr>
        <p:xfrm>
          <a:off x="447081" y="986261"/>
          <a:ext cx="8283515" cy="4779411"/>
        </p:xfrm>
        <a:graphic>
          <a:graphicData uri="http://schemas.openxmlformats.org/drawingml/2006/table">
            <a:tbl>
              <a:tblPr firstRow="1" bandRow="1">
                <a:tableStyleId>{21E4AEA4-8DFA-4A89-87EB-49C32662AFE0}</a:tableStyleId>
              </a:tblPr>
              <a:tblGrid>
                <a:gridCol w="2869324">
                  <a:extLst>
                    <a:ext uri="{9D8B030D-6E8A-4147-A177-3AD203B41FA5}">
                      <a16:colId xmlns:a16="http://schemas.microsoft.com/office/drawing/2014/main" xmlns="" val="20000"/>
                    </a:ext>
                  </a:extLst>
                </a:gridCol>
                <a:gridCol w="5414191">
                  <a:extLst>
                    <a:ext uri="{9D8B030D-6E8A-4147-A177-3AD203B41FA5}">
                      <a16:colId xmlns:a16="http://schemas.microsoft.com/office/drawing/2014/main" xmlns="" val="20001"/>
                    </a:ext>
                  </a:extLst>
                </a:gridCol>
              </a:tblGrid>
              <a:tr h="554678">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Strategic Objective 1:</a:t>
                      </a:r>
                      <a:r>
                        <a:rPr lang="en-ZA" sz="1600" b="1" baseline="0" dirty="0" smtClean="0">
                          <a:solidFill>
                            <a:schemeClr val="tx1"/>
                          </a:solidFill>
                          <a:latin typeface="Gill Sans MT" panose="020B0502020104020203" pitchFamily="34" charset="0"/>
                        </a:rPr>
                        <a:t> </a:t>
                      </a:r>
                      <a:r>
                        <a:rPr lang="en-ZA" sz="1600" b="1" dirty="0" smtClean="0">
                          <a:solidFill>
                            <a:schemeClr val="tx1"/>
                          </a:solidFill>
                          <a:latin typeface="Gill Sans MT" panose="020B0502020104020203" pitchFamily="34" charset="0"/>
                        </a:rPr>
                        <a:t>To ensure economic, efficient and effective use of departmental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nSpc>
                          <a:spcPct val="90000"/>
                        </a:lnSpc>
                      </a:pPr>
                      <a:endParaRPr lang="en-ZA" sz="150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11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latin typeface="Gill Sans MT" panose="020B0502020104020203" pitchFamily="34" charset="0"/>
                        </a:rPr>
                        <a:t>Programme</a:t>
                      </a:r>
                      <a:r>
                        <a:rPr lang="en-ZA" sz="1600" b="1" baseline="0" dirty="0" smtClean="0">
                          <a:solidFill>
                            <a:schemeClr val="tx1"/>
                          </a:solidFill>
                          <a:latin typeface="Gill Sans MT" panose="020B0502020104020203" pitchFamily="34" charset="0"/>
                        </a:rPr>
                        <a:t> Performance Indicator (PPI)</a:t>
                      </a:r>
                      <a:endParaRPr lang="en-ZA" sz="16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0001"/>
                  </a:ext>
                </a:extLst>
              </a:tr>
              <a:tr h="1182339">
                <a:tc>
                  <a:txBody>
                    <a:bodyPr/>
                    <a:lstStyle/>
                    <a:p>
                      <a:pPr algn="just">
                        <a:lnSpc>
                          <a:spcPct val="100000"/>
                        </a:lnSpc>
                      </a:pPr>
                      <a:r>
                        <a:rPr lang="en-ZA" sz="1500" dirty="0" smtClean="0">
                          <a:latin typeface="Gill Sans MT" panose="020B0502020104020203" pitchFamily="34" charset="0"/>
                        </a:rPr>
                        <a:t>To achieve clean administration through proper financial and performance management, as well as compliance with applicable laws and regulations.</a:t>
                      </a: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500" b="1" dirty="0" smtClean="0">
                          <a:latin typeface="Gill Sans MT" panose="020B0502020104020203" pitchFamily="34" charset="0"/>
                        </a:rPr>
                        <a:t>PPI 1: </a:t>
                      </a:r>
                      <a:r>
                        <a:rPr lang="en-ZA" sz="1500" b="0" dirty="0" smtClean="0">
                          <a:latin typeface="Gill Sans MT" panose="020B0502020104020203" pitchFamily="34" charset="0"/>
                        </a:rPr>
                        <a:t>Audit outcome on financial and non-financial performance.</a:t>
                      </a:r>
                    </a:p>
                    <a:p>
                      <a:pPr algn="just">
                        <a:lnSpc>
                          <a:spcPct val="100000"/>
                        </a:lnSpc>
                      </a:pPr>
                      <a:r>
                        <a:rPr lang="en-US" sz="1500" b="1" dirty="0" smtClean="0">
                          <a:solidFill>
                            <a:srgbClr val="002060"/>
                          </a:solidFill>
                          <a:latin typeface="Gill Sans MT" panose="020B0502020104020203" pitchFamily="34" charset="0"/>
                        </a:rPr>
                        <a:t>Project:  </a:t>
                      </a:r>
                      <a:r>
                        <a:rPr lang="en-US" sz="1500" b="0" dirty="0" smtClean="0">
                          <a:solidFill>
                            <a:srgbClr val="002060"/>
                          </a:solidFill>
                          <a:latin typeface="Gill Sans MT" panose="020B0502020104020203" pitchFamily="34" charset="0"/>
                        </a:rPr>
                        <a:t>Unqualified audit on financial and non-financial performance.</a:t>
                      </a:r>
                    </a:p>
                    <a:p>
                      <a:pPr algn="just">
                        <a:lnSpc>
                          <a:spcPct val="100000"/>
                        </a:lnSpc>
                      </a:pPr>
                      <a:endParaRPr lang="en-ZA" sz="1500" b="0" dirty="0">
                        <a:solidFill>
                          <a:srgbClr val="FF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287">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dirty="0" smtClean="0">
                          <a:latin typeface="Gill Sans MT" panose="020B0502020104020203" pitchFamily="34" charset="0"/>
                        </a:rPr>
                        <a:t>To attract, develop and retain a capable and skilled workforce in a caring work environment.</a:t>
                      </a:r>
                    </a:p>
                    <a:p>
                      <a:pPr algn="just">
                        <a:lnSpc>
                          <a:spcPct val="10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500" b="1" dirty="0" smtClean="0">
                          <a:latin typeface="Gill Sans MT" panose="020B0502020104020203" pitchFamily="34" charset="0"/>
                        </a:rPr>
                        <a:t>PPI 2: </a:t>
                      </a:r>
                      <a:r>
                        <a:rPr lang="en-ZA" sz="1500" dirty="0" smtClean="0">
                          <a:latin typeface="Gill Sans MT" panose="020B0502020104020203" pitchFamily="34" charset="0"/>
                        </a:rPr>
                        <a:t>Vacancy rate. </a:t>
                      </a:r>
                      <a:r>
                        <a:rPr lang="en-ZA" sz="1500" b="1" dirty="0" smtClean="0">
                          <a:solidFill>
                            <a:srgbClr val="002060"/>
                          </a:solidFill>
                          <a:latin typeface="Gill Sans MT" panose="020B0502020104020203" pitchFamily="34" charset="0"/>
                        </a:rPr>
                        <a:t>Project: </a:t>
                      </a:r>
                      <a:r>
                        <a:rPr lang="en-ZA" sz="1500" dirty="0" smtClean="0">
                          <a:solidFill>
                            <a:srgbClr val="002060"/>
                          </a:solidFill>
                          <a:latin typeface="Gill Sans MT" panose="020B0502020104020203" pitchFamily="34" charset="0"/>
                        </a:rPr>
                        <a:t>Vacancy rate not to exceed 10% of the funded establishment.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182339">
                <a:tc vMerge="1">
                  <a:txBody>
                    <a:bodyPr/>
                    <a:lstStyle/>
                    <a:p>
                      <a:pPr>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500" b="1" dirty="0" smtClean="0">
                          <a:latin typeface="Gill Sans MT" panose="020B0502020104020203" pitchFamily="34" charset="0"/>
                        </a:rPr>
                        <a:t>PPI 3:</a:t>
                      </a:r>
                      <a:r>
                        <a:rPr lang="en-ZA" sz="1500" dirty="0" smtClean="0">
                          <a:latin typeface="Gill Sans MT" panose="020B0502020104020203" pitchFamily="34" charset="0"/>
                        </a:rPr>
                        <a:t> Percentage compliance with equity targets in terms of departmental Employment Equity Plan. </a:t>
                      </a:r>
                      <a:r>
                        <a:rPr lang="en-ZA" sz="1500" b="1" dirty="0" smtClean="0">
                          <a:solidFill>
                            <a:srgbClr val="002060"/>
                          </a:solidFill>
                          <a:latin typeface="Gill Sans MT" panose="020B0502020104020203" pitchFamily="34" charset="0"/>
                        </a:rPr>
                        <a:t>Projects: </a:t>
                      </a:r>
                    </a:p>
                    <a:p>
                      <a:pPr marL="285750" indent="-285750" algn="just">
                        <a:lnSpc>
                          <a:spcPct val="100000"/>
                        </a:lnSpc>
                        <a:buFont typeface="Arial" panose="020B0604020202020204" pitchFamily="34" charset="0"/>
                        <a:buChar char="•"/>
                      </a:pPr>
                      <a:r>
                        <a:rPr lang="en-ZA" sz="1500" dirty="0" smtClean="0">
                          <a:solidFill>
                            <a:srgbClr val="002060"/>
                          </a:solidFill>
                          <a:latin typeface="Gill Sans MT" panose="020B0502020104020203" pitchFamily="34" charset="0"/>
                        </a:rPr>
                        <a:t>Maintain minimum of 50% women representation at SMS level.</a:t>
                      </a:r>
                    </a:p>
                    <a:p>
                      <a:pPr marL="285750" indent="-285750" algn="just">
                        <a:lnSpc>
                          <a:spcPct val="100000"/>
                        </a:lnSpc>
                        <a:buFont typeface="Arial" panose="020B0604020202020204" pitchFamily="34" charset="0"/>
                        <a:buChar char="•"/>
                      </a:pPr>
                      <a:r>
                        <a:rPr lang="en-ZA" sz="1500" dirty="0" smtClean="0">
                          <a:solidFill>
                            <a:srgbClr val="002060"/>
                          </a:solidFill>
                          <a:latin typeface="Gill Sans MT" panose="020B0502020104020203" pitchFamily="34" charset="0"/>
                        </a:rPr>
                        <a:t>Maintain minimum of 3% people with disabilities representation. </a:t>
                      </a:r>
                    </a:p>
                    <a:p>
                      <a:pPr marL="285750" indent="-285750" algn="just">
                        <a:lnSpc>
                          <a:spcPct val="100000"/>
                        </a:lnSpc>
                        <a:buFont typeface="Arial" panose="020B0604020202020204" pitchFamily="34" charset="0"/>
                        <a:buChar char="•"/>
                      </a:pPr>
                      <a:r>
                        <a:rPr lang="en-ZA" sz="1500" dirty="0" smtClean="0">
                          <a:solidFill>
                            <a:srgbClr val="002060"/>
                          </a:solidFill>
                          <a:latin typeface="Gill Sans MT" panose="020B0502020104020203" pitchFamily="34" charset="0"/>
                        </a:rPr>
                        <a:t>Maintain minimum of 91.5% Black representation.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819844">
                <a:tc vMerge="1">
                  <a:txBody>
                    <a:bodyPr/>
                    <a:lstStyle/>
                    <a:p>
                      <a:pPr>
                        <a:lnSpc>
                          <a:spcPct val="90000"/>
                        </a:lnSpc>
                      </a:pPr>
                      <a:endParaRPr lang="en-ZA" sz="15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ZA" sz="1500" b="1" dirty="0" smtClean="0">
                          <a:latin typeface="Gill Sans MT" panose="020B0502020104020203" pitchFamily="34" charset="0"/>
                        </a:rPr>
                        <a:t>PPI 4: </a:t>
                      </a:r>
                      <a:r>
                        <a:rPr lang="en-ZA" sz="1500" b="0" dirty="0" smtClean="0">
                          <a:latin typeface="Gill Sans MT" panose="020B0502020104020203" pitchFamily="34" charset="0"/>
                        </a:rPr>
                        <a:t>P</a:t>
                      </a:r>
                      <a:r>
                        <a:rPr lang="en-ZA" sz="1500" dirty="0" smtClean="0">
                          <a:latin typeface="Gill Sans MT" panose="020B0502020104020203" pitchFamily="34" charset="0"/>
                        </a:rPr>
                        <a:t>ercentage implementation of Workplace Skills Plan (WSP) with defined targeted training interventions. </a:t>
                      </a:r>
                      <a:r>
                        <a:rPr lang="en-ZA" sz="1500" b="1" dirty="0" smtClean="0">
                          <a:solidFill>
                            <a:srgbClr val="002060"/>
                          </a:solidFill>
                          <a:latin typeface="Gill Sans MT" panose="020B0502020104020203" pitchFamily="34" charset="0"/>
                        </a:rPr>
                        <a:t>Project: </a:t>
                      </a:r>
                      <a:r>
                        <a:rPr lang="en-ZA" sz="1500" dirty="0" smtClean="0">
                          <a:solidFill>
                            <a:srgbClr val="002060"/>
                          </a:solidFill>
                          <a:latin typeface="Gill Sans MT" panose="020B0502020104020203" pitchFamily="34" charset="0"/>
                        </a:rPr>
                        <a:t>Development and 100% implementation of  WSP.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7" name="Footer Placeholder 1"/>
          <p:cNvSpPr>
            <a:spLocks noGrp="1"/>
          </p:cNvSpPr>
          <p:nvPr>
            <p:ph type="ftr" sz="quarter" idx="11"/>
          </p:nvPr>
        </p:nvSpPr>
        <p:spPr>
          <a:xfrm>
            <a:off x="603012" y="6173787"/>
            <a:ext cx="2464174" cy="3651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07343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89965" y="116003"/>
            <a:ext cx="8431305" cy="638356"/>
          </a:xfrm>
        </p:spPr>
        <p:txBody>
          <a:bodyPr>
            <a:noAutofit/>
          </a:bodyPr>
          <a:lstStyle/>
          <a:p>
            <a:pPr algn="ctr"/>
            <a:r>
              <a:rPr lang="en-ZA" sz="2000" dirty="0" smtClean="0"/>
              <a:t>CM:  Links on Strategic Objectives, Objective Statements and Programme Performance Indicators … continued </a:t>
            </a:r>
            <a:endParaRPr lang="en-ZA"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410960965"/>
              </p:ext>
            </p:extLst>
          </p:nvPr>
        </p:nvGraphicFramePr>
        <p:xfrm>
          <a:off x="389965" y="815649"/>
          <a:ext cx="8431306" cy="5022940"/>
        </p:xfrm>
        <a:graphic>
          <a:graphicData uri="http://schemas.openxmlformats.org/drawingml/2006/table">
            <a:tbl>
              <a:tblPr firstRow="1" bandRow="1">
                <a:tableStyleId>{21E4AEA4-8DFA-4A89-87EB-49C32662AFE0}</a:tableStyleId>
              </a:tblPr>
              <a:tblGrid>
                <a:gridCol w="4065473">
                  <a:extLst>
                    <a:ext uri="{9D8B030D-6E8A-4147-A177-3AD203B41FA5}">
                      <a16:colId xmlns:a16="http://schemas.microsoft.com/office/drawing/2014/main" xmlns="" val="20000"/>
                    </a:ext>
                  </a:extLst>
                </a:gridCol>
                <a:gridCol w="4365833">
                  <a:extLst>
                    <a:ext uri="{9D8B030D-6E8A-4147-A177-3AD203B41FA5}">
                      <a16:colId xmlns:a16="http://schemas.microsoft.com/office/drawing/2014/main" xmlns="" val="20001"/>
                    </a:ext>
                  </a:extLst>
                </a:gridCol>
              </a:tblGrid>
              <a:tr h="482105">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Strategic Objective: To ensure economic, efficient and effective use of departmental resources</a:t>
                      </a:r>
                      <a:endParaRPr lang="en-ZA" sz="15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extLst>
                  <a:ext uri="{0D108BD9-81ED-4DB2-BD59-A6C34878D82A}">
                    <a16:rowId xmlns:a16="http://schemas.microsoft.com/office/drawing/2014/main" xmlns="" val="10005"/>
                  </a:ext>
                </a:extLst>
              </a:tr>
              <a:tr h="28122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Objective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latin typeface="Gill Sans MT" panose="020B0502020104020203" pitchFamily="34" charset="0"/>
                        </a:rPr>
                        <a:t>Programme</a:t>
                      </a:r>
                      <a:r>
                        <a:rPr lang="en-ZA" sz="1500" b="1" baseline="0" dirty="0" smtClean="0">
                          <a:solidFill>
                            <a:schemeClr val="tx1"/>
                          </a:solidFill>
                          <a:latin typeface="Gill Sans MT" panose="020B0502020104020203" pitchFamily="34" charset="0"/>
                        </a:rPr>
                        <a:t> Performance Indicator (PPI)</a:t>
                      </a:r>
                      <a:endParaRPr lang="en-ZA" sz="1500" b="1" dirty="0" smtClean="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CE8"/>
                    </a:solidFill>
                  </a:tcPr>
                </a:tc>
                <a:extLst>
                  <a:ext uri="{0D108BD9-81ED-4DB2-BD59-A6C34878D82A}">
                    <a16:rowId xmlns:a16="http://schemas.microsoft.com/office/drawing/2014/main" xmlns="" val="1583294435"/>
                  </a:ext>
                </a:extLst>
              </a:tr>
              <a:tr h="725260">
                <a:tc>
                  <a:txBody>
                    <a:bodyPr/>
                    <a:lstStyle/>
                    <a:p>
                      <a:pPr algn="just">
                        <a:lnSpc>
                          <a:spcPct val="100000"/>
                        </a:lnSpc>
                        <a:spcAft>
                          <a:spcPts val="0"/>
                        </a:spcAft>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To provide assurance through an internal audit service for good corporate governance.</a:t>
                      </a:r>
                    </a:p>
                    <a:p>
                      <a:pPr algn="just">
                        <a:lnSpc>
                          <a:spcPct val="10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5: </a:t>
                      </a:r>
                      <a:r>
                        <a:rPr lang="en-ZA" sz="1500" b="0" dirty="0" smtClean="0">
                          <a:effectLst/>
                          <a:latin typeface="Gill Sans MT" panose="020B0502020104020203" pitchFamily="34" charset="0"/>
                          <a:ea typeface="Calibri" panose="020F0502020204030204" pitchFamily="34" charset="0"/>
                          <a:cs typeface="Times New Roman" panose="02020603050405020304" pitchFamily="18" charset="0"/>
                        </a:rPr>
                        <a:t>Percentage implementation of the annual internal audit plan. </a:t>
                      </a: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 </a:t>
                      </a:r>
                      <a:r>
                        <a:rPr lang="en-ZA"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100%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44275606"/>
                  </a:ext>
                </a:extLst>
              </a:tr>
              <a:tr h="401754">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Strategic Objective 2:  To enhance understanding and awareness of the value of tourism and its opportunities.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en-ZA" sz="16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2449269"/>
                  </a:ext>
                </a:extLst>
              </a:tr>
              <a:tr h="849680">
                <a:tc>
                  <a:txBody>
                    <a:bodyPr/>
                    <a:lstStyle/>
                    <a:p>
                      <a:pPr algn="just">
                        <a:lnSpc>
                          <a:spcPct val="100000"/>
                        </a:lnSpc>
                        <a:spcAft>
                          <a:spcPts val="0"/>
                        </a:spcAft>
                      </a:pP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To implement a communication strategy that creates awareness about and enables access to departmental programmes.</a:t>
                      </a:r>
                    </a:p>
                    <a:p>
                      <a:pPr algn="just">
                        <a:lnSpc>
                          <a:spcPct val="100000"/>
                        </a:lnSpc>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6: </a:t>
                      </a:r>
                      <a:r>
                        <a:rPr lang="en-ZA" sz="1500" b="0" dirty="0" smtClean="0">
                          <a:effectLst/>
                          <a:latin typeface="Gill Sans MT" panose="020B0502020104020203" pitchFamily="34" charset="0"/>
                          <a:ea typeface="Calibri" panose="020F0502020204030204" pitchFamily="34" charset="0"/>
                          <a:cs typeface="Times New Roman" panose="02020603050405020304" pitchFamily="18" charset="0"/>
                        </a:rPr>
                        <a:t>Percentage implementation of the communication strategy. </a:t>
                      </a:r>
                    </a:p>
                    <a:p>
                      <a:pPr algn="just">
                        <a:lnSpc>
                          <a:spcPct val="100000"/>
                        </a:lnSpc>
                        <a:spcAft>
                          <a:spcPts val="0"/>
                        </a:spcAft>
                      </a:pP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 </a:t>
                      </a:r>
                      <a:r>
                        <a:rPr lang="en-ZA" sz="1500" b="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Implement 2019/20 communications strategy targets as indicated in the implementation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00877">
                <a:tc gridSpan="2">
                  <a:txBody>
                    <a:bodyPr/>
                    <a:lstStyle/>
                    <a:p>
                      <a:pPr algn="just">
                        <a:lnSpc>
                          <a:spcPct val="100000"/>
                        </a:lnSpc>
                        <a:spcAft>
                          <a:spcPts val="0"/>
                        </a:spcAft>
                      </a:pPr>
                      <a:r>
                        <a:rPr lang="en-ZA" sz="1500" b="1"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Strategic objective 4: To contribute to economic transformation in South Africa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pPr algn="just">
                        <a:lnSpc>
                          <a:spcPct val="9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8342356"/>
                  </a:ext>
                </a:extLst>
              </a:tr>
              <a:tr h="1607017">
                <a:tc>
                  <a:txBody>
                    <a:bodyPr/>
                    <a:lstStyle/>
                    <a:p>
                      <a:pPr algn="just">
                        <a:lnSpc>
                          <a:spcPct val="100000"/>
                        </a:lnSpc>
                        <a:spcAft>
                          <a:spcPts val="0"/>
                        </a:spcAft>
                      </a:pPr>
                      <a:r>
                        <a:rPr lang="en-ZA" sz="15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To align departmental expenditure to contribute to the government’s economic transformation agenda.</a:t>
                      </a:r>
                      <a:endParaRPr lang="en-ZA" sz="15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b="1" dirty="0" smtClean="0">
                          <a:effectLst/>
                          <a:latin typeface="Gill Sans MT" panose="020B0502020104020203" pitchFamily="34" charset="0"/>
                          <a:ea typeface="Calibri" panose="020F0502020204030204" pitchFamily="34" charset="0"/>
                          <a:cs typeface="Times New Roman" panose="02020603050405020304" pitchFamily="18" charset="0"/>
                        </a:rPr>
                        <a:t>PPI 7: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Percentage procurement of goods and services from Broad-based</a:t>
                      </a:r>
                      <a:r>
                        <a:rPr lang="en-ZA" sz="1500" baseline="0" dirty="0" smtClean="0">
                          <a:effectLst/>
                          <a:latin typeface="Gill Sans MT" panose="020B0502020104020203" pitchFamily="34" charset="0"/>
                          <a:ea typeface="Calibri" panose="020F0502020204030204" pitchFamily="34" charset="0"/>
                          <a:cs typeface="Times New Roman" panose="02020603050405020304" pitchFamily="18" charset="0"/>
                        </a:rPr>
                        <a:t> Black Economic Empowerment (</a:t>
                      </a:r>
                      <a:r>
                        <a:rPr lang="en-ZA" sz="1500" dirty="0" smtClean="0">
                          <a:effectLst/>
                          <a:latin typeface="Gill Sans MT" panose="020B0502020104020203" pitchFamily="34" charset="0"/>
                          <a:ea typeface="Calibri" panose="020F0502020204030204" pitchFamily="34" charset="0"/>
                          <a:cs typeface="Times New Roman" panose="02020603050405020304" pitchFamily="18" charset="0"/>
                        </a:rPr>
                        <a:t>B-BBEE) compliant businesses and SMMEs. </a:t>
                      </a:r>
                      <a:r>
                        <a:rPr lang="en-ZA" sz="1500" b="1"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Projects: </a:t>
                      </a:r>
                    </a:p>
                    <a:p>
                      <a:pPr marL="285750" indent="-285750" algn="just">
                        <a:lnSpc>
                          <a:spcPct val="100000"/>
                        </a:lnSpc>
                        <a:spcAft>
                          <a:spcPts val="0"/>
                        </a:spcAft>
                        <a:buFont typeface="Arial" panose="020B0604020202020204" pitchFamily="34" charset="0"/>
                        <a:buChar cha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enterprises on B-BBEE contributor status levels 1 to 5.</a:t>
                      </a:r>
                    </a:p>
                    <a:p>
                      <a:pPr marL="285750" indent="-285750" algn="just">
                        <a:lnSpc>
                          <a:spcPct val="100000"/>
                        </a:lnSpc>
                        <a:spcAft>
                          <a:spcPts val="0"/>
                        </a:spcAft>
                        <a:buFont typeface="Arial" panose="020B0604020202020204" pitchFamily="34" charset="0"/>
                        <a:buChar char="•"/>
                      </a:pPr>
                      <a:r>
                        <a:rPr lang="en-ZA" sz="1500" dirty="0" smtClean="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88969644"/>
                  </a:ext>
                </a:extLst>
              </a:tr>
            </a:tbl>
          </a:graphicData>
        </a:graphic>
      </p:graphicFrame>
      <p:sp>
        <p:nvSpPr>
          <p:cNvPr id="6" name="Footer Placeholder 1"/>
          <p:cNvSpPr>
            <a:spLocks noGrp="1"/>
          </p:cNvSpPr>
          <p:nvPr>
            <p:ph type="ftr" sz="quarter" idx="11"/>
          </p:nvPr>
        </p:nvSpPr>
        <p:spPr>
          <a:xfrm>
            <a:off x="628650" y="5991225"/>
            <a:ext cx="2464174" cy="3651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Department of Tourism  - 2019/20  APP</a:t>
            </a:r>
            <a:endParaRPr kumimoji="0" lang="en-ZA" sz="9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312574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smtClean="0">
                <a:solidFill>
                  <a:schemeClr val="bg1">
                    <a:lumMod val="65000"/>
                  </a:schemeClr>
                </a:solidFill>
                <a:latin typeface="Arial" panose="020B0604020202020204" pitchFamily="34" charset="0"/>
                <a:cs typeface="Arial" panose="020B0604020202020204" pitchFamily="34" charset="0"/>
              </a:rPr>
              <a:t>Department of Tourism  - 2019/20  APP</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7"/>
            <a:ext cx="7886700" cy="699398"/>
          </a:xfrm>
        </p:spPr>
        <p:txBody>
          <a:bodyPr>
            <a:normAutofit fontScale="90000"/>
          </a:bodyPr>
          <a:lstStyle/>
          <a:p>
            <a:pPr algn="ctr"/>
            <a:r>
              <a:rPr lang="en-ZA" dirty="0" err="1" smtClean="0"/>
              <a:t>Representativity</a:t>
            </a:r>
            <a:r>
              <a:rPr lang="en-ZA" dirty="0" smtClean="0"/>
              <a:t> Status </a:t>
            </a:r>
            <a:br>
              <a:rPr lang="en-ZA" dirty="0" smtClean="0"/>
            </a:br>
            <a:r>
              <a:rPr lang="en-ZA" dirty="0" smtClean="0"/>
              <a:t>(as at 20 August 2019)</a:t>
            </a:r>
            <a:endParaRPr lang="en-ZA" sz="2400" dirty="0"/>
          </a:p>
        </p:txBody>
      </p:sp>
      <p:sp>
        <p:nvSpPr>
          <p:cNvPr id="5" name="Content Placeholder 4"/>
          <p:cNvSpPr>
            <a:spLocks noGrp="1"/>
          </p:cNvSpPr>
          <p:nvPr>
            <p:ph idx="1"/>
          </p:nvPr>
        </p:nvSpPr>
        <p:spPr>
          <a:xfrm>
            <a:off x="628650" y="1214651"/>
            <a:ext cx="7886700" cy="3916907"/>
          </a:xfrm>
        </p:spPr>
        <p:txBody>
          <a:bodyPr/>
          <a:lstStyle/>
          <a:p>
            <a:endParaRPr lang="en-ZA" dirty="0" smtClean="0"/>
          </a:p>
          <a:p>
            <a:r>
              <a:rPr lang="en-ZA" dirty="0" smtClean="0"/>
              <a:t>Total Establishment:      522</a:t>
            </a:r>
          </a:p>
          <a:p>
            <a:r>
              <a:rPr lang="en-ZA" dirty="0" smtClean="0"/>
              <a:t>Total Filled Posts:         474</a:t>
            </a:r>
          </a:p>
          <a:p>
            <a:r>
              <a:rPr lang="en-ZA" dirty="0" smtClean="0"/>
              <a:t>Vacancy Rate:              9.2%</a:t>
            </a:r>
          </a:p>
          <a:p>
            <a:r>
              <a:rPr lang="en-ZA" dirty="0" smtClean="0"/>
              <a:t>Women at SMS Level:  46,5%</a:t>
            </a:r>
          </a:p>
          <a:p>
            <a:r>
              <a:rPr lang="en-ZA" dirty="0" smtClean="0"/>
              <a:t>Disability:                    4,4%</a:t>
            </a:r>
          </a:p>
          <a:p>
            <a:pPr marL="0" indent="0">
              <a:buNone/>
            </a:pPr>
            <a:endParaRPr lang="en-ZA" dirty="0" smtClean="0">
              <a:solidFill>
                <a:srgbClr val="FF0000"/>
              </a:solidFill>
            </a:endParaRPr>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a:p>
        </p:txBody>
      </p:sp>
    </p:spTree>
    <p:extLst>
      <p:ext uri="{BB962C8B-B14F-4D97-AF65-F5344CB8AC3E}">
        <p14:creationId xmlns:p14="http://schemas.microsoft.com/office/powerpoint/2010/main" xmlns="" val="2318517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65127"/>
            <a:ext cx="7886700" cy="562921"/>
          </a:xfrm>
        </p:spPr>
        <p:txBody>
          <a:bodyPr/>
          <a:lstStyle/>
          <a:p>
            <a:pPr algn="ctr"/>
            <a:r>
              <a:rPr lang="en-ZA" dirty="0" smtClean="0"/>
              <a:t>Vacancy Rate </a:t>
            </a:r>
            <a:r>
              <a:rPr lang="en-ZA" dirty="0" smtClean="0">
                <a:solidFill>
                  <a:srgbClr val="ED7D31"/>
                </a:solidFill>
              </a:rPr>
              <a:t>as at 26 August 2019 </a:t>
            </a:r>
            <a:endParaRPr lang="en-ZA" dirty="0">
              <a:solidFill>
                <a:srgbClr val="ED7D31"/>
              </a:solidFill>
            </a:endParaRPr>
          </a:p>
        </p:txBody>
      </p:sp>
      <p:graphicFrame>
        <p:nvGraphicFramePr>
          <p:cNvPr id="7" name="Table 6"/>
          <p:cNvGraphicFramePr>
            <a:graphicFrameLocks noGrp="1"/>
          </p:cNvGraphicFramePr>
          <p:nvPr>
            <p:extLst/>
          </p:nvPr>
        </p:nvGraphicFramePr>
        <p:xfrm>
          <a:off x="628650" y="1132764"/>
          <a:ext cx="7886700" cy="3923081"/>
        </p:xfrm>
        <a:graphic>
          <a:graphicData uri="http://schemas.openxmlformats.org/drawingml/2006/table">
            <a:tbl>
              <a:tblPr firstRow="1" bandRow="1">
                <a:tableStyleId>{21E4AEA4-8DFA-4A89-87EB-49C32662AFE0}</a:tableStyleId>
              </a:tblPr>
              <a:tblGrid>
                <a:gridCol w="1577340">
                  <a:extLst>
                    <a:ext uri="{9D8B030D-6E8A-4147-A177-3AD203B41FA5}">
                      <a16:colId xmlns:a16="http://schemas.microsoft.com/office/drawing/2014/main" xmlns="" val="2508923040"/>
                    </a:ext>
                  </a:extLst>
                </a:gridCol>
                <a:gridCol w="1577340">
                  <a:extLst>
                    <a:ext uri="{9D8B030D-6E8A-4147-A177-3AD203B41FA5}">
                      <a16:colId xmlns:a16="http://schemas.microsoft.com/office/drawing/2014/main" xmlns="" val="2492471265"/>
                    </a:ext>
                  </a:extLst>
                </a:gridCol>
                <a:gridCol w="1577340">
                  <a:extLst>
                    <a:ext uri="{9D8B030D-6E8A-4147-A177-3AD203B41FA5}">
                      <a16:colId xmlns:a16="http://schemas.microsoft.com/office/drawing/2014/main" xmlns="" val="3909094133"/>
                    </a:ext>
                  </a:extLst>
                </a:gridCol>
                <a:gridCol w="1577340">
                  <a:extLst>
                    <a:ext uri="{9D8B030D-6E8A-4147-A177-3AD203B41FA5}">
                      <a16:colId xmlns:a16="http://schemas.microsoft.com/office/drawing/2014/main" xmlns="" val="4153711803"/>
                    </a:ext>
                  </a:extLst>
                </a:gridCol>
                <a:gridCol w="1577340">
                  <a:extLst>
                    <a:ext uri="{9D8B030D-6E8A-4147-A177-3AD203B41FA5}">
                      <a16:colId xmlns:a16="http://schemas.microsoft.com/office/drawing/2014/main" xmlns="" val="3484676830"/>
                    </a:ext>
                  </a:extLst>
                </a:gridCol>
              </a:tblGrid>
              <a:tr h="702427">
                <a:tc>
                  <a:txBody>
                    <a:bodyPr/>
                    <a:lstStyle/>
                    <a:p>
                      <a:r>
                        <a:rPr lang="en-US" sz="1600" dirty="0" smtClean="0">
                          <a:latin typeface="Gill Sans MT" panose="020B0502020104020203" pitchFamily="34" charset="0"/>
                        </a:rPr>
                        <a:t>BRANCH</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FILLED POSTS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VACANT POSTS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TOTAL POSTS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VACANCY RATE%</a:t>
                      </a:r>
                      <a:endParaRPr lang="en-ZA" sz="1600" dirty="0">
                        <a:latin typeface="Gill Sans MT" panose="020B0502020104020203" pitchFamily="34" charset="0"/>
                      </a:endParaRPr>
                    </a:p>
                  </a:txBody>
                  <a:tcPr/>
                </a:tc>
                <a:extLst>
                  <a:ext uri="{0D108BD9-81ED-4DB2-BD59-A6C34878D82A}">
                    <a16:rowId xmlns:a16="http://schemas.microsoft.com/office/drawing/2014/main" xmlns="" val="390373237"/>
                  </a:ext>
                </a:extLst>
              </a:tr>
              <a:tr h="401959">
                <a:tc>
                  <a:txBody>
                    <a:bodyPr/>
                    <a:lstStyle/>
                    <a:p>
                      <a:r>
                        <a:rPr lang="en-US" sz="1600" dirty="0" smtClean="0">
                          <a:latin typeface="Gill Sans MT" panose="020B0502020104020203" pitchFamily="34" charset="0"/>
                        </a:rPr>
                        <a:t>Ministry</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27</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3</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30</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10%</a:t>
                      </a:r>
                      <a:endParaRPr lang="en-ZA" sz="1600" dirty="0">
                        <a:latin typeface="Gill Sans MT" panose="020B0502020104020203" pitchFamily="34" charset="0"/>
                      </a:endParaRPr>
                    </a:p>
                  </a:txBody>
                  <a:tcPr/>
                </a:tc>
                <a:extLst>
                  <a:ext uri="{0D108BD9-81ED-4DB2-BD59-A6C34878D82A}">
                    <a16:rowId xmlns:a16="http://schemas.microsoft.com/office/drawing/2014/main" xmlns="" val="4150847128"/>
                  </a:ext>
                </a:extLst>
              </a:tr>
              <a:tr h="451459">
                <a:tc>
                  <a:txBody>
                    <a:bodyPr/>
                    <a:lstStyle/>
                    <a:p>
                      <a:r>
                        <a:rPr lang="en-US" sz="1600" dirty="0" smtClean="0">
                          <a:latin typeface="Gill Sans MT" panose="020B0502020104020203" pitchFamily="34" charset="0"/>
                        </a:rPr>
                        <a:t>Office of DG</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27</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2</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29</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6.9%</a:t>
                      </a:r>
                      <a:endParaRPr lang="en-ZA" sz="1600" dirty="0">
                        <a:latin typeface="Gill Sans MT" panose="020B0502020104020203" pitchFamily="34" charset="0"/>
                      </a:endParaRPr>
                    </a:p>
                  </a:txBody>
                  <a:tcPr/>
                </a:tc>
                <a:extLst>
                  <a:ext uri="{0D108BD9-81ED-4DB2-BD59-A6C34878D82A}">
                    <a16:rowId xmlns:a16="http://schemas.microsoft.com/office/drawing/2014/main" xmlns="" val="315872550"/>
                  </a:ext>
                </a:extLst>
              </a:tr>
              <a:tr h="568632">
                <a:tc>
                  <a:txBody>
                    <a:bodyPr/>
                    <a:lstStyle/>
                    <a:p>
                      <a:r>
                        <a:rPr lang="en-US" sz="1600" dirty="0" smtClean="0">
                          <a:latin typeface="Gill Sans MT" panose="020B0502020104020203" pitchFamily="34" charset="0"/>
                        </a:rPr>
                        <a:t>CM </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192</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18</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210</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8.6%</a:t>
                      </a:r>
                      <a:endParaRPr lang="en-ZA" sz="1600" dirty="0">
                        <a:latin typeface="Gill Sans MT" panose="020B0502020104020203" pitchFamily="34" charset="0"/>
                      </a:endParaRPr>
                    </a:p>
                  </a:txBody>
                  <a:tcPr/>
                </a:tc>
                <a:extLst>
                  <a:ext uri="{0D108BD9-81ED-4DB2-BD59-A6C34878D82A}">
                    <a16:rowId xmlns:a16="http://schemas.microsoft.com/office/drawing/2014/main" xmlns="" val="3495616953"/>
                  </a:ext>
                </a:extLst>
              </a:tr>
              <a:tr h="424206">
                <a:tc>
                  <a:txBody>
                    <a:bodyPr/>
                    <a:lstStyle/>
                    <a:p>
                      <a:r>
                        <a:rPr lang="en-US" sz="1600" dirty="0" smtClean="0">
                          <a:latin typeface="Gill Sans MT" panose="020B0502020104020203" pitchFamily="34" charset="0"/>
                        </a:rPr>
                        <a:t>TRP&amp;IR</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66</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75</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12.0%</a:t>
                      </a:r>
                      <a:endParaRPr lang="en-ZA" sz="1600" dirty="0">
                        <a:latin typeface="Gill Sans MT" panose="020B0502020104020203" pitchFamily="34" charset="0"/>
                      </a:endParaRPr>
                    </a:p>
                  </a:txBody>
                  <a:tcPr/>
                </a:tc>
                <a:extLst>
                  <a:ext uri="{0D108BD9-81ED-4DB2-BD59-A6C34878D82A}">
                    <a16:rowId xmlns:a16="http://schemas.microsoft.com/office/drawing/2014/main" xmlns="" val="880398127"/>
                  </a:ext>
                </a:extLst>
              </a:tr>
              <a:tr h="568632">
                <a:tc>
                  <a:txBody>
                    <a:bodyPr/>
                    <a:lstStyle/>
                    <a:p>
                      <a:r>
                        <a:rPr lang="en-US" sz="1600" dirty="0" smtClean="0">
                          <a:latin typeface="Gill Sans MT" panose="020B0502020104020203" pitchFamily="34" charset="0"/>
                        </a:rPr>
                        <a:t>DDD</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68</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7</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76</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9.3%</a:t>
                      </a:r>
                      <a:endParaRPr lang="en-ZA" sz="1600" dirty="0">
                        <a:latin typeface="Gill Sans MT" panose="020B0502020104020203" pitchFamily="34" charset="0"/>
                      </a:endParaRPr>
                    </a:p>
                  </a:txBody>
                  <a:tcPr/>
                </a:tc>
                <a:extLst>
                  <a:ext uri="{0D108BD9-81ED-4DB2-BD59-A6C34878D82A}">
                    <a16:rowId xmlns:a16="http://schemas.microsoft.com/office/drawing/2014/main" xmlns="" val="371583334"/>
                  </a:ext>
                </a:extLst>
              </a:tr>
              <a:tr h="403807">
                <a:tc>
                  <a:txBody>
                    <a:bodyPr/>
                    <a:lstStyle/>
                    <a:p>
                      <a:r>
                        <a:rPr lang="en-US" sz="1600" dirty="0" smtClean="0">
                          <a:latin typeface="Gill Sans MT" panose="020B0502020104020203" pitchFamily="34" charset="0"/>
                        </a:rPr>
                        <a:t>TSSS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94</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103</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8.7%</a:t>
                      </a:r>
                      <a:endParaRPr lang="en-ZA" sz="1600" dirty="0">
                        <a:latin typeface="Gill Sans MT" panose="020B0502020104020203" pitchFamily="34" charset="0"/>
                      </a:endParaRPr>
                    </a:p>
                  </a:txBody>
                  <a:tcPr/>
                </a:tc>
                <a:extLst>
                  <a:ext uri="{0D108BD9-81ED-4DB2-BD59-A6C34878D82A}">
                    <a16:rowId xmlns:a16="http://schemas.microsoft.com/office/drawing/2014/main" xmlns="" val="4202425265"/>
                  </a:ext>
                </a:extLst>
              </a:tr>
              <a:tr h="401959">
                <a:tc>
                  <a:txBody>
                    <a:bodyPr/>
                    <a:lstStyle/>
                    <a:p>
                      <a:r>
                        <a:rPr lang="en-US" sz="1600" dirty="0" smtClean="0">
                          <a:latin typeface="Gill Sans MT" panose="020B0502020104020203" pitchFamily="34" charset="0"/>
                        </a:rPr>
                        <a:t>Grand Total</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474</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48</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522</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9.2%</a:t>
                      </a:r>
                      <a:endParaRPr lang="en-ZA" sz="1600" dirty="0">
                        <a:latin typeface="Gill Sans MT" panose="020B0502020104020203" pitchFamily="34" charset="0"/>
                      </a:endParaRPr>
                    </a:p>
                  </a:txBody>
                  <a:tcPr/>
                </a:tc>
                <a:extLst>
                  <a:ext uri="{0D108BD9-81ED-4DB2-BD59-A6C34878D82A}">
                    <a16:rowId xmlns:a16="http://schemas.microsoft.com/office/drawing/2014/main" xmlns="" val="47303862"/>
                  </a:ext>
                </a:extLst>
              </a:tr>
            </a:tbl>
          </a:graphicData>
        </a:graphic>
      </p:graphicFrame>
    </p:spTree>
    <p:extLst>
      <p:ext uri="{BB962C8B-B14F-4D97-AF65-F5344CB8AC3E}">
        <p14:creationId xmlns:p14="http://schemas.microsoft.com/office/powerpoint/2010/main" xmlns="" val="1855671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t>Department of Tourism  - 2019/20  APP</a:t>
            </a:r>
            <a:endParaRPr kumimoji="0" lang="en-ZA"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65127"/>
            <a:ext cx="7886700" cy="562921"/>
          </a:xfrm>
        </p:spPr>
        <p:txBody>
          <a:bodyPr/>
          <a:lstStyle/>
          <a:p>
            <a:pPr algn="ctr"/>
            <a:r>
              <a:rPr lang="en-ZA" dirty="0" smtClean="0"/>
              <a:t>Representivity </a:t>
            </a:r>
            <a:r>
              <a:rPr lang="en-ZA" dirty="0" smtClean="0">
                <a:solidFill>
                  <a:srgbClr val="F26500"/>
                </a:solidFill>
              </a:rPr>
              <a:t>as at 20 Augustus 2019 </a:t>
            </a:r>
            <a:endParaRPr lang="en-ZA" dirty="0">
              <a:solidFill>
                <a:srgbClr val="F26500"/>
              </a:solidFill>
            </a:endParaRPr>
          </a:p>
        </p:txBody>
      </p:sp>
      <p:graphicFrame>
        <p:nvGraphicFramePr>
          <p:cNvPr id="7" name="Table 6"/>
          <p:cNvGraphicFramePr>
            <a:graphicFrameLocks noGrp="1"/>
          </p:cNvGraphicFramePr>
          <p:nvPr>
            <p:extLst/>
          </p:nvPr>
        </p:nvGraphicFramePr>
        <p:xfrm>
          <a:off x="628650" y="1132764"/>
          <a:ext cx="7886700" cy="3472199"/>
        </p:xfrm>
        <a:graphic>
          <a:graphicData uri="http://schemas.openxmlformats.org/drawingml/2006/table">
            <a:tbl>
              <a:tblPr firstRow="1" bandRow="1">
                <a:tableStyleId>{21E4AEA4-8DFA-4A89-87EB-49C32662AFE0}</a:tableStyleId>
              </a:tblPr>
              <a:tblGrid>
                <a:gridCol w="1314450">
                  <a:extLst>
                    <a:ext uri="{9D8B030D-6E8A-4147-A177-3AD203B41FA5}">
                      <a16:colId xmlns:a16="http://schemas.microsoft.com/office/drawing/2014/main" xmlns="" val="2508923040"/>
                    </a:ext>
                  </a:extLst>
                </a:gridCol>
                <a:gridCol w="1314450">
                  <a:extLst>
                    <a:ext uri="{9D8B030D-6E8A-4147-A177-3AD203B41FA5}">
                      <a16:colId xmlns:a16="http://schemas.microsoft.com/office/drawing/2014/main" xmlns="" val="1157695728"/>
                    </a:ext>
                  </a:extLst>
                </a:gridCol>
                <a:gridCol w="1314450">
                  <a:extLst>
                    <a:ext uri="{9D8B030D-6E8A-4147-A177-3AD203B41FA5}">
                      <a16:colId xmlns:a16="http://schemas.microsoft.com/office/drawing/2014/main" xmlns="" val="2492471265"/>
                    </a:ext>
                  </a:extLst>
                </a:gridCol>
                <a:gridCol w="1314450">
                  <a:extLst>
                    <a:ext uri="{9D8B030D-6E8A-4147-A177-3AD203B41FA5}">
                      <a16:colId xmlns:a16="http://schemas.microsoft.com/office/drawing/2014/main" xmlns="" val="3909094133"/>
                    </a:ext>
                  </a:extLst>
                </a:gridCol>
                <a:gridCol w="1314450">
                  <a:extLst>
                    <a:ext uri="{9D8B030D-6E8A-4147-A177-3AD203B41FA5}">
                      <a16:colId xmlns:a16="http://schemas.microsoft.com/office/drawing/2014/main" xmlns="" val="4153711803"/>
                    </a:ext>
                  </a:extLst>
                </a:gridCol>
                <a:gridCol w="1314450">
                  <a:extLst>
                    <a:ext uri="{9D8B030D-6E8A-4147-A177-3AD203B41FA5}">
                      <a16:colId xmlns:a16="http://schemas.microsoft.com/office/drawing/2014/main" xmlns="" val="3484676830"/>
                    </a:ext>
                  </a:extLst>
                </a:gridCol>
              </a:tblGrid>
              <a:tr h="702427">
                <a:tc>
                  <a:txBody>
                    <a:bodyPr/>
                    <a:lstStyle/>
                    <a:p>
                      <a:r>
                        <a:rPr lang="en-US" sz="1600" dirty="0" smtClean="0">
                          <a:latin typeface="Gill Sans MT" panose="020B0502020104020203" pitchFamily="34" charset="0"/>
                        </a:rPr>
                        <a:t>BRANCH</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TOTAL EST.</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FILLED POSTS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VACANT POSTS</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REPRESENTIVITY</a:t>
                      </a:r>
                      <a:r>
                        <a:rPr lang="en-US" sz="1600" baseline="0" dirty="0" smtClean="0">
                          <a:latin typeface="Gill Sans MT" panose="020B0502020104020203" pitchFamily="34" charset="0"/>
                        </a:rPr>
                        <a:t> (%)</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VACANCY RATE</a:t>
                      </a:r>
                      <a:endParaRPr lang="en-ZA" sz="1600" dirty="0">
                        <a:latin typeface="Gill Sans MT" panose="020B0502020104020203" pitchFamily="34" charset="0"/>
                      </a:endParaRPr>
                    </a:p>
                  </a:txBody>
                  <a:tcPr/>
                </a:tc>
                <a:extLst>
                  <a:ext uri="{0D108BD9-81ED-4DB2-BD59-A6C34878D82A}">
                    <a16:rowId xmlns:a16="http://schemas.microsoft.com/office/drawing/2014/main" xmlns="" val="390373237"/>
                  </a:ext>
                </a:extLst>
              </a:tr>
              <a:tr h="401959">
                <a:tc>
                  <a:txBody>
                    <a:bodyPr/>
                    <a:lstStyle/>
                    <a:p>
                      <a:r>
                        <a:rPr lang="en-US" sz="1600" dirty="0" smtClean="0">
                          <a:latin typeface="Gill Sans MT" panose="020B0502020104020203" pitchFamily="34" charset="0"/>
                        </a:rPr>
                        <a:t>All Levels</a:t>
                      </a:r>
                      <a:endParaRPr lang="en-ZA" sz="1600" dirty="0">
                        <a:latin typeface="Gill Sans MT" panose="020B0502020104020203" pitchFamily="34" charset="0"/>
                      </a:endParaRPr>
                    </a:p>
                  </a:txBody>
                  <a:tcPr/>
                </a:tc>
                <a:tc rowSpan="5">
                  <a:txBody>
                    <a:bodyPr/>
                    <a:lstStyle/>
                    <a:p>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474</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48</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9.2%</a:t>
                      </a:r>
                      <a:endParaRPr lang="en-ZA" sz="1600" dirty="0">
                        <a:latin typeface="Gill Sans MT" panose="020B0502020104020203" pitchFamily="34" charset="0"/>
                      </a:endParaRPr>
                    </a:p>
                  </a:txBody>
                  <a:tcPr/>
                </a:tc>
                <a:extLst>
                  <a:ext uri="{0D108BD9-81ED-4DB2-BD59-A6C34878D82A}">
                    <a16:rowId xmlns:a16="http://schemas.microsoft.com/office/drawing/2014/main" xmlns="" val="4150847128"/>
                  </a:ext>
                </a:extLst>
              </a:tr>
              <a:tr h="403807">
                <a:tc>
                  <a:txBody>
                    <a:bodyPr/>
                    <a:lstStyle/>
                    <a:p>
                      <a:r>
                        <a:rPr lang="en-US" sz="1600" dirty="0" smtClean="0">
                          <a:latin typeface="Gill Sans MT" panose="020B0502020104020203" pitchFamily="34" charset="0"/>
                        </a:rPr>
                        <a:t>Female SMS</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33</a:t>
                      </a:r>
                      <a:endParaRPr lang="en-ZA" sz="1600" dirty="0">
                        <a:latin typeface="Gill Sans MT" panose="020B0502020104020203" pitchFamily="34" charset="0"/>
                      </a:endParaRPr>
                    </a:p>
                  </a:txBody>
                  <a:tcPr/>
                </a:tc>
                <a:tc rowSpan="2">
                  <a:txBody>
                    <a:bodyPr/>
                    <a:lstStyle/>
                    <a:p>
                      <a:r>
                        <a:rPr lang="en-ZA" sz="1600" dirty="0" smtClean="0">
                          <a:latin typeface="Gill Sans MT" panose="020B0502020104020203" pitchFamily="34" charset="0"/>
                        </a:rPr>
                        <a:t>-</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46.5%</a:t>
                      </a:r>
                      <a:endParaRPr lang="en-ZA" sz="1600" dirty="0">
                        <a:latin typeface="Gill Sans MT" panose="020B0502020104020203" pitchFamily="34" charset="0"/>
                      </a:endParaRPr>
                    </a:p>
                  </a:txBody>
                  <a:tcPr/>
                </a:tc>
                <a:tc>
                  <a:txBody>
                    <a:bodyPr/>
                    <a:lstStyle/>
                    <a:p>
                      <a:endParaRPr lang="en-ZA" sz="1600" dirty="0">
                        <a:latin typeface="Gill Sans MT" panose="020B0502020104020203" pitchFamily="34" charset="0"/>
                      </a:endParaRPr>
                    </a:p>
                  </a:txBody>
                  <a:tcPr/>
                </a:tc>
                <a:extLst>
                  <a:ext uri="{0D108BD9-81ED-4DB2-BD59-A6C34878D82A}">
                    <a16:rowId xmlns:a16="http://schemas.microsoft.com/office/drawing/2014/main" xmlns="" val="4202425265"/>
                  </a:ext>
                </a:extLst>
              </a:tr>
              <a:tr h="403807">
                <a:tc>
                  <a:txBody>
                    <a:bodyPr/>
                    <a:lstStyle/>
                    <a:p>
                      <a:r>
                        <a:rPr lang="en-ZA" sz="1600" dirty="0" smtClean="0">
                          <a:latin typeface="Gill Sans MT" panose="020B0502020104020203" pitchFamily="34" charset="0"/>
                        </a:rPr>
                        <a:t>Male SMS</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43</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53.5%</a:t>
                      </a:r>
                      <a:endParaRPr lang="en-ZA" sz="1600" dirty="0">
                        <a:latin typeface="Gill Sans MT" panose="020B0502020104020203" pitchFamily="34" charset="0"/>
                      </a:endParaRPr>
                    </a:p>
                  </a:txBody>
                  <a:tcPr/>
                </a:tc>
                <a:tc>
                  <a:txBody>
                    <a:bodyPr/>
                    <a:lstStyle/>
                    <a:p>
                      <a:endParaRPr lang="en-ZA" sz="1600" dirty="0">
                        <a:latin typeface="Gill Sans MT" panose="020B0502020104020203" pitchFamily="34" charset="0"/>
                      </a:endParaRPr>
                    </a:p>
                  </a:txBody>
                  <a:tcPr/>
                </a:tc>
                <a:extLst>
                  <a:ext uri="{0D108BD9-81ED-4DB2-BD59-A6C34878D82A}">
                    <a16:rowId xmlns:a16="http://schemas.microsoft.com/office/drawing/2014/main" xmlns="" val="3593948799"/>
                  </a:ext>
                </a:extLst>
              </a:tr>
              <a:tr h="475974">
                <a:tc>
                  <a:txBody>
                    <a:bodyPr/>
                    <a:lstStyle/>
                    <a:p>
                      <a:r>
                        <a:rPr lang="en-ZA" sz="1600" dirty="0" smtClean="0">
                          <a:latin typeface="Gill Sans MT" panose="020B0502020104020203" pitchFamily="34" charset="0"/>
                        </a:rPr>
                        <a:t>Female</a:t>
                      </a:r>
                      <a:r>
                        <a:rPr lang="en-ZA" sz="1600" baseline="0" dirty="0" smtClean="0">
                          <a:latin typeface="Gill Sans MT" panose="020B0502020104020203" pitchFamily="34" charset="0"/>
                        </a:rPr>
                        <a:t> (All levels)</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267</a:t>
                      </a:r>
                      <a:endParaRPr lang="en-ZA" sz="1600" dirty="0">
                        <a:latin typeface="Gill Sans MT" panose="020B0502020104020203" pitchFamily="34" charset="0"/>
                      </a:endParaRPr>
                    </a:p>
                  </a:txBody>
                  <a:tcPr/>
                </a:tc>
                <a:tc rowSpan="2">
                  <a:txBody>
                    <a:bodyPr/>
                    <a:lstStyle/>
                    <a:p>
                      <a:r>
                        <a:rPr lang="en-ZA" sz="1600" dirty="0" smtClean="0">
                          <a:latin typeface="Gill Sans MT" panose="020B0502020104020203" pitchFamily="34" charset="0"/>
                        </a:rPr>
                        <a:t>-</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56.3%</a:t>
                      </a:r>
                      <a:endParaRPr lang="en-ZA" sz="1600" dirty="0">
                        <a:latin typeface="Gill Sans MT" panose="020B0502020104020203" pitchFamily="34" charset="0"/>
                      </a:endParaRPr>
                    </a:p>
                  </a:txBody>
                  <a:tcPr/>
                </a:tc>
                <a:tc>
                  <a:txBody>
                    <a:bodyPr/>
                    <a:lstStyle/>
                    <a:p>
                      <a:endParaRPr lang="en-ZA" sz="1600" dirty="0">
                        <a:latin typeface="Gill Sans MT" panose="020B0502020104020203" pitchFamily="34" charset="0"/>
                      </a:endParaRPr>
                    </a:p>
                  </a:txBody>
                  <a:tcPr/>
                </a:tc>
                <a:extLst>
                  <a:ext uri="{0D108BD9-81ED-4DB2-BD59-A6C34878D82A}">
                    <a16:rowId xmlns:a16="http://schemas.microsoft.com/office/drawing/2014/main" xmlns="" val="1544142918"/>
                  </a:ext>
                </a:extLst>
              </a:tr>
              <a:tr h="403807">
                <a:tc>
                  <a:txBody>
                    <a:bodyPr/>
                    <a:lstStyle/>
                    <a:p>
                      <a:r>
                        <a:rPr lang="en-ZA" sz="1600" dirty="0" smtClean="0">
                          <a:latin typeface="Gill Sans MT" panose="020B0502020104020203" pitchFamily="34" charset="0"/>
                        </a:rPr>
                        <a:t>Male (All levels)</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207</a:t>
                      </a:r>
                      <a:endParaRPr lang="en-ZA" sz="1600" dirty="0">
                        <a:latin typeface="Gill Sans MT" panose="020B0502020104020203" pitchFamily="34" charset="0"/>
                      </a:endParaRPr>
                    </a:p>
                  </a:txBody>
                  <a:tcPr/>
                </a:tc>
                <a:tc vMerge="1">
                  <a:txBody>
                    <a:bodyPr/>
                    <a:lstStyle/>
                    <a:p>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43.7%</a:t>
                      </a:r>
                      <a:endParaRPr lang="en-ZA" sz="1600" dirty="0">
                        <a:latin typeface="Gill Sans MT" panose="020B0502020104020203" pitchFamily="34" charset="0"/>
                      </a:endParaRPr>
                    </a:p>
                  </a:txBody>
                  <a:tcPr/>
                </a:tc>
                <a:tc>
                  <a:txBody>
                    <a:bodyPr/>
                    <a:lstStyle/>
                    <a:p>
                      <a:endParaRPr lang="en-ZA" sz="1600" dirty="0">
                        <a:latin typeface="Gill Sans MT" panose="020B0502020104020203" pitchFamily="34" charset="0"/>
                      </a:endParaRPr>
                    </a:p>
                  </a:txBody>
                  <a:tcPr/>
                </a:tc>
                <a:extLst>
                  <a:ext uri="{0D108BD9-81ED-4DB2-BD59-A6C34878D82A}">
                    <a16:rowId xmlns:a16="http://schemas.microsoft.com/office/drawing/2014/main" xmlns="" val="2003763053"/>
                  </a:ext>
                </a:extLst>
              </a:tr>
              <a:tr h="401959">
                <a:tc>
                  <a:txBody>
                    <a:bodyPr/>
                    <a:lstStyle/>
                    <a:p>
                      <a:r>
                        <a:rPr lang="en-US" sz="1600" dirty="0" smtClean="0">
                          <a:latin typeface="Gill Sans MT" panose="020B0502020104020203" pitchFamily="34" charset="0"/>
                        </a:rPr>
                        <a:t>Grand Total</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522</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474</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48</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100%</a:t>
                      </a:r>
                      <a:endParaRPr lang="en-ZA" sz="1600" dirty="0">
                        <a:latin typeface="Gill Sans MT" panose="020B0502020104020203" pitchFamily="34" charset="0"/>
                      </a:endParaRPr>
                    </a:p>
                  </a:txBody>
                  <a:tcPr/>
                </a:tc>
                <a:tc>
                  <a:txBody>
                    <a:bodyPr/>
                    <a:lstStyle/>
                    <a:p>
                      <a:r>
                        <a:rPr lang="en-US" sz="1600" dirty="0" smtClean="0">
                          <a:latin typeface="Gill Sans MT" panose="020B0502020104020203" pitchFamily="34" charset="0"/>
                        </a:rPr>
                        <a:t>9.2%</a:t>
                      </a:r>
                      <a:endParaRPr lang="en-ZA" sz="1600" dirty="0">
                        <a:latin typeface="Gill Sans MT" panose="020B0502020104020203" pitchFamily="34" charset="0"/>
                      </a:endParaRPr>
                    </a:p>
                  </a:txBody>
                  <a:tcPr/>
                </a:tc>
                <a:extLst>
                  <a:ext uri="{0D108BD9-81ED-4DB2-BD59-A6C34878D82A}">
                    <a16:rowId xmlns:a16="http://schemas.microsoft.com/office/drawing/2014/main" xmlns="" val="47303862"/>
                  </a:ext>
                </a:extLst>
              </a:tr>
            </a:tbl>
          </a:graphicData>
        </a:graphic>
      </p:graphicFrame>
    </p:spTree>
    <p:extLst>
      <p:ext uri="{BB962C8B-B14F-4D97-AF65-F5344CB8AC3E}">
        <p14:creationId xmlns:p14="http://schemas.microsoft.com/office/powerpoint/2010/main" xmlns="" val="183022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272956" y="2756942"/>
            <a:ext cx="8598090" cy="3084912"/>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72956" y="111876"/>
            <a:ext cx="8598090" cy="801090"/>
          </a:xfrm>
        </p:spPr>
        <p:txBody>
          <a:bodyPr>
            <a:noAutofit/>
          </a:bodyPr>
          <a:lstStyle/>
          <a:p>
            <a:pPr algn="ctr"/>
            <a:r>
              <a:rPr lang="en-US" sz="2200" dirty="0" smtClean="0"/>
              <a:t/>
            </a:r>
            <a:br>
              <a:rPr lang="en-US" sz="2200" dirty="0" smtClean="0"/>
            </a:br>
            <a:r>
              <a:rPr lang="en-US" dirty="0" smtClean="0"/>
              <a:t>Departmental MTEF Baseline </a:t>
            </a:r>
            <a:br>
              <a:rPr lang="en-US" dirty="0" smtClean="0"/>
            </a:br>
            <a:r>
              <a:rPr lang="en-US" dirty="0" smtClean="0"/>
              <a:t>(Per </a:t>
            </a:r>
            <a:r>
              <a:rPr lang="en-US" dirty="0" err="1" smtClean="0"/>
              <a:t>Programme</a:t>
            </a:r>
            <a:r>
              <a:rPr lang="en-US" dirty="0" smtClean="0"/>
              <a:t>)</a:t>
            </a:r>
            <a:r>
              <a:rPr lang="en-US" sz="2200" dirty="0" smtClean="0"/>
              <a:t/>
            </a:r>
            <a:br>
              <a:rPr lang="en-US" sz="2200" dirty="0" smtClean="0"/>
            </a:br>
            <a:endParaRPr lang="en-ZA" sz="2200" dirty="0"/>
          </a:p>
        </p:txBody>
      </p:sp>
      <p:pic>
        <p:nvPicPr>
          <p:cNvPr id="6" name="Picture 5"/>
          <p:cNvPicPr>
            <a:picLocks noChangeAspect="1"/>
          </p:cNvPicPr>
          <p:nvPr/>
        </p:nvPicPr>
        <p:blipFill>
          <a:blip r:embed="rId4" cstate="print"/>
          <a:stretch>
            <a:fillRect/>
          </a:stretch>
        </p:blipFill>
        <p:spPr>
          <a:xfrm>
            <a:off x="272956" y="992097"/>
            <a:ext cx="8598090" cy="1685714"/>
          </a:xfrm>
          <a:prstGeom prst="rect">
            <a:avLst/>
          </a:prstGeom>
          <a:ln>
            <a:solidFill>
              <a:schemeClr val="tx1"/>
            </a:solidFill>
          </a:ln>
        </p:spPr>
      </p:pic>
      <p:sp>
        <p:nvSpPr>
          <p:cNvPr id="2" name="Footer Placeholder 1"/>
          <p:cNvSpPr>
            <a:spLocks noGrp="1"/>
          </p:cNvSpPr>
          <p:nvPr>
            <p:ph type="ftr" sz="quarter" idx="11"/>
          </p:nvPr>
        </p:nvSpPr>
        <p:spPr>
          <a:xfrm>
            <a:off x="519469" y="6015016"/>
            <a:ext cx="3820520" cy="365125"/>
          </a:xfrm>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5" name="TextBox 4"/>
          <p:cNvSpPr txBox="1"/>
          <p:nvPr/>
        </p:nvSpPr>
        <p:spPr>
          <a:xfrm>
            <a:off x="7206343" y="2884531"/>
            <a:ext cx="1010378" cy="307777"/>
          </a:xfrm>
          <a:prstGeom prst="rect">
            <a:avLst/>
          </a:prstGeom>
          <a:solidFill>
            <a:schemeClr val="bg1"/>
          </a:solidFill>
        </p:spPr>
        <p:txBody>
          <a:bodyPr wrap="square" rtlCol="0">
            <a:spAutoFit/>
          </a:bodyPr>
          <a:lstStyle/>
          <a:p>
            <a:r>
              <a:rPr lang="en-ZA" sz="1400" b="1" dirty="0" smtClean="0">
                <a:latin typeface="Arial Narrow" panose="020B0606020202030204" pitchFamily="34" charset="0"/>
              </a:rPr>
              <a:t>2021/2022</a:t>
            </a:r>
            <a:endParaRPr lang="en-ZA" sz="1400" b="1" dirty="0">
              <a:latin typeface="Arial Narrow" panose="020B0606020202030204" pitchFamily="34" charset="0"/>
            </a:endParaRPr>
          </a:p>
        </p:txBody>
      </p:sp>
    </p:spTree>
    <p:extLst>
      <p:ext uri="{BB962C8B-B14F-4D97-AF65-F5344CB8AC3E}">
        <p14:creationId xmlns:p14="http://schemas.microsoft.com/office/powerpoint/2010/main" xmlns="" val="173463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54842" y="2754082"/>
            <a:ext cx="8447965" cy="2972463"/>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23081" y="163772"/>
            <a:ext cx="8229600" cy="745299"/>
          </a:xfrm>
        </p:spPr>
        <p:txBody>
          <a:bodyPr>
            <a:noAutofit/>
          </a:bodyPr>
          <a:lstStyle/>
          <a:p>
            <a:pPr algn="ctr"/>
            <a:r>
              <a:rPr lang="en-US" sz="2800" dirty="0" smtClean="0"/>
              <a:t/>
            </a:r>
            <a:br>
              <a:rPr lang="en-US" sz="2800" dirty="0" smtClean="0"/>
            </a:br>
            <a:r>
              <a:rPr lang="en-US" sz="2800" dirty="0" smtClean="0"/>
              <a:t>Departmental MTEF Baseline  (Economic Classification)</a:t>
            </a:r>
            <a:br>
              <a:rPr lang="en-US" sz="2800" dirty="0" smtClean="0"/>
            </a:br>
            <a:endParaRPr lang="en-ZA" sz="2800" dirty="0"/>
          </a:p>
        </p:txBody>
      </p:sp>
      <p:pic>
        <p:nvPicPr>
          <p:cNvPr id="6" name="Picture 5"/>
          <p:cNvPicPr>
            <a:picLocks noChangeAspect="1"/>
          </p:cNvPicPr>
          <p:nvPr/>
        </p:nvPicPr>
        <p:blipFill>
          <a:blip r:embed="rId3" cstate="print"/>
          <a:stretch>
            <a:fillRect/>
          </a:stretch>
        </p:blipFill>
        <p:spPr>
          <a:xfrm>
            <a:off x="286603" y="988720"/>
            <a:ext cx="8516204" cy="1685714"/>
          </a:xfrm>
          <a:prstGeom prst="rect">
            <a:avLst/>
          </a:prstGeom>
          <a:ln>
            <a:solidFill>
              <a:schemeClr val="tx1"/>
            </a:solidFill>
          </a:ln>
        </p:spPr>
      </p:pic>
      <p:sp>
        <p:nvSpPr>
          <p:cNvPr id="2" name="Footer Placeholder 1"/>
          <p:cNvSpPr>
            <a:spLocks noGrp="1"/>
          </p:cNvSpPr>
          <p:nvPr>
            <p:ph type="ftr" sz="quarter" idx="11"/>
          </p:nvPr>
        </p:nvSpPr>
        <p:spPr>
          <a:xfrm>
            <a:off x="628651" y="6173788"/>
            <a:ext cx="2881168"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51114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52400" y="2958804"/>
            <a:ext cx="8839200" cy="2837384"/>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52400" y="265837"/>
            <a:ext cx="8839200" cy="769157"/>
          </a:xfrm>
        </p:spPr>
        <p:txBody>
          <a:bodyPr>
            <a:noAutofit/>
          </a:bodyPr>
          <a:lstStyle/>
          <a:p>
            <a:pPr algn="ctr"/>
            <a:r>
              <a:rPr lang="en-US" sz="2400" dirty="0" smtClean="0"/>
              <a:t/>
            </a:r>
            <a:br>
              <a:rPr lang="en-US" sz="2400" dirty="0" smtClean="0"/>
            </a:br>
            <a:r>
              <a:rPr lang="en-US" sz="2400" dirty="0" smtClean="0"/>
              <a:t>MTEF Baseline - Programme 1: Administration (Per Sub-</a:t>
            </a:r>
            <a:r>
              <a:rPr lang="en-US" sz="2400" dirty="0" err="1" smtClean="0"/>
              <a:t>Programme</a:t>
            </a:r>
            <a:r>
              <a:rPr lang="en-US" sz="2400" dirty="0" smtClean="0"/>
              <a:t>)</a:t>
            </a:r>
            <a:br>
              <a:rPr lang="en-US" sz="2400" dirty="0" smtClean="0"/>
            </a:br>
            <a:endParaRPr lang="en-ZA" sz="2400" dirty="0"/>
          </a:p>
        </p:txBody>
      </p:sp>
      <p:pic>
        <p:nvPicPr>
          <p:cNvPr id="5" name="Picture 4"/>
          <p:cNvPicPr>
            <a:picLocks noChangeAspect="1"/>
          </p:cNvPicPr>
          <p:nvPr/>
        </p:nvPicPr>
        <p:blipFill>
          <a:blip r:embed="rId3" cstate="print"/>
          <a:stretch>
            <a:fillRect/>
          </a:stretch>
        </p:blipFill>
        <p:spPr>
          <a:xfrm>
            <a:off x="152400" y="1034994"/>
            <a:ext cx="8839200" cy="1923810"/>
          </a:xfrm>
          <a:prstGeom prst="rect">
            <a:avLst/>
          </a:prstGeom>
          <a:ln>
            <a:solidFill>
              <a:schemeClr val="tx1"/>
            </a:solidFill>
          </a:ln>
        </p:spPr>
      </p:pic>
      <p:sp>
        <p:nvSpPr>
          <p:cNvPr id="2" name="Footer Placeholder 1"/>
          <p:cNvSpPr>
            <a:spLocks noGrp="1"/>
          </p:cNvSpPr>
          <p:nvPr>
            <p:ph type="ftr" sz="quarter" idx="11"/>
          </p:nvPr>
        </p:nvSpPr>
        <p:spPr>
          <a:xfrm>
            <a:off x="628650" y="6173788"/>
            <a:ext cx="2788805"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1195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155071" y="2712705"/>
            <a:ext cx="8820727" cy="2829999"/>
          </a:xfrm>
          <a:prstGeom prst="rect">
            <a:avLst/>
          </a:prstGeom>
        </p:spPr>
      </p:pic>
      <p:sp>
        <p:nvSpPr>
          <p:cNvPr id="2" name="Footer Placeholder 1"/>
          <p:cNvSpPr>
            <a:spLocks noGrp="1"/>
          </p:cNvSpPr>
          <p:nvPr>
            <p:ph type="ftr" sz="quarter" idx="11"/>
          </p:nvPr>
        </p:nvSpPr>
        <p:spPr>
          <a:xfrm>
            <a:off x="563996" y="5991226"/>
            <a:ext cx="2622550" cy="365125"/>
          </a:xfrm>
        </p:spPr>
        <p:txBody>
          <a:bodyPr/>
          <a:lstStyle/>
          <a:p>
            <a:pPr algn="l"/>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55072" y="73642"/>
            <a:ext cx="8820728" cy="768537"/>
          </a:xfrm>
        </p:spPr>
        <p:txBody>
          <a:bodyPr>
            <a:noAutofit/>
          </a:bodyPr>
          <a:lstStyle/>
          <a:p>
            <a:pPr algn="ctr"/>
            <a:r>
              <a:rPr lang="en-US" sz="2600" dirty="0" smtClean="0"/>
              <a:t/>
            </a:r>
            <a:br>
              <a:rPr lang="en-US" sz="2600" dirty="0" smtClean="0"/>
            </a:br>
            <a:r>
              <a:rPr lang="en-US" sz="2600" dirty="0" smtClean="0"/>
              <a:t>MTEF Baseline - Programme 1:  Administration (Economic Classification)</a:t>
            </a:r>
            <a:br>
              <a:rPr lang="en-US" sz="2600" dirty="0" smtClean="0"/>
            </a:br>
            <a:endParaRPr lang="en-ZA" sz="2600" dirty="0"/>
          </a:p>
        </p:txBody>
      </p:sp>
      <p:pic>
        <p:nvPicPr>
          <p:cNvPr id="6" name="Picture 5"/>
          <p:cNvPicPr>
            <a:picLocks noChangeAspect="1"/>
          </p:cNvPicPr>
          <p:nvPr/>
        </p:nvPicPr>
        <p:blipFill>
          <a:blip r:embed="rId3" cstate="print"/>
          <a:stretch>
            <a:fillRect/>
          </a:stretch>
        </p:blipFill>
        <p:spPr>
          <a:xfrm>
            <a:off x="155072" y="943593"/>
            <a:ext cx="8820727" cy="1685714"/>
          </a:xfrm>
          <a:prstGeom prst="rect">
            <a:avLst/>
          </a:prstGeom>
          <a:ln>
            <a:solidFill>
              <a:schemeClr val="tx1"/>
            </a:solidFill>
          </a:ln>
        </p:spPr>
      </p:pic>
    </p:spTree>
    <p:extLst>
      <p:ext uri="{BB962C8B-B14F-4D97-AF65-F5344CB8AC3E}">
        <p14:creationId xmlns:p14="http://schemas.microsoft.com/office/powerpoint/2010/main" xmlns="" val="3410290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21672" y="3092790"/>
            <a:ext cx="8756073" cy="2512291"/>
          </a:xfrm>
          <a:prstGeom prst="rect">
            <a:avLst/>
          </a:prstGeom>
        </p:spPr>
      </p:pic>
      <p:sp>
        <p:nvSpPr>
          <p:cNvPr id="2" name="Footer Placeholder 1"/>
          <p:cNvSpPr>
            <a:spLocks noGrp="1"/>
          </p:cNvSpPr>
          <p:nvPr>
            <p:ph type="ftr" sz="quarter" idx="11"/>
          </p:nvPr>
        </p:nvSpPr>
        <p:spPr>
          <a:xfrm>
            <a:off x="545523" y="6106968"/>
            <a:ext cx="3056659" cy="365125"/>
          </a:xfrm>
        </p:spPr>
        <p:txBody>
          <a:bodyPr/>
          <a:lstStyle/>
          <a:p>
            <a:pPr algn="l"/>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21672" y="203199"/>
            <a:ext cx="8813145" cy="642962"/>
          </a:xfrm>
        </p:spPr>
        <p:txBody>
          <a:bodyPr>
            <a:noAutofit/>
          </a:bodyPr>
          <a:lstStyle/>
          <a:p>
            <a:pPr algn="ctr"/>
            <a:r>
              <a:rPr lang="en-US" sz="2600" dirty="0" smtClean="0"/>
              <a:t/>
            </a:r>
            <a:br>
              <a:rPr lang="en-US" sz="2600" dirty="0" smtClean="0"/>
            </a:br>
            <a:r>
              <a:rPr lang="en-US" sz="2600" dirty="0" smtClean="0"/>
              <a:t>MTEF Baseline - Programme 2:  TRP&amp;IR (Per Sub-</a:t>
            </a:r>
            <a:r>
              <a:rPr lang="en-US" sz="2600" dirty="0" err="1" smtClean="0"/>
              <a:t>Programme</a:t>
            </a:r>
            <a:r>
              <a:rPr lang="en-US" sz="2600" dirty="0" smtClean="0"/>
              <a:t>)</a:t>
            </a:r>
            <a:br>
              <a:rPr lang="en-US" sz="2600" dirty="0" smtClean="0"/>
            </a:br>
            <a:endParaRPr lang="en-ZA" sz="2600" dirty="0"/>
          </a:p>
        </p:txBody>
      </p:sp>
      <p:pic>
        <p:nvPicPr>
          <p:cNvPr id="5" name="Picture 4"/>
          <p:cNvPicPr>
            <a:picLocks noChangeAspect="1"/>
          </p:cNvPicPr>
          <p:nvPr/>
        </p:nvPicPr>
        <p:blipFill>
          <a:blip r:embed="rId3" cstate="print"/>
          <a:stretch>
            <a:fillRect/>
          </a:stretch>
        </p:blipFill>
        <p:spPr>
          <a:xfrm>
            <a:off x="221673" y="1007570"/>
            <a:ext cx="8756072" cy="1923811"/>
          </a:xfrm>
          <a:prstGeom prst="rect">
            <a:avLst/>
          </a:prstGeom>
          <a:ln>
            <a:solidFill>
              <a:schemeClr val="tx1"/>
            </a:solidFill>
          </a:ln>
        </p:spPr>
      </p:pic>
    </p:spTree>
    <p:extLst>
      <p:ext uri="{BB962C8B-B14F-4D97-AF65-F5344CB8AC3E}">
        <p14:creationId xmlns:p14="http://schemas.microsoft.com/office/powerpoint/2010/main" xmlns="" val="4291246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77371" y="124667"/>
            <a:ext cx="8189260" cy="421528"/>
          </a:xfrm>
        </p:spPr>
        <p:txBody>
          <a:bodyPr>
            <a:noAutofit/>
          </a:bodyPr>
          <a:lstStyle/>
          <a:p>
            <a:pPr algn="ctr"/>
            <a:r>
              <a:rPr lang="en-ZA" sz="2400" dirty="0" smtClean="0"/>
              <a:t>NTSS Targets</a:t>
            </a:r>
            <a:endParaRPr lang="en-ZA"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942330955"/>
              </p:ext>
            </p:extLst>
          </p:nvPr>
        </p:nvGraphicFramePr>
        <p:xfrm>
          <a:off x="477372" y="805217"/>
          <a:ext cx="8189259" cy="5081348"/>
        </p:xfrm>
        <a:graphic>
          <a:graphicData uri="http://schemas.openxmlformats.org/drawingml/2006/table">
            <a:tbl>
              <a:tblPr firstRow="1" bandRow="1">
                <a:tableStyleId>{21E4AEA4-8DFA-4A89-87EB-49C32662AFE0}</a:tableStyleId>
              </a:tblPr>
              <a:tblGrid>
                <a:gridCol w="3336042">
                  <a:extLst>
                    <a:ext uri="{9D8B030D-6E8A-4147-A177-3AD203B41FA5}">
                      <a16:colId xmlns:a16="http://schemas.microsoft.com/office/drawing/2014/main" xmlns="" val="2489042761"/>
                    </a:ext>
                  </a:extLst>
                </a:gridCol>
                <a:gridCol w="1539713">
                  <a:extLst>
                    <a:ext uri="{9D8B030D-6E8A-4147-A177-3AD203B41FA5}">
                      <a16:colId xmlns:a16="http://schemas.microsoft.com/office/drawing/2014/main" xmlns="" val="1648703688"/>
                    </a:ext>
                  </a:extLst>
                </a:gridCol>
                <a:gridCol w="1656752">
                  <a:extLst>
                    <a:ext uri="{9D8B030D-6E8A-4147-A177-3AD203B41FA5}">
                      <a16:colId xmlns:a16="http://schemas.microsoft.com/office/drawing/2014/main" xmlns="" val="886668414"/>
                    </a:ext>
                  </a:extLst>
                </a:gridCol>
                <a:gridCol w="1656752">
                  <a:extLst>
                    <a:ext uri="{9D8B030D-6E8A-4147-A177-3AD203B41FA5}">
                      <a16:colId xmlns:a16="http://schemas.microsoft.com/office/drawing/2014/main" xmlns="" val="572184071"/>
                    </a:ext>
                  </a:extLst>
                </a:gridCol>
              </a:tblGrid>
              <a:tr h="80434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Indicators / Measure of Performance</a:t>
                      </a:r>
                      <a:endPar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a:tc>
                <a:tc>
                  <a:txBody>
                    <a:bodyPr/>
                    <a:lstStyle/>
                    <a:p>
                      <a:pPr algn="just">
                        <a:lnSpc>
                          <a:spcPct val="100000"/>
                        </a:lnSpc>
                        <a:spcBef>
                          <a:spcPts val="0"/>
                        </a:spcBef>
                      </a:pPr>
                      <a:r>
                        <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2015</a:t>
                      </a:r>
                      <a:endParaRPr lang="en-ZA" sz="20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2024</a:t>
                      </a:r>
                      <a:r>
                        <a:rPr lang="en-ZA" sz="2000" b="1" cap="none" spc="0" baseline="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 Targets (Est.)</a:t>
                      </a:r>
                      <a:endPar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p>
                      <a:pPr>
                        <a:spcAft>
                          <a:spcPts val="0"/>
                        </a:spcAft>
                      </a:pPr>
                      <a:endParaRPr lang="en-ZA" sz="2000" dirty="0">
                        <a:effectLst/>
                        <a:latin typeface="Gill Sans MT" panose="020B0502020104020203" pitchFamily="34" charset="0"/>
                      </a:endParaRPr>
                    </a:p>
                  </a:txBody>
                  <a:tcPr marL="68580" marR="68580" marT="0" marB="0"/>
                </a:tc>
                <a:tc>
                  <a:txBody>
                    <a:bodyPr/>
                    <a:lstStyle/>
                    <a:p>
                      <a:pPr algn="just">
                        <a:lnSpc>
                          <a:spcPct val="100000"/>
                        </a:lnSpc>
                        <a:spcBef>
                          <a:spcPts val="0"/>
                        </a:spcBef>
                      </a:pPr>
                      <a:r>
                        <a:rPr lang="en-ZA" sz="2000" b="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2026</a:t>
                      </a:r>
                      <a:r>
                        <a:rPr lang="en-ZA" sz="2000" b="1" cap="none" spc="0" baseline="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 Targets (Est.)</a:t>
                      </a:r>
                      <a:endParaRPr lang="en-ZA" sz="2000" b="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xmlns="" val="2386392504"/>
                  </a:ext>
                </a:extLst>
              </a:tr>
              <a:tr h="536228">
                <a:tc>
                  <a:txBody>
                    <a:bodyPr/>
                    <a:lstStyle/>
                    <a:p>
                      <a:pPr algn="just">
                        <a:lnSpc>
                          <a:spcPct val="100000"/>
                        </a:lnSpc>
                        <a:spcBef>
                          <a:spcPts val="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Direct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contribution to National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GDP</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R118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b="0" dirty="0">
                          <a:effectLst/>
                          <a:latin typeface="Gill Sans MT" panose="020B0502020104020203" pitchFamily="34" charset="0"/>
                          <a:cs typeface="Century Gothic" panose="020B0502020202020204" pitchFamily="34" charset="0"/>
                        </a:rPr>
                        <a:t>R250 </a:t>
                      </a:r>
                      <a:r>
                        <a:rPr lang="en-US" sz="2000" b="0" dirty="0" smtClean="0">
                          <a:effectLst/>
                          <a:latin typeface="Gill Sans MT" panose="020B0502020104020203" pitchFamily="34" charset="0"/>
                          <a:cs typeface="Century Gothic" panose="020B0502020202020204" pitchFamily="34" charset="0"/>
                        </a:rPr>
                        <a:t>billion</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R302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037781548"/>
                  </a:ext>
                </a:extLst>
              </a:tr>
              <a:tr h="536228">
                <a:tc>
                  <a:txBody>
                    <a:bodyPr/>
                    <a:lstStyle/>
                    <a:p>
                      <a:pPr algn="just">
                        <a:lnSpc>
                          <a:spcPct val="100000"/>
                        </a:lnSpc>
                        <a:spcBef>
                          <a:spcPts val="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Total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contribution to National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GDP</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R375.502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b="0" dirty="0">
                          <a:effectLst/>
                          <a:latin typeface="Gill Sans MT" panose="020B0502020104020203" pitchFamily="34" charset="0"/>
                          <a:cs typeface="Century Gothic" panose="020B0502020202020204" pitchFamily="34" charset="0"/>
                        </a:rPr>
                        <a:t>R778.988 </a:t>
                      </a:r>
                      <a:r>
                        <a:rPr lang="en-US" sz="2000" b="0" dirty="0" smtClean="0">
                          <a:effectLst/>
                          <a:latin typeface="Gill Sans MT" panose="020B0502020104020203" pitchFamily="34" charset="0"/>
                          <a:cs typeface="Century Gothic" panose="020B0502020202020204" pitchFamily="34" charset="0"/>
                        </a:rPr>
                        <a:t>billion</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R941.222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798202748"/>
                  </a:ext>
                </a:extLst>
              </a:tr>
              <a:tr h="536228">
                <a:tc>
                  <a:txBody>
                    <a:bodyPr/>
                    <a:lstStyle/>
                    <a:p>
                      <a:pPr algn="just">
                        <a:lnSpc>
                          <a:spcPct val="100000"/>
                        </a:lnSpc>
                        <a:spcBef>
                          <a:spcPts val="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Number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of direct jobs supported by the sector</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702 824</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2000" b="0" dirty="0">
                          <a:effectLst/>
                          <a:latin typeface="Gill Sans MT" panose="020B0502020104020203" pitchFamily="34" charset="0"/>
                          <a:cs typeface="Century Gothic" panose="020B0502020202020204" pitchFamily="34" charset="0"/>
                        </a:rPr>
                        <a:t>924 920</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ZA"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1 mil</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682867658"/>
                  </a:ext>
                </a:extLst>
              </a:tr>
              <a:tr h="536228">
                <a:tc>
                  <a:txBody>
                    <a:bodyPr/>
                    <a:lstStyle/>
                    <a:p>
                      <a:pPr algn="just">
                        <a:lnSpc>
                          <a:spcPct val="100000"/>
                        </a:lnSpc>
                        <a:spcBef>
                          <a:spcPts val="0"/>
                        </a:spcBef>
                        <a:spcAft>
                          <a:spcPts val="0"/>
                        </a:spcAft>
                      </a:pP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Number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of total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jobs </a:t>
                      </a: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supported by the sector</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1 551 200</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b="0" dirty="0">
                          <a:effectLst/>
                          <a:latin typeface="Gill Sans MT" panose="020B0502020104020203" pitchFamily="34" charset="0"/>
                          <a:cs typeface="Century Gothic" panose="020B0502020202020204" pitchFamily="34" charset="0"/>
                        </a:rPr>
                        <a:t>2 069 020</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2 260 380</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761679638"/>
                  </a:ext>
                </a:extLst>
              </a:tr>
              <a:tr h="536228">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Increase tourism export earnings</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R115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b="0" dirty="0">
                          <a:effectLst/>
                          <a:latin typeface="Gill Sans MT" panose="020B0502020104020203" pitchFamily="34" charset="0"/>
                          <a:cs typeface="Century Gothic" panose="020B0502020202020204" pitchFamily="34" charset="0"/>
                        </a:rPr>
                        <a:t>R286 </a:t>
                      </a:r>
                      <a:r>
                        <a:rPr lang="en-US" sz="2000" b="0" dirty="0" smtClean="0">
                          <a:effectLst/>
                          <a:latin typeface="Gill Sans MT" panose="020B0502020104020203" pitchFamily="34" charset="0"/>
                          <a:cs typeface="Century Gothic" panose="020B0502020202020204" pitchFamily="34" charset="0"/>
                        </a:rPr>
                        <a:t>billion</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R359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843906758"/>
                  </a:ext>
                </a:extLst>
              </a:tr>
              <a:tr h="536228">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Increase in capital investment</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R64 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US" sz="2000" b="0" dirty="0">
                          <a:effectLst/>
                          <a:latin typeface="Gill Sans MT" panose="020B0502020104020203" pitchFamily="34" charset="0"/>
                          <a:cs typeface="Century Gothic" panose="020B0502020202020204" pitchFamily="34" charset="0"/>
                        </a:rPr>
                        <a:t>R122 </a:t>
                      </a:r>
                      <a:r>
                        <a:rPr lang="en-US" sz="2000" b="0" dirty="0" smtClean="0">
                          <a:effectLst/>
                          <a:latin typeface="Gill Sans MT" panose="020B0502020104020203" pitchFamily="34" charset="0"/>
                          <a:cs typeface="Century Gothic" panose="020B0502020202020204" pitchFamily="34" charset="0"/>
                        </a:rPr>
                        <a:t>billion</a:t>
                      </a:r>
                      <a:endParaRPr lang="en-ZA" sz="2000" b="0" dirty="0">
                        <a:effectLst/>
                        <a:latin typeface="Gill Sans MT" panose="020B0502020104020203" pitchFamily="34" charset="0"/>
                      </a:endParaRPr>
                    </a:p>
                  </a:txBody>
                  <a:tcPr marL="68580" marR="68580" marT="0" marB="0"/>
                </a:tc>
                <a:tc>
                  <a:txBody>
                    <a:bodyPr/>
                    <a:lstStyle/>
                    <a:p>
                      <a:pPr algn="just">
                        <a:lnSpc>
                          <a:spcPct val="100000"/>
                        </a:lnSpc>
                        <a:spcBef>
                          <a:spcPts val="0"/>
                        </a:spcBef>
                        <a:spcAft>
                          <a:spcPts val="0"/>
                        </a:spcAft>
                      </a:pPr>
                      <a:r>
                        <a:rPr lang="en-US"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rPr>
                        <a:t>R148.681 </a:t>
                      </a:r>
                      <a:r>
                        <a:rPr lang="en-US" sz="2000" b="0"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rPr>
                        <a:t>billion</a:t>
                      </a: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060447151"/>
                  </a:ext>
                </a:extLst>
              </a:tr>
              <a:tr h="50934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1" cap="none" spc="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rPr>
                        <a:t>Source:  World</a:t>
                      </a:r>
                      <a:r>
                        <a:rPr lang="en-ZA" sz="1400" b="0" i="1" cap="none" spc="0" baseline="0" dirty="0" smtClean="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rPr>
                        <a:t> Travel and Tourism Council (WTTC)</a:t>
                      </a:r>
                      <a:endParaRPr lang="en-ZA" sz="1400" b="0" i="1"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tc hMerge="1">
                  <a:txBody>
                    <a:bodyPr/>
                    <a:lstStyle/>
                    <a:p>
                      <a:pPr algn="just">
                        <a:lnSpc>
                          <a:spcPct val="100000"/>
                        </a:lnSpc>
                        <a:spcBef>
                          <a:spcPts val="0"/>
                        </a:spcBef>
                      </a:pP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tc hMerge="1">
                  <a:txBody>
                    <a:bodyPr/>
                    <a:lstStyle/>
                    <a:p>
                      <a:pPr>
                        <a:spcAft>
                          <a:spcPts val="0"/>
                        </a:spcAft>
                      </a:pPr>
                      <a:endParaRPr lang="en-ZA" sz="1000" dirty="0">
                        <a:effectLst/>
                        <a:latin typeface="Century Gothic" panose="020B0502020202020204" pitchFamily="34" charset="0"/>
                      </a:endParaRPr>
                    </a:p>
                  </a:txBody>
                  <a:tcPr marL="68580" marR="68580" marT="0" marB="0"/>
                </a:tc>
                <a:tc hMerge="1">
                  <a:txBody>
                    <a:bodyPr/>
                    <a:lstStyle/>
                    <a:p>
                      <a:pPr algn="just">
                        <a:lnSpc>
                          <a:spcPct val="100000"/>
                        </a:lnSpc>
                        <a:spcBef>
                          <a:spcPts val="0"/>
                        </a:spcBef>
                      </a:pPr>
                      <a:endParaRPr lang="en-ZA" sz="2000" b="0" cap="none" spc="0" dirty="0">
                        <a:ln w="0"/>
                        <a:solidFill>
                          <a:schemeClr val="tx1"/>
                        </a:solidFill>
                        <a:effectLst>
                          <a:outerShdw blurRad="38100" dist="19050" dir="2700000" algn="tl" rotWithShape="0">
                            <a:schemeClr val="dk1">
                              <a:alpha val="40000"/>
                            </a:schemeClr>
                          </a:outerShdw>
                        </a:effectLst>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xmlns="" val="2166387676"/>
                  </a:ext>
                </a:extLst>
              </a:tr>
            </a:tbl>
          </a:graphicData>
        </a:graphic>
      </p:graphicFrame>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1138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03200" y="2994102"/>
            <a:ext cx="8765310" cy="2778901"/>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03200" y="193963"/>
            <a:ext cx="8765309" cy="781009"/>
          </a:xfrm>
        </p:spPr>
        <p:txBody>
          <a:bodyPr>
            <a:noAutofit/>
          </a:bodyPr>
          <a:lstStyle/>
          <a:p>
            <a:pPr algn="ctr"/>
            <a:r>
              <a:rPr lang="en-US" sz="2600" dirty="0" smtClean="0"/>
              <a:t/>
            </a:r>
            <a:br>
              <a:rPr lang="en-US" sz="2600" dirty="0" smtClean="0"/>
            </a:br>
            <a:r>
              <a:rPr lang="en-US" sz="2600" dirty="0" smtClean="0"/>
              <a:t>MTEF Baseline - Programme 2:  TRP&amp;IR (Economic Classification)</a:t>
            </a:r>
            <a:br>
              <a:rPr lang="en-US" sz="2600" dirty="0" smtClean="0"/>
            </a:br>
            <a:endParaRPr lang="en-ZA" sz="2600" dirty="0"/>
          </a:p>
        </p:txBody>
      </p:sp>
      <p:pic>
        <p:nvPicPr>
          <p:cNvPr id="5" name="Picture 4"/>
          <p:cNvPicPr>
            <a:picLocks noChangeAspect="1"/>
          </p:cNvPicPr>
          <p:nvPr/>
        </p:nvPicPr>
        <p:blipFill>
          <a:blip r:embed="rId3" cstate="print"/>
          <a:stretch>
            <a:fillRect/>
          </a:stretch>
        </p:blipFill>
        <p:spPr>
          <a:xfrm>
            <a:off x="203200" y="1099126"/>
            <a:ext cx="8765310" cy="1685714"/>
          </a:xfrm>
          <a:prstGeom prst="rect">
            <a:avLst/>
          </a:prstGeom>
          <a:ln>
            <a:solidFill>
              <a:schemeClr val="tx1"/>
            </a:solidFill>
          </a:ln>
        </p:spPr>
      </p:pic>
      <p:sp>
        <p:nvSpPr>
          <p:cNvPr id="2" name="Footer Placeholder 1"/>
          <p:cNvSpPr>
            <a:spLocks noGrp="1"/>
          </p:cNvSpPr>
          <p:nvPr>
            <p:ph type="ftr" sz="quarter" idx="11"/>
          </p:nvPr>
        </p:nvSpPr>
        <p:spPr>
          <a:xfrm>
            <a:off x="573232" y="5991226"/>
            <a:ext cx="2742623"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3596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77090" y="2970090"/>
            <a:ext cx="8682181" cy="2802637"/>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77091" y="175491"/>
            <a:ext cx="8682181" cy="629727"/>
          </a:xfrm>
        </p:spPr>
        <p:txBody>
          <a:bodyPr>
            <a:noAutofit/>
          </a:bodyPr>
          <a:lstStyle/>
          <a:p>
            <a:pPr algn="ctr"/>
            <a:r>
              <a:rPr lang="en-US" sz="2400" dirty="0" smtClean="0"/>
              <a:t/>
            </a:r>
            <a:br>
              <a:rPr lang="en-US" sz="2400" dirty="0" smtClean="0"/>
            </a:br>
            <a:r>
              <a:rPr lang="en-US" sz="2400" dirty="0" smtClean="0"/>
              <a:t>MTEF Baseline - Programme 3: DD (Per Sub-</a:t>
            </a:r>
            <a:r>
              <a:rPr lang="en-US" sz="2400" dirty="0" err="1" smtClean="0"/>
              <a:t>Programme</a:t>
            </a:r>
            <a:r>
              <a:rPr lang="en-US" sz="2400" dirty="0" smtClean="0"/>
              <a:t>)</a:t>
            </a:r>
            <a:r>
              <a:rPr lang="en-US" sz="2200" dirty="0" smtClean="0"/>
              <a:t/>
            </a:r>
            <a:br>
              <a:rPr lang="en-US" sz="2200" dirty="0" smtClean="0"/>
            </a:br>
            <a:endParaRPr lang="en-ZA" sz="2200" dirty="0"/>
          </a:p>
        </p:txBody>
      </p:sp>
      <p:pic>
        <p:nvPicPr>
          <p:cNvPr id="6" name="Picture 5"/>
          <p:cNvPicPr>
            <a:picLocks noChangeAspect="1"/>
          </p:cNvPicPr>
          <p:nvPr/>
        </p:nvPicPr>
        <p:blipFill>
          <a:blip r:embed="rId3" cstate="print"/>
          <a:stretch>
            <a:fillRect/>
          </a:stretch>
        </p:blipFill>
        <p:spPr>
          <a:xfrm>
            <a:off x="277090" y="1043923"/>
            <a:ext cx="8682181" cy="1685714"/>
          </a:xfrm>
          <a:prstGeom prst="rect">
            <a:avLst/>
          </a:prstGeom>
          <a:ln>
            <a:solidFill>
              <a:schemeClr val="tx1"/>
            </a:solidFill>
          </a:ln>
        </p:spPr>
      </p:pic>
      <p:sp>
        <p:nvSpPr>
          <p:cNvPr id="2" name="Footer Placeholder 1"/>
          <p:cNvSpPr>
            <a:spLocks noGrp="1"/>
          </p:cNvSpPr>
          <p:nvPr>
            <p:ph type="ftr" sz="quarter" idx="11"/>
          </p:nvPr>
        </p:nvSpPr>
        <p:spPr>
          <a:xfrm>
            <a:off x="480869" y="6011432"/>
            <a:ext cx="2918114"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65130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40145" y="2980391"/>
            <a:ext cx="8709891" cy="2755391"/>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0145" y="230909"/>
            <a:ext cx="8709891" cy="748146"/>
          </a:xfrm>
        </p:spPr>
        <p:txBody>
          <a:bodyPr>
            <a:noAutofit/>
          </a:bodyPr>
          <a:lstStyle/>
          <a:p>
            <a:pPr algn="ctr"/>
            <a:r>
              <a:rPr lang="en-US" sz="2600" dirty="0" smtClean="0"/>
              <a:t/>
            </a:r>
            <a:br>
              <a:rPr lang="en-US" sz="2600" dirty="0" smtClean="0"/>
            </a:br>
            <a:r>
              <a:rPr lang="en-US" sz="2600" dirty="0" smtClean="0"/>
              <a:t>MTEF Baseline - Programme 3: DD (Economic Classification)</a:t>
            </a:r>
            <a:br>
              <a:rPr lang="en-US" sz="2600" dirty="0" smtClean="0"/>
            </a:br>
            <a:endParaRPr lang="en-ZA" sz="2600" dirty="0"/>
          </a:p>
        </p:txBody>
      </p:sp>
      <p:pic>
        <p:nvPicPr>
          <p:cNvPr id="6" name="Picture 5"/>
          <p:cNvPicPr>
            <a:picLocks noChangeAspect="1"/>
          </p:cNvPicPr>
          <p:nvPr/>
        </p:nvPicPr>
        <p:blipFill>
          <a:blip r:embed="rId3" cstate="print"/>
          <a:stretch>
            <a:fillRect/>
          </a:stretch>
        </p:blipFill>
        <p:spPr>
          <a:xfrm>
            <a:off x="240145" y="1136866"/>
            <a:ext cx="8709891" cy="1685714"/>
          </a:xfrm>
          <a:prstGeom prst="rect">
            <a:avLst/>
          </a:prstGeom>
          <a:ln>
            <a:solidFill>
              <a:schemeClr val="tx1"/>
            </a:solidFill>
          </a:ln>
        </p:spPr>
      </p:pic>
      <p:sp>
        <p:nvSpPr>
          <p:cNvPr id="2" name="Footer Placeholder 1"/>
          <p:cNvSpPr>
            <a:spLocks noGrp="1"/>
          </p:cNvSpPr>
          <p:nvPr>
            <p:ph type="ftr" sz="quarter" idx="11"/>
          </p:nvPr>
        </p:nvSpPr>
        <p:spPr>
          <a:xfrm>
            <a:off x="545522" y="5974486"/>
            <a:ext cx="2844223"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7988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249382" y="3272204"/>
            <a:ext cx="8663710" cy="2537469"/>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9382" y="198872"/>
            <a:ext cx="8543636" cy="733912"/>
          </a:xfrm>
        </p:spPr>
        <p:txBody>
          <a:bodyPr>
            <a:noAutofit/>
          </a:bodyPr>
          <a:lstStyle/>
          <a:p>
            <a:pPr algn="ctr"/>
            <a:r>
              <a:rPr lang="en-US" sz="2600" dirty="0" smtClean="0"/>
              <a:t/>
            </a:r>
            <a:br>
              <a:rPr lang="en-US" sz="2600" dirty="0" smtClean="0"/>
            </a:br>
            <a:r>
              <a:rPr lang="en-US" sz="2600" dirty="0" smtClean="0"/>
              <a:t>MTEF Baseline - Programme 4:  TSSS (Per Sub-</a:t>
            </a:r>
            <a:r>
              <a:rPr lang="en-US" sz="2600" dirty="0" err="1" smtClean="0"/>
              <a:t>Programme</a:t>
            </a:r>
            <a:r>
              <a:rPr lang="en-US" sz="2600" dirty="0" smtClean="0"/>
              <a:t>)</a:t>
            </a:r>
            <a:br>
              <a:rPr lang="en-US" sz="2600" dirty="0" smtClean="0"/>
            </a:br>
            <a:endParaRPr lang="en-ZA" sz="2600" dirty="0"/>
          </a:p>
        </p:txBody>
      </p:sp>
      <p:pic>
        <p:nvPicPr>
          <p:cNvPr id="6" name="Picture 5"/>
          <p:cNvPicPr>
            <a:picLocks noChangeAspect="1"/>
          </p:cNvPicPr>
          <p:nvPr/>
        </p:nvPicPr>
        <p:blipFill>
          <a:blip r:embed="rId3" cstate="print"/>
          <a:stretch>
            <a:fillRect/>
          </a:stretch>
        </p:blipFill>
        <p:spPr>
          <a:xfrm>
            <a:off x="249382" y="1165833"/>
            <a:ext cx="8663710" cy="1923810"/>
          </a:xfrm>
          <a:prstGeom prst="rect">
            <a:avLst/>
          </a:prstGeom>
          <a:ln>
            <a:solidFill>
              <a:schemeClr val="tx1"/>
            </a:solidFill>
          </a:ln>
        </p:spPr>
      </p:pic>
      <p:sp>
        <p:nvSpPr>
          <p:cNvPr id="2" name="Footer Placeholder 1"/>
          <p:cNvSpPr>
            <a:spLocks noGrp="1"/>
          </p:cNvSpPr>
          <p:nvPr>
            <p:ph type="ftr" sz="quarter" idx="11"/>
          </p:nvPr>
        </p:nvSpPr>
        <p:spPr>
          <a:xfrm>
            <a:off x="508578" y="5992234"/>
            <a:ext cx="2982768"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9726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249382" y="2801844"/>
            <a:ext cx="8626763" cy="2587249"/>
          </a:xfrm>
          <a:prstGeom prst="rect">
            <a:avLst/>
          </a:prstGeom>
        </p:spPr>
      </p:pic>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9382" y="218364"/>
            <a:ext cx="8626763" cy="545911"/>
          </a:xfrm>
        </p:spPr>
        <p:txBody>
          <a:bodyPr>
            <a:noAutofit/>
          </a:bodyPr>
          <a:lstStyle/>
          <a:p>
            <a:pPr algn="ctr"/>
            <a:r>
              <a:rPr lang="en-US" sz="2200" dirty="0" smtClean="0"/>
              <a:t>MTEF Baseline - Programme 4:  TSSS (Economic Classification)</a:t>
            </a:r>
            <a:endParaRPr lang="en-ZA" sz="2200" dirty="0"/>
          </a:p>
        </p:txBody>
      </p:sp>
      <p:pic>
        <p:nvPicPr>
          <p:cNvPr id="6" name="Picture 5"/>
          <p:cNvPicPr>
            <a:picLocks noChangeAspect="1"/>
          </p:cNvPicPr>
          <p:nvPr/>
        </p:nvPicPr>
        <p:blipFill>
          <a:blip r:embed="rId3" cstate="print"/>
          <a:stretch>
            <a:fillRect/>
          </a:stretch>
        </p:blipFill>
        <p:spPr>
          <a:xfrm>
            <a:off x="249382" y="879122"/>
            <a:ext cx="8626764" cy="1685714"/>
          </a:xfrm>
          <a:prstGeom prst="rect">
            <a:avLst/>
          </a:prstGeom>
          <a:ln>
            <a:solidFill>
              <a:schemeClr val="tx1"/>
            </a:solidFill>
          </a:ln>
        </p:spPr>
      </p:pic>
      <p:sp>
        <p:nvSpPr>
          <p:cNvPr id="2" name="Footer Placeholder 1"/>
          <p:cNvSpPr>
            <a:spLocks noGrp="1"/>
          </p:cNvSpPr>
          <p:nvPr>
            <p:ph type="ftr" sz="quarter" idx="11"/>
          </p:nvPr>
        </p:nvSpPr>
        <p:spPr>
          <a:xfrm>
            <a:off x="508578" y="5991226"/>
            <a:ext cx="3084367"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08604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739487" y="344261"/>
            <a:ext cx="8152885" cy="298903"/>
          </a:xfrm>
          <a:noFill/>
        </p:spPr>
        <p:txBody>
          <a:bodyPr vert="horz" lIns="91440" tIns="45720" rIns="91440" bIns="45720" rtlCol="0" anchor="ctr">
            <a:noAutofit/>
          </a:bodyPr>
          <a:lstStyle/>
          <a:p>
            <a:pPr algn="ctr"/>
            <a:r>
              <a:rPr lang="en-ZA" sz="2200" dirty="0"/>
              <a:t>List of Acronyms / Abbreviations</a:t>
            </a:r>
          </a:p>
        </p:txBody>
      </p:sp>
      <p:sp>
        <p:nvSpPr>
          <p:cNvPr id="7" name="Footer Placeholder 1"/>
          <p:cNvSpPr>
            <a:spLocks noGrp="1"/>
          </p:cNvSpPr>
          <p:nvPr>
            <p:ph type="ftr" sz="quarter" idx="11"/>
          </p:nvPr>
        </p:nvSpPr>
        <p:spPr>
          <a:xfrm>
            <a:off x="628650" y="5991226"/>
            <a:ext cx="2964295" cy="365125"/>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1536981785"/>
              </p:ext>
            </p:extLst>
          </p:nvPr>
        </p:nvGraphicFramePr>
        <p:xfrm>
          <a:off x="270933" y="733778"/>
          <a:ext cx="8621440" cy="5509860"/>
        </p:xfrm>
        <a:graphic>
          <a:graphicData uri="http://schemas.openxmlformats.org/presentationml/2006/ole">
            <p:oleObj spid="_x0000_s1051" name="Document" r:id="rId3" imgW="8877336" imgH="5628352" progId="Word.Document.12">
              <p:embed/>
            </p:oleObj>
          </a:graphicData>
        </a:graphic>
      </p:graphicFrame>
    </p:spTree>
    <p:extLst>
      <p:ext uri="{BB962C8B-B14F-4D97-AF65-F5344CB8AC3E}">
        <p14:creationId xmlns:p14="http://schemas.microsoft.com/office/powerpoint/2010/main" xmlns="" val="26505080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41839" y="2726286"/>
            <a:ext cx="4137938" cy="90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4800" b="1" dirty="0">
                <a:solidFill>
                  <a:srgbClr val="ED7D31"/>
                </a:solidFill>
                <a:latin typeface="Gill Sans MT" panose="020B0502020104020203" pitchFamily="34" charset="0"/>
              </a:rPr>
              <a:t>Thank You</a:t>
            </a:r>
          </a:p>
          <a:p>
            <a:pPr marL="0" indent="0">
              <a:buNone/>
            </a:pPr>
            <a:endParaRPr lang="en-US" sz="4800" b="1" dirty="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5" name="Footer Placeholder 1"/>
          <p:cNvSpPr>
            <a:spLocks noGrp="1"/>
          </p:cNvSpPr>
          <p:nvPr>
            <p:ph type="ftr" sz="quarter" idx="11"/>
          </p:nvPr>
        </p:nvSpPr>
        <p:spPr>
          <a:xfrm>
            <a:off x="282387" y="6027458"/>
            <a:ext cx="3301321" cy="328893"/>
          </a:xfrm>
        </p:spPr>
        <p:txBody>
          <a:bodyPr/>
          <a:lstStyle/>
          <a:p>
            <a:r>
              <a:rPr lang="en-ZA" sz="900" dirty="0" smtClean="0">
                <a:latin typeface="Arial" panose="020B0604020202020204" pitchFamily="34" charset="0"/>
                <a:cs typeface="Arial" panose="020B0604020202020204" pitchFamily="34" charset="0"/>
              </a:rPr>
              <a:t>Department of Tourism  - 2019/20  APP</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942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365126"/>
            <a:ext cx="7886700" cy="494683"/>
          </a:xfrm>
        </p:spPr>
        <p:txBody>
          <a:bodyPr>
            <a:normAutofit fontScale="90000"/>
          </a:bodyPr>
          <a:lstStyle/>
          <a:p>
            <a:pPr algn="ctr"/>
            <a:r>
              <a:rPr lang="en-ZA" dirty="0" smtClean="0"/>
              <a:t> Policy and Legislative Mandate </a:t>
            </a:r>
            <a:endParaRPr lang="en-ZA" dirty="0"/>
          </a:p>
        </p:txBody>
      </p:sp>
      <p:sp>
        <p:nvSpPr>
          <p:cNvPr id="5" name="Content Placeholder 4"/>
          <p:cNvSpPr>
            <a:spLocks noGrp="1"/>
          </p:cNvSpPr>
          <p:nvPr>
            <p:ph idx="1"/>
          </p:nvPr>
        </p:nvSpPr>
        <p:spPr>
          <a:xfrm>
            <a:off x="628650" y="1088645"/>
            <a:ext cx="7886700" cy="4924879"/>
          </a:xfrm>
        </p:spPr>
        <p:txBody>
          <a:bodyPr>
            <a:normAutofit lnSpcReduction="10000"/>
          </a:bodyPr>
          <a:lstStyle/>
          <a:p>
            <a:pPr algn="just">
              <a:lnSpc>
                <a:spcPct val="100000"/>
              </a:lnSpc>
              <a:spcBef>
                <a:spcPts val="0"/>
              </a:spcBef>
            </a:pPr>
            <a:r>
              <a:rPr lang="en-ZA" sz="1600" dirty="0" smtClean="0"/>
              <a:t>Tourism is a concurrent function for all three spheres of Government.  At a National level, the Department of Tourism came into existence in 2009.</a:t>
            </a:r>
          </a:p>
          <a:p>
            <a:pPr algn="just">
              <a:lnSpc>
                <a:spcPct val="100000"/>
              </a:lnSpc>
              <a:spcBef>
                <a:spcPts val="0"/>
              </a:spcBef>
            </a:pPr>
            <a:endParaRPr lang="en-ZA" sz="1600" dirty="0" smtClean="0"/>
          </a:p>
          <a:p>
            <a:pPr algn="just">
              <a:lnSpc>
                <a:spcPct val="100000"/>
              </a:lnSpc>
              <a:spcBef>
                <a:spcPts val="0"/>
              </a:spcBef>
            </a:pPr>
            <a:r>
              <a:rPr lang="en-ZA" sz="1600" dirty="0" smtClean="0"/>
              <a:t>Overall </a:t>
            </a:r>
            <a:r>
              <a:rPr lang="en-ZA" sz="1600" dirty="0"/>
              <a:t>legislative and policy direction for the Department of Tourism is provided for in the </a:t>
            </a:r>
            <a:r>
              <a:rPr lang="en-ZA" sz="1600" b="1" dirty="0"/>
              <a:t>Tourism Act, 2014 (Act No 3 of </a:t>
            </a:r>
            <a:r>
              <a:rPr lang="en-ZA" sz="1600" b="1" dirty="0" smtClean="0"/>
              <a:t>2014)</a:t>
            </a:r>
            <a:r>
              <a:rPr lang="en-ZA" sz="1600" dirty="0" smtClean="0"/>
              <a:t>, </a:t>
            </a:r>
            <a:r>
              <a:rPr lang="en-ZA" sz="1600" b="1" dirty="0" smtClean="0"/>
              <a:t>the </a:t>
            </a:r>
            <a:r>
              <a:rPr lang="en-ZA" sz="1600" b="1" dirty="0"/>
              <a:t>National Development Plan (NDP</a:t>
            </a:r>
            <a:r>
              <a:rPr lang="en-ZA" sz="1600" b="1" dirty="0" smtClean="0"/>
              <a:t>) </a:t>
            </a:r>
            <a:r>
              <a:rPr lang="en-ZA" sz="1600" dirty="0" smtClean="0"/>
              <a:t>and the </a:t>
            </a:r>
            <a:r>
              <a:rPr lang="en-ZA" sz="1600" b="1" dirty="0" smtClean="0"/>
              <a:t>National Tourism Sector Strategy (NTSS - 2017).</a:t>
            </a:r>
            <a:endParaRPr lang="en-ZA" sz="1600" b="1" dirty="0"/>
          </a:p>
          <a:p>
            <a:pPr algn="just">
              <a:lnSpc>
                <a:spcPct val="100000"/>
              </a:lnSpc>
              <a:spcBef>
                <a:spcPts val="0"/>
              </a:spcBef>
            </a:pPr>
            <a:endParaRPr lang="en-ZA" sz="1600" dirty="0"/>
          </a:p>
          <a:p>
            <a:pPr algn="just">
              <a:lnSpc>
                <a:spcPct val="100000"/>
              </a:lnSpc>
              <a:spcBef>
                <a:spcPts val="0"/>
              </a:spcBef>
            </a:pPr>
            <a:r>
              <a:rPr lang="en-ZA" sz="1600" dirty="0" smtClean="0"/>
              <a:t>The Department’s mandate is </a:t>
            </a:r>
            <a:r>
              <a:rPr lang="en-ZA" sz="1600" b="1" dirty="0" smtClean="0"/>
              <a:t>to grow </a:t>
            </a:r>
            <a:r>
              <a:rPr lang="en-ZA" sz="1600" b="1" dirty="0"/>
              <a:t>tourism to and within South Africa </a:t>
            </a:r>
            <a:r>
              <a:rPr lang="en-ZA" sz="1600" dirty="0"/>
              <a:t>such that:</a:t>
            </a:r>
          </a:p>
          <a:p>
            <a:pPr marL="0" indent="0" algn="just">
              <a:lnSpc>
                <a:spcPct val="100000"/>
              </a:lnSpc>
              <a:spcBef>
                <a:spcPts val="0"/>
              </a:spcBef>
              <a:buNone/>
            </a:pPr>
            <a:endParaRPr lang="en-ZA" sz="1600" dirty="0"/>
          </a:p>
          <a:p>
            <a:pPr algn="just">
              <a:lnSpc>
                <a:spcPct val="100000"/>
              </a:lnSpc>
              <a:spcBef>
                <a:spcPts val="0"/>
              </a:spcBef>
              <a:buFontTx/>
              <a:buChar char="-"/>
            </a:pPr>
            <a:r>
              <a:rPr lang="en-ZA" sz="1600" dirty="0" smtClean="0"/>
              <a:t>Its </a:t>
            </a:r>
            <a:r>
              <a:rPr lang="en-ZA" sz="1600" dirty="0"/>
              <a:t>contribution to the Gross Domestic Product (GDP) and the economy is </a:t>
            </a:r>
            <a:r>
              <a:rPr lang="en-ZA" sz="1600" dirty="0" smtClean="0"/>
              <a:t>increased.</a:t>
            </a:r>
          </a:p>
          <a:p>
            <a:pPr algn="just">
              <a:lnSpc>
                <a:spcPct val="100000"/>
              </a:lnSpc>
              <a:spcBef>
                <a:spcPts val="0"/>
              </a:spcBef>
              <a:buFontTx/>
              <a:buChar char="-"/>
            </a:pPr>
            <a:r>
              <a:rPr lang="en-ZA" sz="1600" dirty="0" smtClean="0"/>
              <a:t>Its </a:t>
            </a:r>
            <a:r>
              <a:rPr lang="en-ZA" sz="1600" dirty="0"/>
              <a:t>contribution to job creation in South Africa is </a:t>
            </a:r>
            <a:r>
              <a:rPr lang="en-ZA" sz="1600" dirty="0" smtClean="0"/>
              <a:t>increased.</a:t>
            </a:r>
          </a:p>
          <a:p>
            <a:pPr algn="just">
              <a:lnSpc>
                <a:spcPct val="100000"/>
              </a:lnSpc>
              <a:spcBef>
                <a:spcPts val="0"/>
              </a:spcBef>
              <a:buFontTx/>
              <a:buChar char="-"/>
            </a:pPr>
            <a:r>
              <a:rPr lang="en-ZA" sz="1600" dirty="0" smtClean="0"/>
              <a:t>Economic </a:t>
            </a:r>
            <a:r>
              <a:rPr lang="en-ZA" sz="1600" dirty="0"/>
              <a:t>participation in the sector is </a:t>
            </a:r>
            <a:r>
              <a:rPr lang="en-ZA" sz="1600" dirty="0" smtClean="0"/>
              <a:t>inclusive.</a:t>
            </a:r>
          </a:p>
          <a:p>
            <a:pPr algn="just">
              <a:lnSpc>
                <a:spcPct val="100000"/>
              </a:lnSpc>
              <a:spcBef>
                <a:spcPts val="0"/>
              </a:spcBef>
              <a:buFontTx/>
              <a:buChar char="-"/>
            </a:pPr>
            <a:r>
              <a:rPr lang="en-ZA" sz="1600" dirty="0" smtClean="0"/>
              <a:t>Enjoyment </a:t>
            </a:r>
            <a:r>
              <a:rPr lang="en-ZA" sz="1600" dirty="0"/>
              <a:t>of tourism is shared by all South </a:t>
            </a:r>
            <a:r>
              <a:rPr lang="en-ZA" sz="1600" dirty="0" smtClean="0"/>
              <a:t>Africans.</a:t>
            </a:r>
          </a:p>
          <a:p>
            <a:pPr algn="just">
              <a:lnSpc>
                <a:spcPct val="100000"/>
              </a:lnSpc>
              <a:spcBef>
                <a:spcPts val="0"/>
              </a:spcBef>
              <a:buFontTx/>
              <a:buChar char="-"/>
            </a:pPr>
            <a:r>
              <a:rPr lang="en-ZA" sz="1600" dirty="0" smtClean="0"/>
              <a:t>Quality </a:t>
            </a:r>
            <a:r>
              <a:rPr lang="en-ZA" sz="1600" dirty="0"/>
              <a:t>tourism products and services are promoted. </a:t>
            </a:r>
            <a:endParaRPr lang="en-ZA" sz="1600" dirty="0" smtClean="0"/>
          </a:p>
          <a:p>
            <a:pPr algn="just">
              <a:lnSpc>
                <a:spcPct val="100000"/>
              </a:lnSpc>
              <a:spcBef>
                <a:spcPts val="0"/>
              </a:spcBef>
              <a:buFontTx/>
              <a:buChar char="-"/>
            </a:pPr>
            <a:r>
              <a:rPr lang="en-ZA" sz="1600" dirty="0" smtClean="0"/>
              <a:t>The </a:t>
            </a:r>
            <a:r>
              <a:rPr lang="en-ZA" sz="1600" dirty="0"/>
              <a:t>practice of responsible tourism is promoted. </a:t>
            </a:r>
            <a:endParaRPr lang="en-ZA" sz="1600" dirty="0" smtClean="0"/>
          </a:p>
          <a:p>
            <a:pPr marL="0" indent="0" algn="just">
              <a:lnSpc>
                <a:spcPct val="100000"/>
              </a:lnSpc>
              <a:spcBef>
                <a:spcPts val="0"/>
              </a:spcBef>
              <a:buNone/>
            </a:pPr>
            <a:endParaRPr lang="en-US" sz="1600" dirty="0" smtClean="0"/>
          </a:p>
          <a:p>
            <a:pPr lvl="0" algn="just">
              <a:lnSpc>
                <a:spcPct val="110000"/>
              </a:lnSpc>
              <a:spcBef>
                <a:spcPts val="0"/>
              </a:spcBef>
            </a:pPr>
            <a:r>
              <a:rPr lang="en-GB" sz="1600" dirty="0"/>
              <a:t>The </a:t>
            </a:r>
            <a:r>
              <a:rPr lang="en-GB" sz="1600" i="1" dirty="0"/>
              <a:t>White Paper on the Development and Promotion of Tourism in South Africa, 1996 </a:t>
            </a:r>
            <a:r>
              <a:rPr lang="en-GB" sz="1600" dirty="0"/>
              <a:t>provides framework and guidelines for tourism development and promotion in South Africa. </a:t>
            </a:r>
            <a:r>
              <a:rPr lang="en-ZA" sz="1600" dirty="0"/>
              <a:t>It envisions a tourism sector that is a national priority, developed in a sustainable and acceptable manner, so that it will contribute significantly to the improvement of the quality of life of every South African. </a:t>
            </a:r>
          </a:p>
          <a:p>
            <a:pPr marL="0" indent="0" algn="just">
              <a:lnSpc>
                <a:spcPct val="100000"/>
              </a:lnSpc>
              <a:spcBef>
                <a:spcPts val="0"/>
              </a:spcBef>
              <a:buNone/>
            </a:pPr>
            <a:endParaRPr lang="en-US" sz="1600" dirty="0"/>
          </a:p>
          <a:p>
            <a:pPr algn="just">
              <a:lnSpc>
                <a:spcPct val="100000"/>
              </a:lnSpc>
              <a:spcBef>
                <a:spcPts val="0"/>
              </a:spcBef>
              <a:buFontTx/>
              <a:buChar char="-"/>
            </a:pPr>
            <a:endParaRPr lang="en-US" sz="1600" dirty="0"/>
          </a:p>
          <a:p>
            <a:pPr lvl="1" algn="just">
              <a:lnSpc>
                <a:spcPct val="100000"/>
              </a:lnSpc>
              <a:spcBef>
                <a:spcPts val="0"/>
              </a:spcBef>
            </a:pPr>
            <a:endParaRPr lang="en-ZA" sz="1600" dirty="0"/>
          </a:p>
          <a:p>
            <a:endParaRPr lang="en-ZA" sz="1600" dirty="0"/>
          </a:p>
        </p:txBody>
      </p:sp>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789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42260" y="212651"/>
            <a:ext cx="8102010" cy="552893"/>
          </a:xfrm>
        </p:spPr>
        <p:txBody>
          <a:bodyPr>
            <a:normAutofit/>
          </a:bodyPr>
          <a:lstStyle/>
          <a:p>
            <a:pPr algn="ctr"/>
            <a:r>
              <a:rPr lang="en-ZA" dirty="0"/>
              <a:t>Policy and Legislative Mandate </a:t>
            </a:r>
            <a:r>
              <a:rPr lang="en-ZA" dirty="0" smtClean="0"/>
              <a:t>(cont.)</a:t>
            </a:r>
            <a:endParaRPr lang="en-ZA" dirty="0"/>
          </a:p>
        </p:txBody>
      </p:sp>
      <p:graphicFrame>
        <p:nvGraphicFramePr>
          <p:cNvPr id="5" name="Content Placeholder 4"/>
          <p:cNvGraphicFramePr>
            <a:graphicFrameLocks noGrp="1"/>
          </p:cNvGraphicFramePr>
          <p:nvPr>
            <p:ph idx="1"/>
            <p:extLst/>
          </p:nvPr>
        </p:nvGraphicFramePr>
        <p:xfrm>
          <a:off x="276447" y="917413"/>
          <a:ext cx="8474148" cy="4877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Department of Tourism  - 2019/20  APP</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7696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400369-66F7-4E90-B9E8-E7C30E015ADE}" type="slidenum">
              <a:rPr lang="en-ZA" sz="675">
                <a:solidFill>
                  <a:prstClr val="white">
                    <a:lumMod val="65000"/>
                  </a:prstClr>
                </a:solidFill>
                <a:latin typeface="Arial" panose="020B0604020202020204" pitchFamily="34" charset="0"/>
                <a:cs typeface="Arial" panose="020B0604020202020204" pitchFamily="34" charset="0"/>
              </a:rPr>
              <a:pPr/>
              <a:t>8</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517566" y="352461"/>
            <a:ext cx="6029124" cy="455892"/>
          </a:xfrm>
        </p:spPr>
        <p:txBody>
          <a:bodyPr>
            <a:noAutofit/>
          </a:bodyPr>
          <a:lstStyle/>
          <a:p>
            <a:pPr algn="ctr">
              <a:lnSpc>
                <a:spcPct val="80000"/>
              </a:lnSpc>
              <a:spcBef>
                <a:spcPts val="750"/>
              </a:spcBef>
            </a:pPr>
            <a:r>
              <a:rPr lang="en-ZA" sz="2250" dirty="0" smtClean="0"/>
              <a:t>Tourism Institutional </a:t>
            </a:r>
            <a:r>
              <a:rPr lang="en-ZA" sz="2250" dirty="0"/>
              <a:t>Arrangements</a:t>
            </a:r>
          </a:p>
        </p:txBody>
      </p:sp>
      <p:pic>
        <p:nvPicPr>
          <p:cNvPr id="3" name="Content Placeholder 2"/>
          <p:cNvPicPr>
            <a:picLocks noGrp="1" noChangeAspect="1"/>
          </p:cNvPicPr>
          <p:nvPr>
            <p:ph idx="1"/>
          </p:nvPr>
        </p:nvPicPr>
        <p:blipFill>
          <a:blip r:embed="rId3" cstate="print"/>
          <a:stretch>
            <a:fillRect/>
          </a:stretch>
        </p:blipFill>
        <p:spPr>
          <a:xfrm>
            <a:off x="901616" y="808353"/>
            <a:ext cx="7459635" cy="5516380"/>
          </a:xfrm>
          <a:prstGeom prst="rect">
            <a:avLst/>
          </a:prstGeom>
        </p:spPr>
      </p:pic>
    </p:spTree>
    <p:extLst>
      <p:ext uri="{BB962C8B-B14F-4D97-AF65-F5344CB8AC3E}">
        <p14:creationId xmlns:p14="http://schemas.microsoft.com/office/powerpoint/2010/main" xmlns="" val="367756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MINMEC</a:t>
            </a:r>
            <a:endParaRPr lang="en-ZA" dirty="0"/>
          </a:p>
        </p:txBody>
      </p:sp>
      <p:sp>
        <p:nvSpPr>
          <p:cNvPr id="3" name="Content Placeholder 2"/>
          <p:cNvSpPr>
            <a:spLocks noGrp="1"/>
          </p:cNvSpPr>
          <p:nvPr>
            <p:ph idx="1"/>
          </p:nvPr>
        </p:nvSpPr>
        <p:spPr/>
        <p:txBody>
          <a:bodyPr/>
          <a:lstStyle/>
          <a:p>
            <a:r>
              <a:rPr lang="en-GB" sz="1200" dirty="0" err="1">
                <a:latin typeface="Arial" panose="020B0604020202020204" pitchFamily="34" charset="0"/>
                <a:cs typeface="Arial" panose="020B0604020202020204" pitchFamily="34" charset="0"/>
              </a:rPr>
              <a:t>MinMEC</a:t>
            </a:r>
            <a:r>
              <a:rPr lang="en-GB" sz="1200" dirty="0">
                <a:latin typeface="Arial" panose="020B0604020202020204" pitchFamily="34" charset="0"/>
                <a:cs typeface="Arial" panose="020B0604020202020204" pitchFamily="34" charset="0"/>
              </a:rPr>
              <a:t> is a forum of Ministers and provincial Members of the Executive Councils (MECs) in functional areas or sector where they have concurrent responsibilities. (</a:t>
            </a:r>
            <a:r>
              <a:rPr lang="en-GB" sz="1050" b="1" dirty="0">
                <a:latin typeface="Arial" panose="020B0604020202020204" pitchFamily="34" charset="0"/>
                <a:cs typeface="Arial" panose="020B0604020202020204" pitchFamily="34" charset="0"/>
              </a:rPr>
              <a:t>Section 9 IGR, Framework Act)</a:t>
            </a:r>
            <a:endParaRPr lang="en-GB" sz="105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Functions of MINMEC include:</a:t>
            </a:r>
            <a:endParaRPr lang="en-US"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raising or consulting on matters of national interest within the sector under consideration with provincial governments and, if appropriate, local government around:</a:t>
            </a:r>
            <a:endParaRPr lang="en-US"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the development and implementation of national policy and legislation relating to matters affecting the tourism, sector;</a:t>
            </a:r>
            <a:endParaRPr lang="en-US"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the co-ordination and alignment within the sector of:</a:t>
            </a:r>
            <a:endParaRPr lang="en-US" sz="1200" dirty="0">
              <a:latin typeface="Arial" panose="020B0604020202020204" pitchFamily="34" charset="0"/>
              <a:cs typeface="Arial" panose="020B0604020202020204" pitchFamily="34" charset="0"/>
            </a:endParaRPr>
          </a:p>
          <a:p>
            <a:pPr lvl="2"/>
            <a:r>
              <a:rPr lang="en-GB" sz="1200" dirty="0">
                <a:latin typeface="Arial" panose="020B0604020202020204" pitchFamily="34" charset="0"/>
                <a:cs typeface="Arial" panose="020B0604020202020204" pitchFamily="34" charset="0"/>
              </a:rPr>
              <a:t>strategic and performance plans; </a:t>
            </a:r>
            <a:endParaRPr lang="en-US" sz="1200" dirty="0">
              <a:latin typeface="Arial" panose="020B0604020202020204" pitchFamily="34" charset="0"/>
              <a:cs typeface="Arial" panose="020B0604020202020204" pitchFamily="34" charset="0"/>
            </a:endParaRPr>
          </a:p>
          <a:p>
            <a:pPr lvl="2"/>
            <a:r>
              <a:rPr lang="en-GB" sz="1200" dirty="0">
                <a:latin typeface="Arial" panose="020B0604020202020204" pitchFamily="34" charset="0"/>
                <a:cs typeface="Arial" panose="020B0604020202020204" pitchFamily="34" charset="0"/>
              </a:rPr>
              <a:t>priorities, objectives and strategies across national, provincial and local spheres of government;</a:t>
            </a:r>
            <a:endParaRPr lang="en-US" sz="1200" dirty="0">
              <a:latin typeface="Arial" panose="020B0604020202020204" pitchFamily="34" charset="0"/>
              <a:cs typeface="Arial" panose="020B0604020202020204" pitchFamily="34" charset="0"/>
            </a:endParaRPr>
          </a:p>
          <a:p>
            <a:pPr marL="685800" lvl="2" indent="0">
              <a:buNone/>
            </a:pPr>
            <a:endParaRPr lang="en-US" sz="750" dirty="0">
              <a:latin typeface="Arial" panose="020B0604020202020204" pitchFamily="34" charset="0"/>
              <a:cs typeface="Arial" panose="020B0604020202020204" pitchFamily="34" charset="0"/>
            </a:endParaRPr>
          </a:p>
          <a:p>
            <a:pPr marL="557213" lvl="3"/>
            <a:r>
              <a:rPr lang="en-GB" sz="1200" dirty="0">
                <a:latin typeface="Arial" panose="020B0604020202020204" pitchFamily="34" charset="0"/>
                <a:cs typeface="Arial" panose="020B0604020202020204" pitchFamily="34" charset="0"/>
              </a:rPr>
              <a:t>Performance monitoring in the provision of services in order to detect failures and to initiate preventive or corrective action when necessary. </a:t>
            </a:r>
            <a:r>
              <a:rPr lang="en-GB" sz="1050" dirty="0">
                <a:latin typeface="Arial" panose="020B0604020202020204" pitchFamily="34" charset="0"/>
                <a:cs typeface="Arial" panose="020B0604020202020204" pitchFamily="34" charset="0"/>
              </a:rPr>
              <a:t>(</a:t>
            </a:r>
            <a:r>
              <a:rPr lang="en-GB" sz="1050" b="1" dirty="0">
                <a:latin typeface="Arial" panose="020B0604020202020204" pitchFamily="34" charset="0"/>
                <a:cs typeface="Arial" panose="020B0604020202020204" pitchFamily="34" charset="0"/>
              </a:rPr>
              <a:t>Section 11 IGR, Framework Act)</a:t>
            </a:r>
          </a:p>
          <a:p>
            <a:pPr marL="385763" lvl="3" indent="0">
              <a:buNone/>
            </a:pPr>
            <a:endParaRPr lang="en-US" sz="75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2781295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4" id="{5B2BDCB8-2D38-4E51-A163-8CCC057C192A}" vid="{364663F6-3048-4148-8A89-BCA10B840077}"/>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4" id="{5B2BDCB8-2D38-4E51-A163-8CCC057C192A}" vid="{364663F6-3048-4148-8A89-BCA10B840077}"/>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6_PowerPoint presentation template - Natasja" id="{22987BA8-4858-45AC-8900-05AEBF4A0D74}" vid="{2A23038E-6967-4626-8262-3BA12A5D92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13040</TotalTime>
  <Words>5711</Words>
  <Application>Microsoft Office PowerPoint</Application>
  <PresentationFormat>On-screen Show (4:3)</PresentationFormat>
  <Paragraphs>760</Paragraphs>
  <Slides>56</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61" baseType="lpstr">
      <vt:lpstr>Office Theme</vt:lpstr>
      <vt:lpstr>1_Office Theme</vt:lpstr>
      <vt:lpstr>7_Office Theme</vt:lpstr>
      <vt:lpstr>4_Office Theme</vt:lpstr>
      <vt:lpstr>Document</vt:lpstr>
      <vt:lpstr>Slide 1</vt:lpstr>
      <vt:lpstr>Contents </vt:lpstr>
      <vt:lpstr>Slide 3</vt:lpstr>
      <vt:lpstr>National Tourism Sector Strategy (NTSS) - Overarching goal and five strategic pillars</vt:lpstr>
      <vt:lpstr>NTSS Targets</vt:lpstr>
      <vt:lpstr> Policy and Legislative Mandate </vt:lpstr>
      <vt:lpstr>Policy and Legislative Mandate (cont.)</vt:lpstr>
      <vt:lpstr>Tourism Institutional Arrangements</vt:lpstr>
      <vt:lpstr>MINMEC</vt:lpstr>
      <vt:lpstr>MINMEC</vt:lpstr>
      <vt:lpstr>Governance &amp; Development Working Groups</vt:lpstr>
      <vt:lpstr>Focus of Key Strategies Employed in Implementing the Mandate of the Department</vt:lpstr>
      <vt:lpstr>Focus Areas for Intervention on Policy, People and Places to Realise Change</vt:lpstr>
      <vt:lpstr>Departmental Strategic Objectives</vt:lpstr>
      <vt:lpstr>APP Project Distribution</vt:lpstr>
      <vt:lpstr>Slide 16</vt:lpstr>
      <vt:lpstr>Programme 2:  Tourism Research,  Policy and  International Relations (TRP&amp;IR)</vt:lpstr>
      <vt:lpstr>TRP&amp;IR:  Links on Strategic Objectives, Objective Statements and Programme Performance Indicators  </vt:lpstr>
      <vt:lpstr>TRP&amp;IR:  Links on Strategic Objectives, Objective Statements and Programme Performance Indicators  </vt:lpstr>
      <vt:lpstr>TRP&amp;IR:  Links on Strategic Objectives, Objective Statements and Programme Performance Indicators  </vt:lpstr>
      <vt:lpstr>Programme 3: Destination Development (DD)</vt:lpstr>
      <vt:lpstr>DD:  Link on Strategic Objectives, Objective Statements and Programme Performance Indicators  </vt:lpstr>
      <vt:lpstr>Destination Development:  Link on Strategic Objectives, Objective Statements and Programme Performance Indicators  </vt:lpstr>
      <vt:lpstr>DD:  Link on Strategic Objectives, Objective Statements and Programme Performance Indicators  </vt:lpstr>
      <vt:lpstr>Tourism Infrastructure Projects</vt:lpstr>
      <vt:lpstr>EPWP:  Additional Notes - Projects Contributing to the FTEs – Skills Development Projects (Active) :  2 686 FTES</vt:lpstr>
      <vt:lpstr>Skills Development Projects (Hospitality) Per province</vt:lpstr>
      <vt:lpstr>Skills Development Projects</vt:lpstr>
      <vt:lpstr>Programme 4:  Tourism Sector Support  Services (TSSS) </vt:lpstr>
      <vt:lpstr>TSSS: Links on Strategic Objectives, Objective Statements and Programme Performance Indicators  </vt:lpstr>
      <vt:lpstr>TSSS: Links on Strategic Objectives, Objective Statements and Programme Performance Indicators  </vt:lpstr>
      <vt:lpstr>Tourism Sector Support Services: Links on Strategic Objectives, Objective Statements and Programme Performance Indicators  </vt:lpstr>
      <vt:lpstr>Tourism Sector Support Services: Links on Strategic Objectives, Objective Statements and Programme Performance Indicators  </vt:lpstr>
      <vt:lpstr>Additional Information on 10 Capacity Building Programmes for 2019/20</vt:lpstr>
      <vt:lpstr>Slide 35</vt:lpstr>
      <vt:lpstr>Slide 36</vt:lpstr>
      <vt:lpstr>Slide 37</vt:lpstr>
      <vt:lpstr>Slide 38</vt:lpstr>
      <vt:lpstr>Programme 1:  Corporate Management (CM) </vt:lpstr>
      <vt:lpstr>CM: Links on Strategic Objectives, Objective Statements and Programme Performance Indicators</vt:lpstr>
      <vt:lpstr>CM:  Links on Strategic Objectives, Objective Statements and Programme Performance Indicators … continued </vt:lpstr>
      <vt:lpstr>Representativity Status  (as at 20 August 2019)</vt:lpstr>
      <vt:lpstr>Vacancy Rate as at 26 August 2019 </vt:lpstr>
      <vt:lpstr>Representivity as at 20 Augustus 2019 </vt:lpstr>
      <vt:lpstr> Departmental MTEF Baseline  (Per Programme) </vt:lpstr>
      <vt:lpstr> Departmental MTEF Baseline  (Economic Classification) </vt:lpstr>
      <vt:lpstr> MTEF Baseline - Programme 1: Administration (Per Sub-Programme) </vt:lpstr>
      <vt:lpstr> MTEF Baseline - Programme 1:  Administration (Economic Classification) </vt:lpstr>
      <vt:lpstr> MTEF Baseline - Programme 2:  TRP&amp;IR (Per Sub-Programme) </vt:lpstr>
      <vt:lpstr> MTEF Baseline - Programme 2:  TRP&amp;IR (Economic Classification) </vt:lpstr>
      <vt:lpstr> MTEF Baseline - Programme 3: DD (Per Sub-Programme) </vt:lpstr>
      <vt:lpstr> MTEF Baseline - Programme 3: DD (Economic Classification) </vt:lpstr>
      <vt:lpstr> MTEF Baseline - Programme 4:  TSSS (Per Sub-Programme) </vt:lpstr>
      <vt:lpstr>MTEF Baseline - Programme 4:  TSSS (Economic Classification)</vt:lpstr>
      <vt:lpstr>List of Acronyms / Abbreviations</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2019-20 APP for PC as at 26 June 2019 at 12h25</dc:title>
  <dc:creator>SMME</dc:creator>
  <cp:keywords>Presentation 2019-20 APP for PC as at 26 June 2019 at 12h25</cp:keywords>
  <cp:lastModifiedBy>PUMZA</cp:lastModifiedBy>
  <cp:revision>2414</cp:revision>
  <cp:lastPrinted>2019-08-26T13:34:07Z</cp:lastPrinted>
  <dcterms:created xsi:type="dcterms:W3CDTF">2016-09-21T07:18:03Z</dcterms:created>
  <dcterms:modified xsi:type="dcterms:W3CDTF">2019-08-28T08:42:47Z</dcterms:modified>
</cp:coreProperties>
</file>