
<file path=[Content_Types].xml><?xml version="1.0" encoding="utf-8"?>
<Types xmlns="http://schemas.openxmlformats.org/package/2006/content-types">
  <Override PartName="/ppt/slides/slide47.xml" ContentType="application/vnd.openxmlformats-officedocument.presentationml.slide+xml"/>
  <Override PartName="/ppt/tags/tag8.xml" ContentType="application/vnd.openxmlformats-officedocument.presentationml.tags+xml"/>
  <Override PartName="/ppt/theme/theme5.xml" ContentType="application/vnd.openxmlformats-officedocument.theme+xml"/>
  <Override PartName="/ppt/tags/tag140.xml" ContentType="application/vnd.openxmlformats-officedocument.presentationml.tags+xml"/>
  <Override PartName="/ppt/tags/tag238.xml" ContentType="application/vnd.openxmlformats-officedocument.presentationml.tags+xml"/>
  <Override PartName="/ppt/tags/tag285.xml" ContentType="application/vnd.openxmlformats-officedocument.presentationml.tags+xml"/>
  <Override PartName="/ppt/slides/slide25.xml" ContentType="application/vnd.openxmlformats-officedocument.presentationml.slide+xml"/>
  <Override PartName="/ppt/slideLayouts/slideLayout2.xml" ContentType="application/vnd.openxmlformats-officedocument.presentationml.slideLayout+xml"/>
  <Override PartName="/ppt/tags/tag216.xml" ContentType="application/vnd.openxmlformats-officedocument.presentationml.tags+xml"/>
  <Override PartName="/ppt/tags/tag263.xml" ContentType="application/vnd.openxmlformats-officedocument.presentationml.tags+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tags/tag38.xml" ContentType="application/vnd.openxmlformats-officedocument.presentationml.tags+xml"/>
  <Override PartName="/ppt/notesSlides/notesSlide16.xml" ContentType="application/vnd.openxmlformats-officedocument.presentationml.notesSlide+xml"/>
  <Override PartName="/ppt/tags/tag85.xml" ContentType="application/vnd.openxmlformats-officedocument.presentationml.tags+xml"/>
  <Override PartName="/ppt/tags/tag241.xml" ContentType="application/vnd.openxmlformats-officedocument.presentationml.tags+xml"/>
  <Override PartName="/ppt/tags/tag339.xml" ContentType="application/vnd.openxmlformats-officedocument.presentationml.tags+xml"/>
  <Override PartName="/ppt/tags/tag386.xml" ContentType="application/vnd.openxmlformats-officedocument.presentationml.tags+xml"/>
  <Override PartName="/ppt/tags/tag16.xml" ContentType="application/vnd.openxmlformats-officedocument.presentationml.tags+xml"/>
  <Override PartName="/ppt/tags/tag63.xml" ContentType="application/vnd.openxmlformats-officedocument.presentationml.tags+xml"/>
  <Override PartName="/ppt/tags/tag178.xml" ContentType="application/vnd.openxmlformats-officedocument.presentationml.tags+xml"/>
  <Override PartName="/ppt/tags/tag317.xml" ContentType="application/vnd.openxmlformats-officedocument.presentationml.tags+xml"/>
  <Override PartName="/ppt/tags/tag364.xml" ContentType="application/vnd.openxmlformats-officedocument.presentationml.tags+xml"/>
  <Override PartName="/ppt/slideMasters/slideMaster8.xml" ContentType="application/vnd.openxmlformats-officedocument.presentationml.slideMaster+xml"/>
  <Override PartName="/ppt/tags/tag109.xml" ContentType="application/vnd.openxmlformats-officedocument.presentationml.tags+xml"/>
  <Override PartName="/ppt/tags/tag156.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tags/tag279.xml" ContentType="application/vnd.openxmlformats-officedocument.presentationml.tags+xml"/>
  <Override PartName="/ppt/tags/tag342.xml" ContentType="application/vnd.openxmlformats-officedocument.presentationml.tags+xml"/>
  <Override PartName="/ppt/theme/theme10.xml" ContentType="application/vnd.openxmlformats-officedocument.theme+xml"/>
  <Override PartName="/ppt/tags/tag134.xml" ContentType="application/vnd.openxmlformats-officedocument.presentationml.tags+xml"/>
  <Override PartName="/ppt/tags/tag181.xml" ContentType="application/vnd.openxmlformats-officedocument.presentationml.tags+xml"/>
  <Override PartName="/ppt/tags/tag320.xml" ContentType="application/vnd.openxmlformats-officedocument.presentationml.tags+xml"/>
  <Override PartName="/ppt/slides/slide19.xml" ContentType="application/vnd.openxmlformats-officedocument.presentationml.slide+xml"/>
  <Default Extension="png" ContentType="image/png"/>
  <Override PartName="/ppt/tags/tag112.xml" ContentType="application/vnd.openxmlformats-officedocument.presentationml.tags+xml"/>
  <Override PartName="/ppt/tags/tag257.xml" ContentType="application/vnd.openxmlformats-officedocument.presentationml.tags+xml"/>
  <Override PartName="/ppt/tags/tag5.xml" ContentType="application/vnd.openxmlformats-officedocument.presentationml.tags+xml"/>
  <Override PartName="/ppt/slideLayouts/slideLayout18.xml" ContentType="application/vnd.openxmlformats-officedocument.presentationml.slideLayout+xml"/>
  <Override PartName="/ppt/theme/theme2.xml" ContentType="application/vnd.openxmlformats-officedocument.theme+xml"/>
  <Override PartName="/ppt/tags/tag79.xml" ContentType="application/vnd.openxmlformats-officedocument.presentationml.tags+xml"/>
  <Override PartName="/ppt/slides/slide44.xml" ContentType="application/vnd.openxmlformats-officedocument.presentationml.slide+xml"/>
  <Default Extension="emf" ContentType="image/x-emf"/>
  <Override PartName="/ppt/tags/tag235.xml" ContentType="application/vnd.openxmlformats-officedocument.presentationml.tags+xml"/>
  <Override PartName="/ppt/tags/tag282.xml" ContentType="application/vnd.openxmlformats-officedocument.presentationml.tags+xml"/>
  <Override PartName="/ppt/slides/slide22.xml" ContentType="application/vnd.openxmlformats-officedocument.presentationml.slide+xml"/>
  <Override PartName="/ppt/tags/tag57.xml" ContentType="application/vnd.openxmlformats-officedocument.presentationml.tags+xml"/>
  <Override PartName="/ppt/tags/tag213.xml" ContentType="application/vnd.openxmlformats-officedocument.presentationml.tags+xml"/>
  <Override PartName="/ppt/tags/tag260.xml" ContentType="application/vnd.openxmlformats-officedocument.presentationml.tags+xml"/>
  <Override PartName="/ppt/tags/tag358.xml" ContentType="application/vnd.openxmlformats-officedocument.presentationml.tags+xml"/>
  <Override PartName="/ppt/slideLayouts/slideLayout21.xml" ContentType="application/vnd.openxmlformats-officedocument.presentationml.slideLayout+xml"/>
  <Override PartName="/ppt/tags/tag35.xml" ContentType="application/vnd.openxmlformats-officedocument.presentationml.tags+xml"/>
  <Override PartName="/ppt/notesSlides/notesSlide13.xml" ContentType="application/vnd.openxmlformats-officedocument.presentationml.notesSlide+xml"/>
  <Override PartName="/ppt/tags/tag82.xml" ContentType="application/vnd.openxmlformats-officedocument.presentationml.tags+xml"/>
  <Override PartName="/ppt/tags/tag197.xml" ContentType="application/vnd.openxmlformats-officedocument.presentationml.tags+xml"/>
  <Override PartName="/ppt/tags/tag336.xml" ContentType="application/vnd.openxmlformats-officedocument.presentationml.tags+xml"/>
  <Override PartName="/ppt/tags/tag383.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298.xml" ContentType="application/vnd.openxmlformats-officedocument.presentationml.tags+xml"/>
  <Override PartName="/ppt/tags/tag314.xml" ContentType="application/vnd.openxmlformats-officedocument.presentationml.tags+xml"/>
  <Override PartName="/ppt/tags/tag361.xml" ContentType="application/vnd.openxmlformats-officedocument.presentationml.tags+xml"/>
  <Override PartName="/ppt/slideMasters/slideMaster5.xml" ContentType="application/vnd.openxmlformats-officedocument.presentationml.slideMaster+xml"/>
  <Override PartName="/ppt/notesSlides/notesSlide4.xml" ContentType="application/vnd.openxmlformats-officedocument.presentationml.notesSlide+xml"/>
  <Override PartName="/ppt/tags/tag106.xml" ContentType="application/vnd.openxmlformats-officedocument.presentationml.tags+xml"/>
  <Override PartName="/ppt/tags/tag153.xml" ContentType="application/vnd.openxmlformats-officedocument.presentationml.tags+xml"/>
  <Override PartName="/ppt/slides/slide38.xml" ContentType="application/vnd.openxmlformats-officedocument.presentationml.slide+xml"/>
  <Override PartName="/ppt/tags/tag131.xml" ContentType="application/vnd.openxmlformats-officedocument.presentationml.tags+xml"/>
  <Override PartName="/ppt/tags/tag229.xml" ContentType="application/vnd.openxmlformats-officedocument.presentationml.tags+xml"/>
  <Override PartName="/ppt/tags/tag276.xml" ContentType="application/vnd.openxmlformats-officedocument.presentationml.tags+xml"/>
  <Override PartName="/ppt/diagrams/colors1.xml" ContentType="application/vnd.openxmlformats-officedocument.drawingml.diagramColors+xml"/>
  <Override PartName="/ppt/slideLayouts/slideLayout37.xml" ContentType="application/vnd.openxmlformats-officedocument.presentationml.slideLayout+xml"/>
  <Override PartName="/ppt/tags/tag98.xml" ContentType="application/vnd.openxmlformats-officedocument.presentationml.tags+xml"/>
  <Override PartName="/ppt/tags/tag207.xml" ContentType="application/vnd.openxmlformats-officedocument.presentationml.tags+xml"/>
  <Override PartName="/ppt/tags/tag254.xml" ContentType="application/vnd.openxmlformats-officedocument.presentationml.tags+xml"/>
  <Override PartName="/ppt/slides/slide16.xml" ContentType="application/vnd.openxmlformats-officedocument.presentationml.slide+xml"/>
  <Override PartName="/ppt/tags/tag2.xml" ContentType="application/vnd.openxmlformats-officedocument.presentationml.tags+xml"/>
  <Override PartName="/ppt/slideLayouts/slideLayout15.xml" ContentType="application/vnd.openxmlformats-officedocument.presentationml.slideLayout+xml"/>
  <Override PartName="/ppt/slides/slide41.xml" ContentType="application/vnd.openxmlformats-officedocument.presentationml.slide+xml"/>
  <Override PartName="/ppt/tags/tag29.xml" ContentType="application/vnd.openxmlformats-officedocument.presentationml.tags+xml"/>
  <Override PartName="/ppt/tags/tag76.xml" ContentType="application/vnd.openxmlformats-officedocument.presentationml.tags+xml"/>
  <Override PartName="/ppt/tags/tag232.xml" ContentType="application/vnd.openxmlformats-officedocument.presentationml.tags+xml"/>
  <Override PartName="/ppt/tags/tag377.xml" ContentType="application/vnd.openxmlformats-officedocument.presentationml.tags+xml"/>
  <Override PartName="/ppt/tags/tag54.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308.xml" ContentType="application/vnd.openxmlformats-officedocument.presentationml.tags+xml"/>
  <Override PartName="/ppt/tags/tag355.xml" ContentType="application/vnd.openxmlformats-officedocument.presentationml.tags+xml"/>
  <Override PartName="/ppt/tags/tag147.xml" ContentType="application/vnd.openxmlformats-officedocument.presentationml.tags+xml"/>
  <Override PartName="/ppt/tags/tag194.xml" ContentType="application/vnd.openxmlformats-officedocument.presentationml.tags+xml"/>
  <Override PartName="/ppt/tags/tag32.xml" ContentType="application/vnd.openxmlformats-officedocument.presentationml.tags+xml"/>
  <Override PartName="/ppt/notesSlides/notesSlide10.xml" ContentType="application/vnd.openxmlformats-officedocument.presentationml.notesSlide+xml"/>
  <Override PartName="/ppt/tags/tag333.xml" ContentType="application/vnd.openxmlformats-officedocument.presentationml.tags+xml"/>
  <Override PartName="/ppt/tags/tag380.xml" ContentType="application/vnd.openxmlformats-officedocument.presentationml.tags+xml"/>
  <Override PartName="/ppt/slides/slide7.xml" ContentType="application/vnd.openxmlformats-officedocument.presentationml.slide+xml"/>
  <Override PartName="/ppt/tags/tag10.xml" ContentType="application/vnd.openxmlformats-officedocument.presentationml.tags+xml"/>
  <Override PartName="/ppt/slideLayouts/slideLayout9.xml" ContentType="application/vnd.openxmlformats-officedocument.presentationml.slideLayout+xml"/>
  <Override PartName="/ppt/tags/tag125.xml" ContentType="application/vnd.openxmlformats-officedocument.presentationml.tags+xml"/>
  <Override PartName="/ppt/tags/tag172.xml" ContentType="application/vnd.openxmlformats-officedocument.presentationml.tags+xml"/>
  <Override PartName="/ppt/tags/tag311.xml" ContentType="application/vnd.openxmlformats-officedocument.presentationml.tags+xml"/>
  <Override PartName="/ppt/slideMasters/slideMaster2.xml" ContentType="application/vnd.openxmlformats-officedocument.presentationml.slideMaster+xml"/>
  <Override PartName="/ppt/notesSlides/notesSlide1.xml" ContentType="application/vnd.openxmlformats-officedocument.presentationml.notesSlide+xml"/>
  <Override PartName="/ppt/tags/tag103.xml" ContentType="application/vnd.openxmlformats-officedocument.presentationml.tags+xml"/>
  <Override PartName="/ppt/tags/tag150.xml" ContentType="application/vnd.openxmlformats-officedocument.presentationml.tags+xml"/>
  <Override PartName="/ppt/tags/tag248.xml" ContentType="application/vnd.openxmlformats-officedocument.presentationml.tags+xml"/>
  <Override PartName="/ppt/tags/tag295.xml" ContentType="application/vnd.openxmlformats-officedocument.presentationml.tags+xml"/>
  <Override PartName="/ppt/tags/tag226.xml" ContentType="application/vnd.openxmlformats-officedocument.presentationml.tags+xml"/>
  <Override PartName="/ppt/tags/tag273.xml" ContentType="application/vnd.openxmlformats-officedocument.presentationml.tags+xml"/>
  <Override PartName="/ppt/slides/slide35.xml" ContentType="application/vnd.openxmlformats-officedocument.presentationml.slide+xml"/>
  <Override PartName="/ppt/slideLayouts/slideLayout34.xml" ContentType="application/vnd.openxmlformats-officedocument.presentationml.slideLayout+xml"/>
  <Override PartName="/ppt/slides/slide13.xml" ContentType="application/vnd.openxmlformats-officedocument.presentationml.slide+xml"/>
  <Override PartName="/ppt/tags/tag48.xml" ContentType="application/vnd.openxmlformats-officedocument.presentationml.tags+xml"/>
  <Override PartName="/ppt/tags/tag95.xml" ContentType="application/vnd.openxmlformats-officedocument.presentationml.tags+xml"/>
  <Override PartName="/ppt/tags/tag188.xml" ContentType="application/vnd.openxmlformats-officedocument.presentationml.tags+xml"/>
  <Override PartName="/ppt/tags/tag204.xml" ContentType="application/vnd.openxmlformats-officedocument.presentationml.tags+xml"/>
  <Override PartName="/ppt/tags/tag251.xml" ContentType="application/vnd.openxmlformats-officedocument.presentationml.tags+xml"/>
  <Override PartName="/ppt/tags/tag349.xml" ContentType="application/vnd.openxmlformats-officedocument.presentationml.tags+xml"/>
  <Override PartName="/ppt/tags/tag396.xml" ContentType="application/vnd.openxmlformats-officedocument.presentationml.tags+xml"/>
  <Override PartName="/ppt/slideLayouts/slideLayout12.xml" ContentType="application/vnd.openxmlformats-officedocument.presentationml.slideLayout+xml"/>
  <Override PartName="/ppt/tags/tag26.xml" ContentType="application/vnd.openxmlformats-officedocument.presentationml.tags+xml"/>
  <Override PartName="/ppt/tags/tag73.xml" ContentType="application/vnd.openxmlformats-officedocument.presentationml.tags+xml"/>
  <Override PartName="/ppt/tags/tag177.xml" ContentType="application/vnd.openxmlformats-officedocument.presentationml.tags+xml"/>
  <Override PartName="/ppt/tags/tag240.xml" ContentType="application/vnd.openxmlformats-officedocument.presentationml.tags+xml"/>
  <Override PartName="/ppt/tags/tag327.xml" ContentType="application/vnd.openxmlformats-officedocument.presentationml.tags+xml"/>
  <Override PartName="/ppt/tags/tag374.xml" ContentType="application/vnd.openxmlformats-officedocument.presentationml.tags+xml"/>
  <Override PartName="/ppt/tags/tag15.xml" ContentType="application/vnd.openxmlformats-officedocument.presentationml.tags+xml"/>
  <Override PartName="/ppt/tags/tag62.xml" ContentType="application/vnd.openxmlformats-officedocument.presentationml.tags+xml"/>
  <Override PartName="/ppt/tags/tag119.xml" ContentType="application/vnd.openxmlformats-officedocument.presentationml.tags+xml"/>
  <Override PartName="/ppt/tags/tag166.xml" ContentType="application/vnd.openxmlformats-officedocument.presentationml.tags+xml"/>
  <Override PartName="/ppt/tags/tag316.xml" ContentType="application/vnd.openxmlformats-officedocument.presentationml.tags+xml"/>
  <Override PartName="/ppt/tags/tag363.xml" ContentType="application/vnd.openxmlformats-officedocument.presentationml.tags+xml"/>
  <Override PartName="/ppt/slideMasters/slideMaster7.xml" ContentType="application/vnd.openxmlformats-officedocument.presentationml.slideMaster+xml"/>
  <Override PartName="/ppt/theme/theme9.xml" ContentType="application/vnd.openxmlformats-officedocument.theme+xml"/>
  <Override PartName="/ppt/tags/tag40.xml" ContentType="application/vnd.openxmlformats-officedocument.presentationml.tags+xml"/>
  <Override PartName="/ppt/tags/tag51.xml" ContentType="application/vnd.openxmlformats-officedocument.presentationml.tags+xml"/>
  <Override PartName="/ppt/notesSlides/notesSlide6.xml" ContentType="application/vnd.openxmlformats-officedocument.presentationml.notesSlide+xml"/>
  <Override PartName="/ppt/tags/tag108.xml" ContentType="application/vnd.openxmlformats-officedocument.presentationml.tags+xml"/>
  <Override PartName="/ppt/tags/tag155.xml" ContentType="application/vnd.openxmlformats-officedocument.presentationml.tags+xml"/>
  <Override PartName="/ppt/tags/tag289.xml" ContentType="application/vnd.openxmlformats-officedocument.presentationml.tags+xml"/>
  <Override PartName="/ppt/tags/tag305.xml" ContentType="application/vnd.openxmlformats-officedocument.presentationml.tags+xml"/>
  <Override PartName="/ppt/tags/tag341.xml" ContentType="application/vnd.openxmlformats-officedocument.presentationml.tags+xml"/>
  <Override PartName="/ppt/tags/tag352.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80.xml" ContentType="application/vnd.openxmlformats-officedocument.presentationml.tags+xml"/>
  <Override PartName="/ppt/tags/tag191.xml" ContentType="application/vnd.openxmlformats-officedocument.presentationml.tags+xml"/>
  <Override PartName="/ppt/tags/tag278.xml" ContentType="application/vnd.openxmlformats-officedocument.presentationml.tags+xml"/>
  <Override PartName="/ppt/tags/tag330.xml" ContentType="application/vnd.openxmlformats-officedocument.presentationml.tags+xml"/>
  <Override PartName="/ppt/diagrams/data1.xml" ContentType="application/vnd.openxmlformats-officedocument.drawingml.diagramData+xml"/>
  <Override PartName="/ppt/slides/slide29.xml" ContentType="application/vnd.openxmlformats-officedocument.presentationml.slide+xml"/>
  <Override PartName="/ppt/slideLayouts/slideLayout39.xml" ContentType="application/vnd.openxmlformats-officedocument.presentationml.slideLayout+xml"/>
  <Override PartName="/ppt/tags/tag122.xml" ContentType="application/vnd.openxmlformats-officedocument.presentationml.tags+xml"/>
  <Override PartName="/ppt/tags/tag209.xml" ContentType="application/vnd.openxmlformats-officedocument.presentationml.tags+xml"/>
  <Override PartName="/ppt/tags/tag256.xml" ContentType="application/vnd.openxmlformats-officedocument.presentationml.tags+xml"/>
  <Override PartName="/ppt/tags/tag267.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89.xml" ContentType="application/vnd.openxmlformats-officedocument.presentationml.tags+xml"/>
  <Override PartName="/ppt/tags/tag111.xml" ContentType="application/vnd.openxmlformats-officedocument.presentationml.tags+xml"/>
  <Override PartName="/ppt/tags/tag245.xml" ContentType="application/vnd.openxmlformats-officedocument.presentationml.tags+xml"/>
  <Override PartName="/ppt/tags/tag292.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tags/tag234.xml" ContentType="application/vnd.openxmlformats-officedocument.presentationml.tags+xml"/>
  <Override PartName="/ppt/tags/tag281.xml" ContentType="application/vnd.openxmlformats-officedocument.presentationml.tags+xml"/>
  <Override PartName="/ppt/tags/tag368.xml" ContentType="application/vnd.openxmlformats-officedocument.presentationml.tags+xml"/>
  <Override PartName="/ppt/tags/tag379.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tags/tag223.xml" ContentType="application/vnd.openxmlformats-officedocument.presentationml.tags+xml"/>
  <Override PartName="/ppt/tags/tag270.xml" ContentType="application/vnd.openxmlformats-officedocument.presentationml.tags+xml"/>
  <Override PartName="/ppt/tags/tag35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tags/tag196.xml" ContentType="application/vnd.openxmlformats-officedocument.presentationml.tags+xml"/>
  <Override PartName="/ppt/tags/tag201.xml" ContentType="application/vnd.openxmlformats-officedocument.presentationml.tags+xml"/>
  <Override PartName="/ppt/tags/tag212.xml" ContentType="application/vnd.openxmlformats-officedocument.presentationml.tags+xml"/>
  <Override PartName="/ppt/tags/tag346.xml" ContentType="application/vnd.openxmlformats-officedocument.presentationml.tags+xml"/>
  <Override PartName="/ppt/tags/tag393.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notesSlides/notesSlide12.xml" ContentType="application/vnd.openxmlformats-officedocument.presentationml.notesSlide+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324.xml" ContentType="application/vnd.openxmlformats-officedocument.presentationml.tags+xml"/>
  <Override PartName="/ppt/tags/tag335.xml" ContentType="application/vnd.openxmlformats-officedocument.presentationml.tags+xml"/>
  <Override PartName="/ppt/tags/tag371.xml" ContentType="application/vnd.openxmlformats-officedocument.presentationml.tags+xml"/>
  <Override PartName="/ppt/tags/tag38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tags/tag313.xml" ContentType="application/vnd.openxmlformats-officedocument.presentationml.tags+xml"/>
  <Override PartName="/ppt/tags/tag360.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heme/theme6.xml" ContentType="application/vnd.openxmlformats-officedocument.theme+xml"/>
  <Override PartName="/ppt/tags/tag105.xml" ContentType="application/vnd.openxmlformats-officedocument.presentationml.tags+xml"/>
  <Override PartName="/ppt/tags/tag152.xml" ContentType="application/vnd.openxmlformats-officedocument.presentationml.tags+xml"/>
  <Override PartName="/ppt/tags/tag297.xml" ContentType="application/vnd.openxmlformats-officedocument.presentationml.tags+xml"/>
  <Override PartName="/ppt/tags/tag302.xml" ContentType="application/vnd.openxmlformats-officedocument.presentationml.tags+xml"/>
  <Override PartName="/ppt/slides/slide48.xml" ContentType="application/vnd.openxmlformats-officedocument.presentationml.slide+xml"/>
  <Default Extension="bin" ContentType="application/vnd.openxmlformats-officedocument.oleObject"/>
  <Override PartName="/ppt/notesSlides/notesSlide3.xml" ContentType="application/vnd.openxmlformats-officedocument.presentationml.notesSlide+xml"/>
  <Override PartName="/ppt/tags/tag141.xml" ContentType="application/vnd.openxmlformats-officedocument.presentationml.tags+xml"/>
  <Override PartName="/ppt/tags/tag228.xml" ContentType="application/vnd.openxmlformats-officedocument.presentationml.tags+xml"/>
  <Override PartName="/ppt/tags/tag239.xml" ContentType="application/vnd.openxmlformats-officedocument.presentationml.tags+xml"/>
  <Override PartName="/ppt/tags/tag275.xml" ContentType="application/vnd.openxmlformats-officedocument.presentationml.tags+xml"/>
  <Override PartName="/ppt/tags/tag286.xml" ContentType="application/vnd.openxmlformats-officedocument.presentationml.tag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tags/tag130.xml" ContentType="application/vnd.openxmlformats-officedocument.presentationml.tags+xml"/>
  <Override PartName="/ppt/tags/tag217.xml" ContentType="application/vnd.openxmlformats-officedocument.presentationml.tags+xml"/>
  <Override PartName="/ppt/tags/tag264.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tags/tag206.xml" ContentType="application/vnd.openxmlformats-officedocument.presentationml.tags+xml"/>
  <Override PartName="/ppt/tags/tag253.xml" ContentType="application/vnd.openxmlformats-officedocument.presentationml.tags+xml"/>
  <Override PartName="/ppt/tags/tag387.xml" ContentType="application/vnd.openxmlformats-officedocument.presentationml.tags+xml"/>
  <Override PartName="/ppt/notesSlides/notesSlide17.xml" ContentType="application/vnd.openxmlformats-officedocument.presentationml.notes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Override PartName="/ppt/tags/tag231.xml" ContentType="application/vnd.openxmlformats-officedocument.presentationml.tags+xml"/>
  <Override PartName="/ppt/tags/tag242.xml" ContentType="application/vnd.openxmlformats-officedocument.presentationml.tags+xml"/>
  <Override PartName="/ppt/tags/tag329.xml" ContentType="application/vnd.openxmlformats-officedocument.presentationml.tags+xml"/>
  <Override PartName="/ppt/tags/tag376.xml" ContentType="application/vnd.openxmlformats-officedocument.presentationml.tags+xml"/>
  <Override PartName="/ppt/slides/slide40.xml" ContentType="application/vnd.openxmlformats-officedocument.presentationml.slide+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Override PartName="/ppt/tags/tag220.xml" ContentType="application/vnd.openxmlformats-officedocument.presentationml.tags+xml"/>
  <Override PartName="/ppt/tags/tag318.xml" ContentType="application/vnd.openxmlformats-officedocument.presentationml.tags+xml"/>
  <Override PartName="/ppt/tags/tag365.xml" ContentType="application/vnd.openxmlformats-officedocument.presentationml.tags+xml"/>
  <Override PartName="/ppt/slideMasters/slideMaster9.xml" ContentType="application/vnd.openxmlformats-officedocument.presentationml.slideMaster+xml"/>
  <Default Extension="vml" ContentType="application/vnd.openxmlformats-officedocument.vmlDrawing"/>
  <Override PartName="/ppt/notesSlides/notesSlide8.xml" ContentType="application/vnd.openxmlformats-officedocument.presentationml.notesSlide+xml"/>
  <Override PartName="/ppt/tags/tag53.xml" ContentType="application/vnd.openxmlformats-officedocument.presentationml.tags+xml"/>
  <Override PartName="/ppt/tags/tag157.xml" ContentType="application/vnd.openxmlformats-officedocument.presentationml.tags+xml"/>
  <Override PartName="/ppt/tags/tag307.xml" ContentType="application/vnd.openxmlformats-officedocument.presentationml.tags+xml"/>
  <Override PartName="/ppt/tags/tag343.xml" ContentType="application/vnd.openxmlformats-officedocument.presentationml.tags+xml"/>
  <Override PartName="/ppt/tags/tag354.xml" ContentType="application/vnd.openxmlformats-officedocument.presentationml.tags+xml"/>
  <Override PartName="/ppt/tags/tag390.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tags/tag332.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ppt/theme/theme11.xml" ContentType="application/vnd.openxmlformats-officedocument.theme+xml"/>
  <Override PartName="/ppt/tags/tag124.xml" ContentType="application/vnd.openxmlformats-officedocument.presentationml.tags+xml"/>
  <Override PartName="/ppt/tags/tag171.xml" ContentType="application/vnd.openxmlformats-officedocument.presentationml.tags+xml"/>
  <Override PartName="/ppt/tags/tag269.xml" ContentType="application/vnd.openxmlformats-officedocument.presentationml.tags+xml"/>
  <Override PartName="/ppt/tags/tag32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Layouts/slideLayout19.xml" ContentType="application/vnd.openxmlformats-officedocument.presentationml.slideLayout+xml"/>
  <Override PartName="/ppt/tags/tag113.xml" ContentType="application/vnd.openxmlformats-officedocument.presentationml.tags+xml"/>
  <Override PartName="/ppt/tags/tag160.xml" ContentType="application/vnd.openxmlformats-officedocument.presentationml.tags+xml"/>
  <Override PartName="/ppt/tags/tag247.xml" ContentType="application/vnd.openxmlformats-officedocument.presentationml.tags+xml"/>
  <Override PartName="/ppt/tags/tag258.xml" ContentType="application/vnd.openxmlformats-officedocument.presentationml.tags+xml"/>
  <Override PartName="/ppt/tags/tag294.xml" ContentType="application/vnd.openxmlformats-officedocument.presentationml.tags+xml"/>
  <Override PartName="/ppt/tags/tag310.xml" ContentType="application/vnd.openxmlformats-officedocument.presentationml.tags+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tags/tag102.xml" ContentType="application/vnd.openxmlformats-officedocument.presentationml.tags+xml"/>
  <Override PartName="/ppt/tags/tag236.xml" ContentType="application/vnd.openxmlformats-officedocument.presentationml.tags+xml"/>
  <Override PartName="/ppt/tags/tag283.xml" ContentType="application/vnd.openxmlformats-officedocument.presentationml.tags+xml"/>
  <Override PartName="/ppt/slides/slide34.xml" ContentType="application/vnd.openxmlformats-officedocument.presentationml.slide+xml"/>
  <Override PartName="/ppt/tags/tag58.xml" ContentType="application/vnd.openxmlformats-officedocument.presentationml.tags+xml"/>
  <Override PartName="/ppt/tags/tag69.xml" ContentType="application/vnd.openxmlformats-officedocument.presentationml.tags+xml"/>
  <Override PartName="/ppt/tags/tag225.xml" ContentType="application/vnd.openxmlformats-officedocument.presentationml.tags+xml"/>
  <Override PartName="/ppt/tags/tag272.xml" ContentType="application/vnd.openxmlformats-officedocument.presentationml.tags+xml"/>
  <Override PartName="/ppt/tags/tag359.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ags/tag47.xml" ContentType="application/vnd.openxmlformats-officedocument.presentationml.tags+xml"/>
  <Override PartName="/ppt/tags/tag94.xml" ContentType="application/vnd.openxmlformats-officedocument.presentationml.tags+xml"/>
  <Override PartName="/ppt/tags/tag198.xml" ContentType="application/vnd.openxmlformats-officedocument.presentationml.tags+xml"/>
  <Override PartName="/ppt/tags/tag203.xml" ContentType="application/vnd.openxmlformats-officedocument.presentationml.tags+xml"/>
  <Override PartName="/ppt/tags/tag214.xml" ContentType="application/vnd.openxmlformats-officedocument.presentationml.tags+xml"/>
  <Override PartName="/ppt/tags/tag250.xml" ContentType="application/vnd.openxmlformats-officedocument.presentationml.tags+xml"/>
  <Override PartName="/ppt/tags/tag261.xml" ContentType="application/vnd.openxmlformats-officedocument.presentationml.tags+xml"/>
  <Override PartName="/ppt/tags/tag348.xml" ContentType="application/vnd.openxmlformats-officedocument.presentationml.tags+xml"/>
  <Override PartName="/ppt/tags/tag395.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36.xml" ContentType="application/vnd.openxmlformats-officedocument.presentationml.tags+xml"/>
  <Override PartName="/ppt/notesSlides/notesSlide14.xml" ContentType="application/vnd.openxmlformats-officedocument.presentationml.notesSlide+xml"/>
  <Override PartName="/ppt/tags/tag83.xml" ContentType="application/vnd.openxmlformats-officedocument.presentationml.tags+xml"/>
  <Override PartName="/ppt/tags/tag187.xml" ContentType="application/vnd.openxmlformats-officedocument.presentationml.tags+xml"/>
  <Override PartName="/ppt/tags/tag337.xml" ContentType="application/vnd.openxmlformats-officedocument.presentationml.tags+xml"/>
  <Override PartName="/ppt/tags/tag384.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tags/tag315.xml" ContentType="application/vnd.openxmlformats-officedocument.presentationml.tags+xml"/>
  <Override PartName="/ppt/tags/tag326.xml" ContentType="application/vnd.openxmlformats-officedocument.presentationml.tags+xml"/>
  <Override PartName="/ppt/tags/tag362.xml" ContentType="application/vnd.openxmlformats-officedocument.presentationml.tags+xml"/>
  <Override PartName="/ppt/tags/tag373.xml" ContentType="application/vnd.openxmlformats-officedocument.presentationml.tags+xml"/>
  <Override PartName="/ppt/slideMasters/slideMaster6.xml" ContentType="application/vnd.openxmlformats-officedocument.presentationml.slideMaster+xml"/>
  <Override PartName="/ppt/theme/theme8.xml" ContentType="application/vnd.openxmlformats-officedocument.theme+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tags/tag299.xml" ContentType="application/vnd.openxmlformats-officedocument.presentationml.tags+xml"/>
  <Override PartName="/ppt/tags/tag304.xml" ContentType="application/vnd.openxmlformats-officedocument.presentationml.tags+xml"/>
  <Override PartName="/ppt/tags/tag351.xml" ContentType="application/vnd.openxmlformats-officedocument.presentationml.tags+xml"/>
  <Override PartName="/ppt/notesSlides/notesSlide5.xml" ContentType="application/vnd.openxmlformats-officedocument.presentationml.notesSlide+xml"/>
  <Override PartName="/ppt/tags/tag143.xml" ContentType="application/vnd.openxmlformats-officedocument.presentationml.tags+xml"/>
  <Override PartName="/ppt/tags/tag190.xml" ContentType="application/vnd.openxmlformats-officedocument.presentationml.tags+xml"/>
  <Override PartName="/ppt/tags/tag277.xml" ContentType="application/vnd.openxmlformats-officedocument.presentationml.tags+xml"/>
  <Override PartName="/ppt/tags/tag288.xml" ContentType="application/vnd.openxmlformats-officedocument.presentationml.tags+xml"/>
  <Override PartName="/ppt/tags/tag340.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ags/tag132.xml" ContentType="application/vnd.openxmlformats-officedocument.presentationml.tags+xml"/>
  <Override PartName="/ppt/tags/tag219.xml" ContentType="application/vnd.openxmlformats-officedocument.presentationml.tags+xml"/>
  <Override PartName="/ppt/tags/tag266.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tags/tag208.xml" ContentType="application/vnd.openxmlformats-officedocument.presentationml.tags+xml"/>
  <Override PartName="/ppt/tags/tag255.xml" ContentType="application/vnd.openxmlformats-officedocument.presentationml.tags+xml"/>
  <Override PartName="/ppt/tags/tag389.xml" ContentType="application/vnd.openxmlformats-officedocument.presentationml.tags+xml"/>
  <Override PartName="/ppt/diagrams/drawing1.xml" ContentType="application/vnd.ms-office.drawingml.diagramDrawing+xml"/>
  <Override PartName="/ppt/slides/slide53.xml" ContentType="application/vnd.openxmlformats-officedocument.presentationml.slide+xml"/>
  <Override PartName="/ppt/tags/tag3.xml" ContentType="application/vnd.openxmlformats-officedocument.presentationml.tags+xml"/>
  <Override PartName="/ppt/slideLayouts/slideLayout16.xml" ContentType="application/vnd.openxmlformats-officedocument.presentationml.slideLayout+xml"/>
  <Default Extension="jpeg" ContentType="image/jpeg"/>
  <Override PartName="/ppt/tags/tag77.xml" ContentType="application/vnd.openxmlformats-officedocument.presentationml.tags+xml"/>
  <Override PartName="/ppt/tags/tag88.xml" ContentType="application/vnd.openxmlformats-officedocument.presentationml.tags+xml"/>
  <Override PartName="/ppt/tags/tag233.xml" ContentType="application/vnd.openxmlformats-officedocument.presentationml.tags+xml"/>
  <Override PartName="/ppt/tags/tag244.xml" ContentType="application/vnd.openxmlformats-officedocument.presentationml.tags+xml"/>
  <Override PartName="/ppt/tags/tag280.xml" ContentType="application/vnd.openxmlformats-officedocument.presentationml.tags+xml"/>
  <Override PartName="/ppt/tags/tag291.xml" ContentType="application/vnd.openxmlformats-officedocument.presentationml.tags+xml"/>
  <Override PartName="/ppt/tags/tag378.xml" ContentType="application/vnd.openxmlformats-officedocument.presentationml.tags+xml"/>
  <Override PartName="/ppt/diagrams/quickStyle1.xml" ContentType="application/vnd.openxmlformats-officedocument.drawingml.diagramStyle+xml"/>
  <Override PartName="/ppt/slides/slide31.xml" ContentType="application/vnd.openxmlformats-officedocument.presentationml.slide+xml"/>
  <Override PartName="/ppt/slides/slide42.xml" ContentType="application/vnd.openxmlformats-officedocument.presentationml.slide+xml"/>
  <Override PartName="/ppt/tags/tag19.xml" ContentType="application/vnd.openxmlformats-officedocument.presentationml.tags+xml"/>
  <Override PartName="/ppt/tags/tag66.xml" ContentType="application/vnd.openxmlformats-officedocument.presentationml.tags+xml"/>
  <Override PartName="/ppt/tags/tag222.xml" ContentType="application/vnd.openxmlformats-officedocument.presentationml.tags+xml"/>
  <Override PartName="/ppt/tags/tag367.xml" ContentType="application/vnd.openxmlformats-officedocument.presentationml.tags+xml"/>
  <Override PartName="/ppt/slides/slide20.xml" ContentType="application/vnd.openxmlformats-officedocument.presentationml.slide+xml"/>
  <Override PartName="/ppt/slideLayouts/slideLayout30.xml" ContentType="application/vnd.openxmlformats-officedocument.presentationml.slideLayout+xml"/>
  <Override PartName="/ppt/tags/tag55.xml" ContentType="application/vnd.openxmlformats-officedocument.presentationml.tags+xml"/>
  <Override PartName="/ppt/tags/tag159.xml" ContentType="application/vnd.openxmlformats-officedocument.presentationml.tags+xml"/>
  <Override PartName="/ppt/tags/tag211.xml" ContentType="application/vnd.openxmlformats-officedocument.presentationml.tags+xml"/>
  <Override PartName="/ppt/tags/tag309.xml" ContentType="application/vnd.openxmlformats-officedocument.presentationml.tags+xml"/>
  <Override PartName="/ppt/tags/tag345.xml" ContentType="application/vnd.openxmlformats-officedocument.presentationml.tags+xml"/>
  <Override PartName="/ppt/tags/tag356.xml" ContentType="application/vnd.openxmlformats-officedocument.presentationml.tags+xml"/>
  <Override PartName="/ppt/tags/tag392.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notesSlides/notesSlide11.xml" ContentType="application/vnd.openxmlformats-officedocument.presentationml.notesSlide+xml"/>
  <Override PartName="/ppt/tags/tag80.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tags/tag334.xml" ContentType="application/vnd.openxmlformats-officedocument.presentationml.tags+xml"/>
  <Override PartName="/ppt/tags/tag381.xml" ContentType="application/vnd.openxmlformats-officedocument.presentationml.tags+xml"/>
  <Override PartName="/ppt/tags/tag22.xml" ContentType="application/vnd.openxmlformats-officedocument.presentationml.tags+xml"/>
  <Override PartName="/ppt/tags/tag126.xml" ContentType="application/vnd.openxmlformats-officedocument.presentationml.tags+xml"/>
  <Override PartName="/ppt/tags/tag173.xml" ContentType="application/vnd.openxmlformats-officedocument.presentationml.tags+xml"/>
  <Override PartName="/ppt/tags/tag323.xml" ContentType="application/vnd.openxmlformats-officedocument.presentationml.tags+xml"/>
  <Override PartName="/ppt/tags/tag370.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62.xml" ContentType="application/vnd.openxmlformats-officedocument.presentationml.tags+xml"/>
  <Override PartName="/ppt/tags/tag249.xml" ContentType="application/vnd.openxmlformats-officedocument.presentationml.tags+xml"/>
  <Override PartName="/ppt/tags/tag296.xml" ContentType="application/vnd.openxmlformats-officedocument.presentationml.tags+xml"/>
  <Override PartName="/ppt/tags/tag301.xml" ContentType="application/vnd.openxmlformats-officedocument.presentationml.tags+xml"/>
  <Override PartName="/ppt/tags/tag312.xml" ContentType="application/vnd.openxmlformats-officedocument.presentationml.tags+xml"/>
  <Override PartName="/ppt/slideMasters/slideMaster3.xml" ContentType="application/vnd.openxmlformats-officedocument.presentationml.slideMaster+xml"/>
  <Override PartName="/ppt/notesSlides/notesSlide2.xml" ContentType="application/vnd.openxmlformats-officedocument.presentationml.notesSlide+xml"/>
  <Override PartName="/ppt/tags/tag104.xml" ContentType="application/vnd.openxmlformats-officedocument.presentationml.tags+xml"/>
  <Override PartName="/ppt/tags/tag151.xml" ContentType="application/vnd.openxmlformats-officedocument.presentationml.tags+xml"/>
  <Override PartName="/ppt/slides/slide36.xml" ContentType="application/vnd.openxmlformats-officedocument.presentationml.slide+xml"/>
  <Override PartName="/ppt/tags/tag227.xml" ContentType="application/vnd.openxmlformats-officedocument.presentationml.tags+xml"/>
  <Override PartName="/ppt/tags/tag274.xml" ContentType="application/vnd.openxmlformats-officedocument.presentationml.tags+xml"/>
  <Override PartName="/ppt/slideLayouts/slideLayout35.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tags/tag205.xml" ContentType="application/vnd.openxmlformats-officedocument.presentationml.tags+xml"/>
  <Override PartName="/ppt/tags/tag252.xml" ContentType="application/vnd.openxmlformats-officedocument.presentationml.tags+xml"/>
  <Override PartName="/ppt/tags/tag397.xml" ContentType="application/vnd.openxmlformats-officedocument.presentationml.tags+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189.xml" ContentType="application/vnd.openxmlformats-officedocument.presentationml.tags+xml"/>
  <Override PartName="/ppt/tableStyles.xml" ContentType="application/vnd.openxmlformats-officedocument.presentationml.tableStyles+xml"/>
  <Override PartName="/ppt/tags/tag27.xml" ContentType="application/vnd.openxmlformats-officedocument.presentationml.tags+xml"/>
  <Override PartName="/ppt/tags/tag74.xml" ContentType="application/vnd.openxmlformats-officedocument.presentationml.tags+xml"/>
  <Override PartName="/ppt/tags/tag230.xml" ContentType="application/vnd.openxmlformats-officedocument.presentationml.tags+xml"/>
  <Override PartName="/ppt/tags/tag328.xml" ContentType="application/vnd.openxmlformats-officedocument.presentationml.tags+xml"/>
  <Override PartName="/ppt/tags/tag375.xml" ContentType="application/vnd.openxmlformats-officedocument.presentationml.tags+xml"/>
  <Override PartName="/ppt/tags/tag52.xml" ContentType="application/vnd.openxmlformats-officedocument.presentationml.tags+xml"/>
  <Override PartName="/ppt/tags/tag167.xml" ContentType="application/vnd.openxmlformats-officedocument.presentationml.tags+xml"/>
  <Override PartName="/ppt/tags/tag306.xml" ContentType="application/vnd.openxmlformats-officedocument.presentationml.tags+xml"/>
  <Override PartName="/ppt/tags/tag353.xml" ContentType="application/vnd.openxmlformats-officedocument.presentationml.tags+xml"/>
  <Override PartName="/ppt/tags/tag145.xml" ContentType="application/vnd.openxmlformats-officedocument.presentationml.tags+xml"/>
  <Override PartName="/ppt/tags/tag192.xml" ContentType="application/vnd.openxmlformats-officedocument.presentationml.tags+xml"/>
  <Override PartName="/ppt/diagrams/layout1.xml" ContentType="application/vnd.openxmlformats-officedocument.drawingml.diagramLayout+xml"/>
  <Override PartName="/ppt/tags/tag30.xml" ContentType="application/vnd.openxmlformats-officedocument.presentationml.tags+xml"/>
  <Override PartName="/ppt/tags/tag268.xml" ContentType="application/vnd.openxmlformats-officedocument.presentationml.tags+xml"/>
  <Override PartName="/ppt/tags/tag331.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ags/tag123.xml" ContentType="application/vnd.openxmlformats-officedocument.presentationml.tags+xml"/>
  <Override PartName="/ppt/tags/tag170.xml" ContentType="application/vnd.openxmlformats-officedocument.presentationml.tags+xml"/>
  <Override PartName="/ppt/slides/slide55.xml" ContentType="application/vnd.openxmlformats-officedocument.presentationml.slide+xml"/>
  <Override PartName="/ppt/tags/tag101.xml" ContentType="application/vnd.openxmlformats-officedocument.presentationml.tags+xml"/>
  <Override PartName="/ppt/tags/tag246.xml" ContentType="application/vnd.openxmlformats-officedocument.presentationml.tags+xml"/>
  <Override PartName="/ppt/tags/tag293.xml" ContentType="application/vnd.openxmlformats-officedocument.presentationml.tags+xml"/>
  <Override PartName="/ppt/slides/slide33.xml" ContentType="application/vnd.openxmlformats-officedocument.presentationml.slide+xml"/>
  <Override PartName="/ppt/tags/tag68.xml" ContentType="application/vnd.openxmlformats-officedocument.presentationml.tags+xml"/>
  <Override PartName="/ppt/tags/tag224.xml" ContentType="application/vnd.openxmlformats-officedocument.presentationml.tags+xml"/>
  <Override PartName="/ppt/tags/tag271.xml" ContentType="application/vnd.openxmlformats-officedocument.presentationml.tags+xml"/>
  <Override PartName="/ppt/tags/tag369.xml" ContentType="application/vnd.openxmlformats-officedocument.presentationml.tags+xml"/>
  <Override PartName="/ppt/presentation.xml" ContentType="application/vnd.openxmlformats-officedocument.presentationml.presentation.main+xml"/>
  <Override PartName="/ppt/slideLayouts/slideLayout32.xml" ContentType="application/vnd.openxmlformats-officedocument.presentationml.slideLayout+xml"/>
  <Override PartName="/ppt/tags/tag347.xml" ContentType="application/vnd.openxmlformats-officedocument.presentationml.tags+xml"/>
  <Override PartName="/ppt/tags/tag394.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46.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tags/tag202.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325.xml" ContentType="application/vnd.openxmlformats-officedocument.presentationml.tags+xml"/>
  <Override PartName="/ppt/tags/tag372.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slides/slide49.xml" ContentType="application/vnd.openxmlformats-officedocument.presentationml.slide+xml"/>
  <Override PartName="/ppt/theme/theme7.xml" ContentType="application/vnd.openxmlformats-officedocument.theme+xml"/>
  <Override PartName="/ppt/tags/tag142.xml" ContentType="application/vnd.openxmlformats-officedocument.presentationml.tags+xml"/>
  <Override PartName="/ppt/tags/tag287.xml" ContentType="application/vnd.openxmlformats-officedocument.presentationml.tags+xml"/>
  <Override PartName="/ppt/tags/tag303.xml" ContentType="application/vnd.openxmlformats-officedocument.presentationml.tags+xml"/>
  <Override PartName="/ppt/tags/tag350.xml" ContentType="application/vnd.openxmlformats-officedocument.presentationml.tags+xml"/>
  <Override PartName="/ppt/slides/slide27.xml" ContentType="application/vnd.openxmlformats-officedocument.presentationml.slide+xml"/>
  <Override PartName="/ppt/slideLayouts/slideLayout4.xml" ContentType="application/vnd.openxmlformats-officedocument.presentationml.slideLayout+xml"/>
  <Override PartName="/ppt/tags/tag120.xml" ContentType="application/vnd.openxmlformats-officedocument.presentationml.tags+xml"/>
  <Override PartName="/ppt/tags/tag218.xml" ContentType="application/vnd.openxmlformats-officedocument.presentationml.tags+xml"/>
  <Override PartName="/ppt/tags/tag265.xml" ContentType="application/vnd.openxmlformats-officedocument.presentationml.tags+xml"/>
  <Override PartName="/ppt/slides/slide2.xml" ContentType="application/vnd.openxmlformats-officedocument.presentationml.slide+xml"/>
  <Override PartName="/ppt/slides/slide52.xml" ContentType="application/vnd.openxmlformats-officedocument.presentationml.slide+xml"/>
  <Override PartName="/ppt/slideLayouts/slideLayout26.xml" ContentType="application/vnd.openxmlformats-officedocument.presentationml.slideLayout+xml"/>
  <Override PartName="/ppt/tags/tag87.xml" ContentType="application/vnd.openxmlformats-officedocument.presentationml.tags+xml"/>
  <Override PartName="/ppt/tags/tag243.xml" ContentType="application/vnd.openxmlformats-officedocument.presentationml.tags+xml"/>
  <Override PartName="/ppt/tags/tag290.xml" ContentType="application/vnd.openxmlformats-officedocument.presentationml.tags+xml"/>
  <Override PartName="/ppt/tags/tag388.xml" ContentType="application/vnd.openxmlformats-officedocument.presentationml.tags+xml"/>
  <Override PartName="/ppt/tags/tag319.xml" ContentType="application/vnd.openxmlformats-officedocument.presentationml.tags+xml"/>
  <Override PartName="/ppt/tags/tag366.xml" ContentType="application/vnd.openxmlformats-officedocument.presentationml.tags+xml"/>
  <Override PartName="/ppt/slides/slide30.xml" ContentType="application/vnd.openxmlformats-officedocument.presentationml.slide+xml"/>
  <Override PartName="/ppt/tags/tag18.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221.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tags/tag90.xml" ContentType="application/vnd.openxmlformats-officedocument.presentationml.tags+xml"/>
  <Override PartName="/ppt/tags/tag344.xml" ContentType="application/vnd.openxmlformats-officedocument.presentationml.tags+xml"/>
  <Override PartName="/ppt/tags/tag391.xml" ContentType="application/vnd.openxmlformats-officedocument.presentationml.tags+xml"/>
  <Override PartName="/ppt/tags/tag136.xml" ContentType="application/vnd.openxmlformats-officedocument.presentationml.tags+xml"/>
  <Override PartName="/ppt/tags/tag183.xml" ContentType="application/vnd.openxmlformats-officedocument.presentationml.tags+xml"/>
  <Override PartName="/ppt/tags/tag322.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61.xml" ContentType="application/vnd.openxmlformats-officedocument.presentationml.tags+xml"/>
  <Override PartName="/ppt/tags/tag259.xml" ContentType="application/vnd.openxmlformats-officedocument.presentationml.tags+xml"/>
  <Override PartName="/ppt/tags/tag7.xml" ContentType="application/vnd.openxmlformats-officedocument.presentationml.tags+xml"/>
  <Override PartName="/ppt/theme/theme4.xml" ContentType="application/vnd.openxmlformats-officedocument.theme+xml"/>
  <Override PartName="/ppt/tags/tag300.xml" ContentType="application/vnd.openxmlformats-officedocument.presentationml.tags+xml"/>
  <Override PartName="/ppt/slides/slide46.xml" ContentType="application/vnd.openxmlformats-officedocument.presentationml.slide+xml"/>
  <Override PartName="/ppt/tags/tag237.xml" ContentType="application/vnd.openxmlformats-officedocument.presentationml.tags+xml"/>
  <Override PartName="/ppt/tags/tag284.xml" ContentType="application/vnd.openxmlformats-officedocument.presentationml.tags+xml"/>
  <Override PartName="/ppt/slides/slide24.xml" ContentType="application/vnd.openxmlformats-officedocument.presentationml.slide+xml"/>
  <Override PartName="/ppt/tags/tag59.xml" ContentType="application/vnd.openxmlformats-officedocument.presentationml.tags+xml"/>
  <Override PartName="/ppt/tags/tag215.xml" ContentType="application/vnd.openxmlformats-officedocument.presentationml.tags+xml"/>
  <Override PartName="/ppt/tags/tag262.xml" ContentType="application/vnd.openxmlformats-officedocument.presentationml.tags+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ags/tag37.xml" ContentType="application/vnd.openxmlformats-officedocument.presentationml.tags+xml"/>
  <Override PartName="/ppt/notesSlides/notesSlide15.xml" ContentType="application/vnd.openxmlformats-officedocument.presentationml.notesSlide+xml"/>
  <Override PartName="/ppt/tags/tag84.xml" ContentType="application/vnd.openxmlformats-officedocument.presentationml.tags+xml"/>
  <Override PartName="/ppt/tags/tag199.xml" ContentType="application/vnd.openxmlformats-officedocument.presentationml.tags+xml"/>
  <Override PartName="/ppt/tags/tag338.xml" ContentType="application/vnd.openxmlformats-officedocument.presentationml.tags+xml"/>
  <Override PartName="/ppt/tags/tag38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510" r:id="rId1"/>
    <p:sldMasterId id="2147486334" r:id="rId2"/>
    <p:sldMasterId id="2147486347" r:id="rId3"/>
    <p:sldMasterId id="2147486353" r:id="rId4"/>
    <p:sldMasterId id="2147486383" r:id="rId5"/>
    <p:sldMasterId id="2147486442" r:id="rId6"/>
    <p:sldMasterId id="2147486444" r:id="rId7"/>
    <p:sldMasterId id="2147486446" r:id="rId8"/>
    <p:sldMasterId id="2147486450" r:id="rId9"/>
  </p:sldMasterIdLst>
  <p:notesMasterIdLst>
    <p:notesMasterId r:id="rId66"/>
  </p:notesMasterIdLst>
  <p:handoutMasterIdLst>
    <p:handoutMasterId r:id="rId67"/>
  </p:handoutMasterIdLst>
  <p:sldIdLst>
    <p:sldId id="1414" r:id="rId10"/>
    <p:sldId id="1409" r:id="rId11"/>
    <p:sldId id="1465" r:id="rId12"/>
    <p:sldId id="758" r:id="rId13"/>
    <p:sldId id="1500" r:id="rId14"/>
    <p:sldId id="760" r:id="rId15"/>
    <p:sldId id="1487" r:id="rId16"/>
    <p:sldId id="1485" r:id="rId17"/>
    <p:sldId id="1495" r:id="rId18"/>
    <p:sldId id="1488" r:id="rId19"/>
    <p:sldId id="1484" r:id="rId20"/>
    <p:sldId id="1373" r:id="rId21"/>
    <p:sldId id="1501" r:id="rId22"/>
    <p:sldId id="1431" r:id="rId23"/>
    <p:sldId id="1543" r:id="rId24"/>
    <p:sldId id="1595" r:id="rId25"/>
    <p:sldId id="1467" r:id="rId26"/>
    <p:sldId id="1579" r:id="rId27"/>
    <p:sldId id="1584" r:id="rId28"/>
    <p:sldId id="1585" r:id="rId29"/>
    <p:sldId id="1456" r:id="rId30"/>
    <p:sldId id="1444" r:id="rId31"/>
    <p:sldId id="1482" r:id="rId32"/>
    <p:sldId id="1450" r:id="rId33"/>
    <p:sldId id="1451" r:id="rId34"/>
    <p:sldId id="1417" r:id="rId35"/>
    <p:sldId id="1418" r:id="rId36"/>
    <p:sldId id="1419" r:id="rId37"/>
    <p:sldId id="1452" r:id="rId38"/>
    <p:sldId id="1420" r:id="rId39"/>
    <p:sldId id="1421" r:id="rId40"/>
    <p:sldId id="1422" r:id="rId41"/>
    <p:sldId id="1423" r:id="rId42"/>
    <p:sldId id="1468" r:id="rId43"/>
    <p:sldId id="1389" r:id="rId44"/>
    <p:sldId id="1398" r:id="rId45"/>
    <p:sldId id="1533" r:id="rId46"/>
    <p:sldId id="1091" r:id="rId47"/>
    <p:sldId id="1483" r:id="rId48"/>
    <p:sldId id="1613" r:id="rId49"/>
    <p:sldId id="1428" r:id="rId50"/>
    <p:sldId id="1538" r:id="rId51"/>
    <p:sldId id="1539" r:id="rId52"/>
    <p:sldId id="1540" r:id="rId53"/>
    <p:sldId id="1541" r:id="rId54"/>
    <p:sldId id="1542" r:id="rId55"/>
    <p:sldId id="1586" r:id="rId56"/>
    <p:sldId id="1587" r:id="rId57"/>
    <p:sldId id="1588" r:id="rId58"/>
    <p:sldId id="1589" r:id="rId59"/>
    <p:sldId id="1590" r:id="rId60"/>
    <p:sldId id="1592" r:id="rId61"/>
    <p:sldId id="1593" r:id="rId62"/>
    <p:sldId id="1596" r:id="rId63"/>
    <p:sldId id="1597" r:id="rId64"/>
    <p:sldId id="1612" r:id="rId65"/>
  </p:sldIdLst>
  <p:sldSz cx="9144000" cy="6858000" type="screen4x3"/>
  <p:notesSz cx="6797675" cy="9926638"/>
  <p:custDataLst>
    <p:tags r:id="rId68"/>
  </p:custDataLst>
  <p:defaultTextStyle>
    <a:defPPr>
      <a:defRPr lang="en-US"/>
    </a:defPPr>
    <a:lvl1pPr algn="l" rtl="0" fontAlgn="base">
      <a:spcBef>
        <a:spcPct val="0"/>
      </a:spcBef>
      <a:spcAft>
        <a:spcPct val="0"/>
      </a:spcAft>
      <a:defRPr sz="12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12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2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2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Arial" pitchFamily="34" charset="0"/>
        <a:ea typeface="+mn-ea"/>
        <a:cs typeface="Arial" pitchFamily="34" charset="0"/>
      </a:defRPr>
    </a:lvl6pPr>
    <a:lvl7pPr marL="2743200" algn="l" defTabSz="914400" rtl="0" eaLnBrk="1" latinLnBrk="0" hangingPunct="1">
      <a:defRPr sz="1200" kern="1200">
        <a:solidFill>
          <a:schemeClr val="tx1"/>
        </a:solidFill>
        <a:latin typeface="Arial" pitchFamily="34" charset="0"/>
        <a:ea typeface="+mn-ea"/>
        <a:cs typeface="Arial" pitchFamily="34" charset="0"/>
      </a:defRPr>
    </a:lvl7pPr>
    <a:lvl8pPr marL="3200400" algn="l" defTabSz="914400" rtl="0" eaLnBrk="1" latinLnBrk="0" hangingPunct="1">
      <a:defRPr sz="1200" kern="1200">
        <a:solidFill>
          <a:schemeClr val="tx1"/>
        </a:solidFill>
        <a:latin typeface="Arial" pitchFamily="34" charset="0"/>
        <a:ea typeface="+mn-ea"/>
        <a:cs typeface="Arial" pitchFamily="34" charset="0"/>
      </a:defRPr>
    </a:lvl8pPr>
    <a:lvl9pPr marL="3657600" algn="l" defTabSz="914400" rtl="0" eaLnBrk="1" latinLnBrk="0" hangingPunct="1">
      <a:defRPr sz="1200"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silo Sofonia" initials="MS" lastIdx="10" clrIdx="0"/>
  <p:cmAuthor id="1" name="Bashni Muthaya" initials="BM" lastIdx="8" clrIdx="1">
    <p:extLst>
      <p:ext uri="{19B8F6BF-5375-455C-9EA6-DF929625EA0E}">
        <p15:presenceInfo xmlns:p15="http://schemas.microsoft.com/office/powerpoint/2012/main" xmlns="" userId="S-1-5-21-3646163066-3071612718-2677194310-1279" providerId="AD"/>
      </p:ext>
    </p:extLst>
  </p:cmAuthor>
  <p:cmAuthor id="2" name="Kaizer M. Dhliwayo" initials="KMD" lastIdx="6" clrIdx="2">
    <p:extLst>
      <p:ext uri="{19B8F6BF-5375-455C-9EA6-DF929625EA0E}">
        <p15:presenceInfo xmlns:p15="http://schemas.microsoft.com/office/powerpoint/2012/main" xmlns="" userId="S-1-5-21-3646163066-3071612718-2677194310-13142" providerId="AD"/>
      </p:ext>
    </p:extLst>
  </p:cmAuthor>
  <p:cmAuthor id="3" name="AManganye" initials="A" lastIdx="22" clrIdx="3">
    <p:extLst>
      <p:ext uri="{19B8F6BF-5375-455C-9EA6-DF929625EA0E}">
        <p15:presenceInfo xmlns:p15="http://schemas.microsoft.com/office/powerpoint/2012/main" xmlns="" userId="AMangany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00000"/>
    <a:srgbClr val="009900"/>
    <a:srgbClr val="404040"/>
    <a:srgbClr val="3A4A6A"/>
    <a:srgbClr val="3A4960"/>
    <a:srgbClr val="EAEAEA"/>
    <a:srgbClr val="FFFFFF"/>
    <a:srgbClr val="F2F2F2"/>
    <a:srgbClr val="FFDC74"/>
    <a:srgbClr val="C612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061" autoAdjust="0"/>
    <p:restoredTop sz="93484" autoAdjust="0"/>
  </p:normalViewPr>
  <p:slideViewPr>
    <p:cSldViewPr snapToGrid="0">
      <p:cViewPr>
        <p:scale>
          <a:sx n="90" d="100"/>
          <a:sy n="90" d="100"/>
        </p:scale>
        <p:origin x="-1368"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76" d="100"/>
        <a:sy n="7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tags" Target="tags/tag1.xml"/><Relationship Id="rId7" Type="http://schemas.openxmlformats.org/officeDocument/2006/relationships/slideMaster" Target="slideMasters/slideMaster7.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handoutMaster" Target="handoutMasters/handoutMaster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FE5CF4-CB88-471C-8215-5D70415BA117}" type="doc">
      <dgm:prSet loTypeId="urn:microsoft.com/office/officeart/2005/8/layout/cycle3" loCatId="cycle" qsTypeId="urn:microsoft.com/office/officeart/2005/8/quickstyle/simple1" qsCatId="simple" csTypeId="urn:microsoft.com/office/officeart/2005/8/colors/colorful5" csCatId="colorful" phldr="1"/>
      <dgm:spPr/>
      <dgm:t>
        <a:bodyPr/>
        <a:lstStyle/>
        <a:p>
          <a:endParaRPr lang="en-ZA"/>
        </a:p>
      </dgm:t>
    </dgm:pt>
    <dgm:pt modelId="{A6436A4E-2E18-45D3-A517-6C389EF8006E}">
      <dgm:prSet phldrT="[Text]" custT="1"/>
      <dgm:spPr>
        <a:xfrm>
          <a:off x="1778007" y="835"/>
          <a:ext cx="1082659" cy="541329"/>
        </a:xfrm>
        <a:solidFill>
          <a:srgbClr val="C00000"/>
        </a:solidFill>
        <a:ln w="25400" cap="flat" cmpd="sng" algn="ctr">
          <a:solidFill>
            <a:sysClr val="window" lastClr="FFFFFF">
              <a:hueOff val="0"/>
              <a:satOff val="0"/>
              <a:lumOff val="0"/>
              <a:alphaOff val="0"/>
            </a:sysClr>
          </a:solidFill>
          <a:prstDash val="solid"/>
        </a:ln>
        <a:effectLst/>
      </dgm:spPr>
      <dgm:t>
        <a:bodyPr/>
        <a:lstStyle/>
        <a:p>
          <a:r>
            <a:rPr lang="en-ZA" sz="1800" dirty="0">
              <a:solidFill>
                <a:schemeClr val="bg1"/>
              </a:solidFill>
              <a:latin typeface="Trebuchet MS" panose="020B0603020202020204" pitchFamily="34" charset="0"/>
              <a:ea typeface="+mn-ea"/>
              <a:cs typeface="+mn-cs"/>
            </a:rPr>
            <a:t>Online Application Process on *</a:t>
          </a:r>
          <a:r>
            <a:rPr lang="en-ZA" sz="1800" dirty="0" err="1">
              <a:solidFill>
                <a:schemeClr val="bg1"/>
              </a:solidFill>
              <a:latin typeface="Trebuchet MS" panose="020B0603020202020204" pitchFamily="34" charset="0"/>
              <a:ea typeface="+mn-ea"/>
              <a:cs typeface="+mn-cs"/>
            </a:rPr>
            <a:t>QiT</a:t>
          </a:r>
          <a:endParaRPr lang="en-ZA" sz="1800" dirty="0">
            <a:solidFill>
              <a:schemeClr val="bg1"/>
            </a:solidFill>
            <a:latin typeface="Trebuchet MS" panose="020B0603020202020204" pitchFamily="34" charset="0"/>
            <a:ea typeface="+mn-ea"/>
            <a:cs typeface="+mn-cs"/>
          </a:endParaRPr>
        </a:p>
      </dgm:t>
    </dgm:pt>
    <dgm:pt modelId="{A777B95D-F8C8-4080-8D02-5BAF8BD54BE3}" type="parTrans" cxnId="{16C9C36C-5010-4C3D-B664-8F771150B71C}">
      <dgm:prSet/>
      <dgm:spPr/>
      <dgm:t>
        <a:bodyPr/>
        <a:lstStyle/>
        <a:p>
          <a:endParaRPr lang="en-ZA" sz="1800">
            <a:solidFill>
              <a:schemeClr val="tx1"/>
            </a:solidFill>
          </a:endParaRPr>
        </a:p>
      </dgm:t>
    </dgm:pt>
    <dgm:pt modelId="{6A4FB15A-AA26-4DBD-B00F-F27E42EEE939}" type="sibTrans" cxnId="{16C9C36C-5010-4C3D-B664-8F771150B71C}">
      <dgm:prSet/>
      <dgm:spPr>
        <a:xfrm>
          <a:off x="828459" y="-3869"/>
          <a:ext cx="2981756" cy="2981756"/>
        </a:xfrm>
        <a:solidFill>
          <a:srgbClr val="FFC000"/>
        </a:solidFill>
        <a:ln>
          <a:noFill/>
        </a:ln>
        <a:effectLst/>
      </dgm:spPr>
      <dgm:t>
        <a:bodyPr/>
        <a:lstStyle/>
        <a:p>
          <a:endParaRPr lang="en-ZA" sz="1800">
            <a:solidFill>
              <a:schemeClr val="tx1"/>
            </a:solidFill>
          </a:endParaRPr>
        </a:p>
      </dgm:t>
    </dgm:pt>
    <dgm:pt modelId="{8AF946F7-3950-4158-8076-2B0D6BA6CC7E}">
      <dgm:prSet phldrT="[Text]" custT="1"/>
      <dgm:spPr>
        <a:xfrm>
          <a:off x="2825584" y="605653"/>
          <a:ext cx="1082659" cy="541329"/>
        </a:xfrm>
        <a:solidFill>
          <a:schemeClr val="tx1"/>
        </a:solidFill>
        <a:ln w="25400" cap="flat" cmpd="sng" algn="ctr">
          <a:solidFill>
            <a:sysClr val="window" lastClr="FFFFFF">
              <a:hueOff val="0"/>
              <a:satOff val="0"/>
              <a:lumOff val="0"/>
              <a:alphaOff val="0"/>
            </a:sysClr>
          </a:solidFill>
          <a:prstDash val="solid"/>
        </a:ln>
        <a:effectLst/>
      </dgm:spPr>
      <dgm:t>
        <a:bodyPr/>
        <a:lstStyle/>
        <a:p>
          <a:r>
            <a:rPr lang="en-ZA" sz="1800" dirty="0">
              <a:solidFill>
                <a:schemeClr val="bg1"/>
              </a:solidFill>
              <a:latin typeface="Trebuchet MS" panose="020B0603020202020204" pitchFamily="34" charset="0"/>
              <a:ea typeface="+mn-ea"/>
              <a:cs typeface="+mn-cs"/>
            </a:rPr>
            <a:t>Payment of Invoice</a:t>
          </a:r>
        </a:p>
      </dgm:t>
    </dgm:pt>
    <dgm:pt modelId="{59F0D828-6120-4D88-89D4-FDDEF559396A}" type="parTrans" cxnId="{6A0625BB-E58A-4C5D-A6D5-F0AC8BD9E221}">
      <dgm:prSet/>
      <dgm:spPr/>
      <dgm:t>
        <a:bodyPr/>
        <a:lstStyle/>
        <a:p>
          <a:endParaRPr lang="en-ZA" sz="1800">
            <a:solidFill>
              <a:schemeClr val="tx1"/>
            </a:solidFill>
          </a:endParaRPr>
        </a:p>
      </dgm:t>
    </dgm:pt>
    <dgm:pt modelId="{53CA0C34-F49F-44C6-8F2A-15E252345748}" type="sibTrans" cxnId="{6A0625BB-E58A-4C5D-A6D5-F0AC8BD9E221}">
      <dgm:prSet/>
      <dgm:spPr/>
      <dgm:t>
        <a:bodyPr/>
        <a:lstStyle/>
        <a:p>
          <a:endParaRPr lang="en-ZA" sz="1800">
            <a:solidFill>
              <a:schemeClr val="tx1"/>
            </a:solidFill>
          </a:endParaRPr>
        </a:p>
      </dgm:t>
    </dgm:pt>
    <dgm:pt modelId="{E022A0EC-ABDD-4634-8442-74F0F4E1946D}">
      <dgm:prSet phldrT="[Text]" custT="1"/>
      <dgm:spPr>
        <a:xfrm>
          <a:off x="2825584" y="1815291"/>
          <a:ext cx="1082659" cy="541329"/>
        </a:xfrm>
        <a:solidFill>
          <a:srgbClr val="339933"/>
        </a:solidFill>
        <a:ln w="25400" cap="flat" cmpd="sng" algn="ctr">
          <a:solidFill>
            <a:sysClr val="window" lastClr="FFFFFF">
              <a:hueOff val="0"/>
              <a:satOff val="0"/>
              <a:lumOff val="0"/>
              <a:alphaOff val="0"/>
            </a:sysClr>
          </a:solidFill>
          <a:prstDash val="solid"/>
        </a:ln>
        <a:effectLst/>
      </dgm:spPr>
      <dgm:t>
        <a:bodyPr/>
        <a:lstStyle/>
        <a:p>
          <a:r>
            <a:rPr lang="en-ZA" sz="1800" dirty="0">
              <a:solidFill>
                <a:schemeClr val="bg1"/>
              </a:solidFill>
              <a:latin typeface="Trebuchet MS" panose="020B0603020202020204" pitchFamily="34" charset="0"/>
              <a:ea typeface="+mn-ea"/>
              <a:cs typeface="+mn-cs"/>
            </a:rPr>
            <a:t>Visit by Assessor</a:t>
          </a:r>
        </a:p>
      </dgm:t>
    </dgm:pt>
    <dgm:pt modelId="{84FF731E-1047-4AA8-902F-76CEC4FEF134}" type="parTrans" cxnId="{9843F428-5C9B-4885-AC4F-84E2575161F3}">
      <dgm:prSet/>
      <dgm:spPr/>
      <dgm:t>
        <a:bodyPr/>
        <a:lstStyle/>
        <a:p>
          <a:endParaRPr lang="en-ZA" sz="1800">
            <a:solidFill>
              <a:schemeClr val="tx1"/>
            </a:solidFill>
          </a:endParaRPr>
        </a:p>
      </dgm:t>
    </dgm:pt>
    <dgm:pt modelId="{05E787EE-0E02-461C-A1AE-2FE63B3AE198}" type="sibTrans" cxnId="{9843F428-5C9B-4885-AC4F-84E2575161F3}">
      <dgm:prSet/>
      <dgm:spPr/>
      <dgm:t>
        <a:bodyPr/>
        <a:lstStyle/>
        <a:p>
          <a:endParaRPr lang="en-ZA" sz="1800">
            <a:solidFill>
              <a:schemeClr val="tx1"/>
            </a:solidFill>
          </a:endParaRPr>
        </a:p>
      </dgm:t>
    </dgm:pt>
    <dgm:pt modelId="{08026E00-B818-46AE-83BE-3A4B090A9325}">
      <dgm:prSet phldrT="[Text]" custT="1"/>
      <dgm:spPr>
        <a:xfrm>
          <a:off x="1778007" y="2420110"/>
          <a:ext cx="1082659" cy="541329"/>
        </a:xfrm>
        <a:solidFill>
          <a:schemeClr val="accent6"/>
        </a:solidFill>
        <a:ln w="25400" cap="flat" cmpd="sng" algn="ctr">
          <a:solidFill>
            <a:sysClr val="window" lastClr="FFFFFF">
              <a:hueOff val="0"/>
              <a:satOff val="0"/>
              <a:lumOff val="0"/>
              <a:alphaOff val="0"/>
            </a:sysClr>
          </a:solidFill>
          <a:prstDash val="solid"/>
        </a:ln>
        <a:effectLst/>
      </dgm:spPr>
      <dgm:t>
        <a:bodyPr/>
        <a:lstStyle/>
        <a:p>
          <a:r>
            <a:rPr lang="en-ZA" sz="1800" dirty="0">
              <a:solidFill>
                <a:schemeClr val="bg1"/>
              </a:solidFill>
              <a:latin typeface="Trebuchet MS" panose="020B0603020202020204" pitchFamily="34" charset="0"/>
              <a:ea typeface="+mn-ea"/>
              <a:cs typeface="+mn-cs"/>
            </a:rPr>
            <a:t>Pre-screening by PMA</a:t>
          </a:r>
        </a:p>
      </dgm:t>
    </dgm:pt>
    <dgm:pt modelId="{0AF2F110-8C5B-4A05-9786-03D23C008A16}" type="parTrans" cxnId="{88AC1544-394C-47E6-B031-DD47300DDEBC}">
      <dgm:prSet/>
      <dgm:spPr/>
      <dgm:t>
        <a:bodyPr/>
        <a:lstStyle/>
        <a:p>
          <a:endParaRPr lang="en-ZA" sz="1800">
            <a:solidFill>
              <a:schemeClr val="tx1"/>
            </a:solidFill>
          </a:endParaRPr>
        </a:p>
      </dgm:t>
    </dgm:pt>
    <dgm:pt modelId="{F174E6E8-851D-4681-9D55-2A7ECFB2DCCE}" type="sibTrans" cxnId="{88AC1544-394C-47E6-B031-DD47300DDEBC}">
      <dgm:prSet/>
      <dgm:spPr/>
      <dgm:t>
        <a:bodyPr/>
        <a:lstStyle/>
        <a:p>
          <a:endParaRPr lang="en-ZA" sz="1800">
            <a:solidFill>
              <a:schemeClr val="tx1"/>
            </a:solidFill>
          </a:endParaRPr>
        </a:p>
      </dgm:t>
    </dgm:pt>
    <dgm:pt modelId="{4B0B074A-5987-494A-A7FF-FCD82FA996B4}">
      <dgm:prSet phldrT="[Text]" custT="1"/>
      <dgm:spPr>
        <a:xfrm>
          <a:off x="730431" y="605653"/>
          <a:ext cx="1082659" cy="541329"/>
        </a:xfrm>
        <a:solidFill>
          <a:srgbClr val="339933"/>
        </a:solidFill>
        <a:ln w="25400" cap="flat" cmpd="sng" algn="ctr">
          <a:solidFill>
            <a:sysClr val="window" lastClr="FFFFFF">
              <a:hueOff val="0"/>
              <a:satOff val="0"/>
              <a:lumOff val="0"/>
              <a:alphaOff val="0"/>
            </a:sysClr>
          </a:solidFill>
          <a:prstDash val="solid"/>
        </a:ln>
        <a:effectLst/>
      </dgm:spPr>
      <dgm:t>
        <a:bodyPr/>
        <a:lstStyle/>
        <a:p>
          <a:r>
            <a:rPr lang="en-ZA" sz="1800" dirty="0">
              <a:solidFill>
                <a:schemeClr val="bg1"/>
              </a:solidFill>
              <a:latin typeface="Trebuchet MS" panose="020B0603020202020204" pitchFamily="34" charset="0"/>
              <a:ea typeface="+mn-ea"/>
              <a:cs typeface="+mn-cs"/>
            </a:rPr>
            <a:t>Award of Certificate and Plaque</a:t>
          </a:r>
        </a:p>
      </dgm:t>
    </dgm:pt>
    <dgm:pt modelId="{99EEE3EC-634D-44F7-8703-0FC1725B2654}" type="parTrans" cxnId="{6C109137-BFEB-4095-A1DE-1534F5102918}">
      <dgm:prSet/>
      <dgm:spPr/>
      <dgm:t>
        <a:bodyPr/>
        <a:lstStyle/>
        <a:p>
          <a:endParaRPr lang="en-ZA" sz="1800">
            <a:solidFill>
              <a:schemeClr val="tx1"/>
            </a:solidFill>
          </a:endParaRPr>
        </a:p>
      </dgm:t>
    </dgm:pt>
    <dgm:pt modelId="{4AC9087B-9402-489F-BBA3-B67E8C9EFBE4}" type="sibTrans" cxnId="{6C109137-BFEB-4095-A1DE-1534F5102918}">
      <dgm:prSet/>
      <dgm:spPr/>
      <dgm:t>
        <a:bodyPr/>
        <a:lstStyle/>
        <a:p>
          <a:endParaRPr lang="en-ZA" sz="1800">
            <a:solidFill>
              <a:schemeClr val="tx1"/>
            </a:solidFill>
          </a:endParaRPr>
        </a:p>
      </dgm:t>
    </dgm:pt>
    <dgm:pt modelId="{0862D407-45AC-49F2-9558-AC456DF57316}">
      <dgm:prSet custT="1"/>
      <dgm:spPr>
        <a:xfrm>
          <a:off x="730431" y="1815291"/>
          <a:ext cx="1082659" cy="541329"/>
        </a:xfrm>
        <a:solidFill>
          <a:srgbClr val="0070C0"/>
        </a:solidFill>
        <a:ln w="25400" cap="flat" cmpd="sng" algn="ctr">
          <a:solidFill>
            <a:sysClr val="window" lastClr="FFFFFF">
              <a:hueOff val="0"/>
              <a:satOff val="0"/>
              <a:lumOff val="0"/>
              <a:alphaOff val="0"/>
            </a:sysClr>
          </a:solidFill>
          <a:prstDash val="solid"/>
        </a:ln>
        <a:effectLst/>
      </dgm:spPr>
      <dgm:t>
        <a:bodyPr/>
        <a:lstStyle/>
        <a:p>
          <a:r>
            <a:rPr lang="en-ZA" sz="1600" dirty="0">
              <a:solidFill>
                <a:schemeClr val="bg1"/>
              </a:solidFill>
              <a:latin typeface="Trebuchet MS" panose="020B0603020202020204" pitchFamily="34" charset="0"/>
              <a:ea typeface="+mn-ea"/>
              <a:cs typeface="+mn-cs"/>
            </a:rPr>
            <a:t>Monthly Property Approvals </a:t>
          </a:r>
          <a:r>
            <a:rPr lang="en-ZA" sz="1600" dirty="0" err="1">
              <a:solidFill>
                <a:schemeClr val="bg1"/>
              </a:solidFill>
              <a:latin typeface="Trebuchet MS" panose="020B0603020202020204" pitchFamily="34" charset="0"/>
              <a:ea typeface="+mn-ea"/>
              <a:cs typeface="+mn-cs"/>
            </a:rPr>
            <a:t>Exco</a:t>
          </a:r>
          <a:r>
            <a:rPr lang="en-ZA" sz="1600" dirty="0">
              <a:solidFill>
                <a:schemeClr val="bg1"/>
              </a:solidFill>
              <a:latin typeface="Trebuchet MS" panose="020B0603020202020204" pitchFamily="34" charset="0"/>
              <a:ea typeface="+mn-ea"/>
              <a:cs typeface="+mn-cs"/>
            </a:rPr>
            <a:t> Meeting</a:t>
          </a:r>
        </a:p>
      </dgm:t>
    </dgm:pt>
    <dgm:pt modelId="{036E3211-36BD-4380-9209-7E3370FCBB71}" type="parTrans" cxnId="{595A8BA5-91E0-49A2-99B2-9650C1119A9C}">
      <dgm:prSet/>
      <dgm:spPr/>
      <dgm:t>
        <a:bodyPr/>
        <a:lstStyle/>
        <a:p>
          <a:endParaRPr lang="en-ZA" sz="1800">
            <a:solidFill>
              <a:schemeClr val="tx1"/>
            </a:solidFill>
          </a:endParaRPr>
        </a:p>
      </dgm:t>
    </dgm:pt>
    <dgm:pt modelId="{A21AFD02-940C-4E15-A0F1-B90B58251324}" type="sibTrans" cxnId="{595A8BA5-91E0-49A2-99B2-9650C1119A9C}">
      <dgm:prSet/>
      <dgm:spPr/>
      <dgm:t>
        <a:bodyPr/>
        <a:lstStyle/>
        <a:p>
          <a:endParaRPr lang="en-ZA" sz="1800">
            <a:solidFill>
              <a:schemeClr val="tx1"/>
            </a:solidFill>
          </a:endParaRPr>
        </a:p>
      </dgm:t>
    </dgm:pt>
    <dgm:pt modelId="{0F7520D4-C29F-4490-83A9-F7600C48EA62}" type="pres">
      <dgm:prSet presAssocID="{D7FE5CF4-CB88-471C-8215-5D70415BA117}" presName="Name0" presStyleCnt="0">
        <dgm:presLayoutVars>
          <dgm:dir/>
          <dgm:resizeHandles val="exact"/>
        </dgm:presLayoutVars>
      </dgm:prSet>
      <dgm:spPr/>
      <dgm:t>
        <a:bodyPr/>
        <a:lstStyle/>
        <a:p>
          <a:endParaRPr lang="en-US"/>
        </a:p>
      </dgm:t>
    </dgm:pt>
    <dgm:pt modelId="{B0493CE0-601D-4053-BFBF-93A033FE546C}" type="pres">
      <dgm:prSet presAssocID="{D7FE5CF4-CB88-471C-8215-5D70415BA117}" presName="cycle" presStyleCnt="0"/>
      <dgm:spPr/>
    </dgm:pt>
    <dgm:pt modelId="{852B85CE-9F44-410C-AD84-AFDFFAE4288F}" type="pres">
      <dgm:prSet presAssocID="{A6436A4E-2E18-45D3-A517-6C389EF8006E}" presName="nodeFirstNode" presStyleLbl="node1" presStyleIdx="0" presStyleCnt="6">
        <dgm:presLayoutVars>
          <dgm:bulletEnabled val="1"/>
        </dgm:presLayoutVars>
      </dgm:prSet>
      <dgm:spPr>
        <a:prstGeom prst="roundRect">
          <a:avLst/>
        </a:prstGeom>
      </dgm:spPr>
      <dgm:t>
        <a:bodyPr/>
        <a:lstStyle/>
        <a:p>
          <a:endParaRPr lang="en-US"/>
        </a:p>
      </dgm:t>
    </dgm:pt>
    <dgm:pt modelId="{DA010AFF-93CC-4C46-BFBF-D98099771480}" type="pres">
      <dgm:prSet presAssocID="{6A4FB15A-AA26-4DBD-B00F-F27E42EEE939}" presName="sibTransFirstNode" presStyleLbl="bgShp" presStyleIdx="0" presStyleCnt="1"/>
      <dgm:spPr>
        <a:prstGeom prst="circularArrow">
          <a:avLst>
            <a:gd name="adj1" fmla="val 5274"/>
            <a:gd name="adj2" fmla="val 312630"/>
            <a:gd name="adj3" fmla="val 14307157"/>
            <a:gd name="adj4" fmla="val 17080922"/>
            <a:gd name="adj5" fmla="val 5477"/>
          </a:avLst>
        </a:prstGeom>
      </dgm:spPr>
      <dgm:t>
        <a:bodyPr/>
        <a:lstStyle/>
        <a:p>
          <a:endParaRPr lang="en-US"/>
        </a:p>
      </dgm:t>
    </dgm:pt>
    <dgm:pt modelId="{B4B7FE83-DDEA-48D8-88F4-80EF626DAF5A}" type="pres">
      <dgm:prSet presAssocID="{8AF946F7-3950-4158-8076-2B0D6BA6CC7E}" presName="nodeFollowingNodes" presStyleLbl="node1" presStyleIdx="1" presStyleCnt="6" custRadScaleRad="100233" custRadScaleInc="5764">
        <dgm:presLayoutVars>
          <dgm:bulletEnabled val="1"/>
        </dgm:presLayoutVars>
      </dgm:prSet>
      <dgm:spPr>
        <a:prstGeom prst="roundRect">
          <a:avLst/>
        </a:prstGeom>
      </dgm:spPr>
      <dgm:t>
        <a:bodyPr/>
        <a:lstStyle/>
        <a:p>
          <a:endParaRPr lang="en-US"/>
        </a:p>
      </dgm:t>
    </dgm:pt>
    <dgm:pt modelId="{971168D5-187E-4FFE-A066-DD48D4765412}" type="pres">
      <dgm:prSet presAssocID="{E022A0EC-ABDD-4634-8442-74F0F4E1946D}" presName="nodeFollowingNodes" presStyleLbl="node1" presStyleIdx="2" presStyleCnt="6" custRadScaleRad="101612" custRadScaleInc="-10262">
        <dgm:presLayoutVars>
          <dgm:bulletEnabled val="1"/>
        </dgm:presLayoutVars>
      </dgm:prSet>
      <dgm:spPr>
        <a:prstGeom prst="roundRect">
          <a:avLst/>
        </a:prstGeom>
      </dgm:spPr>
      <dgm:t>
        <a:bodyPr/>
        <a:lstStyle/>
        <a:p>
          <a:endParaRPr lang="en-US"/>
        </a:p>
      </dgm:t>
    </dgm:pt>
    <dgm:pt modelId="{5EEF5C2A-BEE7-4E9F-8909-8632C501677A}" type="pres">
      <dgm:prSet presAssocID="{08026E00-B818-46AE-83BE-3A4B090A9325}" presName="nodeFollowingNodes" presStyleLbl="node1" presStyleIdx="3" presStyleCnt="6">
        <dgm:presLayoutVars>
          <dgm:bulletEnabled val="1"/>
        </dgm:presLayoutVars>
      </dgm:prSet>
      <dgm:spPr>
        <a:prstGeom prst="roundRect">
          <a:avLst/>
        </a:prstGeom>
      </dgm:spPr>
      <dgm:t>
        <a:bodyPr/>
        <a:lstStyle/>
        <a:p>
          <a:endParaRPr lang="en-US"/>
        </a:p>
      </dgm:t>
    </dgm:pt>
    <dgm:pt modelId="{37F269D7-5C6F-4FAA-B0EC-EE5E28038890}" type="pres">
      <dgm:prSet presAssocID="{0862D407-45AC-49F2-9558-AC456DF57316}" presName="nodeFollowingNodes" presStyleLbl="node1" presStyleIdx="4" presStyleCnt="6" custRadScaleRad="96501" custRadScaleInc="17603">
        <dgm:presLayoutVars>
          <dgm:bulletEnabled val="1"/>
        </dgm:presLayoutVars>
      </dgm:prSet>
      <dgm:spPr>
        <a:prstGeom prst="roundRect">
          <a:avLst/>
        </a:prstGeom>
      </dgm:spPr>
      <dgm:t>
        <a:bodyPr/>
        <a:lstStyle/>
        <a:p>
          <a:endParaRPr lang="en-US"/>
        </a:p>
      </dgm:t>
    </dgm:pt>
    <dgm:pt modelId="{8DCEB971-74F5-4406-8329-1CCAE721BB21}" type="pres">
      <dgm:prSet presAssocID="{4B0B074A-5987-494A-A7FF-FCD82FA996B4}" presName="nodeFollowingNodes" presStyleLbl="node1" presStyleIdx="5" presStyleCnt="6" custRadScaleRad="93838" custRadScaleInc="-6155">
        <dgm:presLayoutVars>
          <dgm:bulletEnabled val="1"/>
        </dgm:presLayoutVars>
      </dgm:prSet>
      <dgm:spPr>
        <a:prstGeom prst="roundRect">
          <a:avLst/>
        </a:prstGeom>
      </dgm:spPr>
      <dgm:t>
        <a:bodyPr/>
        <a:lstStyle/>
        <a:p>
          <a:endParaRPr lang="en-US"/>
        </a:p>
      </dgm:t>
    </dgm:pt>
  </dgm:ptLst>
  <dgm:cxnLst>
    <dgm:cxn modelId="{595A8BA5-91E0-49A2-99B2-9650C1119A9C}" srcId="{D7FE5CF4-CB88-471C-8215-5D70415BA117}" destId="{0862D407-45AC-49F2-9558-AC456DF57316}" srcOrd="4" destOrd="0" parTransId="{036E3211-36BD-4380-9209-7E3370FCBB71}" sibTransId="{A21AFD02-940C-4E15-A0F1-B90B58251324}"/>
    <dgm:cxn modelId="{9843F428-5C9B-4885-AC4F-84E2575161F3}" srcId="{D7FE5CF4-CB88-471C-8215-5D70415BA117}" destId="{E022A0EC-ABDD-4634-8442-74F0F4E1946D}" srcOrd="2" destOrd="0" parTransId="{84FF731E-1047-4AA8-902F-76CEC4FEF134}" sibTransId="{05E787EE-0E02-461C-A1AE-2FE63B3AE198}"/>
    <dgm:cxn modelId="{6C109137-BFEB-4095-A1DE-1534F5102918}" srcId="{D7FE5CF4-CB88-471C-8215-5D70415BA117}" destId="{4B0B074A-5987-494A-A7FF-FCD82FA996B4}" srcOrd="5" destOrd="0" parTransId="{99EEE3EC-634D-44F7-8703-0FC1725B2654}" sibTransId="{4AC9087B-9402-489F-BBA3-B67E8C9EFBE4}"/>
    <dgm:cxn modelId="{5FA0609B-0251-45B0-A1D8-06B0648401BE}" type="presOf" srcId="{8AF946F7-3950-4158-8076-2B0D6BA6CC7E}" destId="{B4B7FE83-DDEA-48D8-88F4-80EF626DAF5A}" srcOrd="0" destOrd="0" presId="urn:microsoft.com/office/officeart/2005/8/layout/cycle3"/>
    <dgm:cxn modelId="{77557CD5-9CF2-4E3C-BD9C-D29C7158F1B9}" type="presOf" srcId="{D7FE5CF4-CB88-471C-8215-5D70415BA117}" destId="{0F7520D4-C29F-4490-83A9-F7600C48EA62}" srcOrd="0" destOrd="0" presId="urn:microsoft.com/office/officeart/2005/8/layout/cycle3"/>
    <dgm:cxn modelId="{A002DA36-3AC3-4490-8356-7592C1666B67}" type="presOf" srcId="{E022A0EC-ABDD-4634-8442-74F0F4E1946D}" destId="{971168D5-187E-4FFE-A066-DD48D4765412}" srcOrd="0" destOrd="0" presId="urn:microsoft.com/office/officeart/2005/8/layout/cycle3"/>
    <dgm:cxn modelId="{6B5A8871-C46C-4144-A1DA-4C801FE4F632}" type="presOf" srcId="{A6436A4E-2E18-45D3-A517-6C389EF8006E}" destId="{852B85CE-9F44-410C-AD84-AFDFFAE4288F}" srcOrd="0" destOrd="0" presId="urn:microsoft.com/office/officeart/2005/8/layout/cycle3"/>
    <dgm:cxn modelId="{16C9C36C-5010-4C3D-B664-8F771150B71C}" srcId="{D7FE5CF4-CB88-471C-8215-5D70415BA117}" destId="{A6436A4E-2E18-45D3-A517-6C389EF8006E}" srcOrd="0" destOrd="0" parTransId="{A777B95D-F8C8-4080-8D02-5BAF8BD54BE3}" sibTransId="{6A4FB15A-AA26-4DBD-B00F-F27E42EEE939}"/>
    <dgm:cxn modelId="{88AC1544-394C-47E6-B031-DD47300DDEBC}" srcId="{D7FE5CF4-CB88-471C-8215-5D70415BA117}" destId="{08026E00-B818-46AE-83BE-3A4B090A9325}" srcOrd="3" destOrd="0" parTransId="{0AF2F110-8C5B-4A05-9786-03D23C008A16}" sibTransId="{F174E6E8-851D-4681-9D55-2A7ECFB2DCCE}"/>
    <dgm:cxn modelId="{8A67308C-0249-4A3A-80B0-62907603D753}" type="presOf" srcId="{4B0B074A-5987-494A-A7FF-FCD82FA996B4}" destId="{8DCEB971-74F5-4406-8329-1CCAE721BB21}" srcOrd="0" destOrd="0" presId="urn:microsoft.com/office/officeart/2005/8/layout/cycle3"/>
    <dgm:cxn modelId="{6A0625BB-E58A-4C5D-A6D5-F0AC8BD9E221}" srcId="{D7FE5CF4-CB88-471C-8215-5D70415BA117}" destId="{8AF946F7-3950-4158-8076-2B0D6BA6CC7E}" srcOrd="1" destOrd="0" parTransId="{59F0D828-6120-4D88-89D4-FDDEF559396A}" sibTransId="{53CA0C34-F49F-44C6-8F2A-15E252345748}"/>
    <dgm:cxn modelId="{A42518B1-42EC-425B-82CA-6F67A0680F0B}" type="presOf" srcId="{0862D407-45AC-49F2-9558-AC456DF57316}" destId="{37F269D7-5C6F-4FAA-B0EC-EE5E28038890}" srcOrd="0" destOrd="0" presId="urn:microsoft.com/office/officeart/2005/8/layout/cycle3"/>
    <dgm:cxn modelId="{DAF335CE-8536-420B-98FB-31738B2FE4D7}" type="presOf" srcId="{6A4FB15A-AA26-4DBD-B00F-F27E42EEE939}" destId="{DA010AFF-93CC-4C46-BFBF-D98099771480}" srcOrd="0" destOrd="0" presId="urn:microsoft.com/office/officeart/2005/8/layout/cycle3"/>
    <dgm:cxn modelId="{7F080DB9-5C49-4214-BB47-0C8DE3A93637}" type="presOf" srcId="{08026E00-B818-46AE-83BE-3A4B090A9325}" destId="{5EEF5C2A-BEE7-4E9F-8909-8632C501677A}" srcOrd="0" destOrd="0" presId="urn:microsoft.com/office/officeart/2005/8/layout/cycle3"/>
    <dgm:cxn modelId="{A21629AC-2D5D-441B-A19C-52482F49E49A}" type="presParOf" srcId="{0F7520D4-C29F-4490-83A9-F7600C48EA62}" destId="{B0493CE0-601D-4053-BFBF-93A033FE546C}" srcOrd="0" destOrd="0" presId="urn:microsoft.com/office/officeart/2005/8/layout/cycle3"/>
    <dgm:cxn modelId="{9C159BEF-F9F4-4B3D-8DCB-E4561F9BF3ED}" type="presParOf" srcId="{B0493CE0-601D-4053-BFBF-93A033FE546C}" destId="{852B85CE-9F44-410C-AD84-AFDFFAE4288F}" srcOrd="0" destOrd="0" presId="urn:microsoft.com/office/officeart/2005/8/layout/cycle3"/>
    <dgm:cxn modelId="{BBDD8FA9-0A62-48A1-BAE2-F1847B6A75B4}" type="presParOf" srcId="{B0493CE0-601D-4053-BFBF-93A033FE546C}" destId="{DA010AFF-93CC-4C46-BFBF-D98099771480}" srcOrd="1" destOrd="0" presId="urn:microsoft.com/office/officeart/2005/8/layout/cycle3"/>
    <dgm:cxn modelId="{EF6FE0E5-5139-4EB3-9697-B9CB3FA16E92}" type="presParOf" srcId="{B0493CE0-601D-4053-BFBF-93A033FE546C}" destId="{B4B7FE83-DDEA-48D8-88F4-80EF626DAF5A}" srcOrd="2" destOrd="0" presId="urn:microsoft.com/office/officeart/2005/8/layout/cycle3"/>
    <dgm:cxn modelId="{3164D03E-FCD5-4FB2-A6A4-A525867EDDD8}" type="presParOf" srcId="{B0493CE0-601D-4053-BFBF-93A033FE546C}" destId="{971168D5-187E-4FFE-A066-DD48D4765412}" srcOrd="3" destOrd="0" presId="urn:microsoft.com/office/officeart/2005/8/layout/cycle3"/>
    <dgm:cxn modelId="{DCA4FB80-081B-4AED-9111-8A482F555591}" type="presParOf" srcId="{B0493CE0-601D-4053-BFBF-93A033FE546C}" destId="{5EEF5C2A-BEE7-4E9F-8909-8632C501677A}" srcOrd="4" destOrd="0" presId="urn:microsoft.com/office/officeart/2005/8/layout/cycle3"/>
    <dgm:cxn modelId="{F70B13FA-AE25-465C-805D-0E2BDFB0ABB8}" type="presParOf" srcId="{B0493CE0-601D-4053-BFBF-93A033FE546C}" destId="{37F269D7-5C6F-4FAA-B0EC-EE5E28038890}" srcOrd="5" destOrd="0" presId="urn:microsoft.com/office/officeart/2005/8/layout/cycle3"/>
    <dgm:cxn modelId="{E71170C8-22E1-4D21-B6E2-2A2C3726CDB6}" type="presParOf" srcId="{B0493CE0-601D-4053-BFBF-93A033FE546C}" destId="{8DCEB971-74F5-4406-8329-1CCAE721BB21}" srcOrd="6" destOrd="0" presId="urn:microsoft.com/office/officeart/2005/8/layout/cycle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7298" name="Rectangle 2"/>
          <p:cNvSpPr>
            <a:spLocks noGrp="1" noChangeArrowheads="1"/>
          </p:cNvSpPr>
          <p:nvPr>
            <p:ph type="hdr" sz="quarter"/>
          </p:nvPr>
        </p:nvSpPr>
        <p:spPr bwMode="auto">
          <a:xfrm>
            <a:off x="1" y="2"/>
            <a:ext cx="2945955" cy="497317"/>
          </a:xfrm>
          <a:prstGeom prst="rect">
            <a:avLst/>
          </a:prstGeom>
          <a:noFill/>
          <a:ln w="9525">
            <a:noFill/>
            <a:miter lim="800000"/>
            <a:headEnd/>
            <a:tailEnd/>
          </a:ln>
          <a:effectLst/>
        </p:spPr>
        <p:txBody>
          <a:bodyPr vert="horz" wrap="square" lIns="88223" tIns="44111" rIns="88223" bIns="44111" numCol="1" anchor="t" anchorCtr="0" compatLnSpc="1">
            <a:prstTxWarp prst="textNoShape">
              <a:avLst/>
            </a:prstTxWarp>
          </a:bodyPr>
          <a:lstStyle>
            <a:lvl1pPr algn="l" eaLnBrk="1" hangingPunct="1">
              <a:spcBef>
                <a:spcPct val="0"/>
              </a:spcBef>
              <a:defRPr>
                <a:latin typeface="Arial" charset="0"/>
                <a:cs typeface="Arial" charset="0"/>
              </a:defRPr>
            </a:lvl1pPr>
          </a:lstStyle>
          <a:p>
            <a:pPr>
              <a:defRPr/>
            </a:pPr>
            <a:endParaRPr lang="en-US" dirty="0">
              <a:latin typeface="Trebuchet MS" panose="020B0603020202020204" pitchFamily="34" charset="0"/>
            </a:endParaRPr>
          </a:p>
        </p:txBody>
      </p:sp>
      <p:sp>
        <p:nvSpPr>
          <p:cNvPr id="567299" name="Rectangle 3"/>
          <p:cNvSpPr>
            <a:spLocks noGrp="1" noChangeArrowheads="1"/>
          </p:cNvSpPr>
          <p:nvPr>
            <p:ph type="dt" sz="quarter" idx="1"/>
          </p:nvPr>
        </p:nvSpPr>
        <p:spPr bwMode="auto">
          <a:xfrm>
            <a:off x="3850247" y="2"/>
            <a:ext cx="2945955" cy="497317"/>
          </a:xfrm>
          <a:prstGeom prst="rect">
            <a:avLst/>
          </a:prstGeom>
          <a:noFill/>
          <a:ln w="9525">
            <a:noFill/>
            <a:miter lim="800000"/>
            <a:headEnd/>
            <a:tailEnd/>
          </a:ln>
          <a:effectLst/>
        </p:spPr>
        <p:txBody>
          <a:bodyPr vert="horz" wrap="square" lIns="88223" tIns="44111" rIns="88223" bIns="44111" numCol="1" anchor="t" anchorCtr="0" compatLnSpc="1">
            <a:prstTxWarp prst="textNoShape">
              <a:avLst/>
            </a:prstTxWarp>
          </a:bodyPr>
          <a:lstStyle>
            <a:lvl1pPr algn="r" eaLnBrk="1" hangingPunct="1">
              <a:spcBef>
                <a:spcPct val="0"/>
              </a:spcBef>
              <a:defRPr>
                <a:latin typeface="Arial" charset="0"/>
                <a:cs typeface="Arial" charset="0"/>
              </a:defRPr>
            </a:lvl1pPr>
          </a:lstStyle>
          <a:p>
            <a:pPr>
              <a:defRPr/>
            </a:pPr>
            <a:endParaRPr lang="en-US" dirty="0">
              <a:latin typeface="Trebuchet MS" panose="020B0603020202020204" pitchFamily="34" charset="0"/>
            </a:endParaRPr>
          </a:p>
        </p:txBody>
      </p:sp>
      <p:sp>
        <p:nvSpPr>
          <p:cNvPr id="567300" name="Rectangle 4"/>
          <p:cNvSpPr>
            <a:spLocks noGrp="1" noChangeArrowheads="1"/>
          </p:cNvSpPr>
          <p:nvPr>
            <p:ph type="ftr" sz="quarter" idx="2"/>
          </p:nvPr>
        </p:nvSpPr>
        <p:spPr bwMode="auto">
          <a:xfrm>
            <a:off x="1" y="9427681"/>
            <a:ext cx="2945955" cy="497317"/>
          </a:xfrm>
          <a:prstGeom prst="rect">
            <a:avLst/>
          </a:prstGeom>
          <a:noFill/>
          <a:ln w="9525">
            <a:noFill/>
            <a:miter lim="800000"/>
            <a:headEnd/>
            <a:tailEnd/>
          </a:ln>
          <a:effectLst/>
        </p:spPr>
        <p:txBody>
          <a:bodyPr vert="horz" wrap="square" lIns="88223" tIns="44111" rIns="88223" bIns="44111" numCol="1" anchor="b" anchorCtr="0" compatLnSpc="1">
            <a:prstTxWarp prst="textNoShape">
              <a:avLst/>
            </a:prstTxWarp>
          </a:bodyPr>
          <a:lstStyle>
            <a:lvl1pPr algn="l" eaLnBrk="1" hangingPunct="1">
              <a:spcBef>
                <a:spcPct val="0"/>
              </a:spcBef>
              <a:defRPr>
                <a:latin typeface="Arial" charset="0"/>
                <a:cs typeface="Arial" charset="0"/>
              </a:defRPr>
            </a:lvl1pPr>
          </a:lstStyle>
          <a:p>
            <a:pPr>
              <a:defRPr/>
            </a:pPr>
            <a:endParaRPr lang="en-US" dirty="0">
              <a:latin typeface="Trebuchet MS" panose="020B0603020202020204" pitchFamily="34" charset="0"/>
            </a:endParaRPr>
          </a:p>
        </p:txBody>
      </p:sp>
      <p:sp>
        <p:nvSpPr>
          <p:cNvPr id="567301" name="Rectangle 5"/>
          <p:cNvSpPr>
            <a:spLocks noGrp="1" noChangeArrowheads="1"/>
          </p:cNvSpPr>
          <p:nvPr>
            <p:ph type="sldNum" sz="quarter" idx="3"/>
          </p:nvPr>
        </p:nvSpPr>
        <p:spPr bwMode="auto">
          <a:xfrm>
            <a:off x="3850247" y="9427681"/>
            <a:ext cx="2945955" cy="497317"/>
          </a:xfrm>
          <a:prstGeom prst="rect">
            <a:avLst/>
          </a:prstGeom>
          <a:noFill/>
          <a:ln w="9525">
            <a:noFill/>
            <a:miter lim="800000"/>
            <a:headEnd/>
            <a:tailEnd/>
          </a:ln>
          <a:effectLst/>
        </p:spPr>
        <p:txBody>
          <a:bodyPr vert="horz" wrap="square" lIns="88223" tIns="44111" rIns="88223" bIns="44111" numCol="1" anchor="b" anchorCtr="0" compatLnSpc="1">
            <a:prstTxWarp prst="textNoShape">
              <a:avLst/>
            </a:prstTxWarp>
          </a:bodyPr>
          <a:lstStyle>
            <a:lvl1pPr algn="r" eaLnBrk="1" hangingPunct="1">
              <a:spcBef>
                <a:spcPct val="0"/>
              </a:spcBef>
              <a:defRPr>
                <a:latin typeface="Arial" charset="0"/>
                <a:cs typeface="Arial" charset="0"/>
              </a:defRPr>
            </a:lvl1pPr>
          </a:lstStyle>
          <a:p>
            <a:pPr>
              <a:defRPr/>
            </a:pPr>
            <a:fld id="{AA421C41-7ECE-4C25-9FA9-82E7F0D9BA9E}" type="slidenum">
              <a:rPr lang="en-US">
                <a:latin typeface="Trebuchet MS" panose="020B0603020202020204" pitchFamily="34" charset="0"/>
              </a:rPr>
              <a:pPr>
                <a:defRPr/>
              </a:pPr>
              <a:t>‹#›</a:t>
            </a:fld>
            <a:endParaRPr lang="en-US" dirty="0">
              <a:latin typeface="Trebuchet MS" panose="020B0603020202020204" pitchFamily="34" charset="0"/>
            </a:endParaRPr>
          </a:p>
        </p:txBody>
      </p:sp>
    </p:spTree>
    <p:extLst>
      <p:ext uri="{BB962C8B-B14F-4D97-AF65-F5344CB8AC3E}">
        <p14:creationId xmlns:p14="http://schemas.microsoft.com/office/powerpoint/2010/main" xmlns="" val="3722904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7138" name="Rectangle 2"/>
          <p:cNvSpPr>
            <a:spLocks noGrp="1" noChangeArrowheads="1"/>
          </p:cNvSpPr>
          <p:nvPr>
            <p:ph type="hdr" sz="quarter"/>
          </p:nvPr>
        </p:nvSpPr>
        <p:spPr bwMode="auto">
          <a:xfrm>
            <a:off x="1" y="2"/>
            <a:ext cx="2945955" cy="497317"/>
          </a:xfrm>
          <a:prstGeom prst="rect">
            <a:avLst/>
          </a:prstGeom>
          <a:noFill/>
          <a:ln w="9525">
            <a:noFill/>
            <a:miter lim="800000"/>
            <a:headEnd/>
            <a:tailEnd/>
          </a:ln>
          <a:effectLst/>
        </p:spPr>
        <p:txBody>
          <a:bodyPr vert="horz" wrap="square" lIns="88223" tIns="44111" rIns="88223" bIns="44111" numCol="1" anchor="t" anchorCtr="0" compatLnSpc="1">
            <a:prstTxWarp prst="textNoShape">
              <a:avLst/>
            </a:prstTxWarp>
          </a:bodyPr>
          <a:lstStyle>
            <a:lvl1pPr algn="l" eaLnBrk="1" hangingPunct="1">
              <a:spcBef>
                <a:spcPct val="0"/>
              </a:spcBef>
              <a:defRPr>
                <a:latin typeface="Trebuchet MS" panose="020B0603020202020204" pitchFamily="34" charset="0"/>
                <a:cs typeface="Arial" charset="0"/>
              </a:defRPr>
            </a:lvl1pPr>
          </a:lstStyle>
          <a:p>
            <a:pPr>
              <a:defRPr/>
            </a:pPr>
            <a:endParaRPr lang="en-ZA" dirty="0"/>
          </a:p>
        </p:txBody>
      </p:sp>
      <p:sp>
        <p:nvSpPr>
          <p:cNvPr id="347139" name="Rectangle 3"/>
          <p:cNvSpPr>
            <a:spLocks noGrp="1" noChangeArrowheads="1"/>
          </p:cNvSpPr>
          <p:nvPr>
            <p:ph type="dt" idx="1"/>
          </p:nvPr>
        </p:nvSpPr>
        <p:spPr bwMode="auto">
          <a:xfrm>
            <a:off x="3850247" y="2"/>
            <a:ext cx="2945955" cy="497317"/>
          </a:xfrm>
          <a:prstGeom prst="rect">
            <a:avLst/>
          </a:prstGeom>
          <a:noFill/>
          <a:ln w="9525">
            <a:noFill/>
            <a:miter lim="800000"/>
            <a:headEnd/>
            <a:tailEnd/>
          </a:ln>
          <a:effectLst/>
        </p:spPr>
        <p:txBody>
          <a:bodyPr vert="horz" wrap="square" lIns="88223" tIns="44111" rIns="88223" bIns="44111" numCol="1" anchor="t" anchorCtr="0" compatLnSpc="1">
            <a:prstTxWarp prst="textNoShape">
              <a:avLst/>
            </a:prstTxWarp>
          </a:bodyPr>
          <a:lstStyle>
            <a:lvl1pPr algn="r" eaLnBrk="1" hangingPunct="1">
              <a:spcBef>
                <a:spcPct val="0"/>
              </a:spcBef>
              <a:defRPr>
                <a:latin typeface="Trebuchet MS" panose="020B0603020202020204" pitchFamily="34" charset="0"/>
                <a:cs typeface="Arial" charset="0"/>
              </a:defRPr>
            </a:lvl1pPr>
          </a:lstStyle>
          <a:p>
            <a:pPr>
              <a:defRPr/>
            </a:pPr>
            <a:endParaRPr lang="en-ZA" dirty="0"/>
          </a:p>
        </p:txBody>
      </p:sp>
      <p:sp>
        <p:nvSpPr>
          <p:cNvPr id="8909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347141" name="Rectangle 5"/>
          <p:cNvSpPr>
            <a:spLocks noGrp="1" noChangeArrowheads="1"/>
          </p:cNvSpPr>
          <p:nvPr>
            <p:ph type="body" sz="quarter" idx="3"/>
          </p:nvPr>
        </p:nvSpPr>
        <p:spPr bwMode="auto">
          <a:xfrm>
            <a:off x="680064" y="4715483"/>
            <a:ext cx="5437550" cy="4466002"/>
          </a:xfrm>
          <a:prstGeom prst="rect">
            <a:avLst/>
          </a:prstGeom>
          <a:noFill/>
          <a:ln w="9525">
            <a:noFill/>
            <a:miter lim="800000"/>
            <a:headEnd/>
            <a:tailEnd/>
          </a:ln>
          <a:effectLst/>
        </p:spPr>
        <p:txBody>
          <a:bodyPr vert="horz" wrap="square" lIns="88223" tIns="44111" rIns="88223" bIns="44111"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endParaRPr lang="en-ZA" noProof="0" dirty="0"/>
          </a:p>
        </p:txBody>
      </p:sp>
      <p:sp>
        <p:nvSpPr>
          <p:cNvPr id="347142" name="Rectangle 6"/>
          <p:cNvSpPr>
            <a:spLocks noGrp="1" noChangeArrowheads="1"/>
          </p:cNvSpPr>
          <p:nvPr>
            <p:ph type="ftr" sz="quarter" idx="4"/>
          </p:nvPr>
        </p:nvSpPr>
        <p:spPr bwMode="auto">
          <a:xfrm>
            <a:off x="1" y="9427681"/>
            <a:ext cx="2945955" cy="497317"/>
          </a:xfrm>
          <a:prstGeom prst="rect">
            <a:avLst/>
          </a:prstGeom>
          <a:noFill/>
          <a:ln w="9525">
            <a:noFill/>
            <a:miter lim="800000"/>
            <a:headEnd/>
            <a:tailEnd/>
          </a:ln>
          <a:effectLst/>
        </p:spPr>
        <p:txBody>
          <a:bodyPr vert="horz" wrap="square" lIns="88223" tIns="44111" rIns="88223" bIns="44111" numCol="1" anchor="b" anchorCtr="0" compatLnSpc="1">
            <a:prstTxWarp prst="textNoShape">
              <a:avLst/>
            </a:prstTxWarp>
          </a:bodyPr>
          <a:lstStyle>
            <a:lvl1pPr algn="l" eaLnBrk="1" hangingPunct="1">
              <a:spcBef>
                <a:spcPct val="0"/>
              </a:spcBef>
              <a:defRPr>
                <a:latin typeface="Trebuchet MS" panose="020B0603020202020204" pitchFamily="34" charset="0"/>
                <a:cs typeface="Arial" charset="0"/>
              </a:defRPr>
            </a:lvl1pPr>
          </a:lstStyle>
          <a:p>
            <a:pPr>
              <a:defRPr/>
            </a:pPr>
            <a:endParaRPr lang="en-ZA" dirty="0"/>
          </a:p>
        </p:txBody>
      </p:sp>
      <p:sp>
        <p:nvSpPr>
          <p:cNvPr id="347143" name="Rectangle 7"/>
          <p:cNvSpPr>
            <a:spLocks noGrp="1" noChangeArrowheads="1"/>
          </p:cNvSpPr>
          <p:nvPr>
            <p:ph type="sldNum" sz="quarter" idx="5"/>
          </p:nvPr>
        </p:nvSpPr>
        <p:spPr bwMode="auto">
          <a:xfrm>
            <a:off x="3850247" y="9427681"/>
            <a:ext cx="2945955" cy="497317"/>
          </a:xfrm>
          <a:prstGeom prst="rect">
            <a:avLst/>
          </a:prstGeom>
          <a:noFill/>
          <a:ln w="9525">
            <a:noFill/>
            <a:miter lim="800000"/>
            <a:headEnd/>
            <a:tailEnd/>
          </a:ln>
          <a:effectLst/>
        </p:spPr>
        <p:txBody>
          <a:bodyPr vert="horz" wrap="square" lIns="88223" tIns="44111" rIns="88223" bIns="44111" numCol="1" anchor="b" anchorCtr="0" compatLnSpc="1">
            <a:prstTxWarp prst="textNoShape">
              <a:avLst/>
            </a:prstTxWarp>
          </a:bodyPr>
          <a:lstStyle>
            <a:lvl1pPr algn="r" eaLnBrk="1" hangingPunct="1">
              <a:spcBef>
                <a:spcPct val="0"/>
              </a:spcBef>
              <a:defRPr>
                <a:latin typeface="Trebuchet MS" panose="020B0603020202020204" pitchFamily="34" charset="0"/>
                <a:cs typeface="Arial" charset="0"/>
              </a:defRPr>
            </a:lvl1pPr>
          </a:lstStyle>
          <a:p>
            <a:pPr>
              <a:defRPr/>
            </a:pPr>
            <a:fld id="{6BD06715-9C83-4C16-92C0-13885824A6C1}" type="slidenum">
              <a:rPr lang="en-ZA" smtClean="0"/>
              <a:pPr>
                <a:defRPr/>
              </a:pPr>
              <a:t>‹#›</a:t>
            </a:fld>
            <a:endParaRPr lang="en-ZA" dirty="0"/>
          </a:p>
        </p:txBody>
      </p:sp>
    </p:spTree>
    <p:extLst>
      <p:ext uri="{BB962C8B-B14F-4D97-AF65-F5344CB8AC3E}">
        <p14:creationId xmlns:p14="http://schemas.microsoft.com/office/powerpoint/2010/main" xmlns="" val="24883435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rebuchet MS" panose="020B0603020202020204"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rebuchet MS" panose="020B0603020202020204"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rebuchet MS" panose="020B0603020202020204"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rebuchet MS" panose="020B0603020202020204"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rebuchet MS" panose="020B0603020202020204"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ヒラギノ角ゴ Pro W3"/>
                <a:cs typeface="ヒラギノ角ゴ Pro W3"/>
              </a:defRPr>
            </a:lvl1pPr>
            <a:lvl2pPr marL="742800" indent="-285692">
              <a:spcBef>
                <a:spcPct val="30000"/>
              </a:spcBef>
              <a:defRPr sz="1200">
                <a:solidFill>
                  <a:schemeClr val="tx1"/>
                </a:solidFill>
                <a:latin typeface="Arial" panose="020B0604020202020204" pitchFamily="34" charset="0"/>
                <a:ea typeface="ヒラギノ角ゴ Pro W3"/>
                <a:cs typeface="ヒラギノ角ゴ Pro W3"/>
              </a:defRPr>
            </a:lvl2pPr>
            <a:lvl3pPr marL="1142769" indent="-228554">
              <a:spcBef>
                <a:spcPct val="30000"/>
              </a:spcBef>
              <a:defRPr sz="1200">
                <a:solidFill>
                  <a:schemeClr val="tx1"/>
                </a:solidFill>
                <a:latin typeface="Arial" panose="020B0604020202020204" pitchFamily="34" charset="0"/>
                <a:ea typeface="ヒラギノ角ゴ Pro W3"/>
                <a:cs typeface="ヒラギノ角ゴ Pro W3"/>
              </a:defRPr>
            </a:lvl3pPr>
            <a:lvl4pPr marL="1599876" indent="-228554">
              <a:spcBef>
                <a:spcPct val="30000"/>
              </a:spcBef>
              <a:defRPr sz="1200">
                <a:solidFill>
                  <a:schemeClr val="tx1"/>
                </a:solidFill>
                <a:latin typeface="Arial" panose="020B0604020202020204" pitchFamily="34" charset="0"/>
                <a:ea typeface="ヒラギノ角ゴ Pro W3"/>
                <a:cs typeface="ヒラギノ角ゴ Pro W3"/>
              </a:defRPr>
            </a:lvl4pPr>
            <a:lvl5pPr marL="2056984" indent="-228554">
              <a:spcBef>
                <a:spcPct val="30000"/>
              </a:spcBef>
              <a:defRPr sz="1200">
                <a:solidFill>
                  <a:schemeClr val="tx1"/>
                </a:solidFill>
                <a:latin typeface="Arial" panose="020B0604020202020204" pitchFamily="34" charset="0"/>
                <a:ea typeface="ヒラギノ角ゴ Pro W3"/>
                <a:cs typeface="ヒラギノ角ゴ Pro W3"/>
              </a:defRPr>
            </a:lvl5pPr>
            <a:lvl6pPr marL="2514091" indent="-228554"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199" indent="-228554"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8307" indent="-228554"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5414" indent="-228554"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eaLnBrk="1" hangingPunct="1">
              <a:spcBef>
                <a:spcPct val="0"/>
              </a:spcBef>
            </a:pPr>
            <a:fld id="{4B80DA60-49B9-4B2C-AC10-CEEFA82FE4DE}" type="slidenum">
              <a:rPr lang="en-US" altLang="en-US" smtClean="0">
                <a:solidFill>
                  <a:srgbClr val="000000"/>
                </a:solidFill>
                <a:ea typeface="MS PGothic" panose="020B0600070205080204" pitchFamily="34" charset="-128"/>
                <a:cs typeface="Arial" panose="020B0604020202020204" pitchFamily="34" charset="0"/>
              </a:rPr>
              <a:pPr eaLnBrk="1" hangingPunct="1">
                <a:spcBef>
                  <a:spcPct val="0"/>
                </a:spcBef>
              </a:pPr>
              <a:t>1</a:t>
            </a:fld>
            <a:endParaRPr lang="en-US" altLang="en-US">
              <a:solidFill>
                <a:srgbClr val="000000"/>
              </a:solidFill>
              <a:ea typeface="MS PGothic" panose="020B0600070205080204" pitchFamily="34" charset="-128"/>
              <a:cs typeface="Arial" panose="020B0604020202020204"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ヒラギノ角ゴ Pro W3"/>
              <a:cs typeface="ヒラギノ角ゴ Pro W3"/>
            </a:endParaRPr>
          </a:p>
        </p:txBody>
      </p:sp>
    </p:spTree>
    <p:extLst>
      <p:ext uri="{BB962C8B-B14F-4D97-AF65-F5344CB8AC3E}">
        <p14:creationId xmlns:p14="http://schemas.microsoft.com/office/powerpoint/2010/main" xmlns="" val="3424937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defTabSz="914215">
              <a:defRPr/>
            </a:pPr>
            <a:fld id="{6BD06715-9C83-4C16-92C0-13885824A6C1}" type="slidenum">
              <a:rPr lang="en-ZA">
                <a:solidFill>
                  <a:srgbClr val="000000"/>
                </a:solidFill>
              </a:rPr>
              <a:pPr defTabSz="914215">
                <a:defRPr/>
              </a:pPr>
              <a:t>29</a:t>
            </a:fld>
            <a:endParaRPr lang="en-ZA" dirty="0">
              <a:solidFill>
                <a:srgbClr val="000000"/>
              </a:solidFill>
            </a:endParaRPr>
          </a:p>
        </p:txBody>
      </p:sp>
    </p:spTree>
    <p:extLst>
      <p:ext uri="{BB962C8B-B14F-4D97-AF65-F5344CB8AC3E}">
        <p14:creationId xmlns:p14="http://schemas.microsoft.com/office/powerpoint/2010/main" xmlns="" val="607925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defTabSz="914215">
              <a:defRPr/>
            </a:pPr>
            <a:fld id="{6BD06715-9C83-4C16-92C0-13885824A6C1}" type="slidenum">
              <a:rPr lang="en-ZA">
                <a:solidFill>
                  <a:srgbClr val="000000"/>
                </a:solidFill>
              </a:rPr>
              <a:pPr defTabSz="914215">
                <a:defRPr/>
              </a:pPr>
              <a:t>30</a:t>
            </a:fld>
            <a:endParaRPr lang="en-ZA" dirty="0">
              <a:solidFill>
                <a:srgbClr val="000000"/>
              </a:solidFill>
            </a:endParaRPr>
          </a:p>
        </p:txBody>
      </p:sp>
    </p:spTree>
    <p:extLst>
      <p:ext uri="{BB962C8B-B14F-4D97-AF65-F5344CB8AC3E}">
        <p14:creationId xmlns:p14="http://schemas.microsoft.com/office/powerpoint/2010/main" xmlns="" val="1123148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defTabSz="914215">
              <a:defRPr/>
            </a:pPr>
            <a:fld id="{6BD06715-9C83-4C16-92C0-13885824A6C1}" type="slidenum">
              <a:rPr lang="en-ZA">
                <a:solidFill>
                  <a:srgbClr val="000000"/>
                </a:solidFill>
              </a:rPr>
              <a:pPr defTabSz="914215">
                <a:defRPr/>
              </a:pPr>
              <a:t>31</a:t>
            </a:fld>
            <a:endParaRPr lang="en-ZA" dirty="0">
              <a:solidFill>
                <a:srgbClr val="000000"/>
              </a:solidFill>
            </a:endParaRPr>
          </a:p>
        </p:txBody>
      </p:sp>
    </p:spTree>
    <p:extLst>
      <p:ext uri="{BB962C8B-B14F-4D97-AF65-F5344CB8AC3E}">
        <p14:creationId xmlns:p14="http://schemas.microsoft.com/office/powerpoint/2010/main" xmlns="" val="2762964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defTabSz="914215">
              <a:defRPr/>
            </a:pPr>
            <a:fld id="{6BD06715-9C83-4C16-92C0-13885824A6C1}" type="slidenum">
              <a:rPr lang="en-ZA">
                <a:solidFill>
                  <a:srgbClr val="000000"/>
                </a:solidFill>
              </a:rPr>
              <a:pPr defTabSz="914215">
                <a:defRPr/>
              </a:pPr>
              <a:t>32</a:t>
            </a:fld>
            <a:endParaRPr lang="en-ZA" dirty="0">
              <a:solidFill>
                <a:srgbClr val="000000"/>
              </a:solidFill>
            </a:endParaRPr>
          </a:p>
        </p:txBody>
      </p:sp>
    </p:spTree>
    <p:extLst>
      <p:ext uri="{BB962C8B-B14F-4D97-AF65-F5344CB8AC3E}">
        <p14:creationId xmlns:p14="http://schemas.microsoft.com/office/powerpoint/2010/main" xmlns="" val="831435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defTabSz="914215">
              <a:defRPr/>
            </a:pPr>
            <a:fld id="{6BD06715-9C83-4C16-92C0-13885824A6C1}" type="slidenum">
              <a:rPr lang="en-ZA">
                <a:solidFill>
                  <a:srgbClr val="000000"/>
                </a:solidFill>
              </a:rPr>
              <a:pPr defTabSz="914215">
                <a:defRPr/>
              </a:pPr>
              <a:t>33</a:t>
            </a:fld>
            <a:endParaRPr lang="en-ZA" dirty="0">
              <a:solidFill>
                <a:srgbClr val="000000"/>
              </a:solidFill>
            </a:endParaRPr>
          </a:p>
        </p:txBody>
      </p:sp>
    </p:spTree>
    <p:extLst>
      <p:ext uri="{BB962C8B-B14F-4D97-AF65-F5344CB8AC3E}">
        <p14:creationId xmlns:p14="http://schemas.microsoft.com/office/powerpoint/2010/main" xmlns="" val="835390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6BD06715-9C83-4C16-92C0-13885824A6C1}" type="slidenum">
              <a:rPr lang="en-ZA" smtClean="0"/>
              <a:pPr>
                <a:defRPr/>
              </a:pPr>
              <a:t>35</a:t>
            </a:fld>
            <a:endParaRPr lang="en-ZA" dirty="0"/>
          </a:p>
        </p:txBody>
      </p:sp>
    </p:spTree>
    <p:extLst>
      <p:ext uri="{BB962C8B-B14F-4D97-AF65-F5344CB8AC3E}">
        <p14:creationId xmlns:p14="http://schemas.microsoft.com/office/powerpoint/2010/main" xmlns="" val="3761976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6BD06715-9C83-4C16-92C0-13885824A6C1}" type="slidenum">
              <a:rPr lang="en-ZA" smtClean="0"/>
              <a:pPr>
                <a:defRPr/>
              </a:pPr>
              <a:t>36</a:t>
            </a:fld>
            <a:endParaRPr lang="en-ZA" dirty="0"/>
          </a:p>
        </p:txBody>
      </p:sp>
    </p:spTree>
    <p:extLst>
      <p:ext uri="{BB962C8B-B14F-4D97-AF65-F5344CB8AC3E}">
        <p14:creationId xmlns:p14="http://schemas.microsoft.com/office/powerpoint/2010/main" xmlns="" val="3308006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ChangeArrowheads="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smtClean="0">
              <a:latin typeface="Arial" panose="020B0604020202020204" pitchFamily="34" charset="0"/>
              <a:ea typeface="ヒラギノ角ゴ Pro W3" pitchFamily="3" charset="-128"/>
            </a:endParaRP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3" charset="-128"/>
              </a:defRPr>
            </a:lvl1pPr>
            <a:lvl2pPr marL="741761" indent="-285293">
              <a:defRPr sz="2400">
                <a:solidFill>
                  <a:schemeClr val="tx1"/>
                </a:solidFill>
                <a:latin typeface="Arial" panose="020B0604020202020204" pitchFamily="34" charset="0"/>
                <a:ea typeface="ヒラギノ角ゴ Pro W3" pitchFamily="3" charset="-128"/>
              </a:defRPr>
            </a:lvl2pPr>
            <a:lvl3pPr marL="1141171" indent="-228234">
              <a:defRPr sz="2400">
                <a:solidFill>
                  <a:schemeClr val="tx1"/>
                </a:solidFill>
                <a:latin typeface="Arial" panose="020B0604020202020204" pitchFamily="34" charset="0"/>
                <a:ea typeface="ヒラギノ角ゴ Pro W3" pitchFamily="3" charset="-128"/>
              </a:defRPr>
            </a:lvl3pPr>
            <a:lvl4pPr marL="1597640" indent="-228234">
              <a:defRPr sz="2400">
                <a:solidFill>
                  <a:schemeClr val="tx1"/>
                </a:solidFill>
                <a:latin typeface="Arial" panose="020B0604020202020204" pitchFamily="34" charset="0"/>
                <a:ea typeface="ヒラギノ角ゴ Pro W3" pitchFamily="3" charset="-128"/>
              </a:defRPr>
            </a:lvl4pPr>
            <a:lvl5pPr marL="2054108" indent="-228234">
              <a:defRPr sz="2400">
                <a:solidFill>
                  <a:schemeClr val="tx1"/>
                </a:solidFill>
                <a:latin typeface="Arial" panose="020B0604020202020204" pitchFamily="34" charset="0"/>
                <a:ea typeface="ヒラギノ角ゴ Pro W3" pitchFamily="3" charset="-128"/>
              </a:defRPr>
            </a:lvl5pPr>
            <a:lvl6pPr marL="2510577" indent="-228234" eaLnBrk="0" fontAlgn="base" hangingPunct="0">
              <a:spcBef>
                <a:spcPct val="0"/>
              </a:spcBef>
              <a:spcAft>
                <a:spcPct val="0"/>
              </a:spcAft>
              <a:defRPr sz="2400">
                <a:solidFill>
                  <a:schemeClr val="tx1"/>
                </a:solidFill>
                <a:latin typeface="Arial" panose="020B0604020202020204" pitchFamily="34" charset="0"/>
                <a:ea typeface="ヒラギノ角ゴ Pro W3" pitchFamily="3" charset="-128"/>
              </a:defRPr>
            </a:lvl6pPr>
            <a:lvl7pPr marL="2967045" indent="-228234" eaLnBrk="0" fontAlgn="base" hangingPunct="0">
              <a:spcBef>
                <a:spcPct val="0"/>
              </a:spcBef>
              <a:spcAft>
                <a:spcPct val="0"/>
              </a:spcAft>
              <a:defRPr sz="2400">
                <a:solidFill>
                  <a:schemeClr val="tx1"/>
                </a:solidFill>
                <a:latin typeface="Arial" panose="020B0604020202020204" pitchFamily="34" charset="0"/>
                <a:ea typeface="ヒラギノ角ゴ Pro W3" pitchFamily="3" charset="-128"/>
              </a:defRPr>
            </a:lvl7pPr>
            <a:lvl8pPr marL="3423514" indent="-228234" eaLnBrk="0" fontAlgn="base" hangingPunct="0">
              <a:spcBef>
                <a:spcPct val="0"/>
              </a:spcBef>
              <a:spcAft>
                <a:spcPct val="0"/>
              </a:spcAft>
              <a:defRPr sz="2400">
                <a:solidFill>
                  <a:schemeClr val="tx1"/>
                </a:solidFill>
                <a:latin typeface="Arial" panose="020B0604020202020204" pitchFamily="34" charset="0"/>
                <a:ea typeface="ヒラギノ角ゴ Pro W3" pitchFamily="3" charset="-128"/>
              </a:defRPr>
            </a:lvl8pPr>
            <a:lvl9pPr marL="3879982" indent="-228234" eaLnBrk="0" fontAlgn="base" hangingPunct="0">
              <a:spcBef>
                <a:spcPct val="0"/>
              </a:spcBef>
              <a:spcAft>
                <a:spcPct val="0"/>
              </a:spcAft>
              <a:defRPr sz="2400">
                <a:solidFill>
                  <a:schemeClr val="tx1"/>
                </a:solidFill>
                <a:latin typeface="Arial" panose="020B0604020202020204" pitchFamily="34" charset="0"/>
                <a:ea typeface="ヒラギノ角ゴ Pro W3" pitchFamily="3" charset="-128"/>
              </a:defRPr>
            </a:lvl9pPr>
          </a:lstStyle>
          <a:p>
            <a:fld id="{1635765E-F2FD-4C81-BE18-0882AD3024D4}" type="slidenum">
              <a:rPr lang="en-ZA" altLang="en-US" sz="1200"/>
              <a:pPr/>
              <a:t>48</a:t>
            </a:fld>
            <a:endParaRPr lang="en-ZA" altLang="en-US" sz="1200"/>
          </a:p>
        </p:txBody>
      </p:sp>
    </p:spTree>
    <p:extLst>
      <p:ext uri="{BB962C8B-B14F-4D97-AF65-F5344CB8AC3E}">
        <p14:creationId xmlns:p14="http://schemas.microsoft.com/office/powerpoint/2010/main" xmlns="" val="758306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xmlns="" id="{0E5A971F-F217-4EB5-B380-B9C10852F2E9}"/>
              </a:ext>
            </a:extLst>
          </p:cNvPr>
          <p:cNvSpPr>
            <a:spLocks noGrp="1" noRot="1" noChangeAspect="1" noTextEdit="1"/>
          </p:cNvSpPr>
          <p:nvPr>
            <p:ph type="sldImg"/>
          </p:nvPr>
        </p:nvSpPr>
        <p:spPr>
          <a:ln/>
        </p:spPr>
      </p:sp>
      <p:sp>
        <p:nvSpPr>
          <p:cNvPr id="62467" name="Notes Placeholder 2">
            <a:extLst>
              <a:ext uri="{FF2B5EF4-FFF2-40B4-BE49-F238E27FC236}">
                <a16:creationId xmlns:a16="http://schemas.microsoft.com/office/drawing/2014/main" xmlns="" id="{64952880-22B5-409F-A7BB-CCD6DC8B3E5F}"/>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a:latin typeface="Arial" panose="020B0604020202020204" pitchFamily="34" charset="0"/>
              <a:ea typeface="ヒラギノ角ゴ Pro W3"/>
              <a:cs typeface="ヒラギノ角ゴ Pro W3"/>
            </a:endParaRPr>
          </a:p>
        </p:txBody>
      </p:sp>
      <p:sp>
        <p:nvSpPr>
          <p:cNvPr id="62468" name="Slide Number Placeholder 3">
            <a:extLst>
              <a:ext uri="{FF2B5EF4-FFF2-40B4-BE49-F238E27FC236}">
                <a16:creationId xmlns:a16="http://schemas.microsoft.com/office/drawing/2014/main" xmlns="" id="{78D272E6-AB38-43AC-BAB4-5E6E870A6C84}"/>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4A813226-932A-454C-AF03-AA3A6C1569E6}" type="slidenum">
              <a:rPr lang="en-ZA" altLang="en-US" smtClean="0">
                <a:ea typeface="ヒラギノ角ゴ Pro W3"/>
              </a:rPr>
              <a:pPr/>
              <a:t>4</a:t>
            </a:fld>
            <a:endParaRPr lang="en-ZA" altLang="en-US">
              <a:ea typeface="ヒラギノ角ゴ Pro W3"/>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xmlns="" id="{495B9EBC-2D77-495A-BCF2-0485C668F40B}"/>
              </a:ext>
            </a:extLst>
          </p:cNvPr>
          <p:cNvSpPr>
            <a:spLocks noGrp="1" noRot="1" noChangeAspect="1" noTextEdit="1"/>
          </p:cNvSpPr>
          <p:nvPr>
            <p:ph type="sldImg"/>
          </p:nvPr>
        </p:nvSpPr>
        <p:spPr>
          <a:ln/>
        </p:spPr>
      </p:sp>
      <p:sp>
        <p:nvSpPr>
          <p:cNvPr id="65539" name="Notes Placeholder 2">
            <a:extLst>
              <a:ext uri="{FF2B5EF4-FFF2-40B4-BE49-F238E27FC236}">
                <a16:creationId xmlns:a16="http://schemas.microsoft.com/office/drawing/2014/main" xmlns="" id="{F2BC3ABD-F1D9-4D71-A736-329C097CFABA}"/>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a:latin typeface="Arial" panose="020B0604020202020204" pitchFamily="34" charset="0"/>
              <a:ea typeface="ヒラギノ角ゴ Pro W3"/>
              <a:cs typeface="ヒラギノ角ゴ Pro W3"/>
            </a:endParaRPr>
          </a:p>
        </p:txBody>
      </p:sp>
      <p:sp>
        <p:nvSpPr>
          <p:cNvPr id="65540" name="Slide Number Placeholder 3">
            <a:extLst>
              <a:ext uri="{FF2B5EF4-FFF2-40B4-BE49-F238E27FC236}">
                <a16:creationId xmlns:a16="http://schemas.microsoft.com/office/drawing/2014/main" xmlns="" id="{7A8069E0-5B2F-4063-9625-B0E6869D2831}"/>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A391B301-7ABE-44EE-ABB6-F33C9F813425}" type="slidenum">
              <a:rPr lang="en-ZA" altLang="en-US" smtClean="0">
                <a:ea typeface="ヒラギノ角ゴ Pro W3"/>
              </a:rPr>
              <a:pPr/>
              <a:t>6</a:t>
            </a:fld>
            <a:endParaRPr lang="en-ZA" altLang="en-US">
              <a:ea typeface="ヒラギノ角ゴ Pro W3"/>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6BD06715-9C83-4C16-92C0-13885824A6C1}" type="slidenum">
              <a:rPr lang="en-ZA" smtClean="0"/>
              <a:pPr>
                <a:defRPr/>
              </a:pPr>
              <a:t>12</a:t>
            </a:fld>
            <a:endParaRPr lang="en-ZA" dirty="0"/>
          </a:p>
        </p:txBody>
      </p:sp>
    </p:spTree>
    <p:extLst>
      <p:ext uri="{BB962C8B-B14F-4D97-AF65-F5344CB8AC3E}">
        <p14:creationId xmlns:p14="http://schemas.microsoft.com/office/powerpoint/2010/main" xmlns="" val="713251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ChangeArrowheads="1" noTextEdit="1"/>
          </p:cNvSpPr>
          <p:nvPr>
            <p:ph type="sldImg"/>
          </p:nvPr>
        </p:nvSpPr>
        <p:spPr>
          <a:ln/>
        </p:spPr>
      </p:sp>
      <p:sp>
        <p:nvSpPr>
          <p:cNvPr id="39939" name="Notes Placeholder 2"/>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a:latin typeface="Arial" panose="020B0604020202020204" pitchFamily="34" charset="0"/>
              <a:ea typeface="ヒラギノ角ゴ Pro W3" pitchFamily="-84" charset="-128"/>
            </a:endParaRPr>
          </a:p>
        </p:txBody>
      </p:sp>
      <p:sp>
        <p:nvSpPr>
          <p:cNvPr id="39940" name="Slide Number Placeholder 3"/>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84" charset="-128"/>
              </a:defRPr>
            </a:lvl1pPr>
            <a:lvl2pPr marL="742800" indent="-285692">
              <a:defRPr sz="2400">
                <a:solidFill>
                  <a:schemeClr val="tx1"/>
                </a:solidFill>
                <a:latin typeface="Arial" panose="020B0604020202020204" pitchFamily="34" charset="0"/>
                <a:ea typeface="ヒラギノ角ゴ Pro W3" pitchFamily="-84" charset="-128"/>
              </a:defRPr>
            </a:lvl2pPr>
            <a:lvl3pPr marL="1142769" indent="-228554">
              <a:defRPr sz="2400">
                <a:solidFill>
                  <a:schemeClr val="tx1"/>
                </a:solidFill>
                <a:latin typeface="Arial" panose="020B0604020202020204" pitchFamily="34" charset="0"/>
                <a:ea typeface="ヒラギノ角ゴ Pro W3" pitchFamily="-84" charset="-128"/>
              </a:defRPr>
            </a:lvl3pPr>
            <a:lvl4pPr marL="1599876" indent="-228554">
              <a:defRPr sz="2400">
                <a:solidFill>
                  <a:schemeClr val="tx1"/>
                </a:solidFill>
                <a:latin typeface="Arial" panose="020B0604020202020204" pitchFamily="34" charset="0"/>
                <a:ea typeface="ヒラギノ角ゴ Pro W3" pitchFamily="-84" charset="-128"/>
              </a:defRPr>
            </a:lvl4pPr>
            <a:lvl5pPr marL="2056984" indent="-228554">
              <a:defRPr sz="2400">
                <a:solidFill>
                  <a:schemeClr val="tx1"/>
                </a:solidFill>
                <a:latin typeface="Arial" panose="020B0604020202020204" pitchFamily="34" charset="0"/>
                <a:ea typeface="ヒラギノ角ゴ Pro W3" pitchFamily="-84" charset="-128"/>
              </a:defRPr>
            </a:lvl5pPr>
            <a:lvl6pPr marL="2514091" indent="-228554"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199" indent="-228554"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8307" indent="-228554"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5414" indent="-228554"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622B5F79-B071-4F5E-920B-65B3F4694E37}" type="slidenum">
              <a:rPr lang="en-ZA" altLang="en-US" sz="1200">
                <a:solidFill>
                  <a:srgbClr val="000000"/>
                </a:solidFill>
              </a:rPr>
              <a:pPr/>
              <a:t>14</a:t>
            </a:fld>
            <a:endParaRPr lang="en-ZA" altLang="en-US" sz="1200">
              <a:solidFill>
                <a:srgbClr val="000000"/>
              </a:solidFill>
            </a:endParaRPr>
          </a:p>
        </p:txBody>
      </p:sp>
    </p:spTree>
    <p:extLst>
      <p:ext uri="{BB962C8B-B14F-4D97-AF65-F5344CB8AC3E}">
        <p14:creationId xmlns:p14="http://schemas.microsoft.com/office/powerpoint/2010/main" xmlns="" val="2673094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defTabSz="684703" fontAlgn="auto">
              <a:spcBef>
                <a:spcPts val="0"/>
              </a:spcBef>
              <a:spcAft>
                <a:spcPts val="0"/>
              </a:spcAft>
              <a:defRPr/>
            </a:pPr>
            <a:fld id="{CC91EFE6-A6D6-AC4D-8DEE-1D13AA8E2992}" type="slidenum">
              <a:rPr lang="en-US">
                <a:solidFill>
                  <a:prstClr val="black"/>
                </a:solidFill>
                <a:latin typeface="Mundo Sans Std Regular" charset="0"/>
              </a:rPr>
              <a:pPr defTabSz="684703" fontAlgn="auto">
                <a:spcBef>
                  <a:spcPts val="0"/>
                </a:spcBef>
                <a:spcAft>
                  <a:spcPts val="0"/>
                </a:spcAft>
                <a:defRPr/>
              </a:pPr>
              <a:t>18</a:t>
            </a:fld>
            <a:endParaRPr lang="en-US" dirty="0">
              <a:solidFill>
                <a:prstClr val="black"/>
              </a:solidFill>
              <a:latin typeface="Mundo Sans Std Regular" charset="0"/>
            </a:endParaRPr>
          </a:p>
        </p:txBody>
      </p:sp>
    </p:spTree>
    <p:extLst>
      <p:ext uri="{BB962C8B-B14F-4D97-AF65-F5344CB8AC3E}">
        <p14:creationId xmlns:p14="http://schemas.microsoft.com/office/powerpoint/2010/main" xmlns="" val="2857059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defTabSz="914215">
              <a:defRPr/>
            </a:pPr>
            <a:fld id="{6BD06715-9C83-4C16-92C0-13885824A6C1}" type="slidenum">
              <a:rPr lang="en-ZA">
                <a:solidFill>
                  <a:srgbClr val="000000"/>
                </a:solidFill>
              </a:rPr>
              <a:pPr defTabSz="914215">
                <a:defRPr/>
              </a:pPr>
              <a:t>26</a:t>
            </a:fld>
            <a:endParaRPr lang="en-ZA" dirty="0">
              <a:solidFill>
                <a:srgbClr val="000000"/>
              </a:solidFill>
            </a:endParaRPr>
          </a:p>
        </p:txBody>
      </p:sp>
    </p:spTree>
    <p:extLst>
      <p:ext uri="{BB962C8B-B14F-4D97-AF65-F5344CB8AC3E}">
        <p14:creationId xmlns:p14="http://schemas.microsoft.com/office/powerpoint/2010/main" xmlns="" val="4166162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defTabSz="914215">
              <a:defRPr/>
            </a:pPr>
            <a:fld id="{6BD06715-9C83-4C16-92C0-13885824A6C1}" type="slidenum">
              <a:rPr lang="en-ZA">
                <a:solidFill>
                  <a:srgbClr val="000000"/>
                </a:solidFill>
              </a:rPr>
              <a:pPr defTabSz="914215">
                <a:defRPr/>
              </a:pPr>
              <a:t>27</a:t>
            </a:fld>
            <a:endParaRPr lang="en-ZA" dirty="0">
              <a:solidFill>
                <a:srgbClr val="000000"/>
              </a:solidFill>
            </a:endParaRPr>
          </a:p>
        </p:txBody>
      </p:sp>
    </p:spTree>
    <p:extLst>
      <p:ext uri="{BB962C8B-B14F-4D97-AF65-F5344CB8AC3E}">
        <p14:creationId xmlns:p14="http://schemas.microsoft.com/office/powerpoint/2010/main" xmlns="" val="708091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defTabSz="914215">
              <a:defRPr/>
            </a:pPr>
            <a:fld id="{6BD06715-9C83-4C16-92C0-13885824A6C1}" type="slidenum">
              <a:rPr lang="en-ZA">
                <a:solidFill>
                  <a:srgbClr val="000000"/>
                </a:solidFill>
              </a:rPr>
              <a:pPr defTabSz="914215">
                <a:defRPr/>
              </a:pPr>
              <a:t>28</a:t>
            </a:fld>
            <a:endParaRPr lang="en-ZA" dirty="0">
              <a:solidFill>
                <a:srgbClr val="000000"/>
              </a:solidFill>
            </a:endParaRPr>
          </a:p>
        </p:txBody>
      </p:sp>
    </p:spTree>
    <p:extLst>
      <p:ext uri="{BB962C8B-B14F-4D97-AF65-F5344CB8AC3E}">
        <p14:creationId xmlns:p14="http://schemas.microsoft.com/office/powerpoint/2010/main" xmlns="" val="19452269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3.xml"/><Relationship Id="rId1" Type="http://schemas.openxmlformats.org/officeDocument/2006/relationships/vmlDrawing" Target="../drawings/vmlDrawing6.v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3.xml"/><Relationship Id="rId1" Type="http://schemas.openxmlformats.org/officeDocument/2006/relationships/vmlDrawing" Target="../drawings/vmlDrawing7.v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4.xml"/><Relationship Id="rId1" Type="http://schemas.openxmlformats.org/officeDocument/2006/relationships/vmlDrawing" Target="../drawings/vmlDrawing9.v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4.xml"/><Relationship Id="rId1" Type="http://schemas.openxmlformats.org/officeDocument/2006/relationships/vmlDrawing" Target="../drawings/vmlDrawing10.vml"/></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5.xml"/><Relationship Id="rId1" Type="http://schemas.openxmlformats.org/officeDocument/2006/relationships/vmlDrawing" Target="../drawings/vmlDrawing12.v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5.xml"/><Relationship Id="rId1" Type="http://schemas.openxmlformats.org/officeDocument/2006/relationships/vmlDrawing" Target="../drawings/vmlDrawing13.vml"/></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5.xml"/><Relationship Id="rId1" Type="http://schemas.openxmlformats.org/officeDocument/2006/relationships/vmlDrawing" Target="../drawings/vmlDrawing14.v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9.xml"/><Relationship Id="rId1" Type="http://schemas.openxmlformats.org/officeDocument/2006/relationships/vmlDrawing" Target="../drawings/vmlDrawing16.v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9.xml"/><Relationship Id="rId1" Type="http://schemas.openxmlformats.org/officeDocument/2006/relationships/vmlDrawing" Target="../drawings/vmlDrawing17.vml"/></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9.xml"/><Relationship Id="rId1" Type="http://schemas.openxmlformats.org/officeDocument/2006/relationships/vmlDrawing" Target="../drawings/vmlDrawing18.v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vmlDrawing" Target="../drawings/vmlDrawing4.v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extLst>
              <p:ext uri="{D42A27DB-BD31-4B8C-83A1-F6EECF244321}">
                <p14:modId xmlns:p14="http://schemas.microsoft.com/office/powerpoint/2010/main" xmlns="" val="3030766374"/>
              </p:ext>
            </p:extLst>
          </p:nvPr>
        </p:nvGraphicFramePr>
        <p:xfrm>
          <a:off x="1588" y="1588"/>
          <a:ext cx="1587" cy="1587"/>
        </p:xfrm>
        <a:graphic>
          <a:graphicData uri="http://schemas.openxmlformats.org/presentationml/2006/ole">
            <p:oleObj spid="_x0000_s287968" name="think-cell Slide" r:id="rId3" imgW="360" imgH="360" progId="">
              <p:embed/>
            </p:oleObj>
          </a:graphicData>
        </a:graphic>
      </p:graphicFrame>
      <p:sp>
        <p:nvSpPr>
          <p:cNvPr id="2" name="Title 1"/>
          <p:cNvSpPr>
            <a:spLocks noGrp="1"/>
          </p:cNvSpPr>
          <p:nvPr>
            <p:ph type="ctrTitle"/>
          </p:nvPr>
        </p:nvSpPr>
        <p:spPr>
          <a:xfrm>
            <a:off x="685800" y="2130425"/>
            <a:ext cx="7772400" cy="1470025"/>
          </a:xfrm>
        </p:spPr>
        <p:txBody>
          <a:bodyPr/>
          <a:lstStyle>
            <a:lvl1pPr>
              <a:defRPr/>
            </a:lvl1pPr>
          </a:lstStyle>
          <a:p>
            <a:r>
              <a:rPr lang="en-ZA"/>
              <a:t>Click to edit Master title style</a:t>
            </a:r>
            <a:endParaRPr lang="en-Z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ZA"/>
              <a:t>Click to edit Master subtitle style</a:t>
            </a:r>
            <a:endParaRPr lang="en-Z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11"/>
          <p:cNvSpPr>
            <a:spLocks noGrp="1" noChangeArrowheads="1"/>
          </p:cNvSpPr>
          <p:nvPr>
            <p:ph type="dt" sz="half" idx="10"/>
          </p:nvPr>
        </p:nvSpPr>
        <p:spPr/>
        <p:txBody>
          <a:bodyPr/>
          <a:lstStyle>
            <a:lvl1pPr eaLnBrk="0" hangingPunct="0">
              <a:defRPr/>
            </a:lvl1pPr>
          </a:lstStyle>
          <a:p>
            <a:pPr>
              <a:defRPr/>
            </a:pPr>
            <a:fld id="{3352687F-F06B-4B52-ABA3-186E814CE0EA}" type="slidenum">
              <a:rPr lang="en-US"/>
              <a:pPr>
                <a:defRPr/>
              </a:pPr>
              <a:t>‹#›</a:t>
            </a:fld>
            <a:endParaRPr lang="en-US"/>
          </a:p>
        </p:txBody>
      </p:sp>
    </p:spTree>
    <p:extLst>
      <p:ext uri="{BB962C8B-B14F-4D97-AF65-F5344CB8AC3E}">
        <p14:creationId xmlns:p14="http://schemas.microsoft.com/office/powerpoint/2010/main" xmlns="" val="132873670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11"/>
          <p:cNvSpPr>
            <a:spLocks noGrp="1" noChangeArrowheads="1"/>
          </p:cNvSpPr>
          <p:nvPr>
            <p:ph type="dt" sz="half" idx="10"/>
          </p:nvPr>
        </p:nvSpPr>
        <p:spPr/>
        <p:txBody>
          <a:bodyPr/>
          <a:lstStyle>
            <a:lvl1pPr eaLnBrk="0" hangingPunct="0">
              <a:defRPr/>
            </a:lvl1pPr>
          </a:lstStyle>
          <a:p>
            <a:pPr>
              <a:defRPr/>
            </a:pPr>
            <a:fld id="{94107481-0257-4384-8C32-99BDD9443EFA}" type="slidenum">
              <a:rPr lang="en-US"/>
              <a:pPr>
                <a:defRPr/>
              </a:pPr>
              <a:t>‹#›</a:t>
            </a:fld>
            <a:endParaRPr lang="en-US"/>
          </a:p>
        </p:txBody>
      </p:sp>
    </p:spTree>
    <p:extLst>
      <p:ext uri="{BB962C8B-B14F-4D97-AF65-F5344CB8AC3E}">
        <p14:creationId xmlns:p14="http://schemas.microsoft.com/office/powerpoint/2010/main" xmlns="" val="208953315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381000" y="990600"/>
            <a:ext cx="4114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990600"/>
            <a:ext cx="4114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11"/>
          <p:cNvSpPr>
            <a:spLocks noGrp="1" noChangeArrowheads="1"/>
          </p:cNvSpPr>
          <p:nvPr>
            <p:ph type="dt" sz="half" idx="10"/>
          </p:nvPr>
        </p:nvSpPr>
        <p:spPr/>
        <p:txBody>
          <a:bodyPr/>
          <a:lstStyle>
            <a:lvl1pPr eaLnBrk="0" hangingPunct="0">
              <a:defRPr/>
            </a:lvl1pPr>
          </a:lstStyle>
          <a:p>
            <a:pPr>
              <a:defRPr/>
            </a:pPr>
            <a:fld id="{B0022A1A-5509-46CE-BE71-FFDA8FBF1D88}" type="slidenum">
              <a:rPr lang="en-US"/>
              <a:pPr>
                <a:defRPr/>
              </a:pPr>
              <a:t>‹#›</a:t>
            </a:fld>
            <a:endParaRPr lang="en-US"/>
          </a:p>
        </p:txBody>
      </p:sp>
    </p:spTree>
    <p:extLst>
      <p:ext uri="{BB962C8B-B14F-4D97-AF65-F5344CB8AC3E}">
        <p14:creationId xmlns:p14="http://schemas.microsoft.com/office/powerpoint/2010/main" xmlns="" val="284521050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11"/>
          <p:cNvSpPr>
            <a:spLocks noGrp="1" noChangeArrowheads="1"/>
          </p:cNvSpPr>
          <p:nvPr>
            <p:ph type="dt" sz="half" idx="10"/>
          </p:nvPr>
        </p:nvSpPr>
        <p:spPr/>
        <p:txBody>
          <a:bodyPr/>
          <a:lstStyle>
            <a:lvl1pPr eaLnBrk="0" hangingPunct="0">
              <a:defRPr/>
            </a:lvl1pPr>
          </a:lstStyle>
          <a:p>
            <a:pPr>
              <a:defRPr/>
            </a:pPr>
            <a:fld id="{8CA537C3-C84E-4604-B971-CA254D4ED3CF}" type="slidenum">
              <a:rPr lang="en-US"/>
              <a:pPr>
                <a:defRPr/>
              </a:pPr>
              <a:t>‹#›</a:t>
            </a:fld>
            <a:endParaRPr lang="en-US"/>
          </a:p>
        </p:txBody>
      </p:sp>
    </p:spTree>
    <p:extLst>
      <p:ext uri="{BB962C8B-B14F-4D97-AF65-F5344CB8AC3E}">
        <p14:creationId xmlns:p14="http://schemas.microsoft.com/office/powerpoint/2010/main" xmlns="" val="193040035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11"/>
          <p:cNvSpPr>
            <a:spLocks noGrp="1" noChangeArrowheads="1"/>
          </p:cNvSpPr>
          <p:nvPr>
            <p:ph type="dt" sz="half" idx="10"/>
          </p:nvPr>
        </p:nvSpPr>
        <p:spPr/>
        <p:txBody>
          <a:bodyPr/>
          <a:lstStyle>
            <a:lvl1pPr eaLnBrk="0" hangingPunct="0">
              <a:defRPr/>
            </a:lvl1pPr>
          </a:lstStyle>
          <a:p>
            <a:pPr>
              <a:defRPr/>
            </a:pPr>
            <a:fld id="{541E0939-5690-4192-99CB-C6670A36A75A}" type="slidenum">
              <a:rPr lang="en-US"/>
              <a:pPr>
                <a:defRPr/>
              </a:pPr>
              <a:t>‹#›</a:t>
            </a:fld>
            <a:endParaRPr lang="en-US"/>
          </a:p>
        </p:txBody>
      </p:sp>
    </p:spTree>
    <p:extLst>
      <p:ext uri="{BB962C8B-B14F-4D97-AF65-F5344CB8AC3E}">
        <p14:creationId xmlns:p14="http://schemas.microsoft.com/office/powerpoint/2010/main" xmlns="" val="110509234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p:txBody>
          <a:bodyPr/>
          <a:lstStyle>
            <a:lvl1pPr eaLnBrk="0" hangingPunct="0">
              <a:defRPr/>
            </a:lvl1pPr>
          </a:lstStyle>
          <a:p>
            <a:pPr>
              <a:defRPr/>
            </a:pPr>
            <a:fld id="{FB6E82D4-B279-4406-A34D-A2D55DAD80C1}" type="slidenum">
              <a:rPr lang="en-US"/>
              <a:pPr>
                <a:defRPr/>
              </a:pPr>
              <a:t>‹#›</a:t>
            </a:fld>
            <a:endParaRPr lang="en-US"/>
          </a:p>
        </p:txBody>
      </p:sp>
    </p:spTree>
    <p:extLst>
      <p:ext uri="{BB962C8B-B14F-4D97-AF65-F5344CB8AC3E}">
        <p14:creationId xmlns:p14="http://schemas.microsoft.com/office/powerpoint/2010/main" xmlns="" val="214590298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11"/>
          <p:cNvSpPr>
            <a:spLocks noGrp="1" noChangeArrowheads="1"/>
          </p:cNvSpPr>
          <p:nvPr>
            <p:ph type="dt" sz="half" idx="10"/>
          </p:nvPr>
        </p:nvSpPr>
        <p:spPr/>
        <p:txBody>
          <a:bodyPr/>
          <a:lstStyle>
            <a:lvl1pPr eaLnBrk="0" hangingPunct="0">
              <a:defRPr/>
            </a:lvl1pPr>
          </a:lstStyle>
          <a:p>
            <a:pPr>
              <a:defRPr/>
            </a:pPr>
            <a:fld id="{A62E559B-328A-4F78-9977-87B125D97D9B}" type="slidenum">
              <a:rPr lang="en-US"/>
              <a:pPr>
                <a:defRPr/>
              </a:pPr>
              <a:t>‹#›</a:t>
            </a:fld>
            <a:endParaRPr lang="en-US"/>
          </a:p>
        </p:txBody>
      </p:sp>
    </p:spTree>
    <p:extLst>
      <p:ext uri="{BB962C8B-B14F-4D97-AF65-F5344CB8AC3E}">
        <p14:creationId xmlns:p14="http://schemas.microsoft.com/office/powerpoint/2010/main" xmlns="" val="262341795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11"/>
          <p:cNvSpPr>
            <a:spLocks noGrp="1" noChangeArrowheads="1"/>
          </p:cNvSpPr>
          <p:nvPr>
            <p:ph type="dt" sz="half" idx="10"/>
          </p:nvPr>
        </p:nvSpPr>
        <p:spPr/>
        <p:txBody>
          <a:bodyPr/>
          <a:lstStyle>
            <a:lvl1pPr eaLnBrk="0" hangingPunct="0">
              <a:defRPr/>
            </a:lvl1pPr>
          </a:lstStyle>
          <a:p>
            <a:pPr>
              <a:defRPr/>
            </a:pPr>
            <a:fld id="{1BFFC85D-8613-47F2-85A0-B2DD9FA674BF}" type="slidenum">
              <a:rPr lang="en-US"/>
              <a:pPr>
                <a:defRPr/>
              </a:pPr>
              <a:t>‹#›</a:t>
            </a:fld>
            <a:endParaRPr lang="en-US"/>
          </a:p>
        </p:txBody>
      </p:sp>
    </p:spTree>
    <p:extLst>
      <p:ext uri="{BB962C8B-B14F-4D97-AF65-F5344CB8AC3E}">
        <p14:creationId xmlns:p14="http://schemas.microsoft.com/office/powerpoint/2010/main" xmlns="" val="135551827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11"/>
          <p:cNvSpPr>
            <a:spLocks noGrp="1" noChangeArrowheads="1"/>
          </p:cNvSpPr>
          <p:nvPr>
            <p:ph type="dt" sz="half" idx="10"/>
          </p:nvPr>
        </p:nvSpPr>
        <p:spPr/>
        <p:txBody>
          <a:bodyPr/>
          <a:lstStyle>
            <a:lvl1pPr eaLnBrk="0" hangingPunct="0">
              <a:defRPr/>
            </a:lvl1pPr>
          </a:lstStyle>
          <a:p>
            <a:pPr>
              <a:defRPr/>
            </a:pPr>
            <a:fld id="{F409E0CD-240C-423D-B753-5E90833667BD}" type="slidenum">
              <a:rPr lang="en-US"/>
              <a:pPr>
                <a:defRPr/>
              </a:pPr>
              <a:t>‹#›</a:t>
            </a:fld>
            <a:endParaRPr lang="en-US"/>
          </a:p>
        </p:txBody>
      </p:sp>
    </p:spTree>
    <p:extLst>
      <p:ext uri="{BB962C8B-B14F-4D97-AF65-F5344CB8AC3E}">
        <p14:creationId xmlns:p14="http://schemas.microsoft.com/office/powerpoint/2010/main" xmlns="" val="389221149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04800"/>
            <a:ext cx="2095500" cy="57150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381000" y="304800"/>
            <a:ext cx="6134100" cy="571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11"/>
          <p:cNvSpPr>
            <a:spLocks noGrp="1" noChangeArrowheads="1"/>
          </p:cNvSpPr>
          <p:nvPr>
            <p:ph type="dt" sz="half" idx="10"/>
          </p:nvPr>
        </p:nvSpPr>
        <p:spPr/>
        <p:txBody>
          <a:bodyPr/>
          <a:lstStyle>
            <a:lvl1pPr eaLnBrk="0" hangingPunct="0">
              <a:defRPr/>
            </a:lvl1pPr>
          </a:lstStyle>
          <a:p>
            <a:pPr>
              <a:defRPr/>
            </a:pPr>
            <a:fld id="{FC5C02CE-4D6D-4946-9CBB-4AD3770C0E99}" type="slidenum">
              <a:rPr lang="en-US"/>
              <a:pPr>
                <a:defRPr/>
              </a:pPr>
              <a:t>‹#›</a:t>
            </a:fld>
            <a:endParaRPr lang="en-US"/>
          </a:p>
        </p:txBody>
      </p:sp>
    </p:spTree>
    <p:extLst>
      <p:ext uri="{BB962C8B-B14F-4D97-AF65-F5344CB8AC3E}">
        <p14:creationId xmlns:p14="http://schemas.microsoft.com/office/powerpoint/2010/main" xmlns="" val="230603809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ZA"/>
              <a:t>Click to edit Master title style</a:t>
            </a:r>
            <a:endParaRPr lang="en-ZA" dirty="0"/>
          </a:p>
        </p:txBody>
      </p:sp>
      <p:sp>
        <p:nvSpPr>
          <p:cNvPr id="3" name="Content Placeholder 2"/>
          <p:cNvSpPr>
            <a:spLocks noGrp="1"/>
          </p:cNvSpPr>
          <p:nvPr>
            <p:ph idx="1" hasCustomPrompt="1"/>
          </p:nvPr>
        </p:nvSpPr>
        <p:spPr>
          <a:xfrm>
            <a:off x="381000" y="1168111"/>
            <a:ext cx="8595359" cy="5184775"/>
          </a:xfrm>
        </p:spPr>
        <p:txBody>
          <a:bodyPr/>
          <a:lstStyle>
            <a:lvl1pPr>
              <a:spcBef>
                <a:spcPts val="300"/>
              </a:spcBef>
              <a:spcAft>
                <a:spcPts val="300"/>
              </a:spcAft>
              <a:defRPr sz="1600" b="0"/>
            </a:lvl1pPr>
            <a:lvl2pPr>
              <a:spcBef>
                <a:spcPts val="300"/>
              </a:spcBef>
              <a:spcAft>
                <a:spcPts val="300"/>
              </a:spcAft>
              <a:buClr>
                <a:schemeClr val="tx1"/>
              </a:buClr>
              <a:defRPr sz="1600" b="0"/>
            </a:lvl2pPr>
            <a:lvl3pPr>
              <a:spcBef>
                <a:spcPts val="300"/>
              </a:spcBef>
              <a:spcAft>
                <a:spcPts val="300"/>
              </a:spcAft>
              <a:buClr>
                <a:schemeClr val="tx1"/>
              </a:buClr>
              <a:defRPr sz="1600" b="0"/>
            </a:lvl3pPr>
            <a:lvl4pPr>
              <a:spcBef>
                <a:spcPts val="300"/>
              </a:spcBef>
              <a:spcAft>
                <a:spcPts val="300"/>
              </a:spcAft>
              <a:buClr>
                <a:schemeClr val="tx1"/>
              </a:buClr>
              <a:defRPr sz="1600" b="0"/>
            </a:lvl4pPr>
            <a:lvl5pPr>
              <a:spcBef>
                <a:spcPts val="300"/>
              </a:spcBef>
              <a:spcAft>
                <a:spcPts val="300"/>
              </a:spcAft>
              <a:buClr>
                <a:schemeClr val="tx1"/>
              </a:buClr>
              <a:defRPr sz="1600" b="0"/>
            </a:lvl5p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a:t>
            </a:r>
            <a:endParaRPr lang="en-ZA"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4453"/>
            <a:ext cx="8382000" cy="784225"/>
          </a:xfrm>
        </p:spPr>
        <p:txBody>
          <a:bodyPr/>
          <a:lstStyle/>
          <a:p>
            <a:r>
              <a:rPr lang="en-US"/>
              <a:t>Click to edit Master title style</a:t>
            </a:r>
          </a:p>
        </p:txBody>
      </p:sp>
      <p:sp>
        <p:nvSpPr>
          <p:cNvPr id="3" name="Content Placeholder 2"/>
          <p:cNvSpPr>
            <a:spLocks noGrp="1"/>
          </p:cNvSpPr>
          <p:nvPr>
            <p:ph sz="half" idx="1"/>
          </p:nvPr>
        </p:nvSpPr>
        <p:spPr>
          <a:xfrm>
            <a:off x="381000" y="1263650"/>
            <a:ext cx="41148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63650"/>
            <a:ext cx="41148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0650"/>
            <a:ext cx="41148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523706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extLst/>
          </p:nvPr>
        </p:nvGraphicFramePr>
        <p:xfrm>
          <a:off x="1588" y="1588"/>
          <a:ext cx="1587" cy="1587"/>
        </p:xfrm>
        <a:graphic>
          <a:graphicData uri="http://schemas.openxmlformats.org/presentationml/2006/ole">
            <p:oleObj spid="_x0000_s312465" name="think-cell Slide" r:id="rId3" imgW="360" imgH="360" progId="">
              <p:embed/>
            </p:oleObj>
          </a:graphicData>
        </a:graphic>
      </p:graphicFrame>
      <p:sp>
        <p:nvSpPr>
          <p:cNvPr id="2" name="Title 1"/>
          <p:cNvSpPr>
            <a:spLocks noGrp="1"/>
          </p:cNvSpPr>
          <p:nvPr>
            <p:ph type="ctrTitle"/>
          </p:nvPr>
        </p:nvSpPr>
        <p:spPr>
          <a:xfrm>
            <a:off x="685800" y="2130425"/>
            <a:ext cx="7772400" cy="1470025"/>
          </a:xfrm>
        </p:spPr>
        <p:txBody>
          <a:bodyPr/>
          <a:lstStyle>
            <a:lvl1pPr>
              <a:defRPr/>
            </a:lvl1pPr>
          </a:lstStyle>
          <a:p>
            <a:r>
              <a:rPr lang="en-ZA"/>
              <a:t>Click to edit Master title style</a:t>
            </a:r>
            <a:endParaRPr lang="en-Z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ZA"/>
              <a:t>Click to edit Master subtitle style</a:t>
            </a:r>
            <a:endParaRPr lang="en-ZA" dirty="0"/>
          </a:p>
        </p:txBody>
      </p:sp>
    </p:spTree>
    <p:extLst>
      <p:ext uri="{BB962C8B-B14F-4D97-AF65-F5344CB8AC3E}">
        <p14:creationId xmlns:p14="http://schemas.microsoft.com/office/powerpoint/2010/main" xmlns="" val="1974502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ZA"/>
              <a:t>Click to edit Master title style</a:t>
            </a:r>
            <a:endParaRPr lang="en-ZA" dirty="0"/>
          </a:p>
        </p:txBody>
      </p:sp>
      <p:sp>
        <p:nvSpPr>
          <p:cNvPr id="3" name="Content Placeholder 2"/>
          <p:cNvSpPr>
            <a:spLocks noGrp="1"/>
          </p:cNvSpPr>
          <p:nvPr>
            <p:ph idx="1" hasCustomPrompt="1"/>
          </p:nvPr>
        </p:nvSpPr>
        <p:spPr>
          <a:xfrm>
            <a:off x="381000" y="1168111"/>
            <a:ext cx="8595359" cy="5184775"/>
          </a:xfrm>
        </p:spPr>
        <p:txBody>
          <a:bodyPr/>
          <a:lstStyle>
            <a:lvl1pPr>
              <a:spcBef>
                <a:spcPts val="300"/>
              </a:spcBef>
              <a:spcAft>
                <a:spcPts val="300"/>
              </a:spcAft>
              <a:defRPr sz="1600" b="0"/>
            </a:lvl1pPr>
            <a:lvl2pPr>
              <a:spcBef>
                <a:spcPts val="300"/>
              </a:spcBef>
              <a:spcAft>
                <a:spcPts val="300"/>
              </a:spcAft>
              <a:buClr>
                <a:schemeClr val="tx1"/>
              </a:buClr>
              <a:defRPr sz="1600" b="0"/>
            </a:lvl2pPr>
            <a:lvl3pPr>
              <a:spcBef>
                <a:spcPts val="300"/>
              </a:spcBef>
              <a:spcAft>
                <a:spcPts val="300"/>
              </a:spcAft>
              <a:buClr>
                <a:schemeClr val="tx1"/>
              </a:buClr>
              <a:defRPr sz="1600" b="0"/>
            </a:lvl3pPr>
            <a:lvl4pPr>
              <a:spcBef>
                <a:spcPts val="300"/>
              </a:spcBef>
              <a:spcAft>
                <a:spcPts val="300"/>
              </a:spcAft>
              <a:buClr>
                <a:schemeClr val="tx1"/>
              </a:buClr>
              <a:defRPr sz="1600" b="0"/>
            </a:lvl4pPr>
            <a:lvl5pPr>
              <a:spcBef>
                <a:spcPts val="300"/>
              </a:spcBef>
              <a:spcAft>
                <a:spcPts val="300"/>
              </a:spcAft>
              <a:buClr>
                <a:schemeClr val="tx1"/>
              </a:buClr>
              <a:defRPr sz="1600" b="0"/>
            </a:lvl5p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a:t>
            </a:r>
            <a:endParaRPr lang="en-ZA" dirty="0"/>
          </a:p>
        </p:txBody>
      </p:sp>
    </p:spTree>
    <p:extLst>
      <p:ext uri="{BB962C8B-B14F-4D97-AF65-F5344CB8AC3E}">
        <p14:creationId xmlns:p14="http://schemas.microsoft.com/office/powerpoint/2010/main" xmlns="" val="36848424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nvPr>
        </p:nvGraphicFramePr>
        <p:xfrm>
          <a:off x="1588" y="1588"/>
          <a:ext cx="1587" cy="1587"/>
        </p:xfrm>
        <a:graphic>
          <a:graphicData uri="http://schemas.openxmlformats.org/presentationml/2006/ole">
            <p:oleObj spid="_x0000_s313489" name="think-cell Slide" r:id="rId3" imgW="360" imgH="360" progId="">
              <p:embed/>
            </p:oleObj>
          </a:graphicData>
        </a:graphic>
      </p:graphicFrame>
      <p:sp>
        <p:nvSpPr>
          <p:cNvPr id="4" name="Title 3"/>
          <p:cNvSpPr>
            <a:spLocks noGrp="1"/>
          </p:cNvSpPr>
          <p:nvPr>
            <p:ph type="title"/>
          </p:nvPr>
        </p:nvSpPr>
        <p:spPr/>
        <p:txBody>
          <a:bodyPr/>
          <a:lstStyle>
            <a:lvl1pPr>
              <a:defRPr/>
            </a:lvl1pPr>
          </a:lstStyle>
          <a:p>
            <a:r>
              <a:rPr lang="en-ZA"/>
              <a:t>Click to edit Master title style</a:t>
            </a:r>
            <a:endParaRPr lang="en-ZA" dirty="0"/>
          </a:p>
        </p:txBody>
      </p:sp>
    </p:spTree>
    <p:extLst>
      <p:ext uri="{BB962C8B-B14F-4D97-AF65-F5344CB8AC3E}">
        <p14:creationId xmlns:p14="http://schemas.microsoft.com/office/powerpoint/2010/main" xmlns="" val="12388653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ZA"/>
              <a:t>Click to edit Master title style</a:t>
            </a:r>
            <a:endParaRPr lang="en-ZA" dirty="0"/>
          </a:p>
        </p:txBody>
      </p:sp>
    </p:spTree>
    <p:extLst>
      <p:ext uri="{BB962C8B-B14F-4D97-AF65-F5344CB8AC3E}">
        <p14:creationId xmlns:p14="http://schemas.microsoft.com/office/powerpoint/2010/main" xmlns="" val="1834860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499858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extLst/>
          </p:nvPr>
        </p:nvGraphicFramePr>
        <p:xfrm>
          <a:off x="1588" y="1588"/>
          <a:ext cx="1587" cy="1587"/>
        </p:xfrm>
        <a:graphic>
          <a:graphicData uri="http://schemas.openxmlformats.org/presentationml/2006/ole">
            <p:oleObj spid="_x0000_s321643" name="think-cell Slide" r:id="rId3" imgW="360" imgH="360" progId="">
              <p:embed/>
            </p:oleObj>
          </a:graphicData>
        </a:graphic>
      </p:graphicFrame>
      <p:sp>
        <p:nvSpPr>
          <p:cNvPr id="2" name="Title 1"/>
          <p:cNvSpPr>
            <a:spLocks noGrp="1"/>
          </p:cNvSpPr>
          <p:nvPr>
            <p:ph type="ctrTitle"/>
          </p:nvPr>
        </p:nvSpPr>
        <p:spPr>
          <a:xfrm>
            <a:off x="685800" y="2130425"/>
            <a:ext cx="7772400" cy="1470025"/>
          </a:xfrm>
        </p:spPr>
        <p:txBody>
          <a:bodyPr/>
          <a:lstStyle>
            <a:lvl1pPr>
              <a:defRPr/>
            </a:lvl1pPr>
          </a:lstStyle>
          <a:p>
            <a:r>
              <a:rPr lang="en-ZA"/>
              <a:t>Click to edit Master title style</a:t>
            </a:r>
            <a:endParaRPr lang="en-Z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ZA"/>
              <a:t>Click to edit Master subtitle style</a:t>
            </a:r>
            <a:endParaRPr lang="en-ZA" dirty="0"/>
          </a:p>
        </p:txBody>
      </p:sp>
    </p:spTree>
    <p:extLst>
      <p:ext uri="{BB962C8B-B14F-4D97-AF65-F5344CB8AC3E}">
        <p14:creationId xmlns:p14="http://schemas.microsoft.com/office/powerpoint/2010/main" xmlns="" val="33147365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ZA"/>
              <a:t>Click to edit Master title style</a:t>
            </a:r>
            <a:endParaRPr lang="en-ZA" dirty="0"/>
          </a:p>
        </p:txBody>
      </p:sp>
      <p:sp>
        <p:nvSpPr>
          <p:cNvPr id="3" name="Content Placeholder 2"/>
          <p:cNvSpPr>
            <a:spLocks noGrp="1"/>
          </p:cNvSpPr>
          <p:nvPr>
            <p:ph idx="1" hasCustomPrompt="1"/>
          </p:nvPr>
        </p:nvSpPr>
        <p:spPr>
          <a:xfrm>
            <a:off x="381000" y="1168111"/>
            <a:ext cx="8595359" cy="5184775"/>
          </a:xfrm>
        </p:spPr>
        <p:txBody>
          <a:bodyPr/>
          <a:lstStyle>
            <a:lvl1pPr>
              <a:spcBef>
                <a:spcPts val="300"/>
              </a:spcBef>
              <a:spcAft>
                <a:spcPts val="300"/>
              </a:spcAft>
              <a:defRPr sz="1600" b="0"/>
            </a:lvl1pPr>
            <a:lvl2pPr>
              <a:spcBef>
                <a:spcPts val="300"/>
              </a:spcBef>
              <a:spcAft>
                <a:spcPts val="300"/>
              </a:spcAft>
              <a:buClr>
                <a:schemeClr val="tx1"/>
              </a:buClr>
              <a:defRPr sz="1600" b="0"/>
            </a:lvl2pPr>
            <a:lvl3pPr>
              <a:spcBef>
                <a:spcPts val="300"/>
              </a:spcBef>
              <a:spcAft>
                <a:spcPts val="300"/>
              </a:spcAft>
              <a:buClr>
                <a:schemeClr val="tx1"/>
              </a:buClr>
              <a:defRPr sz="1600" b="0"/>
            </a:lvl3pPr>
            <a:lvl4pPr>
              <a:spcBef>
                <a:spcPts val="300"/>
              </a:spcBef>
              <a:spcAft>
                <a:spcPts val="300"/>
              </a:spcAft>
              <a:buClr>
                <a:schemeClr val="tx1"/>
              </a:buClr>
              <a:defRPr sz="1600" b="0"/>
            </a:lvl4pPr>
            <a:lvl5pPr>
              <a:spcBef>
                <a:spcPts val="300"/>
              </a:spcBef>
              <a:spcAft>
                <a:spcPts val="300"/>
              </a:spcAft>
              <a:buClr>
                <a:schemeClr val="tx1"/>
              </a:buClr>
              <a:defRPr sz="1600" b="0"/>
            </a:lvl5p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a:t>
            </a:r>
            <a:endParaRPr lang="en-ZA" dirty="0"/>
          </a:p>
        </p:txBody>
      </p:sp>
    </p:spTree>
    <p:extLst>
      <p:ext uri="{BB962C8B-B14F-4D97-AF65-F5344CB8AC3E}">
        <p14:creationId xmlns:p14="http://schemas.microsoft.com/office/powerpoint/2010/main" xmlns="" val="29093272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nvPr>
        </p:nvGraphicFramePr>
        <p:xfrm>
          <a:off x="1588" y="1588"/>
          <a:ext cx="1587" cy="1587"/>
        </p:xfrm>
        <a:graphic>
          <a:graphicData uri="http://schemas.openxmlformats.org/presentationml/2006/ole">
            <p:oleObj spid="_x0000_s322667" name="think-cell Slide" r:id="rId3" imgW="360" imgH="360" progId="">
              <p:embed/>
            </p:oleObj>
          </a:graphicData>
        </a:graphic>
      </p:graphicFrame>
      <p:sp>
        <p:nvSpPr>
          <p:cNvPr id="4" name="Title 3"/>
          <p:cNvSpPr>
            <a:spLocks noGrp="1"/>
          </p:cNvSpPr>
          <p:nvPr>
            <p:ph type="title"/>
          </p:nvPr>
        </p:nvSpPr>
        <p:spPr/>
        <p:txBody>
          <a:bodyPr/>
          <a:lstStyle>
            <a:lvl1pPr>
              <a:defRPr/>
            </a:lvl1pPr>
          </a:lstStyle>
          <a:p>
            <a:r>
              <a:rPr lang="en-ZA"/>
              <a:t>Click to edit Master title style</a:t>
            </a:r>
            <a:endParaRPr lang="en-ZA" dirty="0"/>
          </a:p>
        </p:txBody>
      </p:sp>
    </p:spTree>
    <p:extLst>
      <p:ext uri="{BB962C8B-B14F-4D97-AF65-F5344CB8AC3E}">
        <p14:creationId xmlns:p14="http://schemas.microsoft.com/office/powerpoint/2010/main" xmlns="" val="21864949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extLst/>
          </p:nvPr>
        </p:nvGraphicFramePr>
        <p:xfrm>
          <a:off x="1588" y="1588"/>
          <a:ext cx="1587" cy="1587"/>
        </p:xfrm>
        <a:graphic>
          <a:graphicData uri="http://schemas.openxmlformats.org/presentationml/2006/ole">
            <p:oleObj spid="_x0000_s330846" name="think-cell Slide" r:id="rId3" imgW="360" imgH="360" progId="">
              <p:embed/>
            </p:oleObj>
          </a:graphicData>
        </a:graphic>
      </p:graphicFrame>
      <p:sp>
        <p:nvSpPr>
          <p:cNvPr id="2" name="Title 1"/>
          <p:cNvSpPr>
            <a:spLocks noGrp="1"/>
          </p:cNvSpPr>
          <p:nvPr>
            <p:ph type="ctrTitle"/>
          </p:nvPr>
        </p:nvSpPr>
        <p:spPr>
          <a:xfrm>
            <a:off x="685800" y="2130425"/>
            <a:ext cx="7772400" cy="1470025"/>
          </a:xfrm>
        </p:spPr>
        <p:txBody>
          <a:bodyPr/>
          <a:lstStyle>
            <a:lvl1pPr>
              <a:defRPr/>
            </a:lvl1pPr>
          </a:lstStyle>
          <a:p>
            <a:r>
              <a:rPr lang="en-ZA"/>
              <a:t>Click to edit Master title style</a:t>
            </a:r>
            <a:endParaRPr lang="en-Z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ZA"/>
              <a:t>Click to edit Master subtitle style</a:t>
            </a:r>
            <a:endParaRPr lang="en-ZA" dirty="0"/>
          </a:p>
        </p:txBody>
      </p:sp>
    </p:spTree>
    <p:extLst>
      <p:ext uri="{BB962C8B-B14F-4D97-AF65-F5344CB8AC3E}">
        <p14:creationId xmlns:p14="http://schemas.microsoft.com/office/powerpoint/2010/main" xmlns="" val="1899850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ext uri="{D42A27DB-BD31-4B8C-83A1-F6EECF244321}">
                <p14:modId xmlns:p14="http://schemas.microsoft.com/office/powerpoint/2010/main" xmlns="" val="1192781290"/>
              </p:ext>
            </p:extLst>
          </p:nvPr>
        </p:nvGraphicFramePr>
        <p:xfrm>
          <a:off x="1588" y="1588"/>
          <a:ext cx="1587" cy="1587"/>
        </p:xfrm>
        <a:graphic>
          <a:graphicData uri="http://schemas.openxmlformats.org/presentationml/2006/ole">
            <p:oleObj spid="_x0000_s281837" name="think-cell Slide" r:id="rId3" imgW="360" imgH="360" progId="">
              <p:embed/>
            </p:oleObj>
          </a:graphicData>
        </a:graphic>
      </p:graphicFrame>
      <p:sp>
        <p:nvSpPr>
          <p:cNvPr id="4" name="Title 3"/>
          <p:cNvSpPr>
            <a:spLocks noGrp="1"/>
          </p:cNvSpPr>
          <p:nvPr>
            <p:ph type="title"/>
          </p:nvPr>
        </p:nvSpPr>
        <p:spPr/>
        <p:txBody>
          <a:bodyPr/>
          <a:lstStyle>
            <a:lvl1pPr>
              <a:defRPr/>
            </a:lvl1pPr>
          </a:lstStyle>
          <a:p>
            <a:r>
              <a:rPr lang="en-ZA"/>
              <a:t>Click to edit Master title style</a:t>
            </a:r>
            <a:endParaRPr lang="en-ZA"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ZA"/>
              <a:t>Click to edit Master title style</a:t>
            </a:r>
            <a:endParaRPr lang="en-ZA" dirty="0"/>
          </a:p>
        </p:txBody>
      </p:sp>
      <p:sp>
        <p:nvSpPr>
          <p:cNvPr id="3" name="Content Placeholder 2"/>
          <p:cNvSpPr>
            <a:spLocks noGrp="1"/>
          </p:cNvSpPr>
          <p:nvPr>
            <p:ph idx="1" hasCustomPrompt="1"/>
          </p:nvPr>
        </p:nvSpPr>
        <p:spPr>
          <a:xfrm>
            <a:off x="381000" y="1168111"/>
            <a:ext cx="8595359" cy="5184775"/>
          </a:xfrm>
        </p:spPr>
        <p:txBody>
          <a:bodyPr/>
          <a:lstStyle>
            <a:lvl1pPr>
              <a:spcBef>
                <a:spcPts val="300"/>
              </a:spcBef>
              <a:spcAft>
                <a:spcPts val="300"/>
              </a:spcAft>
              <a:defRPr sz="1600" b="0"/>
            </a:lvl1pPr>
            <a:lvl2pPr>
              <a:spcBef>
                <a:spcPts val="300"/>
              </a:spcBef>
              <a:spcAft>
                <a:spcPts val="300"/>
              </a:spcAft>
              <a:buClr>
                <a:schemeClr val="tx1"/>
              </a:buClr>
              <a:defRPr sz="1600" b="0"/>
            </a:lvl2pPr>
            <a:lvl3pPr>
              <a:spcBef>
                <a:spcPts val="300"/>
              </a:spcBef>
              <a:spcAft>
                <a:spcPts val="300"/>
              </a:spcAft>
              <a:buClr>
                <a:schemeClr val="tx1"/>
              </a:buClr>
              <a:defRPr sz="1600" b="0"/>
            </a:lvl3pPr>
            <a:lvl4pPr>
              <a:spcBef>
                <a:spcPts val="300"/>
              </a:spcBef>
              <a:spcAft>
                <a:spcPts val="300"/>
              </a:spcAft>
              <a:buClr>
                <a:schemeClr val="tx1"/>
              </a:buClr>
              <a:defRPr sz="1600" b="0"/>
            </a:lvl4pPr>
            <a:lvl5pPr>
              <a:spcBef>
                <a:spcPts val="300"/>
              </a:spcBef>
              <a:spcAft>
                <a:spcPts val="300"/>
              </a:spcAft>
              <a:buClr>
                <a:schemeClr val="tx1"/>
              </a:buClr>
              <a:defRPr sz="1600" b="0"/>
            </a:lvl5p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a:t>
            </a:r>
            <a:endParaRPr lang="en-ZA" dirty="0"/>
          </a:p>
        </p:txBody>
      </p:sp>
    </p:spTree>
    <p:extLst>
      <p:ext uri="{BB962C8B-B14F-4D97-AF65-F5344CB8AC3E}">
        <p14:creationId xmlns:p14="http://schemas.microsoft.com/office/powerpoint/2010/main" xmlns="" val="2252057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nvPr>
        </p:nvGraphicFramePr>
        <p:xfrm>
          <a:off x="1588" y="1588"/>
          <a:ext cx="1587" cy="1587"/>
        </p:xfrm>
        <a:graphic>
          <a:graphicData uri="http://schemas.openxmlformats.org/presentationml/2006/ole">
            <p:oleObj spid="_x0000_s331870" name="think-cell Slide" r:id="rId3" imgW="360" imgH="360" progId="">
              <p:embed/>
            </p:oleObj>
          </a:graphicData>
        </a:graphic>
      </p:graphicFrame>
      <p:sp>
        <p:nvSpPr>
          <p:cNvPr id="4" name="Title 3"/>
          <p:cNvSpPr>
            <a:spLocks noGrp="1"/>
          </p:cNvSpPr>
          <p:nvPr>
            <p:ph type="title"/>
          </p:nvPr>
        </p:nvSpPr>
        <p:spPr/>
        <p:txBody>
          <a:bodyPr/>
          <a:lstStyle>
            <a:lvl1pPr>
              <a:defRPr/>
            </a:lvl1pPr>
          </a:lstStyle>
          <a:p>
            <a:r>
              <a:rPr lang="en-ZA"/>
              <a:t>Click to edit Master title style</a:t>
            </a:r>
            <a:endParaRPr lang="en-ZA" dirty="0"/>
          </a:p>
        </p:txBody>
      </p:sp>
    </p:spTree>
    <p:extLst>
      <p:ext uri="{BB962C8B-B14F-4D97-AF65-F5344CB8AC3E}">
        <p14:creationId xmlns:p14="http://schemas.microsoft.com/office/powerpoint/2010/main" xmlns="" val="9146823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nvPr>
        </p:nvGraphicFramePr>
        <p:xfrm>
          <a:off x="1588" y="1588"/>
          <a:ext cx="1587" cy="1587"/>
        </p:xfrm>
        <a:graphic>
          <a:graphicData uri="http://schemas.openxmlformats.org/presentationml/2006/ole">
            <p:oleObj spid="_x0000_s332894" name="think-cell Slide" r:id="rId3" imgW="360" imgH="360" progId="">
              <p:embed/>
            </p:oleObj>
          </a:graphicData>
        </a:graphic>
      </p:graphicFrame>
      <p:sp>
        <p:nvSpPr>
          <p:cNvPr id="2" name="Title 1"/>
          <p:cNvSpPr>
            <a:spLocks noGrp="1"/>
          </p:cNvSpPr>
          <p:nvPr>
            <p:ph type="title"/>
          </p:nvPr>
        </p:nvSpPr>
        <p:spPr/>
        <p:txBody>
          <a:bodyPr/>
          <a:lstStyle>
            <a:lvl1pPr>
              <a:defRPr>
                <a:latin typeface="Trebuchet MS" panose="020B0603020202020204" pitchFamily="34" charset="0"/>
              </a:defRPr>
            </a:lvl1pPr>
          </a:lstStyle>
          <a:p>
            <a:r>
              <a:rPr lang="en-ZA" dirty="0"/>
              <a:t>Click to edit Master title style</a:t>
            </a:r>
          </a:p>
        </p:txBody>
      </p:sp>
    </p:spTree>
    <p:extLst>
      <p:ext uri="{BB962C8B-B14F-4D97-AF65-F5344CB8AC3E}">
        <p14:creationId xmlns:p14="http://schemas.microsoft.com/office/powerpoint/2010/main" xmlns="" val="30623628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ZA"/>
              <a:t>Click to edit Master title style</a:t>
            </a:r>
            <a:endParaRPr lang="en-ZA" dirty="0"/>
          </a:p>
        </p:txBody>
      </p:sp>
    </p:spTree>
    <p:extLst>
      <p:ext uri="{BB962C8B-B14F-4D97-AF65-F5344CB8AC3E}">
        <p14:creationId xmlns:p14="http://schemas.microsoft.com/office/powerpoint/2010/main" xmlns="" val="558234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pPr defTabSz="685800" fontAlgn="auto">
              <a:spcBef>
                <a:spcPts val="0"/>
              </a:spcBef>
              <a:spcAft>
                <a:spcPts val="0"/>
              </a:spcAft>
            </a:pPr>
            <a:fld id="{DA910E2F-0AF0-4019-87E1-36836EF37E6E}" type="datetimeFigureOut">
              <a:rPr lang="en-ZA" smtClean="0">
                <a:solidFill>
                  <a:prstClr val="black">
                    <a:tint val="75000"/>
                  </a:prstClr>
                </a:solidFill>
                <a:latin typeface="Calibri" panose="020F0502020204030204"/>
                <a:cs typeface="+mn-cs"/>
              </a:rPr>
              <a:pPr defTabSz="685800" fontAlgn="auto">
                <a:spcBef>
                  <a:spcPts val="0"/>
                </a:spcBef>
                <a:spcAft>
                  <a:spcPts val="0"/>
                </a:spcAft>
              </a:pPr>
              <a:t>2019/08/28</a:t>
            </a:fld>
            <a:endParaRPr lang="en-ZA">
              <a:solidFill>
                <a:prstClr val="black">
                  <a:tint val="75000"/>
                </a:prstClr>
              </a:solidFill>
              <a:latin typeface="Calibri" panose="020F0502020204030204"/>
              <a:cs typeface="+mn-cs"/>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endParaRPr lang="en-ZA">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06761A5B-F442-4DB2-A35F-8CEB13E8C6A0}" type="slidenum">
              <a:rPr lang="en-ZA" smtClean="0">
                <a:solidFill>
                  <a:prstClr val="black">
                    <a:tint val="75000"/>
                  </a:prstClr>
                </a:solidFill>
                <a:latin typeface="Calibri" panose="020F0502020204030204"/>
                <a:cs typeface="+mn-cs"/>
              </a:rPr>
              <a:pPr defTabSz="685800" fontAlgn="auto">
                <a:spcBef>
                  <a:spcPts val="0"/>
                </a:spcBef>
                <a:spcAft>
                  <a:spcPts val="0"/>
                </a:spcAft>
              </a:pPr>
              <a:t>‹#›</a:t>
            </a:fld>
            <a:endParaRPr lang="en-ZA">
              <a:solidFill>
                <a:prstClr val="black">
                  <a:tint val="75000"/>
                </a:prstClr>
              </a:solidFill>
              <a:latin typeface="Calibri" panose="020F0502020204030204"/>
              <a:cs typeface="+mn-cs"/>
            </a:endParaRPr>
          </a:p>
        </p:txBody>
      </p:sp>
      <p:pic>
        <p:nvPicPr>
          <p:cNvPr id="7" name="Picture 4"/>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663936" y="5715000"/>
            <a:ext cx="1480064"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325692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extLst/>
          </p:nvPr>
        </p:nvGraphicFramePr>
        <p:xfrm>
          <a:off x="1588" y="1588"/>
          <a:ext cx="1587" cy="1587"/>
        </p:xfrm>
        <a:graphic>
          <a:graphicData uri="http://schemas.openxmlformats.org/presentationml/2006/ole">
            <p:oleObj spid="_x0000_s341012" name="think-cell Slide" r:id="rId3" imgW="360" imgH="360" progId="">
              <p:embed/>
            </p:oleObj>
          </a:graphicData>
        </a:graphic>
      </p:graphicFrame>
      <p:sp>
        <p:nvSpPr>
          <p:cNvPr id="2" name="Title 1"/>
          <p:cNvSpPr>
            <a:spLocks noGrp="1"/>
          </p:cNvSpPr>
          <p:nvPr>
            <p:ph type="ctrTitle"/>
          </p:nvPr>
        </p:nvSpPr>
        <p:spPr>
          <a:xfrm>
            <a:off x="685800" y="2130425"/>
            <a:ext cx="7772400" cy="1470025"/>
          </a:xfrm>
        </p:spPr>
        <p:txBody>
          <a:bodyPr/>
          <a:lstStyle>
            <a:lvl1pPr>
              <a:defRPr/>
            </a:lvl1pPr>
          </a:lstStyle>
          <a:p>
            <a:r>
              <a:rPr lang="en-ZA"/>
              <a:t>Click to edit Master title style</a:t>
            </a:r>
            <a:endParaRPr lang="en-Z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ZA"/>
              <a:t>Click to edit Master subtitle style</a:t>
            </a:r>
            <a:endParaRPr lang="en-ZA" dirty="0"/>
          </a:p>
        </p:txBody>
      </p:sp>
    </p:spTree>
    <p:extLst>
      <p:ext uri="{BB962C8B-B14F-4D97-AF65-F5344CB8AC3E}">
        <p14:creationId xmlns:p14="http://schemas.microsoft.com/office/powerpoint/2010/main" xmlns="" val="3560884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ZA"/>
              <a:t>Click to edit Master title style</a:t>
            </a:r>
            <a:endParaRPr lang="en-ZA" dirty="0"/>
          </a:p>
        </p:txBody>
      </p:sp>
      <p:sp>
        <p:nvSpPr>
          <p:cNvPr id="3" name="Content Placeholder 2"/>
          <p:cNvSpPr>
            <a:spLocks noGrp="1"/>
          </p:cNvSpPr>
          <p:nvPr>
            <p:ph idx="1" hasCustomPrompt="1"/>
          </p:nvPr>
        </p:nvSpPr>
        <p:spPr>
          <a:xfrm>
            <a:off x="381000" y="1168111"/>
            <a:ext cx="8595359" cy="5184775"/>
          </a:xfrm>
        </p:spPr>
        <p:txBody>
          <a:bodyPr/>
          <a:lstStyle>
            <a:lvl1pPr>
              <a:spcBef>
                <a:spcPts val="300"/>
              </a:spcBef>
              <a:spcAft>
                <a:spcPts val="300"/>
              </a:spcAft>
              <a:defRPr sz="1600" b="0"/>
            </a:lvl1pPr>
            <a:lvl2pPr>
              <a:spcBef>
                <a:spcPts val="300"/>
              </a:spcBef>
              <a:spcAft>
                <a:spcPts val="300"/>
              </a:spcAft>
              <a:buClr>
                <a:schemeClr val="tx1"/>
              </a:buClr>
              <a:defRPr sz="1600" b="0"/>
            </a:lvl2pPr>
            <a:lvl3pPr>
              <a:spcBef>
                <a:spcPts val="300"/>
              </a:spcBef>
              <a:spcAft>
                <a:spcPts val="300"/>
              </a:spcAft>
              <a:buClr>
                <a:schemeClr val="tx1"/>
              </a:buClr>
              <a:defRPr sz="1600" b="0"/>
            </a:lvl3pPr>
            <a:lvl4pPr>
              <a:spcBef>
                <a:spcPts val="300"/>
              </a:spcBef>
              <a:spcAft>
                <a:spcPts val="300"/>
              </a:spcAft>
              <a:buClr>
                <a:schemeClr val="tx1"/>
              </a:buClr>
              <a:defRPr sz="1600" b="0"/>
            </a:lvl4pPr>
            <a:lvl5pPr>
              <a:spcBef>
                <a:spcPts val="300"/>
              </a:spcBef>
              <a:spcAft>
                <a:spcPts val="300"/>
              </a:spcAft>
              <a:buClr>
                <a:schemeClr val="tx1"/>
              </a:buClr>
              <a:defRPr sz="1600" b="0"/>
            </a:lvl5p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a:t>
            </a:r>
            <a:endParaRPr lang="en-ZA" dirty="0"/>
          </a:p>
        </p:txBody>
      </p:sp>
    </p:spTree>
    <p:extLst>
      <p:ext uri="{BB962C8B-B14F-4D97-AF65-F5344CB8AC3E}">
        <p14:creationId xmlns:p14="http://schemas.microsoft.com/office/powerpoint/2010/main" xmlns="" val="23132162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nvPr>
        </p:nvGraphicFramePr>
        <p:xfrm>
          <a:off x="1588" y="1588"/>
          <a:ext cx="1587" cy="1587"/>
        </p:xfrm>
        <a:graphic>
          <a:graphicData uri="http://schemas.openxmlformats.org/presentationml/2006/ole">
            <p:oleObj spid="_x0000_s342036" name="think-cell Slide" r:id="rId3" imgW="360" imgH="360" progId="">
              <p:embed/>
            </p:oleObj>
          </a:graphicData>
        </a:graphic>
      </p:graphicFrame>
      <p:sp>
        <p:nvSpPr>
          <p:cNvPr id="4" name="Title 3"/>
          <p:cNvSpPr>
            <a:spLocks noGrp="1"/>
          </p:cNvSpPr>
          <p:nvPr>
            <p:ph type="title"/>
          </p:nvPr>
        </p:nvSpPr>
        <p:spPr/>
        <p:txBody>
          <a:bodyPr/>
          <a:lstStyle>
            <a:lvl1pPr>
              <a:defRPr/>
            </a:lvl1pPr>
          </a:lstStyle>
          <a:p>
            <a:r>
              <a:rPr lang="en-ZA"/>
              <a:t>Click to edit Master title style</a:t>
            </a:r>
            <a:endParaRPr lang="en-ZA" dirty="0"/>
          </a:p>
        </p:txBody>
      </p:sp>
    </p:spTree>
    <p:extLst>
      <p:ext uri="{BB962C8B-B14F-4D97-AF65-F5344CB8AC3E}">
        <p14:creationId xmlns:p14="http://schemas.microsoft.com/office/powerpoint/2010/main" xmlns="" val="33208069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nvPr>
        </p:nvGraphicFramePr>
        <p:xfrm>
          <a:off x="1588" y="1588"/>
          <a:ext cx="1587" cy="1587"/>
        </p:xfrm>
        <a:graphic>
          <a:graphicData uri="http://schemas.openxmlformats.org/presentationml/2006/ole">
            <p:oleObj spid="_x0000_s343060" name="think-cell Slide" r:id="rId3" imgW="360" imgH="360" progId="">
              <p:embed/>
            </p:oleObj>
          </a:graphicData>
        </a:graphic>
      </p:graphicFrame>
      <p:sp>
        <p:nvSpPr>
          <p:cNvPr id="2" name="Title 1"/>
          <p:cNvSpPr>
            <a:spLocks noGrp="1"/>
          </p:cNvSpPr>
          <p:nvPr>
            <p:ph type="title"/>
          </p:nvPr>
        </p:nvSpPr>
        <p:spPr/>
        <p:txBody>
          <a:bodyPr/>
          <a:lstStyle>
            <a:lvl1pPr>
              <a:defRPr>
                <a:latin typeface="Trebuchet MS" panose="020B0603020202020204" pitchFamily="34" charset="0"/>
              </a:defRPr>
            </a:lvl1pPr>
          </a:lstStyle>
          <a:p>
            <a:r>
              <a:rPr lang="en-ZA" dirty="0"/>
              <a:t>Click to edit Master title style</a:t>
            </a:r>
          </a:p>
        </p:txBody>
      </p:sp>
    </p:spTree>
    <p:extLst>
      <p:ext uri="{BB962C8B-B14F-4D97-AF65-F5344CB8AC3E}">
        <p14:creationId xmlns:p14="http://schemas.microsoft.com/office/powerpoint/2010/main" xmlns="" val="6284055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ZA"/>
              <a:t>Click to edit Master title style</a:t>
            </a:r>
            <a:endParaRPr lang="en-ZA" dirty="0"/>
          </a:p>
        </p:txBody>
      </p:sp>
    </p:spTree>
    <p:extLst>
      <p:ext uri="{BB962C8B-B14F-4D97-AF65-F5344CB8AC3E}">
        <p14:creationId xmlns:p14="http://schemas.microsoft.com/office/powerpoint/2010/main" xmlns="" val="534660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ext uri="{D42A27DB-BD31-4B8C-83A1-F6EECF244321}">
                <p14:modId xmlns:p14="http://schemas.microsoft.com/office/powerpoint/2010/main" xmlns="" val="709798629"/>
              </p:ext>
            </p:extLst>
          </p:nvPr>
        </p:nvGraphicFramePr>
        <p:xfrm>
          <a:off x="1588" y="1588"/>
          <a:ext cx="1587" cy="1587"/>
        </p:xfrm>
        <a:graphic>
          <a:graphicData uri="http://schemas.openxmlformats.org/presentationml/2006/ole">
            <p:oleObj spid="_x0000_s298181" name="think-cell Slide" r:id="rId3" imgW="360" imgH="360" progId="">
              <p:embed/>
            </p:oleObj>
          </a:graphicData>
        </a:graphic>
      </p:graphicFrame>
      <p:sp>
        <p:nvSpPr>
          <p:cNvPr id="2" name="Title 1"/>
          <p:cNvSpPr>
            <a:spLocks noGrp="1"/>
          </p:cNvSpPr>
          <p:nvPr>
            <p:ph type="title"/>
          </p:nvPr>
        </p:nvSpPr>
        <p:spPr/>
        <p:txBody>
          <a:bodyPr/>
          <a:lstStyle>
            <a:lvl1pPr>
              <a:defRPr>
                <a:latin typeface="Trebuchet MS" panose="020B0603020202020204" pitchFamily="34" charset="0"/>
              </a:defRPr>
            </a:lvl1pPr>
          </a:lstStyle>
          <a:p>
            <a:r>
              <a:rPr lang="en-ZA" dirty="0"/>
              <a:t>Click to edit Master title style</a:t>
            </a:r>
          </a:p>
        </p:txBody>
      </p:sp>
    </p:spTree>
    <p:extLst>
      <p:ext uri="{BB962C8B-B14F-4D97-AF65-F5344CB8AC3E}">
        <p14:creationId xmlns:p14="http://schemas.microsoft.com/office/powerpoint/2010/main" xmlns="" val="4084122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ZA"/>
              <a:t>Click to edit Master title style</a:t>
            </a:r>
            <a:endParaRPr lang="en-ZA" dirty="0"/>
          </a:p>
        </p:txBody>
      </p:sp>
    </p:spTree>
    <p:extLst>
      <p:ext uri="{BB962C8B-B14F-4D97-AF65-F5344CB8AC3E}">
        <p14:creationId xmlns:p14="http://schemas.microsoft.com/office/powerpoint/2010/main" xmlns="" val="1802620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10356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Heading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73074" y="402392"/>
            <a:ext cx="6097059" cy="532800"/>
          </a:xfrm>
        </p:spPr>
        <p:txBody>
          <a:bodyPr>
            <a:noAutofit/>
          </a:bodyPr>
          <a:lstStyle>
            <a:lvl1pPr algn="l">
              <a:defRPr>
                <a:solidFill>
                  <a:schemeClr val="bg1"/>
                </a:solidFill>
              </a:defRPr>
            </a:lvl1pPr>
          </a:lstStyle>
          <a:p>
            <a:r>
              <a:rPr lang="en-US" dirty="0"/>
              <a:t>Click to insert slide title</a:t>
            </a:r>
          </a:p>
        </p:txBody>
      </p:sp>
      <p:sp>
        <p:nvSpPr>
          <p:cNvPr id="5" name="Text Placeholder 12"/>
          <p:cNvSpPr>
            <a:spLocks noGrp="1"/>
          </p:cNvSpPr>
          <p:nvPr>
            <p:ph type="body" sz="quarter" idx="12" hasCustomPrompt="1"/>
          </p:nvPr>
        </p:nvSpPr>
        <p:spPr>
          <a:xfrm>
            <a:off x="473074" y="1041400"/>
            <a:ext cx="8208000" cy="812800"/>
          </a:xfrm>
        </p:spPr>
        <p:txBody>
          <a:bodyPr/>
          <a:lstStyle>
            <a:lvl1pPr marL="0" indent="0">
              <a:buNone/>
              <a:defRPr sz="1400">
                <a:solidFill>
                  <a:schemeClr val="tx1"/>
                </a:solidFill>
                <a:latin typeface="Trebuchet MS" panose="020B0603020202020204" pitchFamily="34" charset="0"/>
              </a:defRPr>
            </a:lvl1pPr>
          </a:lstStyle>
          <a:p>
            <a:pPr lvl="0"/>
            <a:r>
              <a:rPr lang="en-ZA" dirty="0"/>
              <a:t>Click to insert sub-title</a:t>
            </a:r>
          </a:p>
        </p:txBody>
      </p:sp>
    </p:spTree>
    <p:extLst>
      <p:ext uri="{BB962C8B-B14F-4D97-AF65-F5344CB8AC3E}">
        <p14:creationId xmlns:p14="http://schemas.microsoft.com/office/powerpoint/2010/main" xmlns="" val="2047909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8" name="Shape 8"/>
          <p:cNvSpPr>
            <a:spLocks noGrp="1"/>
          </p:cNvSpPr>
          <p:nvPr>
            <p:ph type="title"/>
          </p:nvPr>
        </p:nvSpPr>
        <p:spPr>
          <a:prstGeom prst="rect">
            <a:avLst/>
          </a:prstGeom>
        </p:spPr>
        <p:txBody>
          <a:bodyPr/>
          <a:lstStyle/>
          <a:p>
            <a:pPr lvl="0"/>
            <a:r>
              <a:rPr lang="en-US"/>
              <a:t>Click to edit Master title style</a:t>
            </a:r>
            <a:endParaRPr/>
          </a:p>
        </p:txBody>
      </p:sp>
      <p:sp>
        <p:nvSpPr>
          <p:cNvPr id="9" name="Shape 9"/>
          <p:cNvSpPr>
            <a:spLocks noGrp="1"/>
          </p:cNvSpPr>
          <p:nvPr>
            <p:ph type="body" idx="1"/>
          </p:nvPr>
        </p:nvSpPr>
        <p:spPr>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xmlns="" val="3713216897"/>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350000" y="5119688"/>
            <a:ext cx="2794000" cy="174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6" name="Rectangle 10"/>
          <p:cNvSpPr>
            <a:spLocks noGrp="1" noChangeArrowheads="1"/>
          </p:cNvSpPr>
          <p:nvPr>
            <p:ph type="ctrTitle"/>
          </p:nvPr>
        </p:nvSpPr>
        <p:spPr>
          <a:xfrm>
            <a:off x="381000" y="928670"/>
            <a:ext cx="8382000" cy="990600"/>
          </a:xfrm>
        </p:spPr>
        <p:txBody>
          <a:bodyPr/>
          <a:lstStyle>
            <a:lvl1pPr algn="r">
              <a:defRPr sz="3600"/>
            </a:lvl1pPr>
          </a:lstStyle>
          <a:p>
            <a:r>
              <a:rPr lang="en-US" dirty="0"/>
              <a:t>Click to edit Master title style</a:t>
            </a:r>
          </a:p>
        </p:txBody>
      </p:sp>
      <p:sp>
        <p:nvSpPr>
          <p:cNvPr id="4107" name="Rectangle 11"/>
          <p:cNvSpPr>
            <a:spLocks noGrp="1" noChangeArrowheads="1"/>
          </p:cNvSpPr>
          <p:nvPr>
            <p:ph type="subTitle" idx="1"/>
          </p:nvPr>
        </p:nvSpPr>
        <p:spPr>
          <a:xfrm>
            <a:off x="381000" y="2571744"/>
            <a:ext cx="8382000" cy="838200"/>
          </a:xfrm>
        </p:spPr>
        <p:txBody>
          <a:bodyPr lIns="0" tIns="0" rIns="0" bIns="0"/>
          <a:lstStyle>
            <a:lvl1pPr marL="0" indent="0" algn="r">
              <a:buFont typeface="Times" pitchFamily="-112" charset="0"/>
              <a:buNone/>
              <a:defRPr sz="2400"/>
            </a:lvl1pPr>
          </a:lstStyle>
          <a:p>
            <a:r>
              <a:rPr lang="en-US"/>
              <a:t>Click to edit Master subtitle style</a:t>
            </a:r>
            <a:endParaRPr lang="en-US" dirty="0"/>
          </a:p>
        </p:txBody>
      </p:sp>
    </p:spTree>
    <p:extLst>
      <p:ext uri="{BB962C8B-B14F-4D97-AF65-F5344CB8AC3E}">
        <p14:creationId xmlns:p14="http://schemas.microsoft.com/office/powerpoint/2010/main" xmlns="" val="213141594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4.xml"/><Relationship Id="rId18" Type="http://schemas.openxmlformats.org/officeDocument/2006/relationships/tags" Target="../tags/tag9.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3.xml"/><Relationship Id="rId17" Type="http://schemas.openxmlformats.org/officeDocument/2006/relationships/tags" Target="../tags/tag8.xml"/><Relationship Id="rId2" Type="http://schemas.openxmlformats.org/officeDocument/2006/relationships/slideLayout" Target="../slideLayouts/slideLayout2.xml"/><Relationship Id="rId16" Type="http://schemas.openxmlformats.org/officeDocument/2006/relationships/tags" Target="../tags/tag7.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tags" Target="../tags/tag6.xml"/><Relationship Id="rId10" Type="http://schemas.openxmlformats.org/officeDocument/2006/relationships/vmlDrawing" Target="../drawings/vmlDrawing1.vml"/><Relationship Id="rId19" Type="http://schemas.openxmlformats.org/officeDocument/2006/relationships/tags" Target="../tags/tag10.x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tags" Target="../tags/tag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3" Type="http://schemas.openxmlformats.org/officeDocument/2006/relationships/slideLayout" Target="../slideLayouts/slideLayout23.xml"/><Relationship Id="rId7" Type="http://schemas.openxmlformats.org/officeDocument/2006/relationships/vmlDrawing" Target="../drawings/vmlDrawing5.vml"/><Relationship Id="rId12" Type="http://schemas.openxmlformats.org/officeDocument/2006/relationships/tags" Target="../tags/tag15.xml"/><Relationship Id="rId17" Type="http://schemas.openxmlformats.org/officeDocument/2006/relationships/oleObject" Target="../embeddings/oleObject5.bin"/><Relationship Id="rId2" Type="http://schemas.openxmlformats.org/officeDocument/2006/relationships/slideLayout" Target="../slideLayouts/slideLayout22.xml"/><Relationship Id="rId16" Type="http://schemas.openxmlformats.org/officeDocument/2006/relationships/tags" Target="../tags/tag19.xml"/><Relationship Id="rId1" Type="http://schemas.openxmlformats.org/officeDocument/2006/relationships/slideLayout" Target="../slideLayouts/slideLayout21.xml"/><Relationship Id="rId6" Type="http://schemas.openxmlformats.org/officeDocument/2006/relationships/theme" Target="../theme/theme3.xml"/><Relationship Id="rId11" Type="http://schemas.openxmlformats.org/officeDocument/2006/relationships/tags" Target="../tags/tag14.xml"/><Relationship Id="rId5" Type="http://schemas.openxmlformats.org/officeDocument/2006/relationships/slideLayout" Target="../slideLayouts/slideLayout25.xml"/><Relationship Id="rId15" Type="http://schemas.openxmlformats.org/officeDocument/2006/relationships/tags" Target="../tags/tag18.xml"/><Relationship Id="rId10" Type="http://schemas.openxmlformats.org/officeDocument/2006/relationships/tags" Target="../tags/tag13.xml"/><Relationship Id="rId4" Type="http://schemas.openxmlformats.org/officeDocument/2006/relationships/slideLayout" Target="../slideLayouts/slideLayout24.xml"/><Relationship Id="rId9" Type="http://schemas.openxmlformats.org/officeDocument/2006/relationships/tags" Target="../tags/tag12.xml"/><Relationship Id="rId14" Type="http://schemas.openxmlformats.org/officeDocument/2006/relationships/tags" Target="../tags/tag17.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tags" Target="../tags/tag27.xml"/><Relationship Id="rId3" Type="http://schemas.openxmlformats.org/officeDocument/2006/relationships/slideLayout" Target="../slideLayouts/slideLayout28.xml"/><Relationship Id="rId7" Type="http://schemas.openxmlformats.org/officeDocument/2006/relationships/tags" Target="../tags/tag21.xml"/><Relationship Id="rId12" Type="http://schemas.openxmlformats.org/officeDocument/2006/relationships/tags" Target="../tags/tag26.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ags" Target="../tags/tag20.xml"/><Relationship Id="rId11" Type="http://schemas.openxmlformats.org/officeDocument/2006/relationships/tags" Target="../tags/tag25.xml"/><Relationship Id="rId5" Type="http://schemas.openxmlformats.org/officeDocument/2006/relationships/vmlDrawing" Target="../drawings/vmlDrawing8.vml"/><Relationship Id="rId15" Type="http://schemas.openxmlformats.org/officeDocument/2006/relationships/oleObject" Target="../embeddings/oleObject8.bin"/><Relationship Id="rId10" Type="http://schemas.openxmlformats.org/officeDocument/2006/relationships/tags" Target="../tags/tag24.xml"/><Relationship Id="rId4" Type="http://schemas.openxmlformats.org/officeDocument/2006/relationships/theme" Target="../theme/theme4.xml"/><Relationship Id="rId9" Type="http://schemas.openxmlformats.org/officeDocument/2006/relationships/tags" Target="../tags/tag23.xml"/><Relationship Id="rId14" Type="http://schemas.openxmlformats.org/officeDocument/2006/relationships/tags" Target="../tags/tag28.xml"/></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tags" Target="../tags/tag34.xml"/><Relationship Id="rId3" Type="http://schemas.openxmlformats.org/officeDocument/2006/relationships/slideLayout" Target="../slideLayouts/slideLayout31.xml"/><Relationship Id="rId7" Type="http://schemas.openxmlformats.org/officeDocument/2006/relationships/vmlDrawing" Target="../drawings/vmlDrawing11.vml"/><Relationship Id="rId12" Type="http://schemas.openxmlformats.org/officeDocument/2006/relationships/tags" Target="../tags/tag33.xml"/><Relationship Id="rId17" Type="http://schemas.openxmlformats.org/officeDocument/2006/relationships/oleObject" Target="../embeddings/oleObject11.bin"/><Relationship Id="rId2" Type="http://schemas.openxmlformats.org/officeDocument/2006/relationships/slideLayout" Target="../slideLayouts/slideLayout30.xml"/><Relationship Id="rId16" Type="http://schemas.openxmlformats.org/officeDocument/2006/relationships/tags" Target="../tags/tag37.xml"/><Relationship Id="rId1" Type="http://schemas.openxmlformats.org/officeDocument/2006/relationships/slideLayout" Target="../slideLayouts/slideLayout29.xml"/><Relationship Id="rId6" Type="http://schemas.openxmlformats.org/officeDocument/2006/relationships/theme" Target="../theme/theme5.xml"/><Relationship Id="rId11" Type="http://schemas.openxmlformats.org/officeDocument/2006/relationships/tags" Target="../tags/tag32.xml"/><Relationship Id="rId5" Type="http://schemas.openxmlformats.org/officeDocument/2006/relationships/slideLayout" Target="../slideLayouts/slideLayout33.xml"/><Relationship Id="rId15" Type="http://schemas.openxmlformats.org/officeDocument/2006/relationships/tags" Target="../tags/tag36.xml"/><Relationship Id="rId10" Type="http://schemas.openxmlformats.org/officeDocument/2006/relationships/tags" Target="../tags/tag31.xml"/><Relationship Id="rId4" Type="http://schemas.openxmlformats.org/officeDocument/2006/relationships/slideLayout" Target="../slideLayouts/slideLayout32.xml"/><Relationship Id="rId9" Type="http://schemas.openxmlformats.org/officeDocument/2006/relationships/tags" Target="../tags/tag30.xml"/><Relationship Id="rId14" Type="http://schemas.openxmlformats.org/officeDocument/2006/relationships/tags" Target="../tags/tag3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34.xml"/></Relationships>
</file>

<file path=ppt/slideMasters/_rels/slideMaster9.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tags" Target="../tags/tag43.xml"/><Relationship Id="rId3" Type="http://schemas.openxmlformats.org/officeDocument/2006/relationships/slideLayout" Target="../slideLayouts/slideLayout37.xml"/><Relationship Id="rId7" Type="http://schemas.openxmlformats.org/officeDocument/2006/relationships/vmlDrawing" Target="../drawings/vmlDrawing15.vml"/><Relationship Id="rId12" Type="http://schemas.openxmlformats.org/officeDocument/2006/relationships/tags" Target="../tags/tag42.xml"/><Relationship Id="rId17" Type="http://schemas.openxmlformats.org/officeDocument/2006/relationships/oleObject" Target="../embeddings/oleObject15.bin"/><Relationship Id="rId2" Type="http://schemas.openxmlformats.org/officeDocument/2006/relationships/slideLayout" Target="../slideLayouts/slideLayout36.xml"/><Relationship Id="rId16" Type="http://schemas.openxmlformats.org/officeDocument/2006/relationships/tags" Target="../tags/tag46.xml"/><Relationship Id="rId1" Type="http://schemas.openxmlformats.org/officeDocument/2006/relationships/slideLayout" Target="../slideLayouts/slideLayout35.xml"/><Relationship Id="rId6" Type="http://schemas.openxmlformats.org/officeDocument/2006/relationships/theme" Target="../theme/theme9.xml"/><Relationship Id="rId11" Type="http://schemas.openxmlformats.org/officeDocument/2006/relationships/tags" Target="../tags/tag41.xml"/><Relationship Id="rId5" Type="http://schemas.openxmlformats.org/officeDocument/2006/relationships/slideLayout" Target="../slideLayouts/slideLayout39.xml"/><Relationship Id="rId15" Type="http://schemas.openxmlformats.org/officeDocument/2006/relationships/tags" Target="../tags/tag45.xml"/><Relationship Id="rId10" Type="http://schemas.openxmlformats.org/officeDocument/2006/relationships/tags" Target="../tags/tag40.xml"/><Relationship Id="rId4" Type="http://schemas.openxmlformats.org/officeDocument/2006/relationships/slideLayout" Target="../slideLayouts/slideLayout38.xml"/><Relationship Id="rId9" Type="http://schemas.openxmlformats.org/officeDocument/2006/relationships/tags" Target="../tags/tag39.xml"/><Relationship Id="rId14" Type="http://schemas.openxmlformats.org/officeDocument/2006/relationships/tags" Target="../tags/tag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extLst>
              <p:ext uri="{D42A27DB-BD31-4B8C-83A1-F6EECF244321}">
                <p14:modId xmlns:p14="http://schemas.microsoft.com/office/powerpoint/2010/main" xmlns="" val="109408402"/>
              </p:ext>
            </p:extLst>
          </p:nvPr>
        </p:nvGraphicFramePr>
        <p:xfrm>
          <a:off x="0" y="0"/>
          <a:ext cx="158750" cy="158750"/>
        </p:xfrm>
        <a:graphic>
          <a:graphicData uri="http://schemas.openxmlformats.org/presentationml/2006/ole">
            <p:oleObj spid="_x0000_s1944" name="think-cell Slide" r:id="rId20" imgW="0" imgH="0" progId="">
              <p:embed/>
            </p:oleObj>
          </a:graphicData>
        </a:graphic>
      </p:graphicFrame>
      <p:sp>
        <p:nvSpPr>
          <p:cNvPr id="25" name="Rectangle 24"/>
          <p:cNvSpPr/>
          <p:nvPr>
            <p:custDataLst>
              <p:tags r:id="rId11"/>
            </p:custDataLst>
          </p:nvPr>
        </p:nvSpPr>
        <p:spPr>
          <a:xfrm>
            <a:off x="0" y="0"/>
            <a:ext cx="9144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a:spcBef>
                <a:spcPts val="0"/>
              </a:spcBef>
              <a:spcAft>
                <a:spcPts val="0"/>
              </a:spcAft>
              <a:defRPr/>
            </a:pPr>
            <a:endParaRPr lang="en-ZA" dirty="0">
              <a:solidFill>
                <a:prstClr val="white"/>
              </a:solidFill>
              <a:latin typeface="Trebuchet MS" panose="020B0603020202020204" pitchFamily="34" charset="0"/>
            </a:endParaRPr>
          </a:p>
        </p:txBody>
      </p:sp>
      <p:sp>
        <p:nvSpPr>
          <p:cNvPr id="9" name="Rectangle 9"/>
          <p:cNvSpPr>
            <a:spLocks noChangeArrowheads="1"/>
          </p:cNvSpPr>
          <p:nvPr>
            <p:custDataLst>
              <p:tags r:id="rId12"/>
            </p:custDataLst>
          </p:nvPr>
        </p:nvSpPr>
        <p:spPr bwMode="auto">
          <a:xfrm>
            <a:off x="0" y="6629400"/>
            <a:ext cx="9144000" cy="228600"/>
          </a:xfrm>
          <a:prstGeom prst="rect">
            <a:avLst/>
          </a:prstGeom>
          <a:solidFill>
            <a:schemeClr val="bg1"/>
          </a:solidFill>
          <a:ln w="9525">
            <a:noFill/>
            <a:miter lim="800000"/>
            <a:headEnd/>
            <a:tailEnd/>
          </a:ln>
          <a:effectLst/>
        </p:spPr>
        <p:txBody>
          <a:bodyPr wrap="none" lIns="45720" rIns="45720" anchor="ctr"/>
          <a:lstStyle/>
          <a:p>
            <a:pPr eaLnBrk="1" fontAlgn="auto">
              <a:spcBef>
                <a:spcPts val="0"/>
              </a:spcBef>
              <a:spcAft>
                <a:spcPts val="0"/>
              </a:spcAft>
              <a:defRPr/>
            </a:pPr>
            <a:endParaRPr lang="en-ZA" dirty="0">
              <a:solidFill>
                <a:prstClr val="black"/>
              </a:solidFill>
              <a:latin typeface="Trebuchet MS" panose="020B0603020202020204" pitchFamily="34" charset="0"/>
              <a:cs typeface="+mn-cs"/>
            </a:endParaRPr>
          </a:p>
        </p:txBody>
      </p:sp>
      <p:sp>
        <p:nvSpPr>
          <p:cNvPr id="1030" name="Text Placeholder 2"/>
          <p:cNvSpPr>
            <a:spLocks noGrp="1"/>
          </p:cNvSpPr>
          <p:nvPr>
            <p:ph type="body" idx="1"/>
            <p:custDataLst>
              <p:tags r:id="rId13"/>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levelt</a:t>
            </a:r>
            <a:endParaRPr lang="en-ZA" dirty="0"/>
          </a:p>
        </p:txBody>
      </p:sp>
      <p:sp>
        <p:nvSpPr>
          <p:cNvPr id="1031" name="Title Placeholder 1"/>
          <p:cNvSpPr>
            <a:spLocks noGrp="1"/>
          </p:cNvSpPr>
          <p:nvPr>
            <p:ph type="title"/>
            <p:custDataLst>
              <p:tags r:id="rId14"/>
            </p:custDataLst>
          </p:nvPr>
        </p:nvSpPr>
        <p:spPr bwMode="auto">
          <a:xfrm>
            <a:off x="380999" y="9144"/>
            <a:ext cx="8595360" cy="813816"/>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p>
            <a:pPr lvl="0"/>
            <a:r>
              <a:rPr lang="en-ZA"/>
              <a:t>Click to edit Master title style</a:t>
            </a:r>
            <a:endParaRPr lang="en-ZA" dirty="0"/>
          </a:p>
        </p:txBody>
      </p:sp>
      <p:sp>
        <p:nvSpPr>
          <p:cNvPr id="2" name="Rectangle 17"/>
          <p:cNvSpPr>
            <a:spLocks noChangeArrowheads="1"/>
          </p:cNvSpPr>
          <p:nvPr>
            <p:custDataLst>
              <p:tags r:id="rId15"/>
            </p:custDataLst>
          </p:nvPr>
        </p:nvSpPr>
        <p:spPr bwMode="auto">
          <a:xfrm>
            <a:off x="4530725" y="6634163"/>
            <a:ext cx="314190" cy="212879"/>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ZA" sz="800" smtClean="0">
                <a:latin typeface="Trebuchet MS" panose="020B0603020202020204" pitchFamily="34" charset="0"/>
              </a:rPr>
              <a:pPr>
                <a:defRPr/>
              </a:pPr>
              <a:t>‹#›</a:t>
            </a:fld>
            <a:endParaRPr lang="en-ZA" sz="800" dirty="0">
              <a:latin typeface="Trebuchet MS" panose="020B0603020202020204" pitchFamily="34" charset="0"/>
            </a:endParaRPr>
          </a:p>
        </p:txBody>
      </p:sp>
      <p:sp>
        <p:nvSpPr>
          <p:cNvPr id="1034" name="TextBox 13"/>
          <p:cNvSpPr txBox="1">
            <a:spLocks noChangeArrowheads="1"/>
          </p:cNvSpPr>
          <p:nvPr userDrawn="1"/>
        </p:nvSpPr>
        <p:spPr bwMode="auto">
          <a:xfrm>
            <a:off x="7108825" y="6621463"/>
            <a:ext cx="1657350" cy="215444"/>
          </a:xfrm>
          <a:prstGeom prst="rect">
            <a:avLst/>
          </a:prstGeom>
          <a:noFill/>
          <a:ln w="9525">
            <a:noFill/>
            <a:miter lim="800000"/>
            <a:headEnd/>
            <a:tailEnd/>
          </a:ln>
        </p:spPr>
        <p:txBody>
          <a:bodyPr>
            <a:spAutoFit/>
          </a:bodyPr>
          <a:lstStyle/>
          <a:p>
            <a:pPr algn="r" eaLnBrk="0" hangingPunct="0">
              <a:defRPr/>
            </a:pPr>
            <a:r>
              <a:rPr lang="en-ZA" sz="800" dirty="0">
                <a:latin typeface="Trebuchet MS" panose="020B0603020202020204" pitchFamily="34" charset="0"/>
                <a:ea typeface="ヒラギノ角ゴ Pro W3"/>
                <a:cs typeface="ヒラギノ角ゴ Pro W3"/>
              </a:rPr>
              <a:t>© South African Tourism 2019</a:t>
            </a:r>
            <a:endParaRPr lang="en-ZA" dirty="0">
              <a:latin typeface="Trebuchet MS" panose="020B0603020202020204" pitchFamily="34" charset="0"/>
              <a:ea typeface="ヒラギノ角ゴ Pro W3"/>
              <a:cs typeface="ヒラギノ角ゴ Pro W3"/>
            </a:endParaRPr>
          </a:p>
        </p:txBody>
      </p:sp>
      <p:grpSp>
        <p:nvGrpSpPr>
          <p:cNvPr id="10" name="Group 1"/>
          <p:cNvGrpSpPr>
            <a:grpSpLocks/>
          </p:cNvGrpSpPr>
          <p:nvPr userDrawn="1"/>
        </p:nvGrpSpPr>
        <p:grpSpPr bwMode="auto">
          <a:xfrm>
            <a:off x="0" y="838200"/>
            <a:ext cx="9145588" cy="63500"/>
            <a:chOff x="0" y="838200"/>
            <a:chExt cx="9145588" cy="63500"/>
          </a:xfrm>
        </p:grpSpPr>
        <p:sp>
          <p:nvSpPr>
            <p:cNvPr id="11" name="Rectangle 5"/>
            <p:cNvSpPr>
              <a:spLocks noChangeArrowheads="1"/>
            </p:cNvSpPr>
            <p:nvPr userDrawn="1">
              <p:custDataLst>
                <p:tags r:id="rId16"/>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sp>
          <p:nvSpPr>
            <p:cNvPr id="12" name="Rectangle 6"/>
            <p:cNvSpPr>
              <a:spLocks noChangeArrowheads="1"/>
            </p:cNvSpPr>
            <p:nvPr userDrawn="1">
              <p:custDataLst>
                <p:tags r:id="rId17"/>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sp>
          <p:nvSpPr>
            <p:cNvPr id="13" name="Rectangle 7"/>
            <p:cNvSpPr>
              <a:spLocks noChangeArrowheads="1"/>
            </p:cNvSpPr>
            <p:nvPr userDrawn="1">
              <p:custDataLst>
                <p:tags r:id="rId18"/>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sp>
          <p:nvSpPr>
            <p:cNvPr id="14" name="Rectangle 8"/>
            <p:cNvSpPr>
              <a:spLocks noChangeArrowheads="1"/>
            </p:cNvSpPr>
            <p:nvPr userDrawn="1">
              <p:custDataLst>
                <p:tags r:id="rId19"/>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grpSp>
    </p:spTree>
  </p:cSld>
  <p:clrMap bg1="lt1" tx1="dk1" bg2="lt2" tx2="dk2" accent1="accent1" accent2="accent2" accent3="accent3" accent4="accent4" accent5="accent5" accent6="accent6" hlink="hlink" folHlink="folHlink"/>
  <p:sldLayoutIdLst>
    <p:sldLayoutId id="2147486327" r:id="rId1"/>
    <p:sldLayoutId id="2147486328" r:id="rId2"/>
    <p:sldLayoutId id="2147486331" r:id="rId3"/>
    <p:sldLayoutId id="2147486332" r:id="rId4"/>
    <p:sldLayoutId id="2147486333" r:id="rId5"/>
    <p:sldLayoutId id="2147486402" r:id="rId6"/>
    <p:sldLayoutId id="2147486448" r:id="rId7"/>
    <p:sldLayoutId id="2147486483" r:id="rId8"/>
  </p:sldLayoutIdLst>
  <p:txStyles>
    <p:titleStyle>
      <a:lvl1pPr algn="l" rtl="0" eaLnBrk="0" fontAlgn="base" hangingPunct="0">
        <a:lnSpc>
          <a:spcPct val="120000"/>
        </a:lnSpc>
        <a:spcBef>
          <a:spcPct val="0"/>
        </a:spcBef>
        <a:spcAft>
          <a:spcPct val="0"/>
        </a:spcAft>
        <a:defRPr sz="1600"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2000" b="1" kern="1200">
          <a:solidFill>
            <a:schemeClr val="tx1"/>
          </a:solidFill>
          <a:latin typeface="Trebuchet MS" panose="020B0603020202020204" pitchFamily="34" charset="0"/>
          <a:ea typeface="+mn-ea"/>
          <a:cs typeface="Arial" pitchFamily="34" charset="0"/>
        </a:defRPr>
      </a:lvl1pPr>
      <a:lvl2pPr marL="685800" indent="-231775" algn="l" rtl="0" eaLnBrk="0" fontAlgn="base" hangingPunct="0">
        <a:spcBef>
          <a:spcPct val="20000"/>
        </a:spcBef>
        <a:spcAft>
          <a:spcPct val="0"/>
        </a:spcAft>
        <a:buClr>
          <a:srgbClr val="777777"/>
        </a:buClr>
        <a:buSzPct val="110000"/>
        <a:buFont typeface="Wingdings" pitchFamily="2" charset="2"/>
        <a:buChar char="§"/>
        <a:defRPr sz="2000" kern="1200">
          <a:solidFill>
            <a:schemeClr val="tx1"/>
          </a:solidFill>
          <a:latin typeface="Trebuchet MS" panose="020B0603020202020204" pitchFamily="34" charset="0"/>
          <a:ea typeface="+mn-ea"/>
          <a:cs typeface="Arial" pitchFamily="34" charset="0"/>
        </a:defRPr>
      </a:lvl2pPr>
      <a:lvl3pPr marL="914400" indent="-228600" algn="l" rtl="0" eaLnBrk="0" fontAlgn="base" hangingPunct="0">
        <a:spcBef>
          <a:spcPct val="20000"/>
        </a:spcBef>
        <a:spcAft>
          <a:spcPct val="0"/>
        </a:spcAft>
        <a:buClr>
          <a:srgbClr val="777777"/>
        </a:buClr>
        <a:buSzPct val="110000"/>
        <a:buFont typeface="Arial" pitchFamily="34" charset="0"/>
        <a:buChar char="•"/>
        <a:defRPr sz="2000" kern="1200">
          <a:solidFill>
            <a:schemeClr val="tx1"/>
          </a:solidFill>
          <a:latin typeface="Trebuchet MS" panose="020B0603020202020204" pitchFamily="34" charset="0"/>
          <a:ea typeface="+mn-ea"/>
          <a:cs typeface="Arial" pitchFamily="34" charset="0"/>
        </a:defRPr>
      </a:lvl3pPr>
      <a:lvl4pPr marL="1143000" indent="-225425" algn="l" rtl="0" eaLnBrk="0" fontAlgn="base" hangingPunct="0">
        <a:spcBef>
          <a:spcPct val="20000"/>
        </a:spcBef>
        <a:spcAft>
          <a:spcPct val="0"/>
        </a:spcAft>
        <a:buClr>
          <a:srgbClr val="777777"/>
        </a:buClr>
        <a:buSzPct val="110000"/>
        <a:buFont typeface="Verdana" pitchFamily="34" charset="0"/>
        <a:buChar char="»"/>
        <a:defRPr sz="2000" kern="1200">
          <a:solidFill>
            <a:schemeClr val="tx1"/>
          </a:solidFill>
          <a:latin typeface="Trebuchet MS" panose="020B0603020202020204"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2000" kern="1200">
          <a:solidFill>
            <a:schemeClr val="tx1"/>
          </a:solidFill>
          <a:latin typeface="Trebuchet MS" panose="020B0603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9"/>
          <p:cNvSpPr>
            <a:spLocks noGrp="1" noChangeArrowheads="1"/>
          </p:cNvSpPr>
          <p:nvPr>
            <p:ph type="title"/>
          </p:nvPr>
        </p:nvSpPr>
        <p:spPr bwMode="auto">
          <a:xfrm>
            <a:off x="381000" y="304800"/>
            <a:ext cx="8382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20483" name="Rectangle 10"/>
          <p:cNvSpPr>
            <a:spLocks noGrp="1" noChangeArrowheads="1"/>
          </p:cNvSpPr>
          <p:nvPr>
            <p:ph type="body" idx="1"/>
          </p:nvPr>
        </p:nvSpPr>
        <p:spPr bwMode="auto">
          <a:xfrm>
            <a:off x="381000" y="990600"/>
            <a:ext cx="8382000"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83" name="Rectangle 11"/>
          <p:cNvSpPr>
            <a:spLocks noGrp="1" noChangeArrowheads="1"/>
          </p:cNvSpPr>
          <p:nvPr>
            <p:ph type="dt" sz="half" idx="2"/>
          </p:nvPr>
        </p:nvSpPr>
        <p:spPr bwMode="auto">
          <a:xfrm>
            <a:off x="381000" y="6477000"/>
            <a:ext cx="1905000"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1" hangingPunct="1">
              <a:defRPr sz="1000">
                <a:solidFill>
                  <a:srgbClr val="000000"/>
                </a:solidFill>
                <a:latin typeface="Trebuchet MS" charset="0"/>
                <a:ea typeface="ヒラギノ角ゴ Pro W3" pitchFamily="-84" charset="-128"/>
                <a:cs typeface="+mn-cs"/>
              </a:defRPr>
            </a:lvl1pPr>
          </a:lstStyle>
          <a:p>
            <a:pPr>
              <a:defRPr/>
            </a:pPr>
            <a:fld id="{330E38CF-3FF4-4AC8-829A-D2EDB9E5E02F}" type="slidenum">
              <a:rPr lang="en-US"/>
              <a:pPr>
                <a:defRPr/>
              </a:pPr>
              <a:t>‹#›</a:t>
            </a:fld>
            <a:endParaRPr lang="en-US"/>
          </a:p>
        </p:txBody>
      </p:sp>
      <p:pic>
        <p:nvPicPr>
          <p:cNvPr id="20485" name="Picture 5"/>
          <p:cNvPicPr>
            <a:picLocks noChangeAspect="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7785100" y="6015038"/>
            <a:ext cx="1358900" cy="847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37066698"/>
      </p:ext>
    </p:extLst>
  </p:cSld>
  <p:clrMap bg1="lt1" tx1="dk1" bg2="lt2" tx2="dk2" accent1="accent1" accent2="accent2" accent3="accent3" accent4="accent4" accent5="accent5" accent6="accent6" hlink="hlink" folHlink="folHlink"/>
  <p:sldLayoutIdLst>
    <p:sldLayoutId id="2147486335" r:id="rId1"/>
    <p:sldLayoutId id="2147486336" r:id="rId2"/>
    <p:sldLayoutId id="2147486337" r:id="rId3"/>
    <p:sldLayoutId id="2147486338" r:id="rId4"/>
    <p:sldLayoutId id="2147486339" r:id="rId5"/>
    <p:sldLayoutId id="2147486340" r:id="rId6"/>
    <p:sldLayoutId id="2147486341" r:id="rId7"/>
    <p:sldLayoutId id="2147486342" r:id="rId8"/>
    <p:sldLayoutId id="2147486343" r:id="rId9"/>
    <p:sldLayoutId id="2147486344" r:id="rId10"/>
    <p:sldLayoutId id="2147486345" r:id="rId11"/>
    <p:sldLayoutId id="2147486346" r:id="rId12"/>
  </p:sldLayoutIdLst>
  <p:transition/>
  <p:hf sldNum="0" hdr="0"/>
  <p:txStyles>
    <p:titleStyle>
      <a:lvl1pPr algn="l" rtl="0" eaLnBrk="0" fontAlgn="base" hangingPunct="0">
        <a:spcBef>
          <a:spcPct val="0"/>
        </a:spcBef>
        <a:spcAft>
          <a:spcPct val="0"/>
        </a:spcAft>
        <a:defRPr sz="2400">
          <a:solidFill>
            <a:schemeClr val="tx1"/>
          </a:solidFill>
          <a:latin typeface="+mj-lt"/>
          <a:ea typeface="MS PGothic" panose="020B0600070205080204" pitchFamily="34" charset="-128"/>
          <a:cs typeface="ＭＳ Ｐゴシック" pitchFamily="-112" charset="-128"/>
        </a:defRPr>
      </a:lvl1pPr>
      <a:lvl2pPr algn="l" rtl="0" eaLnBrk="0" fontAlgn="base" hangingPunct="0">
        <a:spcBef>
          <a:spcPct val="0"/>
        </a:spcBef>
        <a:spcAft>
          <a:spcPct val="0"/>
        </a:spcAft>
        <a:defRPr sz="2400">
          <a:solidFill>
            <a:schemeClr val="tx1"/>
          </a:solidFill>
          <a:latin typeface="Trebuchet MS" pitchFamily="-112" charset="0"/>
          <a:ea typeface="MS PGothic" panose="020B0600070205080204" pitchFamily="34" charset="-128"/>
          <a:cs typeface="ＭＳ Ｐゴシック" pitchFamily="-112" charset="-128"/>
        </a:defRPr>
      </a:lvl2pPr>
      <a:lvl3pPr algn="l" rtl="0" eaLnBrk="0" fontAlgn="base" hangingPunct="0">
        <a:spcBef>
          <a:spcPct val="0"/>
        </a:spcBef>
        <a:spcAft>
          <a:spcPct val="0"/>
        </a:spcAft>
        <a:defRPr sz="2400">
          <a:solidFill>
            <a:schemeClr val="tx1"/>
          </a:solidFill>
          <a:latin typeface="Trebuchet MS" pitchFamily="-112" charset="0"/>
          <a:ea typeface="MS PGothic" panose="020B0600070205080204" pitchFamily="34" charset="-128"/>
          <a:cs typeface="ＭＳ Ｐゴシック" pitchFamily="-112" charset="-128"/>
        </a:defRPr>
      </a:lvl3pPr>
      <a:lvl4pPr algn="l" rtl="0" eaLnBrk="0" fontAlgn="base" hangingPunct="0">
        <a:spcBef>
          <a:spcPct val="0"/>
        </a:spcBef>
        <a:spcAft>
          <a:spcPct val="0"/>
        </a:spcAft>
        <a:defRPr sz="2400">
          <a:solidFill>
            <a:schemeClr val="tx1"/>
          </a:solidFill>
          <a:latin typeface="Trebuchet MS" pitchFamily="-112" charset="0"/>
          <a:ea typeface="MS PGothic" panose="020B0600070205080204" pitchFamily="34" charset="-128"/>
          <a:cs typeface="ＭＳ Ｐゴシック" pitchFamily="-112" charset="-128"/>
        </a:defRPr>
      </a:lvl4pPr>
      <a:lvl5pPr algn="l" rtl="0" eaLnBrk="0" fontAlgn="base" hangingPunct="0">
        <a:spcBef>
          <a:spcPct val="0"/>
        </a:spcBef>
        <a:spcAft>
          <a:spcPct val="0"/>
        </a:spcAft>
        <a:defRPr sz="2400">
          <a:solidFill>
            <a:schemeClr val="tx1"/>
          </a:solidFill>
          <a:latin typeface="Trebuchet MS" pitchFamily="-112" charset="0"/>
          <a:ea typeface="MS PGothic" panose="020B0600070205080204" pitchFamily="34" charset="-128"/>
          <a:cs typeface="ＭＳ Ｐゴシック" pitchFamily="-112" charset="-128"/>
        </a:defRPr>
      </a:lvl5pPr>
      <a:lvl6pPr marL="457200" algn="l" rtl="0" fontAlgn="base">
        <a:spcBef>
          <a:spcPct val="0"/>
        </a:spcBef>
        <a:spcAft>
          <a:spcPct val="0"/>
        </a:spcAft>
        <a:defRPr sz="2400">
          <a:solidFill>
            <a:schemeClr val="tx1"/>
          </a:solidFill>
          <a:latin typeface="Trebuchet MS" pitchFamily="-112" charset="0"/>
        </a:defRPr>
      </a:lvl6pPr>
      <a:lvl7pPr marL="914400" algn="l" rtl="0" fontAlgn="base">
        <a:spcBef>
          <a:spcPct val="0"/>
        </a:spcBef>
        <a:spcAft>
          <a:spcPct val="0"/>
        </a:spcAft>
        <a:defRPr sz="2400">
          <a:solidFill>
            <a:schemeClr val="tx1"/>
          </a:solidFill>
          <a:latin typeface="Trebuchet MS" pitchFamily="-112" charset="0"/>
        </a:defRPr>
      </a:lvl7pPr>
      <a:lvl8pPr marL="1371600" algn="l" rtl="0" fontAlgn="base">
        <a:spcBef>
          <a:spcPct val="0"/>
        </a:spcBef>
        <a:spcAft>
          <a:spcPct val="0"/>
        </a:spcAft>
        <a:defRPr sz="2400">
          <a:solidFill>
            <a:schemeClr val="tx1"/>
          </a:solidFill>
          <a:latin typeface="Trebuchet MS" pitchFamily="-112" charset="0"/>
        </a:defRPr>
      </a:lvl8pPr>
      <a:lvl9pPr marL="1828800" algn="l" rtl="0" fontAlgn="base">
        <a:spcBef>
          <a:spcPct val="0"/>
        </a:spcBef>
        <a:spcAft>
          <a:spcPct val="0"/>
        </a:spcAft>
        <a:defRPr sz="2400">
          <a:solidFill>
            <a:schemeClr val="tx1"/>
          </a:solidFill>
          <a:latin typeface="Trebuchet MS" pitchFamily="-112" charset="0"/>
        </a:defRPr>
      </a:lvl9pPr>
    </p:titleStyle>
    <p:bodyStyle>
      <a:lvl1pPr marL="342900" indent="-342900" algn="l" rtl="0" eaLnBrk="0" fontAlgn="base" hangingPunct="0">
        <a:spcBef>
          <a:spcPct val="20000"/>
        </a:spcBef>
        <a:spcAft>
          <a:spcPct val="0"/>
        </a:spcAft>
        <a:buClr>
          <a:schemeClr val="tx1"/>
        </a:buClr>
        <a:buSzPct val="60000"/>
        <a:buFont typeface="Times" panose="02020603050405020304" pitchFamily="18" charset="0"/>
        <a:buChar char="•"/>
        <a:defRPr>
          <a:solidFill>
            <a:schemeClr val="tx1"/>
          </a:solidFill>
          <a:latin typeface="+mn-lt"/>
          <a:ea typeface="MS PGothic" panose="020B0600070205080204" pitchFamily="34" charset="-128"/>
          <a:cs typeface="ＭＳ Ｐゴシック" pitchFamily="-112" charset="-128"/>
        </a:defRPr>
      </a:lvl1pPr>
      <a:lvl2pPr marL="742950" indent="-285750" algn="l" rtl="0" eaLnBrk="0" fontAlgn="base" hangingPunct="0">
        <a:spcBef>
          <a:spcPct val="20000"/>
        </a:spcBef>
        <a:spcAft>
          <a:spcPct val="0"/>
        </a:spcAft>
        <a:buClr>
          <a:schemeClr val="tx1"/>
        </a:buClr>
        <a:buSzPct val="55000"/>
        <a:buFont typeface="Times" panose="02020603050405020304" pitchFamily="18" charset="0"/>
        <a:buChar char="•"/>
        <a:defRPr>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chemeClr val="tx1"/>
        </a:buClr>
        <a:buSzPct val="55000"/>
        <a:buFont typeface="Times" panose="02020603050405020304" pitchFamily="18" charset="0"/>
        <a:buChar char="•"/>
        <a:defRPr>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mn-lt"/>
          <a:ea typeface="MS PGothic" panose="020B0600070205080204" pitchFamily="34" charset="-128"/>
        </a:defRPr>
      </a:lvl5pPr>
      <a:lvl6pPr marL="2514600" indent="-228600" algn="l" rtl="0" fontAlgn="base">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6pPr>
      <a:lvl7pPr marL="2971800" indent="-228600" algn="l" rtl="0" fontAlgn="base">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7pPr>
      <a:lvl8pPr marL="3429000" indent="-228600" algn="l" rtl="0" fontAlgn="base">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8pPr>
      <a:lvl9pPr marL="3886200" indent="-228600" algn="l" rtl="0" fontAlgn="base">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extLst/>
          </p:nvPr>
        </p:nvGraphicFramePr>
        <p:xfrm>
          <a:off x="0" y="0"/>
          <a:ext cx="158750" cy="158750"/>
        </p:xfrm>
        <a:graphic>
          <a:graphicData uri="http://schemas.openxmlformats.org/presentationml/2006/ole">
            <p:oleObj spid="_x0000_s311441" name="think-cell Slide" r:id="rId17" imgW="0" imgH="0" progId="">
              <p:embed/>
            </p:oleObj>
          </a:graphicData>
        </a:graphic>
      </p:graphicFrame>
      <p:sp>
        <p:nvSpPr>
          <p:cNvPr id="25" name="Rectangle 24"/>
          <p:cNvSpPr/>
          <p:nvPr>
            <p:custDataLst>
              <p:tags r:id="rId8"/>
            </p:custDataLst>
          </p:nvPr>
        </p:nvSpPr>
        <p:spPr>
          <a:xfrm>
            <a:off x="0" y="0"/>
            <a:ext cx="9144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9" name="Rectangle 9"/>
          <p:cNvSpPr>
            <a:spLocks noChangeArrowheads="1"/>
          </p:cNvSpPr>
          <p:nvPr>
            <p:custDataLst>
              <p:tags r:id="rId9"/>
            </p:custDataLst>
          </p:nvPr>
        </p:nvSpPr>
        <p:spPr bwMode="auto">
          <a:xfrm>
            <a:off x="0" y="6629400"/>
            <a:ext cx="9144000" cy="228600"/>
          </a:xfrm>
          <a:prstGeom prst="rect">
            <a:avLst/>
          </a:prstGeom>
          <a:solidFill>
            <a:schemeClr val="bg1"/>
          </a:solidFill>
          <a:ln w="9525">
            <a:noFill/>
            <a:miter lim="800000"/>
            <a:headEnd/>
            <a:tailEnd/>
          </a:ln>
          <a:effectLst/>
        </p:spPr>
        <p:txBody>
          <a:bodyPr wrap="none" lIns="45720" rIns="4572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itchFamily="34" charset="0"/>
            </a:endParaRPr>
          </a:p>
        </p:txBody>
      </p:sp>
      <p:sp>
        <p:nvSpPr>
          <p:cNvPr id="1030" name="Text Placeholder 2"/>
          <p:cNvSpPr>
            <a:spLocks noGrp="1"/>
          </p:cNvSpPr>
          <p:nvPr>
            <p:ph type="body" idx="1"/>
            <p:custDataLst>
              <p:tags r:id="rId10"/>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levelt</a:t>
            </a:r>
            <a:endParaRPr lang="en-ZA" dirty="0"/>
          </a:p>
        </p:txBody>
      </p:sp>
      <p:sp>
        <p:nvSpPr>
          <p:cNvPr id="1031" name="Title Placeholder 1"/>
          <p:cNvSpPr>
            <a:spLocks noGrp="1"/>
          </p:cNvSpPr>
          <p:nvPr>
            <p:ph type="title"/>
            <p:custDataLst>
              <p:tags r:id="rId11"/>
            </p:custDataLst>
          </p:nvPr>
        </p:nvSpPr>
        <p:spPr bwMode="auto">
          <a:xfrm>
            <a:off x="380999" y="9144"/>
            <a:ext cx="8595360" cy="813816"/>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p>
            <a:pPr lvl="0"/>
            <a:r>
              <a:rPr lang="en-ZA"/>
              <a:t>Click to edit Master title style</a:t>
            </a:r>
            <a:endParaRPr lang="en-ZA" dirty="0"/>
          </a:p>
        </p:txBody>
      </p:sp>
      <p:sp>
        <p:nvSpPr>
          <p:cNvPr id="2" name="Rectangle 17"/>
          <p:cNvSpPr>
            <a:spLocks noChangeArrowheads="1"/>
          </p:cNvSpPr>
          <p:nvPr>
            <p:custDataLst>
              <p:tags r:id="rId12"/>
            </p:custDataLst>
          </p:nvPr>
        </p:nvSpPr>
        <p:spPr bwMode="auto">
          <a:xfrm>
            <a:off x="4530725" y="6634163"/>
            <a:ext cx="314190" cy="212879"/>
          </a:xfrm>
          <a:prstGeom prst="rect">
            <a:avLst/>
          </a:prstGeom>
          <a:noFill/>
          <a:ln w="12700">
            <a:noFill/>
            <a:miter lim="800000"/>
            <a:headEnd/>
            <a:tailEnd/>
          </a:ln>
        </p:spPr>
        <p:txBody>
          <a:bodyPr wrap="none" lIns="90488" tIns="44450" rIns="90488" bIns="4445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E7B7167-1300-485F-8CBF-78E443BC3D35}" type="slidenum">
              <a:rPr kumimoji="0" lang="en-ZA" sz="800" b="0" i="0" u="none" strike="noStrike" kern="1200" cap="none" spc="0" normalizeH="0" baseline="0" noProof="0" smtClean="0">
                <a:ln>
                  <a:noFill/>
                </a:ln>
                <a:solidFill>
                  <a:prstClr val="black"/>
                </a:solidFill>
                <a:effectLst/>
                <a:uLnTx/>
                <a:uFillTx/>
                <a:latin typeface="Trebuchet MS" panose="020B0603020202020204"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ZA" sz="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itchFamily="34" charset="0"/>
            </a:endParaRPr>
          </a:p>
        </p:txBody>
      </p:sp>
      <p:sp>
        <p:nvSpPr>
          <p:cNvPr id="1034" name="TextBox 13"/>
          <p:cNvSpPr txBox="1">
            <a:spLocks noChangeArrowheads="1"/>
          </p:cNvSpPr>
          <p:nvPr userDrawn="1"/>
        </p:nvSpPr>
        <p:spPr bwMode="auto">
          <a:xfrm>
            <a:off x="7108825" y="6621463"/>
            <a:ext cx="1657350" cy="215444"/>
          </a:xfrm>
          <a:prstGeom prst="rect">
            <a:avLst/>
          </a:prstGeom>
          <a:noFill/>
          <a:ln w="9525">
            <a:noFill/>
            <a:miter lim="800000"/>
            <a:headEnd/>
            <a:tailEnd/>
          </a:ln>
        </p:spPr>
        <p:txBody>
          <a:bodyP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ZA" sz="800" b="0" i="0" u="none" strike="noStrike" kern="1200" cap="none" spc="0" normalizeH="0" baseline="0" noProof="0" dirty="0">
                <a:ln>
                  <a:noFill/>
                </a:ln>
                <a:solidFill>
                  <a:prstClr val="black"/>
                </a:solidFill>
                <a:effectLst/>
                <a:uLnTx/>
                <a:uFillTx/>
                <a:latin typeface="Trebuchet MS" panose="020B0603020202020204" pitchFamily="34" charset="0"/>
                <a:ea typeface="ヒラギノ角ゴ Pro W3"/>
                <a:cs typeface="ヒラギノ角ゴ Pro W3"/>
              </a:rPr>
              <a:t>© South African Tourism 2018</a:t>
            </a:r>
            <a:endParaRPr kumimoji="0" lang="en-ZA" sz="1200" b="0" i="0" u="none" strike="noStrike" kern="1200" cap="none" spc="0" normalizeH="0" baseline="0" noProof="0" dirty="0">
              <a:ln>
                <a:noFill/>
              </a:ln>
              <a:solidFill>
                <a:prstClr val="black"/>
              </a:solidFill>
              <a:effectLst/>
              <a:uLnTx/>
              <a:uFillTx/>
              <a:latin typeface="Trebuchet MS" panose="020B0603020202020204" pitchFamily="34" charset="0"/>
              <a:ea typeface="ヒラギノ角ゴ Pro W3"/>
              <a:cs typeface="ヒラギノ角ゴ Pro W3"/>
            </a:endParaRPr>
          </a:p>
        </p:txBody>
      </p:sp>
      <p:grpSp>
        <p:nvGrpSpPr>
          <p:cNvPr id="10" name="Group 1"/>
          <p:cNvGrpSpPr>
            <a:grpSpLocks/>
          </p:cNvGrpSpPr>
          <p:nvPr userDrawn="1"/>
        </p:nvGrpSpPr>
        <p:grpSpPr bwMode="auto">
          <a:xfrm>
            <a:off x="0" y="838200"/>
            <a:ext cx="9145588" cy="63500"/>
            <a:chOff x="0" y="838200"/>
            <a:chExt cx="9145588" cy="63500"/>
          </a:xfrm>
        </p:grpSpPr>
        <p:sp>
          <p:nvSpPr>
            <p:cNvPr id="11" name="Rectangle 5"/>
            <p:cNvSpPr>
              <a:spLocks noChangeArrowheads="1"/>
            </p:cNvSpPr>
            <p:nvPr userDrawn="1">
              <p:custDataLst>
                <p:tags r:id="rId13"/>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ZA" sz="1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itchFamily="34" charset="0"/>
              </a:endParaRPr>
            </a:p>
          </p:txBody>
        </p:sp>
        <p:sp>
          <p:nvSpPr>
            <p:cNvPr id="12" name="Rectangle 6"/>
            <p:cNvSpPr>
              <a:spLocks noChangeArrowheads="1"/>
            </p:cNvSpPr>
            <p:nvPr userDrawn="1">
              <p:custDataLst>
                <p:tags r:id="rId14"/>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ZA" sz="1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itchFamily="34" charset="0"/>
              </a:endParaRPr>
            </a:p>
          </p:txBody>
        </p:sp>
        <p:sp>
          <p:nvSpPr>
            <p:cNvPr id="13" name="Rectangle 7"/>
            <p:cNvSpPr>
              <a:spLocks noChangeArrowheads="1"/>
            </p:cNvSpPr>
            <p:nvPr userDrawn="1">
              <p:custDataLst>
                <p:tags r:id="rId15"/>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ZA" sz="1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itchFamily="34" charset="0"/>
              </a:endParaRPr>
            </a:p>
          </p:txBody>
        </p:sp>
        <p:sp>
          <p:nvSpPr>
            <p:cNvPr id="14" name="Rectangle 8"/>
            <p:cNvSpPr>
              <a:spLocks noChangeArrowheads="1"/>
            </p:cNvSpPr>
            <p:nvPr userDrawn="1">
              <p:custDataLst>
                <p:tags r:id="rId16"/>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ZA" sz="1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itchFamily="34" charset="0"/>
              </a:endParaRPr>
            </a:p>
          </p:txBody>
        </p:sp>
      </p:grpSp>
    </p:spTree>
    <p:extLst>
      <p:ext uri="{BB962C8B-B14F-4D97-AF65-F5344CB8AC3E}">
        <p14:creationId xmlns:p14="http://schemas.microsoft.com/office/powerpoint/2010/main" xmlns="" val="161979094"/>
      </p:ext>
    </p:extLst>
  </p:cSld>
  <p:clrMap bg1="lt1" tx1="dk1" bg2="lt2" tx2="dk2" accent1="accent1" accent2="accent2" accent3="accent3" accent4="accent4" accent5="accent5" accent6="accent6" hlink="hlink" folHlink="folHlink"/>
  <p:sldLayoutIdLst>
    <p:sldLayoutId id="2147486348" r:id="rId1"/>
    <p:sldLayoutId id="2147486349" r:id="rId2"/>
    <p:sldLayoutId id="2147486350" r:id="rId3"/>
    <p:sldLayoutId id="2147486352" r:id="rId4"/>
    <p:sldLayoutId id="2147486403" r:id="rId5"/>
  </p:sldLayoutIdLst>
  <p:txStyles>
    <p:titleStyle>
      <a:lvl1pPr algn="l" rtl="0" eaLnBrk="0" fontAlgn="base" hangingPunct="0">
        <a:lnSpc>
          <a:spcPct val="120000"/>
        </a:lnSpc>
        <a:spcBef>
          <a:spcPct val="0"/>
        </a:spcBef>
        <a:spcAft>
          <a:spcPct val="0"/>
        </a:spcAft>
        <a:defRPr sz="1600"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2000" b="1" kern="1200">
          <a:solidFill>
            <a:schemeClr val="tx1"/>
          </a:solidFill>
          <a:latin typeface="Trebuchet MS" panose="020B0603020202020204" pitchFamily="34" charset="0"/>
          <a:ea typeface="+mn-ea"/>
          <a:cs typeface="Arial" pitchFamily="34" charset="0"/>
        </a:defRPr>
      </a:lvl1pPr>
      <a:lvl2pPr marL="685800" indent="-231775" algn="l" rtl="0" eaLnBrk="0" fontAlgn="base" hangingPunct="0">
        <a:spcBef>
          <a:spcPct val="20000"/>
        </a:spcBef>
        <a:spcAft>
          <a:spcPct val="0"/>
        </a:spcAft>
        <a:buClr>
          <a:srgbClr val="777777"/>
        </a:buClr>
        <a:buSzPct val="110000"/>
        <a:buFont typeface="Wingdings" pitchFamily="2" charset="2"/>
        <a:buChar char="§"/>
        <a:defRPr sz="2000" kern="1200">
          <a:solidFill>
            <a:schemeClr val="tx1"/>
          </a:solidFill>
          <a:latin typeface="Trebuchet MS" panose="020B0603020202020204" pitchFamily="34" charset="0"/>
          <a:ea typeface="+mn-ea"/>
          <a:cs typeface="Arial" pitchFamily="34" charset="0"/>
        </a:defRPr>
      </a:lvl2pPr>
      <a:lvl3pPr marL="914400" indent="-228600" algn="l" rtl="0" eaLnBrk="0" fontAlgn="base" hangingPunct="0">
        <a:spcBef>
          <a:spcPct val="20000"/>
        </a:spcBef>
        <a:spcAft>
          <a:spcPct val="0"/>
        </a:spcAft>
        <a:buClr>
          <a:srgbClr val="777777"/>
        </a:buClr>
        <a:buSzPct val="110000"/>
        <a:buFont typeface="Arial" pitchFamily="34" charset="0"/>
        <a:buChar char="•"/>
        <a:defRPr sz="2000" kern="1200">
          <a:solidFill>
            <a:schemeClr val="tx1"/>
          </a:solidFill>
          <a:latin typeface="Trebuchet MS" panose="020B0603020202020204" pitchFamily="34" charset="0"/>
          <a:ea typeface="+mn-ea"/>
          <a:cs typeface="Arial" pitchFamily="34" charset="0"/>
        </a:defRPr>
      </a:lvl3pPr>
      <a:lvl4pPr marL="1143000" indent="-225425" algn="l" rtl="0" eaLnBrk="0" fontAlgn="base" hangingPunct="0">
        <a:spcBef>
          <a:spcPct val="20000"/>
        </a:spcBef>
        <a:spcAft>
          <a:spcPct val="0"/>
        </a:spcAft>
        <a:buClr>
          <a:srgbClr val="777777"/>
        </a:buClr>
        <a:buSzPct val="110000"/>
        <a:buFont typeface="Verdana" pitchFamily="34" charset="0"/>
        <a:buChar char="»"/>
        <a:defRPr sz="2000" kern="1200">
          <a:solidFill>
            <a:schemeClr val="tx1"/>
          </a:solidFill>
          <a:latin typeface="Trebuchet MS" panose="020B0603020202020204"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2000" kern="1200">
          <a:solidFill>
            <a:schemeClr val="tx1"/>
          </a:solidFill>
          <a:latin typeface="Trebuchet MS" panose="020B0603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extLst/>
          </p:nvPr>
        </p:nvGraphicFramePr>
        <p:xfrm>
          <a:off x="0" y="0"/>
          <a:ext cx="158750" cy="158750"/>
        </p:xfrm>
        <a:graphic>
          <a:graphicData uri="http://schemas.openxmlformats.org/presentationml/2006/ole">
            <p:oleObj spid="_x0000_s320619" name="think-cell Slide" r:id="rId15" imgW="0" imgH="0" progId="">
              <p:embed/>
            </p:oleObj>
          </a:graphicData>
        </a:graphic>
      </p:graphicFrame>
      <p:sp>
        <p:nvSpPr>
          <p:cNvPr id="25" name="Rectangle 24"/>
          <p:cNvSpPr/>
          <p:nvPr>
            <p:custDataLst>
              <p:tags r:id="rId6"/>
            </p:custDataLst>
          </p:nvPr>
        </p:nvSpPr>
        <p:spPr>
          <a:xfrm>
            <a:off x="0" y="0"/>
            <a:ext cx="9144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9" name="Rectangle 9"/>
          <p:cNvSpPr>
            <a:spLocks noChangeArrowheads="1"/>
          </p:cNvSpPr>
          <p:nvPr>
            <p:custDataLst>
              <p:tags r:id="rId7"/>
            </p:custDataLst>
          </p:nvPr>
        </p:nvSpPr>
        <p:spPr bwMode="auto">
          <a:xfrm>
            <a:off x="0" y="6629400"/>
            <a:ext cx="9144000" cy="228600"/>
          </a:xfrm>
          <a:prstGeom prst="rect">
            <a:avLst/>
          </a:prstGeom>
          <a:solidFill>
            <a:schemeClr val="bg1"/>
          </a:solidFill>
          <a:ln w="9525">
            <a:noFill/>
            <a:miter lim="800000"/>
            <a:headEnd/>
            <a:tailEnd/>
          </a:ln>
          <a:effectLst/>
        </p:spPr>
        <p:txBody>
          <a:bodyPr wrap="none" lIns="45720" rIns="4572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itchFamily="34" charset="0"/>
            </a:endParaRPr>
          </a:p>
        </p:txBody>
      </p:sp>
      <p:sp>
        <p:nvSpPr>
          <p:cNvPr id="1030" name="Text Placeholder 2"/>
          <p:cNvSpPr>
            <a:spLocks noGrp="1"/>
          </p:cNvSpPr>
          <p:nvPr>
            <p:ph type="body" idx="1"/>
            <p:custDataLst>
              <p:tags r:id="rId8"/>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levelt</a:t>
            </a:r>
            <a:endParaRPr lang="en-ZA" dirty="0"/>
          </a:p>
        </p:txBody>
      </p:sp>
      <p:sp>
        <p:nvSpPr>
          <p:cNvPr id="1031" name="Title Placeholder 1"/>
          <p:cNvSpPr>
            <a:spLocks noGrp="1"/>
          </p:cNvSpPr>
          <p:nvPr>
            <p:ph type="title"/>
            <p:custDataLst>
              <p:tags r:id="rId9"/>
            </p:custDataLst>
          </p:nvPr>
        </p:nvSpPr>
        <p:spPr bwMode="auto">
          <a:xfrm>
            <a:off x="380999" y="9144"/>
            <a:ext cx="8595360" cy="813816"/>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p>
            <a:pPr lvl="0"/>
            <a:r>
              <a:rPr lang="en-ZA"/>
              <a:t>Click to edit Master title style</a:t>
            </a:r>
            <a:endParaRPr lang="en-ZA" dirty="0"/>
          </a:p>
        </p:txBody>
      </p:sp>
      <p:sp>
        <p:nvSpPr>
          <p:cNvPr id="2" name="Rectangle 17"/>
          <p:cNvSpPr>
            <a:spLocks noChangeArrowheads="1"/>
          </p:cNvSpPr>
          <p:nvPr>
            <p:custDataLst>
              <p:tags r:id="rId10"/>
            </p:custDataLst>
          </p:nvPr>
        </p:nvSpPr>
        <p:spPr bwMode="auto">
          <a:xfrm>
            <a:off x="4530725" y="6634163"/>
            <a:ext cx="314190" cy="212879"/>
          </a:xfrm>
          <a:prstGeom prst="rect">
            <a:avLst/>
          </a:prstGeom>
          <a:noFill/>
          <a:ln w="12700">
            <a:noFill/>
            <a:miter lim="800000"/>
            <a:headEnd/>
            <a:tailEnd/>
          </a:ln>
        </p:spPr>
        <p:txBody>
          <a:bodyPr wrap="none" lIns="90488" tIns="44450" rIns="90488" bIns="4445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E7B7167-1300-485F-8CBF-78E443BC3D35}" type="slidenum">
              <a:rPr kumimoji="0" lang="en-ZA" sz="800" b="0" i="0" u="none" strike="noStrike" kern="1200" cap="none" spc="0" normalizeH="0" baseline="0" noProof="0" smtClean="0">
                <a:ln>
                  <a:noFill/>
                </a:ln>
                <a:solidFill>
                  <a:prstClr val="black"/>
                </a:solidFill>
                <a:effectLst/>
                <a:uLnTx/>
                <a:uFillTx/>
                <a:latin typeface="Trebuchet MS" panose="020B0603020202020204"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ZA" sz="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itchFamily="34" charset="0"/>
            </a:endParaRPr>
          </a:p>
        </p:txBody>
      </p:sp>
      <p:sp>
        <p:nvSpPr>
          <p:cNvPr id="1034" name="TextBox 13"/>
          <p:cNvSpPr txBox="1">
            <a:spLocks noChangeArrowheads="1"/>
          </p:cNvSpPr>
          <p:nvPr userDrawn="1"/>
        </p:nvSpPr>
        <p:spPr bwMode="auto">
          <a:xfrm>
            <a:off x="7108825" y="6621463"/>
            <a:ext cx="1657350" cy="215444"/>
          </a:xfrm>
          <a:prstGeom prst="rect">
            <a:avLst/>
          </a:prstGeom>
          <a:noFill/>
          <a:ln w="9525">
            <a:noFill/>
            <a:miter lim="800000"/>
            <a:headEnd/>
            <a:tailEnd/>
          </a:ln>
        </p:spPr>
        <p:txBody>
          <a:bodyP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ZA" sz="800" b="0" i="0" u="none" strike="noStrike" kern="1200" cap="none" spc="0" normalizeH="0" baseline="0" noProof="0" dirty="0">
                <a:ln>
                  <a:noFill/>
                </a:ln>
                <a:solidFill>
                  <a:prstClr val="black"/>
                </a:solidFill>
                <a:effectLst/>
                <a:uLnTx/>
                <a:uFillTx/>
                <a:latin typeface="Trebuchet MS" panose="020B0603020202020204" pitchFamily="34" charset="0"/>
                <a:ea typeface="ヒラギノ角ゴ Pro W3"/>
                <a:cs typeface="ヒラギノ角ゴ Pro W3"/>
              </a:rPr>
              <a:t>© South African Tourism 2018</a:t>
            </a:r>
            <a:endParaRPr kumimoji="0" lang="en-ZA" sz="1200" b="0" i="0" u="none" strike="noStrike" kern="1200" cap="none" spc="0" normalizeH="0" baseline="0" noProof="0" dirty="0">
              <a:ln>
                <a:noFill/>
              </a:ln>
              <a:solidFill>
                <a:prstClr val="black"/>
              </a:solidFill>
              <a:effectLst/>
              <a:uLnTx/>
              <a:uFillTx/>
              <a:latin typeface="Trebuchet MS" panose="020B0603020202020204" pitchFamily="34" charset="0"/>
              <a:ea typeface="ヒラギノ角ゴ Pro W3"/>
              <a:cs typeface="ヒラギノ角ゴ Pro W3"/>
            </a:endParaRPr>
          </a:p>
        </p:txBody>
      </p:sp>
      <p:grpSp>
        <p:nvGrpSpPr>
          <p:cNvPr id="10" name="Group 1"/>
          <p:cNvGrpSpPr>
            <a:grpSpLocks/>
          </p:cNvGrpSpPr>
          <p:nvPr userDrawn="1"/>
        </p:nvGrpSpPr>
        <p:grpSpPr bwMode="auto">
          <a:xfrm>
            <a:off x="0" y="838200"/>
            <a:ext cx="9145588" cy="63500"/>
            <a:chOff x="0" y="838200"/>
            <a:chExt cx="9145588" cy="63500"/>
          </a:xfrm>
        </p:grpSpPr>
        <p:sp>
          <p:nvSpPr>
            <p:cNvPr id="11" name="Rectangle 5"/>
            <p:cNvSpPr>
              <a:spLocks noChangeArrowheads="1"/>
            </p:cNvSpPr>
            <p:nvPr userDrawn="1">
              <p:custDataLst>
                <p:tags r:id="rId11"/>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ZA" sz="1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itchFamily="34" charset="0"/>
              </a:endParaRPr>
            </a:p>
          </p:txBody>
        </p:sp>
        <p:sp>
          <p:nvSpPr>
            <p:cNvPr id="12" name="Rectangle 6"/>
            <p:cNvSpPr>
              <a:spLocks noChangeArrowheads="1"/>
            </p:cNvSpPr>
            <p:nvPr userDrawn="1">
              <p:custDataLst>
                <p:tags r:id="rId12"/>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ZA" sz="1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itchFamily="34" charset="0"/>
              </a:endParaRPr>
            </a:p>
          </p:txBody>
        </p:sp>
        <p:sp>
          <p:nvSpPr>
            <p:cNvPr id="13" name="Rectangle 7"/>
            <p:cNvSpPr>
              <a:spLocks noChangeArrowheads="1"/>
            </p:cNvSpPr>
            <p:nvPr userDrawn="1">
              <p:custDataLst>
                <p:tags r:id="rId13"/>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ZA" sz="1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itchFamily="34" charset="0"/>
              </a:endParaRPr>
            </a:p>
          </p:txBody>
        </p:sp>
        <p:sp>
          <p:nvSpPr>
            <p:cNvPr id="14" name="Rectangle 8"/>
            <p:cNvSpPr>
              <a:spLocks noChangeArrowheads="1"/>
            </p:cNvSpPr>
            <p:nvPr userDrawn="1">
              <p:custDataLst>
                <p:tags r:id="rId14"/>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ZA" sz="1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itchFamily="34" charset="0"/>
              </a:endParaRPr>
            </a:p>
          </p:txBody>
        </p:sp>
      </p:grpSp>
    </p:spTree>
    <p:extLst>
      <p:ext uri="{BB962C8B-B14F-4D97-AF65-F5344CB8AC3E}">
        <p14:creationId xmlns:p14="http://schemas.microsoft.com/office/powerpoint/2010/main" xmlns="" val="4188655178"/>
      </p:ext>
    </p:extLst>
  </p:cSld>
  <p:clrMap bg1="lt1" tx1="dk1" bg2="lt2" tx2="dk2" accent1="accent1" accent2="accent2" accent3="accent3" accent4="accent4" accent5="accent5" accent6="accent6" hlink="hlink" folHlink="folHlink"/>
  <p:sldLayoutIdLst>
    <p:sldLayoutId id="2147486354" r:id="rId1"/>
    <p:sldLayoutId id="2147486355" r:id="rId2"/>
    <p:sldLayoutId id="2147486356" r:id="rId3"/>
  </p:sldLayoutIdLst>
  <p:txStyles>
    <p:titleStyle>
      <a:lvl1pPr algn="l" rtl="0" eaLnBrk="0" fontAlgn="base" hangingPunct="0">
        <a:lnSpc>
          <a:spcPct val="120000"/>
        </a:lnSpc>
        <a:spcBef>
          <a:spcPct val="0"/>
        </a:spcBef>
        <a:spcAft>
          <a:spcPct val="0"/>
        </a:spcAft>
        <a:defRPr sz="1600"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2000" b="1" kern="1200">
          <a:solidFill>
            <a:schemeClr val="tx1"/>
          </a:solidFill>
          <a:latin typeface="Trebuchet MS" panose="020B0603020202020204" pitchFamily="34" charset="0"/>
          <a:ea typeface="+mn-ea"/>
          <a:cs typeface="Arial" pitchFamily="34" charset="0"/>
        </a:defRPr>
      </a:lvl1pPr>
      <a:lvl2pPr marL="685800" indent="-231775" algn="l" rtl="0" eaLnBrk="0" fontAlgn="base" hangingPunct="0">
        <a:spcBef>
          <a:spcPct val="20000"/>
        </a:spcBef>
        <a:spcAft>
          <a:spcPct val="0"/>
        </a:spcAft>
        <a:buClr>
          <a:srgbClr val="777777"/>
        </a:buClr>
        <a:buSzPct val="110000"/>
        <a:buFont typeface="Wingdings" pitchFamily="2" charset="2"/>
        <a:buChar char="§"/>
        <a:defRPr sz="2000" kern="1200">
          <a:solidFill>
            <a:schemeClr val="tx1"/>
          </a:solidFill>
          <a:latin typeface="Trebuchet MS" panose="020B0603020202020204" pitchFamily="34" charset="0"/>
          <a:ea typeface="+mn-ea"/>
          <a:cs typeface="Arial" pitchFamily="34" charset="0"/>
        </a:defRPr>
      </a:lvl2pPr>
      <a:lvl3pPr marL="914400" indent="-228600" algn="l" rtl="0" eaLnBrk="0" fontAlgn="base" hangingPunct="0">
        <a:spcBef>
          <a:spcPct val="20000"/>
        </a:spcBef>
        <a:spcAft>
          <a:spcPct val="0"/>
        </a:spcAft>
        <a:buClr>
          <a:srgbClr val="777777"/>
        </a:buClr>
        <a:buSzPct val="110000"/>
        <a:buFont typeface="Arial" pitchFamily="34" charset="0"/>
        <a:buChar char="•"/>
        <a:defRPr sz="2000" kern="1200">
          <a:solidFill>
            <a:schemeClr val="tx1"/>
          </a:solidFill>
          <a:latin typeface="Trebuchet MS" panose="020B0603020202020204" pitchFamily="34" charset="0"/>
          <a:ea typeface="+mn-ea"/>
          <a:cs typeface="Arial" pitchFamily="34" charset="0"/>
        </a:defRPr>
      </a:lvl3pPr>
      <a:lvl4pPr marL="1143000" indent="-225425" algn="l" rtl="0" eaLnBrk="0" fontAlgn="base" hangingPunct="0">
        <a:spcBef>
          <a:spcPct val="20000"/>
        </a:spcBef>
        <a:spcAft>
          <a:spcPct val="0"/>
        </a:spcAft>
        <a:buClr>
          <a:srgbClr val="777777"/>
        </a:buClr>
        <a:buSzPct val="110000"/>
        <a:buFont typeface="Verdana" pitchFamily="34" charset="0"/>
        <a:buChar char="»"/>
        <a:defRPr sz="2000" kern="1200">
          <a:solidFill>
            <a:schemeClr val="tx1"/>
          </a:solidFill>
          <a:latin typeface="Trebuchet MS" panose="020B0603020202020204"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2000" kern="1200">
          <a:solidFill>
            <a:schemeClr val="tx1"/>
          </a:solidFill>
          <a:latin typeface="Trebuchet MS" panose="020B0603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extLst/>
          </p:nvPr>
        </p:nvGraphicFramePr>
        <p:xfrm>
          <a:off x="0" y="0"/>
          <a:ext cx="158750" cy="158750"/>
        </p:xfrm>
        <a:graphic>
          <a:graphicData uri="http://schemas.openxmlformats.org/presentationml/2006/ole">
            <p:oleObj spid="_x0000_s329822" name="think-cell Slide" r:id="rId17" imgW="0" imgH="0" progId="">
              <p:embed/>
            </p:oleObj>
          </a:graphicData>
        </a:graphic>
      </p:graphicFrame>
      <p:sp>
        <p:nvSpPr>
          <p:cNvPr id="25" name="Rectangle 24"/>
          <p:cNvSpPr/>
          <p:nvPr>
            <p:custDataLst>
              <p:tags r:id="rId8"/>
            </p:custDataLst>
          </p:nvPr>
        </p:nvSpPr>
        <p:spPr>
          <a:xfrm>
            <a:off x="0" y="0"/>
            <a:ext cx="9144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a:spcBef>
                <a:spcPts val="0"/>
              </a:spcBef>
              <a:spcAft>
                <a:spcPts val="0"/>
              </a:spcAft>
              <a:defRPr/>
            </a:pPr>
            <a:endParaRPr lang="en-ZA" dirty="0">
              <a:solidFill>
                <a:prstClr val="white"/>
              </a:solidFill>
              <a:latin typeface="Trebuchet MS" panose="020B0603020202020204" pitchFamily="34" charset="0"/>
            </a:endParaRPr>
          </a:p>
        </p:txBody>
      </p:sp>
      <p:sp>
        <p:nvSpPr>
          <p:cNvPr id="9" name="Rectangle 9"/>
          <p:cNvSpPr>
            <a:spLocks noChangeArrowheads="1"/>
          </p:cNvSpPr>
          <p:nvPr>
            <p:custDataLst>
              <p:tags r:id="rId9"/>
            </p:custDataLst>
          </p:nvPr>
        </p:nvSpPr>
        <p:spPr bwMode="auto">
          <a:xfrm>
            <a:off x="0" y="6629400"/>
            <a:ext cx="9144000" cy="228600"/>
          </a:xfrm>
          <a:prstGeom prst="rect">
            <a:avLst/>
          </a:prstGeom>
          <a:solidFill>
            <a:schemeClr val="bg1"/>
          </a:solidFill>
          <a:ln w="9525">
            <a:noFill/>
            <a:miter lim="800000"/>
            <a:headEnd/>
            <a:tailEnd/>
          </a:ln>
          <a:effectLst/>
        </p:spPr>
        <p:txBody>
          <a:bodyPr wrap="none" lIns="45720" rIns="45720" anchor="ctr"/>
          <a:lstStyle/>
          <a:p>
            <a:pPr eaLnBrk="1" fontAlgn="auto">
              <a:spcBef>
                <a:spcPts val="0"/>
              </a:spcBef>
              <a:spcAft>
                <a:spcPts val="0"/>
              </a:spcAft>
              <a:defRPr/>
            </a:pPr>
            <a:endParaRPr lang="en-ZA" dirty="0">
              <a:solidFill>
                <a:prstClr val="black"/>
              </a:solidFill>
              <a:latin typeface="Trebuchet MS" panose="020B0603020202020204" pitchFamily="34" charset="0"/>
              <a:cs typeface="+mn-cs"/>
            </a:endParaRPr>
          </a:p>
        </p:txBody>
      </p:sp>
      <p:sp>
        <p:nvSpPr>
          <p:cNvPr id="1030" name="Text Placeholder 2"/>
          <p:cNvSpPr>
            <a:spLocks noGrp="1"/>
          </p:cNvSpPr>
          <p:nvPr>
            <p:ph type="body" idx="1"/>
            <p:custDataLst>
              <p:tags r:id="rId10"/>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levelt</a:t>
            </a:r>
            <a:endParaRPr lang="en-ZA" dirty="0"/>
          </a:p>
        </p:txBody>
      </p:sp>
      <p:sp>
        <p:nvSpPr>
          <p:cNvPr id="1031" name="Title Placeholder 1"/>
          <p:cNvSpPr>
            <a:spLocks noGrp="1"/>
          </p:cNvSpPr>
          <p:nvPr>
            <p:ph type="title"/>
            <p:custDataLst>
              <p:tags r:id="rId11"/>
            </p:custDataLst>
          </p:nvPr>
        </p:nvSpPr>
        <p:spPr bwMode="auto">
          <a:xfrm>
            <a:off x="380999" y="9144"/>
            <a:ext cx="8595360" cy="813816"/>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p>
            <a:pPr lvl="0"/>
            <a:r>
              <a:rPr lang="en-ZA"/>
              <a:t>Click to edit Master title style</a:t>
            </a:r>
            <a:endParaRPr lang="en-ZA" dirty="0"/>
          </a:p>
        </p:txBody>
      </p:sp>
      <p:sp>
        <p:nvSpPr>
          <p:cNvPr id="2" name="Rectangle 17"/>
          <p:cNvSpPr>
            <a:spLocks noChangeArrowheads="1"/>
          </p:cNvSpPr>
          <p:nvPr>
            <p:custDataLst>
              <p:tags r:id="rId12"/>
            </p:custDataLst>
          </p:nvPr>
        </p:nvSpPr>
        <p:spPr bwMode="auto">
          <a:xfrm>
            <a:off x="4530725" y="6634163"/>
            <a:ext cx="314190" cy="212879"/>
          </a:xfrm>
          <a:prstGeom prst="rect">
            <a:avLst/>
          </a:prstGeom>
          <a:noFill/>
          <a:ln w="12700">
            <a:noFill/>
            <a:miter lim="800000"/>
            <a:headEnd/>
            <a:tailEnd/>
          </a:ln>
        </p:spPr>
        <p:txBody>
          <a:bodyPr wrap="none" lIns="90488" tIns="44450" rIns="90488" bIns="44450">
            <a:spAutoFit/>
          </a:bodyPr>
          <a:lstStyle/>
          <a:p>
            <a:pPr>
              <a:defRPr/>
            </a:pPr>
            <a:fld id="{0E7B7167-1300-485F-8CBF-78E443BC3D35}" type="slidenum">
              <a:rPr lang="en-ZA" sz="800" smtClean="0">
                <a:latin typeface="Trebuchet MS" panose="020B0603020202020204" pitchFamily="34" charset="0"/>
              </a:rPr>
              <a:pPr>
                <a:defRPr/>
              </a:pPr>
              <a:t>‹#›</a:t>
            </a:fld>
            <a:endParaRPr lang="en-ZA" sz="800" dirty="0">
              <a:latin typeface="Trebuchet MS" panose="020B0603020202020204" pitchFamily="34" charset="0"/>
            </a:endParaRPr>
          </a:p>
        </p:txBody>
      </p:sp>
      <p:sp>
        <p:nvSpPr>
          <p:cNvPr id="1034" name="TextBox 13"/>
          <p:cNvSpPr txBox="1">
            <a:spLocks noChangeArrowheads="1"/>
          </p:cNvSpPr>
          <p:nvPr userDrawn="1"/>
        </p:nvSpPr>
        <p:spPr bwMode="auto">
          <a:xfrm>
            <a:off x="7108825" y="6621463"/>
            <a:ext cx="1657350" cy="215444"/>
          </a:xfrm>
          <a:prstGeom prst="rect">
            <a:avLst/>
          </a:prstGeom>
          <a:noFill/>
          <a:ln w="9525">
            <a:noFill/>
            <a:miter lim="800000"/>
            <a:headEnd/>
            <a:tailEnd/>
          </a:ln>
        </p:spPr>
        <p:txBody>
          <a:bodyPr>
            <a:spAutoFit/>
          </a:bodyPr>
          <a:lstStyle/>
          <a:p>
            <a:pPr algn="r" eaLnBrk="0" hangingPunct="0">
              <a:defRPr/>
            </a:pPr>
            <a:r>
              <a:rPr lang="en-ZA" sz="800" dirty="0">
                <a:latin typeface="Trebuchet MS" panose="020B0603020202020204" pitchFamily="34" charset="0"/>
                <a:ea typeface="ヒラギノ角ゴ Pro W3"/>
                <a:cs typeface="ヒラギノ角ゴ Pro W3"/>
              </a:rPr>
              <a:t>© South African Tourism 2019</a:t>
            </a:r>
            <a:endParaRPr lang="en-ZA" dirty="0">
              <a:latin typeface="Trebuchet MS" panose="020B0603020202020204" pitchFamily="34" charset="0"/>
              <a:ea typeface="ヒラギノ角ゴ Pro W3"/>
              <a:cs typeface="ヒラギノ角ゴ Pro W3"/>
            </a:endParaRPr>
          </a:p>
        </p:txBody>
      </p:sp>
      <p:grpSp>
        <p:nvGrpSpPr>
          <p:cNvPr id="10" name="Group 1"/>
          <p:cNvGrpSpPr>
            <a:grpSpLocks/>
          </p:cNvGrpSpPr>
          <p:nvPr userDrawn="1"/>
        </p:nvGrpSpPr>
        <p:grpSpPr bwMode="auto">
          <a:xfrm>
            <a:off x="0" y="838200"/>
            <a:ext cx="9145588" cy="63500"/>
            <a:chOff x="0" y="838200"/>
            <a:chExt cx="9145588" cy="63500"/>
          </a:xfrm>
        </p:grpSpPr>
        <p:sp>
          <p:nvSpPr>
            <p:cNvPr id="11" name="Rectangle 5"/>
            <p:cNvSpPr>
              <a:spLocks noChangeArrowheads="1"/>
            </p:cNvSpPr>
            <p:nvPr userDrawn="1">
              <p:custDataLst>
                <p:tags r:id="rId13"/>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sp>
          <p:nvSpPr>
            <p:cNvPr id="12" name="Rectangle 6"/>
            <p:cNvSpPr>
              <a:spLocks noChangeArrowheads="1"/>
            </p:cNvSpPr>
            <p:nvPr userDrawn="1">
              <p:custDataLst>
                <p:tags r:id="rId14"/>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sp>
          <p:nvSpPr>
            <p:cNvPr id="13" name="Rectangle 7"/>
            <p:cNvSpPr>
              <a:spLocks noChangeArrowheads="1"/>
            </p:cNvSpPr>
            <p:nvPr userDrawn="1">
              <p:custDataLst>
                <p:tags r:id="rId15"/>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sp>
          <p:nvSpPr>
            <p:cNvPr id="14" name="Rectangle 8"/>
            <p:cNvSpPr>
              <a:spLocks noChangeArrowheads="1"/>
            </p:cNvSpPr>
            <p:nvPr userDrawn="1">
              <p:custDataLst>
                <p:tags r:id="rId16"/>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algn="ctr" eaLnBrk="0" hangingPunct="0">
                <a:spcBef>
                  <a:spcPct val="50000"/>
                </a:spcBef>
                <a:defRPr/>
              </a:pPr>
              <a:endParaRPr lang="en-ZA" sz="1000" dirty="0">
                <a:solidFill>
                  <a:srgbClr val="000000"/>
                </a:solidFill>
                <a:latin typeface="Trebuchet MS" panose="020B0603020202020204" pitchFamily="34" charset="0"/>
              </a:endParaRPr>
            </a:p>
          </p:txBody>
        </p:sp>
      </p:grpSp>
    </p:spTree>
    <p:extLst>
      <p:ext uri="{BB962C8B-B14F-4D97-AF65-F5344CB8AC3E}">
        <p14:creationId xmlns:p14="http://schemas.microsoft.com/office/powerpoint/2010/main" xmlns="" val="349051360"/>
      </p:ext>
    </p:extLst>
  </p:cSld>
  <p:clrMap bg1="lt1" tx1="dk1" bg2="lt2" tx2="dk2" accent1="accent1" accent2="accent2" accent3="accent3" accent4="accent4" accent5="accent5" accent6="accent6" hlink="hlink" folHlink="folHlink"/>
  <p:sldLayoutIdLst>
    <p:sldLayoutId id="2147486384" r:id="rId1"/>
    <p:sldLayoutId id="2147486385" r:id="rId2"/>
    <p:sldLayoutId id="2147486386" r:id="rId3"/>
    <p:sldLayoutId id="2147486387" r:id="rId4"/>
    <p:sldLayoutId id="2147486388" r:id="rId5"/>
  </p:sldLayoutIdLst>
  <p:txStyles>
    <p:titleStyle>
      <a:lvl1pPr algn="l" rtl="0" eaLnBrk="0" fontAlgn="base" hangingPunct="0">
        <a:lnSpc>
          <a:spcPct val="120000"/>
        </a:lnSpc>
        <a:spcBef>
          <a:spcPct val="0"/>
        </a:spcBef>
        <a:spcAft>
          <a:spcPct val="0"/>
        </a:spcAft>
        <a:defRPr sz="1600"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2000" b="1" kern="1200">
          <a:solidFill>
            <a:schemeClr val="tx1"/>
          </a:solidFill>
          <a:latin typeface="Trebuchet MS" panose="020B0603020202020204" pitchFamily="34" charset="0"/>
          <a:ea typeface="+mn-ea"/>
          <a:cs typeface="Arial" pitchFamily="34" charset="0"/>
        </a:defRPr>
      </a:lvl1pPr>
      <a:lvl2pPr marL="685800" indent="-231775" algn="l" rtl="0" eaLnBrk="0" fontAlgn="base" hangingPunct="0">
        <a:spcBef>
          <a:spcPct val="20000"/>
        </a:spcBef>
        <a:spcAft>
          <a:spcPct val="0"/>
        </a:spcAft>
        <a:buClr>
          <a:srgbClr val="777777"/>
        </a:buClr>
        <a:buSzPct val="110000"/>
        <a:buFont typeface="Wingdings" pitchFamily="2" charset="2"/>
        <a:buChar char="§"/>
        <a:defRPr sz="2000" kern="1200">
          <a:solidFill>
            <a:schemeClr val="tx1"/>
          </a:solidFill>
          <a:latin typeface="Trebuchet MS" panose="020B0603020202020204" pitchFamily="34" charset="0"/>
          <a:ea typeface="+mn-ea"/>
          <a:cs typeface="Arial" pitchFamily="34" charset="0"/>
        </a:defRPr>
      </a:lvl2pPr>
      <a:lvl3pPr marL="914400" indent="-228600" algn="l" rtl="0" eaLnBrk="0" fontAlgn="base" hangingPunct="0">
        <a:spcBef>
          <a:spcPct val="20000"/>
        </a:spcBef>
        <a:spcAft>
          <a:spcPct val="0"/>
        </a:spcAft>
        <a:buClr>
          <a:srgbClr val="777777"/>
        </a:buClr>
        <a:buSzPct val="110000"/>
        <a:buFont typeface="Arial" pitchFamily="34" charset="0"/>
        <a:buChar char="•"/>
        <a:defRPr sz="2000" kern="1200">
          <a:solidFill>
            <a:schemeClr val="tx1"/>
          </a:solidFill>
          <a:latin typeface="Trebuchet MS" panose="020B0603020202020204" pitchFamily="34" charset="0"/>
          <a:ea typeface="+mn-ea"/>
          <a:cs typeface="Arial" pitchFamily="34" charset="0"/>
        </a:defRPr>
      </a:lvl3pPr>
      <a:lvl4pPr marL="1143000" indent="-225425" algn="l" rtl="0" eaLnBrk="0" fontAlgn="base" hangingPunct="0">
        <a:spcBef>
          <a:spcPct val="20000"/>
        </a:spcBef>
        <a:spcAft>
          <a:spcPct val="0"/>
        </a:spcAft>
        <a:buClr>
          <a:srgbClr val="777777"/>
        </a:buClr>
        <a:buSzPct val="110000"/>
        <a:buFont typeface="Verdana" pitchFamily="34" charset="0"/>
        <a:buChar char="»"/>
        <a:defRPr sz="2000" kern="1200">
          <a:solidFill>
            <a:schemeClr val="tx1"/>
          </a:solidFill>
          <a:latin typeface="Trebuchet MS" panose="020B0603020202020204"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2000" kern="1200">
          <a:solidFill>
            <a:schemeClr val="tx1"/>
          </a:solidFill>
          <a:latin typeface="Trebuchet MS" panose="020B0603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55139"/>
            <a:ext cx="9144000" cy="6913139"/>
          </a:xfrm>
          <a:prstGeom prst="rect">
            <a:avLst/>
          </a:prstGeom>
          <a:solidFill>
            <a:srgbClr val="F3B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37"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1084" y="6459272"/>
            <a:ext cx="6805353" cy="398731"/>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7284393" y="5418528"/>
            <a:ext cx="1433217" cy="990341"/>
          </a:xfrm>
          <a:prstGeom prst="rect">
            <a:avLst/>
          </a:prstGeom>
        </p:spPr>
      </p:pic>
      <p:sp>
        <p:nvSpPr>
          <p:cNvPr id="2" name="Title Placeholder 1"/>
          <p:cNvSpPr>
            <a:spLocks noGrp="1"/>
          </p:cNvSpPr>
          <p:nvPr>
            <p:ph type="title"/>
          </p:nvPr>
        </p:nvSpPr>
        <p:spPr>
          <a:xfrm>
            <a:off x="363006" y="365128"/>
            <a:ext cx="8225005"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72196" y="1825628"/>
            <a:ext cx="8225005" cy="371285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p:cNvSpPr txBox="1">
            <a:spLocks/>
          </p:cNvSpPr>
          <p:nvPr userDrawn="1"/>
        </p:nvSpPr>
        <p:spPr>
          <a:xfrm>
            <a:off x="300790" y="5473207"/>
            <a:ext cx="2457005" cy="615019"/>
          </a:xfrm>
          <a:prstGeom prst="rect">
            <a:avLst/>
          </a:prstGeom>
        </p:spPr>
        <p:txBody>
          <a:bodyPr vert="horz" lIns="68580" tIns="34290" rIns="68580" bIns="3429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l" defTabSz="51433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0" i="0" u="none" strike="noStrike" kern="1200" cap="none" spc="0" normalizeH="0" baseline="0" noProof="0" dirty="0">
                <a:ln>
                  <a:noFill/>
                </a:ln>
                <a:solidFill>
                  <a:srgbClr val="D91F41"/>
                </a:solidFill>
                <a:effectLst/>
                <a:uLnTx/>
                <a:uFillTx/>
                <a:latin typeface="Trebuchet MS" charset="0"/>
                <a:ea typeface="Trebuchet MS" charset="0"/>
                <a:cs typeface="Trebuchet MS" charset="0"/>
              </a:rPr>
              <a:t>07 MAY 2018: BONDAY</a:t>
            </a:r>
          </a:p>
          <a:p>
            <a:pPr marL="0" marR="0" lvl="0" indent="0" algn="l" defTabSz="51433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0" i="0" u="none" strike="noStrike" kern="1200" cap="none" spc="0" normalizeH="0" baseline="0" noProof="0" dirty="0">
                <a:ln>
                  <a:noFill/>
                </a:ln>
                <a:solidFill>
                  <a:srgbClr val="D91F41"/>
                </a:solidFill>
                <a:effectLst/>
                <a:uLnTx/>
                <a:uFillTx/>
                <a:latin typeface="Trebuchet MS" charset="0"/>
                <a:ea typeface="Trebuchet MS" charset="0"/>
                <a:cs typeface="Trebuchet MS" charset="0"/>
              </a:rPr>
              <a:t>08 </a:t>
            </a:r>
            <a:r>
              <a:rPr kumimoji="0" lang="mr-IN" sz="600" b="0" i="0" u="none" strike="noStrike" kern="1200" cap="none" spc="0" normalizeH="0" baseline="0" noProof="0" dirty="0">
                <a:ln>
                  <a:noFill/>
                </a:ln>
                <a:solidFill>
                  <a:srgbClr val="D91F41"/>
                </a:solidFill>
                <a:effectLst/>
                <a:uLnTx/>
                <a:uFillTx/>
                <a:latin typeface="Trebuchet MS" charset="0"/>
                <a:ea typeface="Trebuchet MS" charset="0"/>
                <a:cs typeface="Trebuchet MS" charset="0"/>
              </a:rPr>
              <a:t>–</a:t>
            </a:r>
            <a:r>
              <a:rPr kumimoji="0" lang="en-US" sz="600" b="0" i="0" u="none" strike="noStrike" kern="1200" cap="none" spc="0" normalizeH="0" baseline="0" noProof="0" dirty="0">
                <a:ln>
                  <a:noFill/>
                </a:ln>
                <a:solidFill>
                  <a:srgbClr val="D91F41"/>
                </a:solidFill>
                <a:effectLst/>
                <a:uLnTx/>
                <a:uFillTx/>
                <a:latin typeface="Trebuchet MS" charset="0"/>
                <a:ea typeface="Trebuchet MS" charset="0"/>
                <a:cs typeface="Trebuchet MS" charset="0"/>
              </a:rPr>
              <a:t> 10 MAY 2018: EXHIBITION</a:t>
            </a:r>
          </a:p>
        </p:txBody>
      </p:sp>
    </p:spTree>
    <p:extLst>
      <p:ext uri="{BB962C8B-B14F-4D97-AF65-F5344CB8AC3E}">
        <p14:creationId xmlns:p14="http://schemas.microsoft.com/office/powerpoint/2010/main" xmlns="" val="3851067471"/>
      </p:ext>
    </p:extLst>
  </p:cSld>
  <p:clrMap bg1="lt1" tx1="dk1" bg2="lt2" tx2="dk2" accent1="accent1" accent2="accent2" accent3="accent3" accent4="accent4" accent5="accent5" accent6="accent6" hlink="hlink" folHlink="folHlink"/>
  <p:hf sldNum="0" hdr="0" ftr="0" dt="0"/>
  <p:txStyles>
    <p:titleStyle>
      <a:lvl1pPr algn="l" defTabSz="514337" rtl="0" eaLnBrk="1" latinLnBrk="0" hangingPunct="1">
        <a:lnSpc>
          <a:spcPct val="90000"/>
        </a:lnSpc>
        <a:spcBef>
          <a:spcPct val="0"/>
        </a:spcBef>
        <a:buNone/>
        <a:defRPr sz="2250" b="0" i="0" kern="1200">
          <a:solidFill>
            <a:srgbClr val="D91F41"/>
          </a:solidFill>
          <a:latin typeface="Helvetica" charset="0"/>
          <a:ea typeface="Helvetica" charset="0"/>
          <a:cs typeface="Helvetica" charset="0"/>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900" b="0" i="0" kern="1200">
          <a:solidFill>
            <a:srgbClr val="D91F41"/>
          </a:solidFill>
          <a:latin typeface="Helvetica" charset="0"/>
          <a:ea typeface="Helvetica" charset="0"/>
          <a:cs typeface="Helvetica" charset="0"/>
        </a:defRPr>
      </a:lvl1pPr>
      <a:lvl2pPr marL="385753" indent="-128585" algn="l" defTabSz="514337" rtl="0" eaLnBrk="1" latinLnBrk="0" hangingPunct="1">
        <a:lnSpc>
          <a:spcPct val="90000"/>
        </a:lnSpc>
        <a:spcBef>
          <a:spcPts val="281"/>
        </a:spcBef>
        <a:buFont typeface="Arial" panose="020B0604020202020204" pitchFamily="34" charset="0"/>
        <a:buChar char="•"/>
        <a:defRPr sz="900" b="0" i="0" kern="1200">
          <a:solidFill>
            <a:srgbClr val="D91F41"/>
          </a:solidFill>
          <a:latin typeface="Helvetica" charset="0"/>
          <a:ea typeface="Helvetica" charset="0"/>
          <a:cs typeface="Helvetica" charset="0"/>
        </a:defRPr>
      </a:lvl2pPr>
      <a:lvl3pPr marL="642921" indent="-128585" algn="l" defTabSz="514337" rtl="0" eaLnBrk="1" latinLnBrk="0" hangingPunct="1">
        <a:lnSpc>
          <a:spcPct val="90000"/>
        </a:lnSpc>
        <a:spcBef>
          <a:spcPts val="281"/>
        </a:spcBef>
        <a:buFont typeface="Arial" panose="020B0604020202020204" pitchFamily="34" charset="0"/>
        <a:buChar char="•"/>
        <a:defRPr sz="900" b="0" i="0" kern="1200">
          <a:solidFill>
            <a:srgbClr val="D91F41"/>
          </a:solidFill>
          <a:latin typeface="Helvetica" charset="0"/>
          <a:ea typeface="Helvetica" charset="0"/>
          <a:cs typeface="Helvetica" charset="0"/>
        </a:defRPr>
      </a:lvl3pPr>
      <a:lvl4pPr marL="900090" indent="-128585" algn="l" defTabSz="514337" rtl="0" eaLnBrk="1" latinLnBrk="0" hangingPunct="1">
        <a:lnSpc>
          <a:spcPct val="90000"/>
        </a:lnSpc>
        <a:spcBef>
          <a:spcPts val="281"/>
        </a:spcBef>
        <a:buFont typeface="Arial" panose="020B0604020202020204" pitchFamily="34" charset="0"/>
        <a:buChar char="•"/>
        <a:defRPr sz="900" b="0" i="0" kern="1200">
          <a:solidFill>
            <a:srgbClr val="D91F41"/>
          </a:solidFill>
          <a:latin typeface="Helvetica" charset="0"/>
          <a:ea typeface="Helvetica" charset="0"/>
          <a:cs typeface="Helvetica" charset="0"/>
        </a:defRPr>
      </a:lvl4pPr>
      <a:lvl5pPr marL="1157259" indent="-128585" algn="l" defTabSz="514337" rtl="0" eaLnBrk="1" latinLnBrk="0" hangingPunct="1">
        <a:lnSpc>
          <a:spcPct val="90000"/>
        </a:lnSpc>
        <a:spcBef>
          <a:spcPts val="281"/>
        </a:spcBef>
        <a:buFont typeface="Arial" panose="020B0604020202020204" pitchFamily="34" charset="0"/>
        <a:buChar char="•"/>
        <a:defRPr sz="900" b="0" i="0" kern="1200">
          <a:solidFill>
            <a:srgbClr val="D91F41"/>
          </a:solidFill>
          <a:latin typeface="Helvetica" charset="0"/>
          <a:ea typeface="Helvetica" charset="0"/>
          <a:cs typeface="Helvetica" charset="0"/>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7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37"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1084" y="6459272"/>
            <a:ext cx="6805353" cy="398731"/>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7639860" y="5791411"/>
            <a:ext cx="966528" cy="667861"/>
          </a:xfrm>
          <a:prstGeom prst="rect">
            <a:avLst/>
          </a:prstGeom>
        </p:spPr>
      </p:pic>
      <p:sp>
        <p:nvSpPr>
          <p:cNvPr id="10" name="Subtitle 2"/>
          <p:cNvSpPr txBox="1">
            <a:spLocks/>
          </p:cNvSpPr>
          <p:nvPr userDrawn="1"/>
        </p:nvSpPr>
        <p:spPr>
          <a:xfrm>
            <a:off x="381386" y="5999285"/>
            <a:ext cx="2376409" cy="459987"/>
          </a:xfrm>
          <a:prstGeom prst="rect">
            <a:avLst/>
          </a:prstGeom>
        </p:spPr>
        <p:txBody>
          <a:bodyPr vert="horz" lIns="68580" tIns="34290" rIns="68580" bIns="3429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l" defTabSz="51433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50" b="0" i="0" u="none" strike="noStrike" kern="1200" cap="none" spc="0" normalizeH="0" baseline="0" noProof="0" dirty="0">
                <a:ln>
                  <a:noFill/>
                </a:ln>
                <a:solidFill>
                  <a:srgbClr val="FFF101"/>
                </a:solidFill>
                <a:effectLst/>
                <a:uLnTx/>
                <a:uFillTx/>
                <a:latin typeface="Trebuchet MS" charset="0"/>
                <a:ea typeface="Trebuchet MS" charset="0"/>
                <a:cs typeface="Trebuchet MS" charset="0"/>
              </a:rPr>
              <a:t>07 MAY 2018: BONDAY</a:t>
            </a:r>
          </a:p>
          <a:p>
            <a:pPr marL="0" marR="0" lvl="0" indent="0" algn="l" defTabSz="51433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50" b="0" i="0" u="none" strike="noStrike" kern="1200" cap="none" spc="0" normalizeH="0" baseline="0" noProof="0" dirty="0">
                <a:ln>
                  <a:noFill/>
                </a:ln>
                <a:solidFill>
                  <a:srgbClr val="FFF101"/>
                </a:solidFill>
                <a:effectLst/>
                <a:uLnTx/>
                <a:uFillTx/>
                <a:latin typeface="Trebuchet MS" charset="0"/>
                <a:ea typeface="Trebuchet MS" charset="0"/>
                <a:cs typeface="Trebuchet MS" charset="0"/>
              </a:rPr>
              <a:t>08 </a:t>
            </a:r>
            <a:r>
              <a:rPr kumimoji="0" lang="mr-IN" sz="450" b="0" i="0" u="none" strike="noStrike" kern="1200" cap="none" spc="0" normalizeH="0" baseline="0" noProof="0" dirty="0">
                <a:ln>
                  <a:noFill/>
                </a:ln>
                <a:solidFill>
                  <a:srgbClr val="FFF101"/>
                </a:solidFill>
                <a:effectLst/>
                <a:uLnTx/>
                <a:uFillTx/>
                <a:latin typeface="Trebuchet MS" charset="0"/>
                <a:ea typeface="Trebuchet MS" charset="0"/>
                <a:cs typeface="Trebuchet MS" charset="0"/>
              </a:rPr>
              <a:t>–</a:t>
            </a:r>
            <a:r>
              <a:rPr kumimoji="0" lang="en-US" sz="450" b="0" i="0" u="none" strike="noStrike" kern="1200" cap="none" spc="0" normalizeH="0" baseline="0" noProof="0" dirty="0">
                <a:ln>
                  <a:noFill/>
                </a:ln>
                <a:solidFill>
                  <a:srgbClr val="FFF101"/>
                </a:solidFill>
                <a:effectLst/>
                <a:uLnTx/>
                <a:uFillTx/>
                <a:latin typeface="Trebuchet MS" charset="0"/>
                <a:ea typeface="Trebuchet MS" charset="0"/>
                <a:cs typeface="Trebuchet MS" charset="0"/>
              </a:rPr>
              <a:t> 10 MAY 2018: EXHIBITION</a:t>
            </a:r>
          </a:p>
        </p:txBody>
      </p:sp>
      <p:sp>
        <p:nvSpPr>
          <p:cNvPr id="2" name="Title Placeholder 1"/>
          <p:cNvSpPr>
            <a:spLocks noGrp="1"/>
          </p:cNvSpPr>
          <p:nvPr>
            <p:ph type="title"/>
          </p:nvPr>
        </p:nvSpPr>
        <p:spPr>
          <a:xfrm>
            <a:off x="372193" y="365128"/>
            <a:ext cx="8229600" cy="135645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81386" y="1825628"/>
            <a:ext cx="8225005" cy="36822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1481376689"/>
      </p:ext>
    </p:extLst>
  </p:cSld>
  <p:clrMap bg1="lt1" tx1="dk1" bg2="lt2" tx2="dk2" accent1="accent1" accent2="accent2" accent3="accent3" accent4="accent4" accent5="accent5" accent6="accent6" hlink="hlink" folHlink="folHlink"/>
  <p:hf sldNum="0" hdr="0" ftr="0" dt="0"/>
  <p:txStyles>
    <p:titleStyle>
      <a:lvl1pPr algn="l" defTabSz="514337" rtl="0" eaLnBrk="1" latinLnBrk="0" hangingPunct="1">
        <a:lnSpc>
          <a:spcPct val="90000"/>
        </a:lnSpc>
        <a:spcBef>
          <a:spcPct val="0"/>
        </a:spcBef>
        <a:buNone/>
        <a:defRPr sz="2250" b="0" i="0" kern="1200">
          <a:solidFill>
            <a:srgbClr val="FFF101"/>
          </a:solidFill>
          <a:latin typeface="Helvetica" charset="0"/>
          <a:ea typeface="Helvetica" charset="0"/>
          <a:cs typeface="Helvetica" charset="0"/>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900" b="0" i="0" kern="1200">
          <a:solidFill>
            <a:srgbClr val="FFF101"/>
          </a:solidFill>
          <a:latin typeface="Helvetica" charset="0"/>
          <a:ea typeface="Helvetica" charset="0"/>
          <a:cs typeface="Helvetica" charset="0"/>
        </a:defRPr>
      </a:lvl1pPr>
      <a:lvl2pPr marL="385753" indent="-128585" algn="l" defTabSz="514337" rtl="0" eaLnBrk="1" latinLnBrk="0" hangingPunct="1">
        <a:lnSpc>
          <a:spcPct val="90000"/>
        </a:lnSpc>
        <a:spcBef>
          <a:spcPts val="281"/>
        </a:spcBef>
        <a:buFont typeface="Arial" panose="020B0604020202020204" pitchFamily="34" charset="0"/>
        <a:buChar char="•"/>
        <a:defRPr sz="900" b="0" i="0" kern="1200">
          <a:solidFill>
            <a:srgbClr val="FFF101"/>
          </a:solidFill>
          <a:latin typeface="Helvetica" charset="0"/>
          <a:ea typeface="Helvetica" charset="0"/>
          <a:cs typeface="Helvetica" charset="0"/>
        </a:defRPr>
      </a:lvl2pPr>
      <a:lvl3pPr marL="642921" indent="-128585" algn="l" defTabSz="514337" rtl="0" eaLnBrk="1" latinLnBrk="0" hangingPunct="1">
        <a:lnSpc>
          <a:spcPct val="90000"/>
        </a:lnSpc>
        <a:spcBef>
          <a:spcPts val="281"/>
        </a:spcBef>
        <a:buFont typeface="Arial" panose="020B0604020202020204" pitchFamily="34" charset="0"/>
        <a:buChar char="•"/>
        <a:defRPr sz="900" b="0" i="0" kern="1200">
          <a:solidFill>
            <a:srgbClr val="FFF101"/>
          </a:solidFill>
          <a:latin typeface="Helvetica" charset="0"/>
          <a:ea typeface="Helvetica" charset="0"/>
          <a:cs typeface="Helvetica" charset="0"/>
        </a:defRPr>
      </a:lvl3pPr>
      <a:lvl4pPr marL="900090" indent="-128585" algn="l" defTabSz="514337" rtl="0" eaLnBrk="1" latinLnBrk="0" hangingPunct="1">
        <a:lnSpc>
          <a:spcPct val="90000"/>
        </a:lnSpc>
        <a:spcBef>
          <a:spcPts val="281"/>
        </a:spcBef>
        <a:buFont typeface="Arial" panose="020B0604020202020204" pitchFamily="34" charset="0"/>
        <a:buChar char="•"/>
        <a:defRPr sz="900" b="0" i="0" kern="1200">
          <a:solidFill>
            <a:srgbClr val="FFF101"/>
          </a:solidFill>
          <a:latin typeface="Helvetica" charset="0"/>
          <a:ea typeface="Helvetica" charset="0"/>
          <a:cs typeface="Helvetica" charset="0"/>
        </a:defRPr>
      </a:lvl4pPr>
      <a:lvl5pPr marL="1157259" indent="-128585" algn="l" defTabSz="514337" rtl="0" eaLnBrk="1" latinLnBrk="0" hangingPunct="1">
        <a:lnSpc>
          <a:spcPct val="90000"/>
        </a:lnSpc>
        <a:spcBef>
          <a:spcPts val="281"/>
        </a:spcBef>
        <a:buFont typeface="Arial" panose="020B0604020202020204" pitchFamily="34" charset="0"/>
        <a:buChar char="•"/>
        <a:defRPr sz="900" b="0" i="0" kern="1200">
          <a:solidFill>
            <a:srgbClr val="FFF101"/>
          </a:solidFill>
          <a:latin typeface="Helvetica" charset="0"/>
          <a:ea typeface="Helvetica" charset="0"/>
          <a:cs typeface="Helvetica" charset="0"/>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26519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a:spcBef>
                <a:spcPts val="0"/>
              </a:spcBef>
              <a:spcAft>
                <a:spcPts val="0"/>
              </a:spcAft>
            </a:pPr>
            <a:fld id="{DA910E2F-0AF0-4019-87E1-36836EF37E6E}" type="datetimeFigureOut">
              <a:rPr lang="en-ZA" smtClean="0">
                <a:solidFill>
                  <a:prstClr val="black">
                    <a:tint val="75000"/>
                  </a:prstClr>
                </a:solidFill>
                <a:latin typeface="Calibri" panose="020F0502020204030204"/>
                <a:cs typeface="+mn-cs"/>
              </a:rPr>
              <a:pPr defTabSz="685800" fontAlgn="auto">
                <a:spcBef>
                  <a:spcPts val="0"/>
                </a:spcBef>
                <a:spcAft>
                  <a:spcPts val="0"/>
                </a:spcAft>
              </a:pPr>
              <a:t>2019/08/28</a:t>
            </a:fld>
            <a:endParaRPr lang="en-ZA">
              <a:solidFill>
                <a:prstClr val="black">
                  <a:tint val="75000"/>
                </a:prstClr>
              </a:solidFill>
              <a:latin typeface="Calibri" panose="020F0502020204030204"/>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pPr>
            <a:endParaRPr lang="en-ZA">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auto">
              <a:spcBef>
                <a:spcPts val="0"/>
              </a:spcBef>
              <a:spcAft>
                <a:spcPts val="0"/>
              </a:spcAft>
            </a:pPr>
            <a:fld id="{06761A5B-F442-4DB2-A35F-8CEB13E8C6A0}" type="slidenum">
              <a:rPr lang="en-ZA" smtClean="0">
                <a:solidFill>
                  <a:prstClr val="black">
                    <a:tint val="75000"/>
                  </a:prstClr>
                </a:solidFill>
                <a:latin typeface="Calibri" panose="020F0502020204030204"/>
                <a:cs typeface="+mn-cs"/>
              </a:rPr>
              <a:pPr defTabSz="685800" fontAlgn="auto">
                <a:spcBef>
                  <a:spcPts val="0"/>
                </a:spcBef>
                <a:spcAft>
                  <a:spcPts val="0"/>
                </a:spcAft>
              </a:pPr>
              <a:t>‹#›</a:t>
            </a:fld>
            <a:endParaRPr lang="en-ZA">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xmlns="" val="3578640686"/>
      </p:ext>
    </p:extLst>
  </p:cSld>
  <p:clrMap bg1="lt1" tx1="dk1" bg2="lt2" tx2="dk2" accent1="accent1" accent2="accent2" accent3="accent3" accent4="accent4" accent5="accent5" accent6="accent6" hlink="hlink" folHlink="folHlink"/>
  <p:sldLayoutIdLst>
    <p:sldLayoutId id="2147486447"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extLst/>
          </p:nvPr>
        </p:nvGraphicFramePr>
        <p:xfrm>
          <a:off x="0" y="0"/>
          <a:ext cx="158750" cy="158750"/>
        </p:xfrm>
        <a:graphic>
          <a:graphicData uri="http://schemas.openxmlformats.org/presentationml/2006/ole">
            <p:oleObj spid="_x0000_s339988" name="think-cell Slide" r:id="rId17" imgW="0" imgH="0" progId="">
              <p:embed/>
            </p:oleObj>
          </a:graphicData>
        </a:graphic>
      </p:graphicFrame>
      <p:sp>
        <p:nvSpPr>
          <p:cNvPr id="25" name="Rectangle 24"/>
          <p:cNvSpPr/>
          <p:nvPr>
            <p:custDataLst>
              <p:tags r:id="rId8"/>
            </p:custDataLst>
          </p:nvPr>
        </p:nvSpPr>
        <p:spPr>
          <a:xfrm>
            <a:off x="0" y="0"/>
            <a:ext cx="9144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9" name="Rectangle 9"/>
          <p:cNvSpPr>
            <a:spLocks noChangeArrowheads="1"/>
          </p:cNvSpPr>
          <p:nvPr>
            <p:custDataLst>
              <p:tags r:id="rId9"/>
            </p:custDataLst>
          </p:nvPr>
        </p:nvSpPr>
        <p:spPr bwMode="auto">
          <a:xfrm>
            <a:off x="0" y="6629400"/>
            <a:ext cx="9144000" cy="228600"/>
          </a:xfrm>
          <a:prstGeom prst="rect">
            <a:avLst/>
          </a:prstGeom>
          <a:solidFill>
            <a:schemeClr val="bg1"/>
          </a:solidFill>
          <a:ln w="9525">
            <a:noFill/>
            <a:miter lim="800000"/>
            <a:headEnd/>
            <a:tailEnd/>
          </a:ln>
          <a:effectLst/>
        </p:spPr>
        <p:txBody>
          <a:bodyPr wrap="none" lIns="45720" rIns="4572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itchFamily="34" charset="0"/>
            </a:endParaRPr>
          </a:p>
        </p:txBody>
      </p:sp>
      <p:sp>
        <p:nvSpPr>
          <p:cNvPr id="1030" name="Text Placeholder 2"/>
          <p:cNvSpPr>
            <a:spLocks noGrp="1"/>
          </p:cNvSpPr>
          <p:nvPr>
            <p:ph type="body" idx="1"/>
            <p:custDataLst>
              <p:tags r:id="rId10"/>
            </p:custDataLst>
          </p:nvPr>
        </p:nvSpPr>
        <p:spPr bwMode="auto">
          <a:xfrm>
            <a:off x="381000" y="1057275"/>
            <a:ext cx="8385175"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ZA"/>
              <a:t>Click to edit Master text styles</a:t>
            </a:r>
          </a:p>
          <a:p>
            <a:pPr lvl="1"/>
            <a:r>
              <a:rPr lang="en-ZA"/>
              <a:t>Second level</a:t>
            </a:r>
          </a:p>
          <a:p>
            <a:pPr lvl="2"/>
            <a:r>
              <a:rPr lang="en-ZA"/>
              <a:t>Third level</a:t>
            </a:r>
          </a:p>
          <a:p>
            <a:pPr lvl="3"/>
            <a:r>
              <a:rPr lang="en-ZA"/>
              <a:t>Fourth level</a:t>
            </a:r>
          </a:p>
          <a:p>
            <a:pPr lvl="4"/>
            <a:r>
              <a:rPr lang="en-ZA"/>
              <a:t>Fifth levelt</a:t>
            </a:r>
            <a:endParaRPr lang="en-ZA" dirty="0"/>
          </a:p>
        </p:txBody>
      </p:sp>
      <p:sp>
        <p:nvSpPr>
          <p:cNvPr id="1031" name="Title Placeholder 1"/>
          <p:cNvSpPr>
            <a:spLocks noGrp="1"/>
          </p:cNvSpPr>
          <p:nvPr>
            <p:ph type="title"/>
            <p:custDataLst>
              <p:tags r:id="rId11"/>
            </p:custDataLst>
          </p:nvPr>
        </p:nvSpPr>
        <p:spPr bwMode="auto">
          <a:xfrm>
            <a:off x="380999" y="9144"/>
            <a:ext cx="8595360" cy="813816"/>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p>
            <a:pPr lvl="0"/>
            <a:r>
              <a:rPr lang="en-ZA"/>
              <a:t>Click to edit Master title style</a:t>
            </a:r>
            <a:endParaRPr lang="en-ZA" dirty="0"/>
          </a:p>
        </p:txBody>
      </p:sp>
      <p:sp>
        <p:nvSpPr>
          <p:cNvPr id="2" name="Rectangle 17"/>
          <p:cNvSpPr>
            <a:spLocks noChangeArrowheads="1"/>
          </p:cNvSpPr>
          <p:nvPr>
            <p:custDataLst>
              <p:tags r:id="rId12"/>
            </p:custDataLst>
          </p:nvPr>
        </p:nvSpPr>
        <p:spPr bwMode="auto">
          <a:xfrm>
            <a:off x="4530725" y="6634163"/>
            <a:ext cx="314190" cy="212879"/>
          </a:xfrm>
          <a:prstGeom prst="rect">
            <a:avLst/>
          </a:prstGeom>
          <a:noFill/>
          <a:ln w="12700">
            <a:noFill/>
            <a:miter lim="800000"/>
            <a:headEnd/>
            <a:tailEnd/>
          </a:ln>
        </p:spPr>
        <p:txBody>
          <a:bodyPr wrap="none" lIns="90488" tIns="44450" rIns="90488" bIns="4445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E7B7167-1300-485F-8CBF-78E443BC3D35}" type="slidenum">
              <a:rPr kumimoji="0" lang="en-ZA" sz="800" b="0" i="0" u="none" strike="noStrike" kern="1200" cap="none" spc="0" normalizeH="0" baseline="0" noProof="0" smtClean="0">
                <a:ln>
                  <a:noFill/>
                </a:ln>
                <a:solidFill>
                  <a:prstClr val="black"/>
                </a:solidFill>
                <a:effectLst/>
                <a:uLnTx/>
                <a:uFillTx/>
                <a:latin typeface="Trebuchet MS" panose="020B0603020202020204"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ZA" sz="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itchFamily="34" charset="0"/>
            </a:endParaRPr>
          </a:p>
        </p:txBody>
      </p:sp>
      <p:sp>
        <p:nvSpPr>
          <p:cNvPr id="1034" name="TextBox 13"/>
          <p:cNvSpPr txBox="1">
            <a:spLocks noChangeArrowheads="1"/>
          </p:cNvSpPr>
          <p:nvPr userDrawn="1"/>
        </p:nvSpPr>
        <p:spPr bwMode="auto">
          <a:xfrm>
            <a:off x="7108825" y="6621463"/>
            <a:ext cx="1657350" cy="215444"/>
          </a:xfrm>
          <a:prstGeom prst="rect">
            <a:avLst/>
          </a:prstGeom>
          <a:noFill/>
          <a:ln w="9525">
            <a:noFill/>
            <a:miter lim="800000"/>
            <a:headEnd/>
            <a:tailEnd/>
          </a:ln>
        </p:spPr>
        <p:txBody>
          <a:bodyP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ZA" sz="800" b="0" i="0" u="none" strike="noStrike" kern="1200" cap="none" spc="0" normalizeH="0" baseline="0" noProof="0" dirty="0">
                <a:ln>
                  <a:noFill/>
                </a:ln>
                <a:solidFill>
                  <a:prstClr val="black"/>
                </a:solidFill>
                <a:effectLst/>
                <a:uLnTx/>
                <a:uFillTx/>
                <a:latin typeface="Trebuchet MS" panose="020B0603020202020204" pitchFamily="34" charset="0"/>
                <a:ea typeface="ヒラギノ角ゴ Pro W3"/>
                <a:cs typeface="ヒラギノ角ゴ Pro W3"/>
              </a:rPr>
              <a:t>© South African Tourism 2019</a:t>
            </a:r>
            <a:endParaRPr kumimoji="0" lang="en-ZA" sz="1200" b="0" i="0" u="none" strike="noStrike" kern="1200" cap="none" spc="0" normalizeH="0" baseline="0" noProof="0" dirty="0">
              <a:ln>
                <a:noFill/>
              </a:ln>
              <a:solidFill>
                <a:prstClr val="black"/>
              </a:solidFill>
              <a:effectLst/>
              <a:uLnTx/>
              <a:uFillTx/>
              <a:latin typeface="Trebuchet MS" panose="020B0603020202020204" pitchFamily="34" charset="0"/>
              <a:ea typeface="ヒラギノ角ゴ Pro W3"/>
              <a:cs typeface="ヒラギノ角ゴ Pro W3"/>
            </a:endParaRPr>
          </a:p>
        </p:txBody>
      </p:sp>
      <p:grpSp>
        <p:nvGrpSpPr>
          <p:cNvPr id="10" name="Group 1"/>
          <p:cNvGrpSpPr>
            <a:grpSpLocks/>
          </p:cNvGrpSpPr>
          <p:nvPr userDrawn="1"/>
        </p:nvGrpSpPr>
        <p:grpSpPr bwMode="auto">
          <a:xfrm>
            <a:off x="0" y="838200"/>
            <a:ext cx="9145588" cy="63500"/>
            <a:chOff x="0" y="838200"/>
            <a:chExt cx="9145588" cy="63500"/>
          </a:xfrm>
        </p:grpSpPr>
        <p:sp>
          <p:nvSpPr>
            <p:cNvPr id="11" name="Rectangle 5"/>
            <p:cNvSpPr>
              <a:spLocks noChangeArrowheads="1"/>
            </p:cNvSpPr>
            <p:nvPr userDrawn="1">
              <p:custDataLst>
                <p:tags r:id="rId13"/>
              </p:custDataLst>
            </p:nvPr>
          </p:nvSpPr>
          <p:spPr bwMode="auto">
            <a:xfrm>
              <a:off x="0" y="838200"/>
              <a:ext cx="2286000" cy="63500"/>
            </a:xfrm>
            <a:prstGeom prst="rect">
              <a:avLst/>
            </a:prstGeom>
            <a:solidFill>
              <a:srgbClr val="009900"/>
            </a:solidFill>
            <a:ln w="9525">
              <a:noFill/>
              <a:miter lim="800000"/>
              <a:headEnd/>
              <a:tailEnd/>
            </a:ln>
          </p:spPr>
          <p:txBody>
            <a:bodyPr wrap="none" lIns="45720" rIns="4572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ZA" sz="1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itchFamily="34" charset="0"/>
              </a:endParaRPr>
            </a:p>
          </p:txBody>
        </p:sp>
        <p:sp>
          <p:nvSpPr>
            <p:cNvPr id="12" name="Rectangle 6"/>
            <p:cNvSpPr>
              <a:spLocks noChangeArrowheads="1"/>
            </p:cNvSpPr>
            <p:nvPr userDrawn="1">
              <p:custDataLst>
                <p:tags r:id="rId14"/>
              </p:custDataLst>
            </p:nvPr>
          </p:nvSpPr>
          <p:spPr bwMode="auto">
            <a:xfrm>
              <a:off x="2286000" y="838200"/>
              <a:ext cx="2286000" cy="63500"/>
            </a:xfrm>
            <a:prstGeom prst="rect">
              <a:avLst/>
            </a:prstGeom>
            <a:solidFill>
              <a:srgbClr val="FFC000"/>
            </a:solidFill>
            <a:ln w="9525">
              <a:noFill/>
              <a:miter lim="800000"/>
              <a:headEnd/>
              <a:tailEnd/>
            </a:ln>
          </p:spPr>
          <p:txBody>
            <a:bodyPr wrap="none" lIns="45720" rIns="4572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ZA" sz="1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itchFamily="34" charset="0"/>
              </a:endParaRPr>
            </a:p>
          </p:txBody>
        </p:sp>
        <p:sp>
          <p:nvSpPr>
            <p:cNvPr id="13" name="Rectangle 7"/>
            <p:cNvSpPr>
              <a:spLocks noChangeArrowheads="1"/>
            </p:cNvSpPr>
            <p:nvPr userDrawn="1">
              <p:custDataLst>
                <p:tags r:id="rId15"/>
              </p:custDataLst>
            </p:nvPr>
          </p:nvSpPr>
          <p:spPr bwMode="auto">
            <a:xfrm>
              <a:off x="4572000" y="838200"/>
              <a:ext cx="2286000" cy="63500"/>
            </a:xfrm>
            <a:prstGeom prst="rect">
              <a:avLst/>
            </a:prstGeom>
            <a:solidFill>
              <a:schemeClr val="hlink"/>
            </a:solidFill>
            <a:ln w="9525">
              <a:noFill/>
              <a:miter lim="800000"/>
              <a:headEnd/>
              <a:tailEnd/>
            </a:ln>
          </p:spPr>
          <p:txBody>
            <a:bodyPr wrap="none" lIns="45720" rIns="4572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ZA" sz="1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itchFamily="34" charset="0"/>
              </a:endParaRPr>
            </a:p>
          </p:txBody>
        </p:sp>
        <p:sp>
          <p:nvSpPr>
            <p:cNvPr id="14" name="Rectangle 8"/>
            <p:cNvSpPr>
              <a:spLocks noChangeArrowheads="1"/>
            </p:cNvSpPr>
            <p:nvPr userDrawn="1">
              <p:custDataLst>
                <p:tags r:id="rId16"/>
              </p:custDataLst>
            </p:nvPr>
          </p:nvSpPr>
          <p:spPr bwMode="auto">
            <a:xfrm>
              <a:off x="6859588" y="838200"/>
              <a:ext cx="2286000" cy="63500"/>
            </a:xfrm>
            <a:prstGeom prst="rect">
              <a:avLst/>
            </a:prstGeom>
            <a:solidFill>
              <a:srgbClr val="000099"/>
            </a:solidFill>
            <a:ln w="9525">
              <a:noFill/>
              <a:miter lim="800000"/>
              <a:headEnd/>
              <a:tailEnd/>
            </a:ln>
          </p:spPr>
          <p:txBody>
            <a:bodyPr wrap="none" lIns="45720" rIns="4572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ZA" sz="1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itchFamily="34" charset="0"/>
              </a:endParaRPr>
            </a:p>
          </p:txBody>
        </p:sp>
      </p:grpSp>
    </p:spTree>
    <p:extLst>
      <p:ext uri="{BB962C8B-B14F-4D97-AF65-F5344CB8AC3E}">
        <p14:creationId xmlns:p14="http://schemas.microsoft.com/office/powerpoint/2010/main" xmlns="" val="4012036470"/>
      </p:ext>
    </p:extLst>
  </p:cSld>
  <p:clrMap bg1="lt1" tx1="dk1" bg2="lt2" tx2="dk2" accent1="accent1" accent2="accent2" accent3="accent3" accent4="accent4" accent5="accent5" accent6="accent6" hlink="hlink" folHlink="folHlink"/>
  <p:sldLayoutIdLst>
    <p:sldLayoutId id="2147486451" r:id="rId1"/>
    <p:sldLayoutId id="2147486452" r:id="rId2"/>
    <p:sldLayoutId id="2147486453" r:id="rId3"/>
    <p:sldLayoutId id="2147486454" r:id="rId4"/>
    <p:sldLayoutId id="2147486455" r:id="rId5"/>
  </p:sldLayoutIdLst>
  <p:txStyles>
    <p:titleStyle>
      <a:lvl1pPr algn="l" rtl="0" eaLnBrk="0" fontAlgn="base" hangingPunct="0">
        <a:lnSpc>
          <a:spcPct val="120000"/>
        </a:lnSpc>
        <a:spcBef>
          <a:spcPct val="0"/>
        </a:spcBef>
        <a:spcAft>
          <a:spcPct val="0"/>
        </a:spcAft>
        <a:defRPr sz="1600"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p:titleStyle>
    <p:bodyStyle>
      <a:lvl1pPr marL="341313" indent="-342900" algn="l" rtl="0" eaLnBrk="0" fontAlgn="base" hangingPunct="0">
        <a:spcBef>
          <a:spcPct val="20000"/>
        </a:spcBef>
        <a:spcAft>
          <a:spcPct val="0"/>
        </a:spcAft>
        <a:buFont typeface="Arial" pitchFamily="34" charset="0"/>
        <a:buChar char="•"/>
        <a:defRPr sz="2000" b="1" kern="1200">
          <a:solidFill>
            <a:schemeClr val="tx1"/>
          </a:solidFill>
          <a:latin typeface="Trebuchet MS" panose="020B0603020202020204" pitchFamily="34" charset="0"/>
          <a:ea typeface="+mn-ea"/>
          <a:cs typeface="Arial" pitchFamily="34" charset="0"/>
        </a:defRPr>
      </a:lvl1pPr>
      <a:lvl2pPr marL="685800" indent="-231775" algn="l" rtl="0" eaLnBrk="0" fontAlgn="base" hangingPunct="0">
        <a:spcBef>
          <a:spcPct val="20000"/>
        </a:spcBef>
        <a:spcAft>
          <a:spcPct val="0"/>
        </a:spcAft>
        <a:buClr>
          <a:srgbClr val="777777"/>
        </a:buClr>
        <a:buSzPct val="110000"/>
        <a:buFont typeface="Wingdings" pitchFamily="2" charset="2"/>
        <a:buChar char="§"/>
        <a:defRPr sz="2000" kern="1200">
          <a:solidFill>
            <a:schemeClr val="tx1"/>
          </a:solidFill>
          <a:latin typeface="Trebuchet MS" panose="020B0603020202020204" pitchFamily="34" charset="0"/>
          <a:ea typeface="+mn-ea"/>
          <a:cs typeface="Arial" pitchFamily="34" charset="0"/>
        </a:defRPr>
      </a:lvl2pPr>
      <a:lvl3pPr marL="914400" indent="-228600" algn="l" rtl="0" eaLnBrk="0" fontAlgn="base" hangingPunct="0">
        <a:spcBef>
          <a:spcPct val="20000"/>
        </a:spcBef>
        <a:spcAft>
          <a:spcPct val="0"/>
        </a:spcAft>
        <a:buClr>
          <a:srgbClr val="777777"/>
        </a:buClr>
        <a:buSzPct val="110000"/>
        <a:buFont typeface="Arial" pitchFamily="34" charset="0"/>
        <a:buChar char="•"/>
        <a:defRPr sz="2000" kern="1200">
          <a:solidFill>
            <a:schemeClr val="tx1"/>
          </a:solidFill>
          <a:latin typeface="Trebuchet MS" panose="020B0603020202020204" pitchFamily="34" charset="0"/>
          <a:ea typeface="+mn-ea"/>
          <a:cs typeface="Arial" pitchFamily="34" charset="0"/>
        </a:defRPr>
      </a:lvl3pPr>
      <a:lvl4pPr marL="1143000" indent="-225425" algn="l" rtl="0" eaLnBrk="0" fontAlgn="base" hangingPunct="0">
        <a:spcBef>
          <a:spcPct val="20000"/>
        </a:spcBef>
        <a:spcAft>
          <a:spcPct val="0"/>
        </a:spcAft>
        <a:buClr>
          <a:srgbClr val="777777"/>
        </a:buClr>
        <a:buSzPct val="110000"/>
        <a:buFont typeface="Verdana" pitchFamily="34" charset="0"/>
        <a:buChar char="»"/>
        <a:defRPr sz="2000" kern="1200">
          <a:solidFill>
            <a:schemeClr val="tx1"/>
          </a:solidFill>
          <a:latin typeface="Trebuchet MS" panose="020B0603020202020204" pitchFamily="34" charset="0"/>
          <a:ea typeface="+mn-ea"/>
          <a:cs typeface="Arial" pitchFamily="34" charset="0"/>
        </a:defRPr>
      </a:lvl4pPr>
      <a:lvl5pPr marL="1370013" indent="-223838" algn="l" rtl="0" eaLnBrk="0" fontAlgn="base" hangingPunct="0">
        <a:spcBef>
          <a:spcPct val="20000"/>
        </a:spcBef>
        <a:spcAft>
          <a:spcPct val="0"/>
        </a:spcAft>
        <a:buFont typeface="Times New Roman" pitchFamily="18" charset="0"/>
        <a:buChar char="–"/>
        <a:defRPr sz="2000" kern="1200">
          <a:solidFill>
            <a:schemeClr val="tx1"/>
          </a:solidFill>
          <a:latin typeface="Trebuchet MS" panose="020B0603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21.vml"/><Relationship Id="rId4" Type="http://schemas.openxmlformats.org/officeDocument/2006/relationships/oleObject" Target="../embeddings/oleObject21.bin"/></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17" Type="http://schemas.openxmlformats.org/officeDocument/2006/relationships/tags" Target="../tags/tag169.xml"/><Relationship Id="rId299" Type="http://schemas.openxmlformats.org/officeDocument/2006/relationships/tags" Target="../tags/tag351.xml"/><Relationship Id="rId303" Type="http://schemas.openxmlformats.org/officeDocument/2006/relationships/tags" Target="../tags/tag355.xml"/><Relationship Id="rId21" Type="http://schemas.openxmlformats.org/officeDocument/2006/relationships/tags" Target="../tags/tag73.xml"/><Relationship Id="rId42" Type="http://schemas.openxmlformats.org/officeDocument/2006/relationships/tags" Target="../tags/tag94.xml"/><Relationship Id="rId63" Type="http://schemas.openxmlformats.org/officeDocument/2006/relationships/tags" Target="../tags/tag115.xml"/><Relationship Id="rId84" Type="http://schemas.openxmlformats.org/officeDocument/2006/relationships/tags" Target="../tags/tag136.xml"/><Relationship Id="rId138" Type="http://schemas.openxmlformats.org/officeDocument/2006/relationships/tags" Target="../tags/tag190.xml"/><Relationship Id="rId159" Type="http://schemas.openxmlformats.org/officeDocument/2006/relationships/tags" Target="../tags/tag211.xml"/><Relationship Id="rId324" Type="http://schemas.openxmlformats.org/officeDocument/2006/relationships/tags" Target="../tags/tag376.xml"/><Relationship Id="rId345" Type="http://schemas.openxmlformats.org/officeDocument/2006/relationships/tags" Target="../tags/tag397.xml"/><Relationship Id="rId170" Type="http://schemas.openxmlformats.org/officeDocument/2006/relationships/tags" Target="../tags/tag222.xml"/><Relationship Id="rId191" Type="http://schemas.openxmlformats.org/officeDocument/2006/relationships/tags" Target="../tags/tag243.xml"/><Relationship Id="rId205" Type="http://schemas.openxmlformats.org/officeDocument/2006/relationships/tags" Target="../tags/tag257.xml"/><Relationship Id="rId226" Type="http://schemas.openxmlformats.org/officeDocument/2006/relationships/tags" Target="../tags/tag278.xml"/><Relationship Id="rId247" Type="http://schemas.openxmlformats.org/officeDocument/2006/relationships/tags" Target="../tags/tag299.xml"/><Relationship Id="rId107" Type="http://schemas.openxmlformats.org/officeDocument/2006/relationships/tags" Target="../tags/tag159.xml"/><Relationship Id="rId268" Type="http://schemas.openxmlformats.org/officeDocument/2006/relationships/tags" Target="../tags/tag320.xml"/><Relationship Id="rId289" Type="http://schemas.openxmlformats.org/officeDocument/2006/relationships/tags" Target="../tags/tag341.xml"/><Relationship Id="rId11" Type="http://schemas.openxmlformats.org/officeDocument/2006/relationships/tags" Target="../tags/tag63.xml"/><Relationship Id="rId32" Type="http://schemas.openxmlformats.org/officeDocument/2006/relationships/tags" Target="../tags/tag84.xml"/><Relationship Id="rId53" Type="http://schemas.openxmlformats.org/officeDocument/2006/relationships/tags" Target="../tags/tag105.xml"/><Relationship Id="rId74" Type="http://schemas.openxmlformats.org/officeDocument/2006/relationships/tags" Target="../tags/tag126.xml"/><Relationship Id="rId128" Type="http://schemas.openxmlformats.org/officeDocument/2006/relationships/tags" Target="../tags/tag180.xml"/><Relationship Id="rId149" Type="http://schemas.openxmlformats.org/officeDocument/2006/relationships/tags" Target="../tags/tag201.xml"/><Relationship Id="rId314" Type="http://schemas.openxmlformats.org/officeDocument/2006/relationships/tags" Target="../tags/tag366.xml"/><Relationship Id="rId335" Type="http://schemas.openxmlformats.org/officeDocument/2006/relationships/tags" Target="../tags/tag387.xml"/><Relationship Id="rId5" Type="http://schemas.openxmlformats.org/officeDocument/2006/relationships/tags" Target="../tags/tag57.xml"/><Relationship Id="rId95" Type="http://schemas.openxmlformats.org/officeDocument/2006/relationships/tags" Target="../tags/tag147.xml"/><Relationship Id="rId160" Type="http://schemas.openxmlformats.org/officeDocument/2006/relationships/tags" Target="../tags/tag212.xml"/><Relationship Id="rId181" Type="http://schemas.openxmlformats.org/officeDocument/2006/relationships/tags" Target="../tags/tag233.xml"/><Relationship Id="rId216" Type="http://schemas.openxmlformats.org/officeDocument/2006/relationships/tags" Target="../tags/tag268.xml"/><Relationship Id="rId237" Type="http://schemas.openxmlformats.org/officeDocument/2006/relationships/tags" Target="../tags/tag289.xml"/><Relationship Id="rId258" Type="http://schemas.openxmlformats.org/officeDocument/2006/relationships/tags" Target="../tags/tag310.xml"/><Relationship Id="rId279" Type="http://schemas.openxmlformats.org/officeDocument/2006/relationships/tags" Target="../tags/tag331.xml"/><Relationship Id="rId22" Type="http://schemas.openxmlformats.org/officeDocument/2006/relationships/tags" Target="../tags/tag74.xml"/><Relationship Id="rId43" Type="http://schemas.openxmlformats.org/officeDocument/2006/relationships/tags" Target="../tags/tag95.xml"/><Relationship Id="rId64" Type="http://schemas.openxmlformats.org/officeDocument/2006/relationships/tags" Target="../tags/tag116.xml"/><Relationship Id="rId118" Type="http://schemas.openxmlformats.org/officeDocument/2006/relationships/tags" Target="../tags/tag170.xml"/><Relationship Id="rId139" Type="http://schemas.openxmlformats.org/officeDocument/2006/relationships/tags" Target="../tags/tag191.xml"/><Relationship Id="rId290" Type="http://schemas.openxmlformats.org/officeDocument/2006/relationships/tags" Target="../tags/tag342.xml"/><Relationship Id="rId304" Type="http://schemas.openxmlformats.org/officeDocument/2006/relationships/tags" Target="../tags/tag356.xml"/><Relationship Id="rId325" Type="http://schemas.openxmlformats.org/officeDocument/2006/relationships/tags" Target="../tags/tag377.xml"/><Relationship Id="rId346" Type="http://schemas.openxmlformats.org/officeDocument/2006/relationships/slideLayout" Target="../slideLayouts/slideLayout2.xml"/><Relationship Id="rId85" Type="http://schemas.openxmlformats.org/officeDocument/2006/relationships/tags" Target="../tags/tag137.xml"/><Relationship Id="rId150" Type="http://schemas.openxmlformats.org/officeDocument/2006/relationships/tags" Target="../tags/tag202.xml"/><Relationship Id="rId171" Type="http://schemas.openxmlformats.org/officeDocument/2006/relationships/tags" Target="../tags/tag223.xml"/><Relationship Id="rId192" Type="http://schemas.openxmlformats.org/officeDocument/2006/relationships/tags" Target="../tags/tag244.xml"/><Relationship Id="rId206" Type="http://schemas.openxmlformats.org/officeDocument/2006/relationships/tags" Target="../tags/tag258.xml"/><Relationship Id="rId227" Type="http://schemas.openxmlformats.org/officeDocument/2006/relationships/tags" Target="../tags/tag279.xml"/><Relationship Id="rId248" Type="http://schemas.openxmlformats.org/officeDocument/2006/relationships/tags" Target="../tags/tag300.xml"/><Relationship Id="rId269" Type="http://schemas.openxmlformats.org/officeDocument/2006/relationships/tags" Target="../tags/tag321.xml"/><Relationship Id="rId12" Type="http://schemas.openxmlformats.org/officeDocument/2006/relationships/tags" Target="../tags/tag64.xml"/><Relationship Id="rId33" Type="http://schemas.openxmlformats.org/officeDocument/2006/relationships/tags" Target="../tags/tag85.xml"/><Relationship Id="rId108" Type="http://schemas.openxmlformats.org/officeDocument/2006/relationships/tags" Target="../tags/tag160.xml"/><Relationship Id="rId129" Type="http://schemas.openxmlformats.org/officeDocument/2006/relationships/tags" Target="../tags/tag181.xml"/><Relationship Id="rId280" Type="http://schemas.openxmlformats.org/officeDocument/2006/relationships/tags" Target="../tags/tag332.xml"/><Relationship Id="rId315" Type="http://schemas.openxmlformats.org/officeDocument/2006/relationships/tags" Target="../tags/tag367.xml"/><Relationship Id="rId336" Type="http://schemas.openxmlformats.org/officeDocument/2006/relationships/tags" Target="../tags/tag388.xml"/><Relationship Id="rId54" Type="http://schemas.openxmlformats.org/officeDocument/2006/relationships/tags" Target="../tags/tag106.xml"/><Relationship Id="rId75" Type="http://schemas.openxmlformats.org/officeDocument/2006/relationships/tags" Target="../tags/tag127.xml"/><Relationship Id="rId96" Type="http://schemas.openxmlformats.org/officeDocument/2006/relationships/tags" Target="../tags/tag148.xml"/><Relationship Id="rId140" Type="http://schemas.openxmlformats.org/officeDocument/2006/relationships/tags" Target="../tags/tag192.xml"/><Relationship Id="rId161" Type="http://schemas.openxmlformats.org/officeDocument/2006/relationships/tags" Target="../tags/tag213.xml"/><Relationship Id="rId182" Type="http://schemas.openxmlformats.org/officeDocument/2006/relationships/tags" Target="../tags/tag234.xml"/><Relationship Id="rId217" Type="http://schemas.openxmlformats.org/officeDocument/2006/relationships/tags" Target="../tags/tag269.xml"/><Relationship Id="rId6" Type="http://schemas.openxmlformats.org/officeDocument/2006/relationships/tags" Target="../tags/tag58.xml"/><Relationship Id="rId238" Type="http://schemas.openxmlformats.org/officeDocument/2006/relationships/tags" Target="../tags/tag290.xml"/><Relationship Id="rId259" Type="http://schemas.openxmlformats.org/officeDocument/2006/relationships/tags" Target="../tags/tag311.xml"/><Relationship Id="rId23" Type="http://schemas.openxmlformats.org/officeDocument/2006/relationships/tags" Target="../tags/tag75.xml"/><Relationship Id="rId119" Type="http://schemas.openxmlformats.org/officeDocument/2006/relationships/tags" Target="../tags/tag171.xml"/><Relationship Id="rId270" Type="http://schemas.openxmlformats.org/officeDocument/2006/relationships/tags" Target="../tags/tag322.xml"/><Relationship Id="rId291" Type="http://schemas.openxmlformats.org/officeDocument/2006/relationships/tags" Target="../tags/tag343.xml"/><Relationship Id="rId305" Type="http://schemas.openxmlformats.org/officeDocument/2006/relationships/tags" Target="../tags/tag357.xml"/><Relationship Id="rId326" Type="http://schemas.openxmlformats.org/officeDocument/2006/relationships/tags" Target="../tags/tag378.xml"/><Relationship Id="rId44" Type="http://schemas.openxmlformats.org/officeDocument/2006/relationships/tags" Target="../tags/tag96.xml"/><Relationship Id="rId65" Type="http://schemas.openxmlformats.org/officeDocument/2006/relationships/tags" Target="../tags/tag117.xml"/><Relationship Id="rId86" Type="http://schemas.openxmlformats.org/officeDocument/2006/relationships/tags" Target="../tags/tag138.xml"/><Relationship Id="rId130" Type="http://schemas.openxmlformats.org/officeDocument/2006/relationships/tags" Target="../tags/tag182.xml"/><Relationship Id="rId151" Type="http://schemas.openxmlformats.org/officeDocument/2006/relationships/tags" Target="../tags/tag203.xml"/><Relationship Id="rId172" Type="http://schemas.openxmlformats.org/officeDocument/2006/relationships/tags" Target="../tags/tag224.xml"/><Relationship Id="rId193" Type="http://schemas.openxmlformats.org/officeDocument/2006/relationships/tags" Target="../tags/tag245.xml"/><Relationship Id="rId207" Type="http://schemas.openxmlformats.org/officeDocument/2006/relationships/tags" Target="../tags/tag259.xml"/><Relationship Id="rId228" Type="http://schemas.openxmlformats.org/officeDocument/2006/relationships/tags" Target="../tags/tag280.xml"/><Relationship Id="rId249" Type="http://schemas.openxmlformats.org/officeDocument/2006/relationships/tags" Target="../tags/tag301.xml"/><Relationship Id="rId13" Type="http://schemas.openxmlformats.org/officeDocument/2006/relationships/tags" Target="../tags/tag65.xml"/><Relationship Id="rId109" Type="http://schemas.openxmlformats.org/officeDocument/2006/relationships/tags" Target="../tags/tag161.xml"/><Relationship Id="rId260" Type="http://schemas.openxmlformats.org/officeDocument/2006/relationships/tags" Target="../tags/tag312.xml"/><Relationship Id="rId281" Type="http://schemas.openxmlformats.org/officeDocument/2006/relationships/tags" Target="../tags/tag333.xml"/><Relationship Id="rId316" Type="http://schemas.openxmlformats.org/officeDocument/2006/relationships/tags" Target="../tags/tag368.xml"/><Relationship Id="rId337" Type="http://schemas.openxmlformats.org/officeDocument/2006/relationships/tags" Target="../tags/tag389.xml"/><Relationship Id="rId34" Type="http://schemas.openxmlformats.org/officeDocument/2006/relationships/tags" Target="../tags/tag86.xml"/><Relationship Id="rId55" Type="http://schemas.openxmlformats.org/officeDocument/2006/relationships/tags" Target="../tags/tag107.xml"/><Relationship Id="rId76" Type="http://schemas.openxmlformats.org/officeDocument/2006/relationships/tags" Target="../tags/tag128.xml"/><Relationship Id="rId97" Type="http://schemas.openxmlformats.org/officeDocument/2006/relationships/tags" Target="../tags/tag149.xml"/><Relationship Id="rId120" Type="http://schemas.openxmlformats.org/officeDocument/2006/relationships/tags" Target="../tags/tag172.xml"/><Relationship Id="rId141" Type="http://schemas.openxmlformats.org/officeDocument/2006/relationships/tags" Target="../tags/tag193.xml"/><Relationship Id="rId7" Type="http://schemas.openxmlformats.org/officeDocument/2006/relationships/tags" Target="../tags/tag59.xml"/><Relationship Id="rId162" Type="http://schemas.openxmlformats.org/officeDocument/2006/relationships/tags" Target="../tags/tag214.xml"/><Relationship Id="rId183" Type="http://schemas.openxmlformats.org/officeDocument/2006/relationships/tags" Target="../tags/tag235.xml"/><Relationship Id="rId218" Type="http://schemas.openxmlformats.org/officeDocument/2006/relationships/tags" Target="../tags/tag270.xml"/><Relationship Id="rId239" Type="http://schemas.openxmlformats.org/officeDocument/2006/relationships/tags" Target="../tags/tag291.xml"/><Relationship Id="rId250" Type="http://schemas.openxmlformats.org/officeDocument/2006/relationships/tags" Target="../tags/tag302.xml"/><Relationship Id="rId271" Type="http://schemas.openxmlformats.org/officeDocument/2006/relationships/tags" Target="../tags/tag323.xml"/><Relationship Id="rId292" Type="http://schemas.openxmlformats.org/officeDocument/2006/relationships/tags" Target="../tags/tag344.xml"/><Relationship Id="rId306" Type="http://schemas.openxmlformats.org/officeDocument/2006/relationships/tags" Target="../tags/tag358.xml"/><Relationship Id="rId24" Type="http://schemas.openxmlformats.org/officeDocument/2006/relationships/tags" Target="../tags/tag76.xml"/><Relationship Id="rId45" Type="http://schemas.openxmlformats.org/officeDocument/2006/relationships/tags" Target="../tags/tag97.xml"/><Relationship Id="rId66" Type="http://schemas.openxmlformats.org/officeDocument/2006/relationships/tags" Target="../tags/tag118.xml"/><Relationship Id="rId87" Type="http://schemas.openxmlformats.org/officeDocument/2006/relationships/tags" Target="../tags/tag139.xml"/><Relationship Id="rId110" Type="http://schemas.openxmlformats.org/officeDocument/2006/relationships/tags" Target="../tags/tag162.xml"/><Relationship Id="rId131" Type="http://schemas.openxmlformats.org/officeDocument/2006/relationships/tags" Target="../tags/tag183.xml"/><Relationship Id="rId327" Type="http://schemas.openxmlformats.org/officeDocument/2006/relationships/tags" Target="../tags/tag379.xml"/><Relationship Id="rId152" Type="http://schemas.openxmlformats.org/officeDocument/2006/relationships/tags" Target="../tags/tag204.xml"/><Relationship Id="rId173" Type="http://schemas.openxmlformats.org/officeDocument/2006/relationships/tags" Target="../tags/tag225.xml"/><Relationship Id="rId194" Type="http://schemas.openxmlformats.org/officeDocument/2006/relationships/tags" Target="../tags/tag246.xml"/><Relationship Id="rId208" Type="http://schemas.openxmlformats.org/officeDocument/2006/relationships/tags" Target="../tags/tag260.xml"/><Relationship Id="rId229" Type="http://schemas.openxmlformats.org/officeDocument/2006/relationships/tags" Target="../tags/tag281.xml"/><Relationship Id="rId240" Type="http://schemas.openxmlformats.org/officeDocument/2006/relationships/tags" Target="../tags/tag292.xml"/><Relationship Id="rId261" Type="http://schemas.openxmlformats.org/officeDocument/2006/relationships/tags" Target="../tags/tag313.xml"/><Relationship Id="rId14" Type="http://schemas.openxmlformats.org/officeDocument/2006/relationships/tags" Target="../tags/tag66.xml"/><Relationship Id="rId35" Type="http://schemas.openxmlformats.org/officeDocument/2006/relationships/tags" Target="../tags/tag87.xml"/><Relationship Id="rId56" Type="http://schemas.openxmlformats.org/officeDocument/2006/relationships/tags" Target="../tags/tag108.xml"/><Relationship Id="rId77" Type="http://schemas.openxmlformats.org/officeDocument/2006/relationships/tags" Target="../tags/tag129.xml"/><Relationship Id="rId100" Type="http://schemas.openxmlformats.org/officeDocument/2006/relationships/tags" Target="../tags/tag152.xml"/><Relationship Id="rId282" Type="http://schemas.openxmlformats.org/officeDocument/2006/relationships/tags" Target="../tags/tag334.xml"/><Relationship Id="rId317" Type="http://schemas.openxmlformats.org/officeDocument/2006/relationships/tags" Target="../tags/tag369.xml"/><Relationship Id="rId338" Type="http://schemas.openxmlformats.org/officeDocument/2006/relationships/tags" Target="../tags/tag390.xml"/><Relationship Id="rId8" Type="http://schemas.openxmlformats.org/officeDocument/2006/relationships/tags" Target="../tags/tag60.xml"/><Relationship Id="rId98" Type="http://schemas.openxmlformats.org/officeDocument/2006/relationships/tags" Target="../tags/tag150.xml"/><Relationship Id="rId121" Type="http://schemas.openxmlformats.org/officeDocument/2006/relationships/tags" Target="../tags/tag173.xml"/><Relationship Id="rId142" Type="http://schemas.openxmlformats.org/officeDocument/2006/relationships/tags" Target="../tags/tag194.xml"/><Relationship Id="rId163" Type="http://schemas.openxmlformats.org/officeDocument/2006/relationships/tags" Target="../tags/tag215.xml"/><Relationship Id="rId184" Type="http://schemas.openxmlformats.org/officeDocument/2006/relationships/tags" Target="../tags/tag236.xml"/><Relationship Id="rId219" Type="http://schemas.openxmlformats.org/officeDocument/2006/relationships/tags" Target="../tags/tag271.xml"/><Relationship Id="rId230" Type="http://schemas.openxmlformats.org/officeDocument/2006/relationships/tags" Target="../tags/tag282.xml"/><Relationship Id="rId251" Type="http://schemas.openxmlformats.org/officeDocument/2006/relationships/tags" Target="../tags/tag303.xml"/><Relationship Id="rId25" Type="http://schemas.openxmlformats.org/officeDocument/2006/relationships/tags" Target="../tags/tag77.xml"/><Relationship Id="rId46" Type="http://schemas.openxmlformats.org/officeDocument/2006/relationships/tags" Target="../tags/tag98.xml"/><Relationship Id="rId67" Type="http://schemas.openxmlformats.org/officeDocument/2006/relationships/tags" Target="../tags/tag119.xml"/><Relationship Id="rId116" Type="http://schemas.openxmlformats.org/officeDocument/2006/relationships/tags" Target="../tags/tag168.xml"/><Relationship Id="rId137" Type="http://schemas.openxmlformats.org/officeDocument/2006/relationships/tags" Target="../tags/tag189.xml"/><Relationship Id="rId158" Type="http://schemas.openxmlformats.org/officeDocument/2006/relationships/tags" Target="../tags/tag210.xml"/><Relationship Id="rId272" Type="http://schemas.openxmlformats.org/officeDocument/2006/relationships/tags" Target="../tags/tag324.xml"/><Relationship Id="rId293" Type="http://schemas.openxmlformats.org/officeDocument/2006/relationships/tags" Target="../tags/tag345.xml"/><Relationship Id="rId302" Type="http://schemas.openxmlformats.org/officeDocument/2006/relationships/tags" Target="../tags/tag354.xml"/><Relationship Id="rId307" Type="http://schemas.openxmlformats.org/officeDocument/2006/relationships/tags" Target="../tags/tag359.xml"/><Relationship Id="rId323" Type="http://schemas.openxmlformats.org/officeDocument/2006/relationships/tags" Target="../tags/tag375.xml"/><Relationship Id="rId328" Type="http://schemas.openxmlformats.org/officeDocument/2006/relationships/tags" Target="../tags/tag380.xml"/><Relationship Id="rId344" Type="http://schemas.openxmlformats.org/officeDocument/2006/relationships/tags" Target="../tags/tag396.xml"/><Relationship Id="rId20" Type="http://schemas.openxmlformats.org/officeDocument/2006/relationships/tags" Target="../tags/tag72.xml"/><Relationship Id="rId41" Type="http://schemas.openxmlformats.org/officeDocument/2006/relationships/tags" Target="../tags/tag93.xml"/><Relationship Id="rId62" Type="http://schemas.openxmlformats.org/officeDocument/2006/relationships/tags" Target="../tags/tag114.xml"/><Relationship Id="rId83" Type="http://schemas.openxmlformats.org/officeDocument/2006/relationships/tags" Target="../tags/tag135.xml"/><Relationship Id="rId88" Type="http://schemas.openxmlformats.org/officeDocument/2006/relationships/tags" Target="../tags/tag140.xml"/><Relationship Id="rId111" Type="http://schemas.openxmlformats.org/officeDocument/2006/relationships/tags" Target="../tags/tag163.xml"/><Relationship Id="rId132" Type="http://schemas.openxmlformats.org/officeDocument/2006/relationships/tags" Target="../tags/tag184.xml"/><Relationship Id="rId153" Type="http://schemas.openxmlformats.org/officeDocument/2006/relationships/tags" Target="../tags/tag205.xml"/><Relationship Id="rId174" Type="http://schemas.openxmlformats.org/officeDocument/2006/relationships/tags" Target="../tags/tag226.xml"/><Relationship Id="rId179" Type="http://schemas.openxmlformats.org/officeDocument/2006/relationships/tags" Target="../tags/tag231.xml"/><Relationship Id="rId195" Type="http://schemas.openxmlformats.org/officeDocument/2006/relationships/tags" Target="../tags/tag247.xml"/><Relationship Id="rId209" Type="http://schemas.openxmlformats.org/officeDocument/2006/relationships/tags" Target="../tags/tag261.xml"/><Relationship Id="rId190" Type="http://schemas.openxmlformats.org/officeDocument/2006/relationships/tags" Target="../tags/tag242.xml"/><Relationship Id="rId204" Type="http://schemas.openxmlformats.org/officeDocument/2006/relationships/tags" Target="../tags/tag256.xml"/><Relationship Id="rId220" Type="http://schemas.openxmlformats.org/officeDocument/2006/relationships/tags" Target="../tags/tag272.xml"/><Relationship Id="rId225" Type="http://schemas.openxmlformats.org/officeDocument/2006/relationships/tags" Target="../tags/tag277.xml"/><Relationship Id="rId241" Type="http://schemas.openxmlformats.org/officeDocument/2006/relationships/tags" Target="../tags/tag293.xml"/><Relationship Id="rId246" Type="http://schemas.openxmlformats.org/officeDocument/2006/relationships/tags" Target="../tags/tag298.xml"/><Relationship Id="rId267" Type="http://schemas.openxmlformats.org/officeDocument/2006/relationships/tags" Target="../tags/tag319.xml"/><Relationship Id="rId288" Type="http://schemas.openxmlformats.org/officeDocument/2006/relationships/tags" Target="../tags/tag340.xml"/><Relationship Id="rId15" Type="http://schemas.openxmlformats.org/officeDocument/2006/relationships/tags" Target="../tags/tag67.xml"/><Relationship Id="rId36" Type="http://schemas.openxmlformats.org/officeDocument/2006/relationships/tags" Target="../tags/tag88.xml"/><Relationship Id="rId57" Type="http://schemas.openxmlformats.org/officeDocument/2006/relationships/tags" Target="../tags/tag109.xml"/><Relationship Id="rId106" Type="http://schemas.openxmlformats.org/officeDocument/2006/relationships/tags" Target="../tags/tag158.xml"/><Relationship Id="rId127" Type="http://schemas.openxmlformats.org/officeDocument/2006/relationships/tags" Target="../tags/tag179.xml"/><Relationship Id="rId262" Type="http://schemas.openxmlformats.org/officeDocument/2006/relationships/tags" Target="../tags/tag314.xml"/><Relationship Id="rId283" Type="http://schemas.openxmlformats.org/officeDocument/2006/relationships/tags" Target="../tags/tag335.xml"/><Relationship Id="rId313" Type="http://schemas.openxmlformats.org/officeDocument/2006/relationships/tags" Target="../tags/tag365.xml"/><Relationship Id="rId318" Type="http://schemas.openxmlformats.org/officeDocument/2006/relationships/tags" Target="../tags/tag370.xml"/><Relationship Id="rId339" Type="http://schemas.openxmlformats.org/officeDocument/2006/relationships/tags" Target="../tags/tag391.xml"/><Relationship Id="rId10" Type="http://schemas.openxmlformats.org/officeDocument/2006/relationships/tags" Target="../tags/tag62.xml"/><Relationship Id="rId31" Type="http://schemas.openxmlformats.org/officeDocument/2006/relationships/tags" Target="../tags/tag83.xml"/><Relationship Id="rId52" Type="http://schemas.openxmlformats.org/officeDocument/2006/relationships/tags" Target="../tags/tag104.xml"/><Relationship Id="rId73" Type="http://schemas.openxmlformats.org/officeDocument/2006/relationships/tags" Target="../tags/tag125.xml"/><Relationship Id="rId78" Type="http://schemas.openxmlformats.org/officeDocument/2006/relationships/tags" Target="../tags/tag130.xml"/><Relationship Id="rId94" Type="http://schemas.openxmlformats.org/officeDocument/2006/relationships/tags" Target="../tags/tag146.xml"/><Relationship Id="rId99" Type="http://schemas.openxmlformats.org/officeDocument/2006/relationships/tags" Target="../tags/tag151.xml"/><Relationship Id="rId101" Type="http://schemas.openxmlformats.org/officeDocument/2006/relationships/tags" Target="../tags/tag153.xml"/><Relationship Id="rId122" Type="http://schemas.openxmlformats.org/officeDocument/2006/relationships/tags" Target="../tags/tag174.xml"/><Relationship Id="rId143" Type="http://schemas.openxmlformats.org/officeDocument/2006/relationships/tags" Target="../tags/tag195.xml"/><Relationship Id="rId148" Type="http://schemas.openxmlformats.org/officeDocument/2006/relationships/tags" Target="../tags/tag200.xml"/><Relationship Id="rId164" Type="http://schemas.openxmlformats.org/officeDocument/2006/relationships/tags" Target="../tags/tag216.xml"/><Relationship Id="rId169" Type="http://schemas.openxmlformats.org/officeDocument/2006/relationships/tags" Target="../tags/tag221.xml"/><Relationship Id="rId185" Type="http://schemas.openxmlformats.org/officeDocument/2006/relationships/tags" Target="../tags/tag237.xml"/><Relationship Id="rId334" Type="http://schemas.openxmlformats.org/officeDocument/2006/relationships/tags" Target="../tags/tag386.xml"/><Relationship Id="rId4" Type="http://schemas.openxmlformats.org/officeDocument/2006/relationships/tags" Target="../tags/tag56.xml"/><Relationship Id="rId9" Type="http://schemas.openxmlformats.org/officeDocument/2006/relationships/tags" Target="../tags/tag61.xml"/><Relationship Id="rId180" Type="http://schemas.openxmlformats.org/officeDocument/2006/relationships/tags" Target="../tags/tag232.xml"/><Relationship Id="rId210" Type="http://schemas.openxmlformats.org/officeDocument/2006/relationships/tags" Target="../tags/tag262.xml"/><Relationship Id="rId215" Type="http://schemas.openxmlformats.org/officeDocument/2006/relationships/tags" Target="../tags/tag267.xml"/><Relationship Id="rId236" Type="http://schemas.openxmlformats.org/officeDocument/2006/relationships/tags" Target="../tags/tag288.xml"/><Relationship Id="rId257" Type="http://schemas.openxmlformats.org/officeDocument/2006/relationships/tags" Target="../tags/tag309.xml"/><Relationship Id="rId278" Type="http://schemas.openxmlformats.org/officeDocument/2006/relationships/tags" Target="../tags/tag330.xml"/><Relationship Id="rId26" Type="http://schemas.openxmlformats.org/officeDocument/2006/relationships/tags" Target="../tags/tag78.xml"/><Relationship Id="rId231" Type="http://schemas.openxmlformats.org/officeDocument/2006/relationships/tags" Target="../tags/tag283.xml"/><Relationship Id="rId252" Type="http://schemas.openxmlformats.org/officeDocument/2006/relationships/tags" Target="../tags/tag304.xml"/><Relationship Id="rId273" Type="http://schemas.openxmlformats.org/officeDocument/2006/relationships/tags" Target="../tags/tag325.xml"/><Relationship Id="rId294" Type="http://schemas.openxmlformats.org/officeDocument/2006/relationships/tags" Target="../tags/tag346.xml"/><Relationship Id="rId308" Type="http://schemas.openxmlformats.org/officeDocument/2006/relationships/tags" Target="../tags/tag360.xml"/><Relationship Id="rId329" Type="http://schemas.openxmlformats.org/officeDocument/2006/relationships/tags" Target="../tags/tag381.xml"/><Relationship Id="rId47" Type="http://schemas.openxmlformats.org/officeDocument/2006/relationships/tags" Target="../tags/tag99.xml"/><Relationship Id="rId68" Type="http://schemas.openxmlformats.org/officeDocument/2006/relationships/tags" Target="../tags/tag120.xml"/><Relationship Id="rId89" Type="http://schemas.openxmlformats.org/officeDocument/2006/relationships/tags" Target="../tags/tag141.xml"/><Relationship Id="rId112" Type="http://schemas.openxmlformats.org/officeDocument/2006/relationships/tags" Target="../tags/tag164.xml"/><Relationship Id="rId133" Type="http://schemas.openxmlformats.org/officeDocument/2006/relationships/tags" Target="../tags/tag185.xml"/><Relationship Id="rId154" Type="http://schemas.openxmlformats.org/officeDocument/2006/relationships/tags" Target="../tags/tag206.xml"/><Relationship Id="rId175" Type="http://schemas.openxmlformats.org/officeDocument/2006/relationships/tags" Target="../tags/tag227.xml"/><Relationship Id="rId340" Type="http://schemas.openxmlformats.org/officeDocument/2006/relationships/tags" Target="../tags/tag392.xml"/><Relationship Id="rId196" Type="http://schemas.openxmlformats.org/officeDocument/2006/relationships/tags" Target="../tags/tag248.xml"/><Relationship Id="rId200" Type="http://schemas.openxmlformats.org/officeDocument/2006/relationships/tags" Target="../tags/tag252.xml"/><Relationship Id="rId16" Type="http://schemas.openxmlformats.org/officeDocument/2006/relationships/tags" Target="../tags/tag68.xml"/><Relationship Id="rId221" Type="http://schemas.openxmlformats.org/officeDocument/2006/relationships/tags" Target="../tags/tag273.xml"/><Relationship Id="rId242" Type="http://schemas.openxmlformats.org/officeDocument/2006/relationships/tags" Target="../tags/tag294.xml"/><Relationship Id="rId263" Type="http://schemas.openxmlformats.org/officeDocument/2006/relationships/tags" Target="../tags/tag315.xml"/><Relationship Id="rId284" Type="http://schemas.openxmlformats.org/officeDocument/2006/relationships/tags" Target="../tags/tag336.xml"/><Relationship Id="rId319" Type="http://schemas.openxmlformats.org/officeDocument/2006/relationships/tags" Target="../tags/tag371.xml"/><Relationship Id="rId37" Type="http://schemas.openxmlformats.org/officeDocument/2006/relationships/tags" Target="../tags/tag89.xml"/><Relationship Id="rId58" Type="http://schemas.openxmlformats.org/officeDocument/2006/relationships/tags" Target="../tags/tag110.xml"/><Relationship Id="rId79" Type="http://schemas.openxmlformats.org/officeDocument/2006/relationships/tags" Target="../tags/tag131.xml"/><Relationship Id="rId102" Type="http://schemas.openxmlformats.org/officeDocument/2006/relationships/tags" Target="../tags/tag154.xml"/><Relationship Id="rId123" Type="http://schemas.openxmlformats.org/officeDocument/2006/relationships/tags" Target="../tags/tag175.xml"/><Relationship Id="rId144" Type="http://schemas.openxmlformats.org/officeDocument/2006/relationships/tags" Target="../tags/tag196.xml"/><Relationship Id="rId330" Type="http://schemas.openxmlformats.org/officeDocument/2006/relationships/tags" Target="../tags/tag382.xml"/><Relationship Id="rId90" Type="http://schemas.openxmlformats.org/officeDocument/2006/relationships/tags" Target="../tags/tag142.xml"/><Relationship Id="rId165" Type="http://schemas.openxmlformats.org/officeDocument/2006/relationships/tags" Target="../tags/tag217.xml"/><Relationship Id="rId186" Type="http://schemas.openxmlformats.org/officeDocument/2006/relationships/tags" Target="../tags/tag238.xml"/><Relationship Id="rId211" Type="http://schemas.openxmlformats.org/officeDocument/2006/relationships/tags" Target="../tags/tag263.xml"/><Relationship Id="rId232" Type="http://schemas.openxmlformats.org/officeDocument/2006/relationships/tags" Target="../tags/tag284.xml"/><Relationship Id="rId253" Type="http://schemas.openxmlformats.org/officeDocument/2006/relationships/tags" Target="../tags/tag305.xml"/><Relationship Id="rId274" Type="http://schemas.openxmlformats.org/officeDocument/2006/relationships/tags" Target="../tags/tag326.xml"/><Relationship Id="rId295" Type="http://schemas.openxmlformats.org/officeDocument/2006/relationships/tags" Target="../tags/tag347.xml"/><Relationship Id="rId309" Type="http://schemas.openxmlformats.org/officeDocument/2006/relationships/tags" Target="../tags/tag361.xml"/><Relationship Id="rId27" Type="http://schemas.openxmlformats.org/officeDocument/2006/relationships/tags" Target="../tags/tag79.xml"/><Relationship Id="rId48" Type="http://schemas.openxmlformats.org/officeDocument/2006/relationships/tags" Target="../tags/tag100.xml"/><Relationship Id="rId69" Type="http://schemas.openxmlformats.org/officeDocument/2006/relationships/tags" Target="../tags/tag121.xml"/><Relationship Id="rId113" Type="http://schemas.openxmlformats.org/officeDocument/2006/relationships/tags" Target="../tags/tag165.xml"/><Relationship Id="rId134" Type="http://schemas.openxmlformats.org/officeDocument/2006/relationships/tags" Target="../tags/tag186.xml"/><Relationship Id="rId320" Type="http://schemas.openxmlformats.org/officeDocument/2006/relationships/tags" Target="../tags/tag372.xml"/><Relationship Id="rId80" Type="http://schemas.openxmlformats.org/officeDocument/2006/relationships/tags" Target="../tags/tag132.xml"/><Relationship Id="rId155" Type="http://schemas.openxmlformats.org/officeDocument/2006/relationships/tags" Target="../tags/tag207.xml"/><Relationship Id="rId176" Type="http://schemas.openxmlformats.org/officeDocument/2006/relationships/tags" Target="../tags/tag228.xml"/><Relationship Id="rId197" Type="http://schemas.openxmlformats.org/officeDocument/2006/relationships/tags" Target="../tags/tag249.xml"/><Relationship Id="rId341" Type="http://schemas.openxmlformats.org/officeDocument/2006/relationships/tags" Target="../tags/tag393.xml"/><Relationship Id="rId201" Type="http://schemas.openxmlformats.org/officeDocument/2006/relationships/tags" Target="../tags/tag253.xml"/><Relationship Id="rId222" Type="http://schemas.openxmlformats.org/officeDocument/2006/relationships/tags" Target="../tags/tag274.xml"/><Relationship Id="rId243" Type="http://schemas.openxmlformats.org/officeDocument/2006/relationships/tags" Target="../tags/tag295.xml"/><Relationship Id="rId264" Type="http://schemas.openxmlformats.org/officeDocument/2006/relationships/tags" Target="../tags/tag316.xml"/><Relationship Id="rId285" Type="http://schemas.openxmlformats.org/officeDocument/2006/relationships/tags" Target="../tags/tag337.xml"/><Relationship Id="rId17" Type="http://schemas.openxmlformats.org/officeDocument/2006/relationships/tags" Target="../tags/tag69.xml"/><Relationship Id="rId38" Type="http://schemas.openxmlformats.org/officeDocument/2006/relationships/tags" Target="../tags/tag90.xml"/><Relationship Id="rId59" Type="http://schemas.openxmlformats.org/officeDocument/2006/relationships/tags" Target="../tags/tag111.xml"/><Relationship Id="rId103" Type="http://schemas.openxmlformats.org/officeDocument/2006/relationships/tags" Target="../tags/tag155.xml"/><Relationship Id="rId124" Type="http://schemas.openxmlformats.org/officeDocument/2006/relationships/tags" Target="../tags/tag176.xml"/><Relationship Id="rId310" Type="http://schemas.openxmlformats.org/officeDocument/2006/relationships/tags" Target="../tags/tag362.xml"/><Relationship Id="rId70" Type="http://schemas.openxmlformats.org/officeDocument/2006/relationships/tags" Target="../tags/tag122.xml"/><Relationship Id="rId91" Type="http://schemas.openxmlformats.org/officeDocument/2006/relationships/tags" Target="../tags/tag143.xml"/><Relationship Id="rId145" Type="http://schemas.openxmlformats.org/officeDocument/2006/relationships/tags" Target="../tags/tag197.xml"/><Relationship Id="rId166" Type="http://schemas.openxmlformats.org/officeDocument/2006/relationships/tags" Target="../tags/tag218.xml"/><Relationship Id="rId187" Type="http://schemas.openxmlformats.org/officeDocument/2006/relationships/tags" Target="../tags/tag239.xml"/><Relationship Id="rId331" Type="http://schemas.openxmlformats.org/officeDocument/2006/relationships/tags" Target="../tags/tag383.xml"/><Relationship Id="rId1" Type="http://schemas.openxmlformats.org/officeDocument/2006/relationships/tags" Target="../tags/tag53.xml"/><Relationship Id="rId212" Type="http://schemas.openxmlformats.org/officeDocument/2006/relationships/tags" Target="../tags/tag264.xml"/><Relationship Id="rId233" Type="http://schemas.openxmlformats.org/officeDocument/2006/relationships/tags" Target="../tags/tag285.xml"/><Relationship Id="rId254" Type="http://schemas.openxmlformats.org/officeDocument/2006/relationships/tags" Target="../tags/tag306.xml"/><Relationship Id="rId28" Type="http://schemas.openxmlformats.org/officeDocument/2006/relationships/tags" Target="../tags/tag80.xml"/><Relationship Id="rId49" Type="http://schemas.openxmlformats.org/officeDocument/2006/relationships/tags" Target="../tags/tag101.xml"/><Relationship Id="rId114" Type="http://schemas.openxmlformats.org/officeDocument/2006/relationships/tags" Target="../tags/tag166.xml"/><Relationship Id="rId275" Type="http://schemas.openxmlformats.org/officeDocument/2006/relationships/tags" Target="../tags/tag327.xml"/><Relationship Id="rId296" Type="http://schemas.openxmlformats.org/officeDocument/2006/relationships/tags" Target="../tags/tag348.xml"/><Relationship Id="rId300" Type="http://schemas.openxmlformats.org/officeDocument/2006/relationships/tags" Target="../tags/tag352.xml"/><Relationship Id="rId60" Type="http://schemas.openxmlformats.org/officeDocument/2006/relationships/tags" Target="../tags/tag112.xml"/><Relationship Id="rId81" Type="http://schemas.openxmlformats.org/officeDocument/2006/relationships/tags" Target="../tags/tag133.xml"/><Relationship Id="rId135" Type="http://schemas.openxmlformats.org/officeDocument/2006/relationships/tags" Target="../tags/tag187.xml"/><Relationship Id="rId156" Type="http://schemas.openxmlformats.org/officeDocument/2006/relationships/tags" Target="../tags/tag208.xml"/><Relationship Id="rId177" Type="http://schemas.openxmlformats.org/officeDocument/2006/relationships/tags" Target="../tags/tag229.xml"/><Relationship Id="rId198" Type="http://schemas.openxmlformats.org/officeDocument/2006/relationships/tags" Target="../tags/tag250.xml"/><Relationship Id="rId321" Type="http://schemas.openxmlformats.org/officeDocument/2006/relationships/tags" Target="../tags/tag373.xml"/><Relationship Id="rId342" Type="http://schemas.openxmlformats.org/officeDocument/2006/relationships/tags" Target="../tags/tag394.xml"/><Relationship Id="rId202" Type="http://schemas.openxmlformats.org/officeDocument/2006/relationships/tags" Target="../tags/tag254.xml"/><Relationship Id="rId223" Type="http://schemas.openxmlformats.org/officeDocument/2006/relationships/tags" Target="../tags/tag275.xml"/><Relationship Id="rId244" Type="http://schemas.openxmlformats.org/officeDocument/2006/relationships/tags" Target="../tags/tag296.xml"/><Relationship Id="rId18" Type="http://schemas.openxmlformats.org/officeDocument/2006/relationships/tags" Target="../tags/tag70.xml"/><Relationship Id="rId39" Type="http://schemas.openxmlformats.org/officeDocument/2006/relationships/tags" Target="../tags/tag91.xml"/><Relationship Id="rId265" Type="http://schemas.openxmlformats.org/officeDocument/2006/relationships/tags" Target="../tags/tag317.xml"/><Relationship Id="rId286" Type="http://schemas.openxmlformats.org/officeDocument/2006/relationships/tags" Target="../tags/tag338.xml"/><Relationship Id="rId50" Type="http://schemas.openxmlformats.org/officeDocument/2006/relationships/tags" Target="../tags/tag102.xml"/><Relationship Id="rId104" Type="http://schemas.openxmlformats.org/officeDocument/2006/relationships/tags" Target="../tags/tag156.xml"/><Relationship Id="rId125" Type="http://schemas.openxmlformats.org/officeDocument/2006/relationships/tags" Target="../tags/tag177.xml"/><Relationship Id="rId146" Type="http://schemas.openxmlformats.org/officeDocument/2006/relationships/tags" Target="../tags/tag198.xml"/><Relationship Id="rId167" Type="http://schemas.openxmlformats.org/officeDocument/2006/relationships/tags" Target="../tags/tag219.xml"/><Relationship Id="rId188" Type="http://schemas.openxmlformats.org/officeDocument/2006/relationships/tags" Target="../tags/tag240.xml"/><Relationship Id="rId311" Type="http://schemas.openxmlformats.org/officeDocument/2006/relationships/tags" Target="../tags/tag363.xml"/><Relationship Id="rId332" Type="http://schemas.openxmlformats.org/officeDocument/2006/relationships/tags" Target="../tags/tag384.xml"/><Relationship Id="rId71" Type="http://schemas.openxmlformats.org/officeDocument/2006/relationships/tags" Target="../tags/tag123.xml"/><Relationship Id="rId92" Type="http://schemas.openxmlformats.org/officeDocument/2006/relationships/tags" Target="../tags/tag144.xml"/><Relationship Id="rId213" Type="http://schemas.openxmlformats.org/officeDocument/2006/relationships/tags" Target="../tags/tag265.xml"/><Relationship Id="rId234" Type="http://schemas.openxmlformats.org/officeDocument/2006/relationships/tags" Target="../tags/tag286.xml"/><Relationship Id="rId2" Type="http://schemas.openxmlformats.org/officeDocument/2006/relationships/tags" Target="../tags/tag54.xml"/><Relationship Id="rId29" Type="http://schemas.openxmlformats.org/officeDocument/2006/relationships/tags" Target="../tags/tag81.xml"/><Relationship Id="rId255" Type="http://schemas.openxmlformats.org/officeDocument/2006/relationships/tags" Target="../tags/tag307.xml"/><Relationship Id="rId276" Type="http://schemas.openxmlformats.org/officeDocument/2006/relationships/tags" Target="../tags/tag328.xml"/><Relationship Id="rId297" Type="http://schemas.openxmlformats.org/officeDocument/2006/relationships/tags" Target="../tags/tag349.xml"/><Relationship Id="rId40" Type="http://schemas.openxmlformats.org/officeDocument/2006/relationships/tags" Target="../tags/tag92.xml"/><Relationship Id="rId115" Type="http://schemas.openxmlformats.org/officeDocument/2006/relationships/tags" Target="../tags/tag167.xml"/><Relationship Id="rId136" Type="http://schemas.openxmlformats.org/officeDocument/2006/relationships/tags" Target="../tags/tag188.xml"/><Relationship Id="rId157" Type="http://schemas.openxmlformats.org/officeDocument/2006/relationships/tags" Target="../tags/tag209.xml"/><Relationship Id="rId178" Type="http://schemas.openxmlformats.org/officeDocument/2006/relationships/tags" Target="../tags/tag230.xml"/><Relationship Id="rId301" Type="http://schemas.openxmlformats.org/officeDocument/2006/relationships/tags" Target="../tags/tag353.xml"/><Relationship Id="rId322" Type="http://schemas.openxmlformats.org/officeDocument/2006/relationships/tags" Target="../tags/tag374.xml"/><Relationship Id="rId343" Type="http://schemas.openxmlformats.org/officeDocument/2006/relationships/tags" Target="../tags/tag395.xml"/><Relationship Id="rId61" Type="http://schemas.openxmlformats.org/officeDocument/2006/relationships/tags" Target="../tags/tag113.xml"/><Relationship Id="rId82" Type="http://schemas.openxmlformats.org/officeDocument/2006/relationships/tags" Target="../tags/tag134.xml"/><Relationship Id="rId199" Type="http://schemas.openxmlformats.org/officeDocument/2006/relationships/tags" Target="../tags/tag251.xml"/><Relationship Id="rId203" Type="http://schemas.openxmlformats.org/officeDocument/2006/relationships/tags" Target="../tags/tag255.xml"/><Relationship Id="rId19" Type="http://schemas.openxmlformats.org/officeDocument/2006/relationships/tags" Target="../tags/tag71.xml"/><Relationship Id="rId224" Type="http://schemas.openxmlformats.org/officeDocument/2006/relationships/tags" Target="../tags/tag276.xml"/><Relationship Id="rId245" Type="http://schemas.openxmlformats.org/officeDocument/2006/relationships/tags" Target="../tags/tag297.xml"/><Relationship Id="rId266" Type="http://schemas.openxmlformats.org/officeDocument/2006/relationships/tags" Target="../tags/tag318.xml"/><Relationship Id="rId287" Type="http://schemas.openxmlformats.org/officeDocument/2006/relationships/tags" Target="../tags/tag339.xml"/><Relationship Id="rId30" Type="http://schemas.openxmlformats.org/officeDocument/2006/relationships/tags" Target="../tags/tag82.xml"/><Relationship Id="rId105" Type="http://schemas.openxmlformats.org/officeDocument/2006/relationships/tags" Target="../tags/tag157.xml"/><Relationship Id="rId126" Type="http://schemas.openxmlformats.org/officeDocument/2006/relationships/tags" Target="../tags/tag178.xml"/><Relationship Id="rId147" Type="http://schemas.openxmlformats.org/officeDocument/2006/relationships/tags" Target="../tags/tag199.xml"/><Relationship Id="rId168" Type="http://schemas.openxmlformats.org/officeDocument/2006/relationships/tags" Target="../tags/tag220.xml"/><Relationship Id="rId312" Type="http://schemas.openxmlformats.org/officeDocument/2006/relationships/tags" Target="../tags/tag364.xml"/><Relationship Id="rId333" Type="http://schemas.openxmlformats.org/officeDocument/2006/relationships/tags" Target="../tags/tag385.xml"/><Relationship Id="rId51" Type="http://schemas.openxmlformats.org/officeDocument/2006/relationships/tags" Target="../tags/tag103.xml"/><Relationship Id="rId72" Type="http://schemas.openxmlformats.org/officeDocument/2006/relationships/tags" Target="../tags/tag124.xml"/><Relationship Id="rId93" Type="http://schemas.openxmlformats.org/officeDocument/2006/relationships/tags" Target="../tags/tag145.xml"/><Relationship Id="rId189" Type="http://schemas.openxmlformats.org/officeDocument/2006/relationships/tags" Target="../tags/tag241.xml"/><Relationship Id="rId3" Type="http://schemas.openxmlformats.org/officeDocument/2006/relationships/tags" Target="../tags/tag55.xml"/><Relationship Id="rId214" Type="http://schemas.openxmlformats.org/officeDocument/2006/relationships/tags" Target="../tags/tag266.xml"/><Relationship Id="rId235" Type="http://schemas.openxmlformats.org/officeDocument/2006/relationships/tags" Target="../tags/tag287.xml"/><Relationship Id="rId256" Type="http://schemas.openxmlformats.org/officeDocument/2006/relationships/tags" Target="../tags/tag308.xml"/><Relationship Id="rId277" Type="http://schemas.openxmlformats.org/officeDocument/2006/relationships/tags" Target="../tags/tag329.xml"/><Relationship Id="rId298" Type="http://schemas.openxmlformats.org/officeDocument/2006/relationships/tags" Target="../tags/tag35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vmlDrawing" Target="../drawings/vmlDrawing19.vml"/><Relationship Id="rId5" Type="http://schemas.openxmlformats.org/officeDocument/2006/relationships/image" Target="../media/image11.png"/><Relationship Id="rId4" Type="http://schemas.openxmlformats.org/officeDocument/2006/relationships/oleObject" Target="../embeddings/oleObject19.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8" Type="http://schemas.openxmlformats.org/officeDocument/2006/relationships/hyperlink" Target="http://www.south-africa.jp/" TargetMode="External"/><Relationship Id="rId3" Type="http://schemas.openxmlformats.org/officeDocument/2006/relationships/hyperlink" Target="http://www.mijnzuidafrika.nl/" TargetMode="External"/><Relationship Id="rId7" Type="http://schemas.openxmlformats.org/officeDocument/2006/relationships/hyperlink" Target="http://www.southafrica.net/" TargetMode="External"/><Relationship Id="rId2" Type="http://schemas.openxmlformats.org/officeDocument/2006/relationships/hyperlink" Target="mailto:info@southafrica.net" TargetMode="External"/><Relationship Id="rId1" Type="http://schemas.openxmlformats.org/officeDocument/2006/relationships/slideLayout" Target="../slideLayouts/slideLayout7.xml"/><Relationship Id="rId6" Type="http://schemas.openxmlformats.org/officeDocument/2006/relationships/hyperlink" Target="mailto:information.uk@southafrica.net" TargetMode="External"/><Relationship Id="rId5" Type="http://schemas.openxmlformats.org/officeDocument/2006/relationships/hyperlink" Target="http://www.dein-suedafrika.de/" TargetMode="External"/><Relationship Id="rId4" Type="http://schemas.openxmlformats.org/officeDocument/2006/relationships/hyperlink" Target="mailto:info.de@southafrica.net" TargetMode="External"/><Relationship Id="rId9" Type="http://schemas.openxmlformats.org/officeDocument/2006/relationships/hyperlink" Target="http://www.southafricantourism.cn/"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www.southafrica.net/" TargetMode="External"/><Relationship Id="rId2" Type="http://schemas.openxmlformats.org/officeDocument/2006/relationships/hyperlink" Target="mailto:india@southafrica.net" TargetMode="External"/><Relationship Id="rId1" Type="http://schemas.openxmlformats.org/officeDocument/2006/relationships/slideLayout" Target="../slideLayouts/slideLayout7.xml"/><Relationship Id="rId5" Type="http://schemas.openxmlformats.org/officeDocument/2006/relationships/hyperlink" Target="mailto:info@southafrica.net" TargetMode="External"/><Relationship Id="rId4" Type="http://schemas.openxmlformats.org/officeDocument/2006/relationships/hyperlink" Target="mailto:info.us@southafrica.net"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mlDrawing" Target="../drawings/vmlDrawing20.vml"/><Relationship Id="rId4" Type="http://schemas.openxmlformats.org/officeDocument/2006/relationships/oleObject" Target="../embeddings/oleObject20.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tags" Target="../tags/tag49.xml"/><Relationship Id="rId7" Type="http://schemas.openxmlformats.org/officeDocument/2006/relationships/slideLayout" Target="../slideLayouts/slideLayout4.xml"/><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tags" Target="../tags/tag48.xml"/><Relationship Id="rId16" Type="http://schemas.openxmlformats.org/officeDocument/2006/relationships/image" Target="../media/image21.png"/><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media/image16.png"/><Relationship Id="rId5" Type="http://schemas.openxmlformats.org/officeDocument/2006/relationships/tags" Target="../tags/tag51.xml"/><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tags" Target="../tags/tag50.xml"/><Relationship Id="rId9" Type="http://schemas.openxmlformats.org/officeDocument/2006/relationships/image" Target="../media/image14.png"/><Relationship Id="rId1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4.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xmlns="" val="0"/>
              </a:ext>
            </a:extLst>
          </a:blip>
          <a:srcRect l="14619" t="-153" b="-1"/>
          <a:stretch/>
        </p:blipFill>
        <p:spPr>
          <a:xfrm>
            <a:off x="-47681" y="0"/>
            <a:ext cx="9439335" cy="6954251"/>
          </a:xfrm>
          <a:prstGeom prst="rect">
            <a:avLst/>
          </a:prstGeom>
        </p:spPr>
      </p:pic>
      <p:sp>
        <p:nvSpPr>
          <p:cNvPr id="58370" name="Rectangle 2"/>
          <p:cNvSpPr>
            <a:spLocks noChangeArrowheads="1"/>
          </p:cNvSpPr>
          <p:nvPr/>
        </p:nvSpPr>
        <p:spPr bwMode="auto">
          <a:xfrm>
            <a:off x="1458913" y="908050"/>
            <a:ext cx="6858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algn="r">
              <a:lnSpc>
                <a:spcPct val="95000"/>
              </a:lnSpc>
            </a:pPr>
            <a:endParaRPr lang="en-US" altLang="en-US" sz="3600">
              <a:solidFill>
                <a:srgbClr val="000000"/>
              </a:solidFill>
              <a:latin typeface="Trebuchet MS" panose="020B0603020202020204" pitchFamily="34" charset="0"/>
              <a:ea typeface="Osaka"/>
              <a:cs typeface="Osaka"/>
            </a:endParaRPr>
          </a:p>
        </p:txBody>
      </p:sp>
      <p:sp>
        <p:nvSpPr>
          <p:cNvPr id="58371" name="Rectangle 3"/>
          <p:cNvSpPr>
            <a:spLocks noChangeArrowheads="1"/>
          </p:cNvSpPr>
          <p:nvPr/>
        </p:nvSpPr>
        <p:spPr bwMode="auto">
          <a:xfrm>
            <a:off x="1458913" y="3213100"/>
            <a:ext cx="6858000" cy="717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algn="r">
              <a:spcBef>
                <a:spcPct val="20000"/>
              </a:spcBef>
            </a:pPr>
            <a:endParaRPr lang="en-US" altLang="en-US" sz="2400">
              <a:solidFill>
                <a:srgbClr val="000000"/>
              </a:solidFill>
              <a:latin typeface="Trebuchet MS" panose="020B0603020202020204" pitchFamily="34" charset="0"/>
              <a:ea typeface="Osaka"/>
              <a:cs typeface="Osaka"/>
            </a:endParaRPr>
          </a:p>
          <a:p>
            <a:pPr algn="r">
              <a:spcBef>
                <a:spcPct val="20000"/>
              </a:spcBef>
            </a:pPr>
            <a:endParaRPr lang="en-US" altLang="en-US" sz="2400">
              <a:solidFill>
                <a:srgbClr val="000000"/>
              </a:solidFill>
              <a:latin typeface="Trebuchet MS" panose="020B0603020202020204" pitchFamily="34" charset="0"/>
              <a:ea typeface="Osaka"/>
              <a:cs typeface="Osaka"/>
            </a:endParaRPr>
          </a:p>
        </p:txBody>
      </p:sp>
      <p:sp>
        <p:nvSpPr>
          <p:cNvPr id="58372" name="Rectangle 3"/>
          <p:cNvSpPr>
            <a:spLocks noChangeArrowheads="1"/>
          </p:cNvSpPr>
          <p:nvPr/>
        </p:nvSpPr>
        <p:spPr bwMode="auto">
          <a:xfrm>
            <a:off x="1458913" y="2640013"/>
            <a:ext cx="6858000" cy="933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algn="r">
              <a:spcBef>
                <a:spcPct val="20000"/>
              </a:spcBef>
            </a:pPr>
            <a:r>
              <a:rPr lang="en-US" altLang="en-US" sz="2400">
                <a:solidFill>
                  <a:srgbClr val="000000"/>
                </a:solidFill>
                <a:latin typeface="Trebuchet MS" panose="020B0603020202020204" pitchFamily="34" charset="0"/>
                <a:ea typeface="Osaka"/>
                <a:cs typeface="Osaka"/>
              </a:rPr>
              <a:t> </a:t>
            </a:r>
          </a:p>
        </p:txBody>
      </p:sp>
      <p:sp>
        <p:nvSpPr>
          <p:cNvPr id="2" name="Rectangle 1"/>
          <p:cNvSpPr/>
          <p:nvPr/>
        </p:nvSpPr>
        <p:spPr>
          <a:xfrm>
            <a:off x="-371603" y="316300"/>
            <a:ext cx="9441712" cy="4647426"/>
          </a:xfrm>
          <a:prstGeom prst="rect">
            <a:avLst/>
          </a:prstGeom>
        </p:spPr>
        <p:txBody>
          <a:bodyPr wrap="square">
            <a:spAutoFit/>
          </a:bodyPr>
          <a:lstStyle/>
          <a:p>
            <a:pPr algn="r" eaLnBrk="0" hangingPunct="0">
              <a:defRPr/>
            </a:pPr>
            <a:r>
              <a:rPr lang="en-US" altLang="en-US" sz="4000" b="1" dirty="0">
                <a:solidFill>
                  <a:schemeClr val="bg1"/>
                </a:solidFill>
                <a:latin typeface="Trebuchet MS"/>
                <a:ea typeface="ヒラギノ角ゴ Pro W3" pitchFamily="-84" charset="-128"/>
              </a:rPr>
              <a:t>Presentation to Select Committee</a:t>
            </a:r>
          </a:p>
          <a:p>
            <a:pPr algn="r" eaLnBrk="0" hangingPunct="0">
              <a:defRPr/>
            </a:pPr>
            <a:r>
              <a:rPr lang="en-US" altLang="en-US" sz="4400" b="1" dirty="0">
                <a:solidFill>
                  <a:schemeClr val="bg1"/>
                </a:solidFill>
                <a:latin typeface="Trebuchet MS"/>
                <a:ea typeface="ヒラギノ角ゴ Pro W3" pitchFamily="-84" charset="-128"/>
              </a:rPr>
              <a:t/>
            </a:r>
            <a:br>
              <a:rPr lang="en-US" altLang="en-US" sz="4400" b="1" dirty="0">
                <a:solidFill>
                  <a:schemeClr val="bg1"/>
                </a:solidFill>
                <a:latin typeface="Trebuchet MS"/>
                <a:ea typeface="ヒラギノ角ゴ Pro W3" pitchFamily="-84" charset="-128"/>
              </a:rPr>
            </a:br>
            <a:r>
              <a:rPr lang="en-US" altLang="en-US" sz="4000" b="1" dirty="0">
                <a:solidFill>
                  <a:schemeClr val="bg1"/>
                </a:solidFill>
                <a:latin typeface="Trebuchet MS"/>
                <a:ea typeface="ヒラギノ角ゴ Pro W3" pitchFamily="-84" charset="-128"/>
              </a:rPr>
              <a:t>SA Tourism Annual Performance Plan</a:t>
            </a:r>
            <a:br>
              <a:rPr lang="en-US" altLang="en-US" sz="4000" b="1" dirty="0">
                <a:solidFill>
                  <a:schemeClr val="bg1"/>
                </a:solidFill>
                <a:latin typeface="Trebuchet MS"/>
                <a:ea typeface="ヒラギノ角ゴ Pro W3" pitchFamily="-84" charset="-128"/>
              </a:rPr>
            </a:br>
            <a:r>
              <a:rPr lang="en-US" altLang="en-US" sz="4000" b="1" dirty="0">
                <a:solidFill>
                  <a:schemeClr val="bg1"/>
                </a:solidFill>
                <a:latin typeface="Trebuchet MS"/>
                <a:ea typeface="ヒラギノ角ゴ Pro W3" pitchFamily="-84" charset="-128"/>
              </a:rPr>
              <a:t>2019 – 20</a:t>
            </a:r>
          </a:p>
          <a:p>
            <a:pPr algn="r" eaLnBrk="0" hangingPunct="0">
              <a:defRPr/>
            </a:pPr>
            <a:endParaRPr lang="en-US" altLang="en-US" sz="4400" b="1" dirty="0">
              <a:solidFill>
                <a:schemeClr val="bg1"/>
              </a:solidFill>
              <a:latin typeface="Trebuchet MS"/>
              <a:ea typeface="ヒラギノ角ゴ Pro W3" pitchFamily="-84" charset="-128"/>
            </a:endParaRPr>
          </a:p>
          <a:p>
            <a:pPr algn="r" eaLnBrk="0" hangingPunct="0">
              <a:defRPr/>
            </a:pPr>
            <a:endParaRPr lang="en-US" altLang="en-US" sz="4400" b="1" dirty="0">
              <a:solidFill>
                <a:schemeClr val="bg1"/>
              </a:solidFill>
              <a:latin typeface="Trebuchet MS"/>
              <a:ea typeface="ヒラギノ角ゴ Pro W3" pitchFamily="-84" charset="-128"/>
            </a:endParaRPr>
          </a:p>
          <a:p>
            <a:pPr algn="r" eaLnBrk="0" hangingPunct="0">
              <a:defRPr/>
            </a:pPr>
            <a:r>
              <a:rPr lang="en-US" altLang="en-US" sz="4000" b="1" dirty="0">
                <a:solidFill>
                  <a:schemeClr val="bg1">
                    <a:lumMod val="85000"/>
                  </a:schemeClr>
                </a:solidFill>
                <a:latin typeface="Trebuchet MS"/>
                <a:ea typeface="ヒラギノ角ゴ Pro W3" pitchFamily="-84" charset="-128"/>
              </a:rPr>
              <a:t>27 August 2019 </a:t>
            </a:r>
            <a:endParaRPr lang="en-ZA" sz="4000" dirty="0">
              <a:solidFill>
                <a:schemeClr val="bg1">
                  <a:lumMod val="85000"/>
                </a:schemeClr>
              </a:solidFill>
              <a:latin typeface="Trebuchet MS"/>
              <a:ea typeface="ヒラギノ角ゴ Pro W3" pitchFamily="-84" charset="-128"/>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89419" y="5555476"/>
            <a:ext cx="2602235" cy="1891224"/>
          </a:xfrm>
          <a:prstGeom prst="rect">
            <a:avLst/>
          </a:prstGeom>
        </p:spPr>
      </p:pic>
    </p:spTree>
    <p:extLst>
      <p:ext uri="{BB962C8B-B14F-4D97-AF65-F5344CB8AC3E}">
        <p14:creationId xmlns:p14="http://schemas.microsoft.com/office/powerpoint/2010/main" xmlns="" val="17707794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622404" y="1012848"/>
            <a:ext cx="6756083" cy="4770086"/>
            <a:chOff x="1305268" y="155597"/>
            <a:chExt cx="6669240" cy="4935195"/>
          </a:xfrm>
        </p:grpSpPr>
        <p:sp>
          <p:nvSpPr>
            <p:cNvPr id="2" name="Rounded Rectangle 1">
              <a:extLst>
                <a:ext uri="{FF2B5EF4-FFF2-40B4-BE49-F238E27FC236}">
                  <a16:creationId xmlns:a16="http://schemas.microsoft.com/office/drawing/2014/main" xmlns="" id="{72B103F3-0BAC-D84E-9DD0-1DD98E62B5C5}"/>
                </a:ext>
              </a:extLst>
            </p:cNvPr>
            <p:cNvSpPr/>
            <p:nvPr/>
          </p:nvSpPr>
          <p:spPr bwMode="auto">
            <a:xfrm>
              <a:off x="1426531" y="155597"/>
              <a:ext cx="2916324" cy="540060"/>
            </a:xfrm>
            <a:prstGeom prst="roundRect">
              <a:avLst/>
            </a:prstGeom>
            <a:solidFill>
              <a:srgbClr val="FF0000"/>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eaLnBrk="0" fontAlgn="base" hangingPunct="0">
                <a:spcBef>
                  <a:spcPct val="0"/>
                </a:spcBef>
                <a:spcAft>
                  <a:spcPct val="0"/>
                </a:spcAft>
              </a:pPr>
              <a:r>
                <a:rPr lang="en-US" dirty="0">
                  <a:solidFill>
                    <a:schemeClr val="bg1"/>
                  </a:solidFill>
                  <a:latin typeface="Trebuchet MS" panose="020B0603020202020204" pitchFamily="34" charset="0"/>
                  <a:ea typeface="ヒラギノ角ゴ Pro W3" pitchFamily="-112" charset="-128"/>
                  <a:cs typeface="ヒラギノ角ゴ Pro W3" pitchFamily="-112" charset="-128"/>
                </a:rPr>
                <a:t>Sustainable Job Creation and Industry Transformation</a:t>
              </a:r>
            </a:p>
          </p:txBody>
        </p:sp>
        <p:sp>
          <p:nvSpPr>
            <p:cNvPr id="3" name="Rounded Rectangle 2">
              <a:extLst>
                <a:ext uri="{FF2B5EF4-FFF2-40B4-BE49-F238E27FC236}">
                  <a16:creationId xmlns:a16="http://schemas.microsoft.com/office/drawing/2014/main" xmlns="" id="{5F0189DB-801B-7441-8125-257CEB79E884}"/>
                </a:ext>
              </a:extLst>
            </p:cNvPr>
            <p:cNvSpPr/>
            <p:nvPr/>
          </p:nvSpPr>
          <p:spPr bwMode="auto">
            <a:xfrm>
              <a:off x="4825992" y="155597"/>
              <a:ext cx="2912463" cy="540060"/>
            </a:xfrm>
            <a:prstGeom prst="roundRect">
              <a:avLst/>
            </a:prstGeom>
            <a:solidFill>
              <a:srgbClr val="FF0000"/>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eaLnBrk="0" fontAlgn="base" hangingPunct="0">
                <a:spcBef>
                  <a:spcPct val="0"/>
                </a:spcBef>
                <a:spcAft>
                  <a:spcPct val="0"/>
                </a:spcAft>
              </a:pPr>
              <a:r>
                <a:rPr lang="en-US" dirty="0">
                  <a:solidFill>
                    <a:schemeClr val="bg1"/>
                  </a:solidFill>
                  <a:latin typeface="Trebuchet MS" panose="020B0603020202020204" pitchFamily="34" charset="0"/>
                  <a:ea typeface="ヒラギノ角ゴ Pro W3" pitchFamily="-112" charset="-128"/>
                  <a:cs typeface="ヒラギノ角ゴ Pro W3" pitchFamily="-112" charset="-128"/>
                </a:rPr>
                <a:t>Quality Visitor Experience in line with Brand promise</a:t>
              </a:r>
            </a:p>
          </p:txBody>
        </p:sp>
        <p:sp>
          <p:nvSpPr>
            <p:cNvPr id="4" name="Rounded Rectangle 3">
              <a:extLst>
                <a:ext uri="{FF2B5EF4-FFF2-40B4-BE49-F238E27FC236}">
                  <a16:creationId xmlns:a16="http://schemas.microsoft.com/office/drawing/2014/main" xmlns="" id="{3EAAF075-35FE-E74C-B2F0-CC4435229D80}"/>
                </a:ext>
              </a:extLst>
            </p:cNvPr>
            <p:cNvSpPr/>
            <p:nvPr/>
          </p:nvSpPr>
          <p:spPr bwMode="auto">
            <a:xfrm>
              <a:off x="1316374" y="1236582"/>
              <a:ext cx="1525419" cy="648072"/>
            </a:xfrm>
            <a:prstGeom prst="roundRect">
              <a:avLst/>
            </a:prstGeom>
            <a:solidFill>
              <a:srgbClr val="008000"/>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ctr" anchorCtr="0" compatLnSpc="1">
              <a:prstTxWarp prst="textNoShape">
                <a:avLst/>
              </a:prstTxWarp>
            </a:bodyPr>
            <a:lstStyle/>
            <a:p>
              <a:pPr algn="ctr" eaLnBrk="0" fontAlgn="base" hangingPunct="0">
                <a:spcBef>
                  <a:spcPct val="0"/>
                </a:spcBef>
                <a:spcAft>
                  <a:spcPct val="0"/>
                </a:spcAft>
              </a:pPr>
              <a:r>
                <a:rPr lang="en-US" dirty="0">
                  <a:solidFill>
                    <a:schemeClr val="bg1"/>
                  </a:solidFill>
                  <a:latin typeface="Trebuchet MS" panose="020B0603020202020204" pitchFamily="34" charset="0"/>
                  <a:ea typeface="ヒラギノ角ゴ Pro W3" pitchFamily="-112" charset="-128"/>
                  <a:cs typeface="ヒラギノ角ゴ Pro W3" pitchFamily="-112" charset="-128"/>
                </a:rPr>
                <a:t>Quality / </a:t>
              </a:r>
            </a:p>
            <a:p>
              <a:pPr algn="ctr" eaLnBrk="0" fontAlgn="base" hangingPunct="0">
                <a:spcBef>
                  <a:spcPct val="0"/>
                </a:spcBef>
                <a:spcAft>
                  <a:spcPct val="0"/>
                </a:spcAft>
              </a:pPr>
              <a:r>
                <a:rPr lang="en-US" dirty="0">
                  <a:solidFill>
                    <a:schemeClr val="bg1"/>
                  </a:solidFill>
                  <a:latin typeface="Trebuchet MS" panose="020B0603020202020204" pitchFamily="34" charset="0"/>
                  <a:ea typeface="ヒラギノ角ゴ Pro W3" pitchFamily="-112" charset="-128"/>
                  <a:cs typeface="ヒラギノ角ゴ Pro W3" pitchFamily="-112" charset="-128"/>
                </a:rPr>
                <a:t>Star Grading</a:t>
              </a:r>
            </a:p>
          </p:txBody>
        </p:sp>
        <p:sp>
          <p:nvSpPr>
            <p:cNvPr id="5" name="Rounded Rectangle 4">
              <a:extLst>
                <a:ext uri="{FF2B5EF4-FFF2-40B4-BE49-F238E27FC236}">
                  <a16:creationId xmlns:a16="http://schemas.microsoft.com/office/drawing/2014/main" xmlns="" id="{9DFFABED-5911-3146-99CA-D8DDF9145FB4}"/>
                </a:ext>
              </a:extLst>
            </p:cNvPr>
            <p:cNvSpPr/>
            <p:nvPr/>
          </p:nvSpPr>
          <p:spPr bwMode="auto">
            <a:xfrm>
              <a:off x="3008659" y="1234351"/>
              <a:ext cx="1525419" cy="648072"/>
            </a:xfrm>
            <a:prstGeom prst="roundRect">
              <a:avLst/>
            </a:prstGeom>
            <a:solidFill>
              <a:srgbClr val="008000"/>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ctr" anchorCtr="0" compatLnSpc="1">
              <a:prstTxWarp prst="textNoShape">
                <a:avLst/>
              </a:prstTxWarp>
            </a:bodyPr>
            <a:lstStyle/>
            <a:p>
              <a:pPr algn="ctr" eaLnBrk="0" fontAlgn="base" hangingPunct="0">
                <a:spcBef>
                  <a:spcPct val="0"/>
                </a:spcBef>
                <a:spcAft>
                  <a:spcPct val="0"/>
                </a:spcAft>
              </a:pPr>
              <a:r>
                <a:rPr lang="en-US" dirty="0">
                  <a:solidFill>
                    <a:schemeClr val="bg1"/>
                  </a:solidFill>
                  <a:latin typeface="Trebuchet MS" panose="020B0603020202020204" pitchFamily="34" charset="0"/>
                  <a:ea typeface="ヒラギノ角ゴ Pro W3" pitchFamily="-112" charset="-128"/>
                  <a:cs typeface="ヒラギノ角ゴ Pro W3" pitchFamily="-112" charset="-128"/>
                </a:rPr>
                <a:t>Skills Development</a:t>
              </a:r>
            </a:p>
          </p:txBody>
        </p:sp>
        <p:sp>
          <p:nvSpPr>
            <p:cNvPr id="6" name="Rounded Rectangle 5">
              <a:extLst>
                <a:ext uri="{FF2B5EF4-FFF2-40B4-BE49-F238E27FC236}">
                  <a16:creationId xmlns:a16="http://schemas.microsoft.com/office/drawing/2014/main" xmlns="" id="{1D42E26D-183B-8943-A892-347A5E62ABCE}"/>
                </a:ext>
              </a:extLst>
            </p:cNvPr>
            <p:cNvSpPr/>
            <p:nvPr/>
          </p:nvSpPr>
          <p:spPr bwMode="auto">
            <a:xfrm>
              <a:off x="2452645" y="844855"/>
              <a:ext cx="4428492" cy="310535"/>
            </a:xfrm>
            <a:prstGeom prst="round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eaLnBrk="0" fontAlgn="base" hangingPunct="0">
                <a:spcBef>
                  <a:spcPct val="0"/>
                </a:spcBef>
                <a:spcAft>
                  <a:spcPct val="0"/>
                </a:spcAft>
              </a:pPr>
              <a:r>
                <a:rPr lang="en-US" dirty="0">
                  <a:solidFill>
                    <a:schemeClr val="tx1"/>
                  </a:solidFill>
                  <a:latin typeface="Trebuchet MS" panose="020B0603020202020204" pitchFamily="34" charset="0"/>
                  <a:ea typeface="ヒラギノ角ゴ Pro W3" pitchFamily="-112" charset="-128"/>
                  <a:cs typeface="ヒラギノ角ゴ Pro W3" pitchFamily="-112" charset="-128"/>
                </a:rPr>
                <a:t>Inspiring commitment to Tourism</a:t>
              </a:r>
            </a:p>
          </p:txBody>
        </p:sp>
        <p:sp>
          <p:nvSpPr>
            <p:cNvPr id="7" name="Rounded Rectangle 6">
              <a:extLst>
                <a:ext uri="{FF2B5EF4-FFF2-40B4-BE49-F238E27FC236}">
                  <a16:creationId xmlns:a16="http://schemas.microsoft.com/office/drawing/2014/main" xmlns="" id="{C9F95D7F-0E7D-4E48-9E7D-ED6092041237}"/>
                </a:ext>
              </a:extLst>
            </p:cNvPr>
            <p:cNvSpPr/>
            <p:nvPr/>
          </p:nvSpPr>
          <p:spPr bwMode="auto">
            <a:xfrm>
              <a:off x="4756804" y="1234351"/>
              <a:ext cx="1525419" cy="648072"/>
            </a:xfrm>
            <a:prstGeom prst="roundRect">
              <a:avLst/>
            </a:prstGeom>
            <a:solidFill>
              <a:srgbClr val="008000"/>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ctr" anchorCtr="0" compatLnSpc="1">
              <a:prstTxWarp prst="textNoShape">
                <a:avLst/>
              </a:prstTxWarp>
            </a:bodyPr>
            <a:lstStyle/>
            <a:p>
              <a:pPr algn="ctr" eaLnBrk="0" fontAlgn="base" hangingPunct="0">
                <a:spcBef>
                  <a:spcPct val="0"/>
                </a:spcBef>
                <a:spcAft>
                  <a:spcPct val="0"/>
                </a:spcAft>
              </a:pPr>
              <a:r>
                <a:rPr lang="en-US" dirty="0">
                  <a:solidFill>
                    <a:schemeClr val="bg1"/>
                  </a:solidFill>
                  <a:latin typeface="Trebuchet MS" panose="020B0603020202020204" pitchFamily="34" charset="0"/>
                  <a:ea typeface="ヒラギノ角ゴ Pro W3" pitchFamily="-112" charset="-128"/>
                  <a:cs typeface="ヒラギノ角ゴ Pro W3" pitchFamily="-112" charset="-128"/>
                </a:rPr>
                <a:t>Market Facilitation</a:t>
              </a:r>
            </a:p>
          </p:txBody>
        </p:sp>
        <p:sp>
          <p:nvSpPr>
            <p:cNvPr id="9" name="Rounded Rectangle 8">
              <a:extLst>
                <a:ext uri="{FF2B5EF4-FFF2-40B4-BE49-F238E27FC236}">
                  <a16:creationId xmlns:a16="http://schemas.microsoft.com/office/drawing/2014/main" xmlns="" id="{D285F2BC-FF90-EB44-A33C-BA27C9E3C10D}"/>
                </a:ext>
              </a:extLst>
            </p:cNvPr>
            <p:cNvSpPr/>
            <p:nvPr/>
          </p:nvSpPr>
          <p:spPr bwMode="auto">
            <a:xfrm>
              <a:off x="6449089" y="1221600"/>
              <a:ext cx="1525419" cy="648072"/>
            </a:xfrm>
            <a:prstGeom prst="roundRect">
              <a:avLst/>
            </a:prstGeom>
            <a:solidFill>
              <a:srgbClr val="008000"/>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ctr" anchorCtr="0" compatLnSpc="1">
              <a:prstTxWarp prst="textNoShape">
                <a:avLst/>
              </a:prstTxWarp>
            </a:bodyPr>
            <a:lstStyle/>
            <a:p>
              <a:pPr algn="ctr" eaLnBrk="0" fontAlgn="base" hangingPunct="0">
                <a:spcBef>
                  <a:spcPct val="0"/>
                </a:spcBef>
                <a:spcAft>
                  <a:spcPct val="0"/>
                </a:spcAft>
              </a:pPr>
              <a:r>
                <a:rPr lang="en-US" dirty="0">
                  <a:solidFill>
                    <a:schemeClr val="bg1"/>
                  </a:solidFill>
                  <a:latin typeface="Trebuchet MS" panose="020B0603020202020204" pitchFamily="34" charset="0"/>
                  <a:ea typeface="ヒラギノ角ゴ Pro W3" pitchFamily="-112" charset="-128"/>
                  <a:cs typeface="ヒラギノ角ゴ Pro W3" pitchFamily="-112" charset="-128"/>
                </a:rPr>
                <a:t>Itinerary Engineering</a:t>
              </a:r>
            </a:p>
          </p:txBody>
        </p:sp>
        <p:sp>
          <p:nvSpPr>
            <p:cNvPr id="10" name="Rounded Rectangle 9">
              <a:extLst>
                <a:ext uri="{FF2B5EF4-FFF2-40B4-BE49-F238E27FC236}">
                  <a16:creationId xmlns:a16="http://schemas.microsoft.com/office/drawing/2014/main" xmlns="" id="{1EB6769C-10A7-A246-9B13-D0777F2A3358}"/>
                </a:ext>
              </a:extLst>
            </p:cNvPr>
            <p:cNvSpPr/>
            <p:nvPr/>
          </p:nvSpPr>
          <p:spPr bwMode="auto">
            <a:xfrm>
              <a:off x="1305268" y="1962217"/>
              <a:ext cx="1525419" cy="2229713"/>
            </a:xfrm>
            <a:prstGeom prst="roundRect">
              <a:avLst/>
            </a:prstGeom>
            <a:solidFill>
              <a:srgbClr val="FFED25"/>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marL="135731" indent="-135731" eaLnBrk="0" hangingPunct="0">
                <a:buFont typeface="Arial" panose="020B0604020202020204" pitchFamily="34" charset="0"/>
                <a:buChar char="•"/>
              </a:pPr>
              <a:r>
                <a:rPr lang="en-US" sz="1000" dirty="0">
                  <a:solidFill>
                    <a:schemeClr val="tx1"/>
                  </a:solidFill>
                  <a:latin typeface="Trebuchet MS" panose="020B0603020202020204" pitchFamily="34" charset="0"/>
                  <a:ea typeface="ヒラギノ角ゴ Pro W3" pitchFamily="-112" charset="-128"/>
                  <a:cs typeface="ヒラギノ角ゴ Pro W3" pitchFamily="-112" charset="-128"/>
                </a:rPr>
                <a:t>Leverage new grading criteria to promote the benefits of grading to trade</a:t>
              </a:r>
            </a:p>
            <a:p>
              <a:pPr marL="135731" indent="-135731" eaLnBrk="0" hangingPunct="0">
                <a:buFont typeface="Arial" panose="020B0604020202020204" pitchFamily="34" charset="0"/>
                <a:buChar char="•"/>
              </a:pPr>
              <a:r>
                <a:rPr lang="en-US" sz="1000" dirty="0">
                  <a:latin typeface="Trebuchet MS" panose="020B0603020202020204" pitchFamily="34" charset="0"/>
                  <a:ea typeface="ヒラギノ角ゴ Pro W3" pitchFamily="-112" charset="-128"/>
                  <a:cs typeface="ヒラギノ角ゴ Pro W3" pitchFamily="-112" charset="-128"/>
                </a:rPr>
                <a:t>Eliminate illegal use of stars</a:t>
              </a:r>
            </a:p>
            <a:p>
              <a:pPr marL="135731" indent="-135731" eaLnBrk="0" hangingPunct="0">
                <a:buFont typeface="Arial" panose="020B0604020202020204" pitchFamily="34" charset="0"/>
                <a:buChar char="•"/>
              </a:pPr>
              <a:r>
                <a:rPr lang="en-US" sz="1000" dirty="0">
                  <a:solidFill>
                    <a:schemeClr val="tx1"/>
                  </a:solidFill>
                  <a:latin typeface="Trebuchet MS" panose="020B0603020202020204" pitchFamily="34" charset="0"/>
                  <a:ea typeface="ヒラギノ角ゴ Pro W3" pitchFamily="-112" charset="-128"/>
                  <a:cs typeface="ヒラギノ角ゴ Pro W3" pitchFamily="-112" charset="-128"/>
                </a:rPr>
                <a:t>Communicate advantages of grading to consumers</a:t>
              </a:r>
            </a:p>
            <a:p>
              <a:pPr marL="135731" indent="-135731" eaLnBrk="0" hangingPunct="0">
                <a:buFont typeface="Arial" panose="020B0604020202020204" pitchFamily="34" charset="0"/>
                <a:buChar char="•"/>
              </a:pPr>
              <a:r>
                <a:rPr lang="en-US" sz="1000" dirty="0">
                  <a:latin typeface="Trebuchet MS" panose="020B0603020202020204" pitchFamily="34" charset="0"/>
                  <a:ea typeface="ヒラギノ角ゴ Pro W3" pitchFamily="-112" charset="-128"/>
                  <a:cs typeface="ヒラギノ角ゴ Pro W3" pitchFamily="-112" charset="-128"/>
                </a:rPr>
                <a:t>Access funding to grow base</a:t>
              </a:r>
              <a:endParaRPr lang="en-US" sz="1000" dirty="0">
                <a:solidFill>
                  <a:schemeClr val="tx1"/>
                </a:solidFill>
                <a:latin typeface="Trebuchet MS" panose="020B0603020202020204" pitchFamily="34" charset="0"/>
                <a:ea typeface="ヒラギノ角ゴ Pro W3" pitchFamily="-112" charset="-128"/>
                <a:cs typeface="ヒラギノ角ゴ Pro W3" pitchFamily="-112" charset="-128"/>
              </a:endParaRPr>
            </a:p>
          </p:txBody>
        </p:sp>
        <p:sp>
          <p:nvSpPr>
            <p:cNvPr id="11" name="Rounded Rectangle 10">
              <a:extLst>
                <a:ext uri="{FF2B5EF4-FFF2-40B4-BE49-F238E27FC236}">
                  <a16:creationId xmlns:a16="http://schemas.microsoft.com/office/drawing/2014/main" xmlns="" id="{17BD58C6-CDE8-8C48-AD51-A2569141C434}"/>
                </a:ext>
              </a:extLst>
            </p:cNvPr>
            <p:cNvSpPr/>
            <p:nvPr/>
          </p:nvSpPr>
          <p:spPr bwMode="auto">
            <a:xfrm>
              <a:off x="2997553" y="1959986"/>
              <a:ext cx="1525419" cy="2229713"/>
            </a:xfrm>
            <a:prstGeom prst="roundRect">
              <a:avLst/>
            </a:prstGeom>
            <a:solidFill>
              <a:srgbClr val="FFED25"/>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marL="135731" indent="-135731" eaLnBrk="0" hangingPunct="0">
                <a:buFont typeface="Arial" panose="020B0604020202020204" pitchFamily="34" charset="0"/>
                <a:buChar char="•"/>
              </a:pPr>
              <a:r>
                <a:rPr lang="en-US" sz="1000" dirty="0">
                  <a:solidFill>
                    <a:schemeClr val="tx1"/>
                  </a:solidFill>
                  <a:latin typeface="Trebuchet MS" panose="020B0603020202020204" pitchFamily="34" charset="0"/>
                  <a:ea typeface="ヒラギノ角ゴ Pro W3" pitchFamily="-112" charset="-128"/>
                  <a:cs typeface="ヒラギノ角ゴ Pro W3" pitchFamily="-112" charset="-128"/>
                </a:rPr>
                <a:t>SME capacitation for market access</a:t>
              </a:r>
            </a:p>
            <a:p>
              <a:pPr marL="135731" indent="-135731" eaLnBrk="0" hangingPunct="0">
                <a:buFont typeface="Arial" panose="020B0604020202020204" pitchFamily="34" charset="0"/>
                <a:buChar char="•"/>
              </a:pPr>
              <a:r>
                <a:rPr lang="en-US" sz="1000" dirty="0">
                  <a:latin typeface="Trebuchet MS" panose="020B0603020202020204" pitchFamily="34" charset="0"/>
                  <a:ea typeface="ヒラギノ角ゴ Pro W3" pitchFamily="-112" charset="-128"/>
                  <a:cs typeface="ヒラギノ角ゴ Pro W3" pitchFamily="-112" charset="-128"/>
                </a:rPr>
                <a:t>Service Excellence for different countries</a:t>
              </a:r>
            </a:p>
            <a:p>
              <a:pPr marL="135731" indent="-135731" eaLnBrk="0" hangingPunct="0">
                <a:buFont typeface="Arial" panose="020B0604020202020204" pitchFamily="34" charset="0"/>
                <a:buChar char="•"/>
              </a:pPr>
              <a:r>
                <a:rPr lang="en-US" sz="1000" dirty="0">
                  <a:latin typeface="Trebuchet MS" panose="020B0603020202020204" pitchFamily="34" charset="0"/>
                  <a:ea typeface="ヒラギノ角ゴ Pro W3" pitchFamily="-112" charset="-128"/>
                  <a:cs typeface="ヒラギノ角ゴ Pro W3" pitchFamily="-112" charset="-128"/>
                </a:rPr>
                <a:t>Become a Host</a:t>
              </a:r>
            </a:p>
            <a:p>
              <a:pPr marL="135731" indent="-135731" eaLnBrk="0" hangingPunct="0">
                <a:buFont typeface="Arial" panose="020B0604020202020204" pitchFamily="34" charset="0"/>
                <a:buChar char="•"/>
              </a:pPr>
              <a:r>
                <a:rPr lang="en-US" sz="1000" dirty="0">
                  <a:latin typeface="Trebuchet MS" panose="020B0603020202020204" pitchFamily="34" charset="0"/>
                  <a:ea typeface="ヒラギノ角ゴ Pro W3" pitchFamily="-112" charset="-128"/>
                  <a:cs typeface="ヒラギノ角ゴ Pro W3" pitchFamily="-112" charset="-128"/>
                </a:rPr>
                <a:t>Crisis Management</a:t>
              </a:r>
            </a:p>
            <a:p>
              <a:pPr marL="135731" indent="-135731" eaLnBrk="0" hangingPunct="0">
                <a:buFont typeface="Arial" panose="020B0604020202020204" pitchFamily="34" charset="0"/>
                <a:buChar char="•"/>
              </a:pPr>
              <a:r>
                <a:rPr lang="en-US" sz="1000" dirty="0">
                  <a:latin typeface="Trebuchet MS" panose="020B0603020202020204" pitchFamily="34" charset="0"/>
                  <a:ea typeface="ヒラギノ角ゴ Pro W3" pitchFamily="-112" charset="-128"/>
                  <a:cs typeface="ヒラギノ角ゴ Pro W3" pitchFamily="-112" charset="-128"/>
                </a:rPr>
                <a:t>Information Provision</a:t>
              </a:r>
            </a:p>
            <a:p>
              <a:pPr marL="135731" indent="-135731" eaLnBrk="0" hangingPunct="0">
                <a:buFont typeface="Arial" panose="020B0604020202020204" pitchFamily="34" charset="0"/>
                <a:buChar char="•"/>
              </a:pPr>
              <a:r>
                <a:rPr lang="en-US" sz="1000" dirty="0">
                  <a:latin typeface="Trebuchet MS" panose="020B0603020202020204" pitchFamily="34" charset="0"/>
                  <a:ea typeface="ヒラギノ角ゴ Pro W3" pitchFamily="-112" charset="-128"/>
                  <a:cs typeface="ヒラギノ角ゴ Pro W3" pitchFamily="-112" charset="-128"/>
                </a:rPr>
                <a:t>Global Trend preparedness </a:t>
              </a:r>
            </a:p>
            <a:p>
              <a:pPr marL="135731" indent="-135731" eaLnBrk="0" hangingPunct="0">
                <a:buFont typeface="Arial" panose="020B0604020202020204" pitchFamily="34" charset="0"/>
                <a:buChar char="•"/>
              </a:pPr>
              <a:endParaRPr lang="en-US" sz="1000" dirty="0">
                <a:latin typeface="Trebuchet MS" panose="020B0603020202020204" pitchFamily="34" charset="0"/>
                <a:ea typeface="ヒラギノ角ゴ Pro W3" pitchFamily="-112" charset="-128"/>
                <a:cs typeface="ヒラギノ角ゴ Pro W3" pitchFamily="-112" charset="-128"/>
              </a:endParaRPr>
            </a:p>
            <a:p>
              <a:pPr marL="135731" indent="-135731" eaLnBrk="0" hangingPunct="0">
                <a:buFont typeface="Arial" panose="020B0604020202020204" pitchFamily="34" charset="0"/>
                <a:buChar char="•"/>
              </a:pPr>
              <a:endParaRPr lang="en-US" sz="1000" dirty="0">
                <a:latin typeface="Trebuchet MS" panose="020B0603020202020204" pitchFamily="34" charset="0"/>
                <a:ea typeface="ヒラギノ角ゴ Pro W3" pitchFamily="-112" charset="-128"/>
                <a:cs typeface="ヒラギノ角ゴ Pro W3" pitchFamily="-112" charset="-128"/>
              </a:endParaRPr>
            </a:p>
          </p:txBody>
        </p:sp>
        <p:sp>
          <p:nvSpPr>
            <p:cNvPr id="12" name="Rounded Rectangle 11">
              <a:extLst>
                <a:ext uri="{FF2B5EF4-FFF2-40B4-BE49-F238E27FC236}">
                  <a16:creationId xmlns:a16="http://schemas.microsoft.com/office/drawing/2014/main" xmlns="" id="{214F6310-82E6-1A4F-87A1-54D9E6FD4F8A}"/>
                </a:ext>
              </a:extLst>
            </p:cNvPr>
            <p:cNvSpPr/>
            <p:nvPr/>
          </p:nvSpPr>
          <p:spPr bwMode="auto">
            <a:xfrm>
              <a:off x="4745698" y="1959986"/>
              <a:ext cx="1525419" cy="2229713"/>
            </a:xfrm>
            <a:prstGeom prst="roundRect">
              <a:avLst/>
            </a:prstGeom>
            <a:solidFill>
              <a:srgbClr val="FFED25"/>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marL="135731" indent="-135731" eaLnBrk="0" hangingPunct="0">
                <a:buFont typeface="Arial" panose="020B0604020202020204" pitchFamily="34" charset="0"/>
                <a:buChar char="•"/>
              </a:pPr>
              <a:r>
                <a:rPr lang="en-US" sz="1000" dirty="0">
                  <a:solidFill>
                    <a:schemeClr val="tx1"/>
                  </a:solidFill>
                  <a:latin typeface="Trebuchet MS" panose="020B0603020202020204" pitchFamily="34" charset="0"/>
                  <a:ea typeface="ヒラギノ角ゴ Pro W3" pitchFamily="-112" charset="-128"/>
                  <a:cs typeface="ヒラギノ角ゴ Pro W3" pitchFamily="-112" charset="-128"/>
                </a:rPr>
                <a:t>Indaba Speed Marketing</a:t>
              </a:r>
            </a:p>
            <a:p>
              <a:pPr marL="135731" indent="-135731" eaLnBrk="0" hangingPunct="0">
                <a:buFont typeface="Arial" panose="020B0604020202020204" pitchFamily="34" charset="0"/>
                <a:buChar char="•"/>
              </a:pPr>
              <a:r>
                <a:rPr lang="en-US" sz="1000" dirty="0">
                  <a:latin typeface="Trebuchet MS" panose="020B0603020202020204" pitchFamily="34" charset="0"/>
                  <a:ea typeface="ヒラギノ角ゴ Pro W3" pitchFamily="-112" charset="-128"/>
                  <a:cs typeface="ヒラギノ角ゴ Pro W3" pitchFamily="-112" charset="-128"/>
                </a:rPr>
                <a:t>Mega Fam Speed marketing</a:t>
              </a:r>
            </a:p>
            <a:p>
              <a:pPr marL="135731" indent="-135731" eaLnBrk="0" hangingPunct="0">
                <a:buFont typeface="Arial" panose="020B0604020202020204" pitchFamily="34" charset="0"/>
                <a:buChar char="•"/>
              </a:pPr>
              <a:r>
                <a:rPr lang="en-US" sz="1000" dirty="0">
                  <a:solidFill>
                    <a:schemeClr val="tx1"/>
                  </a:solidFill>
                  <a:latin typeface="Trebuchet MS" panose="020B0603020202020204" pitchFamily="34" charset="0"/>
                  <a:ea typeface="ヒラギノ角ゴ Pro W3" pitchFamily="-112" charset="-128"/>
                  <a:cs typeface="ヒラギノ角ゴ Pro W3" pitchFamily="-112" charset="-128"/>
                </a:rPr>
                <a:t>Provincial Speed Marketing</a:t>
              </a:r>
            </a:p>
            <a:p>
              <a:pPr marL="135731" indent="-135731" eaLnBrk="0" hangingPunct="0">
                <a:buFont typeface="Arial" panose="020B0604020202020204" pitchFamily="34" charset="0"/>
                <a:buChar char="•"/>
              </a:pPr>
              <a:r>
                <a:rPr lang="en-US" sz="1000" dirty="0">
                  <a:latin typeface="Trebuchet MS" panose="020B0603020202020204" pitchFamily="34" charset="0"/>
                  <a:ea typeface="ヒラギノ角ゴ Pro W3" pitchFamily="-112" charset="-128"/>
                  <a:cs typeface="ヒラギノ角ゴ Pro W3" pitchFamily="-112" charset="-128"/>
                </a:rPr>
                <a:t>Global Trade platform leverage</a:t>
              </a:r>
            </a:p>
            <a:p>
              <a:pPr marL="135731" indent="-135731" eaLnBrk="0" hangingPunct="0">
                <a:buFont typeface="Arial" panose="020B0604020202020204" pitchFamily="34" charset="0"/>
                <a:buChar char="•"/>
              </a:pPr>
              <a:r>
                <a:rPr lang="en-US" sz="1000" dirty="0">
                  <a:solidFill>
                    <a:schemeClr val="tx1"/>
                  </a:solidFill>
                  <a:latin typeface="Trebuchet MS" panose="020B0603020202020204" pitchFamily="34" charset="0"/>
                  <a:ea typeface="ヒラギノ角ゴ Pro W3" pitchFamily="-112" charset="-128"/>
                  <a:cs typeface="ヒラギノ角ゴ Pro W3" pitchFamily="-112" charset="-128"/>
                </a:rPr>
                <a:t>Market Access toolkit</a:t>
              </a:r>
            </a:p>
            <a:p>
              <a:pPr marL="135731" indent="-135731" eaLnBrk="0" hangingPunct="0">
                <a:buFont typeface="Arial" panose="020B0604020202020204" pitchFamily="34" charset="0"/>
                <a:buChar char="•"/>
              </a:pPr>
              <a:endParaRPr lang="en-US" sz="1000" dirty="0">
                <a:solidFill>
                  <a:schemeClr val="tx1"/>
                </a:solidFill>
                <a:latin typeface="Trebuchet MS" panose="020B0603020202020204" pitchFamily="34" charset="0"/>
                <a:ea typeface="ヒラギノ角ゴ Pro W3" pitchFamily="-112" charset="-128"/>
                <a:cs typeface="ヒラギノ角ゴ Pro W3" pitchFamily="-112" charset="-128"/>
              </a:endParaRPr>
            </a:p>
          </p:txBody>
        </p:sp>
        <p:sp>
          <p:nvSpPr>
            <p:cNvPr id="13" name="Rounded Rectangle 12">
              <a:extLst>
                <a:ext uri="{FF2B5EF4-FFF2-40B4-BE49-F238E27FC236}">
                  <a16:creationId xmlns:a16="http://schemas.microsoft.com/office/drawing/2014/main" xmlns="" id="{CD66B9F9-C47A-1C4E-8588-6A5BBF9F4239}"/>
                </a:ext>
              </a:extLst>
            </p:cNvPr>
            <p:cNvSpPr/>
            <p:nvPr/>
          </p:nvSpPr>
          <p:spPr bwMode="auto">
            <a:xfrm>
              <a:off x="6437983" y="1947235"/>
              <a:ext cx="1525419" cy="2229713"/>
            </a:xfrm>
            <a:prstGeom prst="roundRect">
              <a:avLst/>
            </a:prstGeom>
            <a:solidFill>
              <a:srgbClr val="FFED25"/>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marL="135731" indent="-135731" eaLnBrk="0" hangingPunct="0">
                <a:buFont typeface="Arial" panose="020B0604020202020204" pitchFamily="34" charset="0"/>
                <a:buChar char="•"/>
              </a:pPr>
              <a:r>
                <a:rPr lang="en-US" sz="1000" dirty="0">
                  <a:solidFill>
                    <a:schemeClr val="tx1"/>
                  </a:solidFill>
                  <a:latin typeface="Trebuchet MS" panose="020B0603020202020204" pitchFamily="34" charset="0"/>
                  <a:ea typeface="ヒラギノ角ゴ Pro W3" pitchFamily="-112" charset="-128"/>
                  <a:cs typeface="ヒラギノ角ゴ Pro W3" pitchFamily="-112" charset="-128"/>
                </a:rPr>
                <a:t>Innovative brand relevant experiences and products</a:t>
              </a:r>
            </a:p>
            <a:p>
              <a:pPr marL="135731" indent="-135731" eaLnBrk="0" hangingPunct="0">
                <a:buFont typeface="Arial" panose="020B0604020202020204" pitchFamily="34" charset="0"/>
                <a:buChar char="•"/>
              </a:pPr>
              <a:r>
                <a:rPr lang="en-US" sz="1000" dirty="0">
                  <a:solidFill>
                    <a:schemeClr val="tx1"/>
                  </a:solidFill>
                  <a:latin typeface="Trebuchet MS" panose="020B0603020202020204" pitchFamily="34" charset="0"/>
                  <a:ea typeface="ヒラギノ角ゴ Pro W3" pitchFamily="-112" charset="-128"/>
                  <a:cs typeface="ヒラギノ角ゴ Pro W3" pitchFamily="-112" charset="-128"/>
                </a:rPr>
                <a:t>Addressing Geo Spread, LOS, seasonality</a:t>
              </a:r>
            </a:p>
            <a:p>
              <a:pPr marL="135731" indent="-135731" eaLnBrk="0" hangingPunct="0">
                <a:buFont typeface="Arial" panose="020B0604020202020204" pitchFamily="34" charset="0"/>
                <a:buChar char="•"/>
              </a:pPr>
              <a:r>
                <a:rPr lang="en-US" sz="1000" dirty="0">
                  <a:solidFill>
                    <a:schemeClr val="tx1"/>
                  </a:solidFill>
                  <a:latin typeface="Trebuchet MS" panose="020B0603020202020204" pitchFamily="34" charset="0"/>
                  <a:ea typeface="ヒラギノ角ゴ Pro W3" pitchFamily="-112" charset="-128"/>
                  <a:cs typeface="ヒラギノ角ゴ Pro W3" pitchFamily="-112" charset="-128"/>
                </a:rPr>
                <a:t>Creating and leveraging super hosts</a:t>
              </a:r>
            </a:p>
            <a:p>
              <a:pPr marL="135731" indent="-135731" eaLnBrk="0" hangingPunct="0">
                <a:buFont typeface="Arial" panose="020B0604020202020204" pitchFamily="34" charset="0"/>
                <a:buChar char="•"/>
              </a:pPr>
              <a:r>
                <a:rPr lang="en-US" sz="1000" dirty="0">
                  <a:solidFill>
                    <a:schemeClr val="tx1"/>
                  </a:solidFill>
                  <a:latin typeface="Trebuchet MS" panose="020B0603020202020204" pitchFamily="34" charset="0"/>
                  <a:ea typeface="ヒラギノ角ゴ Pro W3" pitchFamily="-112" charset="-128"/>
                  <a:cs typeface="ヒラギノ角ゴ Pro W3" pitchFamily="-112" charset="-128"/>
                </a:rPr>
                <a:t>Ensuring quality through usage of graded entities</a:t>
              </a:r>
            </a:p>
          </p:txBody>
        </p:sp>
        <p:sp>
          <p:nvSpPr>
            <p:cNvPr id="14" name="Rounded Rectangle 13">
              <a:extLst>
                <a:ext uri="{FF2B5EF4-FFF2-40B4-BE49-F238E27FC236}">
                  <a16:creationId xmlns:a16="http://schemas.microsoft.com/office/drawing/2014/main" xmlns="" id="{53750E5A-5BC4-4941-BBE1-843907BC5BA9}"/>
                </a:ext>
              </a:extLst>
            </p:cNvPr>
            <p:cNvSpPr/>
            <p:nvPr/>
          </p:nvSpPr>
          <p:spPr bwMode="auto">
            <a:xfrm>
              <a:off x="1316374" y="4245936"/>
              <a:ext cx="6647028" cy="844856"/>
            </a:xfrm>
            <a:prstGeom prst="roundRect">
              <a:avLst/>
            </a:prstGeom>
            <a:solidFill>
              <a:srgbClr val="0070C0"/>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68580" tIns="34290" rIns="68580" bIns="34290" numCol="1" rtlCol="0" anchor="t" anchorCtr="0" compatLnSpc="1">
              <a:prstTxWarp prst="textNoShape">
                <a:avLst/>
              </a:prstTxWarp>
            </a:bodyPr>
            <a:lstStyle/>
            <a:p>
              <a:pPr algn="ctr" eaLnBrk="0" fontAlgn="base" hangingPunct="0">
                <a:spcBef>
                  <a:spcPct val="0"/>
                </a:spcBef>
                <a:spcAft>
                  <a:spcPct val="0"/>
                </a:spcAft>
              </a:pPr>
              <a:r>
                <a:rPr lang="en-US" b="1" dirty="0">
                  <a:solidFill>
                    <a:schemeClr val="bg1"/>
                  </a:solidFill>
                  <a:latin typeface="Trebuchet MS" panose="020B0603020202020204" pitchFamily="34" charset="0"/>
                  <a:ea typeface="ヒラギノ角ゴ Pro W3" pitchFamily="-112" charset="-128"/>
                  <a:cs typeface="ヒラギノ角ゴ Pro W3" pitchFamily="-112" charset="-128"/>
                </a:rPr>
                <a:t>Delivering the Brand Promise</a:t>
              </a:r>
            </a:p>
            <a:p>
              <a:pPr algn="ctr" eaLnBrk="0" fontAlgn="base" hangingPunct="0">
                <a:spcBef>
                  <a:spcPct val="0"/>
                </a:spcBef>
                <a:spcAft>
                  <a:spcPct val="0"/>
                </a:spcAft>
              </a:pPr>
              <a:r>
                <a:rPr lang="en-US" sz="1050" dirty="0">
                  <a:solidFill>
                    <a:schemeClr val="bg1"/>
                  </a:solidFill>
                  <a:latin typeface="Trebuchet MS" panose="020B0603020202020204" pitchFamily="34" charset="0"/>
                  <a:ea typeface="ヒラギノ角ゴ Pro W3" pitchFamily="-112" charset="-128"/>
                  <a:cs typeface="ヒラギノ角ゴ Pro W3" pitchFamily="-112" charset="-128"/>
                </a:rPr>
                <a:t>Hygiene Factors: Welcoming, Friendly, Safe and Secure, Value for money</a:t>
              </a:r>
            </a:p>
            <a:p>
              <a:pPr algn="ctr" eaLnBrk="0" fontAlgn="base" hangingPunct="0">
                <a:spcBef>
                  <a:spcPct val="0"/>
                </a:spcBef>
                <a:spcAft>
                  <a:spcPct val="0"/>
                </a:spcAft>
              </a:pPr>
              <a:r>
                <a:rPr lang="en-US" sz="1050" dirty="0">
                  <a:solidFill>
                    <a:schemeClr val="bg1"/>
                  </a:solidFill>
                  <a:latin typeface="Trebuchet MS" panose="020B0603020202020204" pitchFamily="34" charset="0"/>
                  <a:ea typeface="ヒラギノ角ゴ Pro W3" pitchFamily="-112" charset="-128"/>
                  <a:cs typeface="ヒラギノ角ゴ Pro W3" pitchFamily="-112" charset="-128"/>
                </a:rPr>
                <a:t>Brand Pillars: Wildlife, Adventure, Scenic Beauty, Culture, Authentic, People, Business Tourism , etc.</a:t>
              </a:r>
            </a:p>
          </p:txBody>
        </p:sp>
      </p:grpSp>
      <p:sp>
        <p:nvSpPr>
          <p:cNvPr id="15" name="Trapezoid 6"/>
          <p:cNvSpPr/>
          <p:nvPr/>
        </p:nvSpPr>
        <p:spPr>
          <a:xfrm rot="5400000">
            <a:off x="-1523003" y="2994654"/>
            <a:ext cx="4481852" cy="1424924"/>
          </a:xfrm>
          <a:custGeom>
            <a:avLst/>
            <a:gdLst>
              <a:gd name="connsiteX0" fmla="*/ 0 w 4652633"/>
              <a:gd name="connsiteY0" fmla="*/ 3257550 h 3257550"/>
              <a:gd name="connsiteX1" fmla="*/ 814388 w 4652633"/>
              <a:gd name="connsiteY1" fmla="*/ 0 h 3257550"/>
              <a:gd name="connsiteX2" fmla="*/ 3838246 w 4652633"/>
              <a:gd name="connsiteY2" fmla="*/ 0 h 3257550"/>
              <a:gd name="connsiteX3" fmla="*/ 4652633 w 4652633"/>
              <a:gd name="connsiteY3" fmla="*/ 3257550 h 3257550"/>
              <a:gd name="connsiteX4" fmla="*/ 0 w 4652633"/>
              <a:gd name="connsiteY4" fmla="*/ 3257550 h 3257550"/>
              <a:gd name="connsiteX0" fmla="*/ 0 w 4652633"/>
              <a:gd name="connsiteY0" fmla="*/ 3257550 h 3257550"/>
              <a:gd name="connsiteX1" fmla="*/ 814388 w 4652633"/>
              <a:gd name="connsiteY1" fmla="*/ 0 h 3257550"/>
              <a:gd name="connsiteX2" fmla="*/ 3252095 w 4652633"/>
              <a:gd name="connsiteY2" fmla="*/ 269630 h 3257550"/>
              <a:gd name="connsiteX3" fmla="*/ 4652633 w 4652633"/>
              <a:gd name="connsiteY3" fmla="*/ 3257550 h 3257550"/>
              <a:gd name="connsiteX4" fmla="*/ 0 w 4652633"/>
              <a:gd name="connsiteY4" fmla="*/ 3257550 h 3257550"/>
              <a:gd name="connsiteX0" fmla="*/ 0 w 4652633"/>
              <a:gd name="connsiteY0" fmla="*/ 3503736 h 3503736"/>
              <a:gd name="connsiteX1" fmla="*/ 1060575 w 4652633"/>
              <a:gd name="connsiteY1" fmla="*/ 0 h 3503736"/>
              <a:gd name="connsiteX2" fmla="*/ 3252095 w 4652633"/>
              <a:gd name="connsiteY2" fmla="*/ 515816 h 3503736"/>
              <a:gd name="connsiteX3" fmla="*/ 4652633 w 4652633"/>
              <a:gd name="connsiteY3" fmla="*/ 3503736 h 3503736"/>
              <a:gd name="connsiteX4" fmla="*/ 0 w 4652633"/>
              <a:gd name="connsiteY4" fmla="*/ 3503736 h 3503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2633" h="3503736">
                <a:moveTo>
                  <a:pt x="0" y="3503736"/>
                </a:moveTo>
                <a:lnTo>
                  <a:pt x="1060575" y="0"/>
                </a:lnTo>
                <a:lnTo>
                  <a:pt x="3252095" y="515816"/>
                </a:lnTo>
                <a:lnTo>
                  <a:pt x="4652633" y="3503736"/>
                </a:lnTo>
                <a:lnTo>
                  <a:pt x="0" y="3503736"/>
                </a:lnTo>
                <a:close/>
              </a:path>
            </a:pathLst>
          </a:custGeom>
          <a:solidFill>
            <a:srgbClr val="152960"/>
          </a:solidFill>
          <a:ln w="6350">
            <a:noFill/>
          </a:ln>
          <a:effectLst/>
        </p:spPr>
        <p:txBody>
          <a:bodyPr rot="0" spcFirstLastPara="0" vert="vert270" wrap="square" lIns="1280160" tIns="457200" rIns="91440" bIns="91440" numCol="1" spcCol="0" rtlCol="0" fromWordArt="0" anchor="t" anchorCtr="0" forceAA="0" compatLnSpc="1">
            <a:prstTxWarp prst="textNoShape">
              <a:avLst/>
            </a:prstTxWarp>
            <a:noAutofit/>
          </a:bodyPr>
          <a:lstStyle/>
          <a:p>
            <a:pPr>
              <a:spcBef>
                <a:spcPts val="0"/>
              </a:spcBef>
              <a:spcAft>
                <a:spcPts val="600"/>
              </a:spcAft>
              <a:buClr>
                <a:srgbClr val="5F5F5F"/>
              </a:buClr>
              <a:defRPr/>
            </a:pPr>
            <a:r>
              <a:rPr lang="en-IN" b="1" kern="0" dirty="0">
                <a:solidFill>
                  <a:prstClr val="white"/>
                </a:solidFill>
                <a:latin typeface="Trebuchet MS" panose="020B0603020202020204" pitchFamily="34" charset="0"/>
                <a:ea typeface="Arial" panose="020B0604020202020204" pitchFamily="34" charset="0"/>
                <a:cs typeface="Times New Roman" panose="02020603050405020304" pitchFamily="18" charset="0"/>
              </a:rPr>
              <a:t>Visitor Experience and Tourism Grading Council</a:t>
            </a:r>
          </a:p>
        </p:txBody>
      </p:sp>
      <p:sp>
        <p:nvSpPr>
          <p:cNvPr id="16" name="Title 1"/>
          <p:cNvSpPr txBox="1">
            <a:spLocks/>
          </p:cNvSpPr>
          <p:nvPr/>
        </p:nvSpPr>
        <p:spPr bwMode="auto">
          <a:xfrm>
            <a:off x="5461" y="308607"/>
            <a:ext cx="12191999" cy="430887"/>
          </a:xfrm>
          <a:prstGeom prst="rect">
            <a:avLst/>
          </a:prstGeom>
          <a:noFill/>
        </p:spPr>
        <p:txBody>
          <a:bodyPr wrap="square" lIns="45720" tIns="0" rIns="45720" bIns="0" anchor="ctr" anchorCtr="0">
            <a:noAutofit/>
          </a:bodyPr>
          <a:lstStyle>
            <a:lvl1pPr algn="l" rtl="0" eaLnBrk="0" fontAlgn="base" hangingPunct="0">
              <a:lnSpc>
                <a:spcPct val="120000"/>
              </a:lnSpc>
              <a:spcBef>
                <a:spcPct val="0"/>
              </a:spcBef>
              <a:spcAft>
                <a:spcPct val="0"/>
              </a:spcAft>
              <a:defRPr lang="en-ZA" sz="2800" b="1" kern="1200" dirty="0">
                <a:solidFill>
                  <a:schemeClr val="tx1"/>
                </a:solidFill>
                <a:latin typeface="Candara" panose="020E0502030303020204" pitchFamily="34" charset="0"/>
                <a:ea typeface="+mn-ea"/>
                <a:cs typeface="Arial" charset="0"/>
              </a:defRPr>
            </a:lvl1pPr>
            <a:lvl2pPr algn="l" rtl="0" eaLnBrk="0" fontAlgn="base" hangingPunct="0">
              <a:lnSpc>
                <a:spcPct val="120000"/>
              </a:lnSpc>
              <a:spcBef>
                <a:spcPct val="0"/>
              </a:spcBef>
              <a:spcAft>
                <a:spcPct val="0"/>
              </a:spcAft>
              <a:defRPr sz="2400" b="1">
                <a:solidFill>
                  <a:schemeClr val="tx1"/>
                </a:solidFill>
                <a:latin typeface="Arial" charset="0"/>
                <a:cs typeface="Arial" charset="0"/>
              </a:defRPr>
            </a:lvl2pPr>
            <a:lvl3pPr algn="l" rtl="0" eaLnBrk="0" fontAlgn="base" hangingPunct="0">
              <a:lnSpc>
                <a:spcPct val="120000"/>
              </a:lnSpc>
              <a:spcBef>
                <a:spcPct val="0"/>
              </a:spcBef>
              <a:spcAft>
                <a:spcPct val="0"/>
              </a:spcAft>
              <a:defRPr sz="2400" b="1">
                <a:solidFill>
                  <a:schemeClr val="tx1"/>
                </a:solidFill>
                <a:latin typeface="Arial" charset="0"/>
                <a:cs typeface="Arial" charset="0"/>
              </a:defRPr>
            </a:lvl3pPr>
            <a:lvl4pPr algn="l" rtl="0" eaLnBrk="0" fontAlgn="base" hangingPunct="0">
              <a:lnSpc>
                <a:spcPct val="120000"/>
              </a:lnSpc>
              <a:spcBef>
                <a:spcPct val="0"/>
              </a:spcBef>
              <a:spcAft>
                <a:spcPct val="0"/>
              </a:spcAft>
              <a:defRPr sz="2400" b="1">
                <a:solidFill>
                  <a:schemeClr val="tx1"/>
                </a:solidFill>
                <a:latin typeface="Arial" charset="0"/>
                <a:cs typeface="Arial" charset="0"/>
              </a:defRPr>
            </a:lvl4pPr>
            <a:lvl5pPr algn="l" rtl="0" eaLnBrk="0" fontAlgn="base" hangingPunct="0">
              <a:lnSpc>
                <a:spcPct val="120000"/>
              </a:lnSpc>
              <a:spcBef>
                <a:spcPct val="0"/>
              </a:spcBef>
              <a:spcAft>
                <a:spcPct val="0"/>
              </a:spcAft>
              <a:defRPr sz="2400" b="1">
                <a:solidFill>
                  <a:schemeClr val="tx1"/>
                </a:solidFill>
                <a:latin typeface="Arial"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a:lstStyle>
          <a:p>
            <a:pPr marL="126608">
              <a:defRPr/>
            </a:pPr>
            <a:r>
              <a:rPr lang="en-IN" sz="1600" dirty="0">
                <a:solidFill>
                  <a:sysClr val="windowText" lastClr="000000"/>
                </a:solidFill>
                <a:latin typeface="Trebuchet MS" panose="020B0603020202020204" pitchFamily="34" charset="0"/>
              </a:rPr>
              <a:t>Visitor Experience</a:t>
            </a:r>
          </a:p>
        </p:txBody>
      </p:sp>
    </p:spTree>
    <p:extLst>
      <p:ext uri="{BB962C8B-B14F-4D97-AF65-F5344CB8AC3E}">
        <p14:creationId xmlns:p14="http://schemas.microsoft.com/office/powerpoint/2010/main" xmlns="" val="3759810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 Tourism’s approved macro structure</a:t>
            </a:r>
            <a:endParaRPr lang="en-ZA" dirty="0"/>
          </a:p>
        </p:txBody>
      </p:sp>
      <p:grpSp>
        <p:nvGrpSpPr>
          <p:cNvPr id="4" name="Group 3"/>
          <p:cNvGrpSpPr/>
          <p:nvPr/>
        </p:nvGrpSpPr>
        <p:grpSpPr>
          <a:xfrm>
            <a:off x="77111" y="1485900"/>
            <a:ext cx="9021626" cy="3829050"/>
            <a:chOff x="1268934" y="1464540"/>
            <a:chExt cx="6656536" cy="1892202"/>
          </a:xfrm>
        </p:grpSpPr>
        <p:sp>
          <p:nvSpPr>
            <p:cNvPr id="5" name="Rectangle 4"/>
            <p:cNvSpPr/>
            <p:nvPr/>
          </p:nvSpPr>
          <p:spPr>
            <a:xfrm>
              <a:off x="3850840" y="1464540"/>
              <a:ext cx="1216838" cy="417998"/>
            </a:xfrm>
            <a:prstGeom prst="rect">
              <a:avLst/>
            </a:prstGeom>
            <a:noFill/>
            <a:ln w="38100" cap="flat" cmpd="sng" algn="ctr">
              <a:solidFill>
                <a:schemeClr val="accent5">
                  <a:lumMod val="50000"/>
                </a:schemeClr>
              </a:solidFill>
              <a:prstDash val="solid"/>
              <a:miter lim="800000"/>
            </a:ln>
            <a:effectLst/>
          </p:spPr>
          <p:txBody>
            <a:bodyPr rtlCol="0" anchor="ctr"/>
            <a:lstStyle/>
            <a:p>
              <a:pPr algn="ctr" defTabSz="514350">
                <a:defRPr/>
              </a:pPr>
              <a:r>
                <a:rPr lang="en-ZA" sz="1050" b="1" kern="0" dirty="0">
                  <a:solidFill>
                    <a:srgbClr val="1C1C1C"/>
                  </a:solidFill>
                  <a:latin typeface="Trebuchet MS"/>
                  <a:cs typeface="Arial" panose="020B0604020202020204" pitchFamily="34" charset="0"/>
                </a:rPr>
                <a:t>Chief Executive Officer</a:t>
              </a:r>
            </a:p>
            <a:p>
              <a:pPr algn="ctr" defTabSz="514350">
                <a:defRPr/>
              </a:pPr>
              <a:endParaRPr lang="en-ZA" sz="1050" b="1" kern="0" dirty="0">
                <a:solidFill>
                  <a:srgbClr val="1C1C1C"/>
                </a:solidFill>
                <a:latin typeface="Trebuchet MS"/>
                <a:cs typeface="Arial" panose="020B0604020202020204" pitchFamily="34" charset="0"/>
              </a:endParaRPr>
            </a:p>
            <a:p>
              <a:pPr algn="ctr" defTabSz="514350">
                <a:defRPr/>
              </a:pPr>
              <a:r>
                <a:rPr lang="en-ZA" sz="1050" b="1" kern="0" dirty="0" err="1">
                  <a:solidFill>
                    <a:srgbClr val="1C1C1C"/>
                  </a:solidFill>
                  <a:latin typeface="Trebuchet MS"/>
                  <a:cs typeface="Arial" panose="020B0604020202020204" pitchFamily="34" charset="0"/>
                </a:rPr>
                <a:t>Sisa</a:t>
              </a:r>
              <a:r>
                <a:rPr lang="en-ZA" sz="1050" b="1" kern="0" dirty="0">
                  <a:solidFill>
                    <a:srgbClr val="1C1C1C"/>
                  </a:solidFill>
                  <a:latin typeface="Trebuchet MS"/>
                  <a:cs typeface="Arial" panose="020B0604020202020204" pitchFamily="34" charset="0"/>
                </a:rPr>
                <a:t> </a:t>
              </a:r>
              <a:r>
                <a:rPr lang="en-ZA" sz="1050" b="1" kern="0" dirty="0" err="1" smtClean="0">
                  <a:solidFill>
                    <a:srgbClr val="1C1C1C"/>
                  </a:solidFill>
                  <a:latin typeface="Trebuchet MS"/>
                  <a:cs typeface="Arial" panose="020B0604020202020204" pitchFamily="34" charset="0"/>
                </a:rPr>
                <a:t>Ntshona</a:t>
              </a:r>
              <a:endParaRPr lang="en-ZA" sz="1050" b="1" kern="0" dirty="0" smtClean="0">
                <a:solidFill>
                  <a:srgbClr val="1C1C1C"/>
                </a:solidFill>
                <a:latin typeface="Trebuchet MS"/>
                <a:cs typeface="Arial" panose="020B0604020202020204" pitchFamily="34" charset="0"/>
              </a:endParaRPr>
            </a:p>
          </p:txBody>
        </p:sp>
        <p:sp>
          <p:nvSpPr>
            <p:cNvPr id="6" name="Rectangle 5"/>
            <p:cNvSpPr/>
            <p:nvPr/>
          </p:nvSpPr>
          <p:spPr>
            <a:xfrm>
              <a:off x="5832516" y="2808260"/>
              <a:ext cx="972107" cy="524068"/>
            </a:xfrm>
            <a:prstGeom prst="rect">
              <a:avLst/>
            </a:prstGeom>
            <a:noFill/>
            <a:ln w="38100" cap="flat" cmpd="sng" algn="ctr">
              <a:solidFill>
                <a:schemeClr val="accent5">
                  <a:lumMod val="50000"/>
                </a:schemeClr>
              </a:solidFill>
              <a:prstDash val="solid"/>
              <a:miter lim="800000"/>
            </a:ln>
            <a:effectLst/>
          </p:spPr>
          <p:txBody>
            <a:bodyPr rtlCol="0" anchor="ctr"/>
            <a:lstStyle/>
            <a:p>
              <a:pPr algn="ctr" defTabSz="514350">
                <a:defRPr/>
              </a:pPr>
              <a:r>
                <a:rPr lang="en-ZA" sz="1050" b="1" kern="0" dirty="0">
                  <a:solidFill>
                    <a:srgbClr val="000000"/>
                  </a:solidFill>
                  <a:latin typeface="Trebuchet MS"/>
                  <a:cs typeface="Arial" panose="020B0604020202020204" pitchFamily="34" charset="0"/>
                </a:rPr>
                <a:t>Chief Quality Assurance Officer</a:t>
              </a:r>
            </a:p>
            <a:p>
              <a:pPr algn="ctr" defTabSz="514350">
                <a:defRPr/>
              </a:pPr>
              <a:endParaRPr lang="en-ZA" sz="1050" b="1" kern="0" dirty="0">
                <a:solidFill>
                  <a:srgbClr val="000000"/>
                </a:solidFill>
                <a:latin typeface="Trebuchet MS"/>
                <a:cs typeface="Arial" panose="020B0604020202020204" pitchFamily="34" charset="0"/>
              </a:endParaRPr>
            </a:p>
            <a:p>
              <a:pPr algn="ctr" defTabSz="514350">
                <a:defRPr/>
              </a:pPr>
              <a:r>
                <a:rPr lang="en-ZA" sz="1050" b="1" kern="0" dirty="0">
                  <a:solidFill>
                    <a:srgbClr val="000000"/>
                  </a:solidFill>
                  <a:latin typeface="Trebuchet MS"/>
                  <a:cs typeface="Arial" panose="020B0604020202020204" pitchFamily="34" charset="0"/>
                </a:rPr>
                <a:t>Darryl Erasmus</a:t>
              </a:r>
            </a:p>
          </p:txBody>
        </p:sp>
        <p:cxnSp>
          <p:nvCxnSpPr>
            <p:cNvPr id="7" name="Straight Connector 6"/>
            <p:cNvCxnSpPr/>
            <p:nvPr/>
          </p:nvCxnSpPr>
          <p:spPr bwMode="auto">
            <a:xfrm flipH="1">
              <a:off x="5055736" y="2962644"/>
              <a:ext cx="23" cy="99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1655676" y="2580745"/>
              <a:ext cx="550861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6394703" y="2580745"/>
              <a:ext cx="0" cy="22093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1655676" y="2587326"/>
              <a:ext cx="0" cy="22093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2951820" y="2580745"/>
              <a:ext cx="0" cy="22093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5179568" y="2580745"/>
              <a:ext cx="0" cy="22093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4490990" y="1889117"/>
              <a:ext cx="0" cy="69162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 name="Rectangle 13"/>
            <p:cNvSpPr/>
            <p:nvPr/>
          </p:nvSpPr>
          <p:spPr>
            <a:xfrm>
              <a:off x="4680460" y="2832674"/>
              <a:ext cx="972107" cy="509827"/>
            </a:xfrm>
            <a:prstGeom prst="rect">
              <a:avLst/>
            </a:prstGeom>
            <a:noFill/>
            <a:ln w="38100" cap="flat" cmpd="sng" algn="ctr">
              <a:solidFill>
                <a:schemeClr val="accent5">
                  <a:lumMod val="50000"/>
                </a:schemeClr>
              </a:solidFill>
              <a:prstDash val="solid"/>
              <a:miter lim="800000"/>
            </a:ln>
            <a:effectLst/>
          </p:spPr>
          <p:txBody>
            <a:bodyPr rtlCol="0" anchor="ctr"/>
            <a:lstStyle/>
            <a:p>
              <a:pPr algn="ctr" defTabSz="514350">
                <a:defRPr/>
              </a:pPr>
              <a:r>
                <a:rPr lang="en-ZA" sz="1050" b="1" kern="0" dirty="0">
                  <a:solidFill>
                    <a:srgbClr val="000000"/>
                  </a:solidFill>
                  <a:latin typeface="Trebuchet MS"/>
                  <a:cs typeface="Arial" panose="020B0604020202020204" pitchFamily="34" charset="0"/>
                </a:rPr>
                <a:t>Chief Marketing Officer</a:t>
              </a:r>
            </a:p>
            <a:p>
              <a:pPr algn="ctr" defTabSz="514350">
                <a:defRPr/>
              </a:pPr>
              <a:endParaRPr lang="en-ZA" sz="1050" b="1" kern="0" dirty="0">
                <a:solidFill>
                  <a:srgbClr val="000000"/>
                </a:solidFill>
                <a:latin typeface="Trebuchet MS"/>
                <a:cs typeface="Arial" panose="020B0604020202020204" pitchFamily="34" charset="0"/>
              </a:endParaRPr>
            </a:p>
            <a:p>
              <a:pPr algn="ctr" defTabSz="514350">
                <a:defRPr/>
              </a:pPr>
              <a:r>
                <a:rPr lang="en-ZA" sz="1050" b="1" kern="0" dirty="0" err="1" smtClean="0">
                  <a:latin typeface="Trebuchet MS"/>
                  <a:cs typeface="Arial" panose="020B0604020202020204" pitchFamily="34" charset="0"/>
                </a:rPr>
                <a:t>Themba</a:t>
              </a:r>
              <a:r>
                <a:rPr lang="en-ZA" sz="1050" b="1" kern="0" dirty="0" smtClean="0">
                  <a:latin typeface="Trebuchet MS"/>
                  <a:cs typeface="Arial" panose="020B0604020202020204" pitchFamily="34" charset="0"/>
                </a:rPr>
                <a:t> </a:t>
              </a:r>
              <a:r>
                <a:rPr lang="en-ZA" sz="1050" b="1" kern="0" dirty="0" err="1" smtClean="0">
                  <a:latin typeface="Trebuchet MS"/>
                  <a:cs typeface="Arial" panose="020B0604020202020204" pitchFamily="34" charset="0"/>
                </a:rPr>
                <a:t>Khumalo</a:t>
              </a:r>
              <a:r>
                <a:rPr lang="en-ZA" sz="1050" b="1" kern="0" dirty="0" smtClean="0">
                  <a:latin typeface="Trebuchet MS"/>
                  <a:cs typeface="Arial" panose="020B0604020202020204" pitchFamily="34" charset="0"/>
                </a:rPr>
                <a:t> (September 2019)</a:t>
              </a:r>
              <a:endParaRPr lang="en-ZA" sz="1050" b="1" kern="0" dirty="0">
                <a:latin typeface="Trebuchet MS"/>
                <a:cs typeface="Arial" panose="020B0604020202020204" pitchFamily="34" charset="0"/>
              </a:endParaRPr>
            </a:p>
          </p:txBody>
        </p:sp>
        <p:sp>
          <p:nvSpPr>
            <p:cNvPr id="15" name="Rectangle 14"/>
            <p:cNvSpPr/>
            <p:nvPr/>
          </p:nvSpPr>
          <p:spPr>
            <a:xfrm>
              <a:off x="2396430" y="2832674"/>
              <a:ext cx="972107" cy="524068"/>
            </a:xfrm>
            <a:prstGeom prst="rect">
              <a:avLst/>
            </a:prstGeom>
            <a:noFill/>
            <a:ln w="38100" cap="flat" cmpd="sng" algn="ctr">
              <a:solidFill>
                <a:schemeClr val="accent5">
                  <a:lumMod val="50000"/>
                </a:schemeClr>
              </a:solidFill>
              <a:prstDash val="solid"/>
              <a:miter lim="800000"/>
            </a:ln>
            <a:effectLst/>
          </p:spPr>
          <p:txBody>
            <a:bodyPr rtlCol="0" anchor="ctr"/>
            <a:lstStyle/>
            <a:p>
              <a:pPr algn="ctr" defTabSz="514350">
                <a:defRPr/>
              </a:pPr>
              <a:r>
                <a:rPr lang="en-ZA" sz="1050" b="1" kern="0" dirty="0">
                  <a:solidFill>
                    <a:srgbClr val="000000"/>
                  </a:solidFill>
                  <a:latin typeface="Trebuchet MS"/>
                  <a:cs typeface="Arial" panose="020B0604020202020204" pitchFamily="34" charset="0"/>
                </a:rPr>
                <a:t>Chief Finance Officer</a:t>
              </a:r>
            </a:p>
            <a:p>
              <a:pPr algn="ctr" defTabSz="514350">
                <a:defRPr/>
              </a:pPr>
              <a:endParaRPr lang="en-ZA" sz="1050" b="1" kern="0" dirty="0">
                <a:latin typeface="Trebuchet MS"/>
                <a:cs typeface="Arial" panose="020B0604020202020204" pitchFamily="34" charset="0"/>
              </a:endParaRPr>
            </a:p>
            <a:p>
              <a:pPr algn="ctr" defTabSz="514350">
                <a:defRPr/>
              </a:pPr>
              <a:r>
                <a:rPr lang="en-ZA" sz="1050" b="1" kern="0" dirty="0" err="1" smtClean="0">
                  <a:latin typeface="Trebuchet MS"/>
                  <a:cs typeface="Arial" panose="020B0604020202020204" pitchFamily="34" charset="0"/>
                </a:rPr>
                <a:t>Nombulelo</a:t>
              </a:r>
              <a:r>
                <a:rPr lang="en-ZA" sz="1050" b="1" kern="0" dirty="0" smtClean="0">
                  <a:latin typeface="Trebuchet MS"/>
                  <a:cs typeface="Arial" panose="020B0604020202020204" pitchFamily="34" charset="0"/>
                </a:rPr>
                <a:t> </a:t>
              </a:r>
              <a:r>
                <a:rPr lang="en-ZA" sz="1050" b="1" kern="0" dirty="0" err="1" smtClean="0">
                  <a:latin typeface="Trebuchet MS"/>
                  <a:cs typeface="Arial" panose="020B0604020202020204" pitchFamily="34" charset="0"/>
                </a:rPr>
                <a:t>Guliwe</a:t>
              </a:r>
              <a:endParaRPr lang="en-ZA" sz="1050" b="1" kern="0" dirty="0" smtClean="0">
                <a:latin typeface="Trebuchet MS"/>
                <a:cs typeface="Arial" panose="020B0604020202020204" pitchFamily="34" charset="0"/>
              </a:endParaRPr>
            </a:p>
            <a:p>
              <a:pPr algn="ctr" defTabSz="514350">
                <a:defRPr/>
              </a:pPr>
              <a:r>
                <a:rPr lang="en-ZA" sz="1050" b="1" kern="0" dirty="0" smtClean="0">
                  <a:latin typeface="Trebuchet MS"/>
                  <a:cs typeface="Arial" panose="020B0604020202020204" pitchFamily="34" charset="0"/>
                </a:rPr>
                <a:t> (August 2019)</a:t>
              </a:r>
              <a:endParaRPr lang="en-ZA" sz="1050" b="1" kern="0" dirty="0">
                <a:latin typeface="Trebuchet MS"/>
                <a:cs typeface="Arial" panose="020B0604020202020204" pitchFamily="34" charset="0"/>
              </a:endParaRPr>
            </a:p>
          </p:txBody>
        </p:sp>
        <p:sp>
          <p:nvSpPr>
            <p:cNvPr id="16" name="Rectangle 15"/>
            <p:cNvSpPr/>
            <p:nvPr/>
          </p:nvSpPr>
          <p:spPr>
            <a:xfrm>
              <a:off x="1268934" y="2818433"/>
              <a:ext cx="972107" cy="524068"/>
            </a:xfrm>
            <a:prstGeom prst="rect">
              <a:avLst/>
            </a:prstGeom>
            <a:noFill/>
            <a:ln w="38100" cap="flat" cmpd="sng" algn="ctr">
              <a:solidFill>
                <a:schemeClr val="accent5">
                  <a:lumMod val="50000"/>
                </a:schemeClr>
              </a:solidFill>
              <a:prstDash val="solid"/>
              <a:miter lim="800000"/>
            </a:ln>
            <a:effectLst/>
          </p:spPr>
          <p:txBody>
            <a:bodyPr rtlCol="0" anchor="ctr"/>
            <a:lstStyle/>
            <a:p>
              <a:pPr algn="ctr" defTabSz="514350">
                <a:defRPr/>
              </a:pPr>
              <a:r>
                <a:rPr lang="en-ZA" sz="1050" b="1" kern="0" dirty="0">
                  <a:solidFill>
                    <a:srgbClr val="000000"/>
                  </a:solidFill>
                  <a:latin typeface="Trebuchet MS"/>
                  <a:cs typeface="Arial" panose="020B0604020202020204" pitchFamily="34" charset="0"/>
                </a:rPr>
                <a:t>Chief Operations Officer</a:t>
              </a:r>
            </a:p>
            <a:p>
              <a:pPr algn="ctr" defTabSz="514350">
                <a:defRPr/>
              </a:pPr>
              <a:endParaRPr lang="en-ZA" sz="1050" b="1" kern="0" dirty="0">
                <a:solidFill>
                  <a:srgbClr val="000000"/>
                </a:solidFill>
                <a:latin typeface="Trebuchet MS"/>
                <a:cs typeface="Arial" panose="020B0604020202020204" pitchFamily="34" charset="0"/>
              </a:endParaRPr>
            </a:p>
            <a:p>
              <a:pPr algn="ctr" defTabSz="514350">
                <a:defRPr/>
              </a:pPr>
              <a:r>
                <a:rPr lang="en-ZA" sz="1050" b="1" kern="0" dirty="0">
                  <a:solidFill>
                    <a:srgbClr val="000000"/>
                  </a:solidFill>
                  <a:latin typeface="Trebuchet MS"/>
                  <a:cs typeface="Arial" panose="020B0604020202020204" pitchFamily="34" charset="0"/>
                </a:rPr>
                <a:t>Sthembiso Dlamini</a:t>
              </a:r>
            </a:p>
          </p:txBody>
        </p:sp>
        <p:sp>
          <p:nvSpPr>
            <p:cNvPr id="17" name="Rectangle 16"/>
            <p:cNvSpPr/>
            <p:nvPr/>
          </p:nvSpPr>
          <p:spPr>
            <a:xfrm>
              <a:off x="6953363" y="2801680"/>
              <a:ext cx="972107" cy="524068"/>
            </a:xfrm>
            <a:prstGeom prst="rect">
              <a:avLst/>
            </a:prstGeom>
            <a:noFill/>
            <a:ln w="38100" cap="flat" cmpd="sng" algn="ctr">
              <a:solidFill>
                <a:schemeClr val="accent5">
                  <a:lumMod val="50000"/>
                </a:schemeClr>
              </a:solidFill>
              <a:prstDash val="solid"/>
              <a:miter lim="800000"/>
            </a:ln>
            <a:effectLst/>
          </p:spPr>
          <p:txBody>
            <a:bodyPr rtlCol="0" anchor="ctr"/>
            <a:lstStyle/>
            <a:p>
              <a:pPr algn="ctr" defTabSz="514350">
                <a:defRPr/>
              </a:pPr>
              <a:r>
                <a:rPr lang="en-ZA" sz="1050" b="1" kern="0" dirty="0">
                  <a:solidFill>
                    <a:srgbClr val="000000"/>
                  </a:solidFill>
                  <a:latin typeface="Trebuchet MS"/>
                  <a:cs typeface="Arial" panose="020B0604020202020204" pitchFamily="34" charset="0"/>
                </a:rPr>
                <a:t>Chief Convention Bureau Officer</a:t>
              </a:r>
            </a:p>
            <a:p>
              <a:pPr algn="ctr" defTabSz="514350">
                <a:defRPr/>
              </a:pPr>
              <a:endParaRPr lang="en-ZA" sz="1050" b="1" kern="0" dirty="0">
                <a:solidFill>
                  <a:srgbClr val="000000"/>
                </a:solidFill>
                <a:latin typeface="Trebuchet MS"/>
                <a:cs typeface="Arial" panose="020B0604020202020204" pitchFamily="34" charset="0"/>
              </a:endParaRPr>
            </a:p>
            <a:p>
              <a:pPr algn="ctr" defTabSz="514350">
                <a:defRPr/>
              </a:pPr>
              <a:r>
                <a:rPr lang="en-ZA" sz="1050" b="1" kern="0" dirty="0">
                  <a:solidFill>
                    <a:srgbClr val="000000"/>
                  </a:solidFill>
                  <a:latin typeface="Trebuchet MS"/>
                  <a:cs typeface="Arial" panose="020B0604020202020204" pitchFamily="34" charset="0"/>
                </a:rPr>
                <a:t>Amanda Kotze-Nhlapo</a:t>
              </a:r>
            </a:p>
          </p:txBody>
        </p:sp>
        <p:sp>
          <p:nvSpPr>
            <p:cNvPr id="18" name="Rectangle 17"/>
            <p:cNvSpPr/>
            <p:nvPr/>
          </p:nvSpPr>
          <p:spPr>
            <a:xfrm>
              <a:off x="3530556" y="2832674"/>
              <a:ext cx="972107" cy="524068"/>
            </a:xfrm>
            <a:prstGeom prst="rect">
              <a:avLst/>
            </a:prstGeom>
            <a:noFill/>
            <a:ln w="38100" cap="flat" cmpd="sng" algn="ctr">
              <a:solidFill>
                <a:schemeClr val="accent5">
                  <a:lumMod val="50000"/>
                </a:schemeClr>
              </a:solidFill>
              <a:prstDash val="solid"/>
              <a:miter lim="800000"/>
            </a:ln>
            <a:effectLst/>
          </p:spPr>
          <p:txBody>
            <a:bodyPr rtlCol="0" anchor="ctr"/>
            <a:lstStyle/>
            <a:p>
              <a:pPr algn="ctr" defTabSz="514350">
                <a:defRPr/>
              </a:pPr>
              <a:r>
                <a:rPr lang="en-ZA" sz="1050" b="1" kern="0" dirty="0">
                  <a:solidFill>
                    <a:srgbClr val="000000"/>
                  </a:solidFill>
                  <a:latin typeface="Trebuchet MS"/>
                  <a:cs typeface="Arial" panose="020B0604020202020204" pitchFamily="34" charset="0"/>
                </a:rPr>
                <a:t>Chief Strategy Officer</a:t>
              </a:r>
            </a:p>
            <a:p>
              <a:pPr algn="ctr" defTabSz="514350">
                <a:defRPr/>
              </a:pPr>
              <a:endParaRPr lang="en-ZA" sz="1050" b="1" kern="0" dirty="0">
                <a:solidFill>
                  <a:srgbClr val="000000"/>
                </a:solidFill>
                <a:latin typeface="Trebuchet MS"/>
                <a:cs typeface="Arial" panose="020B0604020202020204" pitchFamily="34" charset="0"/>
              </a:endParaRPr>
            </a:p>
            <a:p>
              <a:pPr algn="ctr" defTabSz="514350">
                <a:defRPr/>
              </a:pPr>
              <a:r>
                <a:rPr lang="en-ZA" sz="1050" b="1" kern="0" dirty="0">
                  <a:solidFill>
                    <a:srgbClr val="000000"/>
                  </a:solidFill>
                  <a:latin typeface="Trebuchet MS"/>
                  <a:cs typeface="Arial" panose="020B0604020202020204" pitchFamily="34" charset="0"/>
                </a:rPr>
                <a:t>Bashni Muthaya</a:t>
              </a:r>
            </a:p>
          </p:txBody>
        </p:sp>
        <p:cxnSp>
          <p:nvCxnSpPr>
            <p:cNvPr id="19" name="Straight Connector 18"/>
            <p:cNvCxnSpPr/>
            <p:nvPr/>
          </p:nvCxnSpPr>
          <p:spPr bwMode="auto">
            <a:xfrm>
              <a:off x="7164288" y="2587325"/>
              <a:ext cx="0" cy="22093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4004936" y="2587326"/>
              <a:ext cx="0" cy="22093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xmlns="" id="{A6B26565-732A-4127-912C-EF3361633D55}"/>
                </a:ext>
              </a:extLst>
            </p:cNvPr>
            <p:cNvCxnSpPr/>
            <p:nvPr/>
          </p:nvCxnSpPr>
          <p:spPr bwMode="auto">
            <a:xfrm>
              <a:off x="3368536" y="2166013"/>
              <a:ext cx="209400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2" name="Rectangle 21">
              <a:extLst>
                <a:ext uri="{FF2B5EF4-FFF2-40B4-BE49-F238E27FC236}">
                  <a16:creationId xmlns:a16="http://schemas.microsoft.com/office/drawing/2014/main" xmlns="" id="{534E93A9-5B8A-4698-9F1B-558BDFED0652}"/>
                </a:ext>
              </a:extLst>
            </p:cNvPr>
            <p:cNvSpPr/>
            <p:nvPr/>
          </p:nvSpPr>
          <p:spPr>
            <a:xfrm>
              <a:off x="5462264" y="1882538"/>
              <a:ext cx="972107" cy="623666"/>
            </a:xfrm>
            <a:prstGeom prst="rect">
              <a:avLst/>
            </a:prstGeom>
            <a:noFill/>
            <a:ln w="38100" cap="flat" cmpd="sng" algn="ctr">
              <a:solidFill>
                <a:schemeClr val="accent5">
                  <a:lumMod val="50000"/>
                </a:schemeClr>
              </a:solidFill>
              <a:prstDash val="solid"/>
              <a:miter lim="800000"/>
            </a:ln>
            <a:effectLst/>
          </p:spPr>
          <p:txBody>
            <a:bodyPr rtlCol="0" anchor="ctr"/>
            <a:lstStyle/>
            <a:p>
              <a:pPr algn="ctr" defTabSz="514350">
                <a:defRPr/>
              </a:pPr>
              <a:r>
                <a:rPr lang="en-ZA" sz="1000" b="1" kern="0" dirty="0">
                  <a:solidFill>
                    <a:srgbClr val="000000"/>
                  </a:solidFill>
                  <a:latin typeface="Trebuchet MS"/>
                  <a:cs typeface="Arial" panose="020B0604020202020204" pitchFamily="34" charset="0"/>
                </a:rPr>
                <a:t>Head Governance Risk &amp; Compliance/ Company Secretary</a:t>
              </a:r>
            </a:p>
            <a:p>
              <a:pPr algn="ctr" defTabSz="514350">
                <a:defRPr/>
              </a:pPr>
              <a:endParaRPr lang="en-ZA" sz="1000" b="1" kern="0" dirty="0">
                <a:solidFill>
                  <a:srgbClr val="000000"/>
                </a:solidFill>
                <a:latin typeface="Trebuchet MS"/>
                <a:cs typeface="Arial" panose="020B0604020202020204" pitchFamily="34" charset="0"/>
              </a:endParaRPr>
            </a:p>
            <a:p>
              <a:pPr algn="ctr" defTabSz="514350"/>
              <a:r>
                <a:rPr lang="en-ZA" sz="1000" b="1" kern="0" dirty="0">
                  <a:solidFill>
                    <a:srgbClr val="000000"/>
                  </a:solidFill>
                  <a:latin typeface="Trebuchet MS"/>
                  <a:cs typeface="Arial" panose="020B0604020202020204" pitchFamily="34" charset="0"/>
                </a:rPr>
                <a:t>Maseapo Kganedi</a:t>
              </a:r>
            </a:p>
          </p:txBody>
        </p:sp>
        <p:sp>
          <p:nvSpPr>
            <p:cNvPr id="23" name="Rectangle 22">
              <a:extLst>
                <a:ext uri="{FF2B5EF4-FFF2-40B4-BE49-F238E27FC236}">
                  <a16:creationId xmlns:a16="http://schemas.microsoft.com/office/drawing/2014/main" xmlns="" id="{789451A0-879D-458A-B28D-AD13D3C4926C}"/>
                </a:ext>
              </a:extLst>
            </p:cNvPr>
            <p:cNvSpPr/>
            <p:nvPr/>
          </p:nvSpPr>
          <p:spPr>
            <a:xfrm>
              <a:off x="2393098" y="1882539"/>
              <a:ext cx="972107" cy="524068"/>
            </a:xfrm>
            <a:prstGeom prst="rect">
              <a:avLst/>
            </a:prstGeom>
            <a:noFill/>
            <a:ln w="38100" cap="flat" cmpd="sng" algn="ctr">
              <a:solidFill>
                <a:schemeClr val="accent5">
                  <a:lumMod val="50000"/>
                </a:schemeClr>
              </a:solidFill>
              <a:prstDash val="solid"/>
              <a:miter lim="800000"/>
            </a:ln>
            <a:effectLst/>
          </p:spPr>
          <p:txBody>
            <a:bodyPr rtlCol="0" anchor="ctr"/>
            <a:lstStyle/>
            <a:p>
              <a:pPr algn="ctr" defTabSz="514350">
                <a:defRPr/>
              </a:pPr>
              <a:r>
                <a:rPr lang="en-ZA" sz="1050" b="1" kern="0" dirty="0">
                  <a:solidFill>
                    <a:srgbClr val="000000"/>
                  </a:solidFill>
                  <a:latin typeface="Trebuchet MS"/>
                  <a:cs typeface="Arial" panose="020B0604020202020204" pitchFamily="34" charset="0"/>
                </a:rPr>
                <a:t>Head: Internal Audit</a:t>
              </a:r>
            </a:p>
            <a:p>
              <a:pPr algn="ctr" defTabSz="514350">
                <a:defRPr/>
              </a:pPr>
              <a:endParaRPr lang="en-ZA" sz="1050" b="1" kern="0" dirty="0">
                <a:solidFill>
                  <a:srgbClr val="000000"/>
                </a:solidFill>
                <a:latin typeface="Trebuchet MS"/>
                <a:cs typeface="Arial" panose="020B0604020202020204" pitchFamily="34" charset="0"/>
              </a:endParaRPr>
            </a:p>
            <a:p>
              <a:pPr algn="ctr" defTabSz="514350">
                <a:defRPr/>
              </a:pPr>
              <a:r>
                <a:rPr lang="en-ZA" sz="1050" b="1" kern="0" dirty="0">
                  <a:solidFill>
                    <a:srgbClr val="000000"/>
                  </a:solidFill>
                  <a:latin typeface="Trebuchet MS"/>
                  <a:cs typeface="Arial" panose="020B0604020202020204" pitchFamily="34" charset="0"/>
                </a:rPr>
                <a:t>Radikwena Phora</a:t>
              </a:r>
            </a:p>
          </p:txBody>
        </p:sp>
      </p:grpSp>
    </p:spTree>
    <p:extLst>
      <p:ext uri="{BB962C8B-B14F-4D97-AF65-F5344CB8AC3E}">
        <p14:creationId xmlns:p14="http://schemas.microsoft.com/office/powerpoint/2010/main" xmlns="" val="3797756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B88B2A6F-EE8D-4446-A00F-3AE8AC9CD6A8}"/>
              </a:ext>
            </a:extLst>
          </p:cNvPr>
          <p:cNvGraphicFramePr>
            <a:graphicFrameLocks noChangeAspect="1"/>
          </p:cNvGraphicFramePr>
          <p:nvPr>
            <p:extLst>
              <p:ext uri="{D42A27DB-BD31-4B8C-83A1-F6EECF244321}">
                <p14:modId xmlns:p14="http://schemas.microsoft.com/office/powerpoint/2010/main" xmlns="" val="1254309688"/>
              </p:ext>
            </p:extLst>
          </p:nvPr>
        </p:nvGraphicFramePr>
        <p:xfrm>
          <a:off x="1588" y="1588"/>
          <a:ext cx="1587" cy="1587"/>
        </p:xfrm>
        <a:graphic>
          <a:graphicData uri="http://schemas.openxmlformats.org/presentationml/2006/ole">
            <p:oleObj spid="_x0000_s305336" name="think-cell Slide" r:id="rId4" imgW="360" imgH="360" progId="">
              <p:embed/>
            </p:oleObj>
          </a:graphicData>
        </a:graphic>
      </p:graphicFrame>
      <p:sp>
        <p:nvSpPr>
          <p:cNvPr id="58" name="Content Placeholder 1">
            <a:extLst>
              <a:ext uri="{FF2B5EF4-FFF2-40B4-BE49-F238E27FC236}">
                <a16:creationId xmlns:a16="http://schemas.microsoft.com/office/drawing/2014/main" xmlns="" id="{EFC567D2-3939-478C-8EB1-9C78493A5400}"/>
              </a:ext>
            </a:extLst>
          </p:cNvPr>
          <p:cNvSpPr txBox="1">
            <a:spLocks/>
          </p:cNvSpPr>
          <p:nvPr/>
        </p:nvSpPr>
        <p:spPr bwMode="auto">
          <a:xfrm>
            <a:off x="556169" y="1168111"/>
            <a:ext cx="8346532" cy="5184775"/>
          </a:xfrm>
          <a:prstGeom prst="rect">
            <a:avLst/>
          </a:prstGeom>
          <a:solidFill>
            <a:schemeClr val="bg1"/>
          </a:solidFill>
          <a:ln w="9525">
            <a:noFill/>
            <a:miter lim="800000"/>
            <a:headEnd/>
            <a:tailEnd/>
          </a:ln>
          <a:effectLst>
            <a:outerShdw blurRad="63500" algn="ctr" rotWithShape="0">
              <a:prstClr val="black">
                <a:alpha val="40000"/>
              </a:prstClr>
            </a:outerShdw>
          </a:effectLst>
        </p:spPr>
        <p:txBody>
          <a:bodyPr vert="horz" wrap="square" lIns="91440" tIns="45720" rIns="91440" bIns="45720" numCol="1" anchor="t" anchorCtr="0" compatLnSpc="1">
            <a:prstTxWarp prst="textNoShape">
              <a:avLst/>
            </a:prstTxWarp>
          </a:bodyPr>
          <a:lstStyle>
            <a:lvl1pPr marL="341313" indent="-342900" algn="l" rtl="0" eaLnBrk="0" fontAlgn="base" hangingPunct="0">
              <a:spcBef>
                <a:spcPts val="300"/>
              </a:spcBef>
              <a:spcAft>
                <a:spcPts val="300"/>
              </a:spcAft>
              <a:buFont typeface="Arial" pitchFamily="34" charset="0"/>
              <a:buChar char="•"/>
              <a:defRPr sz="1600" b="0" kern="1200">
                <a:solidFill>
                  <a:schemeClr val="tx1"/>
                </a:solidFill>
                <a:latin typeface="Trebuchet MS" panose="020B0603020202020204" pitchFamily="34" charset="0"/>
                <a:ea typeface="+mn-ea"/>
                <a:cs typeface="Arial" pitchFamily="34" charset="0"/>
              </a:defRPr>
            </a:lvl1pPr>
            <a:lvl2pPr marL="685800" indent="-231775" algn="l" rtl="0" eaLnBrk="0" fontAlgn="base" hangingPunct="0">
              <a:spcBef>
                <a:spcPts val="300"/>
              </a:spcBef>
              <a:spcAft>
                <a:spcPts val="300"/>
              </a:spcAft>
              <a:buClr>
                <a:schemeClr val="tx1"/>
              </a:buClr>
              <a:buSzPct val="110000"/>
              <a:buFont typeface="Wingdings" pitchFamily="2" charset="2"/>
              <a:buChar char="§"/>
              <a:defRPr sz="1600" b="0" kern="1200">
                <a:solidFill>
                  <a:schemeClr val="tx1"/>
                </a:solidFill>
                <a:latin typeface="Trebuchet MS" panose="020B0603020202020204" pitchFamily="34" charset="0"/>
                <a:ea typeface="+mn-ea"/>
                <a:cs typeface="Arial" pitchFamily="34" charset="0"/>
              </a:defRPr>
            </a:lvl2pPr>
            <a:lvl3pPr marL="914400" indent="-228600" algn="l" rtl="0" eaLnBrk="0" fontAlgn="base" hangingPunct="0">
              <a:spcBef>
                <a:spcPts val="300"/>
              </a:spcBef>
              <a:spcAft>
                <a:spcPts val="300"/>
              </a:spcAft>
              <a:buClr>
                <a:schemeClr val="tx1"/>
              </a:buClr>
              <a:buSzPct val="110000"/>
              <a:buFont typeface="Arial" pitchFamily="34" charset="0"/>
              <a:buChar char="•"/>
              <a:defRPr sz="1600" b="0" kern="1200">
                <a:solidFill>
                  <a:schemeClr val="tx1"/>
                </a:solidFill>
                <a:latin typeface="Trebuchet MS" panose="020B0603020202020204" pitchFamily="34" charset="0"/>
                <a:ea typeface="+mn-ea"/>
                <a:cs typeface="Arial" pitchFamily="34" charset="0"/>
              </a:defRPr>
            </a:lvl3pPr>
            <a:lvl4pPr marL="1143000" indent="-225425" algn="l" rtl="0" eaLnBrk="0" fontAlgn="base" hangingPunct="0">
              <a:spcBef>
                <a:spcPts val="300"/>
              </a:spcBef>
              <a:spcAft>
                <a:spcPts val="300"/>
              </a:spcAft>
              <a:buClr>
                <a:schemeClr val="tx1"/>
              </a:buClr>
              <a:buSzPct val="110000"/>
              <a:buFont typeface="Verdana" pitchFamily="34" charset="0"/>
              <a:buChar char="»"/>
              <a:defRPr sz="1600" b="0" kern="1200">
                <a:solidFill>
                  <a:schemeClr val="tx1"/>
                </a:solidFill>
                <a:latin typeface="Trebuchet MS" panose="020B0603020202020204" pitchFamily="34" charset="0"/>
                <a:ea typeface="+mn-ea"/>
                <a:cs typeface="Arial" pitchFamily="34" charset="0"/>
              </a:defRPr>
            </a:lvl4pPr>
            <a:lvl5pPr marL="1370013" indent="-223838" algn="l" rtl="0" eaLnBrk="0" fontAlgn="base" hangingPunct="0">
              <a:spcBef>
                <a:spcPts val="300"/>
              </a:spcBef>
              <a:spcAft>
                <a:spcPts val="300"/>
              </a:spcAft>
              <a:buClr>
                <a:schemeClr val="tx1"/>
              </a:buClr>
              <a:buFont typeface="Times New Roman" pitchFamily="18" charset="0"/>
              <a:buChar char="–"/>
              <a:defRPr sz="1600" b="0" kern="1200">
                <a:solidFill>
                  <a:schemeClr val="tx1"/>
                </a:solidFill>
                <a:latin typeface="Trebuchet MS" panose="020B0603020202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0188" indent="-231775">
              <a:spcBef>
                <a:spcPts val="600"/>
              </a:spcBef>
              <a:spcAft>
                <a:spcPts val="600"/>
              </a:spcAft>
              <a:buFont typeface="Wingdings" panose="05000000000000000000" pitchFamily="2" charset="2"/>
              <a:buChar char="§"/>
            </a:pPr>
            <a:endParaRPr lang="en-ZA" dirty="0"/>
          </a:p>
        </p:txBody>
      </p:sp>
      <p:sp>
        <p:nvSpPr>
          <p:cNvPr id="21" name="Title 20"/>
          <p:cNvSpPr>
            <a:spLocks noGrp="1"/>
          </p:cNvSpPr>
          <p:nvPr>
            <p:ph type="title"/>
          </p:nvPr>
        </p:nvSpPr>
        <p:spPr/>
        <p:txBody>
          <a:bodyPr/>
          <a:lstStyle/>
          <a:p>
            <a:pPr>
              <a:lnSpc>
                <a:spcPct val="100000"/>
              </a:lnSpc>
            </a:pPr>
            <a:r>
              <a:rPr lang="en-ZA" dirty="0"/>
              <a:t>South African Tourism has set a strategic goal of increasing the base of tourism by five million arrivals / trips during 2017-2021. This will ensure synergised efforts across the tourism sector towards contributing to inclusive economic growth</a:t>
            </a:r>
          </a:p>
        </p:txBody>
      </p:sp>
      <p:sp>
        <p:nvSpPr>
          <p:cNvPr id="31" name="TextBox 30">
            <a:extLst>
              <a:ext uri="{FF2B5EF4-FFF2-40B4-BE49-F238E27FC236}">
                <a16:creationId xmlns:a16="http://schemas.microsoft.com/office/drawing/2014/main" xmlns="" id="{A9F93C8F-0FCF-4E99-A5AE-1FDA5F9248BC}"/>
              </a:ext>
            </a:extLst>
          </p:cNvPr>
          <p:cNvSpPr txBox="1"/>
          <p:nvPr/>
        </p:nvSpPr>
        <p:spPr>
          <a:xfrm>
            <a:off x="34457" y="1264377"/>
            <a:ext cx="353943" cy="1285565"/>
          </a:xfrm>
          <a:prstGeom prst="rect">
            <a:avLst/>
          </a:prstGeom>
          <a:noFill/>
        </p:spPr>
        <p:txBody>
          <a:bodyPr vert="vert270">
            <a:spAutoFit/>
          </a:bodyPr>
          <a:lstStyle/>
          <a:p>
            <a:pPr algn="ctr">
              <a:defRPr/>
            </a:pPr>
            <a:r>
              <a:rPr lang="en-ZA" sz="1100" b="1" dirty="0">
                <a:latin typeface="Trebuchet MS" panose="020B0603020202020204" pitchFamily="34" charset="0"/>
              </a:rPr>
              <a:t>Goal</a:t>
            </a:r>
          </a:p>
        </p:txBody>
      </p:sp>
      <p:sp>
        <p:nvSpPr>
          <p:cNvPr id="32" name="TextBox 31">
            <a:extLst>
              <a:ext uri="{FF2B5EF4-FFF2-40B4-BE49-F238E27FC236}">
                <a16:creationId xmlns:a16="http://schemas.microsoft.com/office/drawing/2014/main" xmlns="" id="{51A7008C-BF8C-4D1B-9FCA-F16288E7A5BB}"/>
              </a:ext>
            </a:extLst>
          </p:cNvPr>
          <p:cNvSpPr txBox="1"/>
          <p:nvPr/>
        </p:nvSpPr>
        <p:spPr>
          <a:xfrm>
            <a:off x="34457" y="3065769"/>
            <a:ext cx="523220" cy="1285565"/>
          </a:xfrm>
          <a:prstGeom prst="rect">
            <a:avLst/>
          </a:prstGeom>
          <a:noFill/>
        </p:spPr>
        <p:txBody>
          <a:bodyPr vert="vert270">
            <a:spAutoFit/>
          </a:bodyPr>
          <a:lstStyle/>
          <a:p>
            <a:pPr algn="ctr">
              <a:defRPr/>
            </a:pPr>
            <a:r>
              <a:rPr lang="en-ZA" sz="1100" b="1" dirty="0">
                <a:latin typeface="Trebuchet MS" panose="020B0603020202020204" pitchFamily="34" charset="0"/>
              </a:rPr>
              <a:t>Strategic Objectives</a:t>
            </a:r>
          </a:p>
        </p:txBody>
      </p:sp>
      <p:cxnSp>
        <p:nvCxnSpPr>
          <p:cNvPr id="34" name="Straight Connector 19">
            <a:extLst>
              <a:ext uri="{FF2B5EF4-FFF2-40B4-BE49-F238E27FC236}">
                <a16:creationId xmlns:a16="http://schemas.microsoft.com/office/drawing/2014/main" xmlns="" id="{74F51815-1987-4242-975D-29B81FC098AB}"/>
              </a:ext>
            </a:extLst>
          </p:cNvPr>
          <p:cNvCxnSpPr>
            <a:cxnSpLocks noChangeShapeType="1"/>
          </p:cNvCxnSpPr>
          <p:nvPr/>
        </p:nvCxnSpPr>
        <p:spPr bwMode="auto">
          <a:xfrm>
            <a:off x="706075" y="2647654"/>
            <a:ext cx="8046720" cy="0"/>
          </a:xfrm>
          <a:prstGeom prst="line">
            <a:avLst/>
          </a:prstGeom>
          <a:noFill/>
          <a:ln w="19050" algn="ctr">
            <a:solidFill>
              <a:schemeClr val="tx1">
                <a:lumMod val="75000"/>
                <a:lumOff val="25000"/>
              </a:schemeClr>
            </a:solidFill>
            <a:prstDash val="sysDot"/>
            <a:round/>
            <a:headEnd/>
            <a:tailEnd/>
          </a:ln>
          <a:extLst>
            <a:ext uri="{909E8E84-426E-40DD-AFC4-6F175D3DCCD1}">
              <a14:hiddenFill xmlns:a14="http://schemas.microsoft.com/office/drawing/2010/main" xmlns="">
                <a:noFill/>
              </a14:hiddenFill>
            </a:ext>
          </a:extLst>
        </p:spPr>
      </p:cxnSp>
      <p:sp>
        <p:nvSpPr>
          <p:cNvPr id="38" name="Rectangle: Rounded Corners 37">
            <a:extLst>
              <a:ext uri="{FF2B5EF4-FFF2-40B4-BE49-F238E27FC236}">
                <a16:creationId xmlns:a16="http://schemas.microsoft.com/office/drawing/2014/main" xmlns="" id="{E7A1AB86-0C0C-432A-86AC-975EAFF778D0}"/>
              </a:ext>
            </a:extLst>
          </p:cNvPr>
          <p:cNvSpPr/>
          <p:nvPr/>
        </p:nvSpPr>
        <p:spPr bwMode="auto">
          <a:xfrm>
            <a:off x="3156438" y="1273586"/>
            <a:ext cx="2971800" cy="1084887"/>
          </a:xfrm>
          <a:prstGeom prst="roundRect">
            <a:avLst/>
          </a:prstGeom>
          <a:solidFill>
            <a:schemeClr val="accent3">
              <a:lumMod val="50000"/>
            </a:schemeClr>
          </a:solidFill>
          <a:ln w="9525" cap="flat" cmpd="sng" algn="ctr">
            <a:noFill/>
            <a:prstDash val="solid"/>
            <a:round/>
            <a:headEnd type="none" w="med" len="med"/>
            <a:tailEnd type="none" w="med" len="med"/>
          </a:ln>
          <a:effectLst/>
        </p:spPr>
        <p:txBody>
          <a:bodyPr anchor="ctr"/>
          <a:lstStyle/>
          <a:p>
            <a:pPr algn="ctr">
              <a:defRPr/>
            </a:pPr>
            <a:r>
              <a:rPr lang="en-ZA" sz="1200" dirty="0">
                <a:solidFill>
                  <a:schemeClr val="bg1"/>
                </a:solidFill>
                <a:latin typeface="Trebuchet MS" panose="020B0603020202020204" pitchFamily="34" charset="0"/>
                <a:ea typeface="ヒラギノ角ゴ Pro W3" pitchFamily="-112" charset="-128"/>
                <a:cs typeface="ヒラギノ角ゴ Pro W3" pitchFamily="-112" charset="-128"/>
              </a:rPr>
              <a:t>Increase tourism sector’s contribution to inclusive growth by </a:t>
            </a:r>
            <a:r>
              <a:rPr lang="en-ZA" dirty="0">
                <a:solidFill>
                  <a:schemeClr val="bg1"/>
                </a:solidFill>
                <a:latin typeface="Trebuchet MS" panose="020B0603020202020204" pitchFamily="34" charset="0"/>
                <a:ea typeface="ヒラギノ角ゴ Pro W3" pitchFamily="-112" charset="-128"/>
                <a:cs typeface="ヒラギノ角ゴ Pro W3" pitchFamily="-112" charset="-128"/>
              </a:rPr>
              <a:t>increasing the base of tourism by five million arrivals /trips during 2017-2021</a:t>
            </a:r>
          </a:p>
        </p:txBody>
      </p:sp>
      <p:sp>
        <p:nvSpPr>
          <p:cNvPr id="52" name="Rounded Rectangle 2">
            <a:extLst>
              <a:ext uri="{FF2B5EF4-FFF2-40B4-BE49-F238E27FC236}">
                <a16:creationId xmlns:a16="http://schemas.microsoft.com/office/drawing/2014/main" xmlns="" id="{980398BA-E79A-40BE-A210-DE43D991B4AB}"/>
              </a:ext>
            </a:extLst>
          </p:cNvPr>
          <p:cNvSpPr/>
          <p:nvPr/>
        </p:nvSpPr>
        <p:spPr bwMode="auto">
          <a:xfrm>
            <a:off x="801397" y="2818950"/>
            <a:ext cx="1138833" cy="2719208"/>
          </a:xfrm>
          <a:prstGeom prst="roundRect">
            <a:avLst/>
          </a:prstGeom>
          <a:solidFill>
            <a:schemeClr val="accent3"/>
          </a:solidFill>
          <a:ln w="9525" cap="flat" cmpd="sng" algn="ctr">
            <a:noFill/>
            <a:prstDash val="solid"/>
            <a:round/>
            <a:headEnd type="none" w="med" len="med"/>
            <a:tailEnd type="none" w="med" len="med"/>
          </a:ln>
          <a:effectLst/>
        </p:spPr>
        <p:txBody>
          <a:bodyPr anchor="t"/>
          <a:lstStyle/>
          <a:p>
            <a:pPr marL="1588" lvl="0" indent="-3175" algn="ctr" defTabSz="114300">
              <a:lnSpc>
                <a:spcPct val="90000"/>
              </a:lnSpc>
              <a:spcBef>
                <a:spcPts val="0"/>
              </a:spcBef>
            </a:pPr>
            <a:r>
              <a:rPr lang="en-ZA" sz="1100" b="1" dirty="0">
                <a:solidFill>
                  <a:schemeClr val="bg1"/>
                </a:solidFill>
                <a:latin typeface="Calibri Light" panose="020F0302020204030204" pitchFamily="34" charset="0"/>
              </a:rPr>
              <a:t>Strategic Objective 1: </a:t>
            </a:r>
          </a:p>
          <a:p>
            <a:pPr marL="1588" lvl="0" indent="-3175" algn="ctr" defTabSz="114300">
              <a:lnSpc>
                <a:spcPct val="90000"/>
              </a:lnSpc>
              <a:spcBef>
                <a:spcPts val="0"/>
              </a:spcBef>
            </a:pPr>
            <a:endParaRPr lang="en-ZA" sz="1100" b="1" dirty="0">
              <a:solidFill>
                <a:schemeClr val="bg1"/>
              </a:solidFill>
              <a:latin typeface="Calibri Light" panose="020F0302020204030204" pitchFamily="34" charset="0"/>
            </a:endParaRPr>
          </a:p>
          <a:p>
            <a:pPr marL="1588" lvl="0" indent="-3175" algn="ctr" defTabSz="114300">
              <a:lnSpc>
                <a:spcPct val="90000"/>
              </a:lnSpc>
              <a:spcBef>
                <a:spcPts val="0"/>
              </a:spcBef>
            </a:pPr>
            <a:r>
              <a:rPr lang="en-ZA" sz="1100" b="1" dirty="0">
                <a:solidFill>
                  <a:schemeClr val="bg1"/>
                </a:solidFill>
                <a:latin typeface="Calibri Light" panose="020F0302020204030204" pitchFamily="34" charset="0"/>
              </a:rPr>
              <a:t>To contribute to inclusive economic growth by increasing the number of international and domestic tourists</a:t>
            </a:r>
          </a:p>
        </p:txBody>
      </p:sp>
      <p:sp>
        <p:nvSpPr>
          <p:cNvPr id="53" name="Rounded Rectangle 6">
            <a:extLst>
              <a:ext uri="{FF2B5EF4-FFF2-40B4-BE49-F238E27FC236}">
                <a16:creationId xmlns:a16="http://schemas.microsoft.com/office/drawing/2014/main" xmlns="" id="{3806FC11-34F5-48CE-B054-9603864505D3}"/>
              </a:ext>
            </a:extLst>
          </p:cNvPr>
          <p:cNvSpPr/>
          <p:nvPr/>
        </p:nvSpPr>
        <p:spPr bwMode="auto">
          <a:xfrm>
            <a:off x="4853331" y="2818950"/>
            <a:ext cx="1147008" cy="2719207"/>
          </a:xfrm>
          <a:prstGeom prst="roundRect">
            <a:avLst/>
          </a:prstGeom>
          <a:solidFill>
            <a:schemeClr val="accent3"/>
          </a:solidFill>
          <a:ln w="9525" cap="flat" cmpd="sng" algn="ctr">
            <a:noFill/>
            <a:prstDash val="solid"/>
            <a:round/>
            <a:headEnd type="none" w="med" len="med"/>
            <a:tailEnd type="none" w="med" len="med"/>
          </a:ln>
          <a:effectLst/>
        </p:spPr>
        <p:txBody>
          <a:bodyPr anchor="t"/>
          <a:lstStyle/>
          <a:p>
            <a:pPr marL="1588" indent="-3175" algn="ctr" defTabSz="114300">
              <a:lnSpc>
                <a:spcPct val="90000"/>
              </a:lnSpc>
              <a:spcBef>
                <a:spcPts val="0"/>
              </a:spcBef>
            </a:pPr>
            <a:r>
              <a:rPr lang="en-ZA" sz="1100" b="1" dirty="0">
                <a:solidFill>
                  <a:schemeClr val="bg1"/>
                </a:solidFill>
                <a:latin typeface="Calibri Light" panose="020F0302020204030204" pitchFamily="34" charset="0"/>
              </a:rPr>
              <a:t>Strategic Objective 4: </a:t>
            </a:r>
          </a:p>
          <a:p>
            <a:pPr marL="1588" indent="-3175" algn="ctr" defTabSz="114300">
              <a:lnSpc>
                <a:spcPct val="90000"/>
              </a:lnSpc>
              <a:spcBef>
                <a:spcPts val="0"/>
              </a:spcBef>
            </a:pPr>
            <a:endParaRPr lang="en-ZA" sz="1100" b="1" dirty="0">
              <a:solidFill>
                <a:schemeClr val="bg1"/>
              </a:solidFill>
              <a:latin typeface="Calibri Light" panose="020F0302020204030204" pitchFamily="34" charset="0"/>
            </a:endParaRPr>
          </a:p>
          <a:p>
            <a:pPr marL="1588" indent="-3175" algn="ctr" defTabSz="114300">
              <a:lnSpc>
                <a:spcPct val="90000"/>
              </a:lnSpc>
              <a:spcBef>
                <a:spcPts val="0"/>
              </a:spcBef>
            </a:pPr>
            <a:r>
              <a:rPr lang="en-ZA" sz="1100" b="1" dirty="0">
                <a:solidFill>
                  <a:schemeClr val="bg1"/>
                </a:solidFill>
                <a:latin typeface="Calibri Light" panose="020F0302020204030204" pitchFamily="34" charset="0"/>
              </a:rPr>
              <a:t>To contribute to an improved tourist experience in line with the brand promise</a:t>
            </a:r>
            <a:endParaRPr lang="en-US" sz="1100" b="1" dirty="0">
              <a:solidFill>
                <a:schemeClr val="bg1"/>
              </a:solidFill>
              <a:latin typeface="Calibri Light" panose="020F0302020204030204" pitchFamily="34" charset="0"/>
            </a:endParaRPr>
          </a:p>
        </p:txBody>
      </p:sp>
      <p:sp>
        <p:nvSpPr>
          <p:cNvPr id="54" name="Rounded Rectangle 7">
            <a:extLst>
              <a:ext uri="{FF2B5EF4-FFF2-40B4-BE49-F238E27FC236}">
                <a16:creationId xmlns:a16="http://schemas.microsoft.com/office/drawing/2014/main" xmlns="" id="{1CFEE3E7-2301-4BB7-A1AB-BAF09C024FCF}"/>
              </a:ext>
            </a:extLst>
          </p:cNvPr>
          <p:cNvSpPr/>
          <p:nvPr/>
        </p:nvSpPr>
        <p:spPr bwMode="auto">
          <a:xfrm>
            <a:off x="2151490" y="2818952"/>
            <a:ext cx="1182078" cy="2719206"/>
          </a:xfrm>
          <a:prstGeom prst="roundRect">
            <a:avLst/>
          </a:prstGeom>
          <a:solidFill>
            <a:schemeClr val="accent3"/>
          </a:solidFill>
          <a:ln w="9525" cap="flat" cmpd="sng" algn="ctr">
            <a:noFill/>
            <a:prstDash val="solid"/>
            <a:round/>
            <a:headEnd type="none" w="med" len="med"/>
            <a:tailEnd type="none" w="med" len="med"/>
          </a:ln>
          <a:effectLst/>
        </p:spPr>
        <p:txBody>
          <a:bodyPr anchor="t"/>
          <a:lstStyle/>
          <a:p>
            <a:pPr marL="1588" indent="-3175" algn="ctr" defTabSz="114300">
              <a:lnSpc>
                <a:spcPct val="90000"/>
              </a:lnSpc>
              <a:spcBef>
                <a:spcPts val="0"/>
              </a:spcBef>
            </a:pPr>
            <a:r>
              <a:rPr lang="en-ZA" sz="1100" b="1" dirty="0">
                <a:solidFill>
                  <a:schemeClr val="bg1"/>
                </a:solidFill>
                <a:latin typeface="Calibri Light" panose="020F0302020204030204" pitchFamily="34" charset="0"/>
                <a:cs typeface="Arial" charset="0"/>
              </a:rPr>
              <a:t>Strategic objective 2: </a:t>
            </a:r>
          </a:p>
          <a:p>
            <a:pPr marL="1588" indent="-3175" algn="ctr" defTabSz="114300">
              <a:lnSpc>
                <a:spcPct val="90000"/>
              </a:lnSpc>
              <a:spcBef>
                <a:spcPts val="0"/>
              </a:spcBef>
            </a:pPr>
            <a:endParaRPr lang="en-ZA" sz="1100" b="1" dirty="0">
              <a:solidFill>
                <a:schemeClr val="bg1"/>
              </a:solidFill>
              <a:latin typeface="Calibri Light" panose="020F0302020204030204" pitchFamily="34" charset="0"/>
              <a:cs typeface="Arial" charset="0"/>
            </a:endParaRPr>
          </a:p>
          <a:p>
            <a:pPr marL="1588" indent="-3175" algn="ctr" defTabSz="114300">
              <a:lnSpc>
                <a:spcPct val="90000"/>
              </a:lnSpc>
              <a:spcBef>
                <a:spcPts val="0"/>
              </a:spcBef>
            </a:pPr>
            <a:r>
              <a:rPr lang="en-ZA" sz="1100" b="1" dirty="0">
                <a:solidFill>
                  <a:schemeClr val="bg1"/>
                </a:solidFill>
                <a:latin typeface="Calibri Light" panose="020F0302020204030204" pitchFamily="34" charset="0"/>
                <a:cs typeface="Arial" charset="0"/>
              </a:rPr>
              <a:t>To contribute to an enhanced, recognised, appealing, resilient and competitive tourism and business events brand for South Africa across the target markets and segments</a:t>
            </a:r>
          </a:p>
        </p:txBody>
      </p:sp>
      <p:sp>
        <p:nvSpPr>
          <p:cNvPr id="55" name="Rounded Rectangle 8">
            <a:extLst>
              <a:ext uri="{FF2B5EF4-FFF2-40B4-BE49-F238E27FC236}">
                <a16:creationId xmlns:a16="http://schemas.microsoft.com/office/drawing/2014/main" xmlns="" id="{B922F9BA-7F55-4D65-99CF-C9F4D758ACA0}"/>
              </a:ext>
            </a:extLst>
          </p:cNvPr>
          <p:cNvSpPr/>
          <p:nvPr/>
        </p:nvSpPr>
        <p:spPr bwMode="auto">
          <a:xfrm>
            <a:off x="3506868" y="2822634"/>
            <a:ext cx="1141726" cy="2715523"/>
          </a:xfrm>
          <a:prstGeom prst="roundRect">
            <a:avLst/>
          </a:prstGeom>
          <a:solidFill>
            <a:schemeClr val="accent3"/>
          </a:solidFill>
          <a:ln w="9525" cap="flat" cmpd="sng" algn="ctr">
            <a:noFill/>
            <a:prstDash val="solid"/>
            <a:round/>
            <a:headEnd type="none" w="med" len="med"/>
            <a:tailEnd type="none" w="med" len="med"/>
          </a:ln>
          <a:effectLst/>
        </p:spPr>
        <p:txBody>
          <a:bodyPr anchor="t"/>
          <a:lstStyle/>
          <a:p>
            <a:pPr marL="1588" indent="-3175" algn="ctr" defTabSz="114300">
              <a:lnSpc>
                <a:spcPct val="90000"/>
              </a:lnSpc>
              <a:spcBef>
                <a:spcPts val="0"/>
              </a:spcBef>
            </a:pPr>
            <a:r>
              <a:rPr lang="en-ZA" sz="1100" b="1" dirty="0">
                <a:solidFill>
                  <a:schemeClr val="bg1"/>
                </a:solidFill>
                <a:latin typeface="Calibri Light" panose="020F0302020204030204" pitchFamily="34" charset="0"/>
              </a:rPr>
              <a:t>Strategic Objective 3: </a:t>
            </a:r>
          </a:p>
          <a:p>
            <a:pPr marL="1588" indent="-3175" algn="ctr" defTabSz="114300">
              <a:lnSpc>
                <a:spcPct val="90000"/>
              </a:lnSpc>
              <a:spcBef>
                <a:spcPts val="0"/>
              </a:spcBef>
            </a:pPr>
            <a:endParaRPr lang="en-ZA" sz="1100" b="1" dirty="0">
              <a:solidFill>
                <a:schemeClr val="bg1"/>
              </a:solidFill>
              <a:latin typeface="Calibri Light" panose="020F0302020204030204" pitchFamily="34" charset="0"/>
            </a:endParaRPr>
          </a:p>
          <a:p>
            <a:pPr marL="1588" indent="-3175" algn="ctr" defTabSz="114300">
              <a:lnSpc>
                <a:spcPct val="90000"/>
              </a:lnSpc>
              <a:spcBef>
                <a:spcPts val="0"/>
              </a:spcBef>
            </a:pPr>
            <a:r>
              <a:rPr lang="en-ZA" sz="1100" b="1" dirty="0">
                <a:solidFill>
                  <a:schemeClr val="bg1"/>
                </a:solidFill>
                <a:latin typeface="Calibri Light" panose="020F0302020204030204" pitchFamily="34" charset="0"/>
              </a:rPr>
              <a:t>To enhance stakeholder and partnership collaboration, both local and international, to improve delivery on South African Tourism’s mandate</a:t>
            </a:r>
          </a:p>
        </p:txBody>
      </p:sp>
      <p:sp>
        <p:nvSpPr>
          <p:cNvPr id="56" name="Rounded Rectangle 9">
            <a:extLst>
              <a:ext uri="{FF2B5EF4-FFF2-40B4-BE49-F238E27FC236}">
                <a16:creationId xmlns:a16="http://schemas.microsoft.com/office/drawing/2014/main" xmlns="" id="{0D31003F-D6F9-47A4-8E24-0B790D4C92CD}"/>
              </a:ext>
            </a:extLst>
          </p:cNvPr>
          <p:cNvSpPr/>
          <p:nvPr/>
        </p:nvSpPr>
        <p:spPr bwMode="auto">
          <a:xfrm>
            <a:off x="7557149" y="2818950"/>
            <a:ext cx="1195646" cy="2719207"/>
          </a:xfrm>
          <a:prstGeom prst="roundRect">
            <a:avLst/>
          </a:prstGeom>
          <a:solidFill>
            <a:schemeClr val="accent3"/>
          </a:solidFill>
          <a:ln w="9525" cap="flat" cmpd="sng" algn="ctr">
            <a:noFill/>
            <a:prstDash val="solid"/>
            <a:round/>
            <a:headEnd type="none" w="med" len="med"/>
            <a:tailEnd type="none" w="med" len="med"/>
          </a:ln>
          <a:effectLst/>
        </p:spPr>
        <p:txBody>
          <a:bodyPr anchor="t"/>
          <a:lstStyle/>
          <a:p>
            <a:pPr marL="1588" indent="-3175" algn="ctr" defTabSz="114300">
              <a:lnSpc>
                <a:spcPct val="90000"/>
              </a:lnSpc>
              <a:spcBef>
                <a:spcPts val="0"/>
              </a:spcBef>
            </a:pPr>
            <a:r>
              <a:rPr lang="en-ZA" sz="1100" b="1" dirty="0">
                <a:solidFill>
                  <a:schemeClr val="bg1"/>
                </a:solidFill>
                <a:latin typeface="Calibri Light" panose="020F0302020204030204" pitchFamily="34" charset="0"/>
              </a:rPr>
              <a:t>Strategic Objective 6: </a:t>
            </a:r>
          </a:p>
          <a:p>
            <a:pPr marL="1588" indent="-3175" algn="ctr" defTabSz="114300">
              <a:lnSpc>
                <a:spcPct val="90000"/>
              </a:lnSpc>
              <a:spcBef>
                <a:spcPts val="0"/>
              </a:spcBef>
            </a:pPr>
            <a:endParaRPr lang="en-ZA" sz="1100" b="1" dirty="0">
              <a:solidFill>
                <a:schemeClr val="bg1"/>
              </a:solidFill>
              <a:latin typeface="Calibri Light" panose="020F0302020204030204" pitchFamily="34" charset="0"/>
            </a:endParaRPr>
          </a:p>
          <a:p>
            <a:pPr marL="1588" indent="-3175" algn="ctr" defTabSz="114300">
              <a:lnSpc>
                <a:spcPct val="90000"/>
              </a:lnSpc>
              <a:spcBef>
                <a:spcPts val="0"/>
              </a:spcBef>
            </a:pPr>
            <a:r>
              <a:rPr lang="en-ZA" sz="1100" b="1" dirty="0">
                <a:solidFill>
                  <a:schemeClr val="bg1"/>
                </a:solidFill>
                <a:latin typeface="Calibri Light" panose="020F0302020204030204" pitchFamily="34" charset="0"/>
              </a:rPr>
              <a:t>To achieve operational efficiencies in all activities, including human, marketing and other resources available to South African Tourism</a:t>
            </a:r>
          </a:p>
        </p:txBody>
      </p:sp>
      <p:sp>
        <p:nvSpPr>
          <p:cNvPr id="57" name="Rounded Rectangle 10">
            <a:extLst>
              <a:ext uri="{FF2B5EF4-FFF2-40B4-BE49-F238E27FC236}">
                <a16:creationId xmlns:a16="http://schemas.microsoft.com/office/drawing/2014/main" xmlns="" id="{55D2246A-6714-4B63-9130-3CC746D886F4}"/>
              </a:ext>
            </a:extLst>
          </p:cNvPr>
          <p:cNvSpPr/>
          <p:nvPr/>
        </p:nvSpPr>
        <p:spPr bwMode="auto">
          <a:xfrm>
            <a:off x="6205075" y="2818950"/>
            <a:ext cx="1147338" cy="2719207"/>
          </a:xfrm>
          <a:prstGeom prst="roundRect">
            <a:avLst/>
          </a:prstGeom>
          <a:solidFill>
            <a:schemeClr val="accent3"/>
          </a:solidFill>
          <a:ln w="9525" cap="flat" cmpd="sng" algn="ctr">
            <a:noFill/>
            <a:prstDash val="solid"/>
            <a:round/>
            <a:headEnd type="none" w="med" len="med"/>
            <a:tailEnd type="none" w="med" len="med"/>
          </a:ln>
          <a:effectLst/>
        </p:spPr>
        <p:txBody>
          <a:bodyPr anchor="t"/>
          <a:lstStyle/>
          <a:p>
            <a:pPr marL="1588" indent="-3175" algn="ctr" defTabSz="114300">
              <a:lnSpc>
                <a:spcPct val="90000"/>
              </a:lnSpc>
              <a:spcBef>
                <a:spcPts val="0"/>
              </a:spcBef>
            </a:pPr>
            <a:r>
              <a:rPr lang="en-ZA" sz="1050" b="1" dirty="0">
                <a:solidFill>
                  <a:schemeClr val="bg1"/>
                </a:solidFill>
                <a:latin typeface="Calibri Light" panose="020F0302020204030204" pitchFamily="34" charset="0"/>
              </a:rPr>
              <a:t>Strategic Objective 5: </a:t>
            </a:r>
          </a:p>
          <a:p>
            <a:pPr marL="1588" indent="-3175" algn="ctr" defTabSz="114300">
              <a:lnSpc>
                <a:spcPct val="90000"/>
              </a:lnSpc>
              <a:spcBef>
                <a:spcPts val="0"/>
              </a:spcBef>
            </a:pPr>
            <a:endParaRPr lang="en-ZA" sz="1050" b="1" dirty="0">
              <a:solidFill>
                <a:schemeClr val="bg1"/>
              </a:solidFill>
              <a:latin typeface="Calibri Light" panose="020F0302020204030204" pitchFamily="34" charset="0"/>
            </a:endParaRPr>
          </a:p>
          <a:p>
            <a:pPr marL="1588" indent="-3175" algn="ctr" defTabSz="114300">
              <a:lnSpc>
                <a:spcPct val="90000"/>
              </a:lnSpc>
              <a:spcBef>
                <a:spcPts val="0"/>
              </a:spcBef>
            </a:pPr>
            <a:r>
              <a:rPr lang="en-ZA" sz="1050" b="1" dirty="0">
                <a:solidFill>
                  <a:schemeClr val="bg1"/>
                </a:solidFill>
                <a:latin typeface="Calibri Light" panose="020F0302020204030204" pitchFamily="34" charset="0"/>
              </a:rPr>
              <a:t>To position South African Tourism’s corporate brand to be recognised as a tourism and business events industry leader in market intelligence, insights and analytics</a:t>
            </a:r>
          </a:p>
        </p:txBody>
      </p:sp>
      <p:sp>
        <p:nvSpPr>
          <p:cNvPr id="15" name="TextBox 14"/>
          <p:cNvSpPr txBox="1"/>
          <p:nvPr/>
        </p:nvSpPr>
        <p:spPr bwMode="auto">
          <a:xfrm>
            <a:off x="-342505" y="6609532"/>
            <a:ext cx="2871507" cy="230832"/>
          </a:xfrm>
          <a:prstGeom prst="rect">
            <a:avLst/>
          </a:prstGeom>
          <a:noFill/>
          <a:ln w="9525">
            <a:noFill/>
            <a:miter lim="800000"/>
            <a:headEnd/>
            <a:tailEnd/>
          </a:ln>
          <a:effectLst/>
        </p:spPr>
        <p:txBody>
          <a:bodyPr wrap="square" rtlCol="0" anchor="b">
            <a:spAutoFit/>
          </a:bodyPr>
          <a:lstStyle/>
          <a:p>
            <a:pPr algn="ctr"/>
            <a:r>
              <a:rPr lang="en-ZA" sz="900" dirty="0">
                <a:latin typeface="Trebuchet MS" panose="020B0603020202020204" pitchFamily="34" charset="0"/>
                <a:cs typeface="Calibri Light" panose="020F0302020204030204" pitchFamily="34" charset="0"/>
              </a:rPr>
              <a:t>Annual Performance Plan: page 6</a:t>
            </a:r>
          </a:p>
        </p:txBody>
      </p:sp>
    </p:spTree>
    <p:extLst>
      <p:ext uri="{BB962C8B-B14F-4D97-AF65-F5344CB8AC3E}">
        <p14:creationId xmlns:p14="http://schemas.microsoft.com/office/powerpoint/2010/main" xmlns="" val="1201006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xmlns=""/>
              </a:ext>
            </a:extLst>
          </a:blip>
          <a:srcRect t="-310"/>
          <a:stretch/>
        </p:blipFill>
        <p:spPr>
          <a:xfrm>
            <a:off x="-10634" y="-21265"/>
            <a:ext cx="9154633" cy="6879265"/>
          </a:xfrm>
          <a:prstGeom prst="rect">
            <a:avLst/>
          </a:prstGeom>
        </p:spPr>
      </p:pic>
      <p:sp>
        <p:nvSpPr>
          <p:cNvPr id="3" name="TextBox 2"/>
          <p:cNvSpPr txBox="1"/>
          <p:nvPr/>
        </p:nvSpPr>
        <p:spPr>
          <a:xfrm>
            <a:off x="4570645" y="4106068"/>
            <a:ext cx="4307090" cy="1546577"/>
          </a:xfrm>
          <a:prstGeom prst="rect">
            <a:avLst/>
          </a:prstGeom>
          <a:noFill/>
        </p:spPr>
        <p:txBody>
          <a:bodyPr wrap="square" bIns="0" rtlCol="0">
            <a:spAutoFit/>
          </a:bodyPr>
          <a:lstStyle/>
          <a:p>
            <a:pPr lvl="2" algn="r">
              <a:lnSpc>
                <a:spcPts val="3880"/>
              </a:lnSpc>
              <a:spcBef>
                <a:spcPts val="5"/>
              </a:spcBef>
              <a:spcAft>
                <a:spcPts val="5"/>
              </a:spcAft>
            </a:pPr>
            <a:r>
              <a:rPr lang="en-US" sz="4000" b="1" dirty="0">
                <a:solidFill>
                  <a:schemeClr val="bg1"/>
                </a:solidFill>
                <a:latin typeface="Trebuchet MS" panose="020B0603020202020204" pitchFamily="34" charset="0"/>
                <a:ea typeface="Amsi Pro Ultra" charset="0"/>
                <a:cs typeface="Amsi Pro Ultra" charset="0"/>
              </a:rPr>
              <a:t>Collaboration with provinces</a:t>
            </a:r>
          </a:p>
        </p:txBody>
      </p:sp>
    </p:spTree>
    <p:extLst>
      <p:ext uri="{BB962C8B-B14F-4D97-AF65-F5344CB8AC3E}">
        <p14:creationId xmlns:p14="http://schemas.microsoft.com/office/powerpoint/2010/main" xmlns="" val="4229560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2"/>
          <p:cNvSpPr>
            <a:spLocks noGrp="1" noChangeArrowheads="1"/>
          </p:cNvSpPr>
          <p:nvPr>
            <p:ph type="title"/>
          </p:nvPr>
        </p:nvSpPr>
        <p:spPr/>
        <p:txBody>
          <a:bodyPr/>
          <a:lstStyle/>
          <a:p>
            <a:pPr marL="0" indent="0">
              <a:lnSpc>
                <a:spcPct val="100000"/>
              </a:lnSpc>
              <a:buFont typeface="Times" panose="02020603050405020304" pitchFamily="18" charset="0"/>
              <a:buNone/>
            </a:pPr>
            <a:r>
              <a:rPr lang="en-ZA" altLang="en-US" dirty="0"/>
              <a:t>The tourism growth targets is jointly owned by SA Tourism and the Provincial Tourism Authorities. This drives strategic alignment, proportionate resource allocation and coordination of marketing activity </a:t>
            </a:r>
          </a:p>
        </p:txBody>
      </p:sp>
      <p:sp>
        <p:nvSpPr>
          <p:cNvPr id="54" name="Rectangle 53"/>
          <p:cNvSpPr/>
          <p:nvPr/>
        </p:nvSpPr>
        <p:spPr>
          <a:xfrm>
            <a:off x="3533775" y="2548466"/>
            <a:ext cx="415925" cy="2128838"/>
          </a:xfrm>
          <a:prstGeom prst="rect">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27000" rIns="27000" anchor="ctr"/>
          <a:lstStyle/>
          <a:p>
            <a:pPr algn="ctr">
              <a:defRPr/>
            </a:pPr>
            <a:r>
              <a:rPr lang="en-ZA" sz="1100" dirty="0">
                <a:solidFill>
                  <a:srgbClr val="000000"/>
                </a:solidFill>
                <a:ea typeface="Segoe UI" panose="020B0502040204020203" pitchFamily="34" charset="0"/>
                <a:cs typeface="Segoe UI" panose="020B0502040204020203" pitchFamily="34" charset="0"/>
              </a:rPr>
              <a:t>SAT</a:t>
            </a:r>
          </a:p>
        </p:txBody>
      </p:sp>
      <p:sp>
        <p:nvSpPr>
          <p:cNvPr id="56" name="Rectangle 55"/>
          <p:cNvSpPr/>
          <p:nvPr/>
        </p:nvSpPr>
        <p:spPr>
          <a:xfrm>
            <a:off x="3141663" y="1764241"/>
            <a:ext cx="1201737" cy="514350"/>
          </a:xfrm>
          <a:prstGeom prst="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27000" rIns="27000" anchor="ctr"/>
          <a:lstStyle/>
          <a:p>
            <a:pPr algn="ctr">
              <a:defRPr/>
            </a:pPr>
            <a:r>
              <a:rPr lang="en-ZA" sz="900" dirty="0">
                <a:solidFill>
                  <a:prstClr val="white"/>
                </a:solidFill>
                <a:ea typeface="Segoe UI" panose="020B0502040204020203" pitchFamily="34" charset="0"/>
                <a:cs typeface="Segoe UI" panose="020B0502040204020203" pitchFamily="34" charset="0"/>
              </a:rPr>
              <a:t>5-in-5 National Tourism Target Drives Resource Allocation</a:t>
            </a:r>
          </a:p>
        </p:txBody>
      </p:sp>
      <p:sp>
        <p:nvSpPr>
          <p:cNvPr id="38918" name="TextBox 1"/>
          <p:cNvSpPr txBox="1">
            <a:spLocks noChangeArrowheads="1"/>
          </p:cNvSpPr>
          <p:nvPr/>
        </p:nvSpPr>
        <p:spPr bwMode="auto">
          <a:xfrm>
            <a:off x="2103438" y="1764241"/>
            <a:ext cx="614362" cy="51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lvl1pPr>
              <a:spcBef>
                <a:spcPct val="20000"/>
              </a:spcBef>
              <a:buClr>
                <a:schemeClr val="tx1"/>
              </a:buClr>
              <a:buSzPct val="6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9pPr>
          </a:lstStyle>
          <a:p>
            <a:pPr algn="ctr">
              <a:spcBef>
                <a:spcPct val="0"/>
              </a:spcBef>
              <a:buClrTx/>
              <a:buSzTx/>
              <a:buFont typeface="Arial" panose="020B0604020202020204" pitchFamily="34" charset="0"/>
              <a:buNone/>
            </a:pPr>
            <a:r>
              <a:rPr lang="en-ZA" altLang="en-US" sz="1100">
                <a:solidFill>
                  <a:srgbClr val="000000"/>
                </a:solidFill>
                <a:ea typeface="ヒラギノ角ゴ Pro W3" pitchFamily="-84" charset="-128"/>
              </a:rPr>
              <a:t>Source Markets</a:t>
            </a:r>
          </a:p>
        </p:txBody>
      </p:sp>
      <p:sp>
        <p:nvSpPr>
          <p:cNvPr id="38919" name="TextBox 56"/>
          <p:cNvSpPr txBox="1">
            <a:spLocks noChangeArrowheads="1"/>
          </p:cNvSpPr>
          <p:nvPr/>
        </p:nvSpPr>
        <p:spPr bwMode="auto">
          <a:xfrm>
            <a:off x="4764088" y="1764241"/>
            <a:ext cx="612775" cy="51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lvl1pPr>
              <a:spcBef>
                <a:spcPct val="20000"/>
              </a:spcBef>
              <a:buClr>
                <a:schemeClr val="tx1"/>
              </a:buClr>
              <a:buSzPct val="6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9pPr>
          </a:lstStyle>
          <a:p>
            <a:pPr algn="ctr">
              <a:spcBef>
                <a:spcPct val="0"/>
              </a:spcBef>
              <a:buClrTx/>
              <a:buSzTx/>
              <a:buFont typeface="Arial" panose="020B0604020202020204" pitchFamily="34" charset="0"/>
              <a:buNone/>
            </a:pPr>
            <a:r>
              <a:rPr lang="en-ZA" altLang="en-US" sz="1100">
                <a:solidFill>
                  <a:srgbClr val="000000"/>
                </a:solidFill>
                <a:ea typeface="ヒラギノ角ゴ Pro W3" pitchFamily="-84" charset="-128"/>
              </a:rPr>
              <a:t>Distribution Markets</a:t>
            </a:r>
          </a:p>
        </p:txBody>
      </p:sp>
      <p:sp>
        <p:nvSpPr>
          <p:cNvPr id="38920" name="TextBox 57"/>
          <p:cNvSpPr txBox="1">
            <a:spLocks noChangeArrowheads="1"/>
          </p:cNvSpPr>
          <p:nvPr/>
        </p:nvSpPr>
        <p:spPr bwMode="auto">
          <a:xfrm>
            <a:off x="2486025" y="2459566"/>
            <a:ext cx="307975" cy="13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27000" tIns="0" rIns="27000" bIns="0" anchor="ctr">
            <a:spAutoFit/>
          </a:bodyPr>
          <a:lstStyle>
            <a:lvl1pPr>
              <a:spcBef>
                <a:spcPct val="20000"/>
              </a:spcBef>
              <a:buClr>
                <a:schemeClr val="tx1"/>
              </a:buClr>
              <a:buSzPct val="6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9pPr>
          </a:lstStyle>
          <a:p>
            <a:pPr algn="ctr">
              <a:spcBef>
                <a:spcPct val="0"/>
              </a:spcBef>
              <a:buClrTx/>
              <a:buSzTx/>
              <a:buFont typeface="Arial" panose="020B0604020202020204" pitchFamily="34" charset="0"/>
              <a:buNone/>
            </a:pPr>
            <a:r>
              <a:rPr lang="en-ZA" altLang="en-US" sz="900">
                <a:solidFill>
                  <a:srgbClr val="000000"/>
                </a:solidFill>
                <a:ea typeface="ヒラギノ角ゴ Pro W3" pitchFamily="-84" charset="-128"/>
              </a:rPr>
              <a:t>India</a:t>
            </a:r>
          </a:p>
        </p:txBody>
      </p:sp>
      <p:sp>
        <p:nvSpPr>
          <p:cNvPr id="38921" name="TextBox 58"/>
          <p:cNvSpPr txBox="1">
            <a:spLocks noChangeArrowheads="1"/>
          </p:cNvSpPr>
          <p:nvPr/>
        </p:nvSpPr>
        <p:spPr bwMode="auto">
          <a:xfrm>
            <a:off x="2217738" y="2689754"/>
            <a:ext cx="511175" cy="138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27000" tIns="0" rIns="27000" bIns="0" anchor="ctr">
            <a:spAutoFit/>
          </a:bodyPr>
          <a:lstStyle>
            <a:lvl1pPr>
              <a:spcBef>
                <a:spcPct val="20000"/>
              </a:spcBef>
              <a:buClr>
                <a:schemeClr val="tx1"/>
              </a:buClr>
              <a:buSzPct val="6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9pPr>
          </a:lstStyle>
          <a:p>
            <a:pPr>
              <a:spcBef>
                <a:spcPct val="0"/>
              </a:spcBef>
              <a:buClrTx/>
              <a:buSzTx/>
              <a:buFont typeface="Arial" panose="020B0604020202020204" pitchFamily="34" charset="0"/>
              <a:buNone/>
            </a:pPr>
            <a:r>
              <a:rPr lang="en-ZA" altLang="en-US" sz="900">
                <a:solidFill>
                  <a:srgbClr val="000000"/>
                </a:solidFill>
                <a:ea typeface="ヒラギノ角ゴ Pro W3" pitchFamily="-84" charset="-128"/>
              </a:rPr>
              <a:t>Australia</a:t>
            </a:r>
          </a:p>
        </p:txBody>
      </p:sp>
      <p:sp>
        <p:nvSpPr>
          <p:cNvPr id="38922" name="TextBox 59"/>
          <p:cNvSpPr txBox="1">
            <a:spLocks noChangeArrowheads="1"/>
          </p:cNvSpPr>
          <p:nvPr/>
        </p:nvSpPr>
        <p:spPr bwMode="auto">
          <a:xfrm>
            <a:off x="2025650" y="2973916"/>
            <a:ext cx="674688"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27000" tIns="0" rIns="27000" bIns="0" anchor="ctr">
            <a:spAutoFit/>
          </a:bodyPr>
          <a:lstStyle>
            <a:lvl1pPr>
              <a:spcBef>
                <a:spcPct val="20000"/>
              </a:spcBef>
              <a:buClr>
                <a:schemeClr val="tx1"/>
              </a:buClr>
              <a:buSzPct val="6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9pPr>
          </a:lstStyle>
          <a:p>
            <a:pPr>
              <a:spcBef>
                <a:spcPct val="0"/>
              </a:spcBef>
              <a:buClrTx/>
              <a:buSzTx/>
              <a:buFont typeface="Arial" panose="020B0604020202020204" pitchFamily="34" charset="0"/>
              <a:buNone/>
            </a:pPr>
            <a:r>
              <a:rPr lang="en-ZA" altLang="en-US" sz="900">
                <a:solidFill>
                  <a:srgbClr val="000000"/>
                </a:solidFill>
                <a:ea typeface="ヒラギノ角ゴ Pro W3" pitchFamily="-84" charset="-128"/>
              </a:rPr>
              <a:t>Netherlands</a:t>
            </a:r>
          </a:p>
        </p:txBody>
      </p:sp>
      <p:sp>
        <p:nvSpPr>
          <p:cNvPr id="38923" name="TextBox 60"/>
          <p:cNvSpPr txBox="1">
            <a:spLocks noChangeArrowheads="1"/>
          </p:cNvSpPr>
          <p:nvPr/>
        </p:nvSpPr>
        <p:spPr bwMode="auto">
          <a:xfrm>
            <a:off x="1833563" y="3258079"/>
            <a:ext cx="876300" cy="138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27000" tIns="0" rIns="27000" bIns="0" anchor="ctr">
            <a:spAutoFit/>
          </a:bodyPr>
          <a:lstStyle>
            <a:lvl1pPr>
              <a:spcBef>
                <a:spcPct val="20000"/>
              </a:spcBef>
              <a:buClr>
                <a:schemeClr val="tx1"/>
              </a:buClr>
              <a:buSzPct val="6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9pPr>
          </a:lstStyle>
          <a:p>
            <a:pPr>
              <a:spcBef>
                <a:spcPct val="0"/>
              </a:spcBef>
              <a:buClrTx/>
              <a:buSzTx/>
              <a:buFont typeface="Arial" panose="020B0604020202020204" pitchFamily="34" charset="0"/>
              <a:buNone/>
            </a:pPr>
            <a:r>
              <a:rPr lang="en-ZA" altLang="en-US" sz="900">
                <a:solidFill>
                  <a:srgbClr val="000000"/>
                </a:solidFill>
                <a:ea typeface="ヒラギノ角ゴ Pro W3" pitchFamily="-84" charset="-128"/>
              </a:rPr>
              <a:t>United Kingdom</a:t>
            </a:r>
          </a:p>
        </p:txBody>
      </p:sp>
      <p:sp>
        <p:nvSpPr>
          <p:cNvPr id="38924" name="TextBox 61"/>
          <p:cNvSpPr txBox="1">
            <a:spLocks noChangeArrowheads="1"/>
          </p:cNvSpPr>
          <p:nvPr/>
        </p:nvSpPr>
        <p:spPr bwMode="auto">
          <a:xfrm>
            <a:off x="1641475" y="3540654"/>
            <a:ext cx="517525" cy="13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27000" tIns="0" rIns="27000" bIns="0" anchor="ctr">
            <a:spAutoFit/>
          </a:bodyPr>
          <a:lstStyle>
            <a:lvl1pPr>
              <a:spcBef>
                <a:spcPct val="20000"/>
              </a:spcBef>
              <a:buClr>
                <a:schemeClr val="tx1"/>
              </a:buClr>
              <a:buSzPct val="6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9pPr>
          </a:lstStyle>
          <a:p>
            <a:pPr>
              <a:spcBef>
                <a:spcPct val="0"/>
              </a:spcBef>
              <a:buClrTx/>
              <a:buSzTx/>
              <a:buFont typeface="Arial" panose="020B0604020202020204" pitchFamily="34" charset="0"/>
              <a:buNone/>
            </a:pPr>
            <a:r>
              <a:rPr lang="en-ZA" altLang="en-US" sz="900">
                <a:solidFill>
                  <a:srgbClr val="000000"/>
                </a:solidFill>
                <a:ea typeface="ヒラギノ角ゴ Pro W3" pitchFamily="-84" charset="-128"/>
              </a:rPr>
              <a:t>Germany</a:t>
            </a:r>
          </a:p>
        </p:txBody>
      </p:sp>
      <p:sp>
        <p:nvSpPr>
          <p:cNvPr id="38925" name="TextBox 62"/>
          <p:cNvSpPr txBox="1">
            <a:spLocks noChangeArrowheads="1"/>
          </p:cNvSpPr>
          <p:nvPr/>
        </p:nvSpPr>
        <p:spPr bwMode="auto">
          <a:xfrm>
            <a:off x="1833563" y="3824816"/>
            <a:ext cx="754062"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27000" tIns="0" rIns="27000" bIns="0" anchor="ctr">
            <a:spAutoFit/>
          </a:bodyPr>
          <a:lstStyle>
            <a:lvl1pPr>
              <a:spcBef>
                <a:spcPct val="20000"/>
              </a:spcBef>
              <a:buClr>
                <a:schemeClr val="tx1"/>
              </a:buClr>
              <a:buSzPct val="6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9pPr>
          </a:lstStyle>
          <a:p>
            <a:pPr>
              <a:spcBef>
                <a:spcPct val="0"/>
              </a:spcBef>
              <a:buClrTx/>
              <a:buSzTx/>
              <a:buFont typeface="Arial" panose="020B0604020202020204" pitchFamily="34" charset="0"/>
              <a:buNone/>
            </a:pPr>
            <a:r>
              <a:rPr lang="en-ZA" altLang="en-US" sz="900">
                <a:solidFill>
                  <a:srgbClr val="000000"/>
                </a:solidFill>
                <a:ea typeface="ヒラギノ角ゴ Pro W3" pitchFamily="-84" charset="-128"/>
              </a:rPr>
              <a:t>United States</a:t>
            </a:r>
          </a:p>
        </p:txBody>
      </p:sp>
      <p:sp>
        <p:nvSpPr>
          <p:cNvPr id="38926" name="TextBox 63"/>
          <p:cNvSpPr txBox="1">
            <a:spLocks noChangeArrowheads="1"/>
          </p:cNvSpPr>
          <p:nvPr/>
        </p:nvSpPr>
        <p:spPr bwMode="auto">
          <a:xfrm>
            <a:off x="2025650" y="4108979"/>
            <a:ext cx="342900" cy="138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27000" tIns="0" rIns="27000" bIns="0" anchor="ctr">
            <a:spAutoFit/>
          </a:bodyPr>
          <a:lstStyle>
            <a:lvl1pPr>
              <a:spcBef>
                <a:spcPct val="20000"/>
              </a:spcBef>
              <a:buClr>
                <a:schemeClr val="tx1"/>
              </a:buClr>
              <a:buSzPct val="6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9pPr>
          </a:lstStyle>
          <a:p>
            <a:pPr>
              <a:spcBef>
                <a:spcPct val="0"/>
              </a:spcBef>
              <a:buClrTx/>
              <a:buSzTx/>
              <a:buFont typeface="Arial" panose="020B0604020202020204" pitchFamily="34" charset="0"/>
              <a:buNone/>
            </a:pPr>
            <a:r>
              <a:rPr lang="en-ZA" altLang="en-US" sz="900">
                <a:solidFill>
                  <a:srgbClr val="000000"/>
                </a:solidFill>
                <a:ea typeface="ヒラギノ角ゴ Pro W3" pitchFamily="-84" charset="-128"/>
              </a:rPr>
              <a:t>China</a:t>
            </a:r>
          </a:p>
        </p:txBody>
      </p:sp>
      <p:sp>
        <p:nvSpPr>
          <p:cNvPr id="38927" name="TextBox 64"/>
          <p:cNvSpPr txBox="1">
            <a:spLocks noChangeArrowheads="1"/>
          </p:cNvSpPr>
          <p:nvPr/>
        </p:nvSpPr>
        <p:spPr bwMode="auto">
          <a:xfrm>
            <a:off x="2217738" y="4393141"/>
            <a:ext cx="363537"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27000" tIns="0" rIns="27000" bIns="0" anchor="ctr">
            <a:spAutoFit/>
          </a:bodyPr>
          <a:lstStyle>
            <a:lvl1pPr>
              <a:spcBef>
                <a:spcPct val="20000"/>
              </a:spcBef>
              <a:buClr>
                <a:schemeClr val="tx1"/>
              </a:buClr>
              <a:buSzPct val="6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9pPr>
          </a:lstStyle>
          <a:p>
            <a:pPr>
              <a:spcBef>
                <a:spcPct val="0"/>
              </a:spcBef>
              <a:buClrTx/>
              <a:buSzTx/>
              <a:buFont typeface="Arial" panose="020B0604020202020204" pitchFamily="34" charset="0"/>
              <a:buNone/>
            </a:pPr>
            <a:r>
              <a:rPr lang="en-ZA" altLang="en-US" sz="900">
                <a:solidFill>
                  <a:srgbClr val="000000"/>
                </a:solidFill>
                <a:ea typeface="ヒラギノ角ゴ Pro W3" pitchFamily="-84" charset="-128"/>
              </a:rPr>
              <a:t>Africa</a:t>
            </a:r>
          </a:p>
        </p:txBody>
      </p:sp>
      <p:sp>
        <p:nvSpPr>
          <p:cNvPr id="38928" name="TextBox 65"/>
          <p:cNvSpPr txBox="1">
            <a:spLocks noChangeArrowheads="1"/>
          </p:cNvSpPr>
          <p:nvPr/>
        </p:nvSpPr>
        <p:spPr bwMode="auto">
          <a:xfrm>
            <a:off x="2311400" y="4674729"/>
            <a:ext cx="676275"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27000" tIns="0" rIns="27000" bIns="0" anchor="ctr">
            <a:spAutoFit/>
          </a:bodyPr>
          <a:lstStyle>
            <a:lvl1pPr>
              <a:spcBef>
                <a:spcPct val="20000"/>
              </a:spcBef>
              <a:buClr>
                <a:schemeClr val="tx1"/>
              </a:buClr>
              <a:buSzPct val="6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9pPr>
          </a:lstStyle>
          <a:p>
            <a:pPr>
              <a:spcBef>
                <a:spcPct val="0"/>
              </a:spcBef>
              <a:buClrTx/>
              <a:buSzTx/>
              <a:buFont typeface="Arial" panose="020B0604020202020204" pitchFamily="34" charset="0"/>
              <a:buNone/>
            </a:pPr>
            <a:r>
              <a:rPr lang="en-ZA" altLang="en-US" sz="900" dirty="0">
                <a:solidFill>
                  <a:srgbClr val="000000"/>
                </a:solidFill>
                <a:ea typeface="ヒラギノ角ゴ Pro W3" pitchFamily="-84" charset="-128"/>
              </a:rPr>
              <a:t>Other</a:t>
            </a:r>
          </a:p>
        </p:txBody>
      </p:sp>
      <p:cxnSp>
        <p:nvCxnSpPr>
          <p:cNvPr id="6" name="Straight Arrow Connector 5"/>
          <p:cNvCxnSpPr>
            <a:cxnSpLocks/>
            <a:stCxn id="54" idx="1"/>
            <a:endCxn id="38920" idx="3"/>
          </p:cNvCxnSpPr>
          <p:nvPr/>
        </p:nvCxnSpPr>
        <p:spPr>
          <a:xfrm flipH="1" flipV="1">
            <a:off x="2782888" y="2529416"/>
            <a:ext cx="750887" cy="1082675"/>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cxnSpLocks/>
            <a:stCxn id="54" idx="1"/>
            <a:endCxn id="38921" idx="3"/>
          </p:cNvCxnSpPr>
          <p:nvPr/>
        </p:nvCxnSpPr>
        <p:spPr>
          <a:xfrm flipH="1" flipV="1">
            <a:off x="2690813" y="2759604"/>
            <a:ext cx="842962" cy="852487"/>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cxnSpLocks/>
            <a:stCxn id="54" idx="1"/>
            <a:endCxn id="38922" idx="3"/>
          </p:cNvCxnSpPr>
          <p:nvPr/>
        </p:nvCxnSpPr>
        <p:spPr>
          <a:xfrm flipH="1" flipV="1">
            <a:off x="2649538" y="3043766"/>
            <a:ext cx="884237" cy="568325"/>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cxnSpLocks/>
            <a:stCxn id="54" idx="1"/>
            <a:endCxn id="38923" idx="3"/>
          </p:cNvCxnSpPr>
          <p:nvPr/>
        </p:nvCxnSpPr>
        <p:spPr>
          <a:xfrm flipH="1" flipV="1">
            <a:off x="2640013" y="3326341"/>
            <a:ext cx="893762" cy="285750"/>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cxnSpLocks/>
            <a:stCxn id="54" idx="1"/>
            <a:endCxn id="38924" idx="3"/>
          </p:cNvCxnSpPr>
          <p:nvPr/>
        </p:nvCxnSpPr>
        <p:spPr>
          <a:xfrm flipH="1" flipV="1">
            <a:off x="2119313" y="3610504"/>
            <a:ext cx="1414462" cy="1587"/>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cxnSpLocks/>
            <a:stCxn id="54" idx="1"/>
            <a:endCxn id="38925" idx="3"/>
          </p:cNvCxnSpPr>
          <p:nvPr/>
        </p:nvCxnSpPr>
        <p:spPr>
          <a:xfrm flipH="1">
            <a:off x="2525713" y="3612091"/>
            <a:ext cx="1008062" cy="282575"/>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cxnSpLocks/>
            <a:stCxn id="54" idx="1"/>
            <a:endCxn id="38926" idx="3"/>
          </p:cNvCxnSpPr>
          <p:nvPr/>
        </p:nvCxnSpPr>
        <p:spPr>
          <a:xfrm flipH="1">
            <a:off x="2344738" y="3612091"/>
            <a:ext cx="1189037" cy="566738"/>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cxnSpLocks/>
            <a:stCxn id="54" idx="1"/>
            <a:endCxn id="38927" idx="3"/>
          </p:cNvCxnSpPr>
          <p:nvPr/>
        </p:nvCxnSpPr>
        <p:spPr>
          <a:xfrm flipH="1">
            <a:off x="2554288" y="3612091"/>
            <a:ext cx="979487" cy="849313"/>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cxnSpLocks/>
            <a:stCxn id="54" idx="1"/>
            <a:endCxn id="38928" idx="3"/>
          </p:cNvCxnSpPr>
          <p:nvPr/>
        </p:nvCxnSpPr>
        <p:spPr>
          <a:xfrm flipH="1">
            <a:off x="2987675" y="3612885"/>
            <a:ext cx="546100" cy="1131094"/>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sp>
        <p:nvSpPr>
          <p:cNvPr id="38938" name="TextBox 88"/>
          <p:cNvSpPr txBox="1">
            <a:spLocks noChangeArrowheads="1"/>
          </p:cNvSpPr>
          <p:nvPr/>
        </p:nvSpPr>
        <p:spPr bwMode="auto">
          <a:xfrm flipH="1">
            <a:off x="4400550" y="2456391"/>
            <a:ext cx="731838"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27000" tIns="0" rIns="27000" bIns="0" anchor="ctr">
            <a:spAutoFit/>
          </a:bodyPr>
          <a:lstStyle>
            <a:lvl1pPr>
              <a:spcBef>
                <a:spcPct val="20000"/>
              </a:spcBef>
              <a:buClr>
                <a:schemeClr val="tx1"/>
              </a:buClr>
              <a:buSzPct val="6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9pPr>
          </a:lstStyle>
          <a:p>
            <a:pPr>
              <a:spcBef>
                <a:spcPct val="0"/>
              </a:spcBef>
              <a:buClrTx/>
              <a:buSzTx/>
              <a:buFont typeface="Arial" panose="020B0604020202020204" pitchFamily="34" charset="0"/>
              <a:buNone/>
            </a:pPr>
            <a:r>
              <a:rPr lang="en-ZA" altLang="en-US" sz="900" dirty="0">
                <a:solidFill>
                  <a:srgbClr val="000000"/>
                </a:solidFill>
                <a:ea typeface="ヒラギノ角ゴ Pro W3" pitchFamily="-84" charset="-128"/>
              </a:rPr>
              <a:t>Eastern Cape</a:t>
            </a:r>
          </a:p>
        </p:txBody>
      </p:sp>
      <p:sp>
        <p:nvSpPr>
          <p:cNvPr id="38939" name="TextBox 89"/>
          <p:cNvSpPr txBox="1">
            <a:spLocks noChangeArrowheads="1"/>
          </p:cNvSpPr>
          <p:nvPr/>
        </p:nvSpPr>
        <p:spPr bwMode="auto">
          <a:xfrm flipH="1">
            <a:off x="4654550" y="2732616"/>
            <a:ext cx="769938" cy="13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27000" tIns="0" rIns="27000" bIns="0" anchor="ctr">
            <a:spAutoFit/>
          </a:bodyPr>
          <a:lstStyle>
            <a:lvl1pPr>
              <a:spcBef>
                <a:spcPct val="20000"/>
              </a:spcBef>
              <a:buClr>
                <a:schemeClr val="tx1"/>
              </a:buClr>
              <a:buSzPct val="6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9pPr>
          </a:lstStyle>
          <a:p>
            <a:pPr>
              <a:spcBef>
                <a:spcPct val="0"/>
              </a:spcBef>
              <a:buClrTx/>
              <a:buSzTx/>
              <a:buFont typeface="Arial" panose="020B0604020202020204" pitchFamily="34" charset="0"/>
              <a:buNone/>
            </a:pPr>
            <a:r>
              <a:rPr lang="en-ZA" altLang="en-US" sz="900">
                <a:solidFill>
                  <a:srgbClr val="000000"/>
                </a:solidFill>
                <a:ea typeface="ヒラギノ角ゴ Pro W3" pitchFamily="-84" charset="-128"/>
              </a:rPr>
              <a:t>Western Cape</a:t>
            </a:r>
          </a:p>
        </p:txBody>
      </p:sp>
      <p:sp>
        <p:nvSpPr>
          <p:cNvPr id="38940" name="TextBox 90"/>
          <p:cNvSpPr txBox="1">
            <a:spLocks noChangeArrowheads="1"/>
          </p:cNvSpPr>
          <p:nvPr/>
        </p:nvSpPr>
        <p:spPr bwMode="auto">
          <a:xfrm flipH="1">
            <a:off x="4941888" y="3010429"/>
            <a:ext cx="806450" cy="138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27000" tIns="0" rIns="27000" bIns="0" anchor="ctr">
            <a:spAutoFit/>
          </a:bodyPr>
          <a:lstStyle>
            <a:lvl1pPr>
              <a:spcBef>
                <a:spcPct val="20000"/>
              </a:spcBef>
              <a:buClr>
                <a:schemeClr val="tx1"/>
              </a:buClr>
              <a:buSzPct val="6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9pPr>
          </a:lstStyle>
          <a:p>
            <a:pPr>
              <a:spcBef>
                <a:spcPct val="0"/>
              </a:spcBef>
              <a:buClrTx/>
              <a:buSzTx/>
              <a:buFont typeface="Arial" panose="020B0604020202020204" pitchFamily="34" charset="0"/>
              <a:buNone/>
            </a:pPr>
            <a:r>
              <a:rPr lang="en-ZA" altLang="en-US" sz="900">
                <a:solidFill>
                  <a:srgbClr val="000000"/>
                </a:solidFill>
                <a:ea typeface="ヒラギノ角ゴ Pro W3" pitchFamily="-84" charset="-128"/>
              </a:rPr>
              <a:t>Northern Cape</a:t>
            </a:r>
          </a:p>
        </p:txBody>
      </p:sp>
      <p:sp>
        <p:nvSpPr>
          <p:cNvPr id="38941" name="TextBox 91"/>
          <p:cNvSpPr txBox="1">
            <a:spLocks noChangeArrowheads="1"/>
          </p:cNvSpPr>
          <p:nvPr/>
        </p:nvSpPr>
        <p:spPr bwMode="auto">
          <a:xfrm flipH="1">
            <a:off x="5256213" y="3286654"/>
            <a:ext cx="485775" cy="13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27000" tIns="0" rIns="27000" bIns="0" anchor="ctr">
            <a:spAutoFit/>
          </a:bodyPr>
          <a:lstStyle>
            <a:lvl1pPr>
              <a:spcBef>
                <a:spcPct val="20000"/>
              </a:spcBef>
              <a:buClr>
                <a:schemeClr val="tx1"/>
              </a:buClr>
              <a:buSzPct val="6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9pPr>
          </a:lstStyle>
          <a:p>
            <a:pPr>
              <a:spcBef>
                <a:spcPct val="0"/>
              </a:spcBef>
              <a:buClrTx/>
              <a:buSzTx/>
              <a:buFont typeface="Arial" panose="020B0604020202020204" pitchFamily="34" charset="0"/>
              <a:buNone/>
            </a:pPr>
            <a:r>
              <a:rPr lang="en-ZA" altLang="en-US" sz="900">
                <a:solidFill>
                  <a:srgbClr val="000000"/>
                </a:solidFill>
                <a:ea typeface="ヒラギノ角ゴ Pro W3" pitchFamily="-84" charset="-128"/>
              </a:rPr>
              <a:t>Gauteng</a:t>
            </a:r>
          </a:p>
        </p:txBody>
      </p:sp>
      <p:sp>
        <p:nvSpPr>
          <p:cNvPr id="38942" name="TextBox 92"/>
          <p:cNvSpPr txBox="1">
            <a:spLocks noChangeArrowheads="1"/>
          </p:cNvSpPr>
          <p:nvPr/>
        </p:nvSpPr>
        <p:spPr bwMode="auto">
          <a:xfrm flipH="1">
            <a:off x="5308600" y="3564466"/>
            <a:ext cx="633413"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27000" tIns="0" rIns="27000" bIns="0" anchor="ctr">
            <a:spAutoFit/>
          </a:bodyPr>
          <a:lstStyle>
            <a:lvl1pPr>
              <a:spcBef>
                <a:spcPct val="20000"/>
              </a:spcBef>
              <a:buClr>
                <a:schemeClr val="tx1"/>
              </a:buClr>
              <a:buSzPct val="6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9pPr>
          </a:lstStyle>
          <a:p>
            <a:pPr>
              <a:spcBef>
                <a:spcPct val="0"/>
              </a:spcBef>
              <a:buClrTx/>
              <a:buSzTx/>
              <a:buFont typeface="Arial" panose="020B0604020202020204" pitchFamily="34" charset="0"/>
              <a:buNone/>
            </a:pPr>
            <a:r>
              <a:rPr lang="en-ZA" altLang="en-US" sz="900">
                <a:solidFill>
                  <a:srgbClr val="000000"/>
                </a:solidFill>
                <a:ea typeface="ヒラギノ角ゴ Pro W3" pitchFamily="-84" charset="-128"/>
              </a:rPr>
              <a:t>North West</a:t>
            </a:r>
          </a:p>
        </p:txBody>
      </p:sp>
      <p:sp>
        <p:nvSpPr>
          <p:cNvPr id="38943" name="TextBox 93"/>
          <p:cNvSpPr txBox="1">
            <a:spLocks noChangeArrowheads="1"/>
          </p:cNvSpPr>
          <p:nvPr/>
        </p:nvSpPr>
        <p:spPr bwMode="auto">
          <a:xfrm flipH="1">
            <a:off x="5207000" y="3842279"/>
            <a:ext cx="495300" cy="138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27000" tIns="0" rIns="27000" bIns="0" anchor="ctr">
            <a:spAutoFit/>
          </a:bodyPr>
          <a:lstStyle>
            <a:lvl1pPr>
              <a:spcBef>
                <a:spcPct val="20000"/>
              </a:spcBef>
              <a:buClr>
                <a:schemeClr val="tx1"/>
              </a:buClr>
              <a:buSzPct val="6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9pPr>
          </a:lstStyle>
          <a:p>
            <a:pPr>
              <a:spcBef>
                <a:spcPct val="0"/>
              </a:spcBef>
              <a:buClrTx/>
              <a:buSzTx/>
              <a:buFont typeface="Arial" panose="020B0604020202020204" pitchFamily="34" charset="0"/>
              <a:buNone/>
            </a:pPr>
            <a:r>
              <a:rPr lang="en-ZA" altLang="en-US" sz="900">
                <a:solidFill>
                  <a:srgbClr val="000000"/>
                </a:solidFill>
                <a:ea typeface="ヒラギノ角ゴ Pro W3" pitchFamily="-84" charset="-128"/>
              </a:rPr>
              <a:t>Limpopo</a:t>
            </a:r>
          </a:p>
        </p:txBody>
      </p:sp>
      <p:sp>
        <p:nvSpPr>
          <p:cNvPr id="38944" name="TextBox 94"/>
          <p:cNvSpPr txBox="1">
            <a:spLocks noChangeArrowheads="1"/>
          </p:cNvSpPr>
          <p:nvPr/>
        </p:nvSpPr>
        <p:spPr bwMode="auto">
          <a:xfrm flipH="1">
            <a:off x="4940300" y="4118504"/>
            <a:ext cx="695325" cy="13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27000" tIns="0" rIns="27000" bIns="0" anchor="ctr">
            <a:spAutoFit/>
          </a:bodyPr>
          <a:lstStyle>
            <a:lvl1pPr>
              <a:spcBef>
                <a:spcPct val="20000"/>
              </a:spcBef>
              <a:buClr>
                <a:schemeClr val="tx1"/>
              </a:buClr>
              <a:buSzPct val="6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9pPr>
          </a:lstStyle>
          <a:p>
            <a:pPr>
              <a:spcBef>
                <a:spcPct val="0"/>
              </a:spcBef>
              <a:buClrTx/>
              <a:buSzTx/>
              <a:buFont typeface="Arial" panose="020B0604020202020204" pitchFamily="34" charset="0"/>
              <a:buNone/>
            </a:pPr>
            <a:r>
              <a:rPr lang="en-ZA" altLang="en-US" sz="900">
                <a:solidFill>
                  <a:srgbClr val="000000"/>
                </a:solidFill>
                <a:ea typeface="ヒラギノ角ゴ Pro W3" pitchFamily="-84" charset="-128"/>
              </a:rPr>
              <a:t>Mpumalanga</a:t>
            </a:r>
          </a:p>
        </p:txBody>
      </p:sp>
      <p:sp>
        <p:nvSpPr>
          <p:cNvPr id="38945" name="TextBox 95"/>
          <p:cNvSpPr txBox="1">
            <a:spLocks noChangeArrowheads="1"/>
          </p:cNvSpPr>
          <p:nvPr/>
        </p:nvSpPr>
        <p:spPr bwMode="auto">
          <a:xfrm flipH="1">
            <a:off x="4757738" y="4396316"/>
            <a:ext cx="593725"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27000" tIns="0" rIns="27000" bIns="0" anchor="ctr">
            <a:spAutoFit/>
          </a:bodyPr>
          <a:lstStyle>
            <a:lvl1pPr>
              <a:spcBef>
                <a:spcPct val="20000"/>
              </a:spcBef>
              <a:buClr>
                <a:schemeClr val="tx1"/>
              </a:buClr>
              <a:buSzPct val="6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9pPr>
          </a:lstStyle>
          <a:p>
            <a:pPr>
              <a:spcBef>
                <a:spcPct val="0"/>
              </a:spcBef>
              <a:buClrTx/>
              <a:buSzTx/>
              <a:buFont typeface="Arial" panose="020B0604020202020204" pitchFamily="34" charset="0"/>
              <a:buNone/>
            </a:pPr>
            <a:r>
              <a:rPr lang="en-ZA" altLang="en-US" sz="900">
                <a:solidFill>
                  <a:srgbClr val="000000"/>
                </a:solidFill>
                <a:ea typeface="ヒラギノ角ゴ Pro W3" pitchFamily="-84" charset="-128"/>
              </a:rPr>
              <a:t>Free State</a:t>
            </a:r>
          </a:p>
        </p:txBody>
      </p:sp>
      <p:sp>
        <p:nvSpPr>
          <p:cNvPr id="38946" name="TextBox 96"/>
          <p:cNvSpPr txBox="1">
            <a:spLocks noChangeArrowheads="1"/>
          </p:cNvSpPr>
          <p:nvPr/>
        </p:nvSpPr>
        <p:spPr bwMode="auto">
          <a:xfrm flipH="1">
            <a:off x="4495800" y="4623329"/>
            <a:ext cx="7635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27000" tIns="0" rIns="27000" bIns="0" anchor="ctr">
            <a:spAutoFit/>
          </a:bodyPr>
          <a:lstStyle>
            <a:lvl1pPr>
              <a:spcBef>
                <a:spcPct val="20000"/>
              </a:spcBef>
              <a:buClr>
                <a:schemeClr val="tx1"/>
              </a:buClr>
              <a:buSzPct val="6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9pPr>
          </a:lstStyle>
          <a:p>
            <a:pPr>
              <a:spcBef>
                <a:spcPct val="0"/>
              </a:spcBef>
              <a:buClrTx/>
              <a:buSzTx/>
              <a:buFont typeface="Arial" panose="020B0604020202020204" pitchFamily="34" charset="0"/>
              <a:buNone/>
            </a:pPr>
            <a:r>
              <a:rPr lang="en-ZA" altLang="en-US" sz="900">
                <a:solidFill>
                  <a:srgbClr val="000000"/>
                </a:solidFill>
                <a:ea typeface="ヒラギノ角ゴ Pro W3" pitchFamily="-84" charset="-128"/>
              </a:rPr>
              <a:t>KwaZulu-Natal</a:t>
            </a:r>
          </a:p>
        </p:txBody>
      </p:sp>
      <p:cxnSp>
        <p:nvCxnSpPr>
          <p:cNvPr id="99" name="Straight Arrow Connector 98"/>
          <p:cNvCxnSpPr>
            <a:cxnSpLocks/>
            <a:stCxn id="54" idx="3"/>
            <a:endCxn id="38938" idx="3"/>
          </p:cNvCxnSpPr>
          <p:nvPr/>
        </p:nvCxnSpPr>
        <p:spPr>
          <a:xfrm flipV="1">
            <a:off x="3949700" y="2524654"/>
            <a:ext cx="450850" cy="1087437"/>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cxnSpLocks/>
            <a:stCxn id="54" idx="3"/>
            <a:endCxn id="38946" idx="3"/>
          </p:cNvCxnSpPr>
          <p:nvPr/>
        </p:nvCxnSpPr>
        <p:spPr>
          <a:xfrm>
            <a:off x="3949700" y="3612091"/>
            <a:ext cx="450850" cy="113030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cxnSpLocks/>
            <a:stCxn id="54" idx="3"/>
            <a:endCxn id="38939" idx="3"/>
          </p:cNvCxnSpPr>
          <p:nvPr/>
        </p:nvCxnSpPr>
        <p:spPr>
          <a:xfrm flipV="1">
            <a:off x="3949700" y="2802466"/>
            <a:ext cx="704850" cy="809625"/>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cxnSpLocks/>
            <a:stCxn id="54" idx="3"/>
            <a:endCxn id="38940" idx="3"/>
          </p:cNvCxnSpPr>
          <p:nvPr/>
        </p:nvCxnSpPr>
        <p:spPr>
          <a:xfrm flipV="1">
            <a:off x="3949700" y="3078691"/>
            <a:ext cx="992188" cy="53340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cxnSpLocks/>
            <a:stCxn id="54" idx="3"/>
            <a:endCxn id="38941" idx="3"/>
          </p:cNvCxnSpPr>
          <p:nvPr/>
        </p:nvCxnSpPr>
        <p:spPr>
          <a:xfrm flipV="1">
            <a:off x="3949700" y="3356504"/>
            <a:ext cx="1306513" cy="255587"/>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cxnSpLocks/>
            <a:stCxn id="54" idx="3"/>
            <a:endCxn id="38942" idx="3"/>
          </p:cNvCxnSpPr>
          <p:nvPr/>
        </p:nvCxnSpPr>
        <p:spPr>
          <a:xfrm>
            <a:off x="3949700" y="3612091"/>
            <a:ext cx="1358900" cy="22225"/>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cxnSpLocks/>
            <a:stCxn id="54" idx="3"/>
            <a:endCxn id="38943" idx="3"/>
          </p:cNvCxnSpPr>
          <p:nvPr/>
        </p:nvCxnSpPr>
        <p:spPr>
          <a:xfrm>
            <a:off x="3949700" y="3612091"/>
            <a:ext cx="1257300" cy="29845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a:cxnSpLocks/>
            <a:stCxn id="54" idx="3"/>
            <a:endCxn id="38944" idx="3"/>
          </p:cNvCxnSpPr>
          <p:nvPr/>
        </p:nvCxnSpPr>
        <p:spPr>
          <a:xfrm>
            <a:off x="3949700" y="3612091"/>
            <a:ext cx="990600" cy="576263"/>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a:cxnSpLocks/>
            <a:stCxn id="54" idx="3"/>
            <a:endCxn id="38945" idx="3"/>
          </p:cNvCxnSpPr>
          <p:nvPr/>
        </p:nvCxnSpPr>
        <p:spPr>
          <a:xfrm>
            <a:off x="3949700" y="3612091"/>
            <a:ext cx="808038" cy="854075"/>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30" name="Rectangle 129"/>
          <p:cNvSpPr/>
          <p:nvPr/>
        </p:nvSpPr>
        <p:spPr>
          <a:xfrm>
            <a:off x="5973763" y="1738841"/>
            <a:ext cx="2611437" cy="3084513"/>
          </a:xfrm>
          <a:prstGeom prst="rect">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27000" rIns="27000"/>
          <a:lstStyle/>
          <a:p>
            <a:pPr algn="ctr">
              <a:spcBef>
                <a:spcPts val="0"/>
              </a:spcBef>
              <a:spcAft>
                <a:spcPts val="600"/>
              </a:spcAft>
              <a:defRPr/>
            </a:pPr>
            <a:r>
              <a:rPr lang="en-ZA" sz="900" b="1" u="sng" dirty="0">
                <a:solidFill>
                  <a:srgbClr val="000000"/>
                </a:solidFill>
                <a:ea typeface="Segoe UI" panose="020B0502040204020203" pitchFamily="34" charset="0"/>
                <a:cs typeface="Segoe UI" panose="020B0502040204020203" pitchFamily="34" charset="0"/>
              </a:rPr>
              <a:t>Success Factors:</a:t>
            </a:r>
          </a:p>
          <a:p>
            <a:pPr marL="70247" indent="-70247">
              <a:spcBef>
                <a:spcPts val="0"/>
              </a:spcBef>
              <a:spcAft>
                <a:spcPts val="600"/>
              </a:spcAft>
              <a:buFont typeface="Arial" panose="020B0604020202020204" pitchFamily="34" charset="0"/>
              <a:buChar char="•"/>
              <a:defRPr/>
            </a:pPr>
            <a:r>
              <a:rPr lang="en-ZA" sz="900" dirty="0">
                <a:solidFill>
                  <a:srgbClr val="000000"/>
                </a:solidFill>
                <a:ea typeface="Segoe UI" panose="020B0502040204020203" pitchFamily="34" charset="0"/>
                <a:cs typeface="Segoe UI" panose="020B0502040204020203" pitchFamily="34" charset="0"/>
              </a:rPr>
              <a:t>Making 5-in-5 come alive and relevant in the provinces. APPs and Strategies need to link up</a:t>
            </a:r>
          </a:p>
          <a:p>
            <a:pPr marL="70247" indent="-70247">
              <a:spcBef>
                <a:spcPts val="0"/>
              </a:spcBef>
              <a:spcAft>
                <a:spcPts val="600"/>
              </a:spcAft>
              <a:buFont typeface="Arial" panose="020B0604020202020204" pitchFamily="34" charset="0"/>
              <a:buChar char="•"/>
              <a:defRPr/>
            </a:pPr>
            <a:r>
              <a:rPr lang="en-ZA" sz="900" dirty="0">
                <a:solidFill>
                  <a:srgbClr val="000000"/>
                </a:solidFill>
                <a:ea typeface="Segoe UI" panose="020B0502040204020203" pitchFamily="34" charset="0"/>
                <a:cs typeface="Segoe UI" panose="020B0502040204020203" pitchFamily="34" charset="0"/>
              </a:rPr>
              <a:t>SAT and PTA become jointly accountable for the targets</a:t>
            </a:r>
          </a:p>
          <a:p>
            <a:pPr marL="70247" indent="-70247">
              <a:spcBef>
                <a:spcPts val="0"/>
              </a:spcBef>
              <a:spcAft>
                <a:spcPts val="600"/>
              </a:spcAft>
              <a:buFont typeface="Arial" panose="020B0604020202020204" pitchFamily="34" charset="0"/>
              <a:buChar char="•"/>
              <a:defRPr/>
            </a:pPr>
            <a:r>
              <a:rPr lang="en-ZA" sz="900" dirty="0">
                <a:solidFill>
                  <a:srgbClr val="000000"/>
                </a:solidFill>
                <a:ea typeface="Segoe UI" panose="020B0502040204020203" pitchFamily="34" charset="0"/>
                <a:cs typeface="Segoe UI" panose="020B0502040204020203" pitchFamily="34" charset="0"/>
              </a:rPr>
              <a:t>Effort, resources and funding deployed according to targets  e.g. </a:t>
            </a:r>
            <a:r>
              <a:rPr lang="en-ZA" sz="900" dirty="0" err="1">
                <a:solidFill>
                  <a:srgbClr val="000000"/>
                </a:solidFill>
                <a:ea typeface="Segoe UI" panose="020B0502040204020203" pitchFamily="34" charset="0"/>
                <a:cs typeface="Segoe UI" panose="020B0502040204020203" pitchFamily="34" charset="0"/>
              </a:rPr>
              <a:t>hostings</a:t>
            </a:r>
            <a:r>
              <a:rPr lang="en-ZA" sz="900" dirty="0">
                <a:solidFill>
                  <a:srgbClr val="000000"/>
                </a:solidFill>
                <a:ea typeface="Segoe UI" panose="020B0502040204020203" pitchFamily="34" charset="0"/>
                <a:cs typeface="Segoe UI" panose="020B0502040204020203" pitchFamily="34" charset="0"/>
              </a:rPr>
              <a:t>, APPs etc.</a:t>
            </a:r>
          </a:p>
          <a:p>
            <a:pPr marL="70247" indent="-70247">
              <a:spcBef>
                <a:spcPts val="0"/>
              </a:spcBef>
              <a:spcAft>
                <a:spcPts val="600"/>
              </a:spcAft>
              <a:buFont typeface="Arial" panose="020B0604020202020204" pitchFamily="34" charset="0"/>
              <a:buChar char="•"/>
              <a:defRPr/>
            </a:pPr>
            <a:r>
              <a:rPr lang="en-ZA" sz="900" dirty="0">
                <a:solidFill>
                  <a:srgbClr val="000000"/>
                </a:solidFill>
                <a:ea typeface="Segoe UI" panose="020B0502040204020203" pitchFamily="34" charset="0"/>
                <a:cs typeface="Segoe UI" panose="020B0502040204020203" pitchFamily="34" charset="0"/>
              </a:rPr>
              <a:t>Elevate targets into provincial performance Grading targets included</a:t>
            </a:r>
            <a:endParaRPr lang="en-ZA" sz="900" b="1" dirty="0">
              <a:solidFill>
                <a:srgbClr val="000000"/>
              </a:solidFill>
              <a:ea typeface="Segoe UI" panose="020B0502040204020203" pitchFamily="34" charset="0"/>
              <a:cs typeface="Segoe UI" panose="020B0502040204020203" pitchFamily="34" charset="0"/>
            </a:endParaRPr>
          </a:p>
          <a:p>
            <a:pPr algn="ctr">
              <a:spcBef>
                <a:spcPts val="0"/>
              </a:spcBef>
              <a:spcAft>
                <a:spcPts val="600"/>
              </a:spcAft>
              <a:defRPr/>
            </a:pPr>
            <a:r>
              <a:rPr lang="en-ZA" sz="900" b="1" u="sng" dirty="0">
                <a:solidFill>
                  <a:srgbClr val="000000"/>
                </a:solidFill>
                <a:ea typeface="Segoe UI" panose="020B0502040204020203" pitchFamily="34" charset="0"/>
                <a:cs typeface="Segoe UI" panose="020B0502040204020203" pitchFamily="34" charset="0"/>
              </a:rPr>
              <a:t>PTA CVP:</a:t>
            </a:r>
          </a:p>
          <a:p>
            <a:pPr marL="70247" indent="-70247">
              <a:spcBef>
                <a:spcPts val="0"/>
              </a:spcBef>
              <a:spcAft>
                <a:spcPts val="600"/>
              </a:spcAft>
              <a:buFont typeface="Arial" panose="020B0604020202020204" pitchFamily="34" charset="0"/>
              <a:buChar char="•"/>
              <a:defRPr/>
            </a:pPr>
            <a:r>
              <a:rPr lang="en-ZA" sz="900" dirty="0">
                <a:solidFill>
                  <a:srgbClr val="000000"/>
                </a:solidFill>
                <a:ea typeface="Segoe UI" panose="020B0502040204020203" pitchFamily="34" charset="0"/>
                <a:cs typeface="Segoe UI" panose="020B0502040204020203" pitchFamily="34" charset="0"/>
              </a:rPr>
              <a:t>Strategy formulation and market execution</a:t>
            </a:r>
          </a:p>
          <a:p>
            <a:pPr marL="70247" indent="-70247">
              <a:spcBef>
                <a:spcPts val="0"/>
              </a:spcBef>
              <a:spcAft>
                <a:spcPts val="600"/>
              </a:spcAft>
              <a:buFont typeface="Arial" panose="020B0604020202020204" pitchFamily="34" charset="0"/>
              <a:buChar char="•"/>
              <a:defRPr/>
            </a:pPr>
            <a:r>
              <a:rPr lang="en-ZA" sz="900" dirty="0">
                <a:solidFill>
                  <a:srgbClr val="000000"/>
                </a:solidFill>
                <a:ea typeface="Segoe UI" panose="020B0502040204020203" pitchFamily="34" charset="0"/>
                <a:cs typeface="Segoe UI" panose="020B0502040204020203" pitchFamily="34" charset="0"/>
              </a:rPr>
              <a:t>Global and local market support and alignment</a:t>
            </a:r>
          </a:p>
          <a:p>
            <a:pPr marL="70247" indent="-70247">
              <a:spcBef>
                <a:spcPts val="0"/>
              </a:spcBef>
              <a:spcAft>
                <a:spcPts val="600"/>
              </a:spcAft>
              <a:buFont typeface="Arial" panose="020B0604020202020204" pitchFamily="34" charset="0"/>
              <a:buChar char="•"/>
              <a:defRPr/>
            </a:pPr>
            <a:r>
              <a:rPr lang="en-ZA" sz="900" dirty="0">
                <a:solidFill>
                  <a:srgbClr val="000000"/>
                </a:solidFill>
                <a:ea typeface="Segoe UI" panose="020B0502040204020203" pitchFamily="34" charset="0"/>
                <a:cs typeface="Segoe UI" panose="020B0502040204020203" pitchFamily="34" charset="0"/>
              </a:rPr>
              <a:t>Ownership of local activities and activations + local capacity and tourist activities</a:t>
            </a:r>
          </a:p>
          <a:p>
            <a:pPr>
              <a:spcBef>
                <a:spcPts val="0"/>
              </a:spcBef>
              <a:spcAft>
                <a:spcPts val="600"/>
              </a:spcAft>
              <a:defRPr/>
            </a:pPr>
            <a:endParaRPr lang="en-ZA" sz="900" b="1" dirty="0">
              <a:solidFill>
                <a:srgbClr val="000000"/>
              </a:solidFill>
              <a:ea typeface="Segoe UI" panose="020B0502040204020203" pitchFamily="34" charset="0"/>
              <a:cs typeface="Segoe UI" panose="020B0502040204020203" pitchFamily="34" charset="0"/>
            </a:endParaRPr>
          </a:p>
        </p:txBody>
      </p:sp>
      <p:sp>
        <p:nvSpPr>
          <p:cNvPr id="133" name="Left Brace 132"/>
          <p:cNvSpPr/>
          <p:nvPr/>
        </p:nvSpPr>
        <p:spPr>
          <a:xfrm>
            <a:off x="1566863" y="2592916"/>
            <a:ext cx="112712" cy="2035175"/>
          </a:xfrm>
          <a:prstGeom prst="lef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sz="1000">
              <a:solidFill>
                <a:srgbClr val="000000"/>
              </a:solidFill>
            </a:endParaRPr>
          </a:p>
        </p:txBody>
      </p:sp>
      <p:sp>
        <p:nvSpPr>
          <p:cNvPr id="38958" name="TextBox 134"/>
          <p:cNvSpPr txBox="1">
            <a:spLocks noChangeArrowheads="1"/>
          </p:cNvSpPr>
          <p:nvPr/>
        </p:nvSpPr>
        <p:spPr bwMode="auto">
          <a:xfrm>
            <a:off x="1163638" y="3056466"/>
            <a:ext cx="455612" cy="110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27000" tIns="0" rIns="27000" bIns="0" anchor="ctr">
            <a:spAutoFit/>
          </a:bodyPr>
          <a:lstStyle>
            <a:lvl1pPr>
              <a:spcBef>
                <a:spcPct val="20000"/>
              </a:spcBef>
              <a:buClr>
                <a:schemeClr val="tx1"/>
              </a:buClr>
              <a:buSzPct val="6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9pPr>
          </a:lstStyle>
          <a:p>
            <a:pPr algn="ctr">
              <a:spcBef>
                <a:spcPct val="0"/>
              </a:spcBef>
              <a:buClrTx/>
              <a:buSzTx/>
              <a:buFont typeface="Arial" panose="020B0604020202020204" pitchFamily="34" charset="0"/>
              <a:buNone/>
            </a:pPr>
            <a:r>
              <a:rPr lang="en-ZA" altLang="en-US" sz="900" i="1">
                <a:solidFill>
                  <a:srgbClr val="000000"/>
                </a:solidFill>
                <a:ea typeface="ヒラギノ角ゴ Pro W3" pitchFamily="-84" charset="-128"/>
              </a:rPr>
              <a:t>Current</a:t>
            </a:r>
          </a:p>
          <a:p>
            <a:pPr algn="ctr">
              <a:spcBef>
                <a:spcPct val="0"/>
              </a:spcBef>
              <a:buClrTx/>
              <a:buSzTx/>
              <a:buFont typeface="Arial" panose="020B0604020202020204" pitchFamily="34" charset="0"/>
              <a:buNone/>
            </a:pPr>
            <a:r>
              <a:rPr lang="en-ZA" altLang="en-US" sz="900" i="1">
                <a:solidFill>
                  <a:srgbClr val="000000"/>
                </a:solidFill>
                <a:ea typeface="ヒラギノ角ゴ Pro W3" pitchFamily="-84" charset="-128"/>
              </a:rPr>
              <a:t>10m</a:t>
            </a:r>
          </a:p>
          <a:p>
            <a:pPr algn="ctr">
              <a:spcBef>
                <a:spcPct val="0"/>
              </a:spcBef>
              <a:buClrTx/>
              <a:buSzTx/>
              <a:buFont typeface="Arial" panose="020B0604020202020204" pitchFamily="34" charset="0"/>
              <a:buNone/>
            </a:pPr>
            <a:endParaRPr lang="en-ZA" altLang="en-US" sz="900" i="1">
              <a:solidFill>
                <a:srgbClr val="000000"/>
              </a:solidFill>
              <a:ea typeface="ヒラギノ角ゴ Pro W3" pitchFamily="-84" charset="-128"/>
            </a:endParaRPr>
          </a:p>
          <a:p>
            <a:pPr algn="ctr">
              <a:spcBef>
                <a:spcPct val="0"/>
              </a:spcBef>
              <a:buClrTx/>
              <a:buSzTx/>
              <a:buFont typeface="Arial" panose="020B0604020202020204" pitchFamily="34" charset="0"/>
              <a:buNone/>
            </a:pPr>
            <a:r>
              <a:rPr lang="en-ZA" altLang="en-US" sz="900" i="1">
                <a:solidFill>
                  <a:srgbClr val="000000"/>
                </a:solidFill>
                <a:ea typeface="ヒラギノ角ゴ Pro W3" pitchFamily="-84" charset="-128"/>
              </a:rPr>
              <a:t>+</a:t>
            </a:r>
          </a:p>
          <a:p>
            <a:pPr algn="ctr">
              <a:spcBef>
                <a:spcPct val="0"/>
              </a:spcBef>
              <a:buClrTx/>
              <a:buSzTx/>
              <a:buFont typeface="Arial" panose="020B0604020202020204" pitchFamily="34" charset="0"/>
              <a:buNone/>
            </a:pPr>
            <a:endParaRPr lang="en-ZA" altLang="en-US" sz="900" i="1">
              <a:solidFill>
                <a:srgbClr val="000000"/>
              </a:solidFill>
              <a:ea typeface="ヒラギノ角ゴ Pro W3" pitchFamily="-84" charset="-128"/>
            </a:endParaRPr>
          </a:p>
          <a:p>
            <a:pPr algn="ctr">
              <a:spcBef>
                <a:spcPct val="0"/>
              </a:spcBef>
              <a:buClrTx/>
              <a:buSzTx/>
              <a:buFont typeface="Arial" panose="020B0604020202020204" pitchFamily="34" charset="0"/>
              <a:buNone/>
            </a:pPr>
            <a:r>
              <a:rPr lang="en-ZA" altLang="en-US" sz="900" i="1">
                <a:solidFill>
                  <a:srgbClr val="000000"/>
                </a:solidFill>
                <a:ea typeface="ヒラギノ角ゴ Pro W3" pitchFamily="-84" charset="-128"/>
              </a:rPr>
              <a:t>5m</a:t>
            </a:r>
          </a:p>
          <a:p>
            <a:pPr algn="ctr">
              <a:spcBef>
                <a:spcPct val="0"/>
              </a:spcBef>
              <a:buClrTx/>
              <a:buSzTx/>
              <a:buFont typeface="Arial" panose="020B0604020202020204" pitchFamily="34" charset="0"/>
              <a:buNone/>
            </a:pPr>
            <a:r>
              <a:rPr lang="en-ZA" altLang="en-US" sz="900" i="1">
                <a:solidFill>
                  <a:srgbClr val="000000"/>
                </a:solidFill>
                <a:ea typeface="ヒラギノ角ゴ Pro W3" pitchFamily="-84" charset="-128"/>
              </a:rPr>
              <a:t>in</a:t>
            </a:r>
          </a:p>
          <a:p>
            <a:pPr algn="ctr">
              <a:spcBef>
                <a:spcPct val="0"/>
              </a:spcBef>
              <a:buClrTx/>
              <a:buSzTx/>
              <a:buFont typeface="Arial" panose="020B0604020202020204" pitchFamily="34" charset="0"/>
              <a:buNone/>
            </a:pPr>
            <a:r>
              <a:rPr lang="en-ZA" altLang="en-US" sz="900" i="1">
                <a:solidFill>
                  <a:srgbClr val="000000"/>
                </a:solidFill>
                <a:ea typeface="ヒラギノ角ゴ Pro W3" pitchFamily="-84" charset="-128"/>
              </a:rPr>
              <a:t>5yrs</a:t>
            </a:r>
          </a:p>
        </p:txBody>
      </p:sp>
      <p:sp>
        <p:nvSpPr>
          <p:cNvPr id="38959" name="Freeform: Shape 139"/>
          <p:cNvSpPr>
            <a:spLocks/>
          </p:cNvSpPr>
          <p:nvPr/>
        </p:nvSpPr>
        <p:spPr bwMode="auto">
          <a:xfrm>
            <a:off x="4397375" y="4578879"/>
            <a:ext cx="1736725" cy="650875"/>
          </a:xfrm>
          <a:custGeom>
            <a:avLst/>
            <a:gdLst>
              <a:gd name="T0" fmla="*/ 320816 w 1996428"/>
              <a:gd name="T1" fmla="*/ 0 h 868922"/>
              <a:gd name="T2" fmla="*/ 641633 w 1996428"/>
              <a:gd name="T3" fmla="*/ 98620 h 868922"/>
              <a:gd name="T4" fmla="*/ 616422 w 1996428"/>
              <a:gd name="T5" fmla="*/ 137007 h 868922"/>
              <a:gd name="T6" fmla="*/ 583638 w 1996428"/>
              <a:gd name="T7" fmla="*/ 151954 h 868922"/>
              <a:gd name="T8" fmla="*/ 1314871 w 1996428"/>
              <a:gd name="T9" fmla="*/ 151954 h 868922"/>
              <a:gd name="T10" fmla="*/ 1314871 w 1996428"/>
              <a:gd name="T11" fmla="*/ 365659 h 868922"/>
              <a:gd name="T12" fmla="*/ 474237 w 1996428"/>
              <a:gd name="T13" fmla="*/ 365659 h 868922"/>
              <a:gd name="T14" fmla="*/ 474237 w 1996428"/>
              <a:gd name="T15" fmla="*/ 184727 h 868922"/>
              <a:gd name="T16" fmla="*/ 445693 w 1996428"/>
              <a:gd name="T17" fmla="*/ 189490 h 868922"/>
              <a:gd name="T18" fmla="*/ 320816 w 1996428"/>
              <a:gd name="T19" fmla="*/ 197240 h 868922"/>
              <a:gd name="T20" fmla="*/ 0 w 1996428"/>
              <a:gd name="T21" fmla="*/ 98620 h 868922"/>
              <a:gd name="T22" fmla="*/ 320816 w 1996428"/>
              <a:gd name="T23" fmla="*/ 0 h 8689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96428" h="868922">
                <a:moveTo>
                  <a:pt x="487110" y="0"/>
                </a:moveTo>
                <a:cubicBezTo>
                  <a:pt x="756133" y="0"/>
                  <a:pt x="974220" y="104923"/>
                  <a:pt x="974220" y="234352"/>
                </a:cubicBezTo>
                <a:cubicBezTo>
                  <a:pt x="974220" y="266709"/>
                  <a:pt x="960590" y="297535"/>
                  <a:pt x="935941" y="325572"/>
                </a:cubicBezTo>
                <a:lnTo>
                  <a:pt x="886165" y="361091"/>
                </a:lnTo>
                <a:lnTo>
                  <a:pt x="1996428" y="361091"/>
                </a:lnTo>
                <a:lnTo>
                  <a:pt x="1996428" y="868922"/>
                </a:lnTo>
                <a:lnTo>
                  <a:pt x="720056" y="868922"/>
                </a:lnTo>
                <a:lnTo>
                  <a:pt x="720056" y="438970"/>
                </a:lnTo>
                <a:lnTo>
                  <a:pt x="676715" y="450288"/>
                </a:lnTo>
                <a:cubicBezTo>
                  <a:pt x="618438" y="462147"/>
                  <a:pt x="554366" y="468704"/>
                  <a:pt x="487110" y="468704"/>
                </a:cubicBezTo>
                <a:cubicBezTo>
                  <a:pt x="218087" y="468704"/>
                  <a:pt x="0" y="363781"/>
                  <a:pt x="0" y="234352"/>
                </a:cubicBezTo>
                <a:cubicBezTo>
                  <a:pt x="0" y="104923"/>
                  <a:pt x="218087" y="0"/>
                  <a:pt x="487110" y="0"/>
                </a:cubicBez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lIns="27000" rIns="27000"/>
          <a:lstStyle/>
          <a:p>
            <a:endParaRPr lang="en-US"/>
          </a:p>
        </p:txBody>
      </p:sp>
      <p:sp>
        <p:nvSpPr>
          <p:cNvPr id="38960" name="Rectangle 140"/>
          <p:cNvSpPr>
            <a:spLocks noChangeArrowheads="1"/>
          </p:cNvSpPr>
          <p:nvPr/>
        </p:nvSpPr>
        <p:spPr bwMode="auto">
          <a:xfrm>
            <a:off x="4940300" y="4918604"/>
            <a:ext cx="11938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69850" indent="-69850">
              <a:spcBef>
                <a:spcPct val="20000"/>
              </a:spcBef>
              <a:buClr>
                <a:schemeClr val="tx1"/>
              </a:buClr>
              <a:buSzPct val="6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9pPr>
          </a:lstStyle>
          <a:p>
            <a:pPr>
              <a:spcBef>
                <a:spcPct val="0"/>
              </a:spcBef>
              <a:buClrTx/>
              <a:buSzTx/>
              <a:buFontTx/>
              <a:buChar char="-"/>
            </a:pPr>
            <a:r>
              <a:rPr lang="en-ZA" altLang="en-US" sz="700">
                <a:solidFill>
                  <a:srgbClr val="000000"/>
                </a:solidFill>
                <a:ea typeface="ヒラギノ角ゴ Pro W3" pitchFamily="-84" charset="-128"/>
              </a:rPr>
              <a:t>7% of global target (eg)</a:t>
            </a:r>
          </a:p>
          <a:p>
            <a:pPr>
              <a:spcBef>
                <a:spcPct val="0"/>
              </a:spcBef>
              <a:buClrTx/>
              <a:buSzTx/>
              <a:buFontTx/>
              <a:buChar char="-"/>
            </a:pPr>
            <a:r>
              <a:rPr lang="en-ZA" altLang="en-US" sz="700">
                <a:solidFill>
                  <a:srgbClr val="000000"/>
                </a:solidFill>
                <a:ea typeface="ヒラギノ角ゴ Pro W3" pitchFamily="-84" charset="-128"/>
              </a:rPr>
              <a:t>Key source markets</a:t>
            </a:r>
          </a:p>
        </p:txBody>
      </p:sp>
      <p:sp>
        <p:nvSpPr>
          <p:cNvPr id="2" name="TextBox 1"/>
          <p:cNvSpPr txBox="1"/>
          <p:nvPr/>
        </p:nvSpPr>
        <p:spPr bwMode="auto">
          <a:xfrm>
            <a:off x="814144" y="5490402"/>
            <a:ext cx="7887188" cy="461665"/>
          </a:xfrm>
          <a:prstGeom prst="rect">
            <a:avLst/>
          </a:prstGeom>
          <a:noFill/>
          <a:ln w="9525">
            <a:noFill/>
            <a:miter lim="800000"/>
            <a:headEnd/>
            <a:tailEnd/>
          </a:ln>
          <a:effectLst/>
        </p:spPr>
        <p:txBody>
          <a:bodyPr wrap="square" rtlCol="0" anchor="b">
            <a:spAutoFit/>
          </a:bodyPr>
          <a:lstStyle/>
          <a:p>
            <a:r>
              <a:rPr lang="en-GB" dirty="0">
                <a:latin typeface="Trebuchet MS" panose="020B0603020202020204" pitchFamily="34" charset="0"/>
                <a:ea typeface="Times New Roman" panose="02020603050405020304" pitchFamily="18" charset="0"/>
                <a:cs typeface="Times New Roman" panose="02020603050405020304" pitchFamily="18" charset="0"/>
              </a:rPr>
              <a:t>SA Tourism signed MOUs with provincial tourism authorities to collaborate, commit and align strategic and tactical plans and resources to achieve the overall tourism targets</a:t>
            </a:r>
            <a:endParaRPr lang="en-ZA" b="1" dirty="0">
              <a:latin typeface="Arial" pitchFamily="34" charset="0"/>
              <a:cs typeface="Arial" pitchFamily="34" charset="0"/>
            </a:endParaRPr>
          </a:p>
        </p:txBody>
      </p:sp>
    </p:spTree>
    <p:extLst>
      <p:ext uri="{BB962C8B-B14F-4D97-AF65-F5344CB8AC3E}">
        <p14:creationId xmlns:p14="http://schemas.microsoft.com/office/powerpoint/2010/main" xmlns="" val="809849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Integration with </a:t>
            </a:r>
            <a:r>
              <a:rPr lang="en-US" dirty="0" smtClean="0"/>
              <a:t>provinces on quality assurance</a:t>
            </a:r>
            <a:endParaRPr lang="en-ZA" dirty="0"/>
          </a:p>
        </p:txBody>
      </p:sp>
      <p:sp>
        <p:nvSpPr>
          <p:cNvPr id="4" name="TextBox 3"/>
          <p:cNvSpPr txBox="1"/>
          <p:nvPr/>
        </p:nvSpPr>
        <p:spPr>
          <a:xfrm>
            <a:off x="467544" y="1268760"/>
            <a:ext cx="8136904" cy="2677656"/>
          </a:xfrm>
          <a:prstGeom prst="rect">
            <a:avLst/>
          </a:prstGeom>
          <a:noFill/>
        </p:spPr>
        <p:txBody>
          <a:bodyPr wrap="square" rtlCol="0">
            <a:spAutoFit/>
          </a:bodyPr>
          <a:lstStyle/>
          <a:p>
            <a:pPr marL="285750" indent="-285750">
              <a:buFont typeface="Wingdings" panose="05000000000000000000" pitchFamily="2" charset="2"/>
              <a:buChar char="v"/>
            </a:pPr>
            <a:r>
              <a:rPr lang="en-ZA" sz="1400" dirty="0">
                <a:latin typeface="Trebuchet MS" panose="020B0603020202020204" pitchFamily="34" charset="0"/>
                <a:cs typeface="Segoe UI" panose="020B0502040204020203" pitchFamily="34" charset="0"/>
              </a:rPr>
              <a:t>A number of Provincial Quality Assurance Specialists were relocated to Provincial Tourism Agency offices during the year</a:t>
            </a:r>
          </a:p>
          <a:p>
            <a:pPr marL="742950" lvl="1" indent="-285750">
              <a:buFont typeface="Arial" panose="020B0604020202020204" pitchFamily="34" charset="0"/>
              <a:buChar char="•"/>
            </a:pPr>
            <a:r>
              <a:rPr lang="en-ZA" sz="1400" dirty="0">
                <a:latin typeface="Trebuchet MS" panose="020B0603020202020204" pitchFamily="34" charset="0"/>
                <a:cs typeface="Segoe UI" panose="020B0502040204020203" pitchFamily="34" charset="0"/>
              </a:rPr>
              <a:t>The TGCSA and South African Tourism now has physical representation in Limpopo, Kwa Zulu Natal, Eastern Cape, Western Cape and Gauteng  </a:t>
            </a:r>
          </a:p>
          <a:p>
            <a:pPr marL="742950" lvl="1" indent="-285750">
              <a:buFont typeface="Arial" panose="020B0604020202020204" pitchFamily="34" charset="0"/>
              <a:buChar char="•"/>
            </a:pPr>
            <a:r>
              <a:rPr lang="en-ZA" sz="1400" dirty="0">
                <a:latin typeface="Trebuchet MS" panose="020B0603020202020204" pitchFamily="34" charset="0"/>
                <a:cs typeface="Segoe UI" panose="020B0502040204020203" pitchFamily="34" charset="0"/>
              </a:rPr>
              <a:t>This is proving valuable as it allows for better alignment of Quality Assurance efforts  with all Provincial stakeholders and in market Accredited Assessors</a:t>
            </a:r>
          </a:p>
          <a:p>
            <a:r>
              <a:rPr lang="en-ZA" sz="1400" dirty="0">
                <a:latin typeface="Trebuchet MS" panose="020B0603020202020204" pitchFamily="34" charset="0"/>
                <a:cs typeface="Segoe UI" panose="020B0502040204020203" pitchFamily="34" charset="0"/>
              </a:rPr>
              <a:t> </a:t>
            </a:r>
          </a:p>
          <a:p>
            <a:pPr marL="285750" indent="-285750">
              <a:buFont typeface="Wingdings" panose="05000000000000000000" pitchFamily="2" charset="2"/>
              <a:buChar char="v"/>
            </a:pPr>
            <a:r>
              <a:rPr lang="en-ZA" sz="1400" dirty="0">
                <a:latin typeface="Trebuchet MS" panose="020B0603020202020204" pitchFamily="34" charset="0"/>
                <a:cs typeface="Segoe UI" panose="020B0502040204020203" pitchFamily="34" charset="0"/>
              </a:rPr>
              <a:t>In addition to placing resources with our Provincial Tourism stakeholders, greater integration with a number of Provinces has been made possible through strategic agreements which allow for focus on quality assurance efforts in villages, smaller towns and rural areas to support geographic spread, transformation and enterprise support development.</a:t>
            </a:r>
          </a:p>
          <a:p>
            <a:endParaRPr lang="en-ZA" sz="1400" dirty="0">
              <a:latin typeface="Trebuchet MS" panose="020B0603020202020204" pitchFamily="34" charset="0"/>
              <a:cs typeface="Segoe UI" panose="020B0502040204020203" pitchFamily="34" charset="0"/>
            </a:endParaRPr>
          </a:p>
        </p:txBody>
      </p:sp>
    </p:spTree>
    <p:extLst>
      <p:ext uri="{BB962C8B-B14F-4D97-AF65-F5344CB8AC3E}">
        <p14:creationId xmlns:p14="http://schemas.microsoft.com/office/powerpoint/2010/main" xmlns="" val="1002383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xmlns=""/>
              </a:ext>
            </a:extLst>
          </a:blip>
          <a:srcRect/>
          <a:stretch/>
        </p:blipFill>
        <p:spPr>
          <a:xfrm>
            <a:off x="3" y="22860"/>
            <a:ext cx="9224008" cy="6835139"/>
          </a:xfrm>
          <a:prstGeom prst="rect">
            <a:avLst/>
          </a:prstGeom>
        </p:spPr>
      </p:pic>
      <p:sp>
        <p:nvSpPr>
          <p:cNvPr id="12" name="TextBox 11"/>
          <p:cNvSpPr txBox="1"/>
          <p:nvPr/>
        </p:nvSpPr>
        <p:spPr>
          <a:xfrm>
            <a:off x="-263842" y="4356199"/>
            <a:ext cx="4264342" cy="1551066"/>
          </a:xfrm>
          <a:prstGeom prst="rect">
            <a:avLst/>
          </a:prstGeom>
          <a:noFill/>
        </p:spPr>
        <p:txBody>
          <a:bodyPr wrap="square" bIns="0" rtlCol="0">
            <a:spAutoFit/>
          </a:bodyPr>
          <a:lstStyle/>
          <a:p>
            <a:pPr lvl="2">
              <a:lnSpc>
                <a:spcPts val="3880"/>
              </a:lnSpc>
              <a:spcBef>
                <a:spcPts val="5"/>
              </a:spcBef>
              <a:spcAft>
                <a:spcPts val="5"/>
              </a:spcAft>
            </a:pPr>
            <a:r>
              <a:rPr lang="en-US" sz="4400" b="1" dirty="0">
                <a:solidFill>
                  <a:schemeClr val="bg1"/>
                </a:solidFill>
                <a:latin typeface="Trebuchet MS" panose="020B0603020202020204" pitchFamily="34" charset="0"/>
                <a:ea typeface="Amsi Pro Ultra" charset="0"/>
                <a:cs typeface="Amsi Pro Ultra" charset="0"/>
              </a:rPr>
              <a:t>Strategic focus areas 2019/20</a:t>
            </a:r>
          </a:p>
        </p:txBody>
      </p:sp>
    </p:spTree>
    <p:extLst>
      <p:ext uri="{BB962C8B-B14F-4D97-AF65-F5344CB8AC3E}">
        <p14:creationId xmlns:p14="http://schemas.microsoft.com/office/powerpoint/2010/main" xmlns="" val="248289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apezoid 3"/>
          <p:cNvSpPr/>
          <p:nvPr/>
        </p:nvSpPr>
        <p:spPr>
          <a:xfrm>
            <a:off x="1528945" y="1488997"/>
            <a:ext cx="5586413" cy="507206"/>
          </a:xfrm>
          <a:prstGeom prst="trapezoid">
            <a:avLst>
              <a:gd name="adj" fmla="val 255759"/>
            </a:avLst>
          </a:prstGeom>
          <a:gradFill flip="none" rotWithShape="1">
            <a:gsLst>
              <a:gs pos="0">
                <a:sysClr val="window" lastClr="FFFFFF"/>
              </a:gs>
              <a:gs pos="77000">
                <a:sysClr val="window" lastClr="FFFFFF">
                  <a:lumMod val="85000"/>
                </a:sysClr>
              </a:gs>
              <a:gs pos="94000">
                <a:sysClr val="window" lastClr="FFFFFF">
                  <a:lumMod val="75000"/>
                </a:sysClr>
              </a:gs>
            </a:gsLst>
            <a:lin ang="16200000" scaled="1"/>
            <a:tileRect/>
          </a:gradFill>
          <a:ln w="25400" cap="flat" cmpd="sng" algn="ctr">
            <a:noFill/>
            <a:prstDash val="solid"/>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dirty="0">
              <a:ln>
                <a:noFill/>
              </a:ln>
              <a:solidFill>
                <a:prstClr val="white"/>
              </a:solidFill>
              <a:effectLst/>
              <a:uLnTx/>
              <a:uFillTx/>
              <a:latin typeface="Trebuchet MS" panose="020B0603020202020204" pitchFamily="34" charset="0"/>
              <a:ea typeface="+mn-ea"/>
              <a:cs typeface="Arial" pitchFamily="34" charset="0"/>
            </a:endParaRPr>
          </a:p>
        </p:txBody>
      </p:sp>
      <p:sp>
        <p:nvSpPr>
          <p:cNvPr id="5" name="Freeform 4"/>
          <p:cNvSpPr/>
          <p:nvPr/>
        </p:nvSpPr>
        <p:spPr>
          <a:xfrm>
            <a:off x="3331552" y="1659255"/>
            <a:ext cx="2066925" cy="2476500"/>
          </a:xfrm>
          <a:custGeom>
            <a:avLst/>
            <a:gdLst>
              <a:gd name="connsiteX0" fmla="*/ 317500 w 1917700"/>
              <a:gd name="connsiteY0" fmla="*/ 0 h 3695700"/>
              <a:gd name="connsiteX1" fmla="*/ 1231900 w 1917700"/>
              <a:gd name="connsiteY1" fmla="*/ 0 h 3695700"/>
              <a:gd name="connsiteX2" fmla="*/ 1917700 w 1917700"/>
              <a:gd name="connsiteY2" fmla="*/ 3695700 h 3695700"/>
              <a:gd name="connsiteX3" fmla="*/ 0 w 1917700"/>
              <a:gd name="connsiteY3" fmla="*/ 3695700 h 3695700"/>
              <a:gd name="connsiteX4" fmla="*/ 317500 w 1917700"/>
              <a:gd name="connsiteY4" fmla="*/ 0 h 3695700"/>
              <a:gd name="connsiteX0" fmla="*/ 533400 w 1917700"/>
              <a:gd name="connsiteY0" fmla="*/ 0 h 3708400"/>
              <a:gd name="connsiteX1" fmla="*/ 1231900 w 1917700"/>
              <a:gd name="connsiteY1" fmla="*/ 12700 h 3708400"/>
              <a:gd name="connsiteX2" fmla="*/ 1917700 w 1917700"/>
              <a:gd name="connsiteY2" fmla="*/ 3708400 h 3708400"/>
              <a:gd name="connsiteX3" fmla="*/ 0 w 1917700"/>
              <a:gd name="connsiteY3" fmla="*/ 3708400 h 3708400"/>
              <a:gd name="connsiteX4" fmla="*/ 533400 w 1917700"/>
              <a:gd name="connsiteY4" fmla="*/ 0 h 3708400"/>
              <a:gd name="connsiteX0" fmla="*/ 588257 w 1972557"/>
              <a:gd name="connsiteY0" fmla="*/ 0 h 3708400"/>
              <a:gd name="connsiteX1" fmla="*/ 1286757 w 1972557"/>
              <a:gd name="connsiteY1" fmla="*/ 12700 h 3708400"/>
              <a:gd name="connsiteX2" fmla="*/ 1972557 w 1972557"/>
              <a:gd name="connsiteY2" fmla="*/ 3708400 h 3708400"/>
              <a:gd name="connsiteX3" fmla="*/ 54857 w 1972557"/>
              <a:gd name="connsiteY3" fmla="*/ 3708400 h 3708400"/>
              <a:gd name="connsiteX4" fmla="*/ 588257 w 1972557"/>
              <a:gd name="connsiteY4" fmla="*/ 0 h 3708400"/>
              <a:gd name="connsiteX0" fmla="*/ 533400 w 1917700"/>
              <a:gd name="connsiteY0" fmla="*/ 0 h 3708400"/>
              <a:gd name="connsiteX1" fmla="*/ 1231900 w 1917700"/>
              <a:gd name="connsiteY1" fmla="*/ 12700 h 3708400"/>
              <a:gd name="connsiteX2" fmla="*/ 1917700 w 1917700"/>
              <a:gd name="connsiteY2" fmla="*/ 3708400 h 3708400"/>
              <a:gd name="connsiteX3" fmla="*/ 0 w 1917700"/>
              <a:gd name="connsiteY3" fmla="*/ 3708400 h 3708400"/>
              <a:gd name="connsiteX4" fmla="*/ 533400 w 1917700"/>
              <a:gd name="connsiteY4" fmla="*/ 0 h 3708400"/>
              <a:gd name="connsiteX0" fmla="*/ 533400 w 1917700"/>
              <a:gd name="connsiteY0" fmla="*/ 0 h 3708400"/>
              <a:gd name="connsiteX1" fmla="*/ 1231900 w 1917700"/>
              <a:gd name="connsiteY1" fmla="*/ 12700 h 3708400"/>
              <a:gd name="connsiteX2" fmla="*/ 1917700 w 1917700"/>
              <a:gd name="connsiteY2" fmla="*/ 3708400 h 3708400"/>
              <a:gd name="connsiteX3" fmla="*/ 0 w 1917700"/>
              <a:gd name="connsiteY3" fmla="*/ 3708400 h 3708400"/>
              <a:gd name="connsiteX4" fmla="*/ 533400 w 1917700"/>
              <a:gd name="connsiteY4" fmla="*/ 0 h 3708400"/>
              <a:gd name="connsiteX0" fmla="*/ 533400 w 1917700"/>
              <a:gd name="connsiteY0" fmla="*/ 0 h 3708400"/>
              <a:gd name="connsiteX1" fmla="*/ 1231900 w 1917700"/>
              <a:gd name="connsiteY1" fmla="*/ 12700 h 3708400"/>
              <a:gd name="connsiteX2" fmla="*/ 1917700 w 1917700"/>
              <a:gd name="connsiteY2" fmla="*/ 3708400 h 3708400"/>
              <a:gd name="connsiteX3" fmla="*/ 0 w 1917700"/>
              <a:gd name="connsiteY3" fmla="*/ 3708400 h 3708400"/>
              <a:gd name="connsiteX4" fmla="*/ 533400 w 1917700"/>
              <a:gd name="connsiteY4" fmla="*/ 0 h 3708400"/>
              <a:gd name="connsiteX0" fmla="*/ 533400 w 1917700"/>
              <a:gd name="connsiteY0" fmla="*/ 0 h 3708400"/>
              <a:gd name="connsiteX1" fmla="*/ 1231900 w 1917700"/>
              <a:gd name="connsiteY1" fmla="*/ 12700 h 3708400"/>
              <a:gd name="connsiteX2" fmla="*/ 1917700 w 1917700"/>
              <a:gd name="connsiteY2" fmla="*/ 3708400 h 3708400"/>
              <a:gd name="connsiteX3" fmla="*/ 0 w 1917700"/>
              <a:gd name="connsiteY3" fmla="*/ 3708400 h 3708400"/>
              <a:gd name="connsiteX4" fmla="*/ 533400 w 1917700"/>
              <a:gd name="connsiteY4" fmla="*/ 0 h 370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7700" h="3708400">
                <a:moveTo>
                  <a:pt x="533400" y="0"/>
                </a:moveTo>
                <a:lnTo>
                  <a:pt x="1231900" y="12700"/>
                </a:lnTo>
                <a:cubicBezTo>
                  <a:pt x="1066800" y="1041400"/>
                  <a:pt x="1320800" y="2400300"/>
                  <a:pt x="1917700" y="3708400"/>
                </a:cubicBezTo>
                <a:lnTo>
                  <a:pt x="0" y="3708400"/>
                </a:lnTo>
                <a:cubicBezTo>
                  <a:pt x="912283" y="1032933"/>
                  <a:pt x="594783" y="400050"/>
                  <a:pt x="533400" y="0"/>
                </a:cubicBezTo>
                <a:close/>
              </a:path>
            </a:pathLst>
          </a:custGeom>
          <a:gradFill flip="none" rotWithShape="1">
            <a:gsLst>
              <a:gs pos="0">
                <a:sysClr val="window" lastClr="FFFFFF">
                  <a:lumMod val="50000"/>
                  <a:shade val="30000"/>
                  <a:satMod val="115000"/>
                </a:sysClr>
              </a:gs>
              <a:gs pos="50000">
                <a:sysClr val="window" lastClr="FFFFFF">
                  <a:lumMod val="50000"/>
                  <a:shade val="67500"/>
                  <a:satMod val="115000"/>
                </a:sysClr>
              </a:gs>
              <a:gs pos="100000">
                <a:sysClr val="window" lastClr="FFFFFF">
                  <a:lumMod val="50000"/>
                  <a:shade val="100000"/>
                  <a:satMod val="115000"/>
                </a:sysClr>
              </a:gs>
            </a:gsLst>
            <a:lin ang="16200000" scaled="1"/>
            <a:tileRect/>
          </a:gradFill>
          <a:ln w="25400" cap="flat" cmpd="sng" algn="ctr">
            <a:noFill/>
            <a:prstDash val="solid"/>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dirty="0">
              <a:ln>
                <a:noFill/>
              </a:ln>
              <a:solidFill>
                <a:prstClr val="white"/>
              </a:solidFill>
              <a:effectLst/>
              <a:uLnTx/>
              <a:uFillTx/>
              <a:latin typeface="Trebuchet MS" panose="020B0603020202020204" pitchFamily="34" charset="0"/>
              <a:ea typeface="+mn-ea"/>
              <a:cs typeface="Arial" pitchFamily="34" charset="0"/>
            </a:endParaRPr>
          </a:p>
        </p:txBody>
      </p:sp>
      <p:sp>
        <p:nvSpPr>
          <p:cNvPr id="6" name="Freeform 198"/>
          <p:cNvSpPr>
            <a:spLocks noChangeAspect="1" noEditPoints="1"/>
          </p:cNvSpPr>
          <p:nvPr/>
        </p:nvSpPr>
        <p:spPr bwMode="auto">
          <a:xfrm>
            <a:off x="3763506" y="3035900"/>
            <a:ext cx="338505" cy="658896"/>
          </a:xfrm>
          <a:custGeom>
            <a:avLst/>
            <a:gdLst>
              <a:gd name="T0" fmla="*/ 185 w 205"/>
              <a:gd name="T1" fmla="*/ 311 h 464"/>
              <a:gd name="T2" fmla="*/ 189 w 205"/>
              <a:gd name="T3" fmla="*/ 236 h 464"/>
              <a:gd name="T4" fmla="*/ 178 w 205"/>
              <a:gd name="T5" fmla="*/ 222 h 464"/>
              <a:gd name="T6" fmla="*/ 155 w 205"/>
              <a:gd name="T7" fmla="*/ 161 h 464"/>
              <a:gd name="T8" fmla="*/ 123 w 205"/>
              <a:gd name="T9" fmla="*/ 77 h 464"/>
              <a:gd name="T10" fmla="*/ 95 w 205"/>
              <a:gd name="T11" fmla="*/ 64 h 464"/>
              <a:gd name="T12" fmla="*/ 95 w 205"/>
              <a:gd name="T13" fmla="*/ 64 h 464"/>
              <a:gd name="T14" fmla="*/ 97 w 205"/>
              <a:gd name="T15" fmla="*/ 55 h 464"/>
              <a:gd name="T16" fmla="*/ 102 w 205"/>
              <a:gd name="T17" fmla="*/ 46 h 464"/>
              <a:gd name="T18" fmla="*/ 102 w 205"/>
              <a:gd name="T19" fmla="*/ 20 h 464"/>
              <a:gd name="T20" fmla="*/ 76 w 205"/>
              <a:gd name="T21" fmla="*/ 1 h 464"/>
              <a:gd name="T22" fmla="*/ 61 w 205"/>
              <a:gd name="T23" fmla="*/ 34 h 464"/>
              <a:gd name="T24" fmla="*/ 61 w 205"/>
              <a:gd name="T25" fmla="*/ 43 h 464"/>
              <a:gd name="T26" fmla="*/ 64 w 205"/>
              <a:gd name="T27" fmla="*/ 56 h 464"/>
              <a:gd name="T28" fmla="*/ 59 w 205"/>
              <a:gd name="T29" fmla="*/ 61 h 464"/>
              <a:gd name="T30" fmla="*/ 17 w 205"/>
              <a:gd name="T31" fmla="*/ 79 h 464"/>
              <a:gd name="T32" fmla="*/ 3 w 205"/>
              <a:gd name="T33" fmla="*/ 152 h 464"/>
              <a:gd name="T34" fmla="*/ 7 w 205"/>
              <a:gd name="T35" fmla="*/ 199 h 464"/>
              <a:gd name="T36" fmla="*/ 24 w 205"/>
              <a:gd name="T37" fmla="*/ 217 h 464"/>
              <a:gd name="T38" fmla="*/ 23 w 205"/>
              <a:gd name="T39" fmla="*/ 257 h 464"/>
              <a:gd name="T40" fmla="*/ 44 w 205"/>
              <a:gd name="T41" fmla="*/ 304 h 464"/>
              <a:gd name="T42" fmla="*/ 57 w 205"/>
              <a:gd name="T43" fmla="*/ 384 h 464"/>
              <a:gd name="T44" fmla="*/ 68 w 205"/>
              <a:gd name="T45" fmla="*/ 437 h 464"/>
              <a:gd name="T46" fmla="*/ 83 w 205"/>
              <a:gd name="T47" fmla="*/ 462 h 464"/>
              <a:gd name="T48" fmla="*/ 90 w 205"/>
              <a:gd name="T49" fmla="*/ 411 h 464"/>
              <a:gd name="T50" fmla="*/ 100 w 205"/>
              <a:gd name="T51" fmla="*/ 394 h 464"/>
              <a:gd name="T52" fmla="*/ 125 w 205"/>
              <a:gd name="T53" fmla="*/ 407 h 464"/>
              <a:gd name="T54" fmla="*/ 134 w 205"/>
              <a:gd name="T55" fmla="*/ 410 h 464"/>
              <a:gd name="T56" fmla="*/ 191 w 205"/>
              <a:gd name="T57" fmla="*/ 412 h 464"/>
              <a:gd name="T58" fmla="*/ 198 w 205"/>
              <a:gd name="T59" fmla="*/ 400 h 464"/>
              <a:gd name="T60" fmla="*/ 203 w 205"/>
              <a:gd name="T61" fmla="*/ 322 h 464"/>
              <a:gd name="T62" fmla="*/ 31 w 205"/>
              <a:gd name="T63" fmla="*/ 190 h 464"/>
              <a:gd name="T64" fmla="*/ 30 w 205"/>
              <a:gd name="T65" fmla="*/ 176 h 464"/>
              <a:gd name="T66" fmla="*/ 31 w 205"/>
              <a:gd name="T67" fmla="*/ 158 h 464"/>
              <a:gd name="T68" fmla="*/ 34 w 205"/>
              <a:gd name="T69" fmla="*/ 166 h 464"/>
              <a:gd name="T70" fmla="*/ 88 w 205"/>
              <a:gd name="T71" fmla="*/ 349 h 464"/>
              <a:gd name="T72" fmla="*/ 91 w 205"/>
              <a:gd name="T73" fmla="*/ 314 h 464"/>
              <a:gd name="T74" fmla="*/ 125 w 205"/>
              <a:gd name="T75" fmla="*/ 377 h 464"/>
              <a:gd name="T76" fmla="*/ 123 w 205"/>
              <a:gd name="T77" fmla="*/ 401 h 464"/>
              <a:gd name="T78" fmla="*/ 113 w 205"/>
              <a:gd name="T79" fmla="*/ 355 h 464"/>
              <a:gd name="T80" fmla="*/ 126 w 205"/>
              <a:gd name="T81" fmla="*/ 335 h 464"/>
              <a:gd name="T82" fmla="*/ 143 w 205"/>
              <a:gd name="T83" fmla="*/ 310 h 464"/>
              <a:gd name="T84" fmla="*/ 125 w 205"/>
              <a:gd name="T85" fmla="*/ 294 h 464"/>
              <a:gd name="T86" fmla="*/ 129 w 205"/>
              <a:gd name="T87" fmla="*/ 218 h 464"/>
              <a:gd name="T88" fmla="*/ 125 w 205"/>
              <a:gd name="T89" fmla="*/ 155 h 464"/>
              <a:gd name="T90" fmla="*/ 147 w 205"/>
              <a:gd name="T91" fmla="*/ 202 h 464"/>
              <a:gd name="T92" fmla="*/ 158 w 205"/>
              <a:gd name="T93" fmla="*/ 230 h 464"/>
              <a:gd name="T94" fmla="*/ 160 w 205"/>
              <a:gd name="T95" fmla="*/ 236 h 464"/>
              <a:gd name="T96" fmla="*/ 154 w 205"/>
              <a:gd name="T97" fmla="*/ 247 h 464"/>
              <a:gd name="T98" fmla="*/ 156 w 205"/>
              <a:gd name="T99" fmla="*/ 310 h 464"/>
              <a:gd name="T100" fmla="*/ 160 w 205"/>
              <a:gd name="T101" fmla="*/ 242 h 464"/>
              <a:gd name="T102" fmla="*/ 168 w 205"/>
              <a:gd name="T103" fmla="*/ 244 h 464"/>
              <a:gd name="T104" fmla="*/ 182 w 205"/>
              <a:gd name="T105" fmla="*/ 243 h 464"/>
              <a:gd name="T106" fmla="*/ 179 w 205"/>
              <a:gd name="T107" fmla="*/ 31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5" h="464">
                <a:moveTo>
                  <a:pt x="203" y="322"/>
                </a:moveTo>
                <a:cubicBezTo>
                  <a:pt x="202" y="318"/>
                  <a:pt x="199" y="315"/>
                  <a:pt x="196" y="313"/>
                </a:cubicBezTo>
                <a:cubicBezTo>
                  <a:pt x="195" y="312"/>
                  <a:pt x="185" y="310"/>
                  <a:pt x="185" y="311"/>
                </a:cubicBezTo>
                <a:cubicBezTo>
                  <a:pt x="188" y="245"/>
                  <a:pt x="188" y="245"/>
                  <a:pt x="188" y="245"/>
                </a:cubicBezTo>
                <a:cubicBezTo>
                  <a:pt x="189" y="244"/>
                  <a:pt x="189" y="244"/>
                  <a:pt x="189" y="244"/>
                </a:cubicBezTo>
                <a:cubicBezTo>
                  <a:pt x="189" y="242"/>
                  <a:pt x="189" y="239"/>
                  <a:pt x="189" y="236"/>
                </a:cubicBezTo>
                <a:cubicBezTo>
                  <a:pt x="189" y="236"/>
                  <a:pt x="187" y="236"/>
                  <a:pt x="184" y="236"/>
                </a:cubicBezTo>
                <a:cubicBezTo>
                  <a:pt x="182" y="232"/>
                  <a:pt x="179" y="228"/>
                  <a:pt x="177" y="224"/>
                </a:cubicBezTo>
                <a:cubicBezTo>
                  <a:pt x="177" y="224"/>
                  <a:pt x="178" y="222"/>
                  <a:pt x="178" y="222"/>
                </a:cubicBezTo>
                <a:cubicBezTo>
                  <a:pt x="179" y="221"/>
                  <a:pt x="178" y="220"/>
                  <a:pt x="178" y="220"/>
                </a:cubicBezTo>
                <a:cubicBezTo>
                  <a:pt x="175" y="210"/>
                  <a:pt x="171" y="200"/>
                  <a:pt x="167" y="190"/>
                </a:cubicBezTo>
                <a:cubicBezTo>
                  <a:pt x="163" y="180"/>
                  <a:pt x="160" y="170"/>
                  <a:pt x="155" y="161"/>
                </a:cubicBezTo>
                <a:cubicBezTo>
                  <a:pt x="147" y="143"/>
                  <a:pt x="141" y="124"/>
                  <a:pt x="139" y="105"/>
                </a:cubicBezTo>
                <a:cubicBezTo>
                  <a:pt x="139" y="100"/>
                  <a:pt x="138" y="95"/>
                  <a:pt x="136" y="90"/>
                </a:cubicBezTo>
                <a:cubicBezTo>
                  <a:pt x="134" y="82"/>
                  <a:pt x="130" y="79"/>
                  <a:pt x="123" y="77"/>
                </a:cubicBezTo>
                <a:cubicBezTo>
                  <a:pt x="116" y="75"/>
                  <a:pt x="109" y="73"/>
                  <a:pt x="102" y="70"/>
                </a:cubicBezTo>
                <a:cubicBezTo>
                  <a:pt x="100" y="68"/>
                  <a:pt x="98" y="64"/>
                  <a:pt x="96" y="64"/>
                </a:cubicBezTo>
                <a:cubicBezTo>
                  <a:pt x="95" y="64"/>
                  <a:pt x="95" y="64"/>
                  <a:pt x="95" y="64"/>
                </a:cubicBezTo>
                <a:cubicBezTo>
                  <a:pt x="95" y="64"/>
                  <a:pt x="95" y="64"/>
                  <a:pt x="95" y="64"/>
                </a:cubicBezTo>
                <a:cubicBezTo>
                  <a:pt x="95" y="64"/>
                  <a:pt x="95" y="64"/>
                  <a:pt x="95" y="64"/>
                </a:cubicBezTo>
                <a:cubicBezTo>
                  <a:pt x="95" y="64"/>
                  <a:pt x="95" y="64"/>
                  <a:pt x="95" y="64"/>
                </a:cubicBezTo>
                <a:cubicBezTo>
                  <a:pt x="95" y="64"/>
                  <a:pt x="95" y="64"/>
                  <a:pt x="95" y="63"/>
                </a:cubicBezTo>
                <a:cubicBezTo>
                  <a:pt x="95" y="63"/>
                  <a:pt x="94" y="62"/>
                  <a:pt x="94" y="61"/>
                </a:cubicBezTo>
                <a:cubicBezTo>
                  <a:pt x="94" y="59"/>
                  <a:pt x="96" y="57"/>
                  <a:pt x="97" y="55"/>
                </a:cubicBezTo>
                <a:cubicBezTo>
                  <a:pt x="98" y="53"/>
                  <a:pt x="98" y="51"/>
                  <a:pt x="98" y="49"/>
                </a:cubicBezTo>
                <a:cubicBezTo>
                  <a:pt x="98" y="49"/>
                  <a:pt x="101" y="48"/>
                  <a:pt x="101" y="48"/>
                </a:cubicBezTo>
                <a:cubicBezTo>
                  <a:pt x="102" y="48"/>
                  <a:pt x="102" y="47"/>
                  <a:pt x="102" y="46"/>
                </a:cubicBezTo>
                <a:cubicBezTo>
                  <a:pt x="103" y="44"/>
                  <a:pt x="102" y="41"/>
                  <a:pt x="102" y="39"/>
                </a:cubicBezTo>
                <a:cubicBezTo>
                  <a:pt x="103" y="37"/>
                  <a:pt x="106" y="32"/>
                  <a:pt x="101" y="33"/>
                </a:cubicBezTo>
                <a:cubicBezTo>
                  <a:pt x="103" y="33"/>
                  <a:pt x="102" y="22"/>
                  <a:pt x="102" y="20"/>
                </a:cubicBezTo>
                <a:cubicBezTo>
                  <a:pt x="101" y="17"/>
                  <a:pt x="101" y="14"/>
                  <a:pt x="100" y="12"/>
                </a:cubicBezTo>
                <a:cubicBezTo>
                  <a:pt x="97" y="8"/>
                  <a:pt x="94" y="5"/>
                  <a:pt x="89" y="3"/>
                </a:cubicBezTo>
                <a:cubicBezTo>
                  <a:pt x="85" y="2"/>
                  <a:pt x="81" y="0"/>
                  <a:pt x="76" y="1"/>
                </a:cubicBezTo>
                <a:cubicBezTo>
                  <a:pt x="71" y="3"/>
                  <a:pt x="67" y="8"/>
                  <a:pt x="65" y="12"/>
                </a:cubicBezTo>
                <a:cubicBezTo>
                  <a:pt x="63" y="15"/>
                  <a:pt x="62" y="17"/>
                  <a:pt x="62" y="20"/>
                </a:cubicBezTo>
                <a:cubicBezTo>
                  <a:pt x="61" y="24"/>
                  <a:pt x="60" y="29"/>
                  <a:pt x="61" y="34"/>
                </a:cubicBezTo>
                <a:cubicBezTo>
                  <a:pt x="61" y="34"/>
                  <a:pt x="59" y="35"/>
                  <a:pt x="59" y="35"/>
                </a:cubicBezTo>
                <a:cubicBezTo>
                  <a:pt x="59" y="36"/>
                  <a:pt x="59" y="36"/>
                  <a:pt x="60" y="37"/>
                </a:cubicBezTo>
                <a:cubicBezTo>
                  <a:pt x="60" y="39"/>
                  <a:pt x="60" y="41"/>
                  <a:pt x="61" y="43"/>
                </a:cubicBezTo>
                <a:cubicBezTo>
                  <a:pt x="61" y="44"/>
                  <a:pt x="62" y="46"/>
                  <a:pt x="62" y="48"/>
                </a:cubicBezTo>
                <a:cubicBezTo>
                  <a:pt x="62" y="50"/>
                  <a:pt x="62" y="50"/>
                  <a:pt x="63" y="50"/>
                </a:cubicBezTo>
                <a:cubicBezTo>
                  <a:pt x="65" y="51"/>
                  <a:pt x="64" y="54"/>
                  <a:pt x="64" y="56"/>
                </a:cubicBezTo>
                <a:cubicBezTo>
                  <a:pt x="64" y="57"/>
                  <a:pt x="64" y="57"/>
                  <a:pt x="64" y="58"/>
                </a:cubicBezTo>
                <a:cubicBezTo>
                  <a:pt x="64" y="59"/>
                  <a:pt x="63" y="59"/>
                  <a:pt x="63" y="60"/>
                </a:cubicBezTo>
                <a:cubicBezTo>
                  <a:pt x="62" y="59"/>
                  <a:pt x="60" y="60"/>
                  <a:pt x="59" y="61"/>
                </a:cubicBezTo>
                <a:cubicBezTo>
                  <a:pt x="57" y="62"/>
                  <a:pt x="55" y="64"/>
                  <a:pt x="53" y="66"/>
                </a:cubicBezTo>
                <a:cubicBezTo>
                  <a:pt x="50" y="68"/>
                  <a:pt x="47" y="69"/>
                  <a:pt x="43" y="70"/>
                </a:cubicBezTo>
                <a:cubicBezTo>
                  <a:pt x="35" y="73"/>
                  <a:pt x="24" y="73"/>
                  <a:pt x="17" y="79"/>
                </a:cubicBezTo>
                <a:cubicBezTo>
                  <a:pt x="12" y="82"/>
                  <a:pt x="12" y="89"/>
                  <a:pt x="12" y="95"/>
                </a:cubicBezTo>
                <a:cubicBezTo>
                  <a:pt x="11" y="103"/>
                  <a:pt x="10" y="112"/>
                  <a:pt x="9" y="121"/>
                </a:cubicBezTo>
                <a:cubicBezTo>
                  <a:pt x="8" y="131"/>
                  <a:pt x="5" y="142"/>
                  <a:pt x="3" y="152"/>
                </a:cubicBezTo>
                <a:cubicBezTo>
                  <a:pt x="3" y="155"/>
                  <a:pt x="2" y="158"/>
                  <a:pt x="2" y="161"/>
                </a:cubicBezTo>
                <a:cubicBezTo>
                  <a:pt x="1" y="168"/>
                  <a:pt x="0" y="176"/>
                  <a:pt x="3" y="183"/>
                </a:cubicBezTo>
                <a:cubicBezTo>
                  <a:pt x="4" y="188"/>
                  <a:pt x="3" y="194"/>
                  <a:pt x="7" y="199"/>
                </a:cubicBezTo>
                <a:cubicBezTo>
                  <a:pt x="10" y="203"/>
                  <a:pt x="7" y="208"/>
                  <a:pt x="9" y="212"/>
                </a:cubicBezTo>
                <a:cubicBezTo>
                  <a:pt x="10" y="213"/>
                  <a:pt x="13" y="214"/>
                  <a:pt x="15" y="215"/>
                </a:cubicBezTo>
                <a:cubicBezTo>
                  <a:pt x="18" y="217"/>
                  <a:pt x="20" y="218"/>
                  <a:pt x="24" y="217"/>
                </a:cubicBezTo>
                <a:cubicBezTo>
                  <a:pt x="23" y="226"/>
                  <a:pt x="22" y="235"/>
                  <a:pt x="20" y="243"/>
                </a:cubicBezTo>
                <a:cubicBezTo>
                  <a:pt x="19" y="246"/>
                  <a:pt x="17" y="250"/>
                  <a:pt x="17" y="253"/>
                </a:cubicBezTo>
                <a:cubicBezTo>
                  <a:pt x="17" y="254"/>
                  <a:pt x="23" y="257"/>
                  <a:pt x="23" y="257"/>
                </a:cubicBezTo>
                <a:cubicBezTo>
                  <a:pt x="26" y="259"/>
                  <a:pt x="29" y="261"/>
                  <a:pt x="32" y="263"/>
                </a:cubicBezTo>
                <a:cubicBezTo>
                  <a:pt x="35" y="264"/>
                  <a:pt x="37" y="266"/>
                  <a:pt x="37" y="269"/>
                </a:cubicBezTo>
                <a:cubicBezTo>
                  <a:pt x="40" y="280"/>
                  <a:pt x="42" y="292"/>
                  <a:pt x="44" y="304"/>
                </a:cubicBezTo>
                <a:cubicBezTo>
                  <a:pt x="45" y="314"/>
                  <a:pt x="47" y="324"/>
                  <a:pt x="49" y="334"/>
                </a:cubicBezTo>
                <a:cubicBezTo>
                  <a:pt x="51" y="342"/>
                  <a:pt x="55" y="352"/>
                  <a:pt x="55" y="361"/>
                </a:cubicBezTo>
                <a:cubicBezTo>
                  <a:pt x="56" y="369"/>
                  <a:pt x="57" y="376"/>
                  <a:pt x="57" y="384"/>
                </a:cubicBezTo>
                <a:cubicBezTo>
                  <a:pt x="58" y="390"/>
                  <a:pt x="58" y="396"/>
                  <a:pt x="59" y="401"/>
                </a:cubicBezTo>
                <a:cubicBezTo>
                  <a:pt x="61" y="407"/>
                  <a:pt x="63" y="412"/>
                  <a:pt x="65" y="418"/>
                </a:cubicBezTo>
                <a:cubicBezTo>
                  <a:pt x="68" y="424"/>
                  <a:pt x="70" y="431"/>
                  <a:pt x="68" y="437"/>
                </a:cubicBezTo>
                <a:cubicBezTo>
                  <a:pt x="66" y="442"/>
                  <a:pt x="62" y="445"/>
                  <a:pt x="62" y="449"/>
                </a:cubicBezTo>
                <a:cubicBezTo>
                  <a:pt x="61" y="453"/>
                  <a:pt x="62" y="457"/>
                  <a:pt x="66" y="459"/>
                </a:cubicBezTo>
                <a:cubicBezTo>
                  <a:pt x="71" y="462"/>
                  <a:pt x="78" y="464"/>
                  <a:pt x="83" y="462"/>
                </a:cubicBezTo>
                <a:cubicBezTo>
                  <a:pt x="91" y="460"/>
                  <a:pt x="87" y="450"/>
                  <a:pt x="87" y="444"/>
                </a:cubicBezTo>
                <a:cubicBezTo>
                  <a:pt x="87" y="439"/>
                  <a:pt x="88" y="433"/>
                  <a:pt x="89" y="428"/>
                </a:cubicBezTo>
                <a:cubicBezTo>
                  <a:pt x="89" y="422"/>
                  <a:pt x="89" y="417"/>
                  <a:pt x="90" y="411"/>
                </a:cubicBezTo>
                <a:cubicBezTo>
                  <a:pt x="90" y="410"/>
                  <a:pt x="90" y="408"/>
                  <a:pt x="90" y="407"/>
                </a:cubicBezTo>
                <a:cubicBezTo>
                  <a:pt x="91" y="403"/>
                  <a:pt x="90" y="382"/>
                  <a:pt x="95" y="382"/>
                </a:cubicBezTo>
                <a:cubicBezTo>
                  <a:pt x="100" y="383"/>
                  <a:pt x="100" y="391"/>
                  <a:pt x="100" y="394"/>
                </a:cubicBezTo>
                <a:cubicBezTo>
                  <a:pt x="100" y="401"/>
                  <a:pt x="102" y="407"/>
                  <a:pt x="107" y="412"/>
                </a:cubicBezTo>
                <a:cubicBezTo>
                  <a:pt x="109" y="415"/>
                  <a:pt x="115" y="417"/>
                  <a:pt x="118" y="416"/>
                </a:cubicBezTo>
                <a:cubicBezTo>
                  <a:pt x="125" y="416"/>
                  <a:pt x="126" y="412"/>
                  <a:pt x="125" y="407"/>
                </a:cubicBezTo>
                <a:cubicBezTo>
                  <a:pt x="126" y="407"/>
                  <a:pt x="127" y="407"/>
                  <a:pt x="128" y="407"/>
                </a:cubicBezTo>
                <a:cubicBezTo>
                  <a:pt x="129" y="408"/>
                  <a:pt x="129" y="409"/>
                  <a:pt x="130" y="409"/>
                </a:cubicBezTo>
                <a:cubicBezTo>
                  <a:pt x="131" y="411"/>
                  <a:pt x="133" y="412"/>
                  <a:pt x="134" y="410"/>
                </a:cubicBezTo>
                <a:cubicBezTo>
                  <a:pt x="135" y="410"/>
                  <a:pt x="135" y="408"/>
                  <a:pt x="135" y="408"/>
                </a:cubicBezTo>
                <a:cubicBezTo>
                  <a:pt x="135" y="408"/>
                  <a:pt x="185" y="408"/>
                  <a:pt x="186" y="408"/>
                </a:cubicBezTo>
                <a:cubicBezTo>
                  <a:pt x="188" y="408"/>
                  <a:pt x="188" y="416"/>
                  <a:pt x="191" y="412"/>
                </a:cubicBezTo>
                <a:cubicBezTo>
                  <a:pt x="192" y="411"/>
                  <a:pt x="192" y="408"/>
                  <a:pt x="193" y="408"/>
                </a:cubicBezTo>
                <a:cubicBezTo>
                  <a:pt x="196" y="408"/>
                  <a:pt x="197" y="409"/>
                  <a:pt x="198" y="406"/>
                </a:cubicBezTo>
                <a:cubicBezTo>
                  <a:pt x="198" y="404"/>
                  <a:pt x="197" y="402"/>
                  <a:pt x="198" y="400"/>
                </a:cubicBezTo>
                <a:cubicBezTo>
                  <a:pt x="198" y="392"/>
                  <a:pt x="198" y="385"/>
                  <a:pt x="199" y="378"/>
                </a:cubicBezTo>
                <a:cubicBezTo>
                  <a:pt x="200" y="367"/>
                  <a:pt x="201" y="356"/>
                  <a:pt x="202" y="346"/>
                </a:cubicBezTo>
                <a:cubicBezTo>
                  <a:pt x="203" y="338"/>
                  <a:pt x="205" y="330"/>
                  <a:pt x="203" y="322"/>
                </a:cubicBezTo>
                <a:close/>
                <a:moveTo>
                  <a:pt x="34" y="166"/>
                </a:moveTo>
                <a:cubicBezTo>
                  <a:pt x="34" y="170"/>
                  <a:pt x="32" y="173"/>
                  <a:pt x="32" y="177"/>
                </a:cubicBezTo>
                <a:cubicBezTo>
                  <a:pt x="32" y="182"/>
                  <a:pt x="32" y="186"/>
                  <a:pt x="31" y="190"/>
                </a:cubicBezTo>
                <a:cubicBezTo>
                  <a:pt x="31" y="192"/>
                  <a:pt x="31" y="192"/>
                  <a:pt x="31" y="192"/>
                </a:cubicBezTo>
                <a:cubicBezTo>
                  <a:pt x="31" y="191"/>
                  <a:pt x="29" y="187"/>
                  <a:pt x="29" y="186"/>
                </a:cubicBezTo>
                <a:cubicBezTo>
                  <a:pt x="29" y="183"/>
                  <a:pt x="29" y="179"/>
                  <a:pt x="30" y="176"/>
                </a:cubicBezTo>
                <a:cubicBezTo>
                  <a:pt x="32" y="174"/>
                  <a:pt x="30" y="171"/>
                  <a:pt x="31" y="168"/>
                </a:cubicBezTo>
                <a:cubicBezTo>
                  <a:pt x="31" y="167"/>
                  <a:pt x="31" y="166"/>
                  <a:pt x="31" y="165"/>
                </a:cubicBezTo>
                <a:cubicBezTo>
                  <a:pt x="31" y="162"/>
                  <a:pt x="31" y="160"/>
                  <a:pt x="31" y="158"/>
                </a:cubicBezTo>
                <a:cubicBezTo>
                  <a:pt x="32" y="156"/>
                  <a:pt x="32" y="155"/>
                  <a:pt x="32" y="153"/>
                </a:cubicBezTo>
                <a:cubicBezTo>
                  <a:pt x="32" y="152"/>
                  <a:pt x="33" y="151"/>
                  <a:pt x="34" y="150"/>
                </a:cubicBezTo>
                <a:cubicBezTo>
                  <a:pt x="34" y="155"/>
                  <a:pt x="34" y="161"/>
                  <a:pt x="34" y="166"/>
                </a:cubicBezTo>
                <a:close/>
                <a:moveTo>
                  <a:pt x="93" y="348"/>
                </a:moveTo>
                <a:cubicBezTo>
                  <a:pt x="93" y="349"/>
                  <a:pt x="90" y="354"/>
                  <a:pt x="90" y="356"/>
                </a:cubicBezTo>
                <a:cubicBezTo>
                  <a:pt x="89" y="353"/>
                  <a:pt x="89" y="351"/>
                  <a:pt x="88" y="349"/>
                </a:cubicBezTo>
                <a:cubicBezTo>
                  <a:pt x="87" y="339"/>
                  <a:pt x="89" y="328"/>
                  <a:pt x="87" y="318"/>
                </a:cubicBezTo>
                <a:cubicBezTo>
                  <a:pt x="87" y="317"/>
                  <a:pt x="85" y="305"/>
                  <a:pt x="89" y="308"/>
                </a:cubicBezTo>
                <a:cubicBezTo>
                  <a:pt x="91" y="309"/>
                  <a:pt x="91" y="312"/>
                  <a:pt x="91" y="314"/>
                </a:cubicBezTo>
                <a:cubicBezTo>
                  <a:pt x="91" y="322"/>
                  <a:pt x="91" y="330"/>
                  <a:pt x="94" y="338"/>
                </a:cubicBezTo>
                <a:cubicBezTo>
                  <a:pt x="95" y="341"/>
                  <a:pt x="95" y="344"/>
                  <a:pt x="93" y="348"/>
                </a:cubicBezTo>
                <a:close/>
                <a:moveTo>
                  <a:pt x="125" y="377"/>
                </a:moveTo>
                <a:cubicBezTo>
                  <a:pt x="125" y="381"/>
                  <a:pt x="124" y="385"/>
                  <a:pt x="124" y="389"/>
                </a:cubicBezTo>
                <a:cubicBezTo>
                  <a:pt x="124" y="392"/>
                  <a:pt x="124" y="396"/>
                  <a:pt x="123" y="400"/>
                </a:cubicBezTo>
                <a:cubicBezTo>
                  <a:pt x="123" y="400"/>
                  <a:pt x="123" y="401"/>
                  <a:pt x="123" y="401"/>
                </a:cubicBezTo>
                <a:cubicBezTo>
                  <a:pt x="120" y="395"/>
                  <a:pt x="118" y="389"/>
                  <a:pt x="115" y="383"/>
                </a:cubicBezTo>
                <a:cubicBezTo>
                  <a:pt x="113" y="379"/>
                  <a:pt x="111" y="374"/>
                  <a:pt x="111" y="369"/>
                </a:cubicBezTo>
                <a:cubicBezTo>
                  <a:pt x="112" y="364"/>
                  <a:pt x="111" y="359"/>
                  <a:pt x="113" y="355"/>
                </a:cubicBezTo>
                <a:cubicBezTo>
                  <a:pt x="115" y="349"/>
                  <a:pt x="118" y="345"/>
                  <a:pt x="120" y="339"/>
                </a:cubicBezTo>
                <a:cubicBezTo>
                  <a:pt x="122" y="335"/>
                  <a:pt x="124" y="330"/>
                  <a:pt x="125" y="324"/>
                </a:cubicBezTo>
                <a:cubicBezTo>
                  <a:pt x="125" y="328"/>
                  <a:pt x="126" y="331"/>
                  <a:pt x="126" y="335"/>
                </a:cubicBezTo>
                <a:cubicBezTo>
                  <a:pt x="126" y="349"/>
                  <a:pt x="125" y="363"/>
                  <a:pt x="125" y="377"/>
                </a:cubicBezTo>
                <a:close/>
                <a:moveTo>
                  <a:pt x="151" y="309"/>
                </a:moveTo>
                <a:cubicBezTo>
                  <a:pt x="151" y="309"/>
                  <a:pt x="143" y="310"/>
                  <a:pt x="143" y="310"/>
                </a:cubicBezTo>
                <a:cubicBezTo>
                  <a:pt x="138" y="310"/>
                  <a:pt x="132" y="310"/>
                  <a:pt x="128" y="315"/>
                </a:cubicBezTo>
                <a:cubicBezTo>
                  <a:pt x="129" y="312"/>
                  <a:pt x="129" y="310"/>
                  <a:pt x="128" y="307"/>
                </a:cubicBezTo>
                <a:cubicBezTo>
                  <a:pt x="127" y="303"/>
                  <a:pt x="125" y="299"/>
                  <a:pt x="125" y="294"/>
                </a:cubicBezTo>
                <a:cubicBezTo>
                  <a:pt x="125" y="282"/>
                  <a:pt x="124" y="269"/>
                  <a:pt x="129" y="258"/>
                </a:cubicBezTo>
                <a:cubicBezTo>
                  <a:pt x="131" y="252"/>
                  <a:pt x="130" y="246"/>
                  <a:pt x="129" y="239"/>
                </a:cubicBezTo>
                <a:cubicBezTo>
                  <a:pt x="129" y="232"/>
                  <a:pt x="129" y="225"/>
                  <a:pt x="129" y="218"/>
                </a:cubicBezTo>
                <a:cubicBezTo>
                  <a:pt x="129" y="209"/>
                  <a:pt x="126" y="201"/>
                  <a:pt x="125" y="193"/>
                </a:cubicBezTo>
                <a:cubicBezTo>
                  <a:pt x="123" y="184"/>
                  <a:pt x="124" y="175"/>
                  <a:pt x="124" y="166"/>
                </a:cubicBezTo>
                <a:cubicBezTo>
                  <a:pt x="124" y="165"/>
                  <a:pt x="125" y="155"/>
                  <a:pt x="125" y="155"/>
                </a:cubicBezTo>
                <a:cubicBezTo>
                  <a:pt x="126" y="155"/>
                  <a:pt x="127" y="159"/>
                  <a:pt x="127" y="160"/>
                </a:cubicBezTo>
                <a:cubicBezTo>
                  <a:pt x="131" y="167"/>
                  <a:pt x="133" y="174"/>
                  <a:pt x="137" y="181"/>
                </a:cubicBezTo>
                <a:cubicBezTo>
                  <a:pt x="140" y="188"/>
                  <a:pt x="145" y="194"/>
                  <a:pt x="147" y="202"/>
                </a:cubicBezTo>
                <a:cubicBezTo>
                  <a:pt x="149" y="208"/>
                  <a:pt x="150" y="214"/>
                  <a:pt x="152" y="220"/>
                </a:cubicBezTo>
                <a:cubicBezTo>
                  <a:pt x="153" y="222"/>
                  <a:pt x="154" y="225"/>
                  <a:pt x="156" y="227"/>
                </a:cubicBezTo>
                <a:cubicBezTo>
                  <a:pt x="156" y="228"/>
                  <a:pt x="158" y="230"/>
                  <a:pt x="158" y="230"/>
                </a:cubicBezTo>
                <a:cubicBezTo>
                  <a:pt x="158" y="231"/>
                  <a:pt x="157" y="233"/>
                  <a:pt x="158" y="234"/>
                </a:cubicBezTo>
                <a:cubicBezTo>
                  <a:pt x="158" y="235"/>
                  <a:pt x="159" y="235"/>
                  <a:pt x="160" y="236"/>
                </a:cubicBezTo>
                <a:cubicBezTo>
                  <a:pt x="160" y="236"/>
                  <a:pt x="160" y="236"/>
                  <a:pt x="160" y="236"/>
                </a:cubicBezTo>
                <a:cubicBezTo>
                  <a:pt x="158" y="236"/>
                  <a:pt x="154" y="236"/>
                  <a:pt x="153" y="238"/>
                </a:cubicBezTo>
                <a:cubicBezTo>
                  <a:pt x="152" y="241"/>
                  <a:pt x="153" y="244"/>
                  <a:pt x="153" y="247"/>
                </a:cubicBezTo>
                <a:cubicBezTo>
                  <a:pt x="154" y="247"/>
                  <a:pt x="154" y="247"/>
                  <a:pt x="154" y="247"/>
                </a:cubicBezTo>
                <a:cubicBezTo>
                  <a:pt x="154" y="247"/>
                  <a:pt x="151" y="309"/>
                  <a:pt x="151" y="309"/>
                </a:cubicBezTo>
                <a:close/>
                <a:moveTo>
                  <a:pt x="179" y="310"/>
                </a:moveTo>
                <a:cubicBezTo>
                  <a:pt x="156" y="310"/>
                  <a:pt x="156" y="310"/>
                  <a:pt x="156" y="310"/>
                </a:cubicBezTo>
                <a:cubicBezTo>
                  <a:pt x="158" y="247"/>
                  <a:pt x="158" y="247"/>
                  <a:pt x="158" y="247"/>
                </a:cubicBezTo>
                <a:cubicBezTo>
                  <a:pt x="159" y="246"/>
                  <a:pt x="159" y="246"/>
                  <a:pt x="159" y="246"/>
                </a:cubicBezTo>
                <a:cubicBezTo>
                  <a:pt x="160" y="242"/>
                  <a:pt x="160" y="242"/>
                  <a:pt x="160" y="242"/>
                </a:cubicBezTo>
                <a:cubicBezTo>
                  <a:pt x="162" y="242"/>
                  <a:pt x="162" y="242"/>
                  <a:pt x="162" y="242"/>
                </a:cubicBezTo>
                <a:cubicBezTo>
                  <a:pt x="162" y="243"/>
                  <a:pt x="162" y="244"/>
                  <a:pt x="162" y="244"/>
                </a:cubicBezTo>
                <a:cubicBezTo>
                  <a:pt x="163" y="249"/>
                  <a:pt x="167" y="247"/>
                  <a:pt x="168" y="244"/>
                </a:cubicBezTo>
                <a:cubicBezTo>
                  <a:pt x="168" y="245"/>
                  <a:pt x="168" y="247"/>
                  <a:pt x="170" y="247"/>
                </a:cubicBezTo>
                <a:cubicBezTo>
                  <a:pt x="172" y="248"/>
                  <a:pt x="173" y="247"/>
                  <a:pt x="174" y="246"/>
                </a:cubicBezTo>
                <a:cubicBezTo>
                  <a:pt x="176" y="244"/>
                  <a:pt x="179" y="244"/>
                  <a:pt x="182" y="243"/>
                </a:cubicBezTo>
                <a:cubicBezTo>
                  <a:pt x="182" y="245"/>
                  <a:pt x="182" y="245"/>
                  <a:pt x="182" y="245"/>
                </a:cubicBezTo>
                <a:cubicBezTo>
                  <a:pt x="183" y="245"/>
                  <a:pt x="183" y="245"/>
                  <a:pt x="183" y="245"/>
                </a:cubicBezTo>
                <a:lnTo>
                  <a:pt x="179" y="310"/>
                </a:lnTo>
                <a:close/>
              </a:path>
            </a:pathLst>
          </a:custGeom>
          <a:solidFill>
            <a:sysClr val="window" lastClr="FFFFFF"/>
          </a:solidFill>
          <a:ln>
            <a:noFill/>
          </a:ln>
          <a:effectLst>
            <a:reflection blurRad="6350" stA="52000" endA="300" endPos="35000" dir="5400000" sy="-100000" algn="bl" rotWithShape="0"/>
          </a:effec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dirty="0">
              <a:ln>
                <a:noFill/>
              </a:ln>
              <a:solidFill>
                <a:prstClr val="black"/>
              </a:solidFill>
              <a:effectLst/>
              <a:uLnTx/>
              <a:uFillTx/>
              <a:latin typeface="Trebuchet MS" panose="020B0603020202020204" pitchFamily="34" charset="0"/>
              <a:ea typeface="+mn-ea"/>
              <a:cs typeface="Arial" charset="0"/>
            </a:endParaRPr>
          </a:p>
        </p:txBody>
      </p:sp>
      <p:sp>
        <p:nvSpPr>
          <p:cNvPr id="7" name="Freeform 202"/>
          <p:cNvSpPr>
            <a:spLocks noChangeAspect="1" noEditPoints="1"/>
          </p:cNvSpPr>
          <p:nvPr/>
        </p:nvSpPr>
        <p:spPr bwMode="auto">
          <a:xfrm>
            <a:off x="4386293" y="3030568"/>
            <a:ext cx="386862" cy="658896"/>
          </a:xfrm>
          <a:custGeom>
            <a:avLst/>
            <a:gdLst>
              <a:gd name="T0" fmla="*/ 191 w 211"/>
              <a:gd name="T1" fmla="*/ 24 h 480"/>
              <a:gd name="T2" fmla="*/ 144 w 211"/>
              <a:gd name="T3" fmla="*/ 35 h 480"/>
              <a:gd name="T4" fmla="*/ 144 w 211"/>
              <a:gd name="T5" fmla="*/ 66 h 480"/>
              <a:gd name="T6" fmla="*/ 135 w 211"/>
              <a:gd name="T7" fmla="*/ 81 h 480"/>
              <a:gd name="T8" fmla="*/ 131 w 211"/>
              <a:gd name="T9" fmla="*/ 58 h 480"/>
              <a:gd name="T10" fmla="*/ 108 w 211"/>
              <a:gd name="T11" fmla="*/ 5 h 480"/>
              <a:gd name="T12" fmla="*/ 40 w 211"/>
              <a:gd name="T13" fmla="*/ 43 h 480"/>
              <a:gd name="T14" fmla="*/ 19 w 211"/>
              <a:gd name="T15" fmla="*/ 107 h 480"/>
              <a:gd name="T16" fmla="*/ 0 w 211"/>
              <a:gd name="T17" fmla="*/ 161 h 480"/>
              <a:gd name="T18" fmla="*/ 11 w 211"/>
              <a:gd name="T19" fmla="*/ 138 h 480"/>
              <a:gd name="T20" fmla="*/ 2 w 211"/>
              <a:gd name="T21" fmla="*/ 206 h 480"/>
              <a:gd name="T22" fmla="*/ 4 w 211"/>
              <a:gd name="T23" fmla="*/ 246 h 480"/>
              <a:gd name="T24" fmla="*/ 10 w 211"/>
              <a:gd name="T25" fmla="*/ 225 h 480"/>
              <a:gd name="T26" fmla="*/ 16 w 211"/>
              <a:gd name="T27" fmla="*/ 224 h 480"/>
              <a:gd name="T28" fmla="*/ 21 w 211"/>
              <a:gd name="T29" fmla="*/ 251 h 480"/>
              <a:gd name="T30" fmla="*/ 25 w 211"/>
              <a:gd name="T31" fmla="*/ 231 h 480"/>
              <a:gd name="T32" fmla="*/ 40 w 211"/>
              <a:gd name="T33" fmla="*/ 265 h 480"/>
              <a:gd name="T34" fmla="*/ 51 w 211"/>
              <a:gd name="T35" fmla="*/ 246 h 480"/>
              <a:gd name="T36" fmla="*/ 68 w 211"/>
              <a:gd name="T37" fmla="*/ 255 h 480"/>
              <a:gd name="T38" fmla="*/ 78 w 211"/>
              <a:gd name="T39" fmla="*/ 304 h 480"/>
              <a:gd name="T40" fmla="*/ 85 w 211"/>
              <a:gd name="T41" fmla="*/ 318 h 480"/>
              <a:gd name="T42" fmla="*/ 73 w 211"/>
              <a:gd name="T43" fmla="*/ 417 h 480"/>
              <a:gd name="T44" fmla="*/ 67 w 211"/>
              <a:gd name="T45" fmla="*/ 466 h 480"/>
              <a:gd name="T46" fmla="*/ 92 w 211"/>
              <a:gd name="T47" fmla="*/ 478 h 480"/>
              <a:gd name="T48" fmla="*/ 116 w 211"/>
              <a:gd name="T49" fmla="*/ 466 h 480"/>
              <a:gd name="T50" fmla="*/ 97 w 211"/>
              <a:gd name="T51" fmla="*/ 443 h 480"/>
              <a:gd name="T52" fmla="*/ 96 w 211"/>
              <a:gd name="T53" fmla="*/ 416 h 480"/>
              <a:gd name="T54" fmla="*/ 115 w 211"/>
              <a:gd name="T55" fmla="*/ 337 h 480"/>
              <a:gd name="T56" fmla="*/ 138 w 211"/>
              <a:gd name="T57" fmla="*/ 314 h 480"/>
              <a:gd name="T58" fmla="*/ 140 w 211"/>
              <a:gd name="T59" fmla="*/ 345 h 480"/>
              <a:gd name="T60" fmla="*/ 138 w 211"/>
              <a:gd name="T61" fmla="*/ 417 h 480"/>
              <a:gd name="T62" fmla="*/ 137 w 211"/>
              <a:gd name="T63" fmla="*/ 443 h 480"/>
              <a:gd name="T64" fmla="*/ 172 w 211"/>
              <a:gd name="T65" fmla="*/ 431 h 480"/>
              <a:gd name="T66" fmla="*/ 162 w 211"/>
              <a:gd name="T67" fmla="*/ 406 h 480"/>
              <a:gd name="T68" fmla="*/ 172 w 211"/>
              <a:gd name="T69" fmla="*/ 328 h 480"/>
              <a:gd name="T70" fmla="*/ 173 w 211"/>
              <a:gd name="T71" fmla="*/ 294 h 480"/>
              <a:gd name="T72" fmla="*/ 169 w 211"/>
              <a:gd name="T73" fmla="*/ 247 h 480"/>
              <a:gd name="T74" fmla="*/ 177 w 211"/>
              <a:gd name="T75" fmla="*/ 144 h 480"/>
              <a:gd name="T76" fmla="*/ 183 w 211"/>
              <a:gd name="T77" fmla="*/ 119 h 480"/>
              <a:gd name="T78" fmla="*/ 173 w 211"/>
              <a:gd name="T79" fmla="*/ 89 h 480"/>
              <a:gd name="T80" fmla="*/ 183 w 211"/>
              <a:gd name="T81" fmla="*/ 74 h 480"/>
              <a:gd name="T82" fmla="*/ 192 w 211"/>
              <a:gd name="T83" fmla="*/ 68 h 480"/>
              <a:gd name="T84" fmla="*/ 207 w 211"/>
              <a:gd name="T85" fmla="*/ 54 h 480"/>
              <a:gd name="T86" fmla="*/ 155 w 211"/>
              <a:gd name="T87" fmla="*/ 194 h 480"/>
              <a:gd name="T88" fmla="*/ 155 w 211"/>
              <a:gd name="T89" fmla="*/ 154 h 480"/>
              <a:gd name="T90" fmla="*/ 156 w 211"/>
              <a:gd name="T91" fmla="*/ 184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1" h="480">
                <a:moveTo>
                  <a:pt x="210" y="45"/>
                </a:moveTo>
                <a:cubicBezTo>
                  <a:pt x="210" y="39"/>
                  <a:pt x="206" y="39"/>
                  <a:pt x="201" y="37"/>
                </a:cubicBezTo>
                <a:cubicBezTo>
                  <a:pt x="196" y="34"/>
                  <a:pt x="194" y="29"/>
                  <a:pt x="191" y="24"/>
                </a:cubicBezTo>
                <a:cubicBezTo>
                  <a:pt x="188" y="20"/>
                  <a:pt x="183" y="15"/>
                  <a:pt x="178" y="14"/>
                </a:cubicBezTo>
                <a:cubicBezTo>
                  <a:pt x="171" y="12"/>
                  <a:pt x="165" y="15"/>
                  <a:pt x="158" y="17"/>
                </a:cubicBezTo>
                <a:cubicBezTo>
                  <a:pt x="151" y="19"/>
                  <a:pt x="146" y="28"/>
                  <a:pt x="144" y="35"/>
                </a:cubicBezTo>
                <a:cubicBezTo>
                  <a:pt x="143" y="40"/>
                  <a:pt x="143" y="45"/>
                  <a:pt x="142" y="49"/>
                </a:cubicBezTo>
                <a:cubicBezTo>
                  <a:pt x="142" y="53"/>
                  <a:pt x="141" y="56"/>
                  <a:pt x="142" y="60"/>
                </a:cubicBezTo>
                <a:cubicBezTo>
                  <a:pt x="143" y="62"/>
                  <a:pt x="144" y="64"/>
                  <a:pt x="144" y="66"/>
                </a:cubicBezTo>
                <a:cubicBezTo>
                  <a:pt x="143" y="68"/>
                  <a:pt x="141" y="69"/>
                  <a:pt x="141" y="71"/>
                </a:cubicBezTo>
                <a:cubicBezTo>
                  <a:pt x="140" y="72"/>
                  <a:pt x="140" y="73"/>
                  <a:pt x="139" y="75"/>
                </a:cubicBezTo>
                <a:cubicBezTo>
                  <a:pt x="139" y="78"/>
                  <a:pt x="138" y="80"/>
                  <a:pt x="135" y="81"/>
                </a:cubicBezTo>
                <a:cubicBezTo>
                  <a:pt x="133" y="82"/>
                  <a:pt x="128" y="85"/>
                  <a:pt x="128" y="88"/>
                </a:cubicBezTo>
                <a:cubicBezTo>
                  <a:pt x="128" y="84"/>
                  <a:pt x="128" y="80"/>
                  <a:pt x="130" y="76"/>
                </a:cubicBezTo>
                <a:cubicBezTo>
                  <a:pt x="132" y="71"/>
                  <a:pt x="132" y="63"/>
                  <a:pt x="131" y="58"/>
                </a:cubicBezTo>
                <a:cubicBezTo>
                  <a:pt x="131" y="51"/>
                  <a:pt x="130" y="45"/>
                  <a:pt x="127" y="40"/>
                </a:cubicBezTo>
                <a:cubicBezTo>
                  <a:pt x="124" y="32"/>
                  <a:pt x="118" y="26"/>
                  <a:pt x="115" y="19"/>
                </a:cubicBezTo>
                <a:cubicBezTo>
                  <a:pt x="113" y="14"/>
                  <a:pt x="112" y="9"/>
                  <a:pt x="108" y="5"/>
                </a:cubicBezTo>
                <a:cubicBezTo>
                  <a:pt x="102" y="0"/>
                  <a:pt x="94" y="0"/>
                  <a:pt x="86" y="0"/>
                </a:cubicBezTo>
                <a:cubicBezTo>
                  <a:pt x="77" y="0"/>
                  <a:pt x="68" y="1"/>
                  <a:pt x="59" y="6"/>
                </a:cubicBezTo>
                <a:cubicBezTo>
                  <a:pt x="46" y="13"/>
                  <a:pt x="45" y="30"/>
                  <a:pt x="40" y="43"/>
                </a:cubicBezTo>
                <a:cubicBezTo>
                  <a:pt x="37" y="49"/>
                  <a:pt x="35" y="56"/>
                  <a:pt x="32" y="62"/>
                </a:cubicBezTo>
                <a:cubicBezTo>
                  <a:pt x="29" y="69"/>
                  <a:pt x="26" y="75"/>
                  <a:pt x="24" y="82"/>
                </a:cubicBezTo>
                <a:cubicBezTo>
                  <a:pt x="22" y="90"/>
                  <a:pt x="22" y="99"/>
                  <a:pt x="19" y="107"/>
                </a:cubicBezTo>
                <a:cubicBezTo>
                  <a:pt x="16" y="116"/>
                  <a:pt x="12" y="123"/>
                  <a:pt x="9" y="132"/>
                </a:cubicBezTo>
                <a:cubicBezTo>
                  <a:pt x="7" y="139"/>
                  <a:pt x="5" y="146"/>
                  <a:pt x="3" y="154"/>
                </a:cubicBezTo>
                <a:cubicBezTo>
                  <a:pt x="1" y="157"/>
                  <a:pt x="0" y="161"/>
                  <a:pt x="0" y="161"/>
                </a:cubicBezTo>
                <a:cubicBezTo>
                  <a:pt x="0" y="162"/>
                  <a:pt x="2" y="161"/>
                  <a:pt x="2" y="160"/>
                </a:cubicBezTo>
                <a:cubicBezTo>
                  <a:pt x="3" y="155"/>
                  <a:pt x="6" y="150"/>
                  <a:pt x="7" y="146"/>
                </a:cubicBezTo>
                <a:cubicBezTo>
                  <a:pt x="8" y="144"/>
                  <a:pt x="10" y="140"/>
                  <a:pt x="11" y="138"/>
                </a:cubicBezTo>
                <a:cubicBezTo>
                  <a:pt x="11" y="136"/>
                  <a:pt x="15" y="131"/>
                  <a:pt x="15" y="131"/>
                </a:cubicBezTo>
                <a:cubicBezTo>
                  <a:pt x="10" y="149"/>
                  <a:pt x="9" y="167"/>
                  <a:pt x="4" y="185"/>
                </a:cubicBezTo>
                <a:cubicBezTo>
                  <a:pt x="3" y="192"/>
                  <a:pt x="0" y="199"/>
                  <a:pt x="2" y="206"/>
                </a:cubicBezTo>
                <a:cubicBezTo>
                  <a:pt x="3" y="209"/>
                  <a:pt x="6" y="212"/>
                  <a:pt x="7" y="215"/>
                </a:cubicBezTo>
                <a:cubicBezTo>
                  <a:pt x="9" y="223"/>
                  <a:pt x="5" y="230"/>
                  <a:pt x="5" y="237"/>
                </a:cubicBezTo>
                <a:cubicBezTo>
                  <a:pt x="5" y="238"/>
                  <a:pt x="4" y="246"/>
                  <a:pt x="4" y="246"/>
                </a:cubicBezTo>
                <a:cubicBezTo>
                  <a:pt x="5" y="246"/>
                  <a:pt x="6" y="246"/>
                  <a:pt x="7" y="246"/>
                </a:cubicBezTo>
                <a:cubicBezTo>
                  <a:pt x="7" y="246"/>
                  <a:pt x="6" y="236"/>
                  <a:pt x="6" y="235"/>
                </a:cubicBezTo>
                <a:cubicBezTo>
                  <a:pt x="6" y="231"/>
                  <a:pt x="7" y="227"/>
                  <a:pt x="10" y="225"/>
                </a:cubicBezTo>
                <a:cubicBezTo>
                  <a:pt x="11" y="225"/>
                  <a:pt x="11" y="229"/>
                  <a:pt x="11" y="229"/>
                </a:cubicBezTo>
                <a:cubicBezTo>
                  <a:pt x="12" y="230"/>
                  <a:pt x="14" y="230"/>
                  <a:pt x="15" y="230"/>
                </a:cubicBezTo>
                <a:cubicBezTo>
                  <a:pt x="15" y="228"/>
                  <a:pt x="15" y="225"/>
                  <a:pt x="16" y="224"/>
                </a:cubicBezTo>
                <a:cubicBezTo>
                  <a:pt x="17" y="226"/>
                  <a:pt x="17" y="229"/>
                  <a:pt x="17" y="232"/>
                </a:cubicBezTo>
                <a:cubicBezTo>
                  <a:pt x="18" y="235"/>
                  <a:pt x="20" y="238"/>
                  <a:pt x="21" y="241"/>
                </a:cubicBezTo>
                <a:cubicBezTo>
                  <a:pt x="22" y="244"/>
                  <a:pt x="21" y="248"/>
                  <a:pt x="21" y="251"/>
                </a:cubicBezTo>
                <a:cubicBezTo>
                  <a:pt x="21" y="252"/>
                  <a:pt x="25" y="253"/>
                  <a:pt x="26" y="253"/>
                </a:cubicBezTo>
                <a:cubicBezTo>
                  <a:pt x="27" y="249"/>
                  <a:pt x="27" y="244"/>
                  <a:pt x="26" y="240"/>
                </a:cubicBezTo>
                <a:cubicBezTo>
                  <a:pt x="26" y="239"/>
                  <a:pt x="26" y="232"/>
                  <a:pt x="25" y="231"/>
                </a:cubicBezTo>
                <a:cubicBezTo>
                  <a:pt x="30" y="234"/>
                  <a:pt x="34" y="237"/>
                  <a:pt x="38" y="239"/>
                </a:cubicBezTo>
                <a:cubicBezTo>
                  <a:pt x="40" y="240"/>
                  <a:pt x="43" y="241"/>
                  <a:pt x="44" y="242"/>
                </a:cubicBezTo>
                <a:cubicBezTo>
                  <a:pt x="50" y="248"/>
                  <a:pt x="44" y="260"/>
                  <a:pt x="40" y="265"/>
                </a:cubicBezTo>
                <a:cubicBezTo>
                  <a:pt x="38" y="266"/>
                  <a:pt x="37" y="270"/>
                  <a:pt x="40" y="268"/>
                </a:cubicBezTo>
                <a:cubicBezTo>
                  <a:pt x="45" y="266"/>
                  <a:pt x="47" y="259"/>
                  <a:pt x="49" y="254"/>
                </a:cubicBezTo>
                <a:cubicBezTo>
                  <a:pt x="49" y="253"/>
                  <a:pt x="50" y="246"/>
                  <a:pt x="51" y="246"/>
                </a:cubicBezTo>
                <a:cubicBezTo>
                  <a:pt x="54" y="246"/>
                  <a:pt x="57" y="246"/>
                  <a:pt x="60" y="247"/>
                </a:cubicBezTo>
                <a:cubicBezTo>
                  <a:pt x="62" y="247"/>
                  <a:pt x="66" y="247"/>
                  <a:pt x="67" y="248"/>
                </a:cubicBezTo>
                <a:cubicBezTo>
                  <a:pt x="68" y="249"/>
                  <a:pt x="67" y="253"/>
                  <a:pt x="68" y="255"/>
                </a:cubicBezTo>
                <a:cubicBezTo>
                  <a:pt x="68" y="257"/>
                  <a:pt x="68" y="260"/>
                  <a:pt x="69" y="263"/>
                </a:cubicBezTo>
                <a:cubicBezTo>
                  <a:pt x="70" y="270"/>
                  <a:pt x="72" y="277"/>
                  <a:pt x="74" y="284"/>
                </a:cubicBezTo>
                <a:cubicBezTo>
                  <a:pt x="75" y="291"/>
                  <a:pt x="78" y="297"/>
                  <a:pt x="78" y="304"/>
                </a:cubicBezTo>
                <a:cubicBezTo>
                  <a:pt x="79" y="307"/>
                  <a:pt x="78" y="310"/>
                  <a:pt x="79" y="313"/>
                </a:cubicBezTo>
                <a:cubicBezTo>
                  <a:pt x="79" y="314"/>
                  <a:pt x="80" y="315"/>
                  <a:pt x="81" y="316"/>
                </a:cubicBezTo>
                <a:cubicBezTo>
                  <a:pt x="82" y="316"/>
                  <a:pt x="85" y="317"/>
                  <a:pt x="85" y="318"/>
                </a:cubicBezTo>
                <a:cubicBezTo>
                  <a:pt x="84" y="326"/>
                  <a:pt x="85" y="334"/>
                  <a:pt x="84" y="342"/>
                </a:cubicBezTo>
                <a:cubicBezTo>
                  <a:pt x="83" y="348"/>
                  <a:pt x="80" y="354"/>
                  <a:pt x="77" y="361"/>
                </a:cubicBezTo>
                <a:cubicBezTo>
                  <a:pt x="70" y="378"/>
                  <a:pt x="72" y="398"/>
                  <a:pt x="73" y="417"/>
                </a:cubicBezTo>
                <a:cubicBezTo>
                  <a:pt x="73" y="423"/>
                  <a:pt x="74" y="430"/>
                  <a:pt x="74" y="436"/>
                </a:cubicBezTo>
                <a:cubicBezTo>
                  <a:pt x="73" y="442"/>
                  <a:pt x="71" y="448"/>
                  <a:pt x="68" y="453"/>
                </a:cubicBezTo>
                <a:cubicBezTo>
                  <a:pt x="67" y="457"/>
                  <a:pt x="67" y="461"/>
                  <a:pt x="67" y="466"/>
                </a:cubicBezTo>
                <a:cubicBezTo>
                  <a:pt x="68" y="470"/>
                  <a:pt x="71" y="473"/>
                  <a:pt x="74" y="475"/>
                </a:cubicBezTo>
                <a:cubicBezTo>
                  <a:pt x="78" y="477"/>
                  <a:pt x="81" y="476"/>
                  <a:pt x="85" y="476"/>
                </a:cubicBezTo>
                <a:cubicBezTo>
                  <a:pt x="88" y="476"/>
                  <a:pt x="90" y="476"/>
                  <a:pt x="92" y="478"/>
                </a:cubicBezTo>
                <a:cubicBezTo>
                  <a:pt x="94" y="479"/>
                  <a:pt x="96" y="479"/>
                  <a:pt x="98" y="480"/>
                </a:cubicBezTo>
                <a:cubicBezTo>
                  <a:pt x="103" y="480"/>
                  <a:pt x="107" y="479"/>
                  <a:pt x="111" y="476"/>
                </a:cubicBezTo>
                <a:cubicBezTo>
                  <a:pt x="114" y="474"/>
                  <a:pt x="118" y="470"/>
                  <a:pt x="116" y="466"/>
                </a:cubicBezTo>
                <a:cubicBezTo>
                  <a:pt x="114" y="461"/>
                  <a:pt x="108" y="461"/>
                  <a:pt x="104" y="459"/>
                </a:cubicBezTo>
                <a:cubicBezTo>
                  <a:pt x="101" y="458"/>
                  <a:pt x="98" y="456"/>
                  <a:pt x="98" y="452"/>
                </a:cubicBezTo>
                <a:cubicBezTo>
                  <a:pt x="97" y="449"/>
                  <a:pt x="100" y="445"/>
                  <a:pt x="97" y="443"/>
                </a:cubicBezTo>
                <a:cubicBezTo>
                  <a:pt x="96" y="443"/>
                  <a:pt x="95" y="443"/>
                  <a:pt x="94" y="442"/>
                </a:cubicBezTo>
                <a:cubicBezTo>
                  <a:pt x="92" y="440"/>
                  <a:pt x="93" y="433"/>
                  <a:pt x="93" y="430"/>
                </a:cubicBezTo>
                <a:cubicBezTo>
                  <a:pt x="93" y="425"/>
                  <a:pt x="94" y="420"/>
                  <a:pt x="96" y="416"/>
                </a:cubicBezTo>
                <a:cubicBezTo>
                  <a:pt x="98" y="411"/>
                  <a:pt x="99" y="406"/>
                  <a:pt x="100" y="401"/>
                </a:cubicBezTo>
                <a:cubicBezTo>
                  <a:pt x="102" y="391"/>
                  <a:pt x="104" y="381"/>
                  <a:pt x="107" y="371"/>
                </a:cubicBezTo>
                <a:cubicBezTo>
                  <a:pt x="110" y="360"/>
                  <a:pt x="113" y="349"/>
                  <a:pt x="115" y="337"/>
                </a:cubicBezTo>
                <a:cubicBezTo>
                  <a:pt x="116" y="332"/>
                  <a:pt x="115" y="313"/>
                  <a:pt x="124" y="315"/>
                </a:cubicBezTo>
                <a:cubicBezTo>
                  <a:pt x="127" y="316"/>
                  <a:pt x="130" y="316"/>
                  <a:pt x="133" y="315"/>
                </a:cubicBezTo>
                <a:cubicBezTo>
                  <a:pt x="135" y="314"/>
                  <a:pt x="136" y="313"/>
                  <a:pt x="138" y="314"/>
                </a:cubicBezTo>
                <a:cubicBezTo>
                  <a:pt x="140" y="316"/>
                  <a:pt x="141" y="321"/>
                  <a:pt x="142" y="323"/>
                </a:cubicBezTo>
                <a:cubicBezTo>
                  <a:pt x="143" y="327"/>
                  <a:pt x="143" y="331"/>
                  <a:pt x="143" y="334"/>
                </a:cubicBezTo>
                <a:cubicBezTo>
                  <a:pt x="142" y="338"/>
                  <a:pt x="140" y="342"/>
                  <a:pt x="140" y="345"/>
                </a:cubicBezTo>
                <a:cubicBezTo>
                  <a:pt x="137" y="356"/>
                  <a:pt x="139" y="367"/>
                  <a:pt x="140" y="378"/>
                </a:cubicBezTo>
                <a:cubicBezTo>
                  <a:pt x="141" y="386"/>
                  <a:pt x="141" y="394"/>
                  <a:pt x="140" y="402"/>
                </a:cubicBezTo>
                <a:cubicBezTo>
                  <a:pt x="140" y="408"/>
                  <a:pt x="142" y="412"/>
                  <a:pt x="138" y="417"/>
                </a:cubicBezTo>
                <a:cubicBezTo>
                  <a:pt x="137" y="419"/>
                  <a:pt x="136" y="420"/>
                  <a:pt x="135" y="422"/>
                </a:cubicBezTo>
                <a:cubicBezTo>
                  <a:pt x="134" y="426"/>
                  <a:pt x="133" y="431"/>
                  <a:pt x="134" y="435"/>
                </a:cubicBezTo>
                <a:cubicBezTo>
                  <a:pt x="134" y="438"/>
                  <a:pt x="136" y="441"/>
                  <a:pt x="137" y="443"/>
                </a:cubicBezTo>
                <a:cubicBezTo>
                  <a:pt x="140" y="446"/>
                  <a:pt x="146" y="446"/>
                  <a:pt x="150" y="445"/>
                </a:cubicBezTo>
                <a:cubicBezTo>
                  <a:pt x="156" y="444"/>
                  <a:pt x="159" y="439"/>
                  <a:pt x="163" y="435"/>
                </a:cubicBezTo>
                <a:cubicBezTo>
                  <a:pt x="166" y="432"/>
                  <a:pt x="169" y="433"/>
                  <a:pt x="172" y="431"/>
                </a:cubicBezTo>
                <a:cubicBezTo>
                  <a:pt x="175" y="430"/>
                  <a:pt x="177" y="428"/>
                  <a:pt x="178" y="426"/>
                </a:cubicBezTo>
                <a:cubicBezTo>
                  <a:pt x="182" y="420"/>
                  <a:pt x="183" y="406"/>
                  <a:pt x="173" y="405"/>
                </a:cubicBezTo>
                <a:cubicBezTo>
                  <a:pt x="169" y="404"/>
                  <a:pt x="166" y="406"/>
                  <a:pt x="162" y="406"/>
                </a:cubicBezTo>
                <a:cubicBezTo>
                  <a:pt x="160" y="400"/>
                  <a:pt x="161" y="392"/>
                  <a:pt x="162" y="386"/>
                </a:cubicBezTo>
                <a:cubicBezTo>
                  <a:pt x="165" y="375"/>
                  <a:pt x="166" y="364"/>
                  <a:pt x="168" y="353"/>
                </a:cubicBezTo>
                <a:cubicBezTo>
                  <a:pt x="170" y="345"/>
                  <a:pt x="171" y="337"/>
                  <a:pt x="172" y="328"/>
                </a:cubicBezTo>
                <a:cubicBezTo>
                  <a:pt x="172" y="323"/>
                  <a:pt x="172" y="318"/>
                  <a:pt x="171" y="313"/>
                </a:cubicBezTo>
                <a:cubicBezTo>
                  <a:pt x="171" y="309"/>
                  <a:pt x="170" y="304"/>
                  <a:pt x="171" y="300"/>
                </a:cubicBezTo>
                <a:cubicBezTo>
                  <a:pt x="171" y="298"/>
                  <a:pt x="173" y="296"/>
                  <a:pt x="173" y="294"/>
                </a:cubicBezTo>
                <a:cubicBezTo>
                  <a:pt x="174" y="292"/>
                  <a:pt x="174" y="290"/>
                  <a:pt x="174" y="288"/>
                </a:cubicBezTo>
                <a:cubicBezTo>
                  <a:pt x="174" y="275"/>
                  <a:pt x="172" y="263"/>
                  <a:pt x="170" y="250"/>
                </a:cubicBezTo>
                <a:cubicBezTo>
                  <a:pt x="169" y="249"/>
                  <a:pt x="169" y="248"/>
                  <a:pt x="169" y="247"/>
                </a:cubicBezTo>
                <a:cubicBezTo>
                  <a:pt x="167" y="239"/>
                  <a:pt x="164" y="232"/>
                  <a:pt x="166" y="224"/>
                </a:cubicBezTo>
                <a:cubicBezTo>
                  <a:pt x="167" y="217"/>
                  <a:pt x="172" y="210"/>
                  <a:pt x="175" y="203"/>
                </a:cubicBezTo>
                <a:cubicBezTo>
                  <a:pt x="183" y="184"/>
                  <a:pt x="177" y="163"/>
                  <a:pt x="177" y="144"/>
                </a:cubicBezTo>
                <a:cubicBezTo>
                  <a:pt x="177" y="140"/>
                  <a:pt x="176" y="135"/>
                  <a:pt x="178" y="131"/>
                </a:cubicBezTo>
                <a:cubicBezTo>
                  <a:pt x="179" y="130"/>
                  <a:pt x="181" y="129"/>
                  <a:pt x="183" y="127"/>
                </a:cubicBezTo>
                <a:cubicBezTo>
                  <a:pt x="184" y="125"/>
                  <a:pt x="183" y="122"/>
                  <a:pt x="183" y="119"/>
                </a:cubicBezTo>
                <a:cubicBezTo>
                  <a:pt x="182" y="117"/>
                  <a:pt x="181" y="114"/>
                  <a:pt x="180" y="111"/>
                </a:cubicBezTo>
                <a:cubicBezTo>
                  <a:pt x="179" y="107"/>
                  <a:pt x="180" y="102"/>
                  <a:pt x="178" y="98"/>
                </a:cubicBezTo>
                <a:cubicBezTo>
                  <a:pt x="177" y="95"/>
                  <a:pt x="174" y="93"/>
                  <a:pt x="173" y="89"/>
                </a:cubicBezTo>
                <a:cubicBezTo>
                  <a:pt x="171" y="85"/>
                  <a:pt x="177" y="86"/>
                  <a:pt x="179" y="86"/>
                </a:cubicBezTo>
                <a:cubicBezTo>
                  <a:pt x="183" y="86"/>
                  <a:pt x="181" y="82"/>
                  <a:pt x="183" y="79"/>
                </a:cubicBezTo>
                <a:cubicBezTo>
                  <a:pt x="184" y="77"/>
                  <a:pt x="184" y="77"/>
                  <a:pt x="183" y="74"/>
                </a:cubicBezTo>
                <a:cubicBezTo>
                  <a:pt x="186" y="74"/>
                  <a:pt x="187" y="72"/>
                  <a:pt x="187" y="69"/>
                </a:cubicBezTo>
                <a:cubicBezTo>
                  <a:pt x="189" y="69"/>
                  <a:pt x="190" y="69"/>
                  <a:pt x="192" y="68"/>
                </a:cubicBezTo>
                <a:cubicBezTo>
                  <a:pt x="192" y="68"/>
                  <a:pt x="192" y="68"/>
                  <a:pt x="192" y="68"/>
                </a:cubicBezTo>
                <a:cubicBezTo>
                  <a:pt x="193" y="67"/>
                  <a:pt x="192" y="64"/>
                  <a:pt x="192" y="62"/>
                </a:cubicBezTo>
                <a:cubicBezTo>
                  <a:pt x="193" y="59"/>
                  <a:pt x="195" y="58"/>
                  <a:pt x="195" y="55"/>
                </a:cubicBezTo>
                <a:cubicBezTo>
                  <a:pt x="198" y="55"/>
                  <a:pt x="204" y="56"/>
                  <a:pt x="207" y="54"/>
                </a:cubicBezTo>
                <a:cubicBezTo>
                  <a:pt x="211" y="53"/>
                  <a:pt x="210" y="48"/>
                  <a:pt x="210" y="45"/>
                </a:cubicBezTo>
                <a:close/>
                <a:moveTo>
                  <a:pt x="156" y="184"/>
                </a:moveTo>
                <a:cubicBezTo>
                  <a:pt x="155" y="194"/>
                  <a:pt x="155" y="194"/>
                  <a:pt x="155" y="194"/>
                </a:cubicBezTo>
                <a:cubicBezTo>
                  <a:pt x="155" y="193"/>
                  <a:pt x="155" y="187"/>
                  <a:pt x="154" y="185"/>
                </a:cubicBezTo>
                <a:cubicBezTo>
                  <a:pt x="151" y="180"/>
                  <a:pt x="152" y="173"/>
                  <a:pt x="153" y="167"/>
                </a:cubicBezTo>
                <a:cubicBezTo>
                  <a:pt x="154" y="163"/>
                  <a:pt x="154" y="158"/>
                  <a:pt x="155" y="154"/>
                </a:cubicBezTo>
                <a:cubicBezTo>
                  <a:pt x="156" y="158"/>
                  <a:pt x="156" y="161"/>
                  <a:pt x="156" y="164"/>
                </a:cubicBezTo>
                <a:cubicBezTo>
                  <a:pt x="156" y="165"/>
                  <a:pt x="156" y="169"/>
                  <a:pt x="156" y="173"/>
                </a:cubicBezTo>
                <a:cubicBezTo>
                  <a:pt x="156" y="177"/>
                  <a:pt x="156" y="184"/>
                  <a:pt x="156" y="184"/>
                </a:cubicBezTo>
                <a:close/>
              </a:path>
            </a:pathLst>
          </a:custGeom>
          <a:solidFill>
            <a:sysClr val="window" lastClr="FFFFFF"/>
          </a:solidFill>
          <a:ln>
            <a:noFill/>
          </a:ln>
          <a:effectLst>
            <a:reflection blurRad="6350" stA="52000" endA="300" endPos="35000" dir="5400000" sy="-100000" algn="bl" rotWithShape="0"/>
          </a:effec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dirty="0">
              <a:ln>
                <a:noFill/>
              </a:ln>
              <a:solidFill>
                <a:prstClr val="black"/>
              </a:solidFill>
              <a:effectLst/>
              <a:uLnTx/>
              <a:uFillTx/>
              <a:latin typeface="Trebuchet MS" panose="020B0603020202020204" pitchFamily="34" charset="0"/>
              <a:ea typeface="+mn-ea"/>
              <a:cs typeface="Arial" charset="0"/>
            </a:endParaRPr>
          </a:p>
        </p:txBody>
      </p:sp>
      <p:grpSp>
        <p:nvGrpSpPr>
          <p:cNvPr id="8" name="Group 7"/>
          <p:cNvGrpSpPr>
            <a:grpSpLocks noChangeAspect="1"/>
          </p:cNvGrpSpPr>
          <p:nvPr/>
        </p:nvGrpSpPr>
        <p:grpSpPr>
          <a:xfrm>
            <a:off x="3938338" y="2397512"/>
            <a:ext cx="611789" cy="658896"/>
            <a:chOff x="10700356" y="3824232"/>
            <a:chExt cx="1516070" cy="1758950"/>
          </a:xfrm>
          <a:solidFill>
            <a:sysClr val="window" lastClr="FFFFFF"/>
          </a:solidFill>
        </p:grpSpPr>
        <p:sp>
          <p:nvSpPr>
            <p:cNvPr id="9" name="Freeform 206"/>
            <p:cNvSpPr>
              <a:spLocks noEditPoints="1"/>
            </p:cNvSpPr>
            <p:nvPr/>
          </p:nvSpPr>
          <p:spPr bwMode="auto">
            <a:xfrm>
              <a:off x="11444900" y="3824232"/>
              <a:ext cx="771526" cy="1736725"/>
            </a:xfrm>
            <a:custGeom>
              <a:avLst/>
              <a:gdLst>
                <a:gd name="T0" fmla="*/ 8 w 204"/>
                <a:gd name="T1" fmla="*/ 203 h 460"/>
                <a:gd name="T2" fmla="*/ 24 w 204"/>
                <a:gd name="T3" fmla="*/ 211 h 460"/>
                <a:gd name="T4" fmla="*/ 26 w 204"/>
                <a:gd name="T5" fmla="*/ 196 h 460"/>
                <a:gd name="T6" fmla="*/ 33 w 204"/>
                <a:gd name="T7" fmla="*/ 190 h 460"/>
                <a:gd name="T8" fmla="*/ 42 w 204"/>
                <a:gd name="T9" fmla="*/ 179 h 460"/>
                <a:gd name="T10" fmla="*/ 43 w 204"/>
                <a:gd name="T11" fmla="*/ 204 h 460"/>
                <a:gd name="T12" fmla="*/ 34 w 204"/>
                <a:gd name="T13" fmla="*/ 230 h 460"/>
                <a:gd name="T14" fmla="*/ 24 w 204"/>
                <a:gd name="T15" fmla="*/ 304 h 460"/>
                <a:gd name="T16" fmla="*/ 50 w 204"/>
                <a:gd name="T17" fmla="*/ 295 h 460"/>
                <a:gd name="T18" fmla="*/ 69 w 204"/>
                <a:gd name="T19" fmla="*/ 290 h 460"/>
                <a:gd name="T20" fmla="*/ 66 w 204"/>
                <a:gd name="T21" fmla="*/ 361 h 460"/>
                <a:gd name="T22" fmla="*/ 74 w 204"/>
                <a:gd name="T23" fmla="*/ 391 h 460"/>
                <a:gd name="T24" fmla="*/ 74 w 204"/>
                <a:gd name="T25" fmla="*/ 413 h 460"/>
                <a:gd name="T26" fmla="*/ 93 w 204"/>
                <a:gd name="T27" fmla="*/ 431 h 460"/>
                <a:gd name="T28" fmla="*/ 97 w 204"/>
                <a:gd name="T29" fmla="*/ 393 h 460"/>
                <a:gd name="T30" fmla="*/ 97 w 204"/>
                <a:gd name="T31" fmla="*/ 362 h 460"/>
                <a:gd name="T32" fmla="*/ 100 w 204"/>
                <a:gd name="T33" fmla="*/ 315 h 460"/>
                <a:gd name="T34" fmla="*/ 107 w 204"/>
                <a:gd name="T35" fmla="*/ 276 h 460"/>
                <a:gd name="T36" fmla="*/ 116 w 204"/>
                <a:gd name="T37" fmla="*/ 291 h 460"/>
                <a:gd name="T38" fmla="*/ 119 w 204"/>
                <a:gd name="T39" fmla="*/ 328 h 460"/>
                <a:gd name="T40" fmla="*/ 121 w 204"/>
                <a:gd name="T41" fmla="*/ 377 h 460"/>
                <a:gd name="T42" fmla="*/ 121 w 204"/>
                <a:gd name="T43" fmla="*/ 402 h 460"/>
                <a:gd name="T44" fmla="*/ 122 w 204"/>
                <a:gd name="T45" fmla="*/ 413 h 460"/>
                <a:gd name="T46" fmla="*/ 127 w 204"/>
                <a:gd name="T47" fmla="*/ 458 h 460"/>
                <a:gd name="T48" fmla="*/ 145 w 204"/>
                <a:gd name="T49" fmla="*/ 427 h 460"/>
                <a:gd name="T50" fmla="*/ 151 w 204"/>
                <a:gd name="T51" fmla="*/ 403 h 460"/>
                <a:gd name="T52" fmla="*/ 158 w 204"/>
                <a:gd name="T53" fmla="*/ 372 h 460"/>
                <a:gd name="T54" fmla="*/ 196 w 204"/>
                <a:gd name="T55" fmla="*/ 398 h 460"/>
                <a:gd name="T56" fmla="*/ 200 w 204"/>
                <a:gd name="T57" fmla="*/ 315 h 460"/>
                <a:gd name="T58" fmla="*/ 194 w 204"/>
                <a:gd name="T59" fmla="*/ 273 h 460"/>
                <a:gd name="T60" fmla="*/ 192 w 204"/>
                <a:gd name="T61" fmla="*/ 253 h 460"/>
                <a:gd name="T62" fmla="*/ 196 w 204"/>
                <a:gd name="T63" fmla="*/ 241 h 460"/>
                <a:gd name="T64" fmla="*/ 178 w 204"/>
                <a:gd name="T65" fmla="*/ 158 h 460"/>
                <a:gd name="T66" fmla="*/ 148 w 204"/>
                <a:gd name="T67" fmla="*/ 87 h 460"/>
                <a:gd name="T68" fmla="*/ 113 w 204"/>
                <a:gd name="T69" fmla="*/ 64 h 460"/>
                <a:gd name="T70" fmla="*/ 117 w 204"/>
                <a:gd name="T71" fmla="*/ 50 h 460"/>
                <a:gd name="T72" fmla="*/ 119 w 204"/>
                <a:gd name="T73" fmla="*/ 28 h 460"/>
                <a:gd name="T74" fmla="*/ 102 w 204"/>
                <a:gd name="T75" fmla="*/ 3 h 460"/>
                <a:gd name="T76" fmla="*/ 73 w 204"/>
                <a:gd name="T77" fmla="*/ 25 h 460"/>
                <a:gd name="T78" fmla="*/ 66 w 204"/>
                <a:gd name="T79" fmla="*/ 32 h 460"/>
                <a:gd name="T80" fmla="*/ 70 w 204"/>
                <a:gd name="T81" fmla="*/ 43 h 460"/>
                <a:gd name="T82" fmla="*/ 76 w 204"/>
                <a:gd name="T83" fmla="*/ 71 h 460"/>
                <a:gd name="T84" fmla="*/ 45 w 204"/>
                <a:gd name="T85" fmla="*/ 90 h 460"/>
                <a:gd name="T86" fmla="*/ 28 w 204"/>
                <a:gd name="T87" fmla="*/ 122 h 460"/>
                <a:gd name="T88" fmla="*/ 16 w 204"/>
                <a:gd name="T89" fmla="*/ 160 h 460"/>
                <a:gd name="T90" fmla="*/ 7 w 204"/>
                <a:gd name="T91" fmla="*/ 195 h 460"/>
                <a:gd name="T92" fmla="*/ 167 w 204"/>
                <a:gd name="T93" fmla="*/ 219 h 460"/>
                <a:gd name="T94" fmla="*/ 173 w 204"/>
                <a:gd name="T95" fmla="*/ 252 h 460"/>
                <a:gd name="T96" fmla="*/ 168 w 204"/>
                <a:gd name="T97" fmla="*/ 247 h 460"/>
                <a:gd name="T98" fmla="*/ 164 w 204"/>
                <a:gd name="T99" fmla="*/ 20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4" h="460">
                  <a:moveTo>
                    <a:pt x="7" y="195"/>
                  </a:moveTo>
                  <a:cubicBezTo>
                    <a:pt x="7" y="195"/>
                    <a:pt x="8" y="202"/>
                    <a:pt x="8" y="203"/>
                  </a:cubicBezTo>
                  <a:cubicBezTo>
                    <a:pt x="9" y="205"/>
                    <a:pt x="10" y="208"/>
                    <a:pt x="12" y="210"/>
                  </a:cubicBezTo>
                  <a:cubicBezTo>
                    <a:pt x="15" y="212"/>
                    <a:pt x="21" y="213"/>
                    <a:pt x="24" y="211"/>
                  </a:cubicBezTo>
                  <a:cubicBezTo>
                    <a:pt x="27" y="210"/>
                    <a:pt x="27" y="206"/>
                    <a:pt x="26" y="203"/>
                  </a:cubicBezTo>
                  <a:cubicBezTo>
                    <a:pt x="26" y="203"/>
                    <a:pt x="26" y="197"/>
                    <a:pt x="26" y="196"/>
                  </a:cubicBezTo>
                  <a:cubicBezTo>
                    <a:pt x="29" y="196"/>
                    <a:pt x="32" y="198"/>
                    <a:pt x="34" y="196"/>
                  </a:cubicBezTo>
                  <a:cubicBezTo>
                    <a:pt x="36" y="194"/>
                    <a:pt x="33" y="192"/>
                    <a:pt x="33" y="190"/>
                  </a:cubicBezTo>
                  <a:cubicBezTo>
                    <a:pt x="32" y="188"/>
                    <a:pt x="34" y="187"/>
                    <a:pt x="35" y="185"/>
                  </a:cubicBezTo>
                  <a:cubicBezTo>
                    <a:pt x="37" y="183"/>
                    <a:pt x="39" y="180"/>
                    <a:pt x="42" y="179"/>
                  </a:cubicBezTo>
                  <a:cubicBezTo>
                    <a:pt x="42" y="181"/>
                    <a:pt x="43" y="184"/>
                    <a:pt x="44" y="186"/>
                  </a:cubicBezTo>
                  <a:cubicBezTo>
                    <a:pt x="45" y="192"/>
                    <a:pt x="44" y="198"/>
                    <a:pt x="43" y="204"/>
                  </a:cubicBezTo>
                  <a:cubicBezTo>
                    <a:pt x="42" y="209"/>
                    <a:pt x="41" y="215"/>
                    <a:pt x="39" y="220"/>
                  </a:cubicBezTo>
                  <a:cubicBezTo>
                    <a:pt x="37" y="223"/>
                    <a:pt x="35" y="226"/>
                    <a:pt x="34" y="230"/>
                  </a:cubicBezTo>
                  <a:cubicBezTo>
                    <a:pt x="31" y="240"/>
                    <a:pt x="31" y="251"/>
                    <a:pt x="30" y="261"/>
                  </a:cubicBezTo>
                  <a:cubicBezTo>
                    <a:pt x="28" y="275"/>
                    <a:pt x="25" y="289"/>
                    <a:pt x="24" y="304"/>
                  </a:cubicBezTo>
                  <a:cubicBezTo>
                    <a:pt x="26" y="304"/>
                    <a:pt x="45" y="309"/>
                    <a:pt x="45" y="309"/>
                  </a:cubicBezTo>
                  <a:cubicBezTo>
                    <a:pt x="47" y="305"/>
                    <a:pt x="47" y="299"/>
                    <a:pt x="50" y="295"/>
                  </a:cubicBezTo>
                  <a:cubicBezTo>
                    <a:pt x="53" y="293"/>
                    <a:pt x="57" y="292"/>
                    <a:pt x="60" y="292"/>
                  </a:cubicBezTo>
                  <a:cubicBezTo>
                    <a:pt x="61" y="292"/>
                    <a:pt x="69" y="291"/>
                    <a:pt x="69" y="290"/>
                  </a:cubicBezTo>
                  <a:cubicBezTo>
                    <a:pt x="69" y="295"/>
                    <a:pt x="68" y="301"/>
                    <a:pt x="68" y="306"/>
                  </a:cubicBezTo>
                  <a:cubicBezTo>
                    <a:pt x="68" y="324"/>
                    <a:pt x="65" y="343"/>
                    <a:pt x="66" y="361"/>
                  </a:cubicBezTo>
                  <a:cubicBezTo>
                    <a:pt x="67" y="367"/>
                    <a:pt x="65" y="373"/>
                    <a:pt x="66" y="378"/>
                  </a:cubicBezTo>
                  <a:cubicBezTo>
                    <a:pt x="67" y="384"/>
                    <a:pt x="71" y="387"/>
                    <a:pt x="74" y="391"/>
                  </a:cubicBezTo>
                  <a:cubicBezTo>
                    <a:pt x="77" y="393"/>
                    <a:pt x="77" y="394"/>
                    <a:pt x="76" y="397"/>
                  </a:cubicBezTo>
                  <a:cubicBezTo>
                    <a:pt x="75" y="402"/>
                    <a:pt x="74" y="407"/>
                    <a:pt x="74" y="413"/>
                  </a:cubicBezTo>
                  <a:cubicBezTo>
                    <a:pt x="74" y="418"/>
                    <a:pt x="73" y="425"/>
                    <a:pt x="79" y="429"/>
                  </a:cubicBezTo>
                  <a:cubicBezTo>
                    <a:pt x="83" y="431"/>
                    <a:pt x="89" y="431"/>
                    <a:pt x="93" y="431"/>
                  </a:cubicBezTo>
                  <a:cubicBezTo>
                    <a:pt x="101" y="430"/>
                    <a:pt x="101" y="424"/>
                    <a:pt x="100" y="418"/>
                  </a:cubicBezTo>
                  <a:cubicBezTo>
                    <a:pt x="99" y="410"/>
                    <a:pt x="95" y="401"/>
                    <a:pt x="97" y="393"/>
                  </a:cubicBezTo>
                  <a:cubicBezTo>
                    <a:pt x="98" y="390"/>
                    <a:pt x="100" y="386"/>
                    <a:pt x="99" y="383"/>
                  </a:cubicBezTo>
                  <a:cubicBezTo>
                    <a:pt x="97" y="376"/>
                    <a:pt x="97" y="369"/>
                    <a:pt x="97" y="362"/>
                  </a:cubicBezTo>
                  <a:cubicBezTo>
                    <a:pt x="97" y="352"/>
                    <a:pt x="95" y="343"/>
                    <a:pt x="95" y="333"/>
                  </a:cubicBezTo>
                  <a:cubicBezTo>
                    <a:pt x="96" y="327"/>
                    <a:pt x="98" y="321"/>
                    <a:pt x="100" y="315"/>
                  </a:cubicBezTo>
                  <a:cubicBezTo>
                    <a:pt x="101" y="309"/>
                    <a:pt x="101" y="302"/>
                    <a:pt x="102" y="296"/>
                  </a:cubicBezTo>
                  <a:cubicBezTo>
                    <a:pt x="103" y="289"/>
                    <a:pt x="105" y="283"/>
                    <a:pt x="107" y="276"/>
                  </a:cubicBezTo>
                  <a:cubicBezTo>
                    <a:pt x="108" y="273"/>
                    <a:pt x="112" y="266"/>
                    <a:pt x="114" y="273"/>
                  </a:cubicBezTo>
                  <a:cubicBezTo>
                    <a:pt x="115" y="279"/>
                    <a:pt x="115" y="285"/>
                    <a:pt x="116" y="291"/>
                  </a:cubicBezTo>
                  <a:cubicBezTo>
                    <a:pt x="117" y="299"/>
                    <a:pt x="118" y="305"/>
                    <a:pt x="118" y="313"/>
                  </a:cubicBezTo>
                  <a:cubicBezTo>
                    <a:pt x="119" y="318"/>
                    <a:pt x="120" y="323"/>
                    <a:pt x="119" y="328"/>
                  </a:cubicBezTo>
                  <a:cubicBezTo>
                    <a:pt x="118" y="334"/>
                    <a:pt x="120" y="340"/>
                    <a:pt x="121" y="346"/>
                  </a:cubicBezTo>
                  <a:cubicBezTo>
                    <a:pt x="122" y="356"/>
                    <a:pt x="122" y="366"/>
                    <a:pt x="121" y="377"/>
                  </a:cubicBezTo>
                  <a:cubicBezTo>
                    <a:pt x="121" y="382"/>
                    <a:pt x="121" y="387"/>
                    <a:pt x="120" y="392"/>
                  </a:cubicBezTo>
                  <a:cubicBezTo>
                    <a:pt x="120" y="395"/>
                    <a:pt x="118" y="399"/>
                    <a:pt x="121" y="402"/>
                  </a:cubicBezTo>
                  <a:cubicBezTo>
                    <a:pt x="122" y="403"/>
                    <a:pt x="124" y="404"/>
                    <a:pt x="124" y="406"/>
                  </a:cubicBezTo>
                  <a:cubicBezTo>
                    <a:pt x="124" y="409"/>
                    <a:pt x="123" y="411"/>
                    <a:pt x="122" y="413"/>
                  </a:cubicBezTo>
                  <a:cubicBezTo>
                    <a:pt x="119" y="422"/>
                    <a:pt x="121" y="430"/>
                    <a:pt x="121" y="438"/>
                  </a:cubicBezTo>
                  <a:cubicBezTo>
                    <a:pt x="121" y="445"/>
                    <a:pt x="120" y="454"/>
                    <a:pt x="127" y="458"/>
                  </a:cubicBezTo>
                  <a:cubicBezTo>
                    <a:pt x="132" y="460"/>
                    <a:pt x="142" y="460"/>
                    <a:pt x="146" y="454"/>
                  </a:cubicBezTo>
                  <a:cubicBezTo>
                    <a:pt x="151" y="445"/>
                    <a:pt x="141" y="436"/>
                    <a:pt x="145" y="427"/>
                  </a:cubicBezTo>
                  <a:cubicBezTo>
                    <a:pt x="147" y="423"/>
                    <a:pt x="148" y="421"/>
                    <a:pt x="147" y="416"/>
                  </a:cubicBezTo>
                  <a:cubicBezTo>
                    <a:pt x="147" y="411"/>
                    <a:pt x="150" y="408"/>
                    <a:pt x="151" y="403"/>
                  </a:cubicBezTo>
                  <a:cubicBezTo>
                    <a:pt x="153" y="390"/>
                    <a:pt x="152" y="376"/>
                    <a:pt x="153" y="363"/>
                  </a:cubicBezTo>
                  <a:cubicBezTo>
                    <a:pt x="153" y="365"/>
                    <a:pt x="157" y="370"/>
                    <a:pt x="158" y="372"/>
                  </a:cubicBezTo>
                  <a:cubicBezTo>
                    <a:pt x="160" y="376"/>
                    <a:pt x="163" y="379"/>
                    <a:pt x="166" y="382"/>
                  </a:cubicBezTo>
                  <a:cubicBezTo>
                    <a:pt x="172" y="389"/>
                    <a:pt x="186" y="407"/>
                    <a:pt x="196" y="398"/>
                  </a:cubicBezTo>
                  <a:cubicBezTo>
                    <a:pt x="200" y="395"/>
                    <a:pt x="201" y="390"/>
                    <a:pt x="202" y="384"/>
                  </a:cubicBezTo>
                  <a:cubicBezTo>
                    <a:pt x="204" y="361"/>
                    <a:pt x="203" y="338"/>
                    <a:pt x="200" y="315"/>
                  </a:cubicBezTo>
                  <a:cubicBezTo>
                    <a:pt x="199" y="307"/>
                    <a:pt x="198" y="300"/>
                    <a:pt x="197" y="292"/>
                  </a:cubicBezTo>
                  <a:cubicBezTo>
                    <a:pt x="197" y="286"/>
                    <a:pt x="196" y="279"/>
                    <a:pt x="194" y="273"/>
                  </a:cubicBezTo>
                  <a:cubicBezTo>
                    <a:pt x="192" y="269"/>
                    <a:pt x="188" y="267"/>
                    <a:pt x="187" y="263"/>
                  </a:cubicBezTo>
                  <a:cubicBezTo>
                    <a:pt x="186" y="258"/>
                    <a:pt x="191" y="257"/>
                    <a:pt x="192" y="253"/>
                  </a:cubicBezTo>
                  <a:cubicBezTo>
                    <a:pt x="193" y="250"/>
                    <a:pt x="192" y="247"/>
                    <a:pt x="194" y="244"/>
                  </a:cubicBezTo>
                  <a:cubicBezTo>
                    <a:pt x="195" y="243"/>
                    <a:pt x="195" y="243"/>
                    <a:pt x="196" y="241"/>
                  </a:cubicBezTo>
                  <a:cubicBezTo>
                    <a:pt x="199" y="223"/>
                    <a:pt x="191" y="205"/>
                    <a:pt x="186" y="187"/>
                  </a:cubicBezTo>
                  <a:cubicBezTo>
                    <a:pt x="183" y="178"/>
                    <a:pt x="181" y="168"/>
                    <a:pt x="178" y="158"/>
                  </a:cubicBezTo>
                  <a:cubicBezTo>
                    <a:pt x="176" y="151"/>
                    <a:pt x="174" y="145"/>
                    <a:pt x="173" y="138"/>
                  </a:cubicBezTo>
                  <a:cubicBezTo>
                    <a:pt x="168" y="119"/>
                    <a:pt x="165" y="99"/>
                    <a:pt x="148" y="87"/>
                  </a:cubicBezTo>
                  <a:cubicBezTo>
                    <a:pt x="144" y="84"/>
                    <a:pt x="139" y="81"/>
                    <a:pt x="134" y="78"/>
                  </a:cubicBezTo>
                  <a:cubicBezTo>
                    <a:pt x="126" y="74"/>
                    <a:pt x="118" y="72"/>
                    <a:pt x="113" y="64"/>
                  </a:cubicBezTo>
                  <a:cubicBezTo>
                    <a:pt x="112" y="61"/>
                    <a:pt x="112" y="58"/>
                    <a:pt x="112" y="55"/>
                  </a:cubicBezTo>
                  <a:cubicBezTo>
                    <a:pt x="112" y="52"/>
                    <a:pt x="115" y="52"/>
                    <a:pt x="117" y="50"/>
                  </a:cubicBezTo>
                  <a:cubicBezTo>
                    <a:pt x="119" y="47"/>
                    <a:pt x="121" y="38"/>
                    <a:pt x="117" y="37"/>
                  </a:cubicBezTo>
                  <a:cubicBezTo>
                    <a:pt x="119" y="37"/>
                    <a:pt x="119" y="28"/>
                    <a:pt x="119" y="28"/>
                  </a:cubicBezTo>
                  <a:cubicBezTo>
                    <a:pt x="120" y="21"/>
                    <a:pt x="116" y="14"/>
                    <a:pt x="111" y="9"/>
                  </a:cubicBezTo>
                  <a:cubicBezTo>
                    <a:pt x="108" y="7"/>
                    <a:pt x="105" y="5"/>
                    <a:pt x="102" y="3"/>
                  </a:cubicBezTo>
                  <a:cubicBezTo>
                    <a:pt x="93" y="0"/>
                    <a:pt x="78" y="4"/>
                    <a:pt x="75" y="14"/>
                  </a:cubicBezTo>
                  <a:cubicBezTo>
                    <a:pt x="74" y="17"/>
                    <a:pt x="74" y="21"/>
                    <a:pt x="73" y="25"/>
                  </a:cubicBezTo>
                  <a:cubicBezTo>
                    <a:pt x="72" y="26"/>
                    <a:pt x="72" y="29"/>
                    <a:pt x="70" y="30"/>
                  </a:cubicBezTo>
                  <a:cubicBezTo>
                    <a:pt x="69" y="31"/>
                    <a:pt x="67" y="31"/>
                    <a:pt x="66" y="32"/>
                  </a:cubicBezTo>
                  <a:cubicBezTo>
                    <a:pt x="65" y="33"/>
                    <a:pt x="65" y="35"/>
                    <a:pt x="65" y="37"/>
                  </a:cubicBezTo>
                  <a:cubicBezTo>
                    <a:pt x="65" y="41"/>
                    <a:pt x="66" y="42"/>
                    <a:pt x="70" y="43"/>
                  </a:cubicBezTo>
                  <a:cubicBezTo>
                    <a:pt x="69" y="52"/>
                    <a:pt x="71" y="61"/>
                    <a:pt x="79" y="67"/>
                  </a:cubicBezTo>
                  <a:cubicBezTo>
                    <a:pt x="79" y="67"/>
                    <a:pt x="77" y="71"/>
                    <a:pt x="76" y="71"/>
                  </a:cubicBezTo>
                  <a:cubicBezTo>
                    <a:pt x="72" y="75"/>
                    <a:pt x="65" y="75"/>
                    <a:pt x="60" y="78"/>
                  </a:cubicBezTo>
                  <a:cubicBezTo>
                    <a:pt x="55" y="81"/>
                    <a:pt x="50" y="86"/>
                    <a:pt x="45" y="90"/>
                  </a:cubicBezTo>
                  <a:cubicBezTo>
                    <a:pt x="40" y="95"/>
                    <a:pt x="35" y="99"/>
                    <a:pt x="32" y="105"/>
                  </a:cubicBezTo>
                  <a:cubicBezTo>
                    <a:pt x="30" y="110"/>
                    <a:pt x="29" y="117"/>
                    <a:pt x="28" y="122"/>
                  </a:cubicBezTo>
                  <a:cubicBezTo>
                    <a:pt x="25" y="129"/>
                    <a:pt x="22" y="135"/>
                    <a:pt x="20" y="141"/>
                  </a:cubicBezTo>
                  <a:cubicBezTo>
                    <a:pt x="18" y="147"/>
                    <a:pt x="18" y="154"/>
                    <a:pt x="16" y="160"/>
                  </a:cubicBezTo>
                  <a:cubicBezTo>
                    <a:pt x="14" y="164"/>
                    <a:pt x="12" y="168"/>
                    <a:pt x="10" y="172"/>
                  </a:cubicBezTo>
                  <a:cubicBezTo>
                    <a:pt x="7" y="177"/>
                    <a:pt x="0" y="192"/>
                    <a:pt x="7" y="195"/>
                  </a:cubicBezTo>
                  <a:close/>
                  <a:moveTo>
                    <a:pt x="164" y="206"/>
                  </a:moveTo>
                  <a:cubicBezTo>
                    <a:pt x="167" y="219"/>
                    <a:pt x="167" y="219"/>
                    <a:pt x="167" y="219"/>
                  </a:cubicBezTo>
                  <a:cubicBezTo>
                    <a:pt x="169" y="225"/>
                    <a:pt x="172" y="230"/>
                    <a:pt x="174" y="235"/>
                  </a:cubicBezTo>
                  <a:cubicBezTo>
                    <a:pt x="177" y="240"/>
                    <a:pt x="173" y="247"/>
                    <a:pt x="173" y="252"/>
                  </a:cubicBezTo>
                  <a:cubicBezTo>
                    <a:pt x="173" y="256"/>
                    <a:pt x="170" y="258"/>
                    <a:pt x="167" y="259"/>
                  </a:cubicBezTo>
                  <a:cubicBezTo>
                    <a:pt x="168" y="259"/>
                    <a:pt x="168" y="248"/>
                    <a:pt x="168" y="247"/>
                  </a:cubicBezTo>
                  <a:cubicBezTo>
                    <a:pt x="168" y="240"/>
                    <a:pt x="167" y="232"/>
                    <a:pt x="166" y="225"/>
                  </a:cubicBezTo>
                  <a:cubicBezTo>
                    <a:pt x="166" y="225"/>
                    <a:pt x="164" y="206"/>
                    <a:pt x="164" y="206"/>
                  </a:cubicBezTo>
                  <a:close/>
                </a:path>
              </a:pathLst>
            </a:custGeom>
            <a:grpFill/>
            <a:ln>
              <a:noFill/>
            </a:ln>
            <a:effectLst>
              <a:reflection blurRad="6350" stA="52000" endA="300" endPos="35000" dir="5400000" sy="-100000" algn="bl" rotWithShape="0"/>
            </a:effec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dirty="0">
                <a:ln>
                  <a:noFill/>
                </a:ln>
                <a:solidFill>
                  <a:prstClr val="black"/>
                </a:solidFill>
                <a:effectLst/>
                <a:uLnTx/>
                <a:uFillTx/>
                <a:latin typeface="Trebuchet MS" panose="020B0603020202020204" pitchFamily="34" charset="0"/>
                <a:ea typeface="+mn-ea"/>
                <a:cs typeface="Arial" charset="0"/>
              </a:endParaRPr>
            </a:p>
          </p:txBody>
        </p:sp>
        <p:sp>
          <p:nvSpPr>
            <p:cNvPr id="10" name="Freeform 207"/>
            <p:cNvSpPr>
              <a:spLocks noEditPoints="1"/>
            </p:cNvSpPr>
            <p:nvPr/>
          </p:nvSpPr>
          <p:spPr bwMode="auto">
            <a:xfrm>
              <a:off x="10700356" y="3854394"/>
              <a:ext cx="974727" cy="1728788"/>
            </a:xfrm>
            <a:custGeom>
              <a:avLst/>
              <a:gdLst>
                <a:gd name="T0" fmla="*/ 73 w 258"/>
                <a:gd name="T1" fmla="*/ 276 h 458"/>
                <a:gd name="T2" fmla="*/ 73 w 258"/>
                <a:gd name="T3" fmla="*/ 337 h 458"/>
                <a:gd name="T4" fmla="*/ 80 w 258"/>
                <a:gd name="T5" fmla="*/ 387 h 458"/>
                <a:gd name="T6" fmla="*/ 98 w 258"/>
                <a:gd name="T7" fmla="*/ 391 h 458"/>
                <a:gd name="T8" fmla="*/ 98 w 258"/>
                <a:gd name="T9" fmla="*/ 341 h 458"/>
                <a:gd name="T10" fmla="*/ 107 w 258"/>
                <a:gd name="T11" fmla="*/ 323 h 458"/>
                <a:gd name="T12" fmla="*/ 105 w 258"/>
                <a:gd name="T13" fmla="*/ 388 h 458"/>
                <a:gd name="T14" fmla="*/ 106 w 258"/>
                <a:gd name="T15" fmla="*/ 421 h 458"/>
                <a:gd name="T16" fmla="*/ 126 w 258"/>
                <a:gd name="T17" fmla="*/ 430 h 458"/>
                <a:gd name="T18" fmla="*/ 131 w 258"/>
                <a:gd name="T19" fmla="*/ 362 h 458"/>
                <a:gd name="T20" fmla="*/ 141 w 258"/>
                <a:gd name="T21" fmla="*/ 271 h 458"/>
                <a:gd name="T22" fmla="*/ 154 w 258"/>
                <a:gd name="T23" fmla="*/ 205 h 458"/>
                <a:gd name="T24" fmla="*/ 148 w 258"/>
                <a:gd name="T25" fmla="*/ 150 h 458"/>
                <a:gd name="T26" fmla="*/ 159 w 258"/>
                <a:gd name="T27" fmla="*/ 189 h 458"/>
                <a:gd name="T28" fmla="*/ 162 w 258"/>
                <a:gd name="T29" fmla="*/ 325 h 458"/>
                <a:gd name="T30" fmla="*/ 160 w 258"/>
                <a:gd name="T31" fmla="*/ 422 h 458"/>
                <a:gd name="T32" fmla="*/ 166 w 258"/>
                <a:gd name="T33" fmla="*/ 454 h 458"/>
                <a:gd name="T34" fmla="*/ 189 w 258"/>
                <a:gd name="T35" fmla="*/ 454 h 458"/>
                <a:gd name="T36" fmla="*/ 218 w 258"/>
                <a:gd name="T37" fmla="*/ 451 h 458"/>
                <a:gd name="T38" fmla="*/ 236 w 258"/>
                <a:gd name="T39" fmla="*/ 433 h 458"/>
                <a:gd name="T40" fmla="*/ 250 w 258"/>
                <a:gd name="T41" fmla="*/ 409 h 458"/>
                <a:gd name="T42" fmla="*/ 237 w 258"/>
                <a:gd name="T43" fmla="*/ 320 h 458"/>
                <a:gd name="T44" fmla="*/ 199 w 258"/>
                <a:gd name="T45" fmla="*/ 313 h 458"/>
                <a:gd name="T46" fmla="*/ 179 w 258"/>
                <a:gd name="T47" fmla="*/ 312 h 458"/>
                <a:gd name="T48" fmla="*/ 175 w 258"/>
                <a:gd name="T49" fmla="*/ 267 h 458"/>
                <a:gd name="T50" fmla="*/ 173 w 258"/>
                <a:gd name="T51" fmla="*/ 194 h 458"/>
                <a:gd name="T52" fmla="*/ 173 w 258"/>
                <a:gd name="T53" fmla="*/ 173 h 458"/>
                <a:gd name="T54" fmla="*/ 165 w 258"/>
                <a:gd name="T55" fmla="*/ 146 h 458"/>
                <a:gd name="T56" fmla="*/ 164 w 258"/>
                <a:gd name="T57" fmla="*/ 102 h 458"/>
                <a:gd name="T58" fmla="*/ 165 w 258"/>
                <a:gd name="T59" fmla="*/ 82 h 458"/>
                <a:gd name="T60" fmla="*/ 159 w 258"/>
                <a:gd name="T61" fmla="*/ 71 h 458"/>
                <a:gd name="T62" fmla="*/ 154 w 258"/>
                <a:gd name="T63" fmla="*/ 59 h 458"/>
                <a:gd name="T64" fmla="*/ 151 w 258"/>
                <a:gd name="T65" fmla="*/ 48 h 458"/>
                <a:gd name="T66" fmla="*/ 109 w 258"/>
                <a:gd name="T67" fmla="*/ 8 h 458"/>
                <a:gd name="T68" fmla="*/ 90 w 258"/>
                <a:gd name="T69" fmla="*/ 44 h 458"/>
                <a:gd name="T70" fmla="*/ 90 w 258"/>
                <a:gd name="T71" fmla="*/ 55 h 458"/>
                <a:gd name="T72" fmla="*/ 67 w 258"/>
                <a:gd name="T73" fmla="*/ 72 h 458"/>
                <a:gd name="T74" fmla="*/ 43 w 258"/>
                <a:gd name="T75" fmla="*/ 140 h 458"/>
                <a:gd name="T76" fmla="*/ 29 w 258"/>
                <a:gd name="T77" fmla="*/ 175 h 458"/>
                <a:gd name="T78" fmla="*/ 5 w 258"/>
                <a:gd name="T79" fmla="*/ 219 h 458"/>
                <a:gd name="T80" fmla="*/ 2 w 258"/>
                <a:gd name="T81" fmla="*/ 253 h 458"/>
                <a:gd name="T82" fmla="*/ 172 w 258"/>
                <a:gd name="T83" fmla="*/ 313 h 458"/>
                <a:gd name="T84" fmla="*/ 66 w 258"/>
                <a:gd name="T85" fmla="*/ 171 h 458"/>
                <a:gd name="T86" fmla="*/ 74 w 258"/>
                <a:gd name="T87" fmla="*/ 193 h 458"/>
                <a:gd name="T88" fmla="*/ 66 w 258"/>
                <a:gd name="T89" fmla="*/ 171 h 458"/>
                <a:gd name="T90" fmla="*/ 61 w 258"/>
                <a:gd name="T91" fmla="*/ 167 h 458"/>
                <a:gd name="T92" fmla="*/ 62 w 258"/>
                <a:gd name="T93" fmla="*/ 194 h 458"/>
                <a:gd name="T94" fmla="*/ 56 w 258"/>
                <a:gd name="T95" fmla="*/ 177 h 458"/>
                <a:gd name="T96" fmla="*/ 59 w 258"/>
                <a:gd name="T97" fmla="*/ 159 h 458"/>
                <a:gd name="T98" fmla="*/ 45 w 258"/>
                <a:gd name="T99" fmla="*/ 191 h 458"/>
                <a:gd name="T100" fmla="*/ 39 w 258"/>
                <a:gd name="T101" fmla="*/ 157 h 458"/>
                <a:gd name="T102" fmla="*/ 30 w 258"/>
                <a:gd name="T103" fmla="*/ 191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8" h="458">
                  <a:moveTo>
                    <a:pt x="2" y="253"/>
                  </a:moveTo>
                  <a:cubicBezTo>
                    <a:pt x="9" y="268"/>
                    <a:pt x="30" y="274"/>
                    <a:pt x="45" y="277"/>
                  </a:cubicBezTo>
                  <a:cubicBezTo>
                    <a:pt x="47" y="277"/>
                    <a:pt x="73" y="279"/>
                    <a:pt x="73" y="276"/>
                  </a:cubicBezTo>
                  <a:cubicBezTo>
                    <a:pt x="73" y="281"/>
                    <a:pt x="73" y="285"/>
                    <a:pt x="73" y="289"/>
                  </a:cubicBezTo>
                  <a:cubicBezTo>
                    <a:pt x="74" y="297"/>
                    <a:pt x="78" y="306"/>
                    <a:pt x="76" y="314"/>
                  </a:cubicBezTo>
                  <a:cubicBezTo>
                    <a:pt x="75" y="322"/>
                    <a:pt x="72" y="329"/>
                    <a:pt x="73" y="337"/>
                  </a:cubicBezTo>
                  <a:cubicBezTo>
                    <a:pt x="73" y="345"/>
                    <a:pt x="74" y="353"/>
                    <a:pt x="74" y="361"/>
                  </a:cubicBezTo>
                  <a:cubicBezTo>
                    <a:pt x="75" y="367"/>
                    <a:pt x="78" y="368"/>
                    <a:pt x="80" y="372"/>
                  </a:cubicBezTo>
                  <a:cubicBezTo>
                    <a:pt x="83" y="377"/>
                    <a:pt x="80" y="383"/>
                    <a:pt x="80" y="387"/>
                  </a:cubicBezTo>
                  <a:cubicBezTo>
                    <a:pt x="80" y="397"/>
                    <a:pt x="78" y="418"/>
                    <a:pt x="90" y="423"/>
                  </a:cubicBezTo>
                  <a:cubicBezTo>
                    <a:pt x="95" y="425"/>
                    <a:pt x="97" y="420"/>
                    <a:pt x="99" y="416"/>
                  </a:cubicBezTo>
                  <a:cubicBezTo>
                    <a:pt x="101" y="408"/>
                    <a:pt x="99" y="399"/>
                    <a:pt x="98" y="391"/>
                  </a:cubicBezTo>
                  <a:cubicBezTo>
                    <a:pt x="96" y="384"/>
                    <a:pt x="96" y="377"/>
                    <a:pt x="96" y="370"/>
                  </a:cubicBezTo>
                  <a:cubicBezTo>
                    <a:pt x="97" y="365"/>
                    <a:pt x="97" y="359"/>
                    <a:pt x="98" y="354"/>
                  </a:cubicBezTo>
                  <a:cubicBezTo>
                    <a:pt x="98" y="349"/>
                    <a:pt x="97" y="345"/>
                    <a:pt x="98" y="341"/>
                  </a:cubicBezTo>
                  <a:cubicBezTo>
                    <a:pt x="99" y="336"/>
                    <a:pt x="101" y="332"/>
                    <a:pt x="102" y="328"/>
                  </a:cubicBezTo>
                  <a:cubicBezTo>
                    <a:pt x="104" y="323"/>
                    <a:pt x="103" y="317"/>
                    <a:pt x="104" y="311"/>
                  </a:cubicBezTo>
                  <a:cubicBezTo>
                    <a:pt x="103" y="315"/>
                    <a:pt x="106" y="319"/>
                    <a:pt x="107" y="323"/>
                  </a:cubicBezTo>
                  <a:cubicBezTo>
                    <a:pt x="108" y="332"/>
                    <a:pt x="107" y="342"/>
                    <a:pt x="106" y="352"/>
                  </a:cubicBezTo>
                  <a:cubicBezTo>
                    <a:pt x="105" y="361"/>
                    <a:pt x="106" y="370"/>
                    <a:pt x="106" y="379"/>
                  </a:cubicBezTo>
                  <a:cubicBezTo>
                    <a:pt x="106" y="382"/>
                    <a:pt x="105" y="385"/>
                    <a:pt x="105" y="388"/>
                  </a:cubicBezTo>
                  <a:cubicBezTo>
                    <a:pt x="106" y="390"/>
                    <a:pt x="107" y="392"/>
                    <a:pt x="107" y="395"/>
                  </a:cubicBezTo>
                  <a:cubicBezTo>
                    <a:pt x="107" y="398"/>
                    <a:pt x="105" y="401"/>
                    <a:pt x="105" y="405"/>
                  </a:cubicBezTo>
                  <a:cubicBezTo>
                    <a:pt x="105" y="411"/>
                    <a:pt x="106" y="416"/>
                    <a:pt x="106" y="421"/>
                  </a:cubicBezTo>
                  <a:cubicBezTo>
                    <a:pt x="106" y="427"/>
                    <a:pt x="105" y="433"/>
                    <a:pt x="105" y="438"/>
                  </a:cubicBezTo>
                  <a:cubicBezTo>
                    <a:pt x="105" y="444"/>
                    <a:pt x="106" y="453"/>
                    <a:pt x="113" y="454"/>
                  </a:cubicBezTo>
                  <a:cubicBezTo>
                    <a:pt x="127" y="456"/>
                    <a:pt x="126" y="440"/>
                    <a:pt x="126" y="430"/>
                  </a:cubicBezTo>
                  <a:cubicBezTo>
                    <a:pt x="125" y="422"/>
                    <a:pt x="123" y="413"/>
                    <a:pt x="125" y="405"/>
                  </a:cubicBezTo>
                  <a:cubicBezTo>
                    <a:pt x="126" y="398"/>
                    <a:pt x="129" y="391"/>
                    <a:pt x="130" y="384"/>
                  </a:cubicBezTo>
                  <a:cubicBezTo>
                    <a:pt x="131" y="377"/>
                    <a:pt x="130" y="370"/>
                    <a:pt x="131" y="362"/>
                  </a:cubicBezTo>
                  <a:cubicBezTo>
                    <a:pt x="132" y="353"/>
                    <a:pt x="135" y="344"/>
                    <a:pt x="137" y="335"/>
                  </a:cubicBezTo>
                  <a:cubicBezTo>
                    <a:pt x="137" y="328"/>
                    <a:pt x="138" y="321"/>
                    <a:pt x="137" y="315"/>
                  </a:cubicBezTo>
                  <a:cubicBezTo>
                    <a:pt x="136" y="300"/>
                    <a:pt x="137" y="286"/>
                    <a:pt x="141" y="271"/>
                  </a:cubicBezTo>
                  <a:cubicBezTo>
                    <a:pt x="143" y="262"/>
                    <a:pt x="146" y="254"/>
                    <a:pt x="149" y="245"/>
                  </a:cubicBezTo>
                  <a:cubicBezTo>
                    <a:pt x="151" y="239"/>
                    <a:pt x="151" y="231"/>
                    <a:pt x="152" y="224"/>
                  </a:cubicBezTo>
                  <a:cubicBezTo>
                    <a:pt x="152" y="218"/>
                    <a:pt x="152" y="211"/>
                    <a:pt x="154" y="205"/>
                  </a:cubicBezTo>
                  <a:cubicBezTo>
                    <a:pt x="156" y="198"/>
                    <a:pt x="153" y="191"/>
                    <a:pt x="151" y="184"/>
                  </a:cubicBezTo>
                  <a:cubicBezTo>
                    <a:pt x="149" y="177"/>
                    <a:pt x="146" y="170"/>
                    <a:pt x="147" y="162"/>
                  </a:cubicBezTo>
                  <a:cubicBezTo>
                    <a:pt x="147" y="158"/>
                    <a:pt x="147" y="154"/>
                    <a:pt x="148" y="150"/>
                  </a:cubicBezTo>
                  <a:cubicBezTo>
                    <a:pt x="148" y="156"/>
                    <a:pt x="146" y="164"/>
                    <a:pt x="151" y="169"/>
                  </a:cubicBezTo>
                  <a:cubicBezTo>
                    <a:pt x="154" y="173"/>
                    <a:pt x="155" y="177"/>
                    <a:pt x="156" y="182"/>
                  </a:cubicBezTo>
                  <a:cubicBezTo>
                    <a:pt x="157" y="185"/>
                    <a:pt x="157" y="187"/>
                    <a:pt x="159" y="189"/>
                  </a:cubicBezTo>
                  <a:cubicBezTo>
                    <a:pt x="159" y="190"/>
                    <a:pt x="164" y="194"/>
                    <a:pt x="164" y="194"/>
                  </a:cubicBezTo>
                  <a:cubicBezTo>
                    <a:pt x="164" y="194"/>
                    <a:pt x="165" y="319"/>
                    <a:pt x="165" y="319"/>
                  </a:cubicBezTo>
                  <a:cubicBezTo>
                    <a:pt x="165" y="321"/>
                    <a:pt x="162" y="323"/>
                    <a:pt x="162" y="325"/>
                  </a:cubicBezTo>
                  <a:cubicBezTo>
                    <a:pt x="160" y="330"/>
                    <a:pt x="161" y="335"/>
                    <a:pt x="161" y="340"/>
                  </a:cubicBezTo>
                  <a:cubicBezTo>
                    <a:pt x="162" y="346"/>
                    <a:pt x="162" y="351"/>
                    <a:pt x="162" y="357"/>
                  </a:cubicBezTo>
                  <a:cubicBezTo>
                    <a:pt x="162" y="379"/>
                    <a:pt x="160" y="400"/>
                    <a:pt x="160" y="422"/>
                  </a:cubicBezTo>
                  <a:cubicBezTo>
                    <a:pt x="160" y="427"/>
                    <a:pt x="158" y="433"/>
                    <a:pt x="160" y="437"/>
                  </a:cubicBezTo>
                  <a:cubicBezTo>
                    <a:pt x="160" y="439"/>
                    <a:pt x="162" y="441"/>
                    <a:pt x="162" y="442"/>
                  </a:cubicBezTo>
                  <a:cubicBezTo>
                    <a:pt x="162" y="445"/>
                    <a:pt x="163" y="453"/>
                    <a:pt x="166" y="454"/>
                  </a:cubicBezTo>
                  <a:cubicBezTo>
                    <a:pt x="172" y="458"/>
                    <a:pt x="172" y="443"/>
                    <a:pt x="172" y="443"/>
                  </a:cubicBezTo>
                  <a:cubicBezTo>
                    <a:pt x="182" y="444"/>
                    <a:pt x="182" y="444"/>
                    <a:pt x="182" y="444"/>
                  </a:cubicBezTo>
                  <a:cubicBezTo>
                    <a:pt x="184" y="445"/>
                    <a:pt x="184" y="457"/>
                    <a:pt x="189" y="454"/>
                  </a:cubicBezTo>
                  <a:cubicBezTo>
                    <a:pt x="190" y="453"/>
                    <a:pt x="192" y="445"/>
                    <a:pt x="192" y="445"/>
                  </a:cubicBezTo>
                  <a:cubicBezTo>
                    <a:pt x="197" y="445"/>
                    <a:pt x="202" y="445"/>
                    <a:pt x="206" y="445"/>
                  </a:cubicBezTo>
                  <a:cubicBezTo>
                    <a:pt x="213" y="445"/>
                    <a:pt x="217" y="443"/>
                    <a:pt x="218" y="451"/>
                  </a:cubicBezTo>
                  <a:cubicBezTo>
                    <a:pt x="220" y="457"/>
                    <a:pt x="225" y="456"/>
                    <a:pt x="226" y="450"/>
                  </a:cubicBezTo>
                  <a:cubicBezTo>
                    <a:pt x="227" y="449"/>
                    <a:pt x="226" y="441"/>
                    <a:pt x="227" y="441"/>
                  </a:cubicBezTo>
                  <a:cubicBezTo>
                    <a:pt x="227" y="440"/>
                    <a:pt x="236" y="433"/>
                    <a:pt x="236" y="433"/>
                  </a:cubicBezTo>
                  <a:cubicBezTo>
                    <a:pt x="232" y="436"/>
                    <a:pt x="238" y="450"/>
                    <a:pt x="242" y="440"/>
                  </a:cubicBezTo>
                  <a:cubicBezTo>
                    <a:pt x="244" y="437"/>
                    <a:pt x="243" y="432"/>
                    <a:pt x="243" y="428"/>
                  </a:cubicBezTo>
                  <a:cubicBezTo>
                    <a:pt x="243" y="421"/>
                    <a:pt x="248" y="416"/>
                    <a:pt x="250" y="409"/>
                  </a:cubicBezTo>
                  <a:cubicBezTo>
                    <a:pt x="254" y="400"/>
                    <a:pt x="254" y="390"/>
                    <a:pt x="255" y="381"/>
                  </a:cubicBezTo>
                  <a:cubicBezTo>
                    <a:pt x="258" y="365"/>
                    <a:pt x="255" y="342"/>
                    <a:pt x="243" y="330"/>
                  </a:cubicBezTo>
                  <a:cubicBezTo>
                    <a:pt x="240" y="327"/>
                    <a:pt x="240" y="323"/>
                    <a:pt x="237" y="320"/>
                  </a:cubicBezTo>
                  <a:cubicBezTo>
                    <a:pt x="234" y="318"/>
                    <a:pt x="231" y="319"/>
                    <a:pt x="228" y="317"/>
                  </a:cubicBezTo>
                  <a:cubicBezTo>
                    <a:pt x="226" y="315"/>
                    <a:pt x="225" y="312"/>
                    <a:pt x="222" y="312"/>
                  </a:cubicBezTo>
                  <a:cubicBezTo>
                    <a:pt x="214" y="310"/>
                    <a:pt x="206" y="315"/>
                    <a:pt x="199" y="313"/>
                  </a:cubicBezTo>
                  <a:cubicBezTo>
                    <a:pt x="196" y="312"/>
                    <a:pt x="196" y="310"/>
                    <a:pt x="194" y="308"/>
                  </a:cubicBezTo>
                  <a:cubicBezTo>
                    <a:pt x="192" y="306"/>
                    <a:pt x="189" y="305"/>
                    <a:pt x="186" y="307"/>
                  </a:cubicBezTo>
                  <a:cubicBezTo>
                    <a:pt x="183" y="308"/>
                    <a:pt x="182" y="312"/>
                    <a:pt x="179" y="312"/>
                  </a:cubicBezTo>
                  <a:cubicBezTo>
                    <a:pt x="175" y="312"/>
                    <a:pt x="177" y="310"/>
                    <a:pt x="177" y="307"/>
                  </a:cubicBezTo>
                  <a:cubicBezTo>
                    <a:pt x="177" y="304"/>
                    <a:pt x="176" y="300"/>
                    <a:pt x="176" y="297"/>
                  </a:cubicBezTo>
                  <a:cubicBezTo>
                    <a:pt x="177" y="287"/>
                    <a:pt x="176" y="277"/>
                    <a:pt x="175" y="267"/>
                  </a:cubicBezTo>
                  <a:cubicBezTo>
                    <a:pt x="175" y="256"/>
                    <a:pt x="175" y="245"/>
                    <a:pt x="174" y="233"/>
                  </a:cubicBezTo>
                  <a:cubicBezTo>
                    <a:pt x="174" y="224"/>
                    <a:pt x="174" y="215"/>
                    <a:pt x="174" y="206"/>
                  </a:cubicBezTo>
                  <a:cubicBezTo>
                    <a:pt x="173" y="202"/>
                    <a:pt x="173" y="198"/>
                    <a:pt x="173" y="194"/>
                  </a:cubicBezTo>
                  <a:cubicBezTo>
                    <a:pt x="173" y="194"/>
                    <a:pt x="177" y="191"/>
                    <a:pt x="177" y="191"/>
                  </a:cubicBezTo>
                  <a:cubicBezTo>
                    <a:pt x="178" y="189"/>
                    <a:pt x="179" y="187"/>
                    <a:pt x="180" y="186"/>
                  </a:cubicBezTo>
                  <a:cubicBezTo>
                    <a:pt x="182" y="178"/>
                    <a:pt x="175" y="178"/>
                    <a:pt x="173" y="173"/>
                  </a:cubicBezTo>
                  <a:cubicBezTo>
                    <a:pt x="171" y="169"/>
                    <a:pt x="169" y="166"/>
                    <a:pt x="168" y="162"/>
                  </a:cubicBezTo>
                  <a:cubicBezTo>
                    <a:pt x="167" y="159"/>
                    <a:pt x="169" y="155"/>
                    <a:pt x="168" y="152"/>
                  </a:cubicBezTo>
                  <a:cubicBezTo>
                    <a:pt x="167" y="150"/>
                    <a:pt x="165" y="148"/>
                    <a:pt x="165" y="146"/>
                  </a:cubicBezTo>
                  <a:cubicBezTo>
                    <a:pt x="165" y="141"/>
                    <a:pt x="167" y="138"/>
                    <a:pt x="167" y="133"/>
                  </a:cubicBezTo>
                  <a:cubicBezTo>
                    <a:pt x="167" y="129"/>
                    <a:pt x="166" y="124"/>
                    <a:pt x="165" y="120"/>
                  </a:cubicBezTo>
                  <a:cubicBezTo>
                    <a:pt x="164" y="114"/>
                    <a:pt x="164" y="108"/>
                    <a:pt x="164" y="102"/>
                  </a:cubicBezTo>
                  <a:cubicBezTo>
                    <a:pt x="164" y="100"/>
                    <a:pt x="161" y="83"/>
                    <a:pt x="160" y="83"/>
                  </a:cubicBezTo>
                  <a:cubicBezTo>
                    <a:pt x="162" y="83"/>
                    <a:pt x="163" y="86"/>
                    <a:pt x="164" y="88"/>
                  </a:cubicBezTo>
                  <a:cubicBezTo>
                    <a:pt x="163" y="86"/>
                    <a:pt x="166" y="84"/>
                    <a:pt x="165" y="82"/>
                  </a:cubicBezTo>
                  <a:cubicBezTo>
                    <a:pt x="165" y="79"/>
                    <a:pt x="163" y="78"/>
                    <a:pt x="162" y="76"/>
                  </a:cubicBezTo>
                  <a:cubicBezTo>
                    <a:pt x="158" y="73"/>
                    <a:pt x="154" y="71"/>
                    <a:pt x="151" y="67"/>
                  </a:cubicBezTo>
                  <a:cubicBezTo>
                    <a:pt x="153" y="68"/>
                    <a:pt x="158" y="68"/>
                    <a:pt x="159" y="71"/>
                  </a:cubicBezTo>
                  <a:cubicBezTo>
                    <a:pt x="159" y="69"/>
                    <a:pt x="155" y="63"/>
                    <a:pt x="153" y="64"/>
                  </a:cubicBezTo>
                  <a:cubicBezTo>
                    <a:pt x="155" y="63"/>
                    <a:pt x="158" y="64"/>
                    <a:pt x="159" y="63"/>
                  </a:cubicBezTo>
                  <a:cubicBezTo>
                    <a:pt x="158" y="61"/>
                    <a:pt x="156" y="60"/>
                    <a:pt x="154" y="59"/>
                  </a:cubicBezTo>
                  <a:cubicBezTo>
                    <a:pt x="152" y="58"/>
                    <a:pt x="150" y="56"/>
                    <a:pt x="148" y="54"/>
                  </a:cubicBezTo>
                  <a:cubicBezTo>
                    <a:pt x="149" y="54"/>
                    <a:pt x="153" y="54"/>
                    <a:pt x="153" y="53"/>
                  </a:cubicBezTo>
                  <a:cubicBezTo>
                    <a:pt x="155" y="52"/>
                    <a:pt x="152" y="50"/>
                    <a:pt x="151" y="48"/>
                  </a:cubicBezTo>
                  <a:cubicBezTo>
                    <a:pt x="145" y="40"/>
                    <a:pt x="147" y="29"/>
                    <a:pt x="142" y="21"/>
                  </a:cubicBezTo>
                  <a:cubicBezTo>
                    <a:pt x="140" y="17"/>
                    <a:pt x="137" y="12"/>
                    <a:pt x="133" y="9"/>
                  </a:cubicBezTo>
                  <a:cubicBezTo>
                    <a:pt x="125" y="2"/>
                    <a:pt x="117" y="0"/>
                    <a:pt x="109" y="8"/>
                  </a:cubicBezTo>
                  <a:cubicBezTo>
                    <a:pt x="104" y="11"/>
                    <a:pt x="101" y="17"/>
                    <a:pt x="98" y="22"/>
                  </a:cubicBezTo>
                  <a:cubicBezTo>
                    <a:pt x="96" y="26"/>
                    <a:pt x="94" y="30"/>
                    <a:pt x="93" y="34"/>
                  </a:cubicBezTo>
                  <a:cubicBezTo>
                    <a:pt x="92" y="37"/>
                    <a:pt x="92" y="41"/>
                    <a:pt x="90" y="44"/>
                  </a:cubicBezTo>
                  <a:cubicBezTo>
                    <a:pt x="88" y="46"/>
                    <a:pt x="85" y="49"/>
                    <a:pt x="86" y="51"/>
                  </a:cubicBezTo>
                  <a:cubicBezTo>
                    <a:pt x="86" y="51"/>
                    <a:pt x="93" y="44"/>
                    <a:pt x="93" y="45"/>
                  </a:cubicBezTo>
                  <a:cubicBezTo>
                    <a:pt x="94" y="48"/>
                    <a:pt x="91" y="52"/>
                    <a:pt x="90" y="55"/>
                  </a:cubicBezTo>
                  <a:cubicBezTo>
                    <a:pt x="88" y="57"/>
                    <a:pt x="85" y="62"/>
                    <a:pt x="83" y="63"/>
                  </a:cubicBezTo>
                  <a:cubicBezTo>
                    <a:pt x="79" y="65"/>
                    <a:pt x="77" y="65"/>
                    <a:pt x="75" y="68"/>
                  </a:cubicBezTo>
                  <a:cubicBezTo>
                    <a:pt x="72" y="71"/>
                    <a:pt x="70" y="71"/>
                    <a:pt x="67" y="72"/>
                  </a:cubicBezTo>
                  <a:cubicBezTo>
                    <a:pt x="57" y="75"/>
                    <a:pt x="56" y="87"/>
                    <a:pt x="54" y="95"/>
                  </a:cubicBezTo>
                  <a:cubicBezTo>
                    <a:pt x="52" y="105"/>
                    <a:pt x="50" y="115"/>
                    <a:pt x="48" y="125"/>
                  </a:cubicBezTo>
                  <a:cubicBezTo>
                    <a:pt x="47" y="130"/>
                    <a:pt x="45" y="135"/>
                    <a:pt x="43" y="140"/>
                  </a:cubicBezTo>
                  <a:cubicBezTo>
                    <a:pt x="43" y="141"/>
                    <a:pt x="42" y="150"/>
                    <a:pt x="44" y="149"/>
                  </a:cubicBezTo>
                  <a:cubicBezTo>
                    <a:pt x="38" y="151"/>
                    <a:pt x="36" y="154"/>
                    <a:pt x="34" y="160"/>
                  </a:cubicBezTo>
                  <a:cubicBezTo>
                    <a:pt x="33" y="165"/>
                    <a:pt x="31" y="170"/>
                    <a:pt x="29" y="175"/>
                  </a:cubicBezTo>
                  <a:cubicBezTo>
                    <a:pt x="29" y="176"/>
                    <a:pt x="25" y="191"/>
                    <a:pt x="25" y="191"/>
                  </a:cubicBezTo>
                  <a:cubicBezTo>
                    <a:pt x="17" y="192"/>
                    <a:pt x="13" y="200"/>
                    <a:pt x="10" y="207"/>
                  </a:cubicBezTo>
                  <a:cubicBezTo>
                    <a:pt x="8" y="211"/>
                    <a:pt x="7" y="215"/>
                    <a:pt x="5" y="219"/>
                  </a:cubicBezTo>
                  <a:cubicBezTo>
                    <a:pt x="4" y="222"/>
                    <a:pt x="3" y="226"/>
                    <a:pt x="2" y="229"/>
                  </a:cubicBezTo>
                  <a:cubicBezTo>
                    <a:pt x="2" y="231"/>
                    <a:pt x="2" y="233"/>
                    <a:pt x="1" y="235"/>
                  </a:cubicBezTo>
                  <a:cubicBezTo>
                    <a:pt x="1" y="240"/>
                    <a:pt x="0" y="247"/>
                    <a:pt x="2" y="253"/>
                  </a:cubicBezTo>
                  <a:close/>
                  <a:moveTo>
                    <a:pt x="168" y="197"/>
                  </a:moveTo>
                  <a:cubicBezTo>
                    <a:pt x="170" y="197"/>
                    <a:pt x="170" y="197"/>
                    <a:pt x="170" y="197"/>
                  </a:cubicBezTo>
                  <a:cubicBezTo>
                    <a:pt x="172" y="313"/>
                    <a:pt x="172" y="313"/>
                    <a:pt x="172" y="313"/>
                  </a:cubicBezTo>
                  <a:cubicBezTo>
                    <a:pt x="170" y="315"/>
                    <a:pt x="170" y="315"/>
                    <a:pt x="170" y="315"/>
                  </a:cubicBezTo>
                  <a:lnTo>
                    <a:pt x="168" y="197"/>
                  </a:lnTo>
                  <a:close/>
                  <a:moveTo>
                    <a:pt x="66" y="171"/>
                  </a:moveTo>
                  <a:cubicBezTo>
                    <a:pt x="66" y="170"/>
                    <a:pt x="66" y="158"/>
                    <a:pt x="66" y="158"/>
                  </a:cubicBezTo>
                  <a:cubicBezTo>
                    <a:pt x="68" y="164"/>
                    <a:pt x="69" y="169"/>
                    <a:pt x="70" y="175"/>
                  </a:cubicBezTo>
                  <a:cubicBezTo>
                    <a:pt x="70" y="177"/>
                    <a:pt x="72" y="194"/>
                    <a:pt x="74" y="193"/>
                  </a:cubicBezTo>
                  <a:cubicBezTo>
                    <a:pt x="68" y="194"/>
                    <a:pt x="68" y="194"/>
                    <a:pt x="68" y="194"/>
                  </a:cubicBezTo>
                  <a:cubicBezTo>
                    <a:pt x="67" y="184"/>
                    <a:pt x="67" y="184"/>
                    <a:pt x="67" y="184"/>
                  </a:cubicBezTo>
                  <a:cubicBezTo>
                    <a:pt x="67" y="184"/>
                    <a:pt x="66" y="173"/>
                    <a:pt x="66" y="171"/>
                  </a:cubicBezTo>
                  <a:close/>
                  <a:moveTo>
                    <a:pt x="56" y="177"/>
                  </a:moveTo>
                  <a:cubicBezTo>
                    <a:pt x="59" y="171"/>
                    <a:pt x="59" y="171"/>
                    <a:pt x="59" y="171"/>
                  </a:cubicBezTo>
                  <a:cubicBezTo>
                    <a:pt x="61" y="167"/>
                    <a:pt x="61" y="167"/>
                    <a:pt x="61" y="167"/>
                  </a:cubicBezTo>
                  <a:cubicBezTo>
                    <a:pt x="61" y="167"/>
                    <a:pt x="62" y="178"/>
                    <a:pt x="62" y="179"/>
                  </a:cubicBezTo>
                  <a:cubicBezTo>
                    <a:pt x="62" y="180"/>
                    <a:pt x="61" y="190"/>
                    <a:pt x="61" y="190"/>
                  </a:cubicBezTo>
                  <a:cubicBezTo>
                    <a:pt x="62" y="194"/>
                    <a:pt x="62" y="194"/>
                    <a:pt x="62" y="194"/>
                  </a:cubicBezTo>
                  <a:cubicBezTo>
                    <a:pt x="57" y="193"/>
                    <a:pt x="57" y="193"/>
                    <a:pt x="57" y="193"/>
                  </a:cubicBezTo>
                  <a:cubicBezTo>
                    <a:pt x="57" y="193"/>
                    <a:pt x="57" y="186"/>
                    <a:pt x="57" y="185"/>
                  </a:cubicBezTo>
                  <a:cubicBezTo>
                    <a:pt x="57" y="184"/>
                    <a:pt x="56" y="177"/>
                    <a:pt x="56" y="177"/>
                  </a:cubicBezTo>
                  <a:close/>
                  <a:moveTo>
                    <a:pt x="44" y="171"/>
                  </a:moveTo>
                  <a:cubicBezTo>
                    <a:pt x="44" y="169"/>
                    <a:pt x="45" y="156"/>
                    <a:pt x="45" y="156"/>
                  </a:cubicBezTo>
                  <a:cubicBezTo>
                    <a:pt x="50" y="158"/>
                    <a:pt x="54" y="164"/>
                    <a:pt x="59" y="159"/>
                  </a:cubicBezTo>
                  <a:cubicBezTo>
                    <a:pt x="58" y="168"/>
                    <a:pt x="49" y="174"/>
                    <a:pt x="51" y="184"/>
                  </a:cubicBezTo>
                  <a:cubicBezTo>
                    <a:pt x="51" y="185"/>
                    <a:pt x="53" y="192"/>
                    <a:pt x="54" y="192"/>
                  </a:cubicBezTo>
                  <a:cubicBezTo>
                    <a:pt x="54" y="192"/>
                    <a:pt x="45" y="191"/>
                    <a:pt x="45" y="191"/>
                  </a:cubicBezTo>
                  <a:cubicBezTo>
                    <a:pt x="45" y="191"/>
                    <a:pt x="44" y="172"/>
                    <a:pt x="44" y="171"/>
                  </a:cubicBezTo>
                  <a:close/>
                  <a:moveTo>
                    <a:pt x="30" y="191"/>
                  </a:moveTo>
                  <a:cubicBezTo>
                    <a:pt x="32" y="179"/>
                    <a:pt x="35" y="168"/>
                    <a:pt x="39" y="157"/>
                  </a:cubicBezTo>
                  <a:cubicBezTo>
                    <a:pt x="42" y="161"/>
                    <a:pt x="39" y="171"/>
                    <a:pt x="39" y="176"/>
                  </a:cubicBezTo>
                  <a:cubicBezTo>
                    <a:pt x="38" y="181"/>
                    <a:pt x="38" y="186"/>
                    <a:pt x="38" y="191"/>
                  </a:cubicBezTo>
                  <a:lnTo>
                    <a:pt x="30" y="191"/>
                  </a:lnTo>
                  <a:close/>
                </a:path>
              </a:pathLst>
            </a:custGeom>
            <a:grpFill/>
            <a:ln>
              <a:noFill/>
            </a:ln>
            <a:effectLst>
              <a:reflection blurRad="6350" stA="52000" endA="300" endPos="35000" dir="5400000" sy="-100000" algn="bl" rotWithShape="0"/>
            </a:effec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dirty="0">
                <a:ln>
                  <a:noFill/>
                </a:ln>
                <a:solidFill>
                  <a:prstClr val="black"/>
                </a:solidFill>
                <a:effectLst/>
                <a:uLnTx/>
                <a:uFillTx/>
                <a:latin typeface="Trebuchet MS" panose="020B0603020202020204" pitchFamily="34" charset="0"/>
                <a:ea typeface="+mn-ea"/>
                <a:cs typeface="Arial" charset="0"/>
              </a:endParaRPr>
            </a:p>
          </p:txBody>
        </p:sp>
      </p:grpSp>
      <p:sp>
        <p:nvSpPr>
          <p:cNvPr id="11" name="Rectangle 10"/>
          <p:cNvSpPr/>
          <p:nvPr/>
        </p:nvSpPr>
        <p:spPr>
          <a:xfrm>
            <a:off x="1066984" y="1255633"/>
            <a:ext cx="6498431" cy="300038"/>
          </a:xfrm>
          <a:prstGeom prst="rect">
            <a:avLst/>
          </a:prstGeom>
          <a:solidFill>
            <a:sysClr val="windowText" lastClr="000000">
              <a:lumMod val="75000"/>
              <a:lumOff val="25000"/>
            </a:sysClr>
          </a:solidFill>
          <a:ln w="25400" cap="flat" cmpd="sng" algn="ctr">
            <a:noFill/>
            <a:prstDash val="solid"/>
          </a:ln>
          <a:effectLst>
            <a:outerShdw blurRad="50800" dist="38100" dir="2700000" algn="tl" rotWithShape="0">
              <a:prstClr val="black">
                <a:alpha val="40000"/>
              </a:prstClr>
            </a:outerShdw>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2000" b="1" i="0" u="none" strike="noStrike" kern="0" cap="none" spc="0" normalizeH="0" baseline="0" noProof="0" dirty="0">
                <a:ln>
                  <a:noFill/>
                </a:ln>
                <a:solidFill>
                  <a:prstClr val="white"/>
                </a:solidFill>
                <a:effectLst/>
                <a:uLnTx/>
                <a:uFillTx/>
                <a:latin typeface="Trebuchet MS" panose="020B0603020202020204" pitchFamily="34" charset="0"/>
                <a:ea typeface="+mn-ea"/>
                <a:cs typeface="Arial" pitchFamily="34" charset="0"/>
              </a:rPr>
              <a:t>5-in-5 goal</a:t>
            </a:r>
          </a:p>
        </p:txBody>
      </p:sp>
      <p:sp>
        <p:nvSpPr>
          <p:cNvPr id="12" name="Rounded Rectangle 11"/>
          <p:cNvSpPr/>
          <p:nvPr/>
        </p:nvSpPr>
        <p:spPr>
          <a:xfrm>
            <a:off x="802258" y="1675924"/>
            <a:ext cx="2950973" cy="943918"/>
          </a:xfrm>
          <a:prstGeom prst="roundRect">
            <a:avLst/>
          </a:prstGeom>
          <a:solidFill>
            <a:srgbClr val="002967"/>
          </a:solidFill>
          <a:ln w="25400" cap="flat" cmpd="sng" algn="ctr">
            <a:noFill/>
            <a:prstDash val="solid"/>
          </a:ln>
          <a:effectLst/>
        </p:spPr>
        <p:txBody>
          <a:bodyPr anchor="ctr"/>
          <a:lstStyle/>
          <a:p>
            <a:pPr marL="402431" marR="0" lvl="0" indent="0" algn="ctr" defTabSz="685800" rtl="0" eaLnBrk="1" fontAlgn="auto" latinLnBrk="0" hangingPunct="1">
              <a:lnSpc>
                <a:spcPct val="100000"/>
              </a:lnSpc>
              <a:spcBef>
                <a:spcPts val="0"/>
              </a:spcBef>
              <a:spcAft>
                <a:spcPts val="0"/>
              </a:spcAft>
              <a:buClrTx/>
              <a:buSzTx/>
              <a:buFontTx/>
              <a:buNone/>
              <a:tabLst/>
              <a:defRPr/>
            </a:pPr>
            <a:r>
              <a:rPr kumimoji="0" lang="en-ZA" sz="1600" b="1" i="0" u="none" strike="noStrike" kern="0" cap="none" spc="0" normalizeH="0" baseline="0" noProof="0" dirty="0">
                <a:ln>
                  <a:noFill/>
                </a:ln>
                <a:solidFill>
                  <a:prstClr val="white"/>
                </a:solidFill>
                <a:effectLst/>
                <a:uLnTx/>
                <a:uFillTx/>
                <a:latin typeface="Trebuchet MS" panose="020B0603020202020204" pitchFamily="34" charset="0"/>
                <a:ea typeface="+mn-ea"/>
                <a:cs typeface="Arial" pitchFamily="34" charset="0"/>
              </a:rPr>
              <a:t>International Tourism</a:t>
            </a:r>
          </a:p>
          <a:p>
            <a:pPr marL="402431" marR="0" lvl="0" indent="0" algn="ctr"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Trebuchet MS" panose="020B0603020202020204" pitchFamily="34" charset="0"/>
                <a:ea typeface="+mn-ea"/>
                <a:cs typeface="Arial" pitchFamily="34" charset="0"/>
              </a:rPr>
              <a:t>Target:</a:t>
            </a:r>
            <a:endParaRPr kumimoji="0" lang="en-ZA" sz="1600" b="1" i="0" u="none" strike="noStrike" kern="0" cap="none" spc="0" normalizeH="0" baseline="0" noProof="0" dirty="0">
              <a:ln>
                <a:noFill/>
              </a:ln>
              <a:solidFill>
                <a:prstClr val="white"/>
              </a:solidFill>
              <a:effectLst/>
              <a:uLnTx/>
              <a:uFillTx/>
              <a:latin typeface="Trebuchet MS" panose="020B0603020202020204" pitchFamily="34" charset="0"/>
              <a:ea typeface="+mn-ea"/>
              <a:cs typeface="Arial" pitchFamily="34" charset="0"/>
            </a:endParaRP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Trebuchet MS" panose="020B0603020202020204" pitchFamily="34" charset="0"/>
                <a:ea typeface="+mn-ea"/>
                <a:cs typeface="Arial" pitchFamily="34" charset="0"/>
              </a:rPr>
              <a:t>4 million more arrivals</a:t>
            </a:r>
            <a:endParaRPr kumimoji="0" lang="en-ZA" sz="1600" b="1" i="0" u="none" strike="noStrike" kern="0" cap="none" spc="0" normalizeH="0" baseline="0" noProof="0" dirty="0">
              <a:ln>
                <a:noFill/>
              </a:ln>
              <a:solidFill>
                <a:prstClr val="white"/>
              </a:solidFill>
              <a:effectLst/>
              <a:uLnTx/>
              <a:uFillTx/>
              <a:latin typeface="Trebuchet MS" panose="020B0603020202020204" pitchFamily="34" charset="0"/>
              <a:ea typeface="+mn-ea"/>
              <a:cs typeface="Arial" pitchFamily="34" charset="0"/>
            </a:endParaRPr>
          </a:p>
        </p:txBody>
      </p:sp>
      <p:sp>
        <p:nvSpPr>
          <p:cNvPr id="13" name="Rounded Rectangle 12"/>
          <p:cNvSpPr/>
          <p:nvPr/>
        </p:nvSpPr>
        <p:spPr>
          <a:xfrm>
            <a:off x="4798401" y="1675924"/>
            <a:ext cx="3293176" cy="943918"/>
          </a:xfrm>
          <a:prstGeom prst="roundRect">
            <a:avLst/>
          </a:prstGeom>
          <a:solidFill>
            <a:srgbClr val="3E7B25">
              <a:lumMod val="75000"/>
            </a:srgbClr>
          </a:solidFill>
          <a:ln w="25400" cap="flat" cmpd="sng" algn="ctr">
            <a:noFill/>
            <a:prstDash val="solid"/>
          </a:ln>
          <a:effectLst/>
        </p:spPr>
        <p:txBody>
          <a:bodyPr anchor="ctr"/>
          <a:lstStyle/>
          <a:p>
            <a:pPr marL="265510" marR="0" lvl="0" indent="0" algn="ctr" defTabSz="685800" rtl="0" eaLnBrk="1" fontAlgn="auto" latinLnBrk="0" hangingPunct="1">
              <a:lnSpc>
                <a:spcPct val="100000"/>
              </a:lnSpc>
              <a:spcBef>
                <a:spcPts val="0"/>
              </a:spcBef>
              <a:spcAft>
                <a:spcPts val="0"/>
              </a:spcAft>
              <a:buClrTx/>
              <a:buSzTx/>
              <a:buFontTx/>
              <a:buNone/>
              <a:tabLst/>
              <a:defRPr/>
            </a:pPr>
            <a:r>
              <a:rPr kumimoji="0" lang="en-ZA" sz="1600" b="1" i="0" u="none" strike="noStrike" kern="0" cap="none" spc="0" normalizeH="0" baseline="0" noProof="0" dirty="0">
                <a:ln>
                  <a:noFill/>
                </a:ln>
                <a:solidFill>
                  <a:prstClr val="white"/>
                </a:solidFill>
                <a:effectLst/>
                <a:uLnTx/>
                <a:uFillTx/>
                <a:latin typeface="Trebuchet MS" panose="020B0603020202020204" pitchFamily="34" charset="0"/>
                <a:ea typeface="+mn-ea"/>
                <a:cs typeface="Arial" pitchFamily="34" charset="0"/>
              </a:rPr>
              <a:t>Domestic Tourism</a:t>
            </a:r>
          </a:p>
          <a:p>
            <a:pPr marL="265510" marR="0" lvl="0" indent="0" algn="ctr"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Trebuchet MS" panose="020B0603020202020204" pitchFamily="34" charset="0"/>
                <a:ea typeface="+mn-ea"/>
                <a:cs typeface="Arial" pitchFamily="34" charset="0"/>
              </a:rPr>
              <a:t>Target: </a:t>
            </a:r>
            <a:endParaRPr kumimoji="0" lang="en-ZA" sz="1600" b="1" i="0" u="none" strike="noStrike" kern="0" cap="none" spc="0" normalizeH="0" baseline="0" noProof="0" dirty="0">
              <a:ln>
                <a:noFill/>
              </a:ln>
              <a:solidFill>
                <a:prstClr val="white"/>
              </a:solidFill>
              <a:effectLst/>
              <a:uLnTx/>
              <a:uFillTx/>
              <a:latin typeface="Trebuchet MS" panose="020B0603020202020204" pitchFamily="34" charset="0"/>
              <a:ea typeface="+mn-ea"/>
              <a:cs typeface="Arial" pitchFamily="34" charset="0"/>
            </a:endParaRP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Trebuchet MS" panose="020B0603020202020204" pitchFamily="34" charset="0"/>
                <a:ea typeface="+mn-ea"/>
                <a:cs typeface="Arial" pitchFamily="34" charset="0"/>
              </a:rPr>
              <a:t>1 million more holiday trips</a:t>
            </a:r>
            <a:endParaRPr kumimoji="0" lang="en-ZA" sz="1600" b="1" i="0" u="none" strike="noStrike" kern="0" cap="none" spc="0" normalizeH="0" baseline="0" noProof="0" dirty="0">
              <a:ln>
                <a:noFill/>
              </a:ln>
              <a:solidFill>
                <a:prstClr val="white"/>
              </a:solidFill>
              <a:effectLst/>
              <a:uLnTx/>
              <a:uFillTx/>
              <a:latin typeface="Trebuchet MS" panose="020B0603020202020204" pitchFamily="34" charset="0"/>
              <a:ea typeface="+mn-ea"/>
              <a:cs typeface="Arial" pitchFamily="34" charset="0"/>
            </a:endParaRPr>
          </a:p>
        </p:txBody>
      </p:sp>
      <p:grpSp>
        <p:nvGrpSpPr>
          <p:cNvPr id="14" name="Group 264"/>
          <p:cNvGrpSpPr>
            <a:grpSpLocks noChangeAspect="1"/>
          </p:cNvGrpSpPr>
          <p:nvPr/>
        </p:nvGrpSpPr>
        <p:grpSpPr bwMode="auto">
          <a:xfrm>
            <a:off x="4897195" y="1756947"/>
            <a:ext cx="733633" cy="591049"/>
            <a:chOff x="2277" y="1674"/>
            <a:chExt cx="1204" cy="970"/>
          </a:xfrm>
          <a:solidFill>
            <a:sysClr val="window" lastClr="FFFFFF"/>
          </a:solidFill>
        </p:grpSpPr>
        <p:sp>
          <p:nvSpPr>
            <p:cNvPr id="15" name="Freeform 266"/>
            <p:cNvSpPr>
              <a:spLocks/>
            </p:cNvSpPr>
            <p:nvPr/>
          </p:nvSpPr>
          <p:spPr bwMode="auto">
            <a:xfrm>
              <a:off x="2277" y="1674"/>
              <a:ext cx="1204" cy="970"/>
            </a:xfrm>
            <a:custGeom>
              <a:avLst/>
              <a:gdLst>
                <a:gd name="T0" fmla="*/ 1806 w 3611"/>
                <a:gd name="T1" fmla="*/ 26 h 2909"/>
                <a:gd name="T2" fmla="*/ 2162 w 3611"/>
                <a:gd name="T3" fmla="*/ 141 h 2909"/>
                <a:gd name="T4" fmla="*/ 2481 w 3611"/>
                <a:gd name="T5" fmla="*/ 340 h 2909"/>
                <a:gd name="T6" fmla="*/ 2650 w 3611"/>
                <a:gd name="T7" fmla="*/ 249 h 2909"/>
                <a:gd name="T8" fmla="*/ 2712 w 3611"/>
                <a:gd name="T9" fmla="*/ 249 h 2909"/>
                <a:gd name="T10" fmla="*/ 2781 w 3611"/>
                <a:gd name="T11" fmla="*/ 328 h 2909"/>
                <a:gd name="T12" fmla="*/ 3111 w 3611"/>
                <a:gd name="T13" fmla="*/ 837 h 2909"/>
                <a:gd name="T14" fmla="*/ 3376 w 3611"/>
                <a:gd name="T15" fmla="*/ 440 h 2909"/>
                <a:gd name="T16" fmla="*/ 3451 w 3611"/>
                <a:gd name="T17" fmla="*/ 461 h 2909"/>
                <a:gd name="T18" fmla="*/ 3509 w 3611"/>
                <a:gd name="T19" fmla="*/ 552 h 2909"/>
                <a:gd name="T20" fmla="*/ 3564 w 3611"/>
                <a:gd name="T21" fmla="*/ 1290 h 2909"/>
                <a:gd name="T22" fmla="*/ 3611 w 3611"/>
                <a:gd name="T23" fmla="*/ 1397 h 2909"/>
                <a:gd name="T24" fmla="*/ 3584 w 3611"/>
                <a:gd name="T25" fmla="*/ 1509 h 2909"/>
                <a:gd name="T26" fmla="*/ 3546 w 3611"/>
                <a:gd name="T27" fmla="*/ 1559 h 2909"/>
                <a:gd name="T28" fmla="*/ 3446 w 3611"/>
                <a:gd name="T29" fmla="*/ 1612 h 2909"/>
                <a:gd name="T30" fmla="*/ 3341 w 3611"/>
                <a:gd name="T31" fmla="*/ 1594 h 2909"/>
                <a:gd name="T32" fmla="*/ 2591 w 3611"/>
                <a:gd name="T33" fmla="*/ 1516 h 2909"/>
                <a:gd name="T34" fmla="*/ 2517 w 3611"/>
                <a:gd name="T35" fmla="*/ 1512 h 2909"/>
                <a:gd name="T36" fmla="*/ 2442 w 3611"/>
                <a:gd name="T37" fmla="*/ 1447 h 2909"/>
                <a:gd name="T38" fmla="*/ 2434 w 3611"/>
                <a:gd name="T39" fmla="*/ 1380 h 2909"/>
                <a:gd name="T40" fmla="*/ 2846 w 3611"/>
                <a:gd name="T41" fmla="*/ 1110 h 2909"/>
                <a:gd name="T42" fmla="*/ 2333 w 3611"/>
                <a:gd name="T43" fmla="*/ 794 h 2909"/>
                <a:gd name="T44" fmla="*/ 2252 w 3611"/>
                <a:gd name="T45" fmla="*/ 734 h 2909"/>
                <a:gd name="T46" fmla="*/ 2239 w 3611"/>
                <a:gd name="T47" fmla="*/ 663 h 2909"/>
                <a:gd name="T48" fmla="*/ 2355 w 3611"/>
                <a:gd name="T49" fmla="*/ 485 h 2909"/>
                <a:gd name="T50" fmla="*/ 2048 w 3611"/>
                <a:gd name="T51" fmla="*/ 301 h 2909"/>
                <a:gd name="T52" fmla="*/ 1703 w 3611"/>
                <a:gd name="T53" fmla="*/ 204 h 2909"/>
                <a:gd name="T54" fmla="*/ 1334 w 3611"/>
                <a:gd name="T55" fmla="*/ 204 h 2909"/>
                <a:gd name="T56" fmla="*/ 985 w 3611"/>
                <a:gd name="T57" fmla="*/ 305 h 2909"/>
                <a:gd name="T58" fmla="*/ 681 w 3611"/>
                <a:gd name="T59" fmla="*/ 493 h 2909"/>
                <a:gd name="T60" fmla="*/ 439 w 3611"/>
                <a:gd name="T61" fmla="*/ 752 h 2909"/>
                <a:gd name="T62" fmla="*/ 272 w 3611"/>
                <a:gd name="T63" fmla="*/ 1069 h 2909"/>
                <a:gd name="T64" fmla="*/ 195 w 3611"/>
                <a:gd name="T65" fmla="*/ 1430 h 2909"/>
                <a:gd name="T66" fmla="*/ 218 w 3611"/>
                <a:gd name="T67" fmla="*/ 1790 h 2909"/>
                <a:gd name="T68" fmla="*/ 333 w 3611"/>
                <a:gd name="T69" fmla="*/ 2119 h 2909"/>
                <a:gd name="T70" fmla="*/ 527 w 3611"/>
                <a:gd name="T71" fmla="*/ 2408 h 2909"/>
                <a:gd name="T72" fmla="*/ 793 w 3611"/>
                <a:gd name="T73" fmla="*/ 2639 h 2909"/>
                <a:gd name="T74" fmla="*/ 981 w 3611"/>
                <a:gd name="T75" fmla="*/ 2754 h 2909"/>
                <a:gd name="T76" fmla="*/ 999 w 3611"/>
                <a:gd name="T77" fmla="*/ 2834 h 2909"/>
                <a:gd name="T78" fmla="*/ 947 w 3611"/>
                <a:gd name="T79" fmla="*/ 2900 h 2909"/>
                <a:gd name="T80" fmla="*/ 864 w 3611"/>
                <a:gd name="T81" fmla="*/ 2900 h 2909"/>
                <a:gd name="T82" fmla="*/ 544 w 3611"/>
                <a:gd name="T83" fmla="*/ 2691 h 2909"/>
                <a:gd name="T84" fmla="*/ 288 w 3611"/>
                <a:gd name="T85" fmla="*/ 2414 h 2909"/>
                <a:gd name="T86" fmla="*/ 107 w 3611"/>
                <a:gd name="T87" fmla="*/ 2084 h 2909"/>
                <a:gd name="T88" fmla="*/ 12 w 3611"/>
                <a:gd name="T89" fmla="*/ 1716 h 2909"/>
                <a:gd name="T90" fmla="*/ 14 w 3611"/>
                <a:gd name="T91" fmla="*/ 1318 h 2909"/>
                <a:gd name="T92" fmla="*/ 120 w 3611"/>
                <a:gd name="T93" fmla="*/ 931 h 2909"/>
                <a:gd name="T94" fmla="*/ 318 w 3611"/>
                <a:gd name="T95" fmla="*/ 593 h 2909"/>
                <a:gd name="T96" fmla="*/ 593 w 3611"/>
                <a:gd name="T97" fmla="*/ 317 h 2909"/>
                <a:gd name="T98" fmla="*/ 931 w 3611"/>
                <a:gd name="T99" fmla="*/ 119 h 2909"/>
                <a:gd name="T100" fmla="*/ 1316 w 3611"/>
                <a:gd name="T101" fmla="*/ 13 h 2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11" h="2909">
                  <a:moveTo>
                    <a:pt x="1523" y="0"/>
                  </a:moveTo>
                  <a:lnTo>
                    <a:pt x="1617" y="2"/>
                  </a:lnTo>
                  <a:lnTo>
                    <a:pt x="1711" y="11"/>
                  </a:lnTo>
                  <a:lnTo>
                    <a:pt x="1806" y="26"/>
                  </a:lnTo>
                  <a:lnTo>
                    <a:pt x="1897" y="47"/>
                  </a:lnTo>
                  <a:lnTo>
                    <a:pt x="1988" y="73"/>
                  </a:lnTo>
                  <a:lnTo>
                    <a:pt x="2077" y="104"/>
                  </a:lnTo>
                  <a:lnTo>
                    <a:pt x="2162" y="141"/>
                  </a:lnTo>
                  <a:lnTo>
                    <a:pt x="2246" y="184"/>
                  </a:lnTo>
                  <a:lnTo>
                    <a:pt x="2328" y="231"/>
                  </a:lnTo>
                  <a:lnTo>
                    <a:pt x="2407" y="283"/>
                  </a:lnTo>
                  <a:lnTo>
                    <a:pt x="2481" y="340"/>
                  </a:lnTo>
                  <a:lnTo>
                    <a:pt x="2553" y="403"/>
                  </a:lnTo>
                  <a:lnTo>
                    <a:pt x="2627" y="273"/>
                  </a:lnTo>
                  <a:lnTo>
                    <a:pt x="2637" y="260"/>
                  </a:lnTo>
                  <a:lnTo>
                    <a:pt x="2650" y="249"/>
                  </a:lnTo>
                  <a:lnTo>
                    <a:pt x="2665" y="243"/>
                  </a:lnTo>
                  <a:lnTo>
                    <a:pt x="2681" y="241"/>
                  </a:lnTo>
                  <a:lnTo>
                    <a:pt x="2697" y="243"/>
                  </a:lnTo>
                  <a:lnTo>
                    <a:pt x="2712" y="249"/>
                  </a:lnTo>
                  <a:lnTo>
                    <a:pt x="2726" y="260"/>
                  </a:lnTo>
                  <a:lnTo>
                    <a:pt x="2761" y="295"/>
                  </a:lnTo>
                  <a:lnTo>
                    <a:pt x="2773" y="310"/>
                  </a:lnTo>
                  <a:lnTo>
                    <a:pt x="2781" y="328"/>
                  </a:lnTo>
                  <a:lnTo>
                    <a:pt x="2786" y="348"/>
                  </a:lnTo>
                  <a:lnTo>
                    <a:pt x="2787" y="366"/>
                  </a:lnTo>
                  <a:lnTo>
                    <a:pt x="2774" y="498"/>
                  </a:lnTo>
                  <a:lnTo>
                    <a:pt x="3111" y="837"/>
                  </a:lnTo>
                  <a:lnTo>
                    <a:pt x="3330" y="476"/>
                  </a:lnTo>
                  <a:lnTo>
                    <a:pt x="3342" y="460"/>
                  </a:lnTo>
                  <a:lnTo>
                    <a:pt x="3358" y="448"/>
                  </a:lnTo>
                  <a:lnTo>
                    <a:pt x="3376" y="440"/>
                  </a:lnTo>
                  <a:lnTo>
                    <a:pt x="3395" y="438"/>
                  </a:lnTo>
                  <a:lnTo>
                    <a:pt x="3416" y="440"/>
                  </a:lnTo>
                  <a:lnTo>
                    <a:pt x="3435" y="448"/>
                  </a:lnTo>
                  <a:lnTo>
                    <a:pt x="3451" y="461"/>
                  </a:lnTo>
                  <a:lnTo>
                    <a:pt x="3479" y="488"/>
                  </a:lnTo>
                  <a:lnTo>
                    <a:pt x="3493" y="507"/>
                  </a:lnTo>
                  <a:lnTo>
                    <a:pt x="3503" y="529"/>
                  </a:lnTo>
                  <a:lnTo>
                    <a:pt x="3509" y="552"/>
                  </a:lnTo>
                  <a:lnTo>
                    <a:pt x="3511" y="576"/>
                  </a:lnTo>
                  <a:lnTo>
                    <a:pt x="3506" y="599"/>
                  </a:lnTo>
                  <a:lnTo>
                    <a:pt x="3361" y="1087"/>
                  </a:lnTo>
                  <a:lnTo>
                    <a:pt x="3564" y="1290"/>
                  </a:lnTo>
                  <a:lnTo>
                    <a:pt x="3584" y="1314"/>
                  </a:lnTo>
                  <a:lnTo>
                    <a:pt x="3599" y="1341"/>
                  </a:lnTo>
                  <a:lnTo>
                    <a:pt x="3608" y="1368"/>
                  </a:lnTo>
                  <a:lnTo>
                    <a:pt x="3611" y="1397"/>
                  </a:lnTo>
                  <a:lnTo>
                    <a:pt x="3610" y="1426"/>
                  </a:lnTo>
                  <a:lnTo>
                    <a:pt x="3606" y="1455"/>
                  </a:lnTo>
                  <a:lnTo>
                    <a:pt x="3596" y="1482"/>
                  </a:lnTo>
                  <a:lnTo>
                    <a:pt x="3584" y="1509"/>
                  </a:lnTo>
                  <a:lnTo>
                    <a:pt x="3568" y="1534"/>
                  </a:lnTo>
                  <a:lnTo>
                    <a:pt x="3548" y="1556"/>
                  </a:lnTo>
                  <a:lnTo>
                    <a:pt x="3548" y="1557"/>
                  </a:lnTo>
                  <a:lnTo>
                    <a:pt x="3546" y="1559"/>
                  </a:lnTo>
                  <a:lnTo>
                    <a:pt x="3523" y="1578"/>
                  </a:lnTo>
                  <a:lnTo>
                    <a:pt x="3498" y="1593"/>
                  </a:lnTo>
                  <a:lnTo>
                    <a:pt x="3472" y="1605"/>
                  </a:lnTo>
                  <a:lnTo>
                    <a:pt x="3446" y="1612"/>
                  </a:lnTo>
                  <a:lnTo>
                    <a:pt x="3418" y="1614"/>
                  </a:lnTo>
                  <a:lnTo>
                    <a:pt x="3391" y="1612"/>
                  </a:lnTo>
                  <a:lnTo>
                    <a:pt x="3366" y="1605"/>
                  </a:lnTo>
                  <a:lnTo>
                    <a:pt x="3341" y="1594"/>
                  </a:lnTo>
                  <a:lnTo>
                    <a:pt x="3317" y="1579"/>
                  </a:lnTo>
                  <a:lnTo>
                    <a:pt x="3295" y="1560"/>
                  </a:lnTo>
                  <a:lnTo>
                    <a:pt x="3099" y="1365"/>
                  </a:lnTo>
                  <a:lnTo>
                    <a:pt x="2591" y="1516"/>
                  </a:lnTo>
                  <a:lnTo>
                    <a:pt x="2576" y="1520"/>
                  </a:lnTo>
                  <a:lnTo>
                    <a:pt x="2562" y="1521"/>
                  </a:lnTo>
                  <a:lnTo>
                    <a:pt x="2539" y="1519"/>
                  </a:lnTo>
                  <a:lnTo>
                    <a:pt x="2517" y="1512"/>
                  </a:lnTo>
                  <a:lnTo>
                    <a:pt x="2496" y="1502"/>
                  </a:lnTo>
                  <a:lnTo>
                    <a:pt x="2480" y="1489"/>
                  </a:lnTo>
                  <a:lnTo>
                    <a:pt x="2453" y="1461"/>
                  </a:lnTo>
                  <a:lnTo>
                    <a:pt x="2442" y="1447"/>
                  </a:lnTo>
                  <a:lnTo>
                    <a:pt x="2434" y="1432"/>
                  </a:lnTo>
                  <a:lnTo>
                    <a:pt x="2430" y="1414"/>
                  </a:lnTo>
                  <a:lnTo>
                    <a:pt x="2430" y="1397"/>
                  </a:lnTo>
                  <a:lnTo>
                    <a:pt x="2434" y="1380"/>
                  </a:lnTo>
                  <a:lnTo>
                    <a:pt x="2442" y="1364"/>
                  </a:lnTo>
                  <a:lnTo>
                    <a:pt x="2453" y="1350"/>
                  </a:lnTo>
                  <a:lnTo>
                    <a:pt x="2468" y="1339"/>
                  </a:lnTo>
                  <a:lnTo>
                    <a:pt x="2846" y="1110"/>
                  </a:lnTo>
                  <a:lnTo>
                    <a:pt x="2516" y="779"/>
                  </a:lnTo>
                  <a:lnTo>
                    <a:pt x="2358" y="795"/>
                  </a:lnTo>
                  <a:lnTo>
                    <a:pt x="2351" y="796"/>
                  </a:lnTo>
                  <a:lnTo>
                    <a:pt x="2333" y="794"/>
                  </a:lnTo>
                  <a:lnTo>
                    <a:pt x="2317" y="788"/>
                  </a:lnTo>
                  <a:lnTo>
                    <a:pt x="2300" y="781"/>
                  </a:lnTo>
                  <a:lnTo>
                    <a:pt x="2287" y="770"/>
                  </a:lnTo>
                  <a:lnTo>
                    <a:pt x="2252" y="734"/>
                  </a:lnTo>
                  <a:lnTo>
                    <a:pt x="2240" y="719"/>
                  </a:lnTo>
                  <a:lnTo>
                    <a:pt x="2234" y="700"/>
                  </a:lnTo>
                  <a:lnTo>
                    <a:pt x="2233" y="682"/>
                  </a:lnTo>
                  <a:lnTo>
                    <a:pt x="2239" y="663"/>
                  </a:lnTo>
                  <a:lnTo>
                    <a:pt x="2250" y="648"/>
                  </a:lnTo>
                  <a:lnTo>
                    <a:pt x="2265" y="636"/>
                  </a:lnTo>
                  <a:lnTo>
                    <a:pt x="2424" y="544"/>
                  </a:lnTo>
                  <a:lnTo>
                    <a:pt x="2355" y="485"/>
                  </a:lnTo>
                  <a:lnTo>
                    <a:pt x="2284" y="431"/>
                  </a:lnTo>
                  <a:lnTo>
                    <a:pt x="2208" y="383"/>
                  </a:lnTo>
                  <a:lnTo>
                    <a:pt x="2129" y="339"/>
                  </a:lnTo>
                  <a:lnTo>
                    <a:pt x="2048" y="301"/>
                  </a:lnTo>
                  <a:lnTo>
                    <a:pt x="1965" y="268"/>
                  </a:lnTo>
                  <a:lnTo>
                    <a:pt x="1879" y="240"/>
                  </a:lnTo>
                  <a:lnTo>
                    <a:pt x="1791" y="219"/>
                  </a:lnTo>
                  <a:lnTo>
                    <a:pt x="1703" y="204"/>
                  </a:lnTo>
                  <a:lnTo>
                    <a:pt x="1613" y="194"/>
                  </a:lnTo>
                  <a:lnTo>
                    <a:pt x="1523" y="191"/>
                  </a:lnTo>
                  <a:lnTo>
                    <a:pt x="1427" y="194"/>
                  </a:lnTo>
                  <a:lnTo>
                    <a:pt x="1334" y="204"/>
                  </a:lnTo>
                  <a:lnTo>
                    <a:pt x="1243" y="220"/>
                  </a:lnTo>
                  <a:lnTo>
                    <a:pt x="1154" y="243"/>
                  </a:lnTo>
                  <a:lnTo>
                    <a:pt x="1068" y="271"/>
                  </a:lnTo>
                  <a:lnTo>
                    <a:pt x="985" y="305"/>
                  </a:lnTo>
                  <a:lnTo>
                    <a:pt x="903" y="345"/>
                  </a:lnTo>
                  <a:lnTo>
                    <a:pt x="826" y="388"/>
                  </a:lnTo>
                  <a:lnTo>
                    <a:pt x="751" y="438"/>
                  </a:lnTo>
                  <a:lnTo>
                    <a:pt x="681" y="493"/>
                  </a:lnTo>
                  <a:lnTo>
                    <a:pt x="614" y="551"/>
                  </a:lnTo>
                  <a:lnTo>
                    <a:pt x="551" y="614"/>
                  </a:lnTo>
                  <a:lnTo>
                    <a:pt x="492" y="681"/>
                  </a:lnTo>
                  <a:lnTo>
                    <a:pt x="439" y="752"/>
                  </a:lnTo>
                  <a:lnTo>
                    <a:pt x="389" y="827"/>
                  </a:lnTo>
                  <a:lnTo>
                    <a:pt x="344" y="905"/>
                  </a:lnTo>
                  <a:lnTo>
                    <a:pt x="306" y="985"/>
                  </a:lnTo>
                  <a:lnTo>
                    <a:pt x="272" y="1069"/>
                  </a:lnTo>
                  <a:lnTo>
                    <a:pt x="243" y="1155"/>
                  </a:lnTo>
                  <a:lnTo>
                    <a:pt x="221" y="1245"/>
                  </a:lnTo>
                  <a:lnTo>
                    <a:pt x="205" y="1336"/>
                  </a:lnTo>
                  <a:lnTo>
                    <a:pt x="195" y="1430"/>
                  </a:lnTo>
                  <a:lnTo>
                    <a:pt x="192" y="1524"/>
                  </a:lnTo>
                  <a:lnTo>
                    <a:pt x="195" y="1614"/>
                  </a:lnTo>
                  <a:lnTo>
                    <a:pt x="204" y="1702"/>
                  </a:lnTo>
                  <a:lnTo>
                    <a:pt x="218" y="1790"/>
                  </a:lnTo>
                  <a:lnTo>
                    <a:pt x="239" y="1874"/>
                  </a:lnTo>
                  <a:lnTo>
                    <a:pt x="265" y="1959"/>
                  </a:lnTo>
                  <a:lnTo>
                    <a:pt x="297" y="2040"/>
                  </a:lnTo>
                  <a:lnTo>
                    <a:pt x="333" y="2119"/>
                  </a:lnTo>
                  <a:lnTo>
                    <a:pt x="375" y="2196"/>
                  </a:lnTo>
                  <a:lnTo>
                    <a:pt x="421" y="2270"/>
                  </a:lnTo>
                  <a:lnTo>
                    <a:pt x="473" y="2341"/>
                  </a:lnTo>
                  <a:lnTo>
                    <a:pt x="527" y="2408"/>
                  </a:lnTo>
                  <a:lnTo>
                    <a:pt x="588" y="2472"/>
                  </a:lnTo>
                  <a:lnTo>
                    <a:pt x="652" y="2532"/>
                  </a:lnTo>
                  <a:lnTo>
                    <a:pt x="720" y="2587"/>
                  </a:lnTo>
                  <a:lnTo>
                    <a:pt x="793" y="2639"/>
                  </a:lnTo>
                  <a:lnTo>
                    <a:pt x="868" y="2685"/>
                  </a:lnTo>
                  <a:lnTo>
                    <a:pt x="947" y="2727"/>
                  </a:lnTo>
                  <a:lnTo>
                    <a:pt x="966" y="2739"/>
                  </a:lnTo>
                  <a:lnTo>
                    <a:pt x="981" y="2754"/>
                  </a:lnTo>
                  <a:lnTo>
                    <a:pt x="992" y="2772"/>
                  </a:lnTo>
                  <a:lnTo>
                    <a:pt x="999" y="2791"/>
                  </a:lnTo>
                  <a:lnTo>
                    <a:pt x="1002" y="2812"/>
                  </a:lnTo>
                  <a:lnTo>
                    <a:pt x="999" y="2834"/>
                  </a:lnTo>
                  <a:lnTo>
                    <a:pt x="992" y="2855"/>
                  </a:lnTo>
                  <a:lnTo>
                    <a:pt x="980" y="2874"/>
                  </a:lnTo>
                  <a:lnTo>
                    <a:pt x="965" y="2889"/>
                  </a:lnTo>
                  <a:lnTo>
                    <a:pt x="947" y="2900"/>
                  </a:lnTo>
                  <a:lnTo>
                    <a:pt x="926" y="2907"/>
                  </a:lnTo>
                  <a:lnTo>
                    <a:pt x="906" y="2909"/>
                  </a:lnTo>
                  <a:lnTo>
                    <a:pt x="885" y="2907"/>
                  </a:lnTo>
                  <a:lnTo>
                    <a:pt x="864" y="2900"/>
                  </a:lnTo>
                  <a:lnTo>
                    <a:pt x="778" y="2855"/>
                  </a:lnTo>
                  <a:lnTo>
                    <a:pt x="696" y="2806"/>
                  </a:lnTo>
                  <a:lnTo>
                    <a:pt x="618" y="2751"/>
                  </a:lnTo>
                  <a:lnTo>
                    <a:pt x="544" y="2691"/>
                  </a:lnTo>
                  <a:lnTo>
                    <a:pt x="473" y="2628"/>
                  </a:lnTo>
                  <a:lnTo>
                    <a:pt x="407" y="2561"/>
                  </a:lnTo>
                  <a:lnTo>
                    <a:pt x="345" y="2489"/>
                  </a:lnTo>
                  <a:lnTo>
                    <a:pt x="288" y="2414"/>
                  </a:lnTo>
                  <a:lnTo>
                    <a:pt x="236" y="2336"/>
                  </a:lnTo>
                  <a:lnTo>
                    <a:pt x="187" y="2254"/>
                  </a:lnTo>
                  <a:lnTo>
                    <a:pt x="145" y="2171"/>
                  </a:lnTo>
                  <a:lnTo>
                    <a:pt x="107" y="2084"/>
                  </a:lnTo>
                  <a:lnTo>
                    <a:pt x="76" y="1995"/>
                  </a:lnTo>
                  <a:lnTo>
                    <a:pt x="48" y="1904"/>
                  </a:lnTo>
                  <a:lnTo>
                    <a:pt x="27" y="1811"/>
                  </a:lnTo>
                  <a:lnTo>
                    <a:pt x="12" y="1716"/>
                  </a:lnTo>
                  <a:lnTo>
                    <a:pt x="3" y="1621"/>
                  </a:lnTo>
                  <a:lnTo>
                    <a:pt x="0" y="1524"/>
                  </a:lnTo>
                  <a:lnTo>
                    <a:pt x="3" y="1420"/>
                  </a:lnTo>
                  <a:lnTo>
                    <a:pt x="14" y="1318"/>
                  </a:lnTo>
                  <a:lnTo>
                    <a:pt x="31" y="1218"/>
                  </a:lnTo>
                  <a:lnTo>
                    <a:pt x="55" y="1119"/>
                  </a:lnTo>
                  <a:lnTo>
                    <a:pt x="84" y="1024"/>
                  </a:lnTo>
                  <a:lnTo>
                    <a:pt x="120" y="931"/>
                  </a:lnTo>
                  <a:lnTo>
                    <a:pt x="161" y="842"/>
                  </a:lnTo>
                  <a:lnTo>
                    <a:pt x="208" y="755"/>
                  </a:lnTo>
                  <a:lnTo>
                    <a:pt x="260" y="672"/>
                  </a:lnTo>
                  <a:lnTo>
                    <a:pt x="318" y="593"/>
                  </a:lnTo>
                  <a:lnTo>
                    <a:pt x="379" y="518"/>
                  </a:lnTo>
                  <a:lnTo>
                    <a:pt x="446" y="447"/>
                  </a:lnTo>
                  <a:lnTo>
                    <a:pt x="517" y="380"/>
                  </a:lnTo>
                  <a:lnTo>
                    <a:pt x="593" y="317"/>
                  </a:lnTo>
                  <a:lnTo>
                    <a:pt x="672" y="260"/>
                  </a:lnTo>
                  <a:lnTo>
                    <a:pt x="754" y="207"/>
                  </a:lnTo>
                  <a:lnTo>
                    <a:pt x="841" y="161"/>
                  </a:lnTo>
                  <a:lnTo>
                    <a:pt x="931" y="119"/>
                  </a:lnTo>
                  <a:lnTo>
                    <a:pt x="1023" y="83"/>
                  </a:lnTo>
                  <a:lnTo>
                    <a:pt x="1118" y="53"/>
                  </a:lnTo>
                  <a:lnTo>
                    <a:pt x="1216" y="30"/>
                  </a:lnTo>
                  <a:lnTo>
                    <a:pt x="1316" y="13"/>
                  </a:lnTo>
                  <a:lnTo>
                    <a:pt x="1419" y="3"/>
                  </a:lnTo>
                  <a:lnTo>
                    <a:pt x="1523" y="0"/>
                  </a:lnTo>
                  <a:close/>
                </a:path>
              </a:pathLst>
            </a:custGeom>
            <a:grpFill/>
            <a:ln w="0">
              <a:noFill/>
              <a:prstDash val="solid"/>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dirty="0">
                <a:ln>
                  <a:noFill/>
                </a:ln>
                <a:solidFill>
                  <a:prstClr val="black"/>
                </a:solidFill>
                <a:effectLst/>
                <a:uLnTx/>
                <a:uFillTx/>
                <a:latin typeface="Trebuchet MS" panose="020B0603020202020204" pitchFamily="34" charset="0"/>
                <a:ea typeface="+mn-ea"/>
                <a:cs typeface="Arial" charset="0"/>
              </a:endParaRPr>
            </a:p>
          </p:txBody>
        </p:sp>
        <p:sp>
          <p:nvSpPr>
            <p:cNvPr id="16" name="Freeform 267"/>
            <p:cNvSpPr>
              <a:spLocks/>
            </p:cNvSpPr>
            <p:nvPr/>
          </p:nvSpPr>
          <p:spPr bwMode="auto">
            <a:xfrm>
              <a:off x="2633" y="2340"/>
              <a:ext cx="152" cy="231"/>
            </a:xfrm>
            <a:custGeom>
              <a:avLst/>
              <a:gdLst>
                <a:gd name="T0" fmla="*/ 454 w 454"/>
                <a:gd name="T1" fmla="*/ 0 h 692"/>
                <a:gd name="T2" fmla="*/ 454 w 454"/>
                <a:gd name="T3" fmla="*/ 692 h 692"/>
                <a:gd name="T4" fmla="*/ 399 w 454"/>
                <a:gd name="T5" fmla="*/ 689 h 692"/>
                <a:gd name="T6" fmla="*/ 349 w 454"/>
                <a:gd name="T7" fmla="*/ 685 h 692"/>
                <a:gd name="T8" fmla="*/ 300 w 454"/>
                <a:gd name="T9" fmla="*/ 677 h 692"/>
                <a:gd name="T10" fmla="*/ 253 w 454"/>
                <a:gd name="T11" fmla="*/ 668 h 692"/>
                <a:gd name="T12" fmla="*/ 207 w 454"/>
                <a:gd name="T13" fmla="*/ 657 h 692"/>
                <a:gd name="T14" fmla="*/ 175 w 454"/>
                <a:gd name="T15" fmla="*/ 600 h 692"/>
                <a:gd name="T16" fmla="*/ 144 w 454"/>
                <a:gd name="T17" fmla="*/ 537 h 692"/>
                <a:gd name="T18" fmla="*/ 115 w 454"/>
                <a:gd name="T19" fmla="*/ 469 h 692"/>
                <a:gd name="T20" fmla="*/ 88 w 454"/>
                <a:gd name="T21" fmla="*/ 396 h 692"/>
                <a:gd name="T22" fmla="*/ 62 w 454"/>
                <a:gd name="T23" fmla="*/ 317 h 692"/>
                <a:gd name="T24" fmla="*/ 38 w 454"/>
                <a:gd name="T25" fmla="*/ 233 h 692"/>
                <a:gd name="T26" fmla="*/ 19 w 454"/>
                <a:gd name="T27" fmla="*/ 144 h 692"/>
                <a:gd name="T28" fmla="*/ 0 w 454"/>
                <a:gd name="T29" fmla="*/ 51 h 692"/>
                <a:gd name="T30" fmla="*/ 49 w 454"/>
                <a:gd name="T31" fmla="*/ 41 h 692"/>
                <a:gd name="T32" fmla="*/ 100 w 454"/>
                <a:gd name="T33" fmla="*/ 31 h 692"/>
                <a:gd name="T34" fmla="*/ 151 w 454"/>
                <a:gd name="T35" fmla="*/ 23 h 692"/>
                <a:gd name="T36" fmla="*/ 205 w 454"/>
                <a:gd name="T37" fmla="*/ 16 h 692"/>
                <a:gd name="T38" fmla="*/ 261 w 454"/>
                <a:gd name="T39" fmla="*/ 10 h 692"/>
                <a:gd name="T40" fmla="*/ 321 w 454"/>
                <a:gd name="T41" fmla="*/ 6 h 692"/>
                <a:gd name="T42" fmla="*/ 385 w 454"/>
                <a:gd name="T43" fmla="*/ 3 h 692"/>
                <a:gd name="T44" fmla="*/ 454 w 454"/>
                <a:gd name="T4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4" h="692">
                  <a:moveTo>
                    <a:pt x="454" y="0"/>
                  </a:moveTo>
                  <a:lnTo>
                    <a:pt x="454" y="692"/>
                  </a:lnTo>
                  <a:lnTo>
                    <a:pt x="399" y="689"/>
                  </a:lnTo>
                  <a:lnTo>
                    <a:pt x="349" y="685"/>
                  </a:lnTo>
                  <a:lnTo>
                    <a:pt x="300" y="677"/>
                  </a:lnTo>
                  <a:lnTo>
                    <a:pt x="253" y="668"/>
                  </a:lnTo>
                  <a:lnTo>
                    <a:pt x="207" y="657"/>
                  </a:lnTo>
                  <a:lnTo>
                    <a:pt x="175" y="600"/>
                  </a:lnTo>
                  <a:lnTo>
                    <a:pt x="144" y="537"/>
                  </a:lnTo>
                  <a:lnTo>
                    <a:pt x="115" y="469"/>
                  </a:lnTo>
                  <a:lnTo>
                    <a:pt x="88" y="396"/>
                  </a:lnTo>
                  <a:lnTo>
                    <a:pt x="62" y="317"/>
                  </a:lnTo>
                  <a:lnTo>
                    <a:pt x="38" y="233"/>
                  </a:lnTo>
                  <a:lnTo>
                    <a:pt x="19" y="144"/>
                  </a:lnTo>
                  <a:lnTo>
                    <a:pt x="0" y="51"/>
                  </a:lnTo>
                  <a:lnTo>
                    <a:pt x="49" y="41"/>
                  </a:lnTo>
                  <a:lnTo>
                    <a:pt x="100" y="31"/>
                  </a:lnTo>
                  <a:lnTo>
                    <a:pt x="151" y="23"/>
                  </a:lnTo>
                  <a:lnTo>
                    <a:pt x="205" y="16"/>
                  </a:lnTo>
                  <a:lnTo>
                    <a:pt x="261" y="10"/>
                  </a:lnTo>
                  <a:lnTo>
                    <a:pt x="321" y="6"/>
                  </a:lnTo>
                  <a:lnTo>
                    <a:pt x="385" y="3"/>
                  </a:lnTo>
                  <a:lnTo>
                    <a:pt x="454" y="0"/>
                  </a:lnTo>
                  <a:close/>
                </a:path>
              </a:pathLst>
            </a:custGeom>
            <a:grpFill/>
            <a:ln w="0">
              <a:noFill/>
              <a:prstDash val="solid"/>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dirty="0">
                <a:ln>
                  <a:noFill/>
                </a:ln>
                <a:solidFill>
                  <a:prstClr val="black"/>
                </a:solidFill>
                <a:effectLst/>
                <a:uLnTx/>
                <a:uFillTx/>
                <a:latin typeface="Trebuchet MS" panose="020B0603020202020204" pitchFamily="34" charset="0"/>
                <a:ea typeface="+mn-ea"/>
                <a:cs typeface="Arial" charset="0"/>
              </a:endParaRPr>
            </a:p>
          </p:txBody>
        </p:sp>
        <p:sp>
          <p:nvSpPr>
            <p:cNvPr id="17" name="Freeform 268"/>
            <p:cNvSpPr>
              <a:spLocks/>
            </p:cNvSpPr>
            <p:nvPr/>
          </p:nvSpPr>
          <p:spPr bwMode="auto">
            <a:xfrm>
              <a:off x="2486" y="2367"/>
              <a:ext cx="161" cy="174"/>
            </a:xfrm>
            <a:custGeom>
              <a:avLst/>
              <a:gdLst>
                <a:gd name="T0" fmla="*/ 325 w 483"/>
                <a:gd name="T1" fmla="*/ 0 h 524"/>
                <a:gd name="T2" fmla="*/ 343 w 483"/>
                <a:gd name="T3" fmla="*/ 99 h 524"/>
                <a:gd name="T4" fmla="*/ 366 w 483"/>
                <a:gd name="T5" fmla="*/ 194 h 524"/>
                <a:gd name="T6" fmla="*/ 392 w 483"/>
                <a:gd name="T7" fmla="*/ 284 h 524"/>
                <a:gd name="T8" fmla="*/ 419 w 483"/>
                <a:gd name="T9" fmla="*/ 368 h 524"/>
                <a:gd name="T10" fmla="*/ 450 w 483"/>
                <a:gd name="T11" fmla="*/ 449 h 524"/>
                <a:gd name="T12" fmla="*/ 483 w 483"/>
                <a:gd name="T13" fmla="*/ 524 h 524"/>
                <a:gd name="T14" fmla="*/ 411 w 483"/>
                <a:gd name="T15" fmla="*/ 491 h 524"/>
                <a:gd name="T16" fmla="*/ 343 w 483"/>
                <a:gd name="T17" fmla="*/ 454 h 524"/>
                <a:gd name="T18" fmla="*/ 279 w 483"/>
                <a:gd name="T19" fmla="*/ 413 h 524"/>
                <a:gd name="T20" fmla="*/ 216 w 483"/>
                <a:gd name="T21" fmla="*/ 367 h 524"/>
                <a:gd name="T22" fmla="*/ 157 w 483"/>
                <a:gd name="T23" fmla="*/ 319 h 524"/>
                <a:gd name="T24" fmla="*/ 101 w 483"/>
                <a:gd name="T25" fmla="*/ 265 h 524"/>
                <a:gd name="T26" fmla="*/ 50 w 483"/>
                <a:gd name="T27" fmla="*/ 209 h 524"/>
                <a:gd name="T28" fmla="*/ 0 w 483"/>
                <a:gd name="T29" fmla="*/ 150 h 524"/>
                <a:gd name="T30" fmla="*/ 42 w 483"/>
                <a:gd name="T31" fmla="*/ 121 h 524"/>
                <a:gd name="T32" fmla="*/ 88 w 483"/>
                <a:gd name="T33" fmla="*/ 95 h 524"/>
                <a:gd name="T34" fmla="*/ 139 w 483"/>
                <a:gd name="T35" fmla="*/ 69 h 524"/>
                <a:gd name="T36" fmla="*/ 196 w 483"/>
                <a:gd name="T37" fmla="*/ 44 h 524"/>
                <a:gd name="T38" fmla="*/ 258 w 483"/>
                <a:gd name="T39" fmla="*/ 21 h 524"/>
                <a:gd name="T40" fmla="*/ 325 w 483"/>
                <a:gd name="T41" fmla="*/ 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3" h="524">
                  <a:moveTo>
                    <a:pt x="325" y="0"/>
                  </a:moveTo>
                  <a:lnTo>
                    <a:pt x="343" y="99"/>
                  </a:lnTo>
                  <a:lnTo>
                    <a:pt x="366" y="194"/>
                  </a:lnTo>
                  <a:lnTo>
                    <a:pt x="392" y="284"/>
                  </a:lnTo>
                  <a:lnTo>
                    <a:pt x="419" y="368"/>
                  </a:lnTo>
                  <a:lnTo>
                    <a:pt x="450" y="449"/>
                  </a:lnTo>
                  <a:lnTo>
                    <a:pt x="483" y="524"/>
                  </a:lnTo>
                  <a:lnTo>
                    <a:pt x="411" y="491"/>
                  </a:lnTo>
                  <a:lnTo>
                    <a:pt x="343" y="454"/>
                  </a:lnTo>
                  <a:lnTo>
                    <a:pt x="279" y="413"/>
                  </a:lnTo>
                  <a:lnTo>
                    <a:pt x="216" y="367"/>
                  </a:lnTo>
                  <a:lnTo>
                    <a:pt x="157" y="319"/>
                  </a:lnTo>
                  <a:lnTo>
                    <a:pt x="101" y="265"/>
                  </a:lnTo>
                  <a:lnTo>
                    <a:pt x="50" y="209"/>
                  </a:lnTo>
                  <a:lnTo>
                    <a:pt x="0" y="150"/>
                  </a:lnTo>
                  <a:lnTo>
                    <a:pt x="42" y="121"/>
                  </a:lnTo>
                  <a:lnTo>
                    <a:pt x="88" y="95"/>
                  </a:lnTo>
                  <a:lnTo>
                    <a:pt x="139" y="69"/>
                  </a:lnTo>
                  <a:lnTo>
                    <a:pt x="196" y="44"/>
                  </a:lnTo>
                  <a:lnTo>
                    <a:pt x="258" y="21"/>
                  </a:lnTo>
                  <a:lnTo>
                    <a:pt x="325" y="0"/>
                  </a:lnTo>
                  <a:close/>
                </a:path>
              </a:pathLst>
            </a:custGeom>
            <a:grpFill/>
            <a:ln w="0">
              <a:noFill/>
              <a:prstDash val="solid"/>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dirty="0">
                <a:ln>
                  <a:noFill/>
                </a:ln>
                <a:solidFill>
                  <a:prstClr val="black"/>
                </a:solidFill>
                <a:effectLst/>
                <a:uLnTx/>
                <a:uFillTx/>
                <a:latin typeface="Trebuchet MS" panose="020B0603020202020204" pitchFamily="34" charset="0"/>
                <a:ea typeface="+mn-ea"/>
                <a:cs typeface="Arial" charset="0"/>
              </a:endParaRPr>
            </a:p>
          </p:txBody>
        </p:sp>
        <p:sp>
          <p:nvSpPr>
            <p:cNvPr id="18" name="Freeform 269"/>
            <p:cNvSpPr>
              <a:spLocks/>
            </p:cNvSpPr>
            <p:nvPr/>
          </p:nvSpPr>
          <p:spPr bwMode="auto">
            <a:xfrm>
              <a:off x="2823" y="2341"/>
              <a:ext cx="142" cy="230"/>
            </a:xfrm>
            <a:custGeom>
              <a:avLst/>
              <a:gdLst>
                <a:gd name="T0" fmla="*/ 0 w 425"/>
                <a:gd name="T1" fmla="*/ 0 h 689"/>
                <a:gd name="T2" fmla="*/ 91 w 425"/>
                <a:gd name="T3" fmla="*/ 4 h 689"/>
                <a:gd name="T4" fmla="*/ 180 w 425"/>
                <a:gd name="T5" fmla="*/ 11 h 689"/>
                <a:gd name="T6" fmla="*/ 265 w 425"/>
                <a:gd name="T7" fmla="*/ 20 h 689"/>
                <a:gd name="T8" fmla="*/ 348 w 425"/>
                <a:gd name="T9" fmla="*/ 34 h 689"/>
                <a:gd name="T10" fmla="*/ 425 w 425"/>
                <a:gd name="T11" fmla="*/ 49 h 689"/>
                <a:gd name="T12" fmla="*/ 407 w 425"/>
                <a:gd name="T13" fmla="*/ 142 h 689"/>
                <a:gd name="T14" fmla="*/ 386 w 425"/>
                <a:gd name="T15" fmla="*/ 231 h 689"/>
                <a:gd name="T16" fmla="*/ 363 w 425"/>
                <a:gd name="T17" fmla="*/ 316 h 689"/>
                <a:gd name="T18" fmla="*/ 338 w 425"/>
                <a:gd name="T19" fmla="*/ 394 h 689"/>
                <a:gd name="T20" fmla="*/ 310 w 425"/>
                <a:gd name="T21" fmla="*/ 468 h 689"/>
                <a:gd name="T22" fmla="*/ 281 w 425"/>
                <a:gd name="T23" fmla="*/ 537 h 689"/>
                <a:gd name="T24" fmla="*/ 250 w 425"/>
                <a:gd name="T25" fmla="*/ 599 h 689"/>
                <a:gd name="T26" fmla="*/ 218 w 425"/>
                <a:gd name="T27" fmla="*/ 656 h 689"/>
                <a:gd name="T28" fmla="*/ 181 w 425"/>
                <a:gd name="T29" fmla="*/ 664 h 689"/>
                <a:gd name="T30" fmla="*/ 142 w 425"/>
                <a:gd name="T31" fmla="*/ 672 h 689"/>
                <a:gd name="T32" fmla="*/ 104 w 425"/>
                <a:gd name="T33" fmla="*/ 678 h 689"/>
                <a:gd name="T34" fmla="*/ 66 w 425"/>
                <a:gd name="T35" fmla="*/ 683 h 689"/>
                <a:gd name="T36" fmla="*/ 32 w 425"/>
                <a:gd name="T37" fmla="*/ 687 h 689"/>
                <a:gd name="T38" fmla="*/ 0 w 425"/>
                <a:gd name="T39" fmla="*/ 689 h 689"/>
                <a:gd name="T40" fmla="*/ 0 w 425"/>
                <a:gd name="T41" fmla="*/ 0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689">
                  <a:moveTo>
                    <a:pt x="0" y="0"/>
                  </a:moveTo>
                  <a:lnTo>
                    <a:pt x="91" y="4"/>
                  </a:lnTo>
                  <a:lnTo>
                    <a:pt x="180" y="11"/>
                  </a:lnTo>
                  <a:lnTo>
                    <a:pt x="265" y="20"/>
                  </a:lnTo>
                  <a:lnTo>
                    <a:pt x="348" y="34"/>
                  </a:lnTo>
                  <a:lnTo>
                    <a:pt x="425" y="49"/>
                  </a:lnTo>
                  <a:lnTo>
                    <a:pt x="407" y="142"/>
                  </a:lnTo>
                  <a:lnTo>
                    <a:pt x="386" y="231"/>
                  </a:lnTo>
                  <a:lnTo>
                    <a:pt x="363" y="316"/>
                  </a:lnTo>
                  <a:lnTo>
                    <a:pt x="338" y="394"/>
                  </a:lnTo>
                  <a:lnTo>
                    <a:pt x="310" y="468"/>
                  </a:lnTo>
                  <a:lnTo>
                    <a:pt x="281" y="537"/>
                  </a:lnTo>
                  <a:lnTo>
                    <a:pt x="250" y="599"/>
                  </a:lnTo>
                  <a:lnTo>
                    <a:pt x="218" y="656"/>
                  </a:lnTo>
                  <a:lnTo>
                    <a:pt x="181" y="664"/>
                  </a:lnTo>
                  <a:lnTo>
                    <a:pt x="142" y="672"/>
                  </a:lnTo>
                  <a:lnTo>
                    <a:pt x="104" y="678"/>
                  </a:lnTo>
                  <a:lnTo>
                    <a:pt x="66" y="683"/>
                  </a:lnTo>
                  <a:lnTo>
                    <a:pt x="32" y="687"/>
                  </a:lnTo>
                  <a:lnTo>
                    <a:pt x="0" y="689"/>
                  </a:lnTo>
                  <a:lnTo>
                    <a:pt x="0" y="0"/>
                  </a:lnTo>
                  <a:close/>
                </a:path>
              </a:pathLst>
            </a:custGeom>
            <a:grpFill/>
            <a:ln w="0">
              <a:noFill/>
              <a:prstDash val="solid"/>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dirty="0">
                <a:ln>
                  <a:noFill/>
                </a:ln>
                <a:solidFill>
                  <a:prstClr val="black"/>
                </a:solidFill>
                <a:effectLst/>
                <a:uLnTx/>
                <a:uFillTx/>
                <a:latin typeface="Trebuchet MS" panose="020B0603020202020204" pitchFamily="34" charset="0"/>
                <a:ea typeface="+mn-ea"/>
                <a:cs typeface="Arial" charset="0"/>
              </a:endParaRPr>
            </a:p>
          </p:txBody>
        </p:sp>
        <p:sp>
          <p:nvSpPr>
            <p:cNvPr id="19" name="Freeform 270"/>
            <p:cNvSpPr>
              <a:spLocks/>
            </p:cNvSpPr>
            <p:nvPr/>
          </p:nvSpPr>
          <p:spPr bwMode="auto">
            <a:xfrm>
              <a:off x="2948" y="2367"/>
              <a:ext cx="161" cy="175"/>
            </a:xfrm>
            <a:custGeom>
              <a:avLst/>
              <a:gdLst>
                <a:gd name="T0" fmla="*/ 159 w 484"/>
                <a:gd name="T1" fmla="*/ 0 h 525"/>
                <a:gd name="T2" fmla="*/ 226 w 484"/>
                <a:gd name="T3" fmla="*/ 22 h 525"/>
                <a:gd name="T4" fmla="*/ 288 w 484"/>
                <a:gd name="T5" fmla="*/ 44 h 525"/>
                <a:gd name="T6" fmla="*/ 345 w 484"/>
                <a:gd name="T7" fmla="*/ 70 h 525"/>
                <a:gd name="T8" fmla="*/ 397 w 484"/>
                <a:gd name="T9" fmla="*/ 96 h 525"/>
                <a:gd name="T10" fmla="*/ 444 w 484"/>
                <a:gd name="T11" fmla="*/ 123 h 525"/>
                <a:gd name="T12" fmla="*/ 484 w 484"/>
                <a:gd name="T13" fmla="*/ 151 h 525"/>
                <a:gd name="T14" fmla="*/ 436 w 484"/>
                <a:gd name="T15" fmla="*/ 211 h 525"/>
                <a:gd name="T16" fmla="*/ 384 w 484"/>
                <a:gd name="T17" fmla="*/ 267 h 525"/>
                <a:gd name="T18" fmla="*/ 327 w 484"/>
                <a:gd name="T19" fmla="*/ 321 h 525"/>
                <a:gd name="T20" fmla="*/ 267 w 484"/>
                <a:gd name="T21" fmla="*/ 371 h 525"/>
                <a:gd name="T22" fmla="*/ 205 w 484"/>
                <a:gd name="T23" fmla="*/ 416 h 525"/>
                <a:gd name="T24" fmla="*/ 139 w 484"/>
                <a:gd name="T25" fmla="*/ 456 h 525"/>
                <a:gd name="T26" fmla="*/ 71 w 484"/>
                <a:gd name="T27" fmla="*/ 494 h 525"/>
                <a:gd name="T28" fmla="*/ 0 w 484"/>
                <a:gd name="T29" fmla="*/ 525 h 525"/>
                <a:gd name="T30" fmla="*/ 33 w 484"/>
                <a:gd name="T31" fmla="*/ 451 h 525"/>
                <a:gd name="T32" fmla="*/ 63 w 484"/>
                <a:gd name="T33" fmla="*/ 369 h 525"/>
                <a:gd name="T34" fmla="*/ 91 w 484"/>
                <a:gd name="T35" fmla="*/ 285 h 525"/>
                <a:gd name="T36" fmla="*/ 116 w 484"/>
                <a:gd name="T37" fmla="*/ 194 h 525"/>
                <a:gd name="T38" fmla="*/ 139 w 484"/>
                <a:gd name="T39" fmla="*/ 99 h 525"/>
                <a:gd name="T40" fmla="*/ 159 w 484"/>
                <a:gd name="T41"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4" h="525">
                  <a:moveTo>
                    <a:pt x="159" y="0"/>
                  </a:moveTo>
                  <a:lnTo>
                    <a:pt x="226" y="22"/>
                  </a:lnTo>
                  <a:lnTo>
                    <a:pt x="288" y="44"/>
                  </a:lnTo>
                  <a:lnTo>
                    <a:pt x="345" y="70"/>
                  </a:lnTo>
                  <a:lnTo>
                    <a:pt x="397" y="96"/>
                  </a:lnTo>
                  <a:lnTo>
                    <a:pt x="444" y="123"/>
                  </a:lnTo>
                  <a:lnTo>
                    <a:pt x="484" y="151"/>
                  </a:lnTo>
                  <a:lnTo>
                    <a:pt x="436" y="211"/>
                  </a:lnTo>
                  <a:lnTo>
                    <a:pt x="384" y="267"/>
                  </a:lnTo>
                  <a:lnTo>
                    <a:pt x="327" y="321"/>
                  </a:lnTo>
                  <a:lnTo>
                    <a:pt x="267" y="371"/>
                  </a:lnTo>
                  <a:lnTo>
                    <a:pt x="205" y="416"/>
                  </a:lnTo>
                  <a:lnTo>
                    <a:pt x="139" y="456"/>
                  </a:lnTo>
                  <a:lnTo>
                    <a:pt x="71" y="494"/>
                  </a:lnTo>
                  <a:lnTo>
                    <a:pt x="0" y="525"/>
                  </a:lnTo>
                  <a:lnTo>
                    <a:pt x="33" y="451"/>
                  </a:lnTo>
                  <a:lnTo>
                    <a:pt x="63" y="369"/>
                  </a:lnTo>
                  <a:lnTo>
                    <a:pt x="91" y="285"/>
                  </a:lnTo>
                  <a:lnTo>
                    <a:pt x="116" y="194"/>
                  </a:lnTo>
                  <a:lnTo>
                    <a:pt x="139" y="99"/>
                  </a:lnTo>
                  <a:lnTo>
                    <a:pt x="159" y="0"/>
                  </a:lnTo>
                  <a:close/>
                </a:path>
              </a:pathLst>
            </a:custGeom>
            <a:grpFill/>
            <a:ln w="0">
              <a:noFill/>
              <a:prstDash val="solid"/>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dirty="0">
                <a:ln>
                  <a:noFill/>
                </a:ln>
                <a:solidFill>
                  <a:prstClr val="black"/>
                </a:solidFill>
                <a:effectLst/>
                <a:uLnTx/>
                <a:uFillTx/>
                <a:latin typeface="Trebuchet MS" panose="020B0603020202020204" pitchFamily="34" charset="0"/>
                <a:ea typeface="+mn-ea"/>
                <a:cs typeface="Arial" charset="0"/>
              </a:endParaRPr>
            </a:p>
          </p:txBody>
        </p:sp>
        <p:sp>
          <p:nvSpPr>
            <p:cNvPr id="20" name="Freeform 271"/>
            <p:cNvSpPr>
              <a:spLocks/>
            </p:cNvSpPr>
            <p:nvPr/>
          </p:nvSpPr>
          <p:spPr bwMode="auto">
            <a:xfrm>
              <a:off x="2632" y="1789"/>
              <a:ext cx="153" cy="236"/>
            </a:xfrm>
            <a:custGeom>
              <a:avLst/>
              <a:gdLst>
                <a:gd name="T0" fmla="*/ 457 w 457"/>
                <a:gd name="T1" fmla="*/ 0 h 709"/>
                <a:gd name="T2" fmla="*/ 457 w 457"/>
                <a:gd name="T3" fmla="*/ 709 h 709"/>
                <a:gd name="T4" fmla="*/ 388 w 457"/>
                <a:gd name="T5" fmla="*/ 708 h 709"/>
                <a:gd name="T6" fmla="*/ 323 w 457"/>
                <a:gd name="T7" fmla="*/ 704 h 709"/>
                <a:gd name="T8" fmla="*/ 264 w 457"/>
                <a:gd name="T9" fmla="*/ 699 h 709"/>
                <a:gd name="T10" fmla="*/ 207 w 457"/>
                <a:gd name="T11" fmla="*/ 693 h 709"/>
                <a:gd name="T12" fmla="*/ 152 w 457"/>
                <a:gd name="T13" fmla="*/ 686 h 709"/>
                <a:gd name="T14" fmla="*/ 101 w 457"/>
                <a:gd name="T15" fmla="*/ 678 h 709"/>
                <a:gd name="T16" fmla="*/ 50 w 457"/>
                <a:gd name="T17" fmla="*/ 668 h 709"/>
                <a:gd name="T18" fmla="*/ 0 w 457"/>
                <a:gd name="T19" fmla="*/ 657 h 709"/>
                <a:gd name="T20" fmla="*/ 16 w 457"/>
                <a:gd name="T21" fmla="*/ 563 h 709"/>
                <a:gd name="T22" fmla="*/ 36 w 457"/>
                <a:gd name="T23" fmla="*/ 473 h 709"/>
                <a:gd name="T24" fmla="*/ 58 w 457"/>
                <a:gd name="T25" fmla="*/ 388 h 709"/>
                <a:gd name="T26" fmla="*/ 81 w 457"/>
                <a:gd name="T27" fmla="*/ 308 h 709"/>
                <a:gd name="T28" fmla="*/ 107 w 457"/>
                <a:gd name="T29" fmla="*/ 233 h 709"/>
                <a:gd name="T30" fmla="*/ 135 w 457"/>
                <a:gd name="T31" fmla="*/ 163 h 709"/>
                <a:gd name="T32" fmla="*/ 164 w 457"/>
                <a:gd name="T33" fmla="*/ 98 h 709"/>
                <a:gd name="T34" fmla="*/ 196 w 457"/>
                <a:gd name="T35" fmla="*/ 40 h 709"/>
                <a:gd name="T36" fmla="*/ 258 w 457"/>
                <a:gd name="T37" fmla="*/ 25 h 709"/>
                <a:gd name="T38" fmla="*/ 321 w 457"/>
                <a:gd name="T39" fmla="*/ 14 h 709"/>
                <a:gd name="T40" fmla="*/ 388 w 457"/>
                <a:gd name="T41" fmla="*/ 5 h 709"/>
                <a:gd name="T42" fmla="*/ 457 w 457"/>
                <a:gd name="T43"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7" h="709">
                  <a:moveTo>
                    <a:pt x="457" y="0"/>
                  </a:moveTo>
                  <a:lnTo>
                    <a:pt x="457" y="709"/>
                  </a:lnTo>
                  <a:lnTo>
                    <a:pt x="388" y="708"/>
                  </a:lnTo>
                  <a:lnTo>
                    <a:pt x="323" y="704"/>
                  </a:lnTo>
                  <a:lnTo>
                    <a:pt x="264" y="699"/>
                  </a:lnTo>
                  <a:lnTo>
                    <a:pt x="207" y="693"/>
                  </a:lnTo>
                  <a:lnTo>
                    <a:pt x="152" y="686"/>
                  </a:lnTo>
                  <a:lnTo>
                    <a:pt x="101" y="678"/>
                  </a:lnTo>
                  <a:lnTo>
                    <a:pt x="50" y="668"/>
                  </a:lnTo>
                  <a:lnTo>
                    <a:pt x="0" y="657"/>
                  </a:lnTo>
                  <a:lnTo>
                    <a:pt x="16" y="563"/>
                  </a:lnTo>
                  <a:lnTo>
                    <a:pt x="36" y="473"/>
                  </a:lnTo>
                  <a:lnTo>
                    <a:pt x="58" y="388"/>
                  </a:lnTo>
                  <a:lnTo>
                    <a:pt x="81" y="308"/>
                  </a:lnTo>
                  <a:lnTo>
                    <a:pt x="107" y="233"/>
                  </a:lnTo>
                  <a:lnTo>
                    <a:pt x="135" y="163"/>
                  </a:lnTo>
                  <a:lnTo>
                    <a:pt x="164" y="98"/>
                  </a:lnTo>
                  <a:lnTo>
                    <a:pt x="196" y="40"/>
                  </a:lnTo>
                  <a:lnTo>
                    <a:pt x="258" y="25"/>
                  </a:lnTo>
                  <a:lnTo>
                    <a:pt x="321" y="14"/>
                  </a:lnTo>
                  <a:lnTo>
                    <a:pt x="388" y="5"/>
                  </a:lnTo>
                  <a:lnTo>
                    <a:pt x="457" y="0"/>
                  </a:lnTo>
                  <a:close/>
                </a:path>
              </a:pathLst>
            </a:custGeom>
            <a:grpFill/>
            <a:ln w="0">
              <a:noFill/>
              <a:prstDash val="solid"/>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dirty="0">
                <a:ln>
                  <a:noFill/>
                </a:ln>
                <a:solidFill>
                  <a:prstClr val="black"/>
                </a:solidFill>
                <a:effectLst/>
                <a:uLnTx/>
                <a:uFillTx/>
                <a:latin typeface="Trebuchet MS" panose="020B0603020202020204" pitchFamily="34" charset="0"/>
                <a:ea typeface="+mn-ea"/>
                <a:cs typeface="Arial" charset="0"/>
              </a:endParaRPr>
            </a:p>
          </p:txBody>
        </p:sp>
        <p:sp>
          <p:nvSpPr>
            <p:cNvPr id="21" name="Freeform 272"/>
            <p:cNvSpPr>
              <a:spLocks/>
            </p:cNvSpPr>
            <p:nvPr/>
          </p:nvSpPr>
          <p:spPr bwMode="auto">
            <a:xfrm>
              <a:off x="2618" y="2049"/>
              <a:ext cx="167" cy="116"/>
            </a:xfrm>
            <a:custGeom>
              <a:avLst/>
              <a:gdLst>
                <a:gd name="T0" fmla="*/ 25 w 501"/>
                <a:gd name="T1" fmla="*/ 0 h 348"/>
                <a:gd name="T2" fmla="*/ 86 w 501"/>
                <a:gd name="T3" fmla="*/ 12 h 348"/>
                <a:gd name="T4" fmla="*/ 149 w 501"/>
                <a:gd name="T5" fmla="*/ 22 h 348"/>
                <a:gd name="T6" fmla="*/ 213 w 501"/>
                <a:gd name="T7" fmla="*/ 30 h 348"/>
                <a:gd name="T8" fmla="*/ 278 w 501"/>
                <a:gd name="T9" fmla="*/ 35 h 348"/>
                <a:gd name="T10" fmla="*/ 347 w 501"/>
                <a:gd name="T11" fmla="*/ 39 h 348"/>
                <a:gd name="T12" fmla="*/ 422 w 501"/>
                <a:gd name="T13" fmla="*/ 42 h 348"/>
                <a:gd name="T14" fmla="*/ 501 w 501"/>
                <a:gd name="T15" fmla="*/ 43 h 348"/>
                <a:gd name="T16" fmla="*/ 501 w 501"/>
                <a:gd name="T17" fmla="*/ 348 h 348"/>
                <a:gd name="T18" fmla="*/ 0 w 501"/>
                <a:gd name="T19" fmla="*/ 348 h 348"/>
                <a:gd name="T20" fmla="*/ 1 w 501"/>
                <a:gd name="T21" fmla="*/ 284 h 348"/>
                <a:gd name="T22" fmla="*/ 4 w 501"/>
                <a:gd name="T23" fmla="*/ 222 h 348"/>
                <a:gd name="T24" fmla="*/ 9 w 501"/>
                <a:gd name="T25" fmla="*/ 164 h 348"/>
                <a:gd name="T26" fmla="*/ 13 w 501"/>
                <a:gd name="T27" fmla="*/ 108 h 348"/>
                <a:gd name="T28" fmla="*/ 20 w 501"/>
                <a:gd name="T29" fmla="*/ 54 h 348"/>
                <a:gd name="T30" fmla="*/ 25 w 501"/>
                <a:gd name="T31"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1" h="348">
                  <a:moveTo>
                    <a:pt x="25" y="0"/>
                  </a:moveTo>
                  <a:lnTo>
                    <a:pt x="86" y="12"/>
                  </a:lnTo>
                  <a:lnTo>
                    <a:pt x="149" y="22"/>
                  </a:lnTo>
                  <a:lnTo>
                    <a:pt x="213" y="30"/>
                  </a:lnTo>
                  <a:lnTo>
                    <a:pt x="278" y="35"/>
                  </a:lnTo>
                  <a:lnTo>
                    <a:pt x="347" y="39"/>
                  </a:lnTo>
                  <a:lnTo>
                    <a:pt x="422" y="42"/>
                  </a:lnTo>
                  <a:lnTo>
                    <a:pt x="501" y="43"/>
                  </a:lnTo>
                  <a:lnTo>
                    <a:pt x="501" y="348"/>
                  </a:lnTo>
                  <a:lnTo>
                    <a:pt x="0" y="348"/>
                  </a:lnTo>
                  <a:lnTo>
                    <a:pt x="1" y="284"/>
                  </a:lnTo>
                  <a:lnTo>
                    <a:pt x="4" y="222"/>
                  </a:lnTo>
                  <a:lnTo>
                    <a:pt x="9" y="164"/>
                  </a:lnTo>
                  <a:lnTo>
                    <a:pt x="13" y="108"/>
                  </a:lnTo>
                  <a:lnTo>
                    <a:pt x="20" y="54"/>
                  </a:lnTo>
                  <a:lnTo>
                    <a:pt x="25" y="0"/>
                  </a:lnTo>
                  <a:close/>
                </a:path>
              </a:pathLst>
            </a:custGeom>
            <a:grpFill/>
            <a:ln w="0">
              <a:noFill/>
              <a:prstDash val="solid"/>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dirty="0">
                <a:ln>
                  <a:noFill/>
                </a:ln>
                <a:solidFill>
                  <a:prstClr val="black"/>
                </a:solidFill>
                <a:effectLst/>
                <a:uLnTx/>
                <a:uFillTx/>
                <a:latin typeface="Trebuchet MS" panose="020B0603020202020204" pitchFamily="34" charset="0"/>
                <a:ea typeface="+mn-ea"/>
                <a:cs typeface="Arial" charset="0"/>
              </a:endParaRPr>
            </a:p>
          </p:txBody>
        </p:sp>
        <p:sp>
          <p:nvSpPr>
            <p:cNvPr id="22" name="Freeform 273"/>
            <p:cNvSpPr>
              <a:spLocks/>
            </p:cNvSpPr>
            <p:nvPr/>
          </p:nvSpPr>
          <p:spPr bwMode="auto">
            <a:xfrm>
              <a:off x="2618" y="2197"/>
              <a:ext cx="167" cy="122"/>
            </a:xfrm>
            <a:custGeom>
              <a:avLst/>
              <a:gdLst>
                <a:gd name="T0" fmla="*/ 0 w 501"/>
                <a:gd name="T1" fmla="*/ 0 h 364"/>
                <a:gd name="T2" fmla="*/ 501 w 501"/>
                <a:gd name="T3" fmla="*/ 0 h 364"/>
                <a:gd name="T4" fmla="*/ 501 w 501"/>
                <a:gd name="T5" fmla="*/ 313 h 364"/>
                <a:gd name="T6" fmla="*/ 422 w 501"/>
                <a:gd name="T7" fmla="*/ 315 h 364"/>
                <a:gd name="T8" fmla="*/ 348 w 501"/>
                <a:gd name="T9" fmla="*/ 320 h 364"/>
                <a:gd name="T10" fmla="*/ 279 w 501"/>
                <a:gd name="T11" fmla="*/ 324 h 364"/>
                <a:gd name="T12" fmla="*/ 214 w 501"/>
                <a:gd name="T13" fmla="*/ 332 h 364"/>
                <a:gd name="T14" fmla="*/ 151 w 501"/>
                <a:gd name="T15" fmla="*/ 340 h 364"/>
                <a:gd name="T16" fmla="*/ 90 w 501"/>
                <a:gd name="T17" fmla="*/ 351 h 364"/>
                <a:gd name="T18" fmla="*/ 29 w 501"/>
                <a:gd name="T19" fmla="*/ 364 h 364"/>
                <a:gd name="T20" fmla="*/ 21 w 501"/>
                <a:gd name="T21" fmla="*/ 295 h 364"/>
                <a:gd name="T22" fmla="*/ 13 w 501"/>
                <a:gd name="T23" fmla="*/ 225 h 364"/>
                <a:gd name="T24" fmla="*/ 6 w 501"/>
                <a:gd name="T25" fmla="*/ 154 h 364"/>
                <a:gd name="T26" fmla="*/ 2 w 501"/>
                <a:gd name="T27" fmla="*/ 79 h 364"/>
                <a:gd name="T28" fmla="*/ 0 w 501"/>
                <a:gd name="T29"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1" h="364">
                  <a:moveTo>
                    <a:pt x="0" y="0"/>
                  </a:moveTo>
                  <a:lnTo>
                    <a:pt x="501" y="0"/>
                  </a:lnTo>
                  <a:lnTo>
                    <a:pt x="501" y="313"/>
                  </a:lnTo>
                  <a:lnTo>
                    <a:pt x="422" y="315"/>
                  </a:lnTo>
                  <a:lnTo>
                    <a:pt x="348" y="320"/>
                  </a:lnTo>
                  <a:lnTo>
                    <a:pt x="279" y="324"/>
                  </a:lnTo>
                  <a:lnTo>
                    <a:pt x="214" y="332"/>
                  </a:lnTo>
                  <a:lnTo>
                    <a:pt x="151" y="340"/>
                  </a:lnTo>
                  <a:lnTo>
                    <a:pt x="90" y="351"/>
                  </a:lnTo>
                  <a:lnTo>
                    <a:pt x="29" y="364"/>
                  </a:lnTo>
                  <a:lnTo>
                    <a:pt x="21" y="295"/>
                  </a:lnTo>
                  <a:lnTo>
                    <a:pt x="13" y="225"/>
                  </a:lnTo>
                  <a:lnTo>
                    <a:pt x="6" y="154"/>
                  </a:lnTo>
                  <a:lnTo>
                    <a:pt x="2" y="79"/>
                  </a:lnTo>
                  <a:lnTo>
                    <a:pt x="0" y="0"/>
                  </a:lnTo>
                  <a:close/>
                </a:path>
              </a:pathLst>
            </a:custGeom>
            <a:grpFill/>
            <a:ln w="0">
              <a:noFill/>
              <a:prstDash val="solid"/>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dirty="0">
                <a:ln>
                  <a:noFill/>
                </a:ln>
                <a:solidFill>
                  <a:prstClr val="black"/>
                </a:solidFill>
                <a:effectLst/>
                <a:uLnTx/>
                <a:uFillTx/>
                <a:latin typeface="Trebuchet MS" panose="020B0603020202020204" pitchFamily="34" charset="0"/>
                <a:ea typeface="+mn-ea"/>
                <a:cs typeface="Arial" charset="0"/>
              </a:endParaRPr>
            </a:p>
          </p:txBody>
        </p:sp>
        <p:sp>
          <p:nvSpPr>
            <p:cNvPr id="23" name="Freeform 274"/>
            <p:cNvSpPr>
              <a:spLocks/>
            </p:cNvSpPr>
            <p:nvPr/>
          </p:nvSpPr>
          <p:spPr bwMode="auto">
            <a:xfrm>
              <a:off x="2484" y="1820"/>
              <a:ext cx="160" cy="178"/>
            </a:xfrm>
            <a:custGeom>
              <a:avLst/>
              <a:gdLst>
                <a:gd name="T0" fmla="*/ 480 w 480"/>
                <a:gd name="T1" fmla="*/ 0 h 534"/>
                <a:gd name="T2" fmla="*/ 447 w 480"/>
                <a:gd name="T3" fmla="*/ 77 h 534"/>
                <a:gd name="T4" fmla="*/ 417 w 480"/>
                <a:gd name="T5" fmla="*/ 158 h 534"/>
                <a:gd name="T6" fmla="*/ 390 w 480"/>
                <a:gd name="T7" fmla="*/ 246 h 534"/>
                <a:gd name="T8" fmla="*/ 366 w 480"/>
                <a:gd name="T9" fmla="*/ 337 h 534"/>
                <a:gd name="T10" fmla="*/ 345 w 480"/>
                <a:gd name="T11" fmla="*/ 434 h 534"/>
                <a:gd name="T12" fmla="*/ 326 w 480"/>
                <a:gd name="T13" fmla="*/ 534 h 534"/>
                <a:gd name="T14" fmla="*/ 258 w 480"/>
                <a:gd name="T15" fmla="*/ 512 h 534"/>
                <a:gd name="T16" fmla="*/ 196 w 480"/>
                <a:gd name="T17" fmla="*/ 489 h 534"/>
                <a:gd name="T18" fmla="*/ 139 w 480"/>
                <a:gd name="T19" fmla="*/ 463 h 534"/>
                <a:gd name="T20" fmla="*/ 86 w 480"/>
                <a:gd name="T21" fmla="*/ 437 h 534"/>
                <a:gd name="T22" fmla="*/ 40 w 480"/>
                <a:gd name="T23" fmla="*/ 408 h 534"/>
                <a:gd name="T24" fmla="*/ 0 w 480"/>
                <a:gd name="T25" fmla="*/ 380 h 534"/>
                <a:gd name="T26" fmla="*/ 48 w 480"/>
                <a:gd name="T27" fmla="*/ 319 h 534"/>
                <a:gd name="T28" fmla="*/ 99 w 480"/>
                <a:gd name="T29" fmla="*/ 262 h 534"/>
                <a:gd name="T30" fmla="*/ 155 w 480"/>
                <a:gd name="T31" fmla="*/ 209 h 534"/>
                <a:gd name="T32" fmla="*/ 213 w 480"/>
                <a:gd name="T33" fmla="*/ 158 h 534"/>
                <a:gd name="T34" fmla="*/ 276 w 480"/>
                <a:gd name="T35" fmla="*/ 112 h 534"/>
                <a:gd name="T36" fmla="*/ 341 w 480"/>
                <a:gd name="T37" fmla="*/ 70 h 534"/>
                <a:gd name="T38" fmla="*/ 408 w 480"/>
                <a:gd name="T39" fmla="*/ 33 h 534"/>
                <a:gd name="T40" fmla="*/ 480 w 480"/>
                <a:gd name="T41"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0" h="534">
                  <a:moveTo>
                    <a:pt x="480" y="0"/>
                  </a:moveTo>
                  <a:lnTo>
                    <a:pt x="447" y="77"/>
                  </a:lnTo>
                  <a:lnTo>
                    <a:pt x="417" y="158"/>
                  </a:lnTo>
                  <a:lnTo>
                    <a:pt x="390" y="246"/>
                  </a:lnTo>
                  <a:lnTo>
                    <a:pt x="366" y="337"/>
                  </a:lnTo>
                  <a:lnTo>
                    <a:pt x="345" y="434"/>
                  </a:lnTo>
                  <a:lnTo>
                    <a:pt x="326" y="534"/>
                  </a:lnTo>
                  <a:lnTo>
                    <a:pt x="258" y="512"/>
                  </a:lnTo>
                  <a:lnTo>
                    <a:pt x="196" y="489"/>
                  </a:lnTo>
                  <a:lnTo>
                    <a:pt x="139" y="463"/>
                  </a:lnTo>
                  <a:lnTo>
                    <a:pt x="86" y="437"/>
                  </a:lnTo>
                  <a:lnTo>
                    <a:pt x="40" y="408"/>
                  </a:lnTo>
                  <a:lnTo>
                    <a:pt x="0" y="380"/>
                  </a:lnTo>
                  <a:lnTo>
                    <a:pt x="48" y="319"/>
                  </a:lnTo>
                  <a:lnTo>
                    <a:pt x="99" y="262"/>
                  </a:lnTo>
                  <a:lnTo>
                    <a:pt x="155" y="209"/>
                  </a:lnTo>
                  <a:lnTo>
                    <a:pt x="213" y="158"/>
                  </a:lnTo>
                  <a:lnTo>
                    <a:pt x="276" y="112"/>
                  </a:lnTo>
                  <a:lnTo>
                    <a:pt x="341" y="70"/>
                  </a:lnTo>
                  <a:lnTo>
                    <a:pt x="408" y="33"/>
                  </a:lnTo>
                  <a:lnTo>
                    <a:pt x="480" y="0"/>
                  </a:lnTo>
                  <a:close/>
                </a:path>
              </a:pathLst>
            </a:custGeom>
            <a:grpFill/>
            <a:ln w="0">
              <a:noFill/>
              <a:prstDash val="solid"/>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dirty="0">
                <a:ln>
                  <a:noFill/>
                </a:ln>
                <a:solidFill>
                  <a:prstClr val="black"/>
                </a:solidFill>
                <a:effectLst/>
                <a:uLnTx/>
                <a:uFillTx/>
                <a:latin typeface="Trebuchet MS" panose="020B0603020202020204" pitchFamily="34" charset="0"/>
                <a:ea typeface="+mn-ea"/>
                <a:cs typeface="Arial" charset="0"/>
              </a:endParaRPr>
            </a:p>
          </p:txBody>
        </p:sp>
        <p:sp>
          <p:nvSpPr>
            <p:cNvPr id="24" name="Freeform 275"/>
            <p:cNvSpPr>
              <a:spLocks/>
            </p:cNvSpPr>
            <p:nvPr/>
          </p:nvSpPr>
          <p:spPr bwMode="auto">
            <a:xfrm>
              <a:off x="2408" y="1984"/>
              <a:ext cx="179" cy="181"/>
            </a:xfrm>
            <a:custGeom>
              <a:avLst/>
              <a:gdLst>
                <a:gd name="T0" fmla="*/ 164 w 538"/>
                <a:gd name="T1" fmla="*/ 0 h 544"/>
                <a:gd name="T2" fmla="*/ 213 w 538"/>
                <a:gd name="T3" fmla="*/ 34 h 544"/>
                <a:gd name="T4" fmla="*/ 268 w 538"/>
                <a:gd name="T5" fmla="*/ 65 h 544"/>
                <a:gd name="T6" fmla="*/ 328 w 538"/>
                <a:gd name="T7" fmla="*/ 94 h 544"/>
                <a:gd name="T8" fmla="*/ 393 w 538"/>
                <a:gd name="T9" fmla="*/ 121 h 544"/>
                <a:gd name="T10" fmla="*/ 463 w 538"/>
                <a:gd name="T11" fmla="*/ 146 h 544"/>
                <a:gd name="T12" fmla="*/ 538 w 538"/>
                <a:gd name="T13" fmla="*/ 168 h 544"/>
                <a:gd name="T14" fmla="*/ 528 w 538"/>
                <a:gd name="T15" fmla="*/ 257 h 544"/>
                <a:gd name="T16" fmla="*/ 520 w 538"/>
                <a:gd name="T17" fmla="*/ 350 h 544"/>
                <a:gd name="T18" fmla="*/ 516 w 538"/>
                <a:gd name="T19" fmla="*/ 446 h 544"/>
                <a:gd name="T20" fmla="*/ 513 w 538"/>
                <a:gd name="T21" fmla="*/ 544 h 544"/>
                <a:gd name="T22" fmla="*/ 0 w 538"/>
                <a:gd name="T23" fmla="*/ 544 h 544"/>
                <a:gd name="T24" fmla="*/ 6 w 538"/>
                <a:gd name="T25" fmla="*/ 467 h 544"/>
                <a:gd name="T26" fmla="*/ 17 w 538"/>
                <a:gd name="T27" fmla="*/ 393 h 544"/>
                <a:gd name="T28" fmla="*/ 31 w 538"/>
                <a:gd name="T29" fmla="*/ 322 h 544"/>
                <a:gd name="T30" fmla="*/ 50 w 538"/>
                <a:gd name="T31" fmla="*/ 252 h 544"/>
                <a:gd name="T32" fmla="*/ 73 w 538"/>
                <a:gd name="T33" fmla="*/ 186 h 544"/>
                <a:gd name="T34" fmla="*/ 100 w 538"/>
                <a:gd name="T35" fmla="*/ 122 h 544"/>
                <a:gd name="T36" fmla="*/ 130 w 538"/>
                <a:gd name="T37" fmla="*/ 60 h 544"/>
                <a:gd name="T38" fmla="*/ 164 w 538"/>
                <a:gd name="T39"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8" h="544">
                  <a:moveTo>
                    <a:pt x="164" y="0"/>
                  </a:moveTo>
                  <a:lnTo>
                    <a:pt x="213" y="34"/>
                  </a:lnTo>
                  <a:lnTo>
                    <a:pt x="268" y="65"/>
                  </a:lnTo>
                  <a:lnTo>
                    <a:pt x="328" y="94"/>
                  </a:lnTo>
                  <a:lnTo>
                    <a:pt x="393" y="121"/>
                  </a:lnTo>
                  <a:lnTo>
                    <a:pt x="463" y="146"/>
                  </a:lnTo>
                  <a:lnTo>
                    <a:pt x="538" y="168"/>
                  </a:lnTo>
                  <a:lnTo>
                    <a:pt x="528" y="257"/>
                  </a:lnTo>
                  <a:lnTo>
                    <a:pt x="520" y="350"/>
                  </a:lnTo>
                  <a:lnTo>
                    <a:pt x="516" y="446"/>
                  </a:lnTo>
                  <a:lnTo>
                    <a:pt x="513" y="544"/>
                  </a:lnTo>
                  <a:lnTo>
                    <a:pt x="0" y="544"/>
                  </a:lnTo>
                  <a:lnTo>
                    <a:pt x="6" y="467"/>
                  </a:lnTo>
                  <a:lnTo>
                    <a:pt x="17" y="393"/>
                  </a:lnTo>
                  <a:lnTo>
                    <a:pt x="31" y="322"/>
                  </a:lnTo>
                  <a:lnTo>
                    <a:pt x="50" y="252"/>
                  </a:lnTo>
                  <a:lnTo>
                    <a:pt x="73" y="186"/>
                  </a:lnTo>
                  <a:lnTo>
                    <a:pt x="100" y="122"/>
                  </a:lnTo>
                  <a:lnTo>
                    <a:pt x="130" y="60"/>
                  </a:lnTo>
                  <a:lnTo>
                    <a:pt x="164" y="0"/>
                  </a:lnTo>
                  <a:close/>
                </a:path>
              </a:pathLst>
            </a:custGeom>
            <a:grpFill/>
            <a:ln w="0">
              <a:noFill/>
              <a:prstDash val="solid"/>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dirty="0">
                <a:ln>
                  <a:noFill/>
                </a:ln>
                <a:solidFill>
                  <a:prstClr val="black"/>
                </a:solidFill>
                <a:effectLst/>
                <a:uLnTx/>
                <a:uFillTx/>
                <a:latin typeface="Trebuchet MS" panose="020B0603020202020204" pitchFamily="34" charset="0"/>
                <a:ea typeface="+mn-ea"/>
                <a:cs typeface="Arial" charset="0"/>
              </a:endParaRPr>
            </a:p>
          </p:txBody>
        </p:sp>
        <p:sp>
          <p:nvSpPr>
            <p:cNvPr id="25" name="Freeform 276"/>
            <p:cNvSpPr>
              <a:spLocks/>
            </p:cNvSpPr>
            <p:nvPr/>
          </p:nvSpPr>
          <p:spPr bwMode="auto">
            <a:xfrm>
              <a:off x="3006" y="2197"/>
              <a:ext cx="182" cy="187"/>
            </a:xfrm>
            <a:custGeom>
              <a:avLst/>
              <a:gdLst>
                <a:gd name="T0" fmla="*/ 30 w 546"/>
                <a:gd name="T1" fmla="*/ 0 h 561"/>
                <a:gd name="T2" fmla="*/ 546 w 546"/>
                <a:gd name="T3" fmla="*/ 0 h 561"/>
                <a:gd name="T4" fmla="*/ 542 w 546"/>
                <a:gd name="T5" fmla="*/ 75 h 561"/>
                <a:gd name="T6" fmla="*/ 533 w 546"/>
                <a:gd name="T7" fmla="*/ 145 h 561"/>
                <a:gd name="T8" fmla="*/ 520 w 546"/>
                <a:gd name="T9" fmla="*/ 212 h 561"/>
                <a:gd name="T10" fmla="*/ 505 w 546"/>
                <a:gd name="T11" fmla="*/ 275 h 561"/>
                <a:gd name="T12" fmla="*/ 485 w 546"/>
                <a:gd name="T13" fmla="*/ 336 h 561"/>
                <a:gd name="T14" fmla="*/ 462 w 546"/>
                <a:gd name="T15" fmla="*/ 394 h 561"/>
                <a:gd name="T16" fmla="*/ 436 w 546"/>
                <a:gd name="T17" fmla="*/ 450 h 561"/>
                <a:gd name="T18" fmla="*/ 407 w 546"/>
                <a:gd name="T19" fmla="*/ 506 h 561"/>
                <a:gd name="T20" fmla="*/ 374 w 546"/>
                <a:gd name="T21" fmla="*/ 561 h 561"/>
                <a:gd name="T22" fmla="*/ 325 w 546"/>
                <a:gd name="T23" fmla="*/ 527 h 561"/>
                <a:gd name="T24" fmla="*/ 270 w 546"/>
                <a:gd name="T25" fmla="*/ 496 h 561"/>
                <a:gd name="T26" fmla="*/ 210 w 546"/>
                <a:gd name="T27" fmla="*/ 467 h 561"/>
                <a:gd name="T28" fmla="*/ 145 w 546"/>
                <a:gd name="T29" fmla="*/ 439 h 561"/>
                <a:gd name="T30" fmla="*/ 75 w 546"/>
                <a:gd name="T31" fmla="*/ 414 h 561"/>
                <a:gd name="T32" fmla="*/ 0 w 546"/>
                <a:gd name="T33" fmla="*/ 391 h 561"/>
                <a:gd name="T34" fmla="*/ 11 w 546"/>
                <a:gd name="T35" fmla="*/ 297 h 561"/>
                <a:gd name="T36" fmla="*/ 20 w 546"/>
                <a:gd name="T37" fmla="*/ 200 h 561"/>
                <a:gd name="T38" fmla="*/ 27 w 546"/>
                <a:gd name="T39" fmla="*/ 101 h 561"/>
                <a:gd name="T40" fmla="*/ 30 w 546"/>
                <a:gd name="T41" fmla="*/ 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6" h="561">
                  <a:moveTo>
                    <a:pt x="30" y="0"/>
                  </a:moveTo>
                  <a:lnTo>
                    <a:pt x="546" y="0"/>
                  </a:lnTo>
                  <a:lnTo>
                    <a:pt x="542" y="75"/>
                  </a:lnTo>
                  <a:lnTo>
                    <a:pt x="533" y="145"/>
                  </a:lnTo>
                  <a:lnTo>
                    <a:pt x="520" y="212"/>
                  </a:lnTo>
                  <a:lnTo>
                    <a:pt x="505" y="275"/>
                  </a:lnTo>
                  <a:lnTo>
                    <a:pt x="485" y="336"/>
                  </a:lnTo>
                  <a:lnTo>
                    <a:pt x="462" y="394"/>
                  </a:lnTo>
                  <a:lnTo>
                    <a:pt x="436" y="450"/>
                  </a:lnTo>
                  <a:lnTo>
                    <a:pt x="407" y="506"/>
                  </a:lnTo>
                  <a:lnTo>
                    <a:pt x="374" y="561"/>
                  </a:lnTo>
                  <a:lnTo>
                    <a:pt x="325" y="527"/>
                  </a:lnTo>
                  <a:lnTo>
                    <a:pt x="270" y="496"/>
                  </a:lnTo>
                  <a:lnTo>
                    <a:pt x="210" y="467"/>
                  </a:lnTo>
                  <a:lnTo>
                    <a:pt x="145" y="439"/>
                  </a:lnTo>
                  <a:lnTo>
                    <a:pt x="75" y="414"/>
                  </a:lnTo>
                  <a:lnTo>
                    <a:pt x="0" y="391"/>
                  </a:lnTo>
                  <a:lnTo>
                    <a:pt x="11" y="297"/>
                  </a:lnTo>
                  <a:lnTo>
                    <a:pt x="20" y="200"/>
                  </a:lnTo>
                  <a:lnTo>
                    <a:pt x="27" y="101"/>
                  </a:lnTo>
                  <a:lnTo>
                    <a:pt x="30" y="0"/>
                  </a:lnTo>
                  <a:close/>
                </a:path>
              </a:pathLst>
            </a:custGeom>
            <a:grpFill/>
            <a:ln w="0">
              <a:noFill/>
              <a:prstDash val="solid"/>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dirty="0">
                <a:ln>
                  <a:noFill/>
                </a:ln>
                <a:solidFill>
                  <a:prstClr val="black"/>
                </a:solidFill>
                <a:effectLst/>
                <a:uLnTx/>
                <a:uFillTx/>
                <a:latin typeface="Trebuchet MS" panose="020B0603020202020204" pitchFamily="34" charset="0"/>
                <a:ea typeface="+mn-ea"/>
                <a:cs typeface="Arial" charset="0"/>
              </a:endParaRPr>
            </a:p>
          </p:txBody>
        </p:sp>
        <p:sp>
          <p:nvSpPr>
            <p:cNvPr id="26" name="Freeform 277"/>
            <p:cNvSpPr>
              <a:spLocks/>
            </p:cNvSpPr>
            <p:nvPr/>
          </p:nvSpPr>
          <p:spPr bwMode="auto">
            <a:xfrm>
              <a:off x="2407" y="2197"/>
              <a:ext cx="181" cy="187"/>
            </a:xfrm>
            <a:custGeom>
              <a:avLst/>
              <a:gdLst>
                <a:gd name="T0" fmla="*/ 0 w 543"/>
                <a:gd name="T1" fmla="*/ 0 h 559"/>
                <a:gd name="T2" fmla="*/ 514 w 543"/>
                <a:gd name="T3" fmla="*/ 0 h 559"/>
                <a:gd name="T4" fmla="*/ 517 w 543"/>
                <a:gd name="T5" fmla="*/ 101 h 559"/>
                <a:gd name="T6" fmla="*/ 523 w 543"/>
                <a:gd name="T7" fmla="*/ 200 h 559"/>
                <a:gd name="T8" fmla="*/ 532 w 543"/>
                <a:gd name="T9" fmla="*/ 297 h 559"/>
                <a:gd name="T10" fmla="*/ 543 w 543"/>
                <a:gd name="T11" fmla="*/ 391 h 559"/>
                <a:gd name="T12" fmla="*/ 470 w 543"/>
                <a:gd name="T13" fmla="*/ 414 h 559"/>
                <a:gd name="T14" fmla="*/ 401 w 543"/>
                <a:gd name="T15" fmla="*/ 438 h 559"/>
                <a:gd name="T16" fmla="*/ 336 w 543"/>
                <a:gd name="T17" fmla="*/ 466 h 559"/>
                <a:gd name="T18" fmla="*/ 276 w 543"/>
                <a:gd name="T19" fmla="*/ 494 h 559"/>
                <a:gd name="T20" fmla="*/ 221 w 543"/>
                <a:gd name="T21" fmla="*/ 526 h 559"/>
                <a:gd name="T22" fmla="*/ 173 w 543"/>
                <a:gd name="T23" fmla="*/ 559 h 559"/>
                <a:gd name="T24" fmla="*/ 140 w 543"/>
                <a:gd name="T25" fmla="*/ 504 h 559"/>
                <a:gd name="T26" fmla="*/ 111 w 543"/>
                <a:gd name="T27" fmla="*/ 449 h 559"/>
                <a:gd name="T28" fmla="*/ 85 w 543"/>
                <a:gd name="T29" fmla="*/ 393 h 559"/>
                <a:gd name="T30" fmla="*/ 63 w 543"/>
                <a:gd name="T31" fmla="*/ 335 h 559"/>
                <a:gd name="T32" fmla="*/ 43 w 543"/>
                <a:gd name="T33" fmla="*/ 275 h 559"/>
                <a:gd name="T34" fmla="*/ 27 w 543"/>
                <a:gd name="T35" fmla="*/ 211 h 559"/>
                <a:gd name="T36" fmla="*/ 15 w 543"/>
                <a:gd name="T37" fmla="*/ 145 h 559"/>
                <a:gd name="T38" fmla="*/ 6 w 543"/>
                <a:gd name="T39" fmla="*/ 75 h 559"/>
                <a:gd name="T40" fmla="*/ 0 w 543"/>
                <a:gd name="T41"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3" h="559">
                  <a:moveTo>
                    <a:pt x="0" y="0"/>
                  </a:moveTo>
                  <a:lnTo>
                    <a:pt x="514" y="0"/>
                  </a:lnTo>
                  <a:lnTo>
                    <a:pt x="517" y="101"/>
                  </a:lnTo>
                  <a:lnTo>
                    <a:pt x="523" y="200"/>
                  </a:lnTo>
                  <a:lnTo>
                    <a:pt x="532" y="297"/>
                  </a:lnTo>
                  <a:lnTo>
                    <a:pt x="543" y="391"/>
                  </a:lnTo>
                  <a:lnTo>
                    <a:pt x="470" y="414"/>
                  </a:lnTo>
                  <a:lnTo>
                    <a:pt x="401" y="438"/>
                  </a:lnTo>
                  <a:lnTo>
                    <a:pt x="336" y="466"/>
                  </a:lnTo>
                  <a:lnTo>
                    <a:pt x="276" y="494"/>
                  </a:lnTo>
                  <a:lnTo>
                    <a:pt x="221" y="526"/>
                  </a:lnTo>
                  <a:lnTo>
                    <a:pt x="173" y="559"/>
                  </a:lnTo>
                  <a:lnTo>
                    <a:pt x="140" y="504"/>
                  </a:lnTo>
                  <a:lnTo>
                    <a:pt x="111" y="449"/>
                  </a:lnTo>
                  <a:lnTo>
                    <a:pt x="85" y="393"/>
                  </a:lnTo>
                  <a:lnTo>
                    <a:pt x="63" y="335"/>
                  </a:lnTo>
                  <a:lnTo>
                    <a:pt x="43" y="275"/>
                  </a:lnTo>
                  <a:lnTo>
                    <a:pt x="27" y="211"/>
                  </a:lnTo>
                  <a:lnTo>
                    <a:pt x="15" y="145"/>
                  </a:lnTo>
                  <a:lnTo>
                    <a:pt x="6" y="75"/>
                  </a:lnTo>
                  <a:lnTo>
                    <a:pt x="0" y="0"/>
                  </a:lnTo>
                  <a:close/>
                </a:path>
              </a:pathLst>
            </a:custGeom>
            <a:grpFill/>
            <a:ln w="0">
              <a:noFill/>
              <a:prstDash val="solid"/>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dirty="0">
                <a:ln>
                  <a:noFill/>
                </a:ln>
                <a:solidFill>
                  <a:prstClr val="black"/>
                </a:solidFill>
                <a:effectLst/>
                <a:uLnTx/>
                <a:uFillTx/>
                <a:latin typeface="Trebuchet MS" panose="020B0603020202020204" pitchFamily="34" charset="0"/>
                <a:ea typeface="+mn-ea"/>
                <a:cs typeface="Arial" charset="0"/>
              </a:endParaRPr>
            </a:p>
          </p:txBody>
        </p:sp>
        <p:sp>
          <p:nvSpPr>
            <p:cNvPr id="27" name="Freeform 278"/>
            <p:cNvSpPr>
              <a:spLocks/>
            </p:cNvSpPr>
            <p:nvPr/>
          </p:nvSpPr>
          <p:spPr bwMode="auto">
            <a:xfrm>
              <a:off x="2823" y="2049"/>
              <a:ext cx="155" cy="116"/>
            </a:xfrm>
            <a:custGeom>
              <a:avLst/>
              <a:gdLst>
                <a:gd name="T0" fmla="*/ 445 w 464"/>
                <a:gd name="T1" fmla="*/ 0 h 348"/>
                <a:gd name="T2" fmla="*/ 452 w 464"/>
                <a:gd name="T3" fmla="*/ 64 h 348"/>
                <a:gd name="T4" fmla="*/ 456 w 464"/>
                <a:gd name="T5" fmla="*/ 130 h 348"/>
                <a:gd name="T6" fmla="*/ 459 w 464"/>
                <a:gd name="T7" fmla="*/ 198 h 348"/>
                <a:gd name="T8" fmla="*/ 462 w 464"/>
                <a:gd name="T9" fmla="*/ 271 h 348"/>
                <a:gd name="T10" fmla="*/ 464 w 464"/>
                <a:gd name="T11" fmla="*/ 348 h 348"/>
                <a:gd name="T12" fmla="*/ 0 w 464"/>
                <a:gd name="T13" fmla="*/ 348 h 348"/>
                <a:gd name="T14" fmla="*/ 0 w 464"/>
                <a:gd name="T15" fmla="*/ 43 h 348"/>
                <a:gd name="T16" fmla="*/ 77 w 464"/>
                <a:gd name="T17" fmla="*/ 41 h 348"/>
                <a:gd name="T18" fmla="*/ 153 w 464"/>
                <a:gd name="T19" fmla="*/ 37 h 348"/>
                <a:gd name="T20" fmla="*/ 229 w 464"/>
                <a:gd name="T21" fmla="*/ 31 h 348"/>
                <a:gd name="T22" fmla="*/ 304 w 464"/>
                <a:gd name="T23" fmla="*/ 23 h 348"/>
                <a:gd name="T24" fmla="*/ 375 w 464"/>
                <a:gd name="T25" fmla="*/ 14 h 348"/>
                <a:gd name="T26" fmla="*/ 445 w 464"/>
                <a:gd name="T27"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4" h="348">
                  <a:moveTo>
                    <a:pt x="445" y="0"/>
                  </a:moveTo>
                  <a:lnTo>
                    <a:pt x="452" y="64"/>
                  </a:lnTo>
                  <a:lnTo>
                    <a:pt x="456" y="130"/>
                  </a:lnTo>
                  <a:lnTo>
                    <a:pt x="459" y="198"/>
                  </a:lnTo>
                  <a:lnTo>
                    <a:pt x="462" y="271"/>
                  </a:lnTo>
                  <a:lnTo>
                    <a:pt x="464" y="348"/>
                  </a:lnTo>
                  <a:lnTo>
                    <a:pt x="0" y="348"/>
                  </a:lnTo>
                  <a:lnTo>
                    <a:pt x="0" y="43"/>
                  </a:lnTo>
                  <a:lnTo>
                    <a:pt x="77" y="41"/>
                  </a:lnTo>
                  <a:lnTo>
                    <a:pt x="153" y="37"/>
                  </a:lnTo>
                  <a:lnTo>
                    <a:pt x="229" y="31"/>
                  </a:lnTo>
                  <a:lnTo>
                    <a:pt x="304" y="23"/>
                  </a:lnTo>
                  <a:lnTo>
                    <a:pt x="375" y="14"/>
                  </a:lnTo>
                  <a:lnTo>
                    <a:pt x="445" y="0"/>
                  </a:lnTo>
                  <a:close/>
                </a:path>
              </a:pathLst>
            </a:custGeom>
            <a:grpFill/>
            <a:ln w="0">
              <a:noFill/>
              <a:prstDash val="solid"/>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dirty="0">
                <a:ln>
                  <a:noFill/>
                </a:ln>
                <a:solidFill>
                  <a:prstClr val="black"/>
                </a:solidFill>
                <a:effectLst/>
                <a:uLnTx/>
                <a:uFillTx/>
                <a:latin typeface="Trebuchet MS" panose="020B0603020202020204" pitchFamily="34" charset="0"/>
                <a:ea typeface="+mn-ea"/>
                <a:cs typeface="Arial" charset="0"/>
              </a:endParaRPr>
            </a:p>
          </p:txBody>
        </p:sp>
        <p:sp>
          <p:nvSpPr>
            <p:cNvPr id="28" name="Freeform 279"/>
            <p:cNvSpPr>
              <a:spLocks/>
            </p:cNvSpPr>
            <p:nvPr/>
          </p:nvSpPr>
          <p:spPr bwMode="auto">
            <a:xfrm>
              <a:off x="2823" y="2197"/>
              <a:ext cx="155" cy="122"/>
            </a:xfrm>
            <a:custGeom>
              <a:avLst/>
              <a:gdLst>
                <a:gd name="T0" fmla="*/ 0 w 464"/>
                <a:gd name="T1" fmla="*/ 0 h 364"/>
                <a:gd name="T2" fmla="*/ 464 w 464"/>
                <a:gd name="T3" fmla="*/ 0 h 364"/>
                <a:gd name="T4" fmla="*/ 460 w 464"/>
                <a:gd name="T5" fmla="*/ 98 h 364"/>
                <a:gd name="T6" fmla="*/ 457 w 464"/>
                <a:gd name="T7" fmla="*/ 190 h 364"/>
                <a:gd name="T8" fmla="*/ 451 w 464"/>
                <a:gd name="T9" fmla="*/ 278 h 364"/>
                <a:gd name="T10" fmla="*/ 441 w 464"/>
                <a:gd name="T11" fmla="*/ 364 h 364"/>
                <a:gd name="T12" fmla="*/ 357 w 464"/>
                <a:gd name="T13" fmla="*/ 347 h 364"/>
                <a:gd name="T14" fmla="*/ 272 w 464"/>
                <a:gd name="T15" fmla="*/ 334 h 364"/>
                <a:gd name="T16" fmla="*/ 183 w 464"/>
                <a:gd name="T17" fmla="*/ 324 h 364"/>
                <a:gd name="T18" fmla="*/ 92 w 464"/>
                <a:gd name="T19" fmla="*/ 317 h 364"/>
                <a:gd name="T20" fmla="*/ 0 w 464"/>
                <a:gd name="T21" fmla="*/ 314 h 364"/>
                <a:gd name="T22" fmla="*/ 0 w 464"/>
                <a:gd name="T23"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4" h="364">
                  <a:moveTo>
                    <a:pt x="0" y="0"/>
                  </a:moveTo>
                  <a:lnTo>
                    <a:pt x="464" y="0"/>
                  </a:lnTo>
                  <a:lnTo>
                    <a:pt x="460" y="98"/>
                  </a:lnTo>
                  <a:lnTo>
                    <a:pt x="457" y="190"/>
                  </a:lnTo>
                  <a:lnTo>
                    <a:pt x="451" y="278"/>
                  </a:lnTo>
                  <a:lnTo>
                    <a:pt x="441" y="364"/>
                  </a:lnTo>
                  <a:lnTo>
                    <a:pt x="357" y="347"/>
                  </a:lnTo>
                  <a:lnTo>
                    <a:pt x="272" y="334"/>
                  </a:lnTo>
                  <a:lnTo>
                    <a:pt x="183" y="324"/>
                  </a:lnTo>
                  <a:lnTo>
                    <a:pt x="92" y="317"/>
                  </a:lnTo>
                  <a:lnTo>
                    <a:pt x="0" y="314"/>
                  </a:lnTo>
                  <a:lnTo>
                    <a:pt x="0" y="0"/>
                  </a:lnTo>
                  <a:close/>
                </a:path>
              </a:pathLst>
            </a:custGeom>
            <a:grpFill/>
            <a:ln w="0">
              <a:noFill/>
              <a:prstDash val="solid"/>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dirty="0">
                <a:ln>
                  <a:noFill/>
                </a:ln>
                <a:solidFill>
                  <a:prstClr val="black"/>
                </a:solidFill>
                <a:effectLst/>
                <a:uLnTx/>
                <a:uFillTx/>
                <a:latin typeface="Trebuchet MS" panose="020B0603020202020204" pitchFamily="34" charset="0"/>
                <a:ea typeface="+mn-ea"/>
                <a:cs typeface="Arial" charset="0"/>
              </a:endParaRPr>
            </a:p>
          </p:txBody>
        </p:sp>
        <p:sp>
          <p:nvSpPr>
            <p:cNvPr id="29" name="Freeform 280"/>
            <p:cNvSpPr>
              <a:spLocks/>
            </p:cNvSpPr>
            <p:nvPr/>
          </p:nvSpPr>
          <p:spPr bwMode="auto">
            <a:xfrm>
              <a:off x="2823" y="1789"/>
              <a:ext cx="143" cy="236"/>
            </a:xfrm>
            <a:custGeom>
              <a:avLst/>
              <a:gdLst>
                <a:gd name="T0" fmla="*/ 0 w 429"/>
                <a:gd name="T1" fmla="*/ 0 h 707"/>
                <a:gd name="T2" fmla="*/ 78 w 429"/>
                <a:gd name="T3" fmla="*/ 6 h 707"/>
                <a:gd name="T4" fmla="*/ 156 w 429"/>
                <a:gd name="T5" fmla="*/ 19 h 707"/>
                <a:gd name="T6" fmla="*/ 231 w 429"/>
                <a:gd name="T7" fmla="*/ 37 h 707"/>
                <a:gd name="T8" fmla="*/ 263 w 429"/>
                <a:gd name="T9" fmla="*/ 95 h 707"/>
                <a:gd name="T10" fmla="*/ 293 w 429"/>
                <a:gd name="T11" fmla="*/ 160 h 707"/>
                <a:gd name="T12" fmla="*/ 320 w 429"/>
                <a:gd name="T13" fmla="*/ 230 h 707"/>
                <a:gd name="T14" fmla="*/ 346 w 429"/>
                <a:gd name="T15" fmla="*/ 305 h 707"/>
                <a:gd name="T16" fmla="*/ 371 w 429"/>
                <a:gd name="T17" fmla="*/ 385 h 707"/>
                <a:gd name="T18" fmla="*/ 392 w 429"/>
                <a:gd name="T19" fmla="*/ 471 h 707"/>
                <a:gd name="T20" fmla="*/ 412 w 429"/>
                <a:gd name="T21" fmla="*/ 561 h 707"/>
                <a:gd name="T22" fmla="*/ 429 w 429"/>
                <a:gd name="T23" fmla="*/ 655 h 707"/>
                <a:gd name="T24" fmla="*/ 350 w 429"/>
                <a:gd name="T25" fmla="*/ 672 h 707"/>
                <a:gd name="T26" fmla="*/ 267 w 429"/>
                <a:gd name="T27" fmla="*/ 685 h 707"/>
                <a:gd name="T28" fmla="*/ 181 w 429"/>
                <a:gd name="T29" fmla="*/ 695 h 707"/>
                <a:gd name="T30" fmla="*/ 91 w 429"/>
                <a:gd name="T31" fmla="*/ 702 h 707"/>
                <a:gd name="T32" fmla="*/ 0 w 429"/>
                <a:gd name="T33" fmla="*/ 707 h 707"/>
                <a:gd name="T34" fmla="*/ 0 w 429"/>
                <a:gd name="T35" fmla="*/ 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9" h="707">
                  <a:moveTo>
                    <a:pt x="0" y="0"/>
                  </a:moveTo>
                  <a:lnTo>
                    <a:pt x="78" y="6"/>
                  </a:lnTo>
                  <a:lnTo>
                    <a:pt x="156" y="19"/>
                  </a:lnTo>
                  <a:lnTo>
                    <a:pt x="231" y="37"/>
                  </a:lnTo>
                  <a:lnTo>
                    <a:pt x="263" y="95"/>
                  </a:lnTo>
                  <a:lnTo>
                    <a:pt x="293" y="160"/>
                  </a:lnTo>
                  <a:lnTo>
                    <a:pt x="320" y="230"/>
                  </a:lnTo>
                  <a:lnTo>
                    <a:pt x="346" y="305"/>
                  </a:lnTo>
                  <a:lnTo>
                    <a:pt x="371" y="385"/>
                  </a:lnTo>
                  <a:lnTo>
                    <a:pt x="392" y="471"/>
                  </a:lnTo>
                  <a:lnTo>
                    <a:pt x="412" y="561"/>
                  </a:lnTo>
                  <a:lnTo>
                    <a:pt x="429" y="655"/>
                  </a:lnTo>
                  <a:lnTo>
                    <a:pt x="350" y="672"/>
                  </a:lnTo>
                  <a:lnTo>
                    <a:pt x="267" y="685"/>
                  </a:lnTo>
                  <a:lnTo>
                    <a:pt x="181" y="695"/>
                  </a:lnTo>
                  <a:lnTo>
                    <a:pt x="91" y="702"/>
                  </a:lnTo>
                  <a:lnTo>
                    <a:pt x="0" y="707"/>
                  </a:lnTo>
                  <a:lnTo>
                    <a:pt x="0" y="0"/>
                  </a:lnTo>
                  <a:close/>
                </a:path>
              </a:pathLst>
            </a:custGeom>
            <a:grpFill/>
            <a:ln w="0">
              <a:noFill/>
              <a:prstDash val="solid"/>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dirty="0">
                <a:ln>
                  <a:noFill/>
                </a:ln>
                <a:solidFill>
                  <a:prstClr val="black"/>
                </a:solidFill>
                <a:effectLst/>
                <a:uLnTx/>
                <a:uFillTx/>
                <a:latin typeface="Trebuchet MS" panose="020B0603020202020204" pitchFamily="34" charset="0"/>
                <a:ea typeface="+mn-ea"/>
                <a:cs typeface="Arial" charset="0"/>
              </a:endParaRPr>
            </a:p>
          </p:txBody>
        </p:sp>
        <p:sp>
          <p:nvSpPr>
            <p:cNvPr id="30" name="Freeform 281"/>
            <p:cNvSpPr>
              <a:spLocks/>
            </p:cNvSpPr>
            <p:nvPr/>
          </p:nvSpPr>
          <p:spPr bwMode="auto">
            <a:xfrm>
              <a:off x="3008" y="1982"/>
              <a:ext cx="160" cy="183"/>
            </a:xfrm>
            <a:custGeom>
              <a:avLst/>
              <a:gdLst>
                <a:gd name="T0" fmla="*/ 371 w 479"/>
                <a:gd name="T1" fmla="*/ 0 h 550"/>
                <a:gd name="T2" fmla="*/ 388 w 479"/>
                <a:gd name="T3" fmla="*/ 18 h 550"/>
                <a:gd name="T4" fmla="*/ 423 w 479"/>
                <a:gd name="T5" fmla="*/ 82 h 550"/>
                <a:gd name="T6" fmla="*/ 453 w 479"/>
                <a:gd name="T7" fmla="*/ 147 h 550"/>
                <a:gd name="T8" fmla="*/ 479 w 479"/>
                <a:gd name="T9" fmla="*/ 214 h 550"/>
                <a:gd name="T10" fmla="*/ 240 w 479"/>
                <a:gd name="T11" fmla="*/ 362 h 550"/>
                <a:gd name="T12" fmla="*/ 218 w 479"/>
                <a:gd name="T13" fmla="*/ 377 h 550"/>
                <a:gd name="T14" fmla="*/ 199 w 479"/>
                <a:gd name="T15" fmla="*/ 397 h 550"/>
                <a:gd name="T16" fmla="*/ 185 w 479"/>
                <a:gd name="T17" fmla="*/ 420 h 550"/>
                <a:gd name="T18" fmla="*/ 175 w 479"/>
                <a:gd name="T19" fmla="*/ 444 h 550"/>
                <a:gd name="T20" fmla="*/ 170 w 479"/>
                <a:gd name="T21" fmla="*/ 470 h 550"/>
                <a:gd name="T22" fmla="*/ 169 w 479"/>
                <a:gd name="T23" fmla="*/ 485 h 550"/>
                <a:gd name="T24" fmla="*/ 170 w 479"/>
                <a:gd name="T25" fmla="*/ 499 h 550"/>
                <a:gd name="T26" fmla="*/ 172 w 479"/>
                <a:gd name="T27" fmla="*/ 513 h 550"/>
                <a:gd name="T28" fmla="*/ 176 w 479"/>
                <a:gd name="T29" fmla="*/ 530 h 550"/>
                <a:gd name="T30" fmla="*/ 182 w 479"/>
                <a:gd name="T31" fmla="*/ 550 h 550"/>
                <a:gd name="T32" fmla="*/ 25 w 479"/>
                <a:gd name="T33" fmla="*/ 550 h 550"/>
                <a:gd name="T34" fmla="*/ 22 w 479"/>
                <a:gd name="T35" fmla="*/ 452 h 550"/>
                <a:gd name="T36" fmla="*/ 17 w 479"/>
                <a:gd name="T37" fmla="*/ 356 h 550"/>
                <a:gd name="T38" fmla="*/ 10 w 479"/>
                <a:gd name="T39" fmla="*/ 263 h 550"/>
                <a:gd name="T40" fmla="*/ 0 w 479"/>
                <a:gd name="T41" fmla="*/ 174 h 550"/>
                <a:gd name="T42" fmla="*/ 73 w 479"/>
                <a:gd name="T43" fmla="*/ 151 h 550"/>
                <a:gd name="T44" fmla="*/ 143 w 479"/>
                <a:gd name="T45" fmla="*/ 125 h 550"/>
                <a:gd name="T46" fmla="*/ 208 w 479"/>
                <a:gd name="T47" fmla="*/ 97 h 550"/>
                <a:gd name="T48" fmla="*/ 268 w 479"/>
                <a:gd name="T49" fmla="*/ 67 h 550"/>
                <a:gd name="T50" fmla="*/ 322 w 479"/>
                <a:gd name="T51" fmla="*/ 34 h 550"/>
                <a:gd name="T52" fmla="*/ 371 w 479"/>
                <a:gd name="T53"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9" h="550">
                  <a:moveTo>
                    <a:pt x="371" y="0"/>
                  </a:moveTo>
                  <a:lnTo>
                    <a:pt x="388" y="18"/>
                  </a:lnTo>
                  <a:lnTo>
                    <a:pt x="423" y="82"/>
                  </a:lnTo>
                  <a:lnTo>
                    <a:pt x="453" y="147"/>
                  </a:lnTo>
                  <a:lnTo>
                    <a:pt x="479" y="214"/>
                  </a:lnTo>
                  <a:lnTo>
                    <a:pt x="240" y="362"/>
                  </a:lnTo>
                  <a:lnTo>
                    <a:pt x="218" y="377"/>
                  </a:lnTo>
                  <a:lnTo>
                    <a:pt x="199" y="397"/>
                  </a:lnTo>
                  <a:lnTo>
                    <a:pt x="185" y="420"/>
                  </a:lnTo>
                  <a:lnTo>
                    <a:pt x="175" y="444"/>
                  </a:lnTo>
                  <a:lnTo>
                    <a:pt x="170" y="470"/>
                  </a:lnTo>
                  <a:lnTo>
                    <a:pt x="169" y="485"/>
                  </a:lnTo>
                  <a:lnTo>
                    <a:pt x="170" y="499"/>
                  </a:lnTo>
                  <a:lnTo>
                    <a:pt x="172" y="513"/>
                  </a:lnTo>
                  <a:lnTo>
                    <a:pt x="176" y="530"/>
                  </a:lnTo>
                  <a:lnTo>
                    <a:pt x="182" y="550"/>
                  </a:lnTo>
                  <a:lnTo>
                    <a:pt x="25" y="550"/>
                  </a:lnTo>
                  <a:lnTo>
                    <a:pt x="22" y="452"/>
                  </a:lnTo>
                  <a:lnTo>
                    <a:pt x="17" y="356"/>
                  </a:lnTo>
                  <a:lnTo>
                    <a:pt x="10" y="263"/>
                  </a:lnTo>
                  <a:lnTo>
                    <a:pt x="0" y="174"/>
                  </a:lnTo>
                  <a:lnTo>
                    <a:pt x="73" y="151"/>
                  </a:lnTo>
                  <a:lnTo>
                    <a:pt x="143" y="125"/>
                  </a:lnTo>
                  <a:lnTo>
                    <a:pt x="208" y="97"/>
                  </a:lnTo>
                  <a:lnTo>
                    <a:pt x="268" y="67"/>
                  </a:lnTo>
                  <a:lnTo>
                    <a:pt x="322" y="34"/>
                  </a:lnTo>
                  <a:lnTo>
                    <a:pt x="371" y="0"/>
                  </a:lnTo>
                  <a:close/>
                </a:path>
              </a:pathLst>
            </a:custGeom>
            <a:grpFill/>
            <a:ln w="0">
              <a:noFill/>
              <a:prstDash val="solid"/>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dirty="0">
                <a:ln>
                  <a:noFill/>
                </a:ln>
                <a:solidFill>
                  <a:prstClr val="black"/>
                </a:solidFill>
                <a:effectLst/>
                <a:uLnTx/>
                <a:uFillTx/>
                <a:latin typeface="Trebuchet MS" panose="020B0603020202020204" pitchFamily="34" charset="0"/>
                <a:ea typeface="+mn-ea"/>
                <a:cs typeface="Arial" charset="0"/>
              </a:endParaRPr>
            </a:p>
          </p:txBody>
        </p:sp>
        <p:sp>
          <p:nvSpPr>
            <p:cNvPr id="31" name="Freeform 282"/>
            <p:cNvSpPr>
              <a:spLocks/>
            </p:cNvSpPr>
            <p:nvPr/>
          </p:nvSpPr>
          <p:spPr bwMode="auto">
            <a:xfrm>
              <a:off x="2951" y="1819"/>
              <a:ext cx="143" cy="179"/>
            </a:xfrm>
            <a:custGeom>
              <a:avLst/>
              <a:gdLst>
                <a:gd name="T0" fmla="*/ 0 w 428"/>
                <a:gd name="T1" fmla="*/ 0 h 537"/>
                <a:gd name="T2" fmla="*/ 60 w 428"/>
                <a:gd name="T3" fmla="*/ 28 h 537"/>
                <a:gd name="T4" fmla="*/ 118 w 428"/>
                <a:gd name="T5" fmla="*/ 59 h 537"/>
                <a:gd name="T6" fmla="*/ 175 w 428"/>
                <a:gd name="T7" fmla="*/ 94 h 537"/>
                <a:gd name="T8" fmla="*/ 230 w 428"/>
                <a:gd name="T9" fmla="*/ 131 h 537"/>
                <a:gd name="T10" fmla="*/ 227 w 428"/>
                <a:gd name="T11" fmla="*/ 132 h 537"/>
                <a:gd name="T12" fmla="*/ 204 w 428"/>
                <a:gd name="T13" fmla="*/ 149 h 537"/>
                <a:gd name="T14" fmla="*/ 185 w 428"/>
                <a:gd name="T15" fmla="*/ 168 h 537"/>
                <a:gd name="T16" fmla="*/ 171 w 428"/>
                <a:gd name="T17" fmla="*/ 190 h 537"/>
                <a:gd name="T18" fmla="*/ 160 w 428"/>
                <a:gd name="T19" fmla="*/ 213 h 537"/>
                <a:gd name="T20" fmla="*/ 154 w 428"/>
                <a:gd name="T21" fmla="*/ 239 h 537"/>
                <a:gd name="T22" fmla="*/ 153 w 428"/>
                <a:gd name="T23" fmla="*/ 265 h 537"/>
                <a:gd name="T24" fmla="*/ 156 w 428"/>
                <a:gd name="T25" fmla="*/ 292 h 537"/>
                <a:gd name="T26" fmla="*/ 165 w 428"/>
                <a:gd name="T27" fmla="*/ 317 h 537"/>
                <a:gd name="T28" fmla="*/ 178 w 428"/>
                <a:gd name="T29" fmla="*/ 340 h 537"/>
                <a:gd name="T30" fmla="*/ 196 w 428"/>
                <a:gd name="T31" fmla="*/ 361 h 537"/>
                <a:gd name="T32" fmla="*/ 204 w 428"/>
                <a:gd name="T33" fmla="*/ 369 h 537"/>
                <a:gd name="T34" fmla="*/ 228 w 428"/>
                <a:gd name="T35" fmla="*/ 388 h 537"/>
                <a:gd name="T36" fmla="*/ 254 w 428"/>
                <a:gd name="T37" fmla="*/ 404 h 537"/>
                <a:gd name="T38" fmla="*/ 284 w 428"/>
                <a:gd name="T39" fmla="*/ 416 h 537"/>
                <a:gd name="T40" fmla="*/ 314 w 428"/>
                <a:gd name="T41" fmla="*/ 423 h 537"/>
                <a:gd name="T42" fmla="*/ 345 w 428"/>
                <a:gd name="T43" fmla="*/ 426 h 537"/>
                <a:gd name="T44" fmla="*/ 354 w 428"/>
                <a:gd name="T45" fmla="*/ 426 h 537"/>
                <a:gd name="T46" fmla="*/ 363 w 428"/>
                <a:gd name="T47" fmla="*/ 426 h 537"/>
                <a:gd name="T48" fmla="*/ 428 w 428"/>
                <a:gd name="T49" fmla="*/ 419 h 537"/>
                <a:gd name="T50" fmla="*/ 383 w 428"/>
                <a:gd name="T51" fmla="*/ 444 h 537"/>
                <a:gd name="T52" fmla="*/ 333 w 428"/>
                <a:gd name="T53" fmla="*/ 470 h 537"/>
                <a:gd name="T54" fmla="*/ 278 w 428"/>
                <a:gd name="T55" fmla="*/ 494 h 537"/>
                <a:gd name="T56" fmla="*/ 218 w 428"/>
                <a:gd name="T57" fmla="*/ 516 h 537"/>
                <a:gd name="T58" fmla="*/ 154 w 428"/>
                <a:gd name="T59" fmla="*/ 537 h 537"/>
                <a:gd name="T60" fmla="*/ 136 w 428"/>
                <a:gd name="T61" fmla="*/ 436 h 537"/>
                <a:gd name="T62" fmla="*/ 114 w 428"/>
                <a:gd name="T63" fmla="*/ 339 h 537"/>
                <a:gd name="T64" fmla="*/ 90 w 428"/>
                <a:gd name="T65" fmla="*/ 247 h 537"/>
                <a:gd name="T66" fmla="*/ 62 w 428"/>
                <a:gd name="T67" fmla="*/ 160 h 537"/>
                <a:gd name="T68" fmla="*/ 31 w 428"/>
                <a:gd name="T69" fmla="*/ 78 h 537"/>
                <a:gd name="T70" fmla="*/ 0 w 428"/>
                <a:gd name="T71" fmla="*/ 0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8" h="537">
                  <a:moveTo>
                    <a:pt x="0" y="0"/>
                  </a:moveTo>
                  <a:lnTo>
                    <a:pt x="60" y="28"/>
                  </a:lnTo>
                  <a:lnTo>
                    <a:pt x="118" y="59"/>
                  </a:lnTo>
                  <a:lnTo>
                    <a:pt x="175" y="94"/>
                  </a:lnTo>
                  <a:lnTo>
                    <a:pt x="230" y="131"/>
                  </a:lnTo>
                  <a:lnTo>
                    <a:pt x="227" y="132"/>
                  </a:lnTo>
                  <a:lnTo>
                    <a:pt x="204" y="149"/>
                  </a:lnTo>
                  <a:lnTo>
                    <a:pt x="185" y="168"/>
                  </a:lnTo>
                  <a:lnTo>
                    <a:pt x="171" y="190"/>
                  </a:lnTo>
                  <a:lnTo>
                    <a:pt x="160" y="213"/>
                  </a:lnTo>
                  <a:lnTo>
                    <a:pt x="154" y="239"/>
                  </a:lnTo>
                  <a:lnTo>
                    <a:pt x="153" y="265"/>
                  </a:lnTo>
                  <a:lnTo>
                    <a:pt x="156" y="292"/>
                  </a:lnTo>
                  <a:lnTo>
                    <a:pt x="165" y="317"/>
                  </a:lnTo>
                  <a:lnTo>
                    <a:pt x="178" y="340"/>
                  </a:lnTo>
                  <a:lnTo>
                    <a:pt x="196" y="361"/>
                  </a:lnTo>
                  <a:lnTo>
                    <a:pt x="204" y="369"/>
                  </a:lnTo>
                  <a:lnTo>
                    <a:pt x="228" y="388"/>
                  </a:lnTo>
                  <a:lnTo>
                    <a:pt x="254" y="404"/>
                  </a:lnTo>
                  <a:lnTo>
                    <a:pt x="284" y="416"/>
                  </a:lnTo>
                  <a:lnTo>
                    <a:pt x="314" y="423"/>
                  </a:lnTo>
                  <a:lnTo>
                    <a:pt x="345" y="426"/>
                  </a:lnTo>
                  <a:lnTo>
                    <a:pt x="354" y="426"/>
                  </a:lnTo>
                  <a:lnTo>
                    <a:pt x="363" y="426"/>
                  </a:lnTo>
                  <a:lnTo>
                    <a:pt x="428" y="419"/>
                  </a:lnTo>
                  <a:lnTo>
                    <a:pt x="383" y="444"/>
                  </a:lnTo>
                  <a:lnTo>
                    <a:pt x="333" y="470"/>
                  </a:lnTo>
                  <a:lnTo>
                    <a:pt x="278" y="494"/>
                  </a:lnTo>
                  <a:lnTo>
                    <a:pt x="218" y="516"/>
                  </a:lnTo>
                  <a:lnTo>
                    <a:pt x="154" y="537"/>
                  </a:lnTo>
                  <a:lnTo>
                    <a:pt x="136" y="436"/>
                  </a:lnTo>
                  <a:lnTo>
                    <a:pt x="114" y="339"/>
                  </a:lnTo>
                  <a:lnTo>
                    <a:pt x="90" y="247"/>
                  </a:lnTo>
                  <a:lnTo>
                    <a:pt x="62" y="160"/>
                  </a:lnTo>
                  <a:lnTo>
                    <a:pt x="31" y="78"/>
                  </a:lnTo>
                  <a:lnTo>
                    <a:pt x="0" y="0"/>
                  </a:lnTo>
                  <a:close/>
                </a:path>
              </a:pathLst>
            </a:custGeom>
            <a:grpFill/>
            <a:ln w="0">
              <a:noFill/>
              <a:prstDash val="solid"/>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dirty="0">
                <a:ln>
                  <a:noFill/>
                </a:ln>
                <a:solidFill>
                  <a:prstClr val="black"/>
                </a:solidFill>
                <a:effectLst/>
                <a:uLnTx/>
                <a:uFillTx/>
                <a:latin typeface="Trebuchet MS" panose="020B0603020202020204" pitchFamily="34" charset="0"/>
                <a:ea typeface="+mn-ea"/>
                <a:cs typeface="Arial" charset="0"/>
              </a:endParaRPr>
            </a:p>
          </p:txBody>
        </p:sp>
      </p:grpSp>
      <p:grpSp>
        <p:nvGrpSpPr>
          <p:cNvPr id="32" name="Group 264"/>
          <p:cNvGrpSpPr>
            <a:grpSpLocks noChangeAspect="1"/>
          </p:cNvGrpSpPr>
          <p:nvPr/>
        </p:nvGrpSpPr>
        <p:grpSpPr bwMode="auto">
          <a:xfrm flipH="1" flipV="1">
            <a:off x="866979" y="1829863"/>
            <a:ext cx="554831" cy="446997"/>
            <a:chOff x="2277" y="1674"/>
            <a:chExt cx="1204" cy="970"/>
          </a:xfrm>
          <a:solidFill>
            <a:sysClr val="window" lastClr="FFFFFF"/>
          </a:solidFill>
        </p:grpSpPr>
        <p:sp>
          <p:nvSpPr>
            <p:cNvPr id="33" name="Freeform 266"/>
            <p:cNvSpPr>
              <a:spLocks/>
            </p:cNvSpPr>
            <p:nvPr/>
          </p:nvSpPr>
          <p:spPr bwMode="auto">
            <a:xfrm>
              <a:off x="2277" y="1674"/>
              <a:ext cx="1204" cy="970"/>
            </a:xfrm>
            <a:custGeom>
              <a:avLst/>
              <a:gdLst>
                <a:gd name="T0" fmla="*/ 1806 w 3611"/>
                <a:gd name="T1" fmla="*/ 26 h 2909"/>
                <a:gd name="T2" fmla="*/ 2162 w 3611"/>
                <a:gd name="T3" fmla="*/ 141 h 2909"/>
                <a:gd name="T4" fmla="*/ 2481 w 3611"/>
                <a:gd name="T5" fmla="*/ 340 h 2909"/>
                <a:gd name="T6" fmla="*/ 2650 w 3611"/>
                <a:gd name="T7" fmla="*/ 249 h 2909"/>
                <a:gd name="T8" fmla="*/ 2712 w 3611"/>
                <a:gd name="T9" fmla="*/ 249 h 2909"/>
                <a:gd name="T10" fmla="*/ 2781 w 3611"/>
                <a:gd name="T11" fmla="*/ 328 h 2909"/>
                <a:gd name="T12" fmla="*/ 3111 w 3611"/>
                <a:gd name="T13" fmla="*/ 837 h 2909"/>
                <a:gd name="T14" fmla="*/ 3376 w 3611"/>
                <a:gd name="T15" fmla="*/ 440 h 2909"/>
                <a:gd name="T16" fmla="*/ 3451 w 3611"/>
                <a:gd name="T17" fmla="*/ 461 h 2909"/>
                <a:gd name="T18" fmla="*/ 3509 w 3611"/>
                <a:gd name="T19" fmla="*/ 552 h 2909"/>
                <a:gd name="T20" fmla="*/ 3564 w 3611"/>
                <a:gd name="T21" fmla="*/ 1290 h 2909"/>
                <a:gd name="T22" fmla="*/ 3611 w 3611"/>
                <a:gd name="T23" fmla="*/ 1397 h 2909"/>
                <a:gd name="T24" fmla="*/ 3584 w 3611"/>
                <a:gd name="T25" fmla="*/ 1509 h 2909"/>
                <a:gd name="T26" fmla="*/ 3546 w 3611"/>
                <a:gd name="T27" fmla="*/ 1559 h 2909"/>
                <a:gd name="T28" fmla="*/ 3446 w 3611"/>
                <a:gd name="T29" fmla="*/ 1612 h 2909"/>
                <a:gd name="T30" fmla="*/ 3341 w 3611"/>
                <a:gd name="T31" fmla="*/ 1594 h 2909"/>
                <a:gd name="T32" fmla="*/ 2591 w 3611"/>
                <a:gd name="T33" fmla="*/ 1516 h 2909"/>
                <a:gd name="T34" fmla="*/ 2517 w 3611"/>
                <a:gd name="T35" fmla="*/ 1512 h 2909"/>
                <a:gd name="T36" fmla="*/ 2442 w 3611"/>
                <a:gd name="T37" fmla="*/ 1447 h 2909"/>
                <a:gd name="T38" fmla="*/ 2434 w 3611"/>
                <a:gd name="T39" fmla="*/ 1380 h 2909"/>
                <a:gd name="T40" fmla="*/ 2846 w 3611"/>
                <a:gd name="T41" fmla="*/ 1110 h 2909"/>
                <a:gd name="T42" fmla="*/ 2333 w 3611"/>
                <a:gd name="T43" fmla="*/ 794 h 2909"/>
                <a:gd name="T44" fmla="*/ 2252 w 3611"/>
                <a:gd name="T45" fmla="*/ 734 h 2909"/>
                <a:gd name="T46" fmla="*/ 2239 w 3611"/>
                <a:gd name="T47" fmla="*/ 663 h 2909"/>
                <a:gd name="T48" fmla="*/ 2355 w 3611"/>
                <a:gd name="T49" fmla="*/ 485 h 2909"/>
                <a:gd name="T50" fmla="*/ 2048 w 3611"/>
                <a:gd name="T51" fmla="*/ 301 h 2909"/>
                <a:gd name="T52" fmla="*/ 1703 w 3611"/>
                <a:gd name="T53" fmla="*/ 204 h 2909"/>
                <a:gd name="T54" fmla="*/ 1334 w 3611"/>
                <a:gd name="T55" fmla="*/ 204 h 2909"/>
                <a:gd name="T56" fmla="*/ 985 w 3611"/>
                <a:gd name="T57" fmla="*/ 305 h 2909"/>
                <a:gd name="T58" fmla="*/ 681 w 3611"/>
                <a:gd name="T59" fmla="*/ 493 h 2909"/>
                <a:gd name="T60" fmla="*/ 439 w 3611"/>
                <a:gd name="T61" fmla="*/ 752 h 2909"/>
                <a:gd name="T62" fmla="*/ 272 w 3611"/>
                <a:gd name="T63" fmla="*/ 1069 h 2909"/>
                <a:gd name="T64" fmla="*/ 195 w 3611"/>
                <a:gd name="T65" fmla="*/ 1430 h 2909"/>
                <a:gd name="T66" fmla="*/ 218 w 3611"/>
                <a:gd name="T67" fmla="*/ 1790 h 2909"/>
                <a:gd name="T68" fmla="*/ 333 w 3611"/>
                <a:gd name="T69" fmla="*/ 2119 h 2909"/>
                <a:gd name="T70" fmla="*/ 527 w 3611"/>
                <a:gd name="T71" fmla="*/ 2408 h 2909"/>
                <a:gd name="T72" fmla="*/ 793 w 3611"/>
                <a:gd name="T73" fmla="*/ 2639 h 2909"/>
                <a:gd name="T74" fmla="*/ 981 w 3611"/>
                <a:gd name="T75" fmla="*/ 2754 h 2909"/>
                <a:gd name="T76" fmla="*/ 999 w 3611"/>
                <a:gd name="T77" fmla="*/ 2834 h 2909"/>
                <a:gd name="T78" fmla="*/ 947 w 3611"/>
                <a:gd name="T79" fmla="*/ 2900 h 2909"/>
                <a:gd name="T80" fmla="*/ 864 w 3611"/>
                <a:gd name="T81" fmla="*/ 2900 h 2909"/>
                <a:gd name="T82" fmla="*/ 544 w 3611"/>
                <a:gd name="T83" fmla="*/ 2691 h 2909"/>
                <a:gd name="T84" fmla="*/ 288 w 3611"/>
                <a:gd name="T85" fmla="*/ 2414 h 2909"/>
                <a:gd name="T86" fmla="*/ 107 w 3611"/>
                <a:gd name="T87" fmla="*/ 2084 h 2909"/>
                <a:gd name="T88" fmla="*/ 12 w 3611"/>
                <a:gd name="T89" fmla="*/ 1716 h 2909"/>
                <a:gd name="T90" fmla="*/ 14 w 3611"/>
                <a:gd name="T91" fmla="*/ 1318 h 2909"/>
                <a:gd name="T92" fmla="*/ 120 w 3611"/>
                <a:gd name="T93" fmla="*/ 931 h 2909"/>
                <a:gd name="T94" fmla="*/ 318 w 3611"/>
                <a:gd name="T95" fmla="*/ 593 h 2909"/>
                <a:gd name="T96" fmla="*/ 593 w 3611"/>
                <a:gd name="T97" fmla="*/ 317 h 2909"/>
                <a:gd name="T98" fmla="*/ 931 w 3611"/>
                <a:gd name="T99" fmla="*/ 119 h 2909"/>
                <a:gd name="T100" fmla="*/ 1316 w 3611"/>
                <a:gd name="T101" fmla="*/ 13 h 2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11" h="2909">
                  <a:moveTo>
                    <a:pt x="1523" y="0"/>
                  </a:moveTo>
                  <a:lnTo>
                    <a:pt x="1617" y="2"/>
                  </a:lnTo>
                  <a:lnTo>
                    <a:pt x="1711" y="11"/>
                  </a:lnTo>
                  <a:lnTo>
                    <a:pt x="1806" y="26"/>
                  </a:lnTo>
                  <a:lnTo>
                    <a:pt x="1897" y="47"/>
                  </a:lnTo>
                  <a:lnTo>
                    <a:pt x="1988" y="73"/>
                  </a:lnTo>
                  <a:lnTo>
                    <a:pt x="2077" y="104"/>
                  </a:lnTo>
                  <a:lnTo>
                    <a:pt x="2162" y="141"/>
                  </a:lnTo>
                  <a:lnTo>
                    <a:pt x="2246" y="184"/>
                  </a:lnTo>
                  <a:lnTo>
                    <a:pt x="2328" y="231"/>
                  </a:lnTo>
                  <a:lnTo>
                    <a:pt x="2407" y="283"/>
                  </a:lnTo>
                  <a:lnTo>
                    <a:pt x="2481" y="340"/>
                  </a:lnTo>
                  <a:lnTo>
                    <a:pt x="2553" y="403"/>
                  </a:lnTo>
                  <a:lnTo>
                    <a:pt x="2627" y="273"/>
                  </a:lnTo>
                  <a:lnTo>
                    <a:pt x="2637" y="260"/>
                  </a:lnTo>
                  <a:lnTo>
                    <a:pt x="2650" y="249"/>
                  </a:lnTo>
                  <a:lnTo>
                    <a:pt x="2665" y="243"/>
                  </a:lnTo>
                  <a:lnTo>
                    <a:pt x="2681" y="241"/>
                  </a:lnTo>
                  <a:lnTo>
                    <a:pt x="2697" y="243"/>
                  </a:lnTo>
                  <a:lnTo>
                    <a:pt x="2712" y="249"/>
                  </a:lnTo>
                  <a:lnTo>
                    <a:pt x="2726" y="260"/>
                  </a:lnTo>
                  <a:lnTo>
                    <a:pt x="2761" y="295"/>
                  </a:lnTo>
                  <a:lnTo>
                    <a:pt x="2773" y="310"/>
                  </a:lnTo>
                  <a:lnTo>
                    <a:pt x="2781" y="328"/>
                  </a:lnTo>
                  <a:lnTo>
                    <a:pt x="2786" y="348"/>
                  </a:lnTo>
                  <a:lnTo>
                    <a:pt x="2787" y="366"/>
                  </a:lnTo>
                  <a:lnTo>
                    <a:pt x="2774" y="498"/>
                  </a:lnTo>
                  <a:lnTo>
                    <a:pt x="3111" y="837"/>
                  </a:lnTo>
                  <a:lnTo>
                    <a:pt x="3330" y="476"/>
                  </a:lnTo>
                  <a:lnTo>
                    <a:pt x="3342" y="460"/>
                  </a:lnTo>
                  <a:lnTo>
                    <a:pt x="3358" y="448"/>
                  </a:lnTo>
                  <a:lnTo>
                    <a:pt x="3376" y="440"/>
                  </a:lnTo>
                  <a:lnTo>
                    <a:pt x="3395" y="438"/>
                  </a:lnTo>
                  <a:lnTo>
                    <a:pt x="3416" y="440"/>
                  </a:lnTo>
                  <a:lnTo>
                    <a:pt x="3435" y="448"/>
                  </a:lnTo>
                  <a:lnTo>
                    <a:pt x="3451" y="461"/>
                  </a:lnTo>
                  <a:lnTo>
                    <a:pt x="3479" y="488"/>
                  </a:lnTo>
                  <a:lnTo>
                    <a:pt x="3493" y="507"/>
                  </a:lnTo>
                  <a:lnTo>
                    <a:pt x="3503" y="529"/>
                  </a:lnTo>
                  <a:lnTo>
                    <a:pt x="3509" y="552"/>
                  </a:lnTo>
                  <a:lnTo>
                    <a:pt x="3511" y="576"/>
                  </a:lnTo>
                  <a:lnTo>
                    <a:pt x="3506" y="599"/>
                  </a:lnTo>
                  <a:lnTo>
                    <a:pt x="3361" y="1087"/>
                  </a:lnTo>
                  <a:lnTo>
                    <a:pt x="3564" y="1290"/>
                  </a:lnTo>
                  <a:lnTo>
                    <a:pt x="3584" y="1314"/>
                  </a:lnTo>
                  <a:lnTo>
                    <a:pt x="3599" y="1341"/>
                  </a:lnTo>
                  <a:lnTo>
                    <a:pt x="3608" y="1368"/>
                  </a:lnTo>
                  <a:lnTo>
                    <a:pt x="3611" y="1397"/>
                  </a:lnTo>
                  <a:lnTo>
                    <a:pt x="3610" y="1426"/>
                  </a:lnTo>
                  <a:lnTo>
                    <a:pt x="3606" y="1455"/>
                  </a:lnTo>
                  <a:lnTo>
                    <a:pt x="3596" y="1482"/>
                  </a:lnTo>
                  <a:lnTo>
                    <a:pt x="3584" y="1509"/>
                  </a:lnTo>
                  <a:lnTo>
                    <a:pt x="3568" y="1534"/>
                  </a:lnTo>
                  <a:lnTo>
                    <a:pt x="3548" y="1556"/>
                  </a:lnTo>
                  <a:lnTo>
                    <a:pt x="3548" y="1557"/>
                  </a:lnTo>
                  <a:lnTo>
                    <a:pt x="3546" y="1559"/>
                  </a:lnTo>
                  <a:lnTo>
                    <a:pt x="3523" y="1578"/>
                  </a:lnTo>
                  <a:lnTo>
                    <a:pt x="3498" y="1593"/>
                  </a:lnTo>
                  <a:lnTo>
                    <a:pt x="3472" y="1605"/>
                  </a:lnTo>
                  <a:lnTo>
                    <a:pt x="3446" y="1612"/>
                  </a:lnTo>
                  <a:lnTo>
                    <a:pt x="3418" y="1614"/>
                  </a:lnTo>
                  <a:lnTo>
                    <a:pt x="3391" y="1612"/>
                  </a:lnTo>
                  <a:lnTo>
                    <a:pt x="3366" y="1605"/>
                  </a:lnTo>
                  <a:lnTo>
                    <a:pt x="3341" y="1594"/>
                  </a:lnTo>
                  <a:lnTo>
                    <a:pt x="3317" y="1579"/>
                  </a:lnTo>
                  <a:lnTo>
                    <a:pt x="3295" y="1560"/>
                  </a:lnTo>
                  <a:lnTo>
                    <a:pt x="3099" y="1365"/>
                  </a:lnTo>
                  <a:lnTo>
                    <a:pt x="2591" y="1516"/>
                  </a:lnTo>
                  <a:lnTo>
                    <a:pt x="2576" y="1520"/>
                  </a:lnTo>
                  <a:lnTo>
                    <a:pt x="2562" y="1521"/>
                  </a:lnTo>
                  <a:lnTo>
                    <a:pt x="2539" y="1519"/>
                  </a:lnTo>
                  <a:lnTo>
                    <a:pt x="2517" y="1512"/>
                  </a:lnTo>
                  <a:lnTo>
                    <a:pt x="2496" y="1502"/>
                  </a:lnTo>
                  <a:lnTo>
                    <a:pt x="2480" y="1489"/>
                  </a:lnTo>
                  <a:lnTo>
                    <a:pt x="2453" y="1461"/>
                  </a:lnTo>
                  <a:lnTo>
                    <a:pt x="2442" y="1447"/>
                  </a:lnTo>
                  <a:lnTo>
                    <a:pt x="2434" y="1432"/>
                  </a:lnTo>
                  <a:lnTo>
                    <a:pt x="2430" y="1414"/>
                  </a:lnTo>
                  <a:lnTo>
                    <a:pt x="2430" y="1397"/>
                  </a:lnTo>
                  <a:lnTo>
                    <a:pt x="2434" y="1380"/>
                  </a:lnTo>
                  <a:lnTo>
                    <a:pt x="2442" y="1364"/>
                  </a:lnTo>
                  <a:lnTo>
                    <a:pt x="2453" y="1350"/>
                  </a:lnTo>
                  <a:lnTo>
                    <a:pt x="2468" y="1339"/>
                  </a:lnTo>
                  <a:lnTo>
                    <a:pt x="2846" y="1110"/>
                  </a:lnTo>
                  <a:lnTo>
                    <a:pt x="2516" y="779"/>
                  </a:lnTo>
                  <a:lnTo>
                    <a:pt x="2358" y="795"/>
                  </a:lnTo>
                  <a:lnTo>
                    <a:pt x="2351" y="796"/>
                  </a:lnTo>
                  <a:lnTo>
                    <a:pt x="2333" y="794"/>
                  </a:lnTo>
                  <a:lnTo>
                    <a:pt x="2317" y="788"/>
                  </a:lnTo>
                  <a:lnTo>
                    <a:pt x="2300" y="781"/>
                  </a:lnTo>
                  <a:lnTo>
                    <a:pt x="2287" y="770"/>
                  </a:lnTo>
                  <a:lnTo>
                    <a:pt x="2252" y="734"/>
                  </a:lnTo>
                  <a:lnTo>
                    <a:pt x="2240" y="719"/>
                  </a:lnTo>
                  <a:lnTo>
                    <a:pt x="2234" y="700"/>
                  </a:lnTo>
                  <a:lnTo>
                    <a:pt x="2233" y="682"/>
                  </a:lnTo>
                  <a:lnTo>
                    <a:pt x="2239" y="663"/>
                  </a:lnTo>
                  <a:lnTo>
                    <a:pt x="2250" y="648"/>
                  </a:lnTo>
                  <a:lnTo>
                    <a:pt x="2265" y="636"/>
                  </a:lnTo>
                  <a:lnTo>
                    <a:pt x="2424" y="544"/>
                  </a:lnTo>
                  <a:lnTo>
                    <a:pt x="2355" y="485"/>
                  </a:lnTo>
                  <a:lnTo>
                    <a:pt x="2284" y="431"/>
                  </a:lnTo>
                  <a:lnTo>
                    <a:pt x="2208" y="383"/>
                  </a:lnTo>
                  <a:lnTo>
                    <a:pt x="2129" y="339"/>
                  </a:lnTo>
                  <a:lnTo>
                    <a:pt x="2048" y="301"/>
                  </a:lnTo>
                  <a:lnTo>
                    <a:pt x="1965" y="268"/>
                  </a:lnTo>
                  <a:lnTo>
                    <a:pt x="1879" y="240"/>
                  </a:lnTo>
                  <a:lnTo>
                    <a:pt x="1791" y="219"/>
                  </a:lnTo>
                  <a:lnTo>
                    <a:pt x="1703" y="204"/>
                  </a:lnTo>
                  <a:lnTo>
                    <a:pt x="1613" y="194"/>
                  </a:lnTo>
                  <a:lnTo>
                    <a:pt x="1523" y="191"/>
                  </a:lnTo>
                  <a:lnTo>
                    <a:pt x="1427" y="194"/>
                  </a:lnTo>
                  <a:lnTo>
                    <a:pt x="1334" y="204"/>
                  </a:lnTo>
                  <a:lnTo>
                    <a:pt x="1243" y="220"/>
                  </a:lnTo>
                  <a:lnTo>
                    <a:pt x="1154" y="243"/>
                  </a:lnTo>
                  <a:lnTo>
                    <a:pt x="1068" y="271"/>
                  </a:lnTo>
                  <a:lnTo>
                    <a:pt x="985" y="305"/>
                  </a:lnTo>
                  <a:lnTo>
                    <a:pt x="903" y="345"/>
                  </a:lnTo>
                  <a:lnTo>
                    <a:pt x="826" y="388"/>
                  </a:lnTo>
                  <a:lnTo>
                    <a:pt x="751" y="438"/>
                  </a:lnTo>
                  <a:lnTo>
                    <a:pt x="681" y="493"/>
                  </a:lnTo>
                  <a:lnTo>
                    <a:pt x="614" y="551"/>
                  </a:lnTo>
                  <a:lnTo>
                    <a:pt x="551" y="614"/>
                  </a:lnTo>
                  <a:lnTo>
                    <a:pt x="492" y="681"/>
                  </a:lnTo>
                  <a:lnTo>
                    <a:pt x="439" y="752"/>
                  </a:lnTo>
                  <a:lnTo>
                    <a:pt x="389" y="827"/>
                  </a:lnTo>
                  <a:lnTo>
                    <a:pt x="344" y="905"/>
                  </a:lnTo>
                  <a:lnTo>
                    <a:pt x="306" y="985"/>
                  </a:lnTo>
                  <a:lnTo>
                    <a:pt x="272" y="1069"/>
                  </a:lnTo>
                  <a:lnTo>
                    <a:pt x="243" y="1155"/>
                  </a:lnTo>
                  <a:lnTo>
                    <a:pt x="221" y="1245"/>
                  </a:lnTo>
                  <a:lnTo>
                    <a:pt x="205" y="1336"/>
                  </a:lnTo>
                  <a:lnTo>
                    <a:pt x="195" y="1430"/>
                  </a:lnTo>
                  <a:lnTo>
                    <a:pt x="192" y="1524"/>
                  </a:lnTo>
                  <a:lnTo>
                    <a:pt x="195" y="1614"/>
                  </a:lnTo>
                  <a:lnTo>
                    <a:pt x="204" y="1702"/>
                  </a:lnTo>
                  <a:lnTo>
                    <a:pt x="218" y="1790"/>
                  </a:lnTo>
                  <a:lnTo>
                    <a:pt x="239" y="1874"/>
                  </a:lnTo>
                  <a:lnTo>
                    <a:pt x="265" y="1959"/>
                  </a:lnTo>
                  <a:lnTo>
                    <a:pt x="297" y="2040"/>
                  </a:lnTo>
                  <a:lnTo>
                    <a:pt x="333" y="2119"/>
                  </a:lnTo>
                  <a:lnTo>
                    <a:pt x="375" y="2196"/>
                  </a:lnTo>
                  <a:lnTo>
                    <a:pt x="421" y="2270"/>
                  </a:lnTo>
                  <a:lnTo>
                    <a:pt x="473" y="2341"/>
                  </a:lnTo>
                  <a:lnTo>
                    <a:pt x="527" y="2408"/>
                  </a:lnTo>
                  <a:lnTo>
                    <a:pt x="588" y="2472"/>
                  </a:lnTo>
                  <a:lnTo>
                    <a:pt x="652" y="2532"/>
                  </a:lnTo>
                  <a:lnTo>
                    <a:pt x="720" y="2587"/>
                  </a:lnTo>
                  <a:lnTo>
                    <a:pt x="793" y="2639"/>
                  </a:lnTo>
                  <a:lnTo>
                    <a:pt x="868" y="2685"/>
                  </a:lnTo>
                  <a:lnTo>
                    <a:pt x="947" y="2727"/>
                  </a:lnTo>
                  <a:lnTo>
                    <a:pt x="966" y="2739"/>
                  </a:lnTo>
                  <a:lnTo>
                    <a:pt x="981" y="2754"/>
                  </a:lnTo>
                  <a:lnTo>
                    <a:pt x="992" y="2772"/>
                  </a:lnTo>
                  <a:lnTo>
                    <a:pt x="999" y="2791"/>
                  </a:lnTo>
                  <a:lnTo>
                    <a:pt x="1002" y="2812"/>
                  </a:lnTo>
                  <a:lnTo>
                    <a:pt x="999" y="2834"/>
                  </a:lnTo>
                  <a:lnTo>
                    <a:pt x="992" y="2855"/>
                  </a:lnTo>
                  <a:lnTo>
                    <a:pt x="980" y="2874"/>
                  </a:lnTo>
                  <a:lnTo>
                    <a:pt x="965" y="2889"/>
                  </a:lnTo>
                  <a:lnTo>
                    <a:pt x="947" y="2900"/>
                  </a:lnTo>
                  <a:lnTo>
                    <a:pt x="926" y="2907"/>
                  </a:lnTo>
                  <a:lnTo>
                    <a:pt x="906" y="2909"/>
                  </a:lnTo>
                  <a:lnTo>
                    <a:pt x="885" y="2907"/>
                  </a:lnTo>
                  <a:lnTo>
                    <a:pt x="864" y="2900"/>
                  </a:lnTo>
                  <a:lnTo>
                    <a:pt x="778" y="2855"/>
                  </a:lnTo>
                  <a:lnTo>
                    <a:pt x="696" y="2806"/>
                  </a:lnTo>
                  <a:lnTo>
                    <a:pt x="618" y="2751"/>
                  </a:lnTo>
                  <a:lnTo>
                    <a:pt x="544" y="2691"/>
                  </a:lnTo>
                  <a:lnTo>
                    <a:pt x="473" y="2628"/>
                  </a:lnTo>
                  <a:lnTo>
                    <a:pt x="407" y="2561"/>
                  </a:lnTo>
                  <a:lnTo>
                    <a:pt x="345" y="2489"/>
                  </a:lnTo>
                  <a:lnTo>
                    <a:pt x="288" y="2414"/>
                  </a:lnTo>
                  <a:lnTo>
                    <a:pt x="236" y="2336"/>
                  </a:lnTo>
                  <a:lnTo>
                    <a:pt x="187" y="2254"/>
                  </a:lnTo>
                  <a:lnTo>
                    <a:pt x="145" y="2171"/>
                  </a:lnTo>
                  <a:lnTo>
                    <a:pt x="107" y="2084"/>
                  </a:lnTo>
                  <a:lnTo>
                    <a:pt x="76" y="1995"/>
                  </a:lnTo>
                  <a:lnTo>
                    <a:pt x="48" y="1904"/>
                  </a:lnTo>
                  <a:lnTo>
                    <a:pt x="27" y="1811"/>
                  </a:lnTo>
                  <a:lnTo>
                    <a:pt x="12" y="1716"/>
                  </a:lnTo>
                  <a:lnTo>
                    <a:pt x="3" y="1621"/>
                  </a:lnTo>
                  <a:lnTo>
                    <a:pt x="0" y="1524"/>
                  </a:lnTo>
                  <a:lnTo>
                    <a:pt x="3" y="1420"/>
                  </a:lnTo>
                  <a:lnTo>
                    <a:pt x="14" y="1318"/>
                  </a:lnTo>
                  <a:lnTo>
                    <a:pt x="31" y="1218"/>
                  </a:lnTo>
                  <a:lnTo>
                    <a:pt x="55" y="1119"/>
                  </a:lnTo>
                  <a:lnTo>
                    <a:pt x="84" y="1024"/>
                  </a:lnTo>
                  <a:lnTo>
                    <a:pt x="120" y="931"/>
                  </a:lnTo>
                  <a:lnTo>
                    <a:pt x="161" y="842"/>
                  </a:lnTo>
                  <a:lnTo>
                    <a:pt x="208" y="755"/>
                  </a:lnTo>
                  <a:lnTo>
                    <a:pt x="260" y="672"/>
                  </a:lnTo>
                  <a:lnTo>
                    <a:pt x="318" y="593"/>
                  </a:lnTo>
                  <a:lnTo>
                    <a:pt x="379" y="518"/>
                  </a:lnTo>
                  <a:lnTo>
                    <a:pt x="446" y="447"/>
                  </a:lnTo>
                  <a:lnTo>
                    <a:pt x="517" y="380"/>
                  </a:lnTo>
                  <a:lnTo>
                    <a:pt x="593" y="317"/>
                  </a:lnTo>
                  <a:lnTo>
                    <a:pt x="672" y="260"/>
                  </a:lnTo>
                  <a:lnTo>
                    <a:pt x="754" y="207"/>
                  </a:lnTo>
                  <a:lnTo>
                    <a:pt x="841" y="161"/>
                  </a:lnTo>
                  <a:lnTo>
                    <a:pt x="931" y="119"/>
                  </a:lnTo>
                  <a:lnTo>
                    <a:pt x="1023" y="83"/>
                  </a:lnTo>
                  <a:lnTo>
                    <a:pt x="1118" y="53"/>
                  </a:lnTo>
                  <a:lnTo>
                    <a:pt x="1216" y="30"/>
                  </a:lnTo>
                  <a:lnTo>
                    <a:pt x="1316" y="13"/>
                  </a:lnTo>
                  <a:lnTo>
                    <a:pt x="1419" y="3"/>
                  </a:lnTo>
                  <a:lnTo>
                    <a:pt x="1523" y="0"/>
                  </a:lnTo>
                  <a:close/>
                </a:path>
              </a:pathLst>
            </a:custGeom>
            <a:grpFill/>
            <a:ln w="0">
              <a:noFill/>
              <a:prstDash val="solid"/>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dirty="0">
                <a:ln>
                  <a:noFill/>
                </a:ln>
                <a:solidFill>
                  <a:prstClr val="black"/>
                </a:solidFill>
                <a:effectLst/>
                <a:uLnTx/>
                <a:uFillTx/>
                <a:latin typeface="Trebuchet MS" panose="020B0603020202020204" pitchFamily="34" charset="0"/>
                <a:ea typeface="+mn-ea"/>
                <a:cs typeface="Arial" charset="0"/>
              </a:endParaRPr>
            </a:p>
          </p:txBody>
        </p:sp>
        <p:sp>
          <p:nvSpPr>
            <p:cNvPr id="34" name="Freeform 267"/>
            <p:cNvSpPr>
              <a:spLocks/>
            </p:cNvSpPr>
            <p:nvPr/>
          </p:nvSpPr>
          <p:spPr bwMode="auto">
            <a:xfrm>
              <a:off x="2633" y="2340"/>
              <a:ext cx="152" cy="231"/>
            </a:xfrm>
            <a:custGeom>
              <a:avLst/>
              <a:gdLst>
                <a:gd name="T0" fmla="*/ 454 w 454"/>
                <a:gd name="T1" fmla="*/ 0 h 692"/>
                <a:gd name="T2" fmla="*/ 454 w 454"/>
                <a:gd name="T3" fmla="*/ 692 h 692"/>
                <a:gd name="T4" fmla="*/ 399 w 454"/>
                <a:gd name="T5" fmla="*/ 689 h 692"/>
                <a:gd name="T6" fmla="*/ 349 w 454"/>
                <a:gd name="T7" fmla="*/ 685 h 692"/>
                <a:gd name="T8" fmla="*/ 300 w 454"/>
                <a:gd name="T9" fmla="*/ 677 h 692"/>
                <a:gd name="T10" fmla="*/ 253 w 454"/>
                <a:gd name="T11" fmla="*/ 668 h 692"/>
                <a:gd name="T12" fmla="*/ 207 w 454"/>
                <a:gd name="T13" fmla="*/ 657 h 692"/>
                <a:gd name="T14" fmla="*/ 175 w 454"/>
                <a:gd name="T15" fmla="*/ 600 h 692"/>
                <a:gd name="T16" fmla="*/ 144 w 454"/>
                <a:gd name="T17" fmla="*/ 537 h 692"/>
                <a:gd name="T18" fmla="*/ 115 w 454"/>
                <a:gd name="T19" fmla="*/ 469 h 692"/>
                <a:gd name="T20" fmla="*/ 88 w 454"/>
                <a:gd name="T21" fmla="*/ 396 h 692"/>
                <a:gd name="T22" fmla="*/ 62 w 454"/>
                <a:gd name="T23" fmla="*/ 317 h 692"/>
                <a:gd name="T24" fmla="*/ 38 w 454"/>
                <a:gd name="T25" fmla="*/ 233 h 692"/>
                <a:gd name="T26" fmla="*/ 19 w 454"/>
                <a:gd name="T27" fmla="*/ 144 h 692"/>
                <a:gd name="T28" fmla="*/ 0 w 454"/>
                <a:gd name="T29" fmla="*/ 51 h 692"/>
                <a:gd name="T30" fmla="*/ 49 w 454"/>
                <a:gd name="T31" fmla="*/ 41 h 692"/>
                <a:gd name="T32" fmla="*/ 100 w 454"/>
                <a:gd name="T33" fmla="*/ 31 h 692"/>
                <a:gd name="T34" fmla="*/ 151 w 454"/>
                <a:gd name="T35" fmla="*/ 23 h 692"/>
                <a:gd name="T36" fmla="*/ 205 w 454"/>
                <a:gd name="T37" fmla="*/ 16 h 692"/>
                <a:gd name="T38" fmla="*/ 261 w 454"/>
                <a:gd name="T39" fmla="*/ 10 h 692"/>
                <a:gd name="T40" fmla="*/ 321 w 454"/>
                <a:gd name="T41" fmla="*/ 6 h 692"/>
                <a:gd name="T42" fmla="*/ 385 w 454"/>
                <a:gd name="T43" fmla="*/ 3 h 692"/>
                <a:gd name="T44" fmla="*/ 454 w 454"/>
                <a:gd name="T4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4" h="692">
                  <a:moveTo>
                    <a:pt x="454" y="0"/>
                  </a:moveTo>
                  <a:lnTo>
                    <a:pt x="454" y="692"/>
                  </a:lnTo>
                  <a:lnTo>
                    <a:pt x="399" y="689"/>
                  </a:lnTo>
                  <a:lnTo>
                    <a:pt x="349" y="685"/>
                  </a:lnTo>
                  <a:lnTo>
                    <a:pt x="300" y="677"/>
                  </a:lnTo>
                  <a:lnTo>
                    <a:pt x="253" y="668"/>
                  </a:lnTo>
                  <a:lnTo>
                    <a:pt x="207" y="657"/>
                  </a:lnTo>
                  <a:lnTo>
                    <a:pt x="175" y="600"/>
                  </a:lnTo>
                  <a:lnTo>
                    <a:pt x="144" y="537"/>
                  </a:lnTo>
                  <a:lnTo>
                    <a:pt x="115" y="469"/>
                  </a:lnTo>
                  <a:lnTo>
                    <a:pt x="88" y="396"/>
                  </a:lnTo>
                  <a:lnTo>
                    <a:pt x="62" y="317"/>
                  </a:lnTo>
                  <a:lnTo>
                    <a:pt x="38" y="233"/>
                  </a:lnTo>
                  <a:lnTo>
                    <a:pt x="19" y="144"/>
                  </a:lnTo>
                  <a:lnTo>
                    <a:pt x="0" y="51"/>
                  </a:lnTo>
                  <a:lnTo>
                    <a:pt x="49" y="41"/>
                  </a:lnTo>
                  <a:lnTo>
                    <a:pt x="100" y="31"/>
                  </a:lnTo>
                  <a:lnTo>
                    <a:pt x="151" y="23"/>
                  </a:lnTo>
                  <a:lnTo>
                    <a:pt x="205" y="16"/>
                  </a:lnTo>
                  <a:lnTo>
                    <a:pt x="261" y="10"/>
                  </a:lnTo>
                  <a:lnTo>
                    <a:pt x="321" y="6"/>
                  </a:lnTo>
                  <a:lnTo>
                    <a:pt x="385" y="3"/>
                  </a:lnTo>
                  <a:lnTo>
                    <a:pt x="454" y="0"/>
                  </a:lnTo>
                  <a:close/>
                </a:path>
              </a:pathLst>
            </a:custGeom>
            <a:grpFill/>
            <a:ln w="0">
              <a:noFill/>
              <a:prstDash val="solid"/>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dirty="0">
                <a:ln>
                  <a:noFill/>
                </a:ln>
                <a:solidFill>
                  <a:prstClr val="black"/>
                </a:solidFill>
                <a:effectLst/>
                <a:uLnTx/>
                <a:uFillTx/>
                <a:latin typeface="Trebuchet MS" panose="020B0603020202020204" pitchFamily="34" charset="0"/>
                <a:ea typeface="+mn-ea"/>
                <a:cs typeface="Arial" charset="0"/>
              </a:endParaRPr>
            </a:p>
          </p:txBody>
        </p:sp>
        <p:sp>
          <p:nvSpPr>
            <p:cNvPr id="35" name="Freeform 268"/>
            <p:cNvSpPr>
              <a:spLocks/>
            </p:cNvSpPr>
            <p:nvPr/>
          </p:nvSpPr>
          <p:spPr bwMode="auto">
            <a:xfrm>
              <a:off x="2486" y="2367"/>
              <a:ext cx="161" cy="174"/>
            </a:xfrm>
            <a:custGeom>
              <a:avLst/>
              <a:gdLst>
                <a:gd name="T0" fmla="*/ 325 w 483"/>
                <a:gd name="T1" fmla="*/ 0 h 524"/>
                <a:gd name="T2" fmla="*/ 343 w 483"/>
                <a:gd name="T3" fmla="*/ 99 h 524"/>
                <a:gd name="T4" fmla="*/ 366 w 483"/>
                <a:gd name="T5" fmla="*/ 194 h 524"/>
                <a:gd name="T6" fmla="*/ 392 w 483"/>
                <a:gd name="T7" fmla="*/ 284 h 524"/>
                <a:gd name="T8" fmla="*/ 419 w 483"/>
                <a:gd name="T9" fmla="*/ 368 h 524"/>
                <a:gd name="T10" fmla="*/ 450 w 483"/>
                <a:gd name="T11" fmla="*/ 449 h 524"/>
                <a:gd name="T12" fmla="*/ 483 w 483"/>
                <a:gd name="T13" fmla="*/ 524 h 524"/>
                <a:gd name="T14" fmla="*/ 411 w 483"/>
                <a:gd name="T15" fmla="*/ 491 h 524"/>
                <a:gd name="T16" fmla="*/ 343 w 483"/>
                <a:gd name="T17" fmla="*/ 454 h 524"/>
                <a:gd name="T18" fmla="*/ 279 w 483"/>
                <a:gd name="T19" fmla="*/ 413 h 524"/>
                <a:gd name="T20" fmla="*/ 216 w 483"/>
                <a:gd name="T21" fmla="*/ 367 h 524"/>
                <a:gd name="T22" fmla="*/ 157 w 483"/>
                <a:gd name="T23" fmla="*/ 319 h 524"/>
                <a:gd name="T24" fmla="*/ 101 w 483"/>
                <a:gd name="T25" fmla="*/ 265 h 524"/>
                <a:gd name="T26" fmla="*/ 50 w 483"/>
                <a:gd name="T27" fmla="*/ 209 h 524"/>
                <a:gd name="T28" fmla="*/ 0 w 483"/>
                <a:gd name="T29" fmla="*/ 150 h 524"/>
                <a:gd name="T30" fmla="*/ 42 w 483"/>
                <a:gd name="T31" fmla="*/ 121 h 524"/>
                <a:gd name="T32" fmla="*/ 88 w 483"/>
                <a:gd name="T33" fmla="*/ 95 h 524"/>
                <a:gd name="T34" fmla="*/ 139 w 483"/>
                <a:gd name="T35" fmla="*/ 69 h 524"/>
                <a:gd name="T36" fmla="*/ 196 w 483"/>
                <a:gd name="T37" fmla="*/ 44 h 524"/>
                <a:gd name="T38" fmla="*/ 258 w 483"/>
                <a:gd name="T39" fmla="*/ 21 h 524"/>
                <a:gd name="T40" fmla="*/ 325 w 483"/>
                <a:gd name="T41" fmla="*/ 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3" h="524">
                  <a:moveTo>
                    <a:pt x="325" y="0"/>
                  </a:moveTo>
                  <a:lnTo>
                    <a:pt x="343" y="99"/>
                  </a:lnTo>
                  <a:lnTo>
                    <a:pt x="366" y="194"/>
                  </a:lnTo>
                  <a:lnTo>
                    <a:pt x="392" y="284"/>
                  </a:lnTo>
                  <a:lnTo>
                    <a:pt x="419" y="368"/>
                  </a:lnTo>
                  <a:lnTo>
                    <a:pt x="450" y="449"/>
                  </a:lnTo>
                  <a:lnTo>
                    <a:pt x="483" y="524"/>
                  </a:lnTo>
                  <a:lnTo>
                    <a:pt x="411" y="491"/>
                  </a:lnTo>
                  <a:lnTo>
                    <a:pt x="343" y="454"/>
                  </a:lnTo>
                  <a:lnTo>
                    <a:pt x="279" y="413"/>
                  </a:lnTo>
                  <a:lnTo>
                    <a:pt x="216" y="367"/>
                  </a:lnTo>
                  <a:lnTo>
                    <a:pt x="157" y="319"/>
                  </a:lnTo>
                  <a:lnTo>
                    <a:pt x="101" y="265"/>
                  </a:lnTo>
                  <a:lnTo>
                    <a:pt x="50" y="209"/>
                  </a:lnTo>
                  <a:lnTo>
                    <a:pt x="0" y="150"/>
                  </a:lnTo>
                  <a:lnTo>
                    <a:pt x="42" y="121"/>
                  </a:lnTo>
                  <a:lnTo>
                    <a:pt x="88" y="95"/>
                  </a:lnTo>
                  <a:lnTo>
                    <a:pt x="139" y="69"/>
                  </a:lnTo>
                  <a:lnTo>
                    <a:pt x="196" y="44"/>
                  </a:lnTo>
                  <a:lnTo>
                    <a:pt x="258" y="21"/>
                  </a:lnTo>
                  <a:lnTo>
                    <a:pt x="325" y="0"/>
                  </a:lnTo>
                  <a:close/>
                </a:path>
              </a:pathLst>
            </a:custGeom>
            <a:grpFill/>
            <a:ln w="0">
              <a:noFill/>
              <a:prstDash val="solid"/>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dirty="0">
                <a:ln>
                  <a:noFill/>
                </a:ln>
                <a:solidFill>
                  <a:prstClr val="black"/>
                </a:solidFill>
                <a:effectLst/>
                <a:uLnTx/>
                <a:uFillTx/>
                <a:latin typeface="Trebuchet MS" panose="020B0603020202020204" pitchFamily="34" charset="0"/>
                <a:ea typeface="+mn-ea"/>
                <a:cs typeface="Arial" charset="0"/>
              </a:endParaRPr>
            </a:p>
          </p:txBody>
        </p:sp>
        <p:sp>
          <p:nvSpPr>
            <p:cNvPr id="36" name="Freeform 269"/>
            <p:cNvSpPr>
              <a:spLocks/>
            </p:cNvSpPr>
            <p:nvPr/>
          </p:nvSpPr>
          <p:spPr bwMode="auto">
            <a:xfrm>
              <a:off x="2823" y="2341"/>
              <a:ext cx="142" cy="230"/>
            </a:xfrm>
            <a:custGeom>
              <a:avLst/>
              <a:gdLst>
                <a:gd name="T0" fmla="*/ 0 w 425"/>
                <a:gd name="T1" fmla="*/ 0 h 689"/>
                <a:gd name="T2" fmla="*/ 91 w 425"/>
                <a:gd name="T3" fmla="*/ 4 h 689"/>
                <a:gd name="T4" fmla="*/ 180 w 425"/>
                <a:gd name="T5" fmla="*/ 11 h 689"/>
                <a:gd name="T6" fmla="*/ 265 w 425"/>
                <a:gd name="T7" fmla="*/ 20 h 689"/>
                <a:gd name="T8" fmla="*/ 348 w 425"/>
                <a:gd name="T9" fmla="*/ 34 h 689"/>
                <a:gd name="T10" fmla="*/ 425 w 425"/>
                <a:gd name="T11" fmla="*/ 49 h 689"/>
                <a:gd name="T12" fmla="*/ 407 w 425"/>
                <a:gd name="T13" fmla="*/ 142 h 689"/>
                <a:gd name="T14" fmla="*/ 386 w 425"/>
                <a:gd name="T15" fmla="*/ 231 h 689"/>
                <a:gd name="T16" fmla="*/ 363 w 425"/>
                <a:gd name="T17" fmla="*/ 316 h 689"/>
                <a:gd name="T18" fmla="*/ 338 w 425"/>
                <a:gd name="T19" fmla="*/ 394 h 689"/>
                <a:gd name="T20" fmla="*/ 310 w 425"/>
                <a:gd name="T21" fmla="*/ 468 h 689"/>
                <a:gd name="T22" fmla="*/ 281 w 425"/>
                <a:gd name="T23" fmla="*/ 537 h 689"/>
                <a:gd name="T24" fmla="*/ 250 w 425"/>
                <a:gd name="T25" fmla="*/ 599 h 689"/>
                <a:gd name="T26" fmla="*/ 218 w 425"/>
                <a:gd name="T27" fmla="*/ 656 h 689"/>
                <a:gd name="T28" fmla="*/ 181 w 425"/>
                <a:gd name="T29" fmla="*/ 664 h 689"/>
                <a:gd name="T30" fmla="*/ 142 w 425"/>
                <a:gd name="T31" fmla="*/ 672 h 689"/>
                <a:gd name="T32" fmla="*/ 104 w 425"/>
                <a:gd name="T33" fmla="*/ 678 h 689"/>
                <a:gd name="T34" fmla="*/ 66 w 425"/>
                <a:gd name="T35" fmla="*/ 683 h 689"/>
                <a:gd name="T36" fmla="*/ 32 w 425"/>
                <a:gd name="T37" fmla="*/ 687 h 689"/>
                <a:gd name="T38" fmla="*/ 0 w 425"/>
                <a:gd name="T39" fmla="*/ 689 h 689"/>
                <a:gd name="T40" fmla="*/ 0 w 425"/>
                <a:gd name="T41" fmla="*/ 0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689">
                  <a:moveTo>
                    <a:pt x="0" y="0"/>
                  </a:moveTo>
                  <a:lnTo>
                    <a:pt x="91" y="4"/>
                  </a:lnTo>
                  <a:lnTo>
                    <a:pt x="180" y="11"/>
                  </a:lnTo>
                  <a:lnTo>
                    <a:pt x="265" y="20"/>
                  </a:lnTo>
                  <a:lnTo>
                    <a:pt x="348" y="34"/>
                  </a:lnTo>
                  <a:lnTo>
                    <a:pt x="425" y="49"/>
                  </a:lnTo>
                  <a:lnTo>
                    <a:pt x="407" y="142"/>
                  </a:lnTo>
                  <a:lnTo>
                    <a:pt x="386" y="231"/>
                  </a:lnTo>
                  <a:lnTo>
                    <a:pt x="363" y="316"/>
                  </a:lnTo>
                  <a:lnTo>
                    <a:pt x="338" y="394"/>
                  </a:lnTo>
                  <a:lnTo>
                    <a:pt x="310" y="468"/>
                  </a:lnTo>
                  <a:lnTo>
                    <a:pt x="281" y="537"/>
                  </a:lnTo>
                  <a:lnTo>
                    <a:pt x="250" y="599"/>
                  </a:lnTo>
                  <a:lnTo>
                    <a:pt x="218" y="656"/>
                  </a:lnTo>
                  <a:lnTo>
                    <a:pt x="181" y="664"/>
                  </a:lnTo>
                  <a:lnTo>
                    <a:pt x="142" y="672"/>
                  </a:lnTo>
                  <a:lnTo>
                    <a:pt x="104" y="678"/>
                  </a:lnTo>
                  <a:lnTo>
                    <a:pt x="66" y="683"/>
                  </a:lnTo>
                  <a:lnTo>
                    <a:pt x="32" y="687"/>
                  </a:lnTo>
                  <a:lnTo>
                    <a:pt x="0" y="689"/>
                  </a:lnTo>
                  <a:lnTo>
                    <a:pt x="0" y="0"/>
                  </a:lnTo>
                  <a:close/>
                </a:path>
              </a:pathLst>
            </a:custGeom>
            <a:grpFill/>
            <a:ln w="0">
              <a:noFill/>
              <a:prstDash val="solid"/>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dirty="0">
                <a:ln>
                  <a:noFill/>
                </a:ln>
                <a:solidFill>
                  <a:prstClr val="black"/>
                </a:solidFill>
                <a:effectLst/>
                <a:uLnTx/>
                <a:uFillTx/>
                <a:latin typeface="Trebuchet MS" panose="020B0603020202020204" pitchFamily="34" charset="0"/>
                <a:ea typeface="+mn-ea"/>
                <a:cs typeface="Arial" charset="0"/>
              </a:endParaRPr>
            </a:p>
          </p:txBody>
        </p:sp>
        <p:sp>
          <p:nvSpPr>
            <p:cNvPr id="37" name="Freeform 270"/>
            <p:cNvSpPr>
              <a:spLocks/>
            </p:cNvSpPr>
            <p:nvPr/>
          </p:nvSpPr>
          <p:spPr bwMode="auto">
            <a:xfrm>
              <a:off x="2948" y="2367"/>
              <a:ext cx="161" cy="175"/>
            </a:xfrm>
            <a:custGeom>
              <a:avLst/>
              <a:gdLst>
                <a:gd name="T0" fmla="*/ 159 w 484"/>
                <a:gd name="T1" fmla="*/ 0 h 525"/>
                <a:gd name="T2" fmla="*/ 226 w 484"/>
                <a:gd name="T3" fmla="*/ 22 h 525"/>
                <a:gd name="T4" fmla="*/ 288 w 484"/>
                <a:gd name="T5" fmla="*/ 44 h 525"/>
                <a:gd name="T6" fmla="*/ 345 w 484"/>
                <a:gd name="T7" fmla="*/ 70 h 525"/>
                <a:gd name="T8" fmla="*/ 397 w 484"/>
                <a:gd name="T9" fmla="*/ 96 h 525"/>
                <a:gd name="T10" fmla="*/ 444 w 484"/>
                <a:gd name="T11" fmla="*/ 123 h 525"/>
                <a:gd name="T12" fmla="*/ 484 w 484"/>
                <a:gd name="T13" fmla="*/ 151 h 525"/>
                <a:gd name="T14" fmla="*/ 436 w 484"/>
                <a:gd name="T15" fmla="*/ 211 h 525"/>
                <a:gd name="T16" fmla="*/ 384 w 484"/>
                <a:gd name="T17" fmla="*/ 267 h 525"/>
                <a:gd name="T18" fmla="*/ 327 w 484"/>
                <a:gd name="T19" fmla="*/ 321 h 525"/>
                <a:gd name="T20" fmla="*/ 267 w 484"/>
                <a:gd name="T21" fmla="*/ 371 h 525"/>
                <a:gd name="T22" fmla="*/ 205 w 484"/>
                <a:gd name="T23" fmla="*/ 416 h 525"/>
                <a:gd name="T24" fmla="*/ 139 w 484"/>
                <a:gd name="T25" fmla="*/ 456 h 525"/>
                <a:gd name="T26" fmla="*/ 71 w 484"/>
                <a:gd name="T27" fmla="*/ 494 h 525"/>
                <a:gd name="T28" fmla="*/ 0 w 484"/>
                <a:gd name="T29" fmla="*/ 525 h 525"/>
                <a:gd name="T30" fmla="*/ 33 w 484"/>
                <a:gd name="T31" fmla="*/ 451 h 525"/>
                <a:gd name="T32" fmla="*/ 63 w 484"/>
                <a:gd name="T33" fmla="*/ 369 h 525"/>
                <a:gd name="T34" fmla="*/ 91 w 484"/>
                <a:gd name="T35" fmla="*/ 285 h 525"/>
                <a:gd name="T36" fmla="*/ 116 w 484"/>
                <a:gd name="T37" fmla="*/ 194 h 525"/>
                <a:gd name="T38" fmla="*/ 139 w 484"/>
                <a:gd name="T39" fmla="*/ 99 h 525"/>
                <a:gd name="T40" fmla="*/ 159 w 484"/>
                <a:gd name="T41"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4" h="525">
                  <a:moveTo>
                    <a:pt x="159" y="0"/>
                  </a:moveTo>
                  <a:lnTo>
                    <a:pt x="226" y="22"/>
                  </a:lnTo>
                  <a:lnTo>
                    <a:pt x="288" y="44"/>
                  </a:lnTo>
                  <a:lnTo>
                    <a:pt x="345" y="70"/>
                  </a:lnTo>
                  <a:lnTo>
                    <a:pt x="397" y="96"/>
                  </a:lnTo>
                  <a:lnTo>
                    <a:pt x="444" y="123"/>
                  </a:lnTo>
                  <a:lnTo>
                    <a:pt x="484" y="151"/>
                  </a:lnTo>
                  <a:lnTo>
                    <a:pt x="436" y="211"/>
                  </a:lnTo>
                  <a:lnTo>
                    <a:pt x="384" y="267"/>
                  </a:lnTo>
                  <a:lnTo>
                    <a:pt x="327" y="321"/>
                  </a:lnTo>
                  <a:lnTo>
                    <a:pt x="267" y="371"/>
                  </a:lnTo>
                  <a:lnTo>
                    <a:pt x="205" y="416"/>
                  </a:lnTo>
                  <a:lnTo>
                    <a:pt x="139" y="456"/>
                  </a:lnTo>
                  <a:lnTo>
                    <a:pt x="71" y="494"/>
                  </a:lnTo>
                  <a:lnTo>
                    <a:pt x="0" y="525"/>
                  </a:lnTo>
                  <a:lnTo>
                    <a:pt x="33" y="451"/>
                  </a:lnTo>
                  <a:lnTo>
                    <a:pt x="63" y="369"/>
                  </a:lnTo>
                  <a:lnTo>
                    <a:pt x="91" y="285"/>
                  </a:lnTo>
                  <a:lnTo>
                    <a:pt x="116" y="194"/>
                  </a:lnTo>
                  <a:lnTo>
                    <a:pt x="139" y="99"/>
                  </a:lnTo>
                  <a:lnTo>
                    <a:pt x="159" y="0"/>
                  </a:lnTo>
                  <a:close/>
                </a:path>
              </a:pathLst>
            </a:custGeom>
            <a:grpFill/>
            <a:ln w="0">
              <a:noFill/>
              <a:prstDash val="solid"/>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dirty="0">
                <a:ln>
                  <a:noFill/>
                </a:ln>
                <a:solidFill>
                  <a:prstClr val="black"/>
                </a:solidFill>
                <a:effectLst/>
                <a:uLnTx/>
                <a:uFillTx/>
                <a:latin typeface="Trebuchet MS" panose="020B0603020202020204" pitchFamily="34" charset="0"/>
                <a:ea typeface="+mn-ea"/>
                <a:cs typeface="Arial" charset="0"/>
              </a:endParaRPr>
            </a:p>
          </p:txBody>
        </p:sp>
        <p:sp>
          <p:nvSpPr>
            <p:cNvPr id="38" name="Freeform 271"/>
            <p:cNvSpPr>
              <a:spLocks/>
            </p:cNvSpPr>
            <p:nvPr/>
          </p:nvSpPr>
          <p:spPr bwMode="auto">
            <a:xfrm>
              <a:off x="2632" y="1789"/>
              <a:ext cx="153" cy="236"/>
            </a:xfrm>
            <a:custGeom>
              <a:avLst/>
              <a:gdLst>
                <a:gd name="T0" fmla="*/ 457 w 457"/>
                <a:gd name="T1" fmla="*/ 0 h 709"/>
                <a:gd name="T2" fmla="*/ 457 w 457"/>
                <a:gd name="T3" fmla="*/ 709 h 709"/>
                <a:gd name="T4" fmla="*/ 388 w 457"/>
                <a:gd name="T5" fmla="*/ 708 h 709"/>
                <a:gd name="T6" fmla="*/ 323 w 457"/>
                <a:gd name="T7" fmla="*/ 704 h 709"/>
                <a:gd name="T8" fmla="*/ 264 w 457"/>
                <a:gd name="T9" fmla="*/ 699 h 709"/>
                <a:gd name="T10" fmla="*/ 207 w 457"/>
                <a:gd name="T11" fmla="*/ 693 h 709"/>
                <a:gd name="T12" fmla="*/ 152 w 457"/>
                <a:gd name="T13" fmla="*/ 686 h 709"/>
                <a:gd name="T14" fmla="*/ 101 w 457"/>
                <a:gd name="T15" fmla="*/ 678 h 709"/>
                <a:gd name="T16" fmla="*/ 50 w 457"/>
                <a:gd name="T17" fmla="*/ 668 h 709"/>
                <a:gd name="T18" fmla="*/ 0 w 457"/>
                <a:gd name="T19" fmla="*/ 657 h 709"/>
                <a:gd name="T20" fmla="*/ 16 w 457"/>
                <a:gd name="T21" fmla="*/ 563 h 709"/>
                <a:gd name="T22" fmla="*/ 36 w 457"/>
                <a:gd name="T23" fmla="*/ 473 h 709"/>
                <a:gd name="T24" fmla="*/ 58 w 457"/>
                <a:gd name="T25" fmla="*/ 388 h 709"/>
                <a:gd name="T26" fmla="*/ 81 w 457"/>
                <a:gd name="T27" fmla="*/ 308 h 709"/>
                <a:gd name="T28" fmla="*/ 107 w 457"/>
                <a:gd name="T29" fmla="*/ 233 h 709"/>
                <a:gd name="T30" fmla="*/ 135 w 457"/>
                <a:gd name="T31" fmla="*/ 163 h 709"/>
                <a:gd name="T32" fmla="*/ 164 w 457"/>
                <a:gd name="T33" fmla="*/ 98 h 709"/>
                <a:gd name="T34" fmla="*/ 196 w 457"/>
                <a:gd name="T35" fmla="*/ 40 h 709"/>
                <a:gd name="T36" fmla="*/ 258 w 457"/>
                <a:gd name="T37" fmla="*/ 25 h 709"/>
                <a:gd name="T38" fmla="*/ 321 w 457"/>
                <a:gd name="T39" fmla="*/ 14 h 709"/>
                <a:gd name="T40" fmla="*/ 388 w 457"/>
                <a:gd name="T41" fmla="*/ 5 h 709"/>
                <a:gd name="T42" fmla="*/ 457 w 457"/>
                <a:gd name="T43"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7" h="709">
                  <a:moveTo>
                    <a:pt x="457" y="0"/>
                  </a:moveTo>
                  <a:lnTo>
                    <a:pt x="457" y="709"/>
                  </a:lnTo>
                  <a:lnTo>
                    <a:pt x="388" y="708"/>
                  </a:lnTo>
                  <a:lnTo>
                    <a:pt x="323" y="704"/>
                  </a:lnTo>
                  <a:lnTo>
                    <a:pt x="264" y="699"/>
                  </a:lnTo>
                  <a:lnTo>
                    <a:pt x="207" y="693"/>
                  </a:lnTo>
                  <a:lnTo>
                    <a:pt x="152" y="686"/>
                  </a:lnTo>
                  <a:lnTo>
                    <a:pt x="101" y="678"/>
                  </a:lnTo>
                  <a:lnTo>
                    <a:pt x="50" y="668"/>
                  </a:lnTo>
                  <a:lnTo>
                    <a:pt x="0" y="657"/>
                  </a:lnTo>
                  <a:lnTo>
                    <a:pt x="16" y="563"/>
                  </a:lnTo>
                  <a:lnTo>
                    <a:pt x="36" y="473"/>
                  </a:lnTo>
                  <a:lnTo>
                    <a:pt x="58" y="388"/>
                  </a:lnTo>
                  <a:lnTo>
                    <a:pt x="81" y="308"/>
                  </a:lnTo>
                  <a:lnTo>
                    <a:pt x="107" y="233"/>
                  </a:lnTo>
                  <a:lnTo>
                    <a:pt x="135" y="163"/>
                  </a:lnTo>
                  <a:lnTo>
                    <a:pt x="164" y="98"/>
                  </a:lnTo>
                  <a:lnTo>
                    <a:pt x="196" y="40"/>
                  </a:lnTo>
                  <a:lnTo>
                    <a:pt x="258" y="25"/>
                  </a:lnTo>
                  <a:lnTo>
                    <a:pt x="321" y="14"/>
                  </a:lnTo>
                  <a:lnTo>
                    <a:pt x="388" y="5"/>
                  </a:lnTo>
                  <a:lnTo>
                    <a:pt x="457" y="0"/>
                  </a:lnTo>
                  <a:close/>
                </a:path>
              </a:pathLst>
            </a:custGeom>
            <a:grpFill/>
            <a:ln w="0">
              <a:noFill/>
              <a:prstDash val="solid"/>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dirty="0">
                <a:ln>
                  <a:noFill/>
                </a:ln>
                <a:solidFill>
                  <a:prstClr val="black"/>
                </a:solidFill>
                <a:effectLst/>
                <a:uLnTx/>
                <a:uFillTx/>
                <a:latin typeface="Trebuchet MS" panose="020B0603020202020204" pitchFamily="34" charset="0"/>
                <a:ea typeface="+mn-ea"/>
                <a:cs typeface="Arial" charset="0"/>
              </a:endParaRPr>
            </a:p>
          </p:txBody>
        </p:sp>
        <p:sp>
          <p:nvSpPr>
            <p:cNvPr id="39" name="Freeform 272"/>
            <p:cNvSpPr>
              <a:spLocks/>
            </p:cNvSpPr>
            <p:nvPr/>
          </p:nvSpPr>
          <p:spPr bwMode="auto">
            <a:xfrm>
              <a:off x="2618" y="2049"/>
              <a:ext cx="167" cy="116"/>
            </a:xfrm>
            <a:custGeom>
              <a:avLst/>
              <a:gdLst>
                <a:gd name="T0" fmla="*/ 25 w 501"/>
                <a:gd name="T1" fmla="*/ 0 h 348"/>
                <a:gd name="T2" fmla="*/ 86 w 501"/>
                <a:gd name="T3" fmla="*/ 12 h 348"/>
                <a:gd name="T4" fmla="*/ 149 w 501"/>
                <a:gd name="T5" fmla="*/ 22 h 348"/>
                <a:gd name="T6" fmla="*/ 213 w 501"/>
                <a:gd name="T7" fmla="*/ 30 h 348"/>
                <a:gd name="T8" fmla="*/ 278 w 501"/>
                <a:gd name="T9" fmla="*/ 35 h 348"/>
                <a:gd name="T10" fmla="*/ 347 w 501"/>
                <a:gd name="T11" fmla="*/ 39 h 348"/>
                <a:gd name="T12" fmla="*/ 422 w 501"/>
                <a:gd name="T13" fmla="*/ 42 h 348"/>
                <a:gd name="T14" fmla="*/ 501 w 501"/>
                <a:gd name="T15" fmla="*/ 43 h 348"/>
                <a:gd name="T16" fmla="*/ 501 w 501"/>
                <a:gd name="T17" fmla="*/ 348 h 348"/>
                <a:gd name="T18" fmla="*/ 0 w 501"/>
                <a:gd name="T19" fmla="*/ 348 h 348"/>
                <a:gd name="T20" fmla="*/ 1 w 501"/>
                <a:gd name="T21" fmla="*/ 284 h 348"/>
                <a:gd name="T22" fmla="*/ 4 w 501"/>
                <a:gd name="T23" fmla="*/ 222 h 348"/>
                <a:gd name="T24" fmla="*/ 9 w 501"/>
                <a:gd name="T25" fmla="*/ 164 h 348"/>
                <a:gd name="T26" fmla="*/ 13 w 501"/>
                <a:gd name="T27" fmla="*/ 108 h 348"/>
                <a:gd name="T28" fmla="*/ 20 w 501"/>
                <a:gd name="T29" fmla="*/ 54 h 348"/>
                <a:gd name="T30" fmla="*/ 25 w 501"/>
                <a:gd name="T31"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1" h="348">
                  <a:moveTo>
                    <a:pt x="25" y="0"/>
                  </a:moveTo>
                  <a:lnTo>
                    <a:pt x="86" y="12"/>
                  </a:lnTo>
                  <a:lnTo>
                    <a:pt x="149" y="22"/>
                  </a:lnTo>
                  <a:lnTo>
                    <a:pt x="213" y="30"/>
                  </a:lnTo>
                  <a:lnTo>
                    <a:pt x="278" y="35"/>
                  </a:lnTo>
                  <a:lnTo>
                    <a:pt x="347" y="39"/>
                  </a:lnTo>
                  <a:lnTo>
                    <a:pt x="422" y="42"/>
                  </a:lnTo>
                  <a:lnTo>
                    <a:pt x="501" y="43"/>
                  </a:lnTo>
                  <a:lnTo>
                    <a:pt x="501" y="348"/>
                  </a:lnTo>
                  <a:lnTo>
                    <a:pt x="0" y="348"/>
                  </a:lnTo>
                  <a:lnTo>
                    <a:pt x="1" y="284"/>
                  </a:lnTo>
                  <a:lnTo>
                    <a:pt x="4" y="222"/>
                  </a:lnTo>
                  <a:lnTo>
                    <a:pt x="9" y="164"/>
                  </a:lnTo>
                  <a:lnTo>
                    <a:pt x="13" y="108"/>
                  </a:lnTo>
                  <a:lnTo>
                    <a:pt x="20" y="54"/>
                  </a:lnTo>
                  <a:lnTo>
                    <a:pt x="25" y="0"/>
                  </a:lnTo>
                  <a:close/>
                </a:path>
              </a:pathLst>
            </a:custGeom>
            <a:grpFill/>
            <a:ln w="0">
              <a:noFill/>
              <a:prstDash val="solid"/>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dirty="0">
                <a:ln>
                  <a:noFill/>
                </a:ln>
                <a:solidFill>
                  <a:prstClr val="black"/>
                </a:solidFill>
                <a:effectLst/>
                <a:uLnTx/>
                <a:uFillTx/>
                <a:latin typeface="Trebuchet MS" panose="020B0603020202020204" pitchFamily="34" charset="0"/>
                <a:ea typeface="+mn-ea"/>
                <a:cs typeface="Arial" charset="0"/>
              </a:endParaRPr>
            </a:p>
          </p:txBody>
        </p:sp>
        <p:sp>
          <p:nvSpPr>
            <p:cNvPr id="40" name="Freeform 273"/>
            <p:cNvSpPr>
              <a:spLocks/>
            </p:cNvSpPr>
            <p:nvPr/>
          </p:nvSpPr>
          <p:spPr bwMode="auto">
            <a:xfrm>
              <a:off x="2618" y="2197"/>
              <a:ext cx="167" cy="122"/>
            </a:xfrm>
            <a:custGeom>
              <a:avLst/>
              <a:gdLst>
                <a:gd name="T0" fmla="*/ 0 w 501"/>
                <a:gd name="T1" fmla="*/ 0 h 364"/>
                <a:gd name="T2" fmla="*/ 501 w 501"/>
                <a:gd name="T3" fmla="*/ 0 h 364"/>
                <a:gd name="T4" fmla="*/ 501 w 501"/>
                <a:gd name="T5" fmla="*/ 313 h 364"/>
                <a:gd name="T6" fmla="*/ 422 w 501"/>
                <a:gd name="T7" fmla="*/ 315 h 364"/>
                <a:gd name="T8" fmla="*/ 348 w 501"/>
                <a:gd name="T9" fmla="*/ 320 h 364"/>
                <a:gd name="T10" fmla="*/ 279 w 501"/>
                <a:gd name="T11" fmla="*/ 324 h 364"/>
                <a:gd name="T12" fmla="*/ 214 w 501"/>
                <a:gd name="T13" fmla="*/ 332 h 364"/>
                <a:gd name="T14" fmla="*/ 151 w 501"/>
                <a:gd name="T15" fmla="*/ 340 h 364"/>
                <a:gd name="T16" fmla="*/ 90 w 501"/>
                <a:gd name="T17" fmla="*/ 351 h 364"/>
                <a:gd name="T18" fmla="*/ 29 w 501"/>
                <a:gd name="T19" fmla="*/ 364 h 364"/>
                <a:gd name="T20" fmla="*/ 21 w 501"/>
                <a:gd name="T21" fmla="*/ 295 h 364"/>
                <a:gd name="T22" fmla="*/ 13 w 501"/>
                <a:gd name="T23" fmla="*/ 225 h 364"/>
                <a:gd name="T24" fmla="*/ 6 w 501"/>
                <a:gd name="T25" fmla="*/ 154 h 364"/>
                <a:gd name="T26" fmla="*/ 2 w 501"/>
                <a:gd name="T27" fmla="*/ 79 h 364"/>
                <a:gd name="T28" fmla="*/ 0 w 501"/>
                <a:gd name="T29"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1" h="364">
                  <a:moveTo>
                    <a:pt x="0" y="0"/>
                  </a:moveTo>
                  <a:lnTo>
                    <a:pt x="501" y="0"/>
                  </a:lnTo>
                  <a:lnTo>
                    <a:pt x="501" y="313"/>
                  </a:lnTo>
                  <a:lnTo>
                    <a:pt x="422" y="315"/>
                  </a:lnTo>
                  <a:lnTo>
                    <a:pt x="348" y="320"/>
                  </a:lnTo>
                  <a:lnTo>
                    <a:pt x="279" y="324"/>
                  </a:lnTo>
                  <a:lnTo>
                    <a:pt x="214" y="332"/>
                  </a:lnTo>
                  <a:lnTo>
                    <a:pt x="151" y="340"/>
                  </a:lnTo>
                  <a:lnTo>
                    <a:pt x="90" y="351"/>
                  </a:lnTo>
                  <a:lnTo>
                    <a:pt x="29" y="364"/>
                  </a:lnTo>
                  <a:lnTo>
                    <a:pt x="21" y="295"/>
                  </a:lnTo>
                  <a:lnTo>
                    <a:pt x="13" y="225"/>
                  </a:lnTo>
                  <a:lnTo>
                    <a:pt x="6" y="154"/>
                  </a:lnTo>
                  <a:lnTo>
                    <a:pt x="2" y="79"/>
                  </a:lnTo>
                  <a:lnTo>
                    <a:pt x="0" y="0"/>
                  </a:lnTo>
                  <a:close/>
                </a:path>
              </a:pathLst>
            </a:custGeom>
            <a:grpFill/>
            <a:ln w="0">
              <a:noFill/>
              <a:prstDash val="solid"/>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dirty="0">
                <a:ln>
                  <a:noFill/>
                </a:ln>
                <a:solidFill>
                  <a:prstClr val="black"/>
                </a:solidFill>
                <a:effectLst/>
                <a:uLnTx/>
                <a:uFillTx/>
                <a:latin typeface="Trebuchet MS" panose="020B0603020202020204" pitchFamily="34" charset="0"/>
                <a:ea typeface="+mn-ea"/>
                <a:cs typeface="Arial" charset="0"/>
              </a:endParaRPr>
            </a:p>
          </p:txBody>
        </p:sp>
        <p:sp>
          <p:nvSpPr>
            <p:cNvPr id="41" name="Freeform 274"/>
            <p:cNvSpPr>
              <a:spLocks/>
            </p:cNvSpPr>
            <p:nvPr/>
          </p:nvSpPr>
          <p:spPr bwMode="auto">
            <a:xfrm>
              <a:off x="2484" y="1820"/>
              <a:ext cx="160" cy="178"/>
            </a:xfrm>
            <a:custGeom>
              <a:avLst/>
              <a:gdLst>
                <a:gd name="T0" fmla="*/ 480 w 480"/>
                <a:gd name="T1" fmla="*/ 0 h 534"/>
                <a:gd name="T2" fmla="*/ 447 w 480"/>
                <a:gd name="T3" fmla="*/ 77 h 534"/>
                <a:gd name="T4" fmla="*/ 417 w 480"/>
                <a:gd name="T5" fmla="*/ 158 h 534"/>
                <a:gd name="T6" fmla="*/ 390 w 480"/>
                <a:gd name="T7" fmla="*/ 246 h 534"/>
                <a:gd name="T8" fmla="*/ 366 w 480"/>
                <a:gd name="T9" fmla="*/ 337 h 534"/>
                <a:gd name="T10" fmla="*/ 345 w 480"/>
                <a:gd name="T11" fmla="*/ 434 h 534"/>
                <a:gd name="T12" fmla="*/ 326 w 480"/>
                <a:gd name="T13" fmla="*/ 534 h 534"/>
                <a:gd name="T14" fmla="*/ 258 w 480"/>
                <a:gd name="T15" fmla="*/ 512 h 534"/>
                <a:gd name="T16" fmla="*/ 196 w 480"/>
                <a:gd name="T17" fmla="*/ 489 h 534"/>
                <a:gd name="T18" fmla="*/ 139 w 480"/>
                <a:gd name="T19" fmla="*/ 463 h 534"/>
                <a:gd name="T20" fmla="*/ 86 w 480"/>
                <a:gd name="T21" fmla="*/ 437 h 534"/>
                <a:gd name="T22" fmla="*/ 40 w 480"/>
                <a:gd name="T23" fmla="*/ 408 h 534"/>
                <a:gd name="T24" fmla="*/ 0 w 480"/>
                <a:gd name="T25" fmla="*/ 380 h 534"/>
                <a:gd name="T26" fmla="*/ 48 w 480"/>
                <a:gd name="T27" fmla="*/ 319 h 534"/>
                <a:gd name="T28" fmla="*/ 99 w 480"/>
                <a:gd name="T29" fmla="*/ 262 h 534"/>
                <a:gd name="T30" fmla="*/ 155 w 480"/>
                <a:gd name="T31" fmla="*/ 209 h 534"/>
                <a:gd name="T32" fmla="*/ 213 w 480"/>
                <a:gd name="T33" fmla="*/ 158 h 534"/>
                <a:gd name="T34" fmla="*/ 276 w 480"/>
                <a:gd name="T35" fmla="*/ 112 h 534"/>
                <a:gd name="T36" fmla="*/ 341 w 480"/>
                <a:gd name="T37" fmla="*/ 70 h 534"/>
                <a:gd name="T38" fmla="*/ 408 w 480"/>
                <a:gd name="T39" fmla="*/ 33 h 534"/>
                <a:gd name="T40" fmla="*/ 480 w 480"/>
                <a:gd name="T41"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0" h="534">
                  <a:moveTo>
                    <a:pt x="480" y="0"/>
                  </a:moveTo>
                  <a:lnTo>
                    <a:pt x="447" y="77"/>
                  </a:lnTo>
                  <a:lnTo>
                    <a:pt x="417" y="158"/>
                  </a:lnTo>
                  <a:lnTo>
                    <a:pt x="390" y="246"/>
                  </a:lnTo>
                  <a:lnTo>
                    <a:pt x="366" y="337"/>
                  </a:lnTo>
                  <a:lnTo>
                    <a:pt x="345" y="434"/>
                  </a:lnTo>
                  <a:lnTo>
                    <a:pt x="326" y="534"/>
                  </a:lnTo>
                  <a:lnTo>
                    <a:pt x="258" y="512"/>
                  </a:lnTo>
                  <a:lnTo>
                    <a:pt x="196" y="489"/>
                  </a:lnTo>
                  <a:lnTo>
                    <a:pt x="139" y="463"/>
                  </a:lnTo>
                  <a:lnTo>
                    <a:pt x="86" y="437"/>
                  </a:lnTo>
                  <a:lnTo>
                    <a:pt x="40" y="408"/>
                  </a:lnTo>
                  <a:lnTo>
                    <a:pt x="0" y="380"/>
                  </a:lnTo>
                  <a:lnTo>
                    <a:pt x="48" y="319"/>
                  </a:lnTo>
                  <a:lnTo>
                    <a:pt x="99" y="262"/>
                  </a:lnTo>
                  <a:lnTo>
                    <a:pt x="155" y="209"/>
                  </a:lnTo>
                  <a:lnTo>
                    <a:pt x="213" y="158"/>
                  </a:lnTo>
                  <a:lnTo>
                    <a:pt x="276" y="112"/>
                  </a:lnTo>
                  <a:lnTo>
                    <a:pt x="341" y="70"/>
                  </a:lnTo>
                  <a:lnTo>
                    <a:pt x="408" y="33"/>
                  </a:lnTo>
                  <a:lnTo>
                    <a:pt x="480" y="0"/>
                  </a:lnTo>
                  <a:close/>
                </a:path>
              </a:pathLst>
            </a:custGeom>
            <a:grpFill/>
            <a:ln w="0">
              <a:noFill/>
              <a:prstDash val="solid"/>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dirty="0">
                <a:ln>
                  <a:noFill/>
                </a:ln>
                <a:solidFill>
                  <a:prstClr val="black"/>
                </a:solidFill>
                <a:effectLst/>
                <a:uLnTx/>
                <a:uFillTx/>
                <a:latin typeface="Trebuchet MS" panose="020B0603020202020204" pitchFamily="34" charset="0"/>
                <a:ea typeface="+mn-ea"/>
                <a:cs typeface="Arial" charset="0"/>
              </a:endParaRPr>
            </a:p>
          </p:txBody>
        </p:sp>
        <p:sp>
          <p:nvSpPr>
            <p:cNvPr id="42" name="Freeform 275"/>
            <p:cNvSpPr>
              <a:spLocks/>
            </p:cNvSpPr>
            <p:nvPr/>
          </p:nvSpPr>
          <p:spPr bwMode="auto">
            <a:xfrm>
              <a:off x="2408" y="1984"/>
              <a:ext cx="179" cy="181"/>
            </a:xfrm>
            <a:custGeom>
              <a:avLst/>
              <a:gdLst>
                <a:gd name="T0" fmla="*/ 164 w 538"/>
                <a:gd name="T1" fmla="*/ 0 h 544"/>
                <a:gd name="T2" fmla="*/ 213 w 538"/>
                <a:gd name="T3" fmla="*/ 34 h 544"/>
                <a:gd name="T4" fmla="*/ 268 w 538"/>
                <a:gd name="T5" fmla="*/ 65 h 544"/>
                <a:gd name="T6" fmla="*/ 328 w 538"/>
                <a:gd name="T7" fmla="*/ 94 h 544"/>
                <a:gd name="T8" fmla="*/ 393 w 538"/>
                <a:gd name="T9" fmla="*/ 121 h 544"/>
                <a:gd name="T10" fmla="*/ 463 w 538"/>
                <a:gd name="T11" fmla="*/ 146 h 544"/>
                <a:gd name="T12" fmla="*/ 538 w 538"/>
                <a:gd name="T13" fmla="*/ 168 h 544"/>
                <a:gd name="T14" fmla="*/ 528 w 538"/>
                <a:gd name="T15" fmla="*/ 257 h 544"/>
                <a:gd name="T16" fmla="*/ 520 w 538"/>
                <a:gd name="T17" fmla="*/ 350 h 544"/>
                <a:gd name="T18" fmla="*/ 516 w 538"/>
                <a:gd name="T19" fmla="*/ 446 h 544"/>
                <a:gd name="T20" fmla="*/ 513 w 538"/>
                <a:gd name="T21" fmla="*/ 544 h 544"/>
                <a:gd name="T22" fmla="*/ 0 w 538"/>
                <a:gd name="T23" fmla="*/ 544 h 544"/>
                <a:gd name="T24" fmla="*/ 6 w 538"/>
                <a:gd name="T25" fmla="*/ 467 h 544"/>
                <a:gd name="T26" fmla="*/ 17 w 538"/>
                <a:gd name="T27" fmla="*/ 393 h 544"/>
                <a:gd name="T28" fmla="*/ 31 w 538"/>
                <a:gd name="T29" fmla="*/ 322 h 544"/>
                <a:gd name="T30" fmla="*/ 50 w 538"/>
                <a:gd name="T31" fmla="*/ 252 h 544"/>
                <a:gd name="T32" fmla="*/ 73 w 538"/>
                <a:gd name="T33" fmla="*/ 186 h 544"/>
                <a:gd name="T34" fmla="*/ 100 w 538"/>
                <a:gd name="T35" fmla="*/ 122 h 544"/>
                <a:gd name="T36" fmla="*/ 130 w 538"/>
                <a:gd name="T37" fmla="*/ 60 h 544"/>
                <a:gd name="T38" fmla="*/ 164 w 538"/>
                <a:gd name="T39"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8" h="544">
                  <a:moveTo>
                    <a:pt x="164" y="0"/>
                  </a:moveTo>
                  <a:lnTo>
                    <a:pt x="213" y="34"/>
                  </a:lnTo>
                  <a:lnTo>
                    <a:pt x="268" y="65"/>
                  </a:lnTo>
                  <a:lnTo>
                    <a:pt x="328" y="94"/>
                  </a:lnTo>
                  <a:lnTo>
                    <a:pt x="393" y="121"/>
                  </a:lnTo>
                  <a:lnTo>
                    <a:pt x="463" y="146"/>
                  </a:lnTo>
                  <a:lnTo>
                    <a:pt x="538" y="168"/>
                  </a:lnTo>
                  <a:lnTo>
                    <a:pt x="528" y="257"/>
                  </a:lnTo>
                  <a:lnTo>
                    <a:pt x="520" y="350"/>
                  </a:lnTo>
                  <a:lnTo>
                    <a:pt x="516" y="446"/>
                  </a:lnTo>
                  <a:lnTo>
                    <a:pt x="513" y="544"/>
                  </a:lnTo>
                  <a:lnTo>
                    <a:pt x="0" y="544"/>
                  </a:lnTo>
                  <a:lnTo>
                    <a:pt x="6" y="467"/>
                  </a:lnTo>
                  <a:lnTo>
                    <a:pt x="17" y="393"/>
                  </a:lnTo>
                  <a:lnTo>
                    <a:pt x="31" y="322"/>
                  </a:lnTo>
                  <a:lnTo>
                    <a:pt x="50" y="252"/>
                  </a:lnTo>
                  <a:lnTo>
                    <a:pt x="73" y="186"/>
                  </a:lnTo>
                  <a:lnTo>
                    <a:pt x="100" y="122"/>
                  </a:lnTo>
                  <a:lnTo>
                    <a:pt x="130" y="60"/>
                  </a:lnTo>
                  <a:lnTo>
                    <a:pt x="164" y="0"/>
                  </a:lnTo>
                  <a:close/>
                </a:path>
              </a:pathLst>
            </a:custGeom>
            <a:grpFill/>
            <a:ln w="0">
              <a:noFill/>
              <a:prstDash val="solid"/>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dirty="0">
                <a:ln>
                  <a:noFill/>
                </a:ln>
                <a:solidFill>
                  <a:prstClr val="black"/>
                </a:solidFill>
                <a:effectLst/>
                <a:uLnTx/>
                <a:uFillTx/>
                <a:latin typeface="Trebuchet MS" panose="020B0603020202020204" pitchFamily="34" charset="0"/>
                <a:ea typeface="+mn-ea"/>
                <a:cs typeface="Arial" charset="0"/>
              </a:endParaRPr>
            </a:p>
          </p:txBody>
        </p:sp>
        <p:sp>
          <p:nvSpPr>
            <p:cNvPr id="43" name="Freeform 276"/>
            <p:cNvSpPr>
              <a:spLocks/>
            </p:cNvSpPr>
            <p:nvPr/>
          </p:nvSpPr>
          <p:spPr bwMode="auto">
            <a:xfrm>
              <a:off x="3006" y="2197"/>
              <a:ext cx="182" cy="187"/>
            </a:xfrm>
            <a:custGeom>
              <a:avLst/>
              <a:gdLst>
                <a:gd name="T0" fmla="*/ 30 w 546"/>
                <a:gd name="T1" fmla="*/ 0 h 561"/>
                <a:gd name="T2" fmla="*/ 546 w 546"/>
                <a:gd name="T3" fmla="*/ 0 h 561"/>
                <a:gd name="T4" fmla="*/ 542 w 546"/>
                <a:gd name="T5" fmla="*/ 75 h 561"/>
                <a:gd name="T6" fmla="*/ 533 w 546"/>
                <a:gd name="T7" fmla="*/ 145 h 561"/>
                <a:gd name="T8" fmla="*/ 520 w 546"/>
                <a:gd name="T9" fmla="*/ 212 h 561"/>
                <a:gd name="T10" fmla="*/ 505 w 546"/>
                <a:gd name="T11" fmla="*/ 275 h 561"/>
                <a:gd name="T12" fmla="*/ 485 w 546"/>
                <a:gd name="T13" fmla="*/ 336 h 561"/>
                <a:gd name="T14" fmla="*/ 462 w 546"/>
                <a:gd name="T15" fmla="*/ 394 h 561"/>
                <a:gd name="T16" fmla="*/ 436 w 546"/>
                <a:gd name="T17" fmla="*/ 450 h 561"/>
                <a:gd name="T18" fmla="*/ 407 w 546"/>
                <a:gd name="T19" fmla="*/ 506 h 561"/>
                <a:gd name="T20" fmla="*/ 374 w 546"/>
                <a:gd name="T21" fmla="*/ 561 h 561"/>
                <a:gd name="T22" fmla="*/ 325 w 546"/>
                <a:gd name="T23" fmla="*/ 527 h 561"/>
                <a:gd name="T24" fmla="*/ 270 w 546"/>
                <a:gd name="T25" fmla="*/ 496 h 561"/>
                <a:gd name="T26" fmla="*/ 210 w 546"/>
                <a:gd name="T27" fmla="*/ 467 h 561"/>
                <a:gd name="T28" fmla="*/ 145 w 546"/>
                <a:gd name="T29" fmla="*/ 439 h 561"/>
                <a:gd name="T30" fmla="*/ 75 w 546"/>
                <a:gd name="T31" fmla="*/ 414 h 561"/>
                <a:gd name="T32" fmla="*/ 0 w 546"/>
                <a:gd name="T33" fmla="*/ 391 h 561"/>
                <a:gd name="T34" fmla="*/ 11 w 546"/>
                <a:gd name="T35" fmla="*/ 297 h 561"/>
                <a:gd name="T36" fmla="*/ 20 w 546"/>
                <a:gd name="T37" fmla="*/ 200 h 561"/>
                <a:gd name="T38" fmla="*/ 27 w 546"/>
                <a:gd name="T39" fmla="*/ 101 h 561"/>
                <a:gd name="T40" fmla="*/ 30 w 546"/>
                <a:gd name="T41" fmla="*/ 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6" h="561">
                  <a:moveTo>
                    <a:pt x="30" y="0"/>
                  </a:moveTo>
                  <a:lnTo>
                    <a:pt x="546" y="0"/>
                  </a:lnTo>
                  <a:lnTo>
                    <a:pt x="542" y="75"/>
                  </a:lnTo>
                  <a:lnTo>
                    <a:pt x="533" y="145"/>
                  </a:lnTo>
                  <a:lnTo>
                    <a:pt x="520" y="212"/>
                  </a:lnTo>
                  <a:lnTo>
                    <a:pt x="505" y="275"/>
                  </a:lnTo>
                  <a:lnTo>
                    <a:pt x="485" y="336"/>
                  </a:lnTo>
                  <a:lnTo>
                    <a:pt x="462" y="394"/>
                  </a:lnTo>
                  <a:lnTo>
                    <a:pt x="436" y="450"/>
                  </a:lnTo>
                  <a:lnTo>
                    <a:pt x="407" y="506"/>
                  </a:lnTo>
                  <a:lnTo>
                    <a:pt x="374" y="561"/>
                  </a:lnTo>
                  <a:lnTo>
                    <a:pt x="325" y="527"/>
                  </a:lnTo>
                  <a:lnTo>
                    <a:pt x="270" y="496"/>
                  </a:lnTo>
                  <a:lnTo>
                    <a:pt x="210" y="467"/>
                  </a:lnTo>
                  <a:lnTo>
                    <a:pt x="145" y="439"/>
                  </a:lnTo>
                  <a:lnTo>
                    <a:pt x="75" y="414"/>
                  </a:lnTo>
                  <a:lnTo>
                    <a:pt x="0" y="391"/>
                  </a:lnTo>
                  <a:lnTo>
                    <a:pt x="11" y="297"/>
                  </a:lnTo>
                  <a:lnTo>
                    <a:pt x="20" y="200"/>
                  </a:lnTo>
                  <a:lnTo>
                    <a:pt x="27" y="101"/>
                  </a:lnTo>
                  <a:lnTo>
                    <a:pt x="30" y="0"/>
                  </a:lnTo>
                  <a:close/>
                </a:path>
              </a:pathLst>
            </a:custGeom>
            <a:grpFill/>
            <a:ln w="0">
              <a:noFill/>
              <a:prstDash val="solid"/>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dirty="0">
                <a:ln>
                  <a:noFill/>
                </a:ln>
                <a:solidFill>
                  <a:prstClr val="black"/>
                </a:solidFill>
                <a:effectLst/>
                <a:uLnTx/>
                <a:uFillTx/>
                <a:latin typeface="Trebuchet MS" panose="020B0603020202020204" pitchFamily="34" charset="0"/>
                <a:ea typeface="+mn-ea"/>
                <a:cs typeface="Arial" charset="0"/>
              </a:endParaRPr>
            </a:p>
          </p:txBody>
        </p:sp>
        <p:sp>
          <p:nvSpPr>
            <p:cNvPr id="44" name="Freeform 277"/>
            <p:cNvSpPr>
              <a:spLocks/>
            </p:cNvSpPr>
            <p:nvPr/>
          </p:nvSpPr>
          <p:spPr bwMode="auto">
            <a:xfrm>
              <a:off x="2407" y="2197"/>
              <a:ext cx="181" cy="187"/>
            </a:xfrm>
            <a:custGeom>
              <a:avLst/>
              <a:gdLst>
                <a:gd name="T0" fmla="*/ 0 w 543"/>
                <a:gd name="T1" fmla="*/ 0 h 559"/>
                <a:gd name="T2" fmla="*/ 514 w 543"/>
                <a:gd name="T3" fmla="*/ 0 h 559"/>
                <a:gd name="T4" fmla="*/ 517 w 543"/>
                <a:gd name="T5" fmla="*/ 101 h 559"/>
                <a:gd name="T6" fmla="*/ 523 w 543"/>
                <a:gd name="T7" fmla="*/ 200 h 559"/>
                <a:gd name="T8" fmla="*/ 532 w 543"/>
                <a:gd name="T9" fmla="*/ 297 h 559"/>
                <a:gd name="T10" fmla="*/ 543 w 543"/>
                <a:gd name="T11" fmla="*/ 391 h 559"/>
                <a:gd name="T12" fmla="*/ 470 w 543"/>
                <a:gd name="T13" fmla="*/ 414 h 559"/>
                <a:gd name="T14" fmla="*/ 401 w 543"/>
                <a:gd name="T15" fmla="*/ 438 h 559"/>
                <a:gd name="T16" fmla="*/ 336 w 543"/>
                <a:gd name="T17" fmla="*/ 466 h 559"/>
                <a:gd name="T18" fmla="*/ 276 w 543"/>
                <a:gd name="T19" fmla="*/ 494 h 559"/>
                <a:gd name="T20" fmla="*/ 221 w 543"/>
                <a:gd name="T21" fmla="*/ 526 h 559"/>
                <a:gd name="T22" fmla="*/ 173 w 543"/>
                <a:gd name="T23" fmla="*/ 559 h 559"/>
                <a:gd name="T24" fmla="*/ 140 w 543"/>
                <a:gd name="T25" fmla="*/ 504 h 559"/>
                <a:gd name="T26" fmla="*/ 111 w 543"/>
                <a:gd name="T27" fmla="*/ 449 h 559"/>
                <a:gd name="T28" fmla="*/ 85 w 543"/>
                <a:gd name="T29" fmla="*/ 393 h 559"/>
                <a:gd name="T30" fmla="*/ 63 w 543"/>
                <a:gd name="T31" fmla="*/ 335 h 559"/>
                <a:gd name="T32" fmla="*/ 43 w 543"/>
                <a:gd name="T33" fmla="*/ 275 h 559"/>
                <a:gd name="T34" fmla="*/ 27 w 543"/>
                <a:gd name="T35" fmla="*/ 211 h 559"/>
                <a:gd name="T36" fmla="*/ 15 w 543"/>
                <a:gd name="T37" fmla="*/ 145 h 559"/>
                <a:gd name="T38" fmla="*/ 6 w 543"/>
                <a:gd name="T39" fmla="*/ 75 h 559"/>
                <a:gd name="T40" fmla="*/ 0 w 543"/>
                <a:gd name="T41"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3" h="559">
                  <a:moveTo>
                    <a:pt x="0" y="0"/>
                  </a:moveTo>
                  <a:lnTo>
                    <a:pt x="514" y="0"/>
                  </a:lnTo>
                  <a:lnTo>
                    <a:pt x="517" y="101"/>
                  </a:lnTo>
                  <a:lnTo>
                    <a:pt x="523" y="200"/>
                  </a:lnTo>
                  <a:lnTo>
                    <a:pt x="532" y="297"/>
                  </a:lnTo>
                  <a:lnTo>
                    <a:pt x="543" y="391"/>
                  </a:lnTo>
                  <a:lnTo>
                    <a:pt x="470" y="414"/>
                  </a:lnTo>
                  <a:lnTo>
                    <a:pt x="401" y="438"/>
                  </a:lnTo>
                  <a:lnTo>
                    <a:pt x="336" y="466"/>
                  </a:lnTo>
                  <a:lnTo>
                    <a:pt x="276" y="494"/>
                  </a:lnTo>
                  <a:lnTo>
                    <a:pt x="221" y="526"/>
                  </a:lnTo>
                  <a:lnTo>
                    <a:pt x="173" y="559"/>
                  </a:lnTo>
                  <a:lnTo>
                    <a:pt x="140" y="504"/>
                  </a:lnTo>
                  <a:lnTo>
                    <a:pt x="111" y="449"/>
                  </a:lnTo>
                  <a:lnTo>
                    <a:pt x="85" y="393"/>
                  </a:lnTo>
                  <a:lnTo>
                    <a:pt x="63" y="335"/>
                  </a:lnTo>
                  <a:lnTo>
                    <a:pt x="43" y="275"/>
                  </a:lnTo>
                  <a:lnTo>
                    <a:pt x="27" y="211"/>
                  </a:lnTo>
                  <a:lnTo>
                    <a:pt x="15" y="145"/>
                  </a:lnTo>
                  <a:lnTo>
                    <a:pt x="6" y="75"/>
                  </a:lnTo>
                  <a:lnTo>
                    <a:pt x="0" y="0"/>
                  </a:lnTo>
                  <a:close/>
                </a:path>
              </a:pathLst>
            </a:custGeom>
            <a:grpFill/>
            <a:ln w="0">
              <a:noFill/>
              <a:prstDash val="solid"/>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dirty="0">
                <a:ln>
                  <a:noFill/>
                </a:ln>
                <a:solidFill>
                  <a:prstClr val="black"/>
                </a:solidFill>
                <a:effectLst/>
                <a:uLnTx/>
                <a:uFillTx/>
                <a:latin typeface="Trebuchet MS" panose="020B0603020202020204" pitchFamily="34" charset="0"/>
                <a:ea typeface="+mn-ea"/>
                <a:cs typeface="Arial" charset="0"/>
              </a:endParaRPr>
            </a:p>
          </p:txBody>
        </p:sp>
        <p:sp>
          <p:nvSpPr>
            <p:cNvPr id="45" name="Freeform 278"/>
            <p:cNvSpPr>
              <a:spLocks/>
            </p:cNvSpPr>
            <p:nvPr/>
          </p:nvSpPr>
          <p:spPr bwMode="auto">
            <a:xfrm>
              <a:off x="2823" y="2049"/>
              <a:ext cx="155" cy="116"/>
            </a:xfrm>
            <a:custGeom>
              <a:avLst/>
              <a:gdLst>
                <a:gd name="T0" fmla="*/ 445 w 464"/>
                <a:gd name="T1" fmla="*/ 0 h 348"/>
                <a:gd name="T2" fmla="*/ 452 w 464"/>
                <a:gd name="T3" fmla="*/ 64 h 348"/>
                <a:gd name="T4" fmla="*/ 456 w 464"/>
                <a:gd name="T5" fmla="*/ 130 h 348"/>
                <a:gd name="T6" fmla="*/ 459 w 464"/>
                <a:gd name="T7" fmla="*/ 198 h 348"/>
                <a:gd name="T8" fmla="*/ 462 w 464"/>
                <a:gd name="T9" fmla="*/ 271 h 348"/>
                <a:gd name="T10" fmla="*/ 464 w 464"/>
                <a:gd name="T11" fmla="*/ 348 h 348"/>
                <a:gd name="T12" fmla="*/ 0 w 464"/>
                <a:gd name="T13" fmla="*/ 348 h 348"/>
                <a:gd name="T14" fmla="*/ 0 w 464"/>
                <a:gd name="T15" fmla="*/ 43 h 348"/>
                <a:gd name="T16" fmla="*/ 77 w 464"/>
                <a:gd name="T17" fmla="*/ 41 h 348"/>
                <a:gd name="T18" fmla="*/ 153 w 464"/>
                <a:gd name="T19" fmla="*/ 37 h 348"/>
                <a:gd name="T20" fmla="*/ 229 w 464"/>
                <a:gd name="T21" fmla="*/ 31 h 348"/>
                <a:gd name="T22" fmla="*/ 304 w 464"/>
                <a:gd name="T23" fmla="*/ 23 h 348"/>
                <a:gd name="T24" fmla="*/ 375 w 464"/>
                <a:gd name="T25" fmla="*/ 14 h 348"/>
                <a:gd name="T26" fmla="*/ 445 w 464"/>
                <a:gd name="T27"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4" h="348">
                  <a:moveTo>
                    <a:pt x="445" y="0"/>
                  </a:moveTo>
                  <a:lnTo>
                    <a:pt x="452" y="64"/>
                  </a:lnTo>
                  <a:lnTo>
                    <a:pt x="456" y="130"/>
                  </a:lnTo>
                  <a:lnTo>
                    <a:pt x="459" y="198"/>
                  </a:lnTo>
                  <a:lnTo>
                    <a:pt x="462" y="271"/>
                  </a:lnTo>
                  <a:lnTo>
                    <a:pt x="464" y="348"/>
                  </a:lnTo>
                  <a:lnTo>
                    <a:pt x="0" y="348"/>
                  </a:lnTo>
                  <a:lnTo>
                    <a:pt x="0" y="43"/>
                  </a:lnTo>
                  <a:lnTo>
                    <a:pt x="77" y="41"/>
                  </a:lnTo>
                  <a:lnTo>
                    <a:pt x="153" y="37"/>
                  </a:lnTo>
                  <a:lnTo>
                    <a:pt x="229" y="31"/>
                  </a:lnTo>
                  <a:lnTo>
                    <a:pt x="304" y="23"/>
                  </a:lnTo>
                  <a:lnTo>
                    <a:pt x="375" y="14"/>
                  </a:lnTo>
                  <a:lnTo>
                    <a:pt x="445" y="0"/>
                  </a:lnTo>
                  <a:close/>
                </a:path>
              </a:pathLst>
            </a:custGeom>
            <a:grpFill/>
            <a:ln w="0">
              <a:noFill/>
              <a:prstDash val="solid"/>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dirty="0">
                <a:ln>
                  <a:noFill/>
                </a:ln>
                <a:solidFill>
                  <a:prstClr val="black"/>
                </a:solidFill>
                <a:effectLst/>
                <a:uLnTx/>
                <a:uFillTx/>
                <a:latin typeface="Trebuchet MS" panose="020B0603020202020204" pitchFamily="34" charset="0"/>
                <a:ea typeface="+mn-ea"/>
                <a:cs typeface="Arial" charset="0"/>
              </a:endParaRPr>
            </a:p>
          </p:txBody>
        </p:sp>
        <p:sp>
          <p:nvSpPr>
            <p:cNvPr id="46" name="Freeform 279"/>
            <p:cNvSpPr>
              <a:spLocks/>
            </p:cNvSpPr>
            <p:nvPr/>
          </p:nvSpPr>
          <p:spPr bwMode="auto">
            <a:xfrm>
              <a:off x="2823" y="2197"/>
              <a:ext cx="155" cy="122"/>
            </a:xfrm>
            <a:custGeom>
              <a:avLst/>
              <a:gdLst>
                <a:gd name="T0" fmla="*/ 0 w 464"/>
                <a:gd name="T1" fmla="*/ 0 h 364"/>
                <a:gd name="T2" fmla="*/ 464 w 464"/>
                <a:gd name="T3" fmla="*/ 0 h 364"/>
                <a:gd name="T4" fmla="*/ 460 w 464"/>
                <a:gd name="T5" fmla="*/ 98 h 364"/>
                <a:gd name="T6" fmla="*/ 457 w 464"/>
                <a:gd name="T7" fmla="*/ 190 h 364"/>
                <a:gd name="T8" fmla="*/ 451 w 464"/>
                <a:gd name="T9" fmla="*/ 278 h 364"/>
                <a:gd name="T10" fmla="*/ 441 w 464"/>
                <a:gd name="T11" fmla="*/ 364 h 364"/>
                <a:gd name="T12" fmla="*/ 357 w 464"/>
                <a:gd name="T13" fmla="*/ 347 h 364"/>
                <a:gd name="T14" fmla="*/ 272 w 464"/>
                <a:gd name="T15" fmla="*/ 334 h 364"/>
                <a:gd name="T16" fmla="*/ 183 w 464"/>
                <a:gd name="T17" fmla="*/ 324 h 364"/>
                <a:gd name="T18" fmla="*/ 92 w 464"/>
                <a:gd name="T19" fmla="*/ 317 h 364"/>
                <a:gd name="T20" fmla="*/ 0 w 464"/>
                <a:gd name="T21" fmla="*/ 314 h 364"/>
                <a:gd name="T22" fmla="*/ 0 w 464"/>
                <a:gd name="T23"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4" h="364">
                  <a:moveTo>
                    <a:pt x="0" y="0"/>
                  </a:moveTo>
                  <a:lnTo>
                    <a:pt x="464" y="0"/>
                  </a:lnTo>
                  <a:lnTo>
                    <a:pt x="460" y="98"/>
                  </a:lnTo>
                  <a:lnTo>
                    <a:pt x="457" y="190"/>
                  </a:lnTo>
                  <a:lnTo>
                    <a:pt x="451" y="278"/>
                  </a:lnTo>
                  <a:lnTo>
                    <a:pt x="441" y="364"/>
                  </a:lnTo>
                  <a:lnTo>
                    <a:pt x="357" y="347"/>
                  </a:lnTo>
                  <a:lnTo>
                    <a:pt x="272" y="334"/>
                  </a:lnTo>
                  <a:lnTo>
                    <a:pt x="183" y="324"/>
                  </a:lnTo>
                  <a:lnTo>
                    <a:pt x="92" y="317"/>
                  </a:lnTo>
                  <a:lnTo>
                    <a:pt x="0" y="314"/>
                  </a:lnTo>
                  <a:lnTo>
                    <a:pt x="0" y="0"/>
                  </a:lnTo>
                  <a:close/>
                </a:path>
              </a:pathLst>
            </a:custGeom>
            <a:grpFill/>
            <a:ln w="0">
              <a:noFill/>
              <a:prstDash val="solid"/>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dirty="0">
                <a:ln>
                  <a:noFill/>
                </a:ln>
                <a:solidFill>
                  <a:prstClr val="black"/>
                </a:solidFill>
                <a:effectLst/>
                <a:uLnTx/>
                <a:uFillTx/>
                <a:latin typeface="Trebuchet MS" panose="020B0603020202020204" pitchFamily="34" charset="0"/>
                <a:ea typeface="+mn-ea"/>
                <a:cs typeface="Arial" charset="0"/>
              </a:endParaRPr>
            </a:p>
          </p:txBody>
        </p:sp>
        <p:sp>
          <p:nvSpPr>
            <p:cNvPr id="47" name="Freeform 280"/>
            <p:cNvSpPr>
              <a:spLocks/>
            </p:cNvSpPr>
            <p:nvPr/>
          </p:nvSpPr>
          <p:spPr bwMode="auto">
            <a:xfrm>
              <a:off x="2823" y="1789"/>
              <a:ext cx="143" cy="236"/>
            </a:xfrm>
            <a:custGeom>
              <a:avLst/>
              <a:gdLst>
                <a:gd name="T0" fmla="*/ 0 w 429"/>
                <a:gd name="T1" fmla="*/ 0 h 707"/>
                <a:gd name="T2" fmla="*/ 78 w 429"/>
                <a:gd name="T3" fmla="*/ 6 h 707"/>
                <a:gd name="T4" fmla="*/ 156 w 429"/>
                <a:gd name="T5" fmla="*/ 19 h 707"/>
                <a:gd name="T6" fmla="*/ 231 w 429"/>
                <a:gd name="T7" fmla="*/ 37 h 707"/>
                <a:gd name="T8" fmla="*/ 263 w 429"/>
                <a:gd name="T9" fmla="*/ 95 h 707"/>
                <a:gd name="T10" fmla="*/ 293 w 429"/>
                <a:gd name="T11" fmla="*/ 160 h 707"/>
                <a:gd name="T12" fmla="*/ 320 w 429"/>
                <a:gd name="T13" fmla="*/ 230 h 707"/>
                <a:gd name="T14" fmla="*/ 346 w 429"/>
                <a:gd name="T15" fmla="*/ 305 h 707"/>
                <a:gd name="T16" fmla="*/ 371 w 429"/>
                <a:gd name="T17" fmla="*/ 385 h 707"/>
                <a:gd name="T18" fmla="*/ 392 w 429"/>
                <a:gd name="T19" fmla="*/ 471 h 707"/>
                <a:gd name="T20" fmla="*/ 412 w 429"/>
                <a:gd name="T21" fmla="*/ 561 h 707"/>
                <a:gd name="T22" fmla="*/ 429 w 429"/>
                <a:gd name="T23" fmla="*/ 655 h 707"/>
                <a:gd name="T24" fmla="*/ 350 w 429"/>
                <a:gd name="T25" fmla="*/ 672 h 707"/>
                <a:gd name="T26" fmla="*/ 267 w 429"/>
                <a:gd name="T27" fmla="*/ 685 h 707"/>
                <a:gd name="T28" fmla="*/ 181 w 429"/>
                <a:gd name="T29" fmla="*/ 695 h 707"/>
                <a:gd name="T30" fmla="*/ 91 w 429"/>
                <a:gd name="T31" fmla="*/ 702 h 707"/>
                <a:gd name="T32" fmla="*/ 0 w 429"/>
                <a:gd name="T33" fmla="*/ 707 h 707"/>
                <a:gd name="T34" fmla="*/ 0 w 429"/>
                <a:gd name="T35" fmla="*/ 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9" h="707">
                  <a:moveTo>
                    <a:pt x="0" y="0"/>
                  </a:moveTo>
                  <a:lnTo>
                    <a:pt x="78" y="6"/>
                  </a:lnTo>
                  <a:lnTo>
                    <a:pt x="156" y="19"/>
                  </a:lnTo>
                  <a:lnTo>
                    <a:pt x="231" y="37"/>
                  </a:lnTo>
                  <a:lnTo>
                    <a:pt x="263" y="95"/>
                  </a:lnTo>
                  <a:lnTo>
                    <a:pt x="293" y="160"/>
                  </a:lnTo>
                  <a:lnTo>
                    <a:pt x="320" y="230"/>
                  </a:lnTo>
                  <a:lnTo>
                    <a:pt x="346" y="305"/>
                  </a:lnTo>
                  <a:lnTo>
                    <a:pt x="371" y="385"/>
                  </a:lnTo>
                  <a:lnTo>
                    <a:pt x="392" y="471"/>
                  </a:lnTo>
                  <a:lnTo>
                    <a:pt x="412" y="561"/>
                  </a:lnTo>
                  <a:lnTo>
                    <a:pt x="429" y="655"/>
                  </a:lnTo>
                  <a:lnTo>
                    <a:pt x="350" y="672"/>
                  </a:lnTo>
                  <a:lnTo>
                    <a:pt x="267" y="685"/>
                  </a:lnTo>
                  <a:lnTo>
                    <a:pt x="181" y="695"/>
                  </a:lnTo>
                  <a:lnTo>
                    <a:pt x="91" y="702"/>
                  </a:lnTo>
                  <a:lnTo>
                    <a:pt x="0" y="707"/>
                  </a:lnTo>
                  <a:lnTo>
                    <a:pt x="0" y="0"/>
                  </a:lnTo>
                  <a:close/>
                </a:path>
              </a:pathLst>
            </a:custGeom>
            <a:grpFill/>
            <a:ln w="0">
              <a:noFill/>
              <a:prstDash val="solid"/>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dirty="0">
                <a:ln>
                  <a:noFill/>
                </a:ln>
                <a:solidFill>
                  <a:prstClr val="black"/>
                </a:solidFill>
                <a:effectLst/>
                <a:uLnTx/>
                <a:uFillTx/>
                <a:latin typeface="Trebuchet MS" panose="020B0603020202020204" pitchFamily="34" charset="0"/>
                <a:ea typeface="+mn-ea"/>
                <a:cs typeface="Arial" charset="0"/>
              </a:endParaRPr>
            </a:p>
          </p:txBody>
        </p:sp>
        <p:sp>
          <p:nvSpPr>
            <p:cNvPr id="48" name="Freeform 281"/>
            <p:cNvSpPr>
              <a:spLocks/>
            </p:cNvSpPr>
            <p:nvPr/>
          </p:nvSpPr>
          <p:spPr bwMode="auto">
            <a:xfrm>
              <a:off x="3008" y="1982"/>
              <a:ext cx="160" cy="183"/>
            </a:xfrm>
            <a:custGeom>
              <a:avLst/>
              <a:gdLst>
                <a:gd name="T0" fmla="*/ 371 w 479"/>
                <a:gd name="T1" fmla="*/ 0 h 550"/>
                <a:gd name="T2" fmla="*/ 388 w 479"/>
                <a:gd name="T3" fmla="*/ 18 h 550"/>
                <a:gd name="T4" fmla="*/ 423 w 479"/>
                <a:gd name="T5" fmla="*/ 82 h 550"/>
                <a:gd name="T6" fmla="*/ 453 w 479"/>
                <a:gd name="T7" fmla="*/ 147 h 550"/>
                <a:gd name="T8" fmla="*/ 479 w 479"/>
                <a:gd name="T9" fmla="*/ 214 h 550"/>
                <a:gd name="T10" fmla="*/ 240 w 479"/>
                <a:gd name="T11" fmla="*/ 362 h 550"/>
                <a:gd name="T12" fmla="*/ 218 w 479"/>
                <a:gd name="T13" fmla="*/ 377 h 550"/>
                <a:gd name="T14" fmla="*/ 199 w 479"/>
                <a:gd name="T15" fmla="*/ 397 h 550"/>
                <a:gd name="T16" fmla="*/ 185 w 479"/>
                <a:gd name="T17" fmla="*/ 420 h 550"/>
                <a:gd name="T18" fmla="*/ 175 w 479"/>
                <a:gd name="T19" fmla="*/ 444 h 550"/>
                <a:gd name="T20" fmla="*/ 170 w 479"/>
                <a:gd name="T21" fmla="*/ 470 h 550"/>
                <a:gd name="T22" fmla="*/ 169 w 479"/>
                <a:gd name="T23" fmla="*/ 485 h 550"/>
                <a:gd name="T24" fmla="*/ 170 w 479"/>
                <a:gd name="T25" fmla="*/ 499 h 550"/>
                <a:gd name="T26" fmla="*/ 172 w 479"/>
                <a:gd name="T27" fmla="*/ 513 h 550"/>
                <a:gd name="T28" fmla="*/ 176 w 479"/>
                <a:gd name="T29" fmla="*/ 530 h 550"/>
                <a:gd name="T30" fmla="*/ 182 w 479"/>
                <a:gd name="T31" fmla="*/ 550 h 550"/>
                <a:gd name="T32" fmla="*/ 25 w 479"/>
                <a:gd name="T33" fmla="*/ 550 h 550"/>
                <a:gd name="T34" fmla="*/ 22 w 479"/>
                <a:gd name="T35" fmla="*/ 452 h 550"/>
                <a:gd name="T36" fmla="*/ 17 w 479"/>
                <a:gd name="T37" fmla="*/ 356 h 550"/>
                <a:gd name="T38" fmla="*/ 10 w 479"/>
                <a:gd name="T39" fmla="*/ 263 h 550"/>
                <a:gd name="T40" fmla="*/ 0 w 479"/>
                <a:gd name="T41" fmla="*/ 174 h 550"/>
                <a:gd name="T42" fmla="*/ 73 w 479"/>
                <a:gd name="T43" fmla="*/ 151 h 550"/>
                <a:gd name="T44" fmla="*/ 143 w 479"/>
                <a:gd name="T45" fmla="*/ 125 h 550"/>
                <a:gd name="T46" fmla="*/ 208 w 479"/>
                <a:gd name="T47" fmla="*/ 97 h 550"/>
                <a:gd name="T48" fmla="*/ 268 w 479"/>
                <a:gd name="T49" fmla="*/ 67 h 550"/>
                <a:gd name="T50" fmla="*/ 322 w 479"/>
                <a:gd name="T51" fmla="*/ 34 h 550"/>
                <a:gd name="T52" fmla="*/ 371 w 479"/>
                <a:gd name="T53"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9" h="550">
                  <a:moveTo>
                    <a:pt x="371" y="0"/>
                  </a:moveTo>
                  <a:lnTo>
                    <a:pt x="388" y="18"/>
                  </a:lnTo>
                  <a:lnTo>
                    <a:pt x="423" y="82"/>
                  </a:lnTo>
                  <a:lnTo>
                    <a:pt x="453" y="147"/>
                  </a:lnTo>
                  <a:lnTo>
                    <a:pt x="479" y="214"/>
                  </a:lnTo>
                  <a:lnTo>
                    <a:pt x="240" y="362"/>
                  </a:lnTo>
                  <a:lnTo>
                    <a:pt x="218" y="377"/>
                  </a:lnTo>
                  <a:lnTo>
                    <a:pt x="199" y="397"/>
                  </a:lnTo>
                  <a:lnTo>
                    <a:pt x="185" y="420"/>
                  </a:lnTo>
                  <a:lnTo>
                    <a:pt x="175" y="444"/>
                  </a:lnTo>
                  <a:lnTo>
                    <a:pt x="170" y="470"/>
                  </a:lnTo>
                  <a:lnTo>
                    <a:pt x="169" y="485"/>
                  </a:lnTo>
                  <a:lnTo>
                    <a:pt x="170" y="499"/>
                  </a:lnTo>
                  <a:lnTo>
                    <a:pt x="172" y="513"/>
                  </a:lnTo>
                  <a:lnTo>
                    <a:pt x="176" y="530"/>
                  </a:lnTo>
                  <a:lnTo>
                    <a:pt x="182" y="550"/>
                  </a:lnTo>
                  <a:lnTo>
                    <a:pt x="25" y="550"/>
                  </a:lnTo>
                  <a:lnTo>
                    <a:pt x="22" y="452"/>
                  </a:lnTo>
                  <a:lnTo>
                    <a:pt x="17" y="356"/>
                  </a:lnTo>
                  <a:lnTo>
                    <a:pt x="10" y="263"/>
                  </a:lnTo>
                  <a:lnTo>
                    <a:pt x="0" y="174"/>
                  </a:lnTo>
                  <a:lnTo>
                    <a:pt x="73" y="151"/>
                  </a:lnTo>
                  <a:lnTo>
                    <a:pt x="143" y="125"/>
                  </a:lnTo>
                  <a:lnTo>
                    <a:pt x="208" y="97"/>
                  </a:lnTo>
                  <a:lnTo>
                    <a:pt x="268" y="67"/>
                  </a:lnTo>
                  <a:lnTo>
                    <a:pt x="322" y="34"/>
                  </a:lnTo>
                  <a:lnTo>
                    <a:pt x="371" y="0"/>
                  </a:lnTo>
                  <a:close/>
                </a:path>
              </a:pathLst>
            </a:custGeom>
            <a:grpFill/>
            <a:ln w="0">
              <a:noFill/>
              <a:prstDash val="solid"/>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dirty="0">
                <a:ln>
                  <a:noFill/>
                </a:ln>
                <a:solidFill>
                  <a:prstClr val="black"/>
                </a:solidFill>
                <a:effectLst/>
                <a:uLnTx/>
                <a:uFillTx/>
                <a:latin typeface="Trebuchet MS" panose="020B0603020202020204" pitchFamily="34" charset="0"/>
                <a:ea typeface="+mn-ea"/>
                <a:cs typeface="Arial" charset="0"/>
              </a:endParaRPr>
            </a:p>
          </p:txBody>
        </p:sp>
        <p:sp>
          <p:nvSpPr>
            <p:cNvPr id="49" name="Freeform 282"/>
            <p:cNvSpPr>
              <a:spLocks/>
            </p:cNvSpPr>
            <p:nvPr/>
          </p:nvSpPr>
          <p:spPr bwMode="auto">
            <a:xfrm>
              <a:off x="2951" y="1819"/>
              <a:ext cx="143" cy="179"/>
            </a:xfrm>
            <a:custGeom>
              <a:avLst/>
              <a:gdLst>
                <a:gd name="T0" fmla="*/ 0 w 428"/>
                <a:gd name="T1" fmla="*/ 0 h 537"/>
                <a:gd name="T2" fmla="*/ 60 w 428"/>
                <a:gd name="T3" fmla="*/ 28 h 537"/>
                <a:gd name="T4" fmla="*/ 118 w 428"/>
                <a:gd name="T5" fmla="*/ 59 h 537"/>
                <a:gd name="T6" fmla="*/ 175 w 428"/>
                <a:gd name="T7" fmla="*/ 94 h 537"/>
                <a:gd name="T8" fmla="*/ 230 w 428"/>
                <a:gd name="T9" fmla="*/ 131 h 537"/>
                <a:gd name="T10" fmla="*/ 227 w 428"/>
                <a:gd name="T11" fmla="*/ 132 h 537"/>
                <a:gd name="T12" fmla="*/ 204 w 428"/>
                <a:gd name="T13" fmla="*/ 149 h 537"/>
                <a:gd name="T14" fmla="*/ 185 w 428"/>
                <a:gd name="T15" fmla="*/ 168 h 537"/>
                <a:gd name="T16" fmla="*/ 171 w 428"/>
                <a:gd name="T17" fmla="*/ 190 h 537"/>
                <a:gd name="T18" fmla="*/ 160 w 428"/>
                <a:gd name="T19" fmla="*/ 213 h 537"/>
                <a:gd name="T20" fmla="*/ 154 w 428"/>
                <a:gd name="T21" fmla="*/ 239 h 537"/>
                <a:gd name="T22" fmla="*/ 153 w 428"/>
                <a:gd name="T23" fmla="*/ 265 h 537"/>
                <a:gd name="T24" fmla="*/ 156 w 428"/>
                <a:gd name="T25" fmla="*/ 292 h 537"/>
                <a:gd name="T26" fmla="*/ 165 w 428"/>
                <a:gd name="T27" fmla="*/ 317 h 537"/>
                <a:gd name="T28" fmla="*/ 178 w 428"/>
                <a:gd name="T29" fmla="*/ 340 h 537"/>
                <a:gd name="T30" fmla="*/ 196 w 428"/>
                <a:gd name="T31" fmla="*/ 361 h 537"/>
                <a:gd name="T32" fmla="*/ 204 w 428"/>
                <a:gd name="T33" fmla="*/ 369 h 537"/>
                <a:gd name="T34" fmla="*/ 228 w 428"/>
                <a:gd name="T35" fmla="*/ 388 h 537"/>
                <a:gd name="T36" fmla="*/ 254 w 428"/>
                <a:gd name="T37" fmla="*/ 404 h 537"/>
                <a:gd name="T38" fmla="*/ 284 w 428"/>
                <a:gd name="T39" fmla="*/ 416 h 537"/>
                <a:gd name="T40" fmla="*/ 314 w 428"/>
                <a:gd name="T41" fmla="*/ 423 h 537"/>
                <a:gd name="T42" fmla="*/ 345 w 428"/>
                <a:gd name="T43" fmla="*/ 426 h 537"/>
                <a:gd name="T44" fmla="*/ 354 w 428"/>
                <a:gd name="T45" fmla="*/ 426 h 537"/>
                <a:gd name="T46" fmla="*/ 363 w 428"/>
                <a:gd name="T47" fmla="*/ 426 h 537"/>
                <a:gd name="T48" fmla="*/ 428 w 428"/>
                <a:gd name="T49" fmla="*/ 419 h 537"/>
                <a:gd name="T50" fmla="*/ 383 w 428"/>
                <a:gd name="T51" fmla="*/ 444 h 537"/>
                <a:gd name="T52" fmla="*/ 333 w 428"/>
                <a:gd name="T53" fmla="*/ 470 h 537"/>
                <a:gd name="T54" fmla="*/ 278 w 428"/>
                <a:gd name="T55" fmla="*/ 494 h 537"/>
                <a:gd name="T56" fmla="*/ 218 w 428"/>
                <a:gd name="T57" fmla="*/ 516 h 537"/>
                <a:gd name="T58" fmla="*/ 154 w 428"/>
                <a:gd name="T59" fmla="*/ 537 h 537"/>
                <a:gd name="T60" fmla="*/ 136 w 428"/>
                <a:gd name="T61" fmla="*/ 436 h 537"/>
                <a:gd name="T62" fmla="*/ 114 w 428"/>
                <a:gd name="T63" fmla="*/ 339 h 537"/>
                <a:gd name="T64" fmla="*/ 90 w 428"/>
                <a:gd name="T65" fmla="*/ 247 h 537"/>
                <a:gd name="T66" fmla="*/ 62 w 428"/>
                <a:gd name="T67" fmla="*/ 160 h 537"/>
                <a:gd name="T68" fmla="*/ 31 w 428"/>
                <a:gd name="T69" fmla="*/ 78 h 537"/>
                <a:gd name="T70" fmla="*/ 0 w 428"/>
                <a:gd name="T71" fmla="*/ 0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8" h="537">
                  <a:moveTo>
                    <a:pt x="0" y="0"/>
                  </a:moveTo>
                  <a:lnTo>
                    <a:pt x="60" y="28"/>
                  </a:lnTo>
                  <a:lnTo>
                    <a:pt x="118" y="59"/>
                  </a:lnTo>
                  <a:lnTo>
                    <a:pt x="175" y="94"/>
                  </a:lnTo>
                  <a:lnTo>
                    <a:pt x="230" y="131"/>
                  </a:lnTo>
                  <a:lnTo>
                    <a:pt x="227" y="132"/>
                  </a:lnTo>
                  <a:lnTo>
                    <a:pt x="204" y="149"/>
                  </a:lnTo>
                  <a:lnTo>
                    <a:pt x="185" y="168"/>
                  </a:lnTo>
                  <a:lnTo>
                    <a:pt x="171" y="190"/>
                  </a:lnTo>
                  <a:lnTo>
                    <a:pt x="160" y="213"/>
                  </a:lnTo>
                  <a:lnTo>
                    <a:pt x="154" y="239"/>
                  </a:lnTo>
                  <a:lnTo>
                    <a:pt x="153" y="265"/>
                  </a:lnTo>
                  <a:lnTo>
                    <a:pt x="156" y="292"/>
                  </a:lnTo>
                  <a:lnTo>
                    <a:pt x="165" y="317"/>
                  </a:lnTo>
                  <a:lnTo>
                    <a:pt x="178" y="340"/>
                  </a:lnTo>
                  <a:lnTo>
                    <a:pt x="196" y="361"/>
                  </a:lnTo>
                  <a:lnTo>
                    <a:pt x="204" y="369"/>
                  </a:lnTo>
                  <a:lnTo>
                    <a:pt x="228" y="388"/>
                  </a:lnTo>
                  <a:lnTo>
                    <a:pt x="254" y="404"/>
                  </a:lnTo>
                  <a:lnTo>
                    <a:pt x="284" y="416"/>
                  </a:lnTo>
                  <a:lnTo>
                    <a:pt x="314" y="423"/>
                  </a:lnTo>
                  <a:lnTo>
                    <a:pt x="345" y="426"/>
                  </a:lnTo>
                  <a:lnTo>
                    <a:pt x="354" y="426"/>
                  </a:lnTo>
                  <a:lnTo>
                    <a:pt x="363" y="426"/>
                  </a:lnTo>
                  <a:lnTo>
                    <a:pt x="428" y="419"/>
                  </a:lnTo>
                  <a:lnTo>
                    <a:pt x="383" y="444"/>
                  </a:lnTo>
                  <a:lnTo>
                    <a:pt x="333" y="470"/>
                  </a:lnTo>
                  <a:lnTo>
                    <a:pt x="278" y="494"/>
                  </a:lnTo>
                  <a:lnTo>
                    <a:pt x="218" y="516"/>
                  </a:lnTo>
                  <a:lnTo>
                    <a:pt x="154" y="537"/>
                  </a:lnTo>
                  <a:lnTo>
                    <a:pt x="136" y="436"/>
                  </a:lnTo>
                  <a:lnTo>
                    <a:pt x="114" y="339"/>
                  </a:lnTo>
                  <a:lnTo>
                    <a:pt x="90" y="247"/>
                  </a:lnTo>
                  <a:lnTo>
                    <a:pt x="62" y="160"/>
                  </a:lnTo>
                  <a:lnTo>
                    <a:pt x="31" y="78"/>
                  </a:lnTo>
                  <a:lnTo>
                    <a:pt x="0" y="0"/>
                  </a:lnTo>
                  <a:close/>
                </a:path>
              </a:pathLst>
            </a:custGeom>
            <a:grpFill/>
            <a:ln w="0">
              <a:noFill/>
              <a:prstDash val="solid"/>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dirty="0">
                <a:ln>
                  <a:noFill/>
                </a:ln>
                <a:solidFill>
                  <a:prstClr val="black"/>
                </a:solidFill>
                <a:effectLst/>
                <a:uLnTx/>
                <a:uFillTx/>
                <a:latin typeface="Trebuchet MS" panose="020B0603020202020204" pitchFamily="34" charset="0"/>
                <a:ea typeface="+mn-ea"/>
                <a:cs typeface="Arial" charset="0"/>
              </a:endParaRPr>
            </a:p>
          </p:txBody>
        </p:sp>
      </p:grpSp>
      <p:grpSp>
        <p:nvGrpSpPr>
          <p:cNvPr id="8205" name="Group 49"/>
          <p:cNvGrpSpPr>
            <a:grpSpLocks/>
          </p:cNvGrpSpPr>
          <p:nvPr/>
        </p:nvGrpSpPr>
        <p:grpSpPr bwMode="auto">
          <a:xfrm>
            <a:off x="857189" y="2663449"/>
            <a:ext cx="2615804" cy="2148567"/>
            <a:chOff x="622091" y="2567354"/>
            <a:chExt cx="3085243" cy="1768814"/>
          </a:xfrm>
        </p:grpSpPr>
        <p:sp>
          <p:nvSpPr>
            <p:cNvPr id="51" name="Rounded Rectangle 50"/>
            <p:cNvSpPr/>
            <p:nvPr/>
          </p:nvSpPr>
          <p:spPr>
            <a:xfrm>
              <a:off x="622091" y="2583602"/>
              <a:ext cx="2996772" cy="1752566"/>
            </a:xfrm>
            <a:prstGeom prst="roundRect">
              <a:avLst/>
            </a:prstGeom>
            <a:solidFill>
              <a:sysClr val="window" lastClr="FFFFFF"/>
            </a:solidFill>
            <a:ln w="25400" cap="flat" cmpd="sng" algn="ctr">
              <a:solidFill>
                <a:srgbClr val="002967"/>
              </a:solidFill>
              <a:prstDash val="solid"/>
            </a:ln>
            <a:effectLst/>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600" b="0" i="0" u="none" strike="noStrike" kern="0" cap="none" spc="0" normalizeH="0" baseline="0" noProof="0" dirty="0">
                <a:ln>
                  <a:noFill/>
                </a:ln>
                <a:solidFill>
                  <a:prstClr val="white"/>
                </a:solidFill>
                <a:effectLst/>
                <a:uLnTx/>
                <a:uFillTx/>
                <a:latin typeface="Trebuchet MS" panose="020B0603020202020204" pitchFamily="34" charset="0"/>
                <a:ea typeface="+mn-ea"/>
                <a:cs typeface="Arial" pitchFamily="34" charset="0"/>
              </a:endParaRPr>
            </a:p>
          </p:txBody>
        </p:sp>
        <p:sp>
          <p:nvSpPr>
            <p:cNvPr id="52" name="Rectangle 51"/>
            <p:cNvSpPr/>
            <p:nvPr/>
          </p:nvSpPr>
          <p:spPr>
            <a:xfrm>
              <a:off x="748477" y="2567354"/>
              <a:ext cx="2958857" cy="1651607"/>
            </a:xfrm>
            <a:prstGeom prst="rect">
              <a:avLst/>
            </a:prstGeom>
            <a:noFill/>
            <a:ln w="25400" cap="flat" cmpd="sng" algn="ctr">
              <a:noFill/>
              <a:prstDash val="solid"/>
            </a:ln>
            <a:effectLst/>
          </p:spPr>
          <p:txBody>
            <a:bodyPr anchor="ctr"/>
            <a:lstStyle/>
            <a:p>
              <a:pPr marL="0" marR="0" lvl="1" indent="0" algn="l" defTabSz="685800" rtl="0" eaLnBrk="1" fontAlgn="auto" latinLnBrk="0" hangingPunct="1">
                <a:lnSpc>
                  <a:spcPct val="100000"/>
                </a:lnSpc>
                <a:spcBef>
                  <a:spcPts val="0"/>
                </a:spcBef>
                <a:spcAft>
                  <a:spcPts val="0"/>
                </a:spcAft>
                <a:buClr>
                  <a:srgbClr val="000000"/>
                </a:buClr>
                <a:buSzPct val="60000"/>
                <a:buFontTx/>
                <a:buNone/>
                <a:tabLst/>
                <a:defRPr/>
              </a:pPr>
              <a:r>
                <a:rPr kumimoji="0" lang="en-US" sz="1200" b="1" i="0" u="none" strike="noStrike" kern="0" cap="none" spc="0" normalizeH="0" baseline="0" noProof="0" dirty="0">
                  <a:ln>
                    <a:noFill/>
                  </a:ln>
                  <a:solidFill>
                    <a:prstClr val="black"/>
                  </a:solidFill>
                  <a:effectLst/>
                  <a:uLnTx/>
                  <a:uFillTx/>
                  <a:latin typeface="Trebuchet MS" panose="020B0603020202020204" pitchFamily="34" charset="0"/>
                  <a:ea typeface="+mn-ea"/>
                  <a:cs typeface="Arial" pitchFamily="34" charset="0"/>
                </a:rPr>
                <a:t>Actual performance 2016 to 2018: </a:t>
              </a:r>
            </a:p>
            <a:p>
              <a:pPr marL="214313" marR="0" lvl="1" indent="-214313" algn="l" defTabSz="685800" rtl="0" eaLnBrk="1" fontAlgn="auto" latinLnBrk="0" hangingPunct="1">
                <a:lnSpc>
                  <a:spcPct val="100000"/>
                </a:lnSpc>
                <a:spcBef>
                  <a:spcPts val="0"/>
                </a:spcBef>
                <a:spcAft>
                  <a:spcPts val="0"/>
                </a:spcAft>
                <a:buClr>
                  <a:srgbClr val="000000"/>
                </a:buClr>
                <a:buSzPct val="60000"/>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Trebuchet MS" panose="020B0603020202020204" pitchFamily="34" charset="0"/>
                  <a:ea typeface="+mn-ea"/>
                  <a:cs typeface="Arial" pitchFamily="34" charset="0"/>
                </a:rPr>
                <a:t>0.5 million additional arrivals; approximately 10% of 5-year target</a:t>
              </a:r>
            </a:p>
            <a:p>
              <a:pPr marL="214313" marR="0" lvl="1" indent="-214313" algn="l" defTabSz="685800" rtl="0" eaLnBrk="1" fontAlgn="auto" latinLnBrk="0" hangingPunct="1">
                <a:lnSpc>
                  <a:spcPct val="100000"/>
                </a:lnSpc>
                <a:spcBef>
                  <a:spcPts val="450"/>
                </a:spcBef>
                <a:spcAft>
                  <a:spcPts val="450"/>
                </a:spcAft>
                <a:buClr>
                  <a:srgbClr val="000000"/>
                </a:buClr>
                <a:buSzPct val="60000"/>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Trebuchet MS" panose="020B0603020202020204" pitchFamily="34" charset="0"/>
                  <a:ea typeface="+mn-ea"/>
                  <a:cs typeface="Arial" pitchFamily="34" charset="0"/>
                </a:rPr>
                <a:t>2.1% CAGR</a:t>
              </a:r>
            </a:p>
            <a:p>
              <a:pPr marL="0" marR="0" lvl="1" indent="0" algn="l" defTabSz="685800" rtl="0" eaLnBrk="1" fontAlgn="auto" latinLnBrk="0" hangingPunct="1">
                <a:lnSpc>
                  <a:spcPct val="100000"/>
                </a:lnSpc>
                <a:spcBef>
                  <a:spcPts val="0"/>
                </a:spcBef>
                <a:spcAft>
                  <a:spcPts val="0"/>
                </a:spcAft>
                <a:buClr>
                  <a:srgbClr val="000000"/>
                </a:buClr>
                <a:buSzPct val="60000"/>
                <a:buFontTx/>
                <a:buNone/>
                <a:tabLst/>
                <a:defRPr/>
              </a:pPr>
              <a:endParaRPr kumimoji="0" lang="en-US" sz="1200" b="1" i="0" u="none" strike="noStrike" kern="0" cap="none" spc="0" normalizeH="0" baseline="0" noProof="0" dirty="0">
                <a:ln>
                  <a:noFill/>
                </a:ln>
                <a:solidFill>
                  <a:prstClr val="black"/>
                </a:solidFill>
                <a:effectLst/>
                <a:uLnTx/>
                <a:uFillTx/>
                <a:latin typeface="Trebuchet MS" panose="020B0603020202020204" pitchFamily="34" charset="0"/>
                <a:ea typeface="+mn-ea"/>
                <a:cs typeface="Arial" pitchFamily="34" charset="0"/>
              </a:endParaRPr>
            </a:p>
            <a:p>
              <a:pPr marL="0" marR="0" lvl="1" indent="0" algn="l" defTabSz="685800" rtl="0" eaLnBrk="1" fontAlgn="auto" latinLnBrk="0" hangingPunct="1">
                <a:lnSpc>
                  <a:spcPct val="100000"/>
                </a:lnSpc>
                <a:spcBef>
                  <a:spcPts val="0"/>
                </a:spcBef>
                <a:spcAft>
                  <a:spcPts val="0"/>
                </a:spcAft>
                <a:buClr>
                  <a:srgbClr val="000000"/>
                </a:buClr>
                <a:buSzPct val="60000"/>
                <a:buFontTx/>
                <a:buNone/>
                <a:tabLst/>
                <a:defRPr/>
              </a:pPr>
              <a:r>
                <a:rPr kumimoji="0" lang="en-US" sz="1200" b="1" i="0" u="none" strike="noStrike" kern="0" cap="none" spc="0" normalizeH="0" baseline="0" noProof="0" dirty="0">
                  <a:ln>
                    <a:noFill/>
                  </a:ln>
                  <a:solidFill>
                    <a:prstClr val="black"/>
                  </a:solidFill>
                  <a:effectLst/>
                  <a:uLnTx/>
                  <a:uFillTx/>
                  <a:latin typeface="Trebuchet MS" panose="020B0603020202020204" pitchFamily="34" charset="0"/>
                  <a:ea typeface="+mn-ea"/>
                  <a:cs typeface="Arial" pitchFamily="34" charset="0"/>
                </a:rPr>
                <a:t>Required growth 2018 to 2021: </a:t>
              </a:r>
            </a:p>
            <a:p>
              <a:pPr marL="214313" marR="0" lvl="1" indent="-214313" algn="l" defTabSz="685800" rtl="0" eaLnBrk="1" fontAlgn="auto" latinLnBrk="0" hangingPunct="1">
                <a:lnSpc>
                  <a:spcPct val="100000"/>
                </a:lnSpc>
                <a:spcBef>
                  <a:spcPts val="0"/>
                </a:spcBef>
                <a:spcAft>
                  <a:spcPts val="0"/>
                </a:spcAft>
                <a:buClr>
                  <a:srgbClr val="000000"/>
                </a:buClr>
                <a:buSzPct val="60000"/>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Trebuchet MS" panose="020B0603020202020204" pitchFamily="34" charset="0"/>
                  <a:ea typeface="+mn-ea"/>
                  <a:cs typeface="Arial" pitchFamily="34" charset="0"/>
                </a:rPr>
                <a:t>CAGR of 6.4%</a:t>
              </a:r>
              <a:endParaRPr kumimoji="0" lang="en-ZA" sz="1200" b="0" i="0" u="none" strike="noStrike" kern="0" cap="none" spc="0" normalizeH="0" baseline="0" noProof="0" dirty="0">
                <a:ln>
                  <a:noFill/>
                </a:ln>
                <a:solidFill>
                  <a:prstClr val="black"/>
                </a:solidFill>
                <a:effectLst/>
                <a:uLnTx/>
                <a:uFillTx/>
                <a:latin typeface="Trebuchet MS" panose="020B0603020202020204" pitchFamily="34" charset="0"/>
                <a:ea typeface="+mn-ea"/>
                <a:cs typeface="Arial" pitchFamily="34" charset="0"/>
              </a:endParaRPr>
            </a:p>
          </p:txBody>
        </p:sp>
      </p:grpSp>
      <p:grpSp>
        <p:nvGrpSpPr>
          <p:cNvPr id="8206" name="Group 54"/>
          <p:cNvGrpSpPr>
            <a:grpSpLocks/>
          </p:cNvGrpSpPr>
          <p:nvPr/>
        </p:nvGrpSpPr>
        <p:grpSpPr bwMode="auto">
          <a:xfrm>
            <a:off x="5198015" y="2670657"/>
            <a:ext cx="2796777" cy="2056209"/>
            <a:chOff x="5492991" y="2548447"/>
            <a:chExt cx="2997768" cy="1752600"/>
          </a:xfrm>
        </p:grpSpPr>
        <p:sp>
          <p:nvSpPr>
            <p:cNvPr id="56" name="Rounded Rectangle 55"/>
            <p:cNvSpPr/>
            <p:nvPr/>
          </p:nvSpPr>
          <p:spPr>
            <a:xfrm>
              <a:off x="5492991" y="2548447"/>
              <a:ext cx="2997768" cy="1752600"/>
            </a:xfrm>
            <a:prstGeom prst="roundRect">
              <a:avLst/>
            </a:prstGeom>
            <a:solidFill>
              <a:sysClr val="window" lastClr="FFFFFF"/>
            </a:solidFill>
            <a:ln w="25400" cap="flat" cmpd="sng" algn="ctr">
              <a:solidFill>
                <a:srgbClr val="3E7B25"/>
              </a:solidFill>
              <a:prstDash val="solid"/>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600" b="0" i="0" u="none" strike="noStrike" kern="0" cap="none" spc="0" normalizeH="0" baseline="0" noProof="0" dirty="0">
                <a:ln>
                  <a:noFill/>
                </a:ln>
                <a:solidFill>
                  <a:prstClr val="white"/>
                </a:solidFill>
                <a:effectLst/>
                <a:uLnTx/>
                <a:uFillTx/>
                <a:latin typeface="Trebuchet MS" panose="020B0603020202020204" pitchFamily="34" charset="0"/>
                <a:ea typeface="+mn-ea"/>
                <a:cs typeface="Arial" pitchFamily="34" charset="0"/>
              </a:endParaRPr>
            </a:p>
          </p:txBody>
        </p:sp>
        <p:sp>
          <p:nvSpPr>
            <p:cNvPr id="58" name="Rectangle 57"/>
            <p:cNvSpPr/>
            <p:nvPr/>
          </p:nvSpPr>
          <p:spPr>
            <a:xfrm>
              <a:off x="5690986" y="2665151"/>
              <a:ext cx="2745083" cy="1244174"/>
            </a:xfrm>
            <a:prstGeom prst="rect">
              <a:avLst/>
            </a:prstGeom>
            <a:noFill/>
            <a:ln w="25400" cap="flat" cmpd="sng" algn="ctr">
              <a:noFill/>
              <a:prstDash val="solid"/>
            </a:ln>
            <a:effectLst/>
          </p:spPr>
          <p:txBody>
            <a:bodyPr anchor="ctr"/>
            <a:lstStyle/>
            <a:p>
              <a:pPr marL="0" marR="0" lvl="1" indent="0" algn="l" defTabSz="685800" rtl="0" eaLnBrk="1" fontAlgn="auto" latinLnBrk="0" hangingPunct="1">
                <a:lnSpc>
                  <a:spcPct val="100000"/>
                </a:lnSpc>
                <a:spcBef>
                  <a:spcPts val="0"/>
                </a:spcBef>
                <a:spcAft>
                  <a:spcPts val="0"/>
                </a:spcAft>
                <a:buClr>
                  <a:srgbClr val="000000"/>
                </a:buClr>
                <a:buSzPct val="60000"/>
                <a:buFontTx/>
                <a:buNone/>
                <a:tabLst/>
                <a:defRPr/>
              </a:pPr>
              <a:r>
                <a:rPr kumimoji="0" lang="en-US" sz="1200" b="1" i="0" u="none" strike="noStrike" kern="0" cap="none" spc="0" normalizeH="0" baseline="0" noProof="0" dirty="0">
                  <a:ln>
                    <a:noFill/>
                  </a:ln>
                  <a:solidFill>
                    <a:prstClr val="black"/>
                  </a:solidFill>
                  <a:effectLst/>
                  <a:uLnTx/>
                  <a:uFillTx/>
                  <a:latin typeface="Trebuchet MS" panose="020B0603020202020204" pitchFamily="34" charset="0"/>
                  <a:ea typeface="ヒラギノ角ゴ Pro W3" pitchFamily="-84" charset="-128"/>
                  <a:cs typeface="Arial" pitchFamily="34" charset="0"/>
                </a:rPr>
                <a:t>Actual performance 2016 to 2018: </a:t>
              </a:r>
            </a:p>
            <a:p>
              <a:pPr marL="214313" marR="0" lvl="1" indent="-214313" algn="l" defTabSz="685800" rtl="0" eaLnBrk="1" fontAlgn="auto" latinLnBrk="0" hangingPunct="1">
                <a:lnSpc>
                  <a:spcPct val="100000"/>
                </a:lnSpc>
                <a:spcBef>
                  <a:spcPts val="0"/>
                </a:spcBef>
                <a:spcAft>
                  <a:spcPts val="0"/>
                </a:spcAft>
                <a:buClr>
                  <a:srgbClr val="000000"/>
                </a:buClr>
                <a:buSzPct val="60000"/>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Trebuchet MS" panose="020B0603020202020204" pitchFamily="34" charset="0"/>
                  <a:ea typeface="ヒラギノ角ゴ Pro W3" pitchFamily="-84" charset="-128"/>
                  <a:cs typeface="Arial" pitchFamily="34" charset="0"/>
                </a:rPr>
                <a:t>0.2 million fewer holiday trips</a:t>
              </a:r>
            </a:p>
            <a:p>
              <a:pPr marL="214313" marR="0" lvl="1" indent="-214313" algn="l" defTabSz="685800" rtl="0" eaLnBrk="1" fontAlgn="auto" latinLnBrk="0" hangingPunct="1">
                <a:lnSpc>
                  <a:spcPct val="100000"/>
                </a:lnSpc>
                <a:spcBef>
                  <a:spcPts val="450"/>
                </a:spcBef>
                <a:spcAft>
                  <a:spcPts val="450"/>
                </a:spcAft>
                <a:buClr>
                  <a:srgbClr val="000000"/>
                </a:buClr>
                <a:buSzPct val="60000"/>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Trebuchet MS" panose="020B0603020202020204" pitchFamily="34" charset="0"/>
                  <a:ea typeface="ヒラギノ角ゴ Pro W3" pitchFamily="-84" charset="-128"/>
                  <a:cs typeface="Arial" pitchFamily="34" charset="0"/>
                </a:rPr>
                <a:t>-3.8% CAGR</a:t>
              </a:r>
            </a:p>
            <a:p>
              <a:pPr marL="0" marR="0" lvl="1" indent="0" algn="l" defTabSz="685800" rtl="0" eaLnBrk="1" fontAlgn="auto" latinLnBrk="0" hangingPunct="1">
                <a:lnSpc>
                  <a:spcPct val="100000"/>
                </a:lnSpc>
                <a:spcBef>
                  <a:spcPts val="0"/>
                </a:spcBef>
                <a:spcAft>
                  <a:spcPts val="0"/>
                </a:spcAft>
                <a:buClr>
                  <a:srgbClr val="000000"/>
                </a:buClr>
                <a:buSzPct val="60000"/>
                <a:buFontTx/>
                <a:buNone/>
                <a:tabLst/>
                <a:defRPr/>
              </a:pPr>
              <a:endParaRPr kumimoji="0" lang="en-US" sz="1200" b="1" i="0" u="none" strike="noStrike" kern="0" cap="none" spc="0" normalizeH="0" baseline="0" noProof="0" dirty="0">
                <a:ln>
                  <a:noFill/>
                </a:ln>
                <a:solidFill>
                  <a:prstClr val="black"/>
                </a:solidFill>
                <a:effectLst/>
                <a:uLnTx/>
                <a:uFillTx/>
                <a:latin typeface="Trebuchet MS" panose="020B0603020202020204" pitchFamily="34" charset="0"/>
                <a:ea typeface="ヒラギノ角ゴ Pro W3" pitchFamily="-84" charset="-128"/>
                <a:cs typeface="Arial" pitchFamily="34" charset="0"/>
              </a:endParaRPr>
            </a:p>
            <a:p>
              <a:pPr marL="0" marR="0" lvl="1" indent="0" algn="l" defTabSz="685800" rtl="0" eaLnBrk="1" fontAlgn="auto" latinLnBrk="0" hangingPunct="1">
                <a:lnSpc>
                  <a:spcPct val="100000"/>
                </a:lnSpc>
                <a:spcBef>
                  <a:spcPts val="0"/>
                </a:spcBef>
                <a:spcAft>
                  <a:spcPts val="0"/>
                </a:spcAft>
                <a:buClr>
                  <a:srgbClr val="000000"/>
                </a:buClr>
                <a:buSzPct val="60000"/>
                <a:buFontTx/>
                <a:buNone/>
                <a:tabLst/>
                <a:defRPr/>
              </a:pPr>
              <a:r>
                <a:rPr kumimoji="0" lang="en-US" sz="1200" b="1" i="0" u="none" strike="noStrike" kern="0" cap="none" spc="0" normalizeH="0" baseline="0" noProof="0" dirty="0">
                  <a:ln>
                    <a:noFill/>
                  </a:ln>
                  <a:solidFill>
                    <a:prstClr val="black"/>
                  </a:solidFill>
                  <a:effectLst/>
                  <a:uLnTx/>
                  <a:uFillTx/>
                  <a:latin typeface="Trebuchet MS" panose="020B0603020202020204" pitchFamily="34" charset="0"/>
                  <a:ea typeface="ヒラギノ角ゴ Pro W3" pitchFamily="-84" charset="-128"/>
                  <a:cs typeface="Arial" pitchFamily="34" charset="0"/>
                </a:rPr>
                <a:t>Required growth 2018 to 2021: </a:t>
              </a:r>
            </a:p>
            <a:p>
              <a:pPr marL="214313" marR="0" lvl="1" indent="-214313" algn="l" defTabSz="685800" rtl="0" eaLnBrk="1" fontAlgn="auto" latinLnBrk="0" hangingPunct="1">
                <a:lnSpc>
                  <a:spcPct val="100000"/>
                </a:lnSpc>
                <a:spcBef>
                  <a:spcPts val="0"/>
                </a:spcBef>
                <a:spcAft>
                  <a:spcPts val="0"/>
                </a:spcAft>
                <a:buClr>
                  <a:srgbClr val="000000"/>
                </a:buClr>
                <a:buSzPct val="60000"/>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Trebuchet MS" panose="020B0603020202020204" pitchFamily="34" charset="0"/>
                  <a:ea typeface="ヒラギノ角ゴ Pro W3" pitchFamily="-84" charset="-128"/>
                  <a:cs typeface="Arial" pitchFamily="34" charset="0"/>
                </a:rPr>
                <a:t>CAGR of 3.8%</a:t>
              </a:r>
              <a:endParaRPr kumimoji="0" lang="en-ZA" sz="1200" b="0" i="0" u="none" strike="noStrike" kern="0" cap="none" spc="0" normalizeH="0" baseline="0" noProof="0" dirty="0">
                <a:ln>
                  <a:noFill/>
                </a:ln>
                <a:solidFill>
                  <a:prstClr val="black"/>
                </a:solidFill>
                <a:effectLst/>
                <a:uLnTx/>
                <a:uFillTx/>
                <a:latin typeface="Trebuchet MS" panose="020B0603020202020204" pitchFamily="34" charset="0"/>
                <a:ea typeface="ヒラギノ角ゴ Pro W3" pitchFamily="-84" charset="-128"/>
                <a:cs typeface="Arial" pitchFamily="34" charset="0"/>
              </a:endParaRPr>
            </a:p>
          </p:txBody>
        </p:sp>
      </p:grpSp>
      <p:sp>
        <p:nvSpPr>
          <p:cNvPr id="57" name="Title 1"/>
          <p:cNvSpPr>
            <a:spLocks noGrp="1"/>
          </p:cNvSpPr>
          <p:nvPr>
            <p:ph type="title"/>
          </p:nvPr>
        </p:nvSpPr>
        <p:spPr>
          <a:xfrm>
            <a:off x="372849" y="217405"/>
            <a:ext cx="7886700" cy="444301"/>
          </a:xfrm>
        </p:spPr>
        <p:txBody>
          <a:bodyPr>
            <a:noAutofit/>
          </a:bodyPr>
          <a:lstStyle/>
          <a:p>
            <a:pPr algn="just"/>
            <a:r>
              <a:rPr lang="en-US" altLang="en-US" dirty="0"/>
              <a:t>However, performance is below the required growth rates in terms of the 5-in-5 goal</a:t>
            </a:r>
            <a:endParaRPr lang="en-ZA" dirty="0"/>
          </a:p>
        </p:txBody>
      </p:sp>
      <p:sp>
        <p:nvSpPr>
          <p:cNvPr id="55" name="Rectangle 54"/>
          <p:cNvSpPr/>
          <p:nvPr/>
        </p:nvSpPr>
        <p:spPr>
          <a:xfrm>
            <a:off x="605346" y="5761231"/>
            <a:ext cx="8335617" cy="284530"/>
          </a:xfrm>
          <a:prstGeom prst="rect">
            <a:avLst/>
          </a:prstGeom>
          <a:noFill/>
          <a:ln w="25400" cap="flat" cmpd="sng" algn="ctr">
            <a:noFill/>
            <a:prstDash val="solid"/>
          </a:ln>
          <a:effectLst/>
        </p:spPr>
        <p:txBody>
          <a:bodyPr wrap="square" lIns="0" tIns="45720" rIns="91440" bIns="45720" rtlCol="0" anchor="b"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prstClr val="black"/>
                </a:solidFill>
                <a:effectLst/>
                <a:uLnTx/>
                <a:uFillTx/>
                <a:latin typeface="Arial"/>
                <a:ea typeface="+mn-ea"/>
                <a:cs typeface="Arial" pitchFamily="34" charset="0"/>
              </a:rPr>
              <a:t>Note: Data represents calendar year</a:t>
            </a:r>
            <a:endParaRPr kumimoji="0" lang="en-ZA" sz="800" b="0" i="0" u="none" strike="noStrike" kern="0" cap="none" spc="0" normalizeH="0" baseline="0" noProof="0" dirty="0" smtClean="0">
              <a:ln>
                <a:noFill/>
              </a:ln>
              <a:solidFill>
                <a:prstClr val="black"/>
              </a:solidFill>
              <a:effectLst/>
              <a:uLnTx/>
              <a:uFillTx/>
              <a:latin typeface="Arial"/>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0" cap="none" spc="0" normalizeH="0" baseline="0" noProof="0" dirty="0" smtClean="0">
                <a:ln>
                  <a:noFill/>
                </a:ln>
                <a:solidFill>
                  <a:prstClr val="black"/>
                </a:solidFill>
                <a:effectLst/>
                <a:uLnTx/>
                <a:uFillTx/>
                <a:latin typeface="Arial"/>
                <a:ea typeface="+mn-ea"/>
                <a:cs typeface="Arial" pitchFamily="34" charset="0"/>
              </a:rPr>
              <a:t>Source</a:t>
            </a:r>
            <a:r>
              <a:rPr kumimoji="0" lang="en-ZA" sz="800" b="0" i="0" u="none" strike="noStrike" kern="0" cap="none" spc="0" normalizeH="0" baseline="0" noProof="0" dirty="0">
                <a:ln>
                  <a:noFill/>
                </a:ln>
                <a:solidFill>
                  <a:prstClr val="black"/>
                </a:solidFill>
                <a:effectLst/>
                <a:uLnTx/>
                <a:uFillTx/>
                <a:latin typeface="Arial"/>
                <a:ea typeface="+mn-ea"/>
                <a:cs typeface="Arial" pitchFamily="34" charset="0"/>
              </a:rPr>
              <a:t>: SA Tourism Domestic Surveys; Statistics SA Tourism &amp; Migration Reports; SA Tourism Departure Surveys</a:t>
            </a:r>
          </a:p>
        </p:txBody>
      </p:sp>
    </p:spTree>
    <p:extLst>
      <p:ext uri="{BB962C8B-B14F-4D97-AF65-F5344CB8AC3E}">
        <p14:creationId xmlns:p14="http://schemas.microsoft.com/office/powerpoint/2010/main" xmlns="" val="3151707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challenges to international tourism growth</a:t>
            </a:r>
            <a:endParaRPr lang="en-ZA" dirty="0"/>
          </a:p>
        </p:txBody>
      </p:sp>
      <p:sp>
        <p:nvSpPr>
          <p:cNvPr id="3" name="Content Placeholder 2"/>
          <p:cNvSpPr>
            <a:spLocks noGrp="1"/>
          </p:cNvSpPr>
          <p:nvPr>
            <p:ph idx="1"/>
          </p:nvPr>
        </p:nvSpPr>
        <p:spPr/>
        <p:txBody>
          <a:bodyPr/>
          <a:lstStyle/>
          <a:p>
            <a:r>
              <a:rPr lang="en-US" dirty="0" smtClean="0"/>
              <a:t>Negative </a:t>
            </a:r>
            <a:r>
              <a:rPr lang="en-US" dirty="0"/>
              <a:t>perceptions </a:t>
            </a:r>
            <a:r>
              <a:rPr lang="en-ZA" dirty="0"/>
              <a:t>formed through information obtained through the </a:t>
            </a:r>
            <a:r>
              <a:rPr lang="en-ZA" dirty="0" smtClean="0"/>
              <a:t>media</a:t>
            </a:r>
          </a:p>
          <a:p>
            <a:pPr lvl="1"/>
            <a:r>
              <a:rPr lang="en-ZA" i="1" dirty="0"/>
              <a:t>Safety and security concerns</a:t>
            </a:r>
          </a:p>
          <a:p>
            <a:pPr lvl="1"/>
            <a:r>
              <a:rPr lang="en-US" i="1" dirty="0"/>
              <a:t>Prolonged drought in Cape Town</a:t>
            </a:r>
          </a:p>
          <a:p>
            <a:pPr lvl="1"/>
            <a:r>
              <a:rPr lang="en-ZA" i="1" dirty="0"/>
              <a:t>Inappropriate wildlife interaction</a:t>
            </a:r>
          </a:p>
          <a:p>
            <a:endParaRPr lang="en-US" dirty="0" smtClean="0"/>
          </a:p>
          <a:p>
            <a:r>
              <a:rPr lang="en-US" dirty="0" smtClean="0"/>
              <a:t>Regulatory challenges</a:t>
            </a:r>
          </a:p>
          <a:p>
            <a:pPr lvl="1"/>
            <a:r>
              <a:rPr lang="en-ZA" i="1" dirty="0"/>
              <a:t>Visa processing challenges</a:t>
            </a:r>
          </a:p>
          <a:p>
            <a:pPr lvl="1"/>
            <a:endParaRPr lang="en-US" i="1" dirty="0"/>
          </a:p>
          <a:p>
            <a:r>
              <a:rPr lang="en-US" dirty="0" smtClean="0"/>
              <a:t>Other factors</a:t>
            </a:r>
          </a:p>
          <a:p>
            <a:pPr lvl="1"/>
            <a:r>
              <a:rPr lang="en-US" i="1" dirty="0" smtClean="0"/>
              <a:t>Cost to get to South Africa</a:t>
            </a:r>
          </a:p>
          <a:p>
            <a:pPr lvl="1"/>
            <a:r>
              <a:rPr lang="en-US" i="1" dirty="0" smtClean="0"/>
              <a:t>Another destination is more appealing</a:t>
            </a:r>
            <a:endParaRPr lang="en-ZA" i="1" dirty="0"/>
          </a:p>
        </p:txBody>
      </p:sp>
    </p:spTree>
    <p:extLst>
      <p:ext uri="{BB962C8B-B14F-4D97-AF65-F5344CB8AC3E}">
        <p14:creationId xmlns:p14="http://schemas.microsoft.com/office/powerpoint/2010/main" xmlns="" val="3391164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CONTENTS</a:t>
            </a:r>
          </a:p>
        </p:txBody>
      </p:sp>
      <p:sp>
        <p:nvSpPr>
          <p:cNvPr id="5" name="Rectangle 1"/>
          <p:cNvSpPr>
            <a:spLocks noGrp="1" noChangeArrowheads="1"/>
          </p:cNvSpPr>
          <p:nvPr>
            <p:ph idx="1"/>
          </p:nvPr>
        </p:nvSpPr>
        <p:spPr bwMode="auto">
          <a:xfrm>
            <a:off x="381000" y="943833"/>
            <a:ext cx="8524875" cy="48320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eaLnBrk="0" hangingPunct="0">
              <a:tabLst>
                <a:tab pos="6115050" algn="r"/>
              </a:tabLst>
              <a:defRPr>
                <a:solidFill>
                  <a:schemeClr val="tx1"/>
                </a:solidFill>
                <a:latin typeface="Arial" panose="020B0604020202020204" pitchFamily="34" charset="0"/>
              </a:defRPr>
            </a:lvl1pPr>
            <a:lvl2pPr eaLnBrk="0" hangingPunct="0">
              <a:tabLst>
                <a:tab pos="6115050" algn="r"/>
              </a:tabLst>
              <a:defRPr>
                <a:solidFill>
                  <a:schemeClr val="tx1"/>
                </a:solidFill>
                <a:latin typeface="Arial" panose="020B0604020202020204" pitchFamily="34" charset="0"/>
              </a:defRPr>
            </a:lvl2pPr>
            <a:lvl3pPr eaLnBrk="0" hangingPunct="0">
              <a:tabLst>
                <a:tab pos="6115050" algn="r"/>
              </a:tabLst>
              <a:defRPr>
                <a:solidFill>
                  <a:schemeClr val="tx1"/>
                </a:solidFill>
                <a:latin typeface="Arial" panose="020B0604020202020204" pitchFamily="34" charset="0"/>
              </a:defRPr>
            </a:lvl3pPr>
            <a:lvl4pPr eaLnBrk="0" hangingPunct="0">
              <a:tabLst>
                <a:tab pos="6115050" algn="r"/>
              </a:tabLst>
              <a:defRPr>
                <a:solidFill>
                  <a:schemeClr val="tx1"/>
                </a:solidFill>
                <a:latin typeface="Arial" panose="020B0604020202020204" pitchFamily="34" charset="0"/>
              </a:defRPr>
            </a:lvl4pPr>
            <a:lvl5pPr eaLnBrk="0" hangingPunct="0">
              <a:tabLst>
                <a:tab pos="6115050" algn="r"/>
              </a:tabLst>
              <a:defRPr>
                <a:solidFill>
                  <a:schemeClr val="tx1"/>
                </a:solidFill>
                <a:latin typeface="Arial" panose="020B0604020202020204" pitchFamily="34" charset="0"/>
              </a:defRPr>
            </a:lvl5pPr>
            <a:lvl6pPr eaLnBrk="0" fontAlgn="base" hangingPunct="0">
              <a:spcBef>
                <a:spcPct val="0"/>
              </a:spcBef>
              <a:spcAft>
                <a:spcPct val="0"/>
              </a:spcAft>
              <a:tabLst>
                <a:tab pos="6115050" algn="r"/>
              </a:tabLst>
              <a:defRPr>
                <a:solidFill>
                  <a:schemeClr val="tx1"/>
                </a:solidFill>
                <a:latin typeface="Arial" panose="020B0604020202020204" pitchFamily="34" charset="0"/>
              </a:defRPr>
            </a:lvl6pPr>
            <a:lvl7pPr eaLnBrk="0" fontAlgn="base" hangingPunct="0">
              <a:spcBef>
                <a:spcPct val="0"/>
              </a:spcBef>
              <a:spcAft>
                <a:spcPct val="0"/>
              </a:spcAft>
              <a:tabLst>
                <a:tab pos="6115050" algn="r"/>
              </a:tabLst>
              <a:defRPr>
                <a:solidFill>
                  <a:schemeClr val="tx1"/>
                </a:solidFill>
                <a:latin typeface="Arial" panose="020B0604020202020204" pitchFamily="34" charset="0"/>
              </a:defRPr>
            </a:lvl7pPr>
            <a:lvl8pPr eaLnBrk="0" fontAlgn="base" hangingPunct="0">
              <a:spcBef>
                <a:spcPct val="0"/>
              </a:spcBef>
              <a:spcAft>
                <a:spcPct val="0"/>
              </a:spcAft>
              <a:tabLst>
                <a:tab pos="6115050" algn="r"/>
              </a:tabLst>
              <a:defRPr>
                <a:solidFill>
                  <a:schemeClr val="tx1"/>
                </a:solidFill>
                <a:latin typeface="Arial" panose="020B0604020202020204" pitchFamily="34" charset="0"/>
              </a:defRPr>
            </a:lvl8pPr>
            <a:lvl9pPr eaLnBrk="0" fontAlgn="base" hangingPunct="0">
              <a:spcBef>
                <a:spcPct val="0"/>
              </a:spcBef>
              <a:spcAft>
                <a:spcPct val="0"/>
              </a:spcAft>
              <a:tabLst>
                <a:tab pos="6115050" algn="r"/>
              </a:tabLst>
              <a:defRPr>
                <a:solidFill>
                  <a:schemeClr val="tx1"/>
                </a:solidFill>
                <a:latin typeface="Arial" panose="020B0604020202020204" pitchFamily="34" charset="0"/>
              </a:defRPr>
            </a:lvl9pPr>
          </a:lstStyle>
          <a:p>
            <a:pPr marL="285750" indent="-285750">
              <a:lnSpc>
                <a:spcPct val="200000"/>
              </a:lnSpc>
              <a:spcBef>
                <a:spcPct val="0"/>
              </a:spcBef>
              <a:spcAft>
                <a:spcPct val="0"/>
              </a:spcAft>
            </a:pPr>
            <a:r>
              <a:rPr lang="en-US" altLang="en-US" sz="1400" b="1" dirty="0">
                <a:latin typeface="Trebuchet MS" panose="020B0603020202020204" pitchFamily="34" charset="0"/>
                <a:ea typeface="Calibri" panose="020F0502020204030204" pitchFamily="34" charset="0"/>
                <a:cs typeface="Calibri" panose="020F0502020204030204" pitchFamily="34" charset="0"/>
              </a:rPr>
              <a:t>Strategic Overview</a:t>
            </a:r>
          </a:p>
          <a:p>
            <a:pPr marL="285750" indent="-285750">
              <a:lnSpc>
                <a:spcPct val="200000"/>
              </a:lnSpc>
              <a:spcBef>
                <a:spcPct val="0"/>
              </a:spcBef>
              <a:spcAft>
                <a:spcPct val="0"/>
              </a:spcAft>
            </a:pPr>
            <a:r>
              <a:rPr lang="en-US" altLang="en-US" sz="1400" b="1" dirty="0" smtClean="0">
                <a:latin typeface="Trebuchet MS" panose="020B0603020202020204" pitchFamily="34" charset="0"/>
                <a:ea typeface="Calibri" panose="020F0502020204030204" pitchFamily="34" charset="0"/>
                <a:cs typeface="Calibri" panose="020F0502020204030204" pitchFamily="34" charset="0"/>
              </a:rPr>
              <a:t>Collaboration </a:t>
            </a:r>
            <a:r>
              <a:rPr lang="en-US" altLang="en-US" sz="1400" b="1" dirty="0">
                <a:latin typeface="Trebuchet MS" panose="020B0603020202020204" pitchFamily="34" charset="0"/>
                <a:ea typeface="Calibri" panose="020F0502020204030204" pitchFamily="34" charset="0"/>
                <a:cs typeface="Calibri" panose="020F0502020204030204" pitchFamily="34" charset="0"/>
              </a:rPr>
              <a:t>with Provinces</a:t>
            </a:r>
          </a:p>
          <a:p>
            <a:pPr marL="285750" indent="-285750">
              <a:lnSpc>
                <a:spcPct val="200000"/>
              </a:lnSpc>
              <a:spcBef>
                <a:spcPct val="0"/>
              </a:spcBef>
              <a:spcAft>
                <a:spcPct val="0"/>
              </a:spcAft>
            </a:pPr>
            <a:r>
              <a:rPr lang="en-US" altLang="en-US" sz="1400" b="1" dirty="0" smtClean="0">
                <a:latin typeface="Trebuchet MS" panose="020B0603020202020204" pitchFamily="34" charset="0"/>
                <a:ea typeface="Calibri" panose="020F0502020204030204" pitchFamily="34" charset="0"/>
                <a:cs typeface="Calibri" panose="020F0502020204030204" pitchFamily="34" charset="0"/>
              </a:rPr>
              <a:t>Strategic </a:t>
            </a:r>
            <a:r>
              <a:rPr lang="en-US" altLang="en-US" sz="1400" b="1" dirty="0">
                <a:latin typeface="Trebuchet MS" panose="020B0603020202020204" pitchFamily="34" charset="0"/>
                <a:ea typeface="Calibri" panose="020F0502020204030204" pitchFamily="34" charset="0"/>
                <a:cs typeface="Calibri" panose="020F0502020204030204" pitchFamily="34" charset="0"/>
              </a:rPr>
              <a:t>focus areas 2019/20</a:t>
            </a:r>
          </a:p>
          <a:p>
            <a:pPr marL="285750" indent="-285750">
              <a:lnSpc>
                <a:spcPct val="200000"/>
              </a:lnSpc>
              <a:spcBef>
                <a:spcPct val="0"/>
              </a:spcBef>
              <a:spcAft>
                <a:spcPct val="0"/>
              </a:spcAft>
            </a:pPr>
            <a:r>
              <a:rPr lang="en-US" altLang="en-US" sz="1400" b="1" dirty="0">
                <a:latin typeface="Trebuchet MS" panose="020B0603020202020204" pitchFamily="34" charset="0"/>
                <a:ea typeface="Calibri" panose="020F0502020204030204" pitchFamily="34" charset="0"/>
                <a:cs typeface="Calibri" panose="020F0502020204030204" pitchFamily="34" charset="0"/>
              </a:rPr>
              <a:t>Annual and Quarterly Targets</a:t>
            </a:r>
          </a:p>
          <a:p>
            <a:pPr marL="285750" indent="-285750">
              <a:lnSpc>
                <a:spcPct val="200000"/>
              </a:lnSpc>
              <a:spcBef>
                <a:spcPct val="0"/>
              </a:spcBef>
              <a:spcAft>
                <a:spcPct val="0"/>
              </a:spcAft>
            </a:pPr>
            <a:r>
              <a:rPr lang="en-US" altLang="en-US" sz="1400" b="1" dirty="0" smtClean="0">
                <a:latin typeface="Trebuchet MS" panose="020B0603020202020204" pitchFamily="34" charset="0"/>
                <a:ea typeface="Calibri" panose="020F0502020204030204" pitchFamily="34" charset="0"/>
                <a:cs typeface="Calibri" panose="020F0502020204030204" pitchFamily="34" charset="0"/>
              </a:rPr>
              <a:t>Finance</a:t>
            </a:r>
          </a:p>
          <a:p>
            <a:pPr marL="285750" indent="-285750">
              <a:lnSpc>
                <a:spcPct val="200000"/>
              </a:lnSpc>
              <a:spcBef>
                <a:spcPct val="0"/>
              </a:spcBef>
              <a:spcAft>
                <a:spcPct val="0"/>
              </a:spcAft>
            </a:pPr>
            <a:r>
              <a:rPr lang="en-US" altLang="en-US" sz="1400" b="1" dirty="0" smtClean="0">
                <a:latin typeface="Trebuchet MS" panose="020B0603020202020204" pitchFamily="34" charset="0"/>
                <a:ea typeface="Calibri" panose="020F0502020204030204" pitchFamily="34" charset="0"/>
                <a:cs typeface="Calibri" panose="020F0502020204030204" pitchFamily="34" charset="0"/>
              </a:rPr>
              <a:t>Abbreviations and Acronyms</a:t>
            </a:r>
          </a:p>
          <a:p>
            <a:pPr marL="285750" indent="-285750">
              <a:lnSpc>
                <a:spcPct val="200000"/>
              </a:lnSpc>
              <a:spcBef>
                <a:spcPct val="0"/>
              </a:spcBef>
              <a:spcAft>
                <a:spcPct val="0"/>
              </a:spcAft>
            </a:pPr>
            <a:r>
              <a:rPr lang="en-US" altLang="en-US" sz="1400" b="1" dirty="0" smtClean="0">
                <a:latin typeface="Trebuchet MS" panose="020B0603020202020204" pitchFamily="34" charset="0"/>
                <a:ea typeface="Calibri" panose="020F0502020204030204" pitchFamily="34" charset="0"/>
                <a:cs typeface="Calibri" panose="020F0502020204030204" pitchFamily="34" charset="0"/>
              </a:rPr>
              <a:t>Annexures</a:t>
            </a:r>
          </a:p>
          <a:p>
            <a:pPr marL="630237" lvl="1" indent="-285750">
              <a:lnSpc>
                <a:spcPct val="200000"/>
              </a:lnSpc>
              <a:spcBef>
                <a:spcPct val="0"/>
              </a:spcBef>
              <a:spcAft>
                <a:spcPct val="0"/>
              </a:spcAft>
            </a:pPr>
            <a:r>
              <a:rPr lang="en-US" altLang="en-US" sz="1400" b="1" dirty="0" smtClean="0">
                <a:latin typeface="Trebuchet MS" panose="020B0603020202020204" pitchFamily="34" charset="0"/>
                <a:ea typeface="Calibri" panose="020F0502020204030204" pitchFamily="34" charset="0"/>
                <a:cs typeface="Calibri" panose="020F0502020204030204" pitchFamily="34" charset="0"/>
              </a:rPr>
              <a:t>Performance Review 2018-19</a:t>
            </a:r>
          </a:p>
          <a:p>
            <a:pPr marL="630237" lvl="1" indent="-285750">
              <a:lnSpc>
                <a:spcPct val="200000"/>
              </a:lnSpc>
              <a:spcBef>
                <a:spcPct val="0"/>
              </a:spcBef>
              <a:spcAft>
                <a:spcPct val="0"/>
              </a:spcAft>
            </a:pPr>
            <a:r>
              <a:rPr lang="en-US" altLang="en-US" sz="1400" b="1" dirty="0" smtClean="0">
                <a:latin typeface="Trebuchet MS" panose="020B0603020202020204" pitchFamily="34" charset="0"/>
                <a:ea typeface="Calibri" panose="020F0502020204030204" pitchFamily="34" charset="0"/>
                <a:cs typeface="Calibri" panose="020F0502020204030204" pitchFamily="34" charset="0"/>
              </a:rPr>
              <a:t>Tourism Grading Council</a:t>
            </a:r>
          </a:p>
          <a:p>
            <a:pPr marL="630237" lvl="1" indent="-285750">
              <a:lnSpc>
                <a:spcPct val="200000"/>
              </a:lnSpc>
              <a:spcBef>
                <a:spcPct val="0"/>
              </a:spcBef>
              <a:spcAft>
                <a:spcPct val="0"/>
              </a:spcAft>
            </a:pPr>
            <a:r>
              <a:rPr lang="en-US" altLang="en-US" sz="1400" b="1" dirty="0">
                <a:latin typeface="Trebuchet MS" panose="020B0603020202020204" pitchFamily="34" charset="0"/>
                <a:ea typeface="Calibri" panose="020F0502020204030204" pitchFamily="34" charset="0"/>
                <a:cs typeface="Calibri" panose="020F0502020204030204" pitchFamily="34" charset="0"/>
              </a:rPr>
              <a:t>Market access for </a:t>
            </a:r>
            <a:r>
              <a:rPr lang="en-US" altLang="en-US" sz="1400" b="1" dirty="0" err="1">
                <a:latin typeface="Trebuchet MS" panose="020B0603020202020204" pitchFamily="34" charset="0"/>
                <a:ea typeface="Calibri" panose="020F0502020204030204" pitchFamily="34" charset="0"/>
                <a:cs typeface="Calibri" panose="020F0502020204030204" pitchFamily="34" charset="0"/>
              </a:rPr>
              <a:t>SMMEs</a:t>
            </a:r>
            <a:endParaRPr lang="en-US" altLang="en-US" sz="1400" b="1" dirty="0">
              <a:latin typeface="Trebuchet MS" panose="020B0603020202020204" pitchFamily="34" charset="0"/>
              <a:ea typeface="Calibri" panose="020F0502020204030204" pitchFamily="34" charset="0"/>
              <a:cs typeface="Calibri" panose="020F0502020204030204" pitchFamily="34" charset="0"/>
            </a:endParaRPr>
          </a:p>
          <a:p>
            <a:pPr marL="630237" lvl="1" indent="-285750">
              <a:lnSpc>
                <a:spcPct val="200000"/>
              </a:lnSpc>
              <a:spcBef>
                <a:spcPct val="0"/>
              </a:spcBef>
              <a:spcAft>
                <a:spcPct val="0"/>
              </a:spcAft>
            </a:pPr>
            <a:r>
              <a:rPr lang="en-US" altLang="en-US" sz="1400" b="1" dirty="0" smtClean="0">
                <a:latin typeface="Trebuchet MS" panose="020B0603020202020204" pitchFamily="34" charset="0"/>
                <a:ea typeface="Calibri" panose="020F0502020204030204" pitchFamily="34" charset="0"/>
                <a:cs typeface="Calibri" panose="020F0502020204030204" pitchFamily="34" charset="0"/>
              </a:rPr>
              <a:t>South African Tourism Offices</a:t>
            </a:r>
            <a:endParaRPr lang="en-US" altLang="en-US" sz="1400" b="1" dirty="0">
              <a:latin typeface="Trebuchet MS" panose="020B0603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112609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i="1" dirty="0" smtClean="0"/>
              <a:t>Safety &amp; security concerns</a:t>
            </a:r>
          </a:p>
          <a:p>
            <a:endParaRPr lang="en-US" i="1" dirty="0" smtClean="0"/>
          </a:p>
          <a:p>
            <a:r>
              <a:rPr lang="en-US" i="1" dirty="0" smtClean="0"/>
              <a:t>Economic </a:t>
            </a:r>
            <a:r>
              <a:rPr lang="en-US" i="1" dirty="0"/>
              <a:t>constraints</a:t>
            </a:r>
          </a:p>
          <a:p>
            <a:pPr marL="454025" lvl="1" indent="0">
              <a:buNone/>
            </a:pPr>
            <a:endParaRPr lang="en-US" dirty="0"/>
          </a:p>
          <a:p>
            <a:r>
              <a:rPr lang="en-US" i="1" dirty="0" smtClean="0"/>
              <a:t>Product development</a:t>
            </a:r>
          </a:p>
          <a:p>
            <a:endParaRPr lang="en-US" i="1" dirty="0"/>
          </a:p>
          <a:p>
            <a:r>
              <a:rPr lang="en-US" i="1" dirty="0" smtClean="0"/>
              <a:t>Perceptions of lack of affordability</a:t>
            </a:r>
          </a:p>
          <a:p>
            <a:pPr lvl="1"/>
            <a:endParaRPr lang="en-US" i="1" dirty="0"/>
          </a:p>
          <a:p>
            <a:r>
              <a:rPr lang="en-US" i="1" dirty="0" smtClean="0"/>
              <a:t>Lack of targeted marketing </a:t>
            </a:r>
            <a:endParaRPr lang="en-ZA" dirty="0"/>
          </a:p>
        </p:txBody>
      </p:sp>
      <p:sp>
        <p:nvSpPr>
          <p:cNvPr id="4" name="Title 2"/>
          <p:cNvSpPr>
            <a:spLocks noGrp="1"/>
          </p:cNvSpPr>
          <p:nvPr>
            <p:ph type="title"/>
          </p:nvPr>
        </p:nvSpPr>
        <p:spPr>
          <a:xfrm>
            <a:off x="381000" y="9525"/>
            <a:ext cx="8594725" cy="812800"/>
          </a:xfrm>
        </p:spPr>
        <p:txBody>
          <a:bodyPr/>
          <a:lstStyle/>
          <a:p>
            <a:r>
              <a:rPr lang="en-US" dirty="0"/>
              <a:t>Key challenges to </a:t>
            </a:r>
            <a:r>
              <a:rPr lang="en-US" dirty="0" smtClean="0"/>
              <a:t>domestic tourism growth</a:t>
            </a:r>
            <a:endParaRPr lang="en-ZA" dirty="0"/>
          </a:p>
        </p:txBody>
      </p:sp>
    </p:spTree>
    <p:extLst>
      <p:ext uri="{BB962C8B-B14F-4D97-AF65-F5344CB8AC3E}">
        <p14:creationId xmlns:p14="http://schemas.microsoft.com/office/powerpoint/2010/main" xmlns="" val="636540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508000" y="304800"/>
            <a:ext cx="8373533" cy="545688"/>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lvl1pPr algn="l" rtl="0" eaLnBrk="0" fontAlgn="base" hangingPunct="0">
              <a:lnSpc>
                <a:spcPct val="120000"/>
              </a:lnSpc>
              <a:spcBef>
                <a:spcPct val="0"/>
              </a:spcBef>
              <a:spcAft>
                <a:spcPct val="0"/>
              </a:spcAft>
              <a:defRPr sz="1600"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a:lstStyle>
          <a:p>
            <a:r>
              <a:rPr lang="en-US" dirty="0"/>
              <a:t>Strategic focus for the financial year</a:t>
            </a:r>
          </a:p>
        </p:txBody>
      </p:sp>
      <p:sp>
        <p:nvSpPr>
          <p:cNvPr id="4" name="Content Placeholder 2"/>
          <p:cNvSpPr txBox="1">
            <a:spLocks/>
          </p:cNvSpPr>
          <p:nvPr/>
        </p:nvSpPr>
        <p:spPr bwMode="auto">
          <a:xfrm>
            <a:off x="508000" y="1129888"/>
            <a:ext cx="8441267" cy="4991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indent="-342900" algn="l" defTabSz="914400" rtl="0" eaLnBrk="1" fontAlgn="base" latinLnBrk="0" hangingPunct="1">
              <a:spcBef>
                <a:spcPct val="20000"/>
              </a:spcBef>
              <a:spcAft>
                <a:spcPct val="0"/>
              </a:spcAft>
              <a:buFont typeface="Arial" pitchFamily="34" charset="0"/>
              <a:buChar char="•"/>
              <a:defRPr sz="1800" b="1" kern="1200">
                <a:solidFill>
                  <a:schemeClr val="tx1"/>
                </a:solidFill>
                <a:latin typeface="+mn-lt"/>
                <a:ea typeface="+mn-ea"/>
                <a:cs typeface="+mn-cs"/>
              </a:defRPr>
            </a:lvl1pPr>
            <a:lvl2pPr marL="457200" indent="-231775" algn="l" defTabSz="914400" rtl="0" eaLnBrk="1" fontAlgn="base" latinLnBrk="0" hangingPunct="1">
              <a:spcBef>
                <a:spcPct val="20000"/>
              </a:spcBef>
              <a:spcAft>
                <a:spcPct val="0"/>
              </a:spcAft>
              <a:buClr>
                <a:srgbClr val="777777"/>
              </a:buClr>
              <a:buSzPct val="110000"/>
              <a:buFont typeface="Wingdings" pitchFamily="2" charset="2"/>
              <a:buChar char="§"/>
              <a:defRPr sz="1800" kern="1200">
                <a:solidFill>
                  <a:schemeClr val="tx1"/>
                </a:solidFill>
                <a:latin typeface="+mn-lt"/>
                <a:ea typeface="+mn-ea"/>
                <a:cs typeface="+mn-cs"/>
              </a:defRPr>
            </a:lvl2pPr>
            <a:lvl3pPr marL="914400" indent="-228600" algn="l" defTabSz="914400" rtl="0" eaLnBrk="1" fontAlgn="base" latinLnBrk="0" hangingPunct="1">
              <a:spcBef>
                <a:spcPct val="20000"/>
              </a:spcBef>
              <a:spcAft>
                <a:spcPct val="0"/>
              </a:spcAft>
              <a:buClr>
                <a:srgbClr val="777777"/>
              </a:buClr>
              <a:buSzPct val="110000"/>
              <a:buFont typeface="Arial" pitchFamily="34" charset="0"/>
              <a:buChar char="•"/>
              <a:defRPr sz="1800" kern="1200">
                <a:solidFill>
                  <a:schemeClr val="tx1"/>
                </a:solidFill>
                <a:latin typeface="+mn-lt"/>
                <a:ea typeface="+mn-ea"/>
                <a:cs typeface="+mn-cs"/>
              </a:defRPr>
            </a:lvl3pPr>
            <a:lvl4pPr marL="1371600" indent="-225425" algn="l" defTabSz="914400" rtl="0" eaLnBrk="1" fontAlgn="base" latinLnBrk="0" hangingPunct="1">
              <a:spcBef>
                <a:spcPct val="20000"/>
              </a:spcBef>
              <a:spcAft>
                <a:spcPct val="0"/>
              </a:spcAft>
              <a:buClr>
                <a:srgbClr val="777777"/>
              </a:buClr>
              <a:buSzPct val="110000"/>
              <a:buFont typeface="Verdana" pitchFamily="34" charset="0"/>
              <a:buChar char="»"/>
              <a:defRPr sz="1800" kern="1200">
                <a:solidFill>
                  <a:schemeClr val="tx1"/>
                </a:solidFill>
                <a:latin typeface="+mn-lt"/>
                <a:ea typeface="+mn-ea"/>
                <a:cs typeface="+mn-cs"/>
              </a:defRPr>
            </a:lvl4pPr>
            <a:lvl5pPr marL="1828800" indent="-223838" algn="l" defTabSz="914400" rtl="0" eaLnBrk="1" fontAlgn="base" latinLnBrk="0" hangingPunct="1">
              <a:spcBef>
                <a:spcPct val="20000"/>
              </a:spcBef>
              <a:spcAft>
                <a:spcPct val="0"/>
              </a:spcAft>
              <a:buFont typeface="Times New Roman" pitchFamily="18" charset="0"/>
              <a:buChar char="–"/>
              <a:defRPr sz="1800" kern="1200">
                <a:solidFill>
                  <a:schemeClr val="tx1"/>
                </a:solidFill>
                <a:latin typeface="+mn-lt"/>
                <a:ea typeface="+mn-ea"/>
                <a:cs typeface="+mn-cs"/>
              </a:defRPr>
            </a:lvl5pPr>
            <a:lvl6pPr marL="2286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43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200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657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228600" indent="-228600">
              <a:lnSpc>
                <a:spcPct val="80000"/>
              </a:lnSpc>
              <a:spcAft>
                <a:spcPts val="600"/>
              </a:spcAft>
              <a:buSzPct val="100000"/>
              <a:buFont typeface="+mj-lt"/>
              <a:buAutoNum type="arabicPeriod"/>
              <a:defRPr/>
            </a:pPr>
            <a:r>
              <a:rPr lang="en-US" sz="1200" u="sng" dirty="0">
                <a:latin typeface="Trebuchet MS" panose="020B0603020202020204" pitchFamily="34" charset="0"/>
                <a:ea typeface="ＭＳ Ｐゴシック" pitchFamily="34" charset="-128"/>
              </a:rPr>
              <a:t>Collaboration with other government departments</a:t>
            </a:r>
            <a:r>
              <a:rPr lang="en-ZA" sz="1200" u="sng" dirty="0">
                <a:latin typeface="Trebuchet MS" panose="020B0603020202020204" pitchFamily="34" charset="0"/>
                <a:ea typeface="ＭＳ Ｐゴシック" pitchFamily="34" charset="-128"/>
              </a:rPr>
              <a:t>: </a:t>
            </a:r>
          </a:p>
          <a:p>
            <a:pPr lvl="1">
              <a:lnSpc>
                <a:spcPct val="80000"/>
              </a:lnSpc>
              <a:spcAft>
                <a:spcPts val="600"/>
              </a:spcAft>
              <a:buSzPct val="100000"/>
              <a:defRPr/>
            </a:pPr>
            <a:r>
              <a:rPr lang="en-US" sz="1200" dirty="0">
                <a:latin typeface="Trebuchet MS" panose="020B0603020202020204" pitchFamily="34" charset="0"/>
                <a:ea typeface="ＭＳ Ｐゴシック" pitchFamily="34" charset="-128"/>
              </a:rPr>
              <a:t>Working closely with the </a:t>
            </a:r>
            <a:r>
              <a:rPr lang="en-US" sz="1200" dirty="0" smtClean="0">
                <a:latin typeface="Trebuchet MS" panose="020B0603020202020204" pitchFamily="34" charset="0"/>
                <a:ea typeface="ＭＳ Ｐゴシック" pitchFamily="34" charset="-128"/>
              </a:rPr>
              <a:t>Department of Tourism</a:t>
            </a:r>
            <a:r>
              <a:rPr lang="en-US" sz="1200" dirty="0">
                <a:latin typeface="Trebuchet MS" panose="020B0603020202020204" pitchFamily="34" charset="0"/>
                <a:ea typeface="ＭＳ Ｐゴシック" pitchFamily="34" charset="-128"/>
              </a:rPr>
              <a:t>, SA Tourism will renew its efforts to better utilize existing platforms</a:t>
            </a:r>
          </a:p>
          <a:p>
            <a:pPr lvl="1">
              <a:lnSpc>
                <a:spcPct val="80000"/>
              </a:lnSpc>
              <a:spcAft>
                <a:spcPts val="600"/>
              </a:spcAft>
              <a:buSzPct val="100000"/>
              <a:defRPr/>
            </a:pPr>
            <a:r>
              <a:rPr lang="en-US" sz="1200" dirty="0" smtClean="0">
                <a:latin typeface="Trebuchet MS" panose="020B0603020202020204" pitchFamily="34" charset="0"/>
                <a:ea typeface="ＭＳ Ｐゴシック" pitchFamily="34" charset="-128"/>
              </a:rPr>
              <a:t>Strengthen </a:t>
            </a:r>
            <a:r>
              <a:rPr lang="en-US" sz="1200" dirty="0">
                <a:latin typeface="Trebuchet MS" panose="020B0603020202020204" pitchFamily="34" charset="0"/>
                <a:ea typeface="ＭＳ Ｐゴシック" pitchFamily="34" charset="-128"/>
              </a:rPr>
              <a:t>the relationship with Brand </a:t>
            </a:r>
            <a:r>
              <a:rPr lang="en-US" sz="1200" dirty="0" smtClean="0">
                <a:latin typeface="Trebuchet MS" panose="020B0603020202020204" pitchFamily="34" charset="0"/>
                <a:ea typeface="ＭＳ Ｐゴシック" pitchFamily="34" charset="-128"/>
              </a:rPr>
              <a:t>SA, Invest SA, DIRCO missions abroad, Statistics SA</a:t>
            </a:r>
            <a:endParaRPr lang="en-US" sz="1200" dirty="0">
              <a:latin typeface="Trebuchet MS" panose="020B0603020202020204" pitchFamily="34" charset="0"/>
              <a:ea typeface="ＭＳ Ｐゴシック" pitchFamily="34" charset="-128"/>
            </a:endParaRPr>
          </a:p>
          <a:p>
            <a:pPr lvl="1">
              <a:lnSpc>
                <a:spcPct val="80000"/>
              </a:lnSpc>
              <a:spcAft>
                <a:spcPts val="600"/>
              </a:spcAft>
              <a:buSzPct val="100000"/>
              <a:defRPr/>
            </a:pPr>
            <a:r>
              <a:rPr lang="en-US" sz="1200" dirty="0">
                <a:latin typeface="Trebuchet MS" panose="020B0603020202020204" pitchFamily="34" charset="0"/>
                <a:ea typeface="ＭＳ Ｐゴシック" pitchFamily="34" charset="-128"/>
              </a:rPr>
              <a:t>Collaboration with provincial tourism authorities through the implementation and monitoring of the MOUs that have already been signed by provinces</a:t>
            </a:r>
          </a:p>
          <a:p>
            <a:pPr marL="225425" lvl="1" indent="0">
              <a:lnSpc>
                <a:spcPct val="80000"/>
              </a:lnSpc>
              <a:spcAft>
                <a:spcPts val="600"/>
              </a:spcAft>
              <a:buSzPct val="100000"/>
              <a:buNone/>
              <a:defRPr/>
            </a:pPr>
            <a:endParaRPr lang="en-ZA" sz="1200" dirty="0">
              <a:latin typeface="Trebuchet MS" panose="020B0603020202020204" pitchFamily="34" charset="0"/>
              <a:ea typeface="ＭＳ Ｐゴシック" pitchFamily="34" charset="-128"/>
            </a:endParaRPr>
          </a:p>
          <a:p>
            <a:pPr marL="228600" indent="-228600">
              <a:lnSpc>
                <a:spcPct val="80000"/>
              </a:lnSpc>
              <a:spcAft>
                <a:spcPts val="600"/>
              </a:spcAft>
              <a:buSzPct val="100000"/>
              <a:buFont typeface="+mj-lt"/>
              <a:buAutoNum type="arabicPeriod"/>
              <a:defRPr/>
            </a:pPr>
            <a:r>
              <a:rPr lang="en-ZA" sz="1200" u="sng" dirty="0">
                <a:latin typeface="Trebuchet MS" panose="020B0603020202020204" pitchFamily="34" charset="0"/>
                <a:ea typeface="ＭＳ Ｐゴシック" pitchFamily="34" charset="-128"/>
              </a:rPr>
              <a:t>“We Do Tourism”</a:t>
            </a:r>
            <a:r>
              <a:rPr lang="en-ZA" sz="1200" dirty="0">
                <a:latin typeface="Trebuchet MS" panose="020B0603020202020204" pitchFamily="34" charset="0"/>
                <a:ea typeface="ＭＳ Ｐゴシック" pitchFamily="34" charset="-128"/>
              </a:rPr>
              <a:t>:</a:t>
            </a:r>
          </a:p>
          <a:p>
            <a:pPr lvl="1">
              <a:lnSpc>
                <a:spcPct val="80000"/>
              </a:lnSpc>
              <a:spcAft>
                <a:spcPts val="600"/>
              </a:spcAft>
              <a:buSzPct val="100000"/>
              <a:defRPr/>
            </a:pPr>
            <a:r>
              <a:rPr lang="en-ZA" sz="1200" dirty="0" smtClean="0">
                <a:latin typeface="Trebuchet MS" panose="020B0603020202020204" pitchFamily="34" charset="0"/>
                <a:ea typeface="ＭＳ Ｐゴシック" pitchFamily="34" charset="-128"/>
              </a:rPr>
              <a:t>The “We Do Tourism” </a:t>
            </a:r>
            <a:r>
              <a:rPr lang="en-ZA" sz="1200" dirty="0">
                <a:latin typeface="Trebuchet MS" panose="020B0603020202020204" pitchFamily="34" charset="0"/>
                <a:ea typeface="ＭＳ Ｐゴシック" pitchFamily="34" charset="-128"/>
              </a:rPr>
              <a:t>movement commenced initially as a marketing campaign </a:t>
            </a:r>
            <a:r>
              <a:rPr lang="en-ZA" sz="1200" dirty="0" smtClean="0">
                <a:latin typeface="Trebuchet MS" panose="020B0603020202020204" pitchFamily="34" charset="0"/>
                <a:ea typeface="ＭＳ Ｐゴシック" pitchFamily="34" charset="-128"/>
              </a:rPr>
              <a:t>in 2017/18 </a:t>
            </a:r>
            <a:r>
              <a:rPr lang="en-US" sz="1200" dirty="0">
                <a:latin typeface="Trebuchet MS" panose="020B0603020202020204" pitchFamily="34" charset="0"/>
                <a:ea typeface="ＭＳ Ｐゴシック" pitchFamily="34" charset="-128"/>
              </a:rPr>
              <a:t>to illustrate to South Africans, in the industry, in business or even in the </a:t>
            </a:r>
            <a:r>
              <a:rPr lang="en-US" sz="1200" dirty="0" err="1">
                <a:latin typeface="Trebuchet MS" panose="020B0603020202020204" pitchFamily="34" charset="0"/>
                <a:ea typeface="ＭＳ Ｐゴシック" pitchFamily="34" charset="-128"/>
              </a:rPr>
              <a:t>neighbourhoods</a:t>
            </a:r>
            <a:r>
              <a:rPr lang="en-US" sz="1200" dirty="0">
                <a:latin typeface="Trebuchet MS" panose="020B0603020202020204" pitchFamily="34" charset="0"/>
                <a:ea typeface="ＭＳ Ｐゴシック" pitchFamily="34" charset="-128"/>
              </a:rPr>
              <a:t>, the value that tourism has on all South Africans </a:t>
            </a:r>
          </a:p>
          <a:p>
            <a:pPr lvl="1">
              <a:lnSpc>
                <a:spcPct val="80000"/>
              </a:lnSpc>
              <a:spcAft>
                <a:spcPts val="600"/>
              </a:spcAft>
              <a:buSzPct val="100000"/>
              <a:defRPr/>
            </a:pPr>
            <a:r>
              <a:rPr lang="en-US" sz="1200" dirty="0" smtClean="0">
                <a:latin typeface="Trebuchet MS" panose="020B0603020202020204" pitchFamily="34" charset="0"/>
                <a:ea typeface="ＭＳ Ｐゴシック" pitchFamily="34" charset="-128"/>
              </a:rPr>
              <a:t>Refresh and execute the campaign with the aim of ultimately getting all South Africans to rally behind tourism </a:t>
            </a:r>
          </a:p>
          <a:p>
            <a:pPr lvl="2">
              <a:lnSpc>
                <a:spcPct val="80000"/>
              </a:lnSpc>
              <a:spcAft>
                <a:spcPts val="600"/>
              </a:spcAft>
              <a:buSzPct val="100000"/>
              <a:defRPr/>
            </a:pPr>
            <a:r>
              <a:rPr lang="en-US" sz="1200" dirty="0" smtClean="0">
                <a:latin typeface="Trebuchet MS" panose="020B0603020202020204" pitchFamily="34" charset="0"/>
                <a:ea typeface="ＭＳ Ｐゴシック" pitchFamily="34" charset="-128"/>
              </a:rPr>
              <a:t>Campaign is being developed and will be launched later this fiscal</a:t>
            </a:r>
          </a:p>
          <a:p>
            <a:pPr lvl="1">
              <a:lnSpc>
                <a:spcPct val="80000"/>
              </a:lnSpc>
              <a:spcAft>
                <a:spcPts val="600"/>
              </a:spcAft>
              <a:buSzPct val="100000"/>
              <a:defRPr/>
            </a:pPr>
            <a:r>
              <a:rPr lang="en-US" sz="1200" dirty="0" smtClean="0">
                <a:latin typeface="Trebuchet MS" panose="020B0603020202020204" pitchFamily="34" charset="0"/>
                <a:ea typeface="ＭＳ Ｐゴシック" pitchFamily="34" charset="-128"/>
              </a:rPr>
              <a:t>To reflect </a:t>
            </a:r>
            <a:r>
              <a:rPr lang="en-US" sz="1200" dirty="0">
                <a:latin typeface="Trebuchet MS" panose="020B0603020202020204" pitchFamily="34" charset="0"/>
                <a:ea typeface="ＭＳ Ｐゴシック" pitchFamily="34" charset="-128"/>
              </a:rPr>
              <a:t>on </a:t>
            </a:r>
            <a:r>
              <a:rPr lang="en-US" sz="1200" dirty="0" smtClean="0">
                <a:latin typeface="Trebuchet MS" panose="020B0603020202020204" pitchFamily="34" charset="0"/>
                <a:ea typeface="ＭＳ Ｐゴシック" pitchFamily="34" charset="-128"/>
              </a:rPr>
              <a:t>the possible risk to tourism </a:t>
            </a:r>
            <a:r>
              <a:rPr lang="en-US" sz="1200" smtClean="0">
                <a:latin typeface="Trebuchet MS" panose="020B0603020202020204" pitchFamily="34" charset="0"/>
                <a:ea typeface="ＭＳ Ｐゴシック" pitchFamily="34" charset="-128"/>
              </a:rPr>
              <a:t>growth by </a:t>
            </a:r>
            <a:r>
              <a:rPr lang="en-US" sz="1200" dirty="0">
                <a:latin typeface="Trebuchet MS" panose="020B0603020202020204" pitchFamily="34" charset="0"/>
                <a:ea typeface="ＭＳ Ｐゴシック" pitchFamily="34" charset="-128"/>
              </a:rPr>
              <a:t>cost containment </a:t>
            </a:r>
            <a:r>
              <a:rPr lang="en-US" sz="1200" dirty="0" smtClean="0">
                <a:latin typeface="Trebuchet MS" panose="020B0603020202020204" pitchFamily="34" charset="0"/>
                <a:ea typeface="ＭＳ Ｐゴシック" pitchFamily="34" charset="-128"/>
              </a:rPr>
              <a:t>measures that impact on the meetings, conferences and business events hosted by government departments</a:t>
            </a:r>
            <a:r>
              <a:rPr lang="en-US" sz="1200" dirty="0">
                <a:latin typeface="Trebuchet MS" panose="020B0603020202020204" pitchFamily="34" charset="0"/>
                <a:ea typeface="ＭＳ Ｐゴシック" pitchFamily="34" charset="-128"/>
              </a:rPr>
              <a:t>, provinces and state companies</a:t>
            </a:r>
          </a:p>
          <a:p>
            <a:pPr marL="225425" lvl="1" indent="0">
              <a:lnSpc>
                <a:spcPct val="80000"/>
              </a:lnSpc>
              <a:spcAft>
                <a:spcPts val="600"/>
              </a:spcAft>
              <a:buSzPct val="100000"/>
              <a:buNone/>
              <a:defRPr/>
            </a:pPr>
            <a:endParaRPr lang="en-ZA" sz="1200" dirty="0">
              <a:latin typeface="Trebuchet MS" panose="020B0603020202020204" pitchFamily="34" charset="0"/>
              <a:ea typeface="ＭＳ Ｐゴシック" pitchFamily="34" charset="-128"/>
            </a:endParaRPr>
          </a:p>
          <a:p>
            <a:pPr marL="228600" indent="-228600">
              <a:lnSpc>
                <a:spcPct val="80000"/>
              </a:lnSpc>
              <a:spcAft>
                <a:spcPts val="600"/>
              </a:spcAft>
              <a:buSzPct val="100000"/>
              <a:buFont typeface="+mj-lt"/>
              <a:buAutoNum type="arabicPeriod"/>
              <a:defRPr/>
            </a:pPr>
            <a:r>
              <a:rPr lang="en-US" sz="1200" u="sng" dirty="0">
                <a:latin typeface="Trebuchet MS" panose="020B0603020202020204" pitchFamily="34" charset="0"/>
                <a:ea typeface="ＭＳ Ｐゴシック" pitchFamily="34" charset="-128"/>
              </a:rPr>
              <a:t>Positioning South African Tourism as a tourism and business events industry leader in market intelligence, insights and analytics</a:t>
            </a:r>
            <a:r>
              <a:rPr lang="en-ZA" sz="1200" u="sng" dirty="0">
                <a:latin typeface="Trebuchet MS" panose="020B0603020202020204" pitchFamily="34" charset="0"/>
                <a:ea typeface="ＭＳ Ｐゴシック" pitchFamily="34" charset="-128"/>
              </a:rPr>
              <a:t>:</a:t>
            </a:r>
          </a:p>
          <a:p>
            <a:pPr lvl="1">
              <a:lnSpc>
                <a:spcPct val="80000"/>
              </a:lnSpc>
              <a:spcAft>
                <a:spcPts val="600"/>
              </a:spcAft>
              <a:buSzPct val="100000"/>
              <a:defRPr/>
            </a:pPr>
            <a:r>
              <a:rPr lang="en-US" sz="1200" dirty="0">
                <a:latin typeface="Trebuchet MS" panose="020B0603020202020204" pitchFamily="34" charset="0"/>
                <a:ea typeface="ＭＳ Ｐゴシック" pitchFamily="34" charset="-128"/>
              </a:rPr>
              <a:t>Develop a business tool that delivers market intelligence and insights to relevant stakeholders </a:t>
            </a:r>
          </a:p>
          <a:p>
            <a:pPr lvl="1">
              <a:lnSpc>
                <a:spcPct val="80000"/>
              </a:lnSpc>
              <a:spcAft>
                <a:spcPts val="600"/>
              </a:spcAft>
              <a:buSzPct val="100000"/>
              <a:defRPr/>
            </a:pPr>
            <a:r>
              <a:rPr lang="en-US" sz="1200" dirty="0">
                <a:latin typeface="Trebuchet MS" panose="020B0603020202020204" pitchFamily="34" charset="0"/>
                <a:ea typeface="ＭＳ Ｐゴシック" pitchFamily="34" charset="-128"/>
              </a:rPr>
              <a:t>Launch phase one of performance dashboard </a:t>
            </a:r>
          </a:p>
          <a:p>
            <a:pPr lvl="1">
              <a:lnSpc>
                <a:spcPct val="80000"/>
              </a:lnSpc>
              <a:spcAft>
                <a:spcPts val="600"/>
              </a:spcAft>
              <a:buSzPct val="100000"/>
              <a:defRPr/>
            </a:pPr>
            <a:r>
              <a:rPr lang="en-US" sz="1200" dirty="0">
                <a:latin typeface="Trebuchet MS" panose="020B0603020202020204" pitchFamily="34" charset="0"/>
                <a:ea typeface="ＭＳ Ｐゴシック" pitchFamily="34" charset="-128"/>
              </a:rPr>
              <a:t>Enhance dashboard to include additional data and improved functionality that provides more insights</a:t>
            </a:r>
            <a:endParaRPr lang="en-ZA" sz="1200" dirty="0">
              <a:latin typeface="Trebuchet MS" panose="020B0603020202020204" pitchFamily="34" charset="0"/>
              <a:ea typeface="ＭＳ Ｐゴシック" pitchFamily="34" charset="-128"/>
            </a:endParaRPr>
          </a:p>
        </p:txBody>
      </p:sp>
      <p:sp>
        <p:nvSpPr>
          <p:cNvPr id="5" name="TextBox 4">
            <a:extLst>
              <a:ext uri="{FF2B5EF4-FFF2-40B4-BE49-F238E27FC236}">
                <a16:creationId xmlns:a16="http://schemas.microsoft.com/office/drawing/2014/main" xmlns="" id="{B9EB6A8B-AC79-49BD-8659-8AD205221AE4}"/>
              </a:ext>
            </a:extLst>
          </p:cNvPr>
          <p:cNvSpPr txBox="1"/>
          <p:nvPr/>
        </p:nvSpPr>
        <p:spPr>
          <a:xfrm>
            <a:off x="-163246" y="6596390"/>
            <a:ext cx="2867414" cy="230832"/>
          </a:xfrm>
          <a:prstGeom prst="rect">
            <a:avLst/>
          </a:prstGeom>
          <a:noFill/>
        </p:spPr>
        <p:txBody>
          <a:bodyPr wrap="square">
            <a:spAutoFit/>
          </a:bodyPr>
          <a:lstStyle/>
          <a:p>
            <a:pPr algn="ctr" eaLnBrk="1" fontAlgn="auto" hangingPunct="1">
              <a:spcBef>
                <a:spcPts val="0"/>
              </a:spcBef>
              <a:spcAft>
                <a:spcPts val="0"/>
              </a:spcAft>
              <a:defRPr/>
            </a:pPr>
            <a:r>
              <a:rPr lang="en-ZA" sz="900" kern="0" dirty="0">
                <a:latin typeface="Trebuchet MS" panose="020B0603020202020204" pitchFamily="34" charset="0"/>
              </a:rPr>
              <a:t>Annual Performance Plan: page 19 </a:t>
            </a:r>
          </a:p>
        </p:txBody>
      </p:sp>
    </p:spTree>
    <p:extLst>
      <p:ext uri="{BB962C8B-B14F-4D97-AF65-F5344CB8AC3E}">
        <p14:creationId xmlns:p14="http://schemas.microsoft.com/office/powerpoint/2010/main" xmlns="" val="4006202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508000" y="304800"/>
            <a:ext cx="8373533" cy="545688"/>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lvl1pPr algn="l" rtl="0" eaLnBrk="0" fontAlgn="base" hangingPunct="0">
              <a:lnSpc>
                <a:spcPct val="120000"/>
              </a:lnSpc>
              <a:spcBef>
                <a:spcPct val="0"/>
              </a:spcBef>
              <a:spcAft>
                <a:spcPct val="0"/>
              </a:spcAft>
              <a:defRPr sz="1600" b="1" kern="1200">
                <a:solidFill>
                  <a:schemeClr val="tx1"/>
                </a:solidFill>
                <a:latin typeface="Trebuchet MS" pitchFamily="34" charset="0"/>
                <a:ea typeface="+mj-ea"/>
                <a:cs typeface="Arial" pitchFamily="34" charset="0"/>
              </a:defRPr>
            </a:lvl1pPr>
            <a:lvl2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2pPr>
            <a:lvl3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3pPr>
            <a:lvl4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4pPr>
            <a:lvl5pPr algn="l" rtl="0" eaLnBrk="0" fontAlgn="base" hangingPunct="0">
              <a:lnSpc>
                <a:spcPct val="120000"/>
              </a:lnSpc>
              <a:spcBef>
                <a:spcPct val="0"/>
              </a:spcBef>
              <a:spcAft>
                <a:spcPct val="0"/>
              </a:spcAft>
              <a:defRPr b="1">
                <a:solidFill>
                  <a:schemeClr val="tx1"/>
                </a:solidFill>
                <a:latin typeface="Trebuchet MS" pitchFamily="34"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a:lstStyle>
          <a:p>
            <a:r>
              <a:rPr lang="en-US" dirty="0"/>
              <a:t>Strategic focus for the financial year</a:t>
            </a:r>
          </a:p>
        </p:txBody>
      </p:sp>
      <p:sp>
        <p:nvSpPr>
          <p:cNvPr id="4" name="Content Placeholder 2"/>
          <p:cNvSpPr txBox="1">
            <a:spLocks/>
          </p:cNvSpPr>
          <p:nvPr/>
        </p:nvSpPr>
        <p:spPr bwMode="auto">
          <a:xfrm>
            <a:off x="508000" y="1129888"/>
            <a:ext cx="8441267" cy="4991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indent="-342900" algn="l" defTabSz="914400" rtl="0" eaLnBrk="1" fontAlgn="base" latinLnBrk="0" hangingPunct="1">
              <a:spcBef>
                <a:spcPct val="20000"/>
              </a:spcBef>
              <a:spcAft>
                <a:spcPct val="0"/>
              </a:spcAft>
              <a:buFont typeface="Arial" pitchFamily="34" charset="0"/>
              <a:buChar char="•"/>
              <a:defRPr sz="1800" b="1" kern="1200">
                <a:solidFill>
                  <a:schemeClr val="tx1"/>
                </a:solidFill>
                <a:latin typeface="+mn-lt"/>
                <a:ea typeface="+mn-ea"/>
                <a:cs typeface="+mn-cs"/>
              </a:defRPr>
            </a:lvl1pPr>
            <a:lvl2pPr marL="457200" indent="-231775" algn="l" defTabSz="914400" rtl="0" eaLnBrk="1" fontAlgn="base" latinLnBrk="0" hangingPunct="1">
              <a:spcBef>
                <a:spcPct val="20000"/>
              </a:spcBef>
              <a:spcAft>
                <a:spcPct val="0"/>
              </a:spcAft>
              <a:buClr>
                <a:srgbClr val="777777"/>
              </a:buClr>
              <a:buSzPct val="110000"/>
              <a:buFont typeface="Wingdings" pitchFamily="2" charset="2"/>
              <a:buChar char="§"/>
              <a:defRPr sz="1800" kern="1200">
                <a:solidFill>
                  <a:schemeClr val="tx1"/>
                </a:solidFill>
                <a:latin typeface="+mn-lt"/>
                <a:ea typeface="+mn-ea"/>
                <a:cs typeface="+mn-cs"/>
              </a:defRPr>
            </a:lvl2pPr>
            <a:lvl3pPr marL="914400" indent="-228600" algn="l" defTabSz="914400" rtl="0" eaLnBrk="1" fontAlgn="base" latinLnBrk="0" hangingPunct="1">
              <a:spcBef>
                <a:spcPct val="20000"/>
              </a:spcBef>
              <a:spcAft>
                <a:spcPct val="0"/>
              </a:spcAft>
              <a:buClr>
                <a:srgbClr val="777777"/>
              </a:buClr>
              <a:buSzPct val="110000"/>
              <a:buFont typeface="Arial" pitchFamily="34" charset="0"/>
              <a:buChar char="•"/>
              <a:defRPr sz="1800" kern="1200">
                <a:solidFill>
                  <a:schemeClr val="tx1"/>
                </a:solidFill>
                <a:latin typeface="+mn-lt"/>
                <a:ea typeface="+mn-ea"/>
                <a:cs typeface="+mn-cs"/>
              </a:defRPr>
            </a:lvl3pPr>
            <a:lvl4pPr marL="1371600" indent="-225425" algn="l" defTabSz="914400" rtl="0" eaLnBrk="1" fontAlgn="base" latinLnBrk="0" hangingPunct="1">
              <a:spcBef>
                <a:spcPct val="20000"/>
              </a:spcBef>
              <a:spcAft>
                <a:spcPct val="0"/>
              </a:spcAft>
              <a:buClr>
                <a:srgbClr val="777777"/>
              </a:buClr>
              <a:buSzPct val="110000"/>
              <a:buFont typeface="Verdana" pitchFamily="34" charset="0"/>
              <a:buChar char="»"/>
              <a:defRPr sz="1800" kern="1200">
                <a:solidFill>
                  <a:schemeClr val="tx1"/>
                </a:solidFill>
                <a:latin typeface="+mn-lt"/>
                <a:ea typeface="+mn-ea"/>
                <a:cs typeface="+mn-cs"/>
              </a:defRPr>
            </a:lvl4pPr>
            <a:lvl5pPr marL="1828800" indent="-223838" algn="l" defTabSz="914400" rtl="0" eaLnBrk="1" fontAlgn="base" latinLnBrk="0" hangingPunct="1">
              <a:spcBef>
                <a:spcPct val="20000"/>
              </a:spcBef>
              <a:spcAft>
                <a:spcPct val="0"/>
              </a:spcAft>
              <a:buFont typeface="Times New Roman" pitchFamily="18" charset="0"/>
              <a:buChar char="–"/>
              <a:defRPr sz="1800" kern="1200">
                <a:solidFill>
                  <a:schemeClr val="tx1"/>
                </a:solidFill>
                <a:latin typeface="+mn-lt"/>
                <a:ea typeface="+mn-ea"/>
                <a:cs typeface="+mn-cs"/>
              </a:defRPr>
            </a:lvl5pPr>
            <a:lvl6pPr marL="2286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43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200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657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228600" indent="-228600">
              <a:lnSpc>
                <a:spcPct val="80000"/>
              </a:lnSpc>
              <a:spcAft>
                <a:spcPts val="600"/>
              </a:spcAft>
              <a:buSzPct val="100000"/>
              <a:buFont typeface="+mj-lt"/>
              <a:buAutoNum type="arabicPeriod" startAt="4"/>
              <a:defRPr/>
            </a:pPr>
            <a:r>
              <a:rPr lang="en-US" sz="1200" u="sng" dirty="0">
                <a:latin typeface="Trebuchet MS" panose="020B0603020202020204" pitchFamily="34" charset="0"/>
                <a:ea typeface="ＭＳ Ｐゴシック" pitchFamily="34" charset="-128"/>
              </a:rPr>
              <a:t>Implementing the Events Strategy </a:t>
            </a:r>
            <a:r>
              <a:rPr lang="en-ZA" sz="1200" u="sng" dirty="0">
                <a:latin typeface="Trebuchet MS" panose="020B0603020202020204" pitchFamily="34" charset="0"/>
                <a:ea typeface="ＭＳ Ｐゴシック" pitchFamily="34" charset="-128"/>
              </a:rPr>
              <a:t>: </a:t>
            </a:r>
          </a:p>
          <a:p>
            <a:pPr lvl="1">
              <a:lnSpc>
                <a:spcPct val="80000"/>
              </a:lnSpc>
              <a:spcAft>
                <a:spcPts val="600"/>
              </a:spcAft>
              <a:buSzPct val="100000"/>
              <a:defRPr/>
            </a:pPr>
            <a:r>
              <a:rPr lang="en-US" sz="1200" dirty="0">
                <a:latin typeface="Trebuchet MS" panose="020B0603020202020204" pitchFamily="34" charset="0"/>
                <a:ea typeface="ＭＳ Ｐゴシック" pitchFamily="34" charset="-128"/>
              </a:rPr>
              <a:t>SA Tourism developed an Events Strategy to assist in growing tourism and improving geographical spread and seasonality </a:t>
            </a:r>
          </a:p>
          <a:p>
            <a:pPr lvl="1">
              <a:lnSpc>
                <a:spcPct val="80000"/>
              </a:lnSpc>
              <a:spcAft>
                <a:spcPts val="600"/>
              </a:spcAft>
              <a:buSzPct val="100000"/>
              <a:defRPr/>
            </a:pPr>
            <a:r>
              <a:rPr lang="en-US" sz="1200" dirty="0">
                <a:latin typeface="Trebuchet MS" panose="020B0603020202020204" pitchFamily="34" charset="0"/>
                <a:ea typeface="ＭＳ Ｐゴシック" pitchFamily="34" charset="-128"/>
              </a:rPr>
              <a:t>Strategy focusses on key countrywide events that will be implemented through partnerships</a:t>
            </a:r>
          </a:p>
          <a:p>
            <a:pPr lvl="2">
              <a:lnSpc>
                <a:spcPct val="80000"/>
              </a:lnSpc>
              <a:spcAft>
                <a:spcPts val="600"/>
              </a:spcAft>
              <a:buSzPct val="100000"/>
              <a:defRPr/>
            </a:pPr>
            <a:r>
              <a:rPr lang="en-US" sz="1200" dirty="0">
                <a:latin typeface="Trebuchet MS" panose="020B0603020202020204" pitchFamily="34" charset="0"/>
                <a:ea typeface="ＭＳ Ｐゴシック" pitchFamily="34" charset="-128"/>
              </a:rPr>
              <a:t>For example, Cricket South Africa, Standard Bank Joy of Jazz, Soweto Marathon, Cape Town International Jazz Festival, National Arts Festival, etc.</a:t>
            </a:r>
          </a:p>
          <a:p>
            <a:pPr marL="225425" lvl="1" indent="0">
              <a:lnSpc>
                <a:spcPct val="80000"/>
              </a:lnSpc>
              <a:spcAft>
                <a:spcPts val="600"/>
              </a:spcAft>
              <a:buSzPct val="100000"/>
              <a:buNone/>
              <a:defRPr/>
            </a:pPr>
            <a:endParaRPr lang="en-ZA" sz="1200" dirty="0">
              <a:latin typeface="Trebuchet MS" panose="020B0603020202020204" pitchFamily="34" charset="0"/>
              <a:ea typeface="ＭＳ Ｐゴシック" pitchFamily="34" charset="-128"/>
            </a:endParaRPr>
          </a:p>
          <a:p>
            <a:pPr marL="228600" indent="-228600">
              <a:lnSpc>
                <a:spcPct val="80000"/>
              </a:lnSpc>
              <a:spcAft>
                <a:spcPts val="600"/>
              </a:spcAft>
              <a:buSzPct val="100000"/>
              <a:buFont typeface="+mj-lt"/>
              <a:buAutoNum type="arabicPeriod" startAt="4"/>
              <a:defRPr/>
            </a:pPr>
            <a:r>
              <a:rPr lang="en-US" sz="1200" u="sng" dirty="0">
                <a:latin typeface="Trebuchet MS" panose="020B0603020202020204" pitchFamily="34" charset="0"/>
                <a:ea typeface="ＭＳ Ｐゴシック" pitchFamily="34" charset="-128"/>
              </a:rPr>
              <a:t>Drive transformation within the tourism industry through enterprise and supplier development</a:t>
            </a:r>
            <a:r>
              <a:rPr lang="en-ZA" sz="1200" u="sng" dirty="0">
                <a:latin typeface="Trebuchet MS" panose="020B0603020202020204" pitchFamily="34" charset="0"/>
                <a:ea typeface="ＭＳ Ｐゴシック" pitchFamily="34" charset="-128"/>
              </a:rPr>
              <a:t>:</a:t>
            </a:r>
          </a:p>
          <a:p>
            <a:pPr lvl="1">
              <a:lnSpc>
                <a:spcPct val="80000"/>
              </a:lnSpc>
              <a:spcAft>
                <a:spcPts val="600"/>
              </a:spcAft>
              <a:buSzPct val="100000"/>
              <a:defRPr/>
            </a:pPr>
            <a:r>
              <a:rPr lang="en-US" sz="1200" dirty="0">
                <a:latin typeface="Trebuchet MS" panose="020B0603020202020204" pitchFamily="34" charset="0"/>
                <a:ea typeface="ＭＳ Ｐゴシック" pitchFamily="34" charset="-128"/>
              </a:rPr>
              <a:t>SA Tourism will implement its Enterprise and Supplier Development Framework</a:t>
            </a:r>
          </a:p>
          <a:p>
            <a:pPr lvl="2">
              <a:lnSpc>
                <a:spcPct val="80000"/>
              </a:lnSpc>
              <a:spcAft>
                <a:spcPts val="600"/>
              </a:spcAft>
              <a:buSzPct val="100000"/>
              <a:defRPr/>
            </a:pPr>
            <a:r>
              <a:rPr lang="en-US" sz="1200" dirty="0">
                <a:latin typeface="Trebuchet MS" panose="020B0603020202020204" pitchFamily="34" charset="0"/>
                <a:ea typeface="ＭＳ Ｐゴシック" pitchFamily="34" charset="-128"/>
              </a:rPr>
              <a:t>Framework guides SA Tourism’s efforts in providing support for the advancement of tourism enterprises</a:t>
            </a:r>
          </a:p>
          <a:p>
            <a:pPr lvl="2">
              <a:lnSpc>
                <a:spcPct val="80000"/>
              </a:lnSpc>
              <a:spcAft>
                <a:spcPts val="600"/>
              </a:spcAft>
              <a:buSzPct val="100000"/>
              <a:defRPr/>
            </a:pPr>
            <a:r>
              <a:rPr lang="en-US" sz="1200" dirty="0">
                <a:latin typeface="Trebuchet MS" panose="020B0603020202020204" pitchFamily="34" charset="0"/>
                <a:ea typeface="ＭＳ Ｐゴシック" pitchFamily="34" charset="-128"/>
              </a:rPr>
              <a:t>Framework assists in further enhancement of tourism enterprises and suppliers’ capability to enhance destination offerings </a:t>
            </a:r>
            <a:endParaRPr lang="en-US" sz="1200" dirty="0" smtClean="0">
              <a:latin typeface="Trebuchet MS" panose="020B0603020202020204" pitchFamily="34" charset="0"/>
              <a:ea typeface="ＭＳ Ｐゴシック" pitchFamily="34" charset="-128"/>
            </a:endParaRPr>
          </a:p>
          <a:p>
            <a:pPr lvl="1">
              <a:lnSpc>
                <a:spcPct val="80000"/>
              </a:lnSpc>
              <a:spcAft>
                <a:spcPts val="600"/>
              </a:spcAft>
              <a:buSzPct val="100000"/>
              <a:defRPr/>
            </a:pPr>
            <a:r>
              <a:rPr lang="en-ZA" sz="1200" dirty="0">
                <a:latin typeface="Trebuchet MS" panose="020B0603020202020204" pitchFamily="34" charset="0"/>
                <a:ea typeface="ＭＳ Ｐゴシック" pitchFamily="34" charset="-128"/>
              </a:rPr>
              <a:t>SA Tourism supply chain policies </a:t>
            </a:r>
            <a:r>
              <a:rPr lang="en-ZA" sz="1200" dirty="0" smtClean="0">
                <a:latin typeface="Trebuchet MS" panose="020B0603020202020204" pitchFamily="34" charset="0"/>
                <a:ea typeface="ＭＳ Ｐゴシック" pitchFamily="34" charset="-128"/>
              </a:rPr>
              <a:t>are institutionalised </a:t>
            </a:r>
            <a:r>
              <a:rPr lang="en-ZA" sz="1200" dirty="0">
                <a:latin typeface="Trebuchet MS" panose="020B0603020202020204" pitchFamily="34" charset="0"/>
                <a:ea typeface="ＭＳ Ｐゴシック" pitchFamily="34" charset="-128"/>
              </a:rPr>
              <a:t>in line with the </a:t>
            </a:r>
            <a:r>
              <a:rPr lang="en-US" sz="1200" dirty="0">
                <a:latin typeface="Trebuchet MS" panose="020B0603020202020204" pitchFamily="34" charset="0"/>
                <a:ea typeface="ＭＳ Ｐゴシック" pitchFamily="34" charset="-128"/>
              </a:rPr>
              <a:t>Preferential Procurement Policy Framework Act (PPPFA) and Broad Based Black Economic Empowerment Act (B-BBEE</a:t>
            </a:r>
            <a:r>
              <a:rPr lang="en-US" sz="1200" dirty="0" smtClean="0">
                <a:latin typeface="Trebuchet MS" panose="020B0603020202020204" pitchFamily="34" charset="0"/>
                <a:ea typeface="ＭＳ Ｐゴシック" pitchFamily="34" charset="-128"/>
              </a:rPr>
              <a:t>)</a:t>
            </a:r>
          </a:p>
          <a:p>
            <a:pPr lvl="2" algn="just">
              <a:lnSpc>
                <a:spcPct val="80000"/>
              </a:lnSpc>
              <a:spcAft>
                <a:spcPts val="600"/>
              </a:spcAft>
              <a:buSzPct val="100000"/>
              <a:defRPr/>
            </a:pPr>
            <a:r>
              <a:rPr lang="en-US" sz="1200" dirty="0">
                <a:latin typeface="Trebuchet MS" panose="020B0603020202020204" pitchFamily="34" charset="0"/>
                <a:ea typeface="ＭＳ Ｐゴシック" pitchFamily="34" charset="-128"/>
              </a:rPr>
              <a:t>South African Tourism implements a prequalifying bid condition to advance designated groups on the basis of subcontracting a minimum of 30% of the entire bid with Exempted Micro Enterprises (EMEs) and Qualifying Small Enterprise (QSE) which are 51% owned by either of the following: Blacks; Black Youth; Black Women; Black people with disabilities; Black people living in rural or underdeveloped areas or townships; cooperatives owned by Black people; or Black people who are Military </a:t>
            </a:r>
            <a:r>
              <a:rPr lang="en-US" sz="1200" dirty="0" smtClean="0">
                <a:latin typeface="Trebuchet MS" panose="020B0603020202020204" pitchFamily="34" charset="0"/>
                <a:ea typeface="ＭＳ Ｐゴシック" pitchFamily="34" charset="-128"/>
              </a:rPr>
              <a:t>Veterans</a:t>
            </a:r>
            <a:endParaRPr lang="en-ZA" sz="1200" dirty="0">
              <a:latin typeface="Trebuchet MS" panose="020B0603020202020204" pitchFamily="34" charset="0"/>
              <a:ea typeface="ＭＳ Ｐゴシック" pitchFamily="34" charset="-128"/>
            </a:endParaRPr>
          </a:p>
        </p:txBody>
      </p:sp>
      <p:sp>
        <p:nvSpPr>
          <p:cNvPr id="5" name="TextBox 4">
            <a:extLst>
              <a:ext uri="{FF2B5EF4-FFF2-40B4-BE49-F238E27FC236}">
                <a16:creationId xmlns:a16="http://schemas.microsoft.com/office/drawing/2014/main" xmlns="" id="{B9EB6A8B-AC79-49BD-8659-8AD205221AE4}"/>
              </a:ext>
            </a:extLst>
          </p:cNvPr>
          <p:cNvSpPr txBox="1"/>
          <p:nvPr/>
        </p:nvSpPr>
        <p:spPr>
          <a:xfrm>
            <a:off x="-163246" y="6596390"/>
            <a:ext cx="2867414" cy="230832"/>
          </a:xfrm>
          <a:prstGeom prst="rect">
            <a:avLst/>
          </a:prstGeom>
          <a:noFill/>
        </p:spPr>
        <p:txBody>
          <a:bodyPr wrap="square">
            <a:spAutoFit/>
          </a:bodyPr>
          <a:lstStyle/>
          <a:p>
            <a:pPr algn="ctr" eaLnBrk="1" fontAlgn="auto" hangingPunct="1">
              <a:spcBef>
                <a:spcPts val="0"/>
              </a:spcBef>
              <a:spcAft>
                <a:spcPts val="0"/>
              </a:spcAft>
              <a:defRPr/>
            </a:pPr>
            <a:r>
              <a:rPr lang="en-ZA" sz="900" kern="0" dirty="0">
                <a:latin typeface="Trebuchet MS" panose="020B0603020202020204" pitchFamily="34" charset="0"/>
              </a:rPr>
              <a:t>Annual Performance Plan: page 20 </a:t>
            </a:r>
          </a:p>
        </p:txBody>
      </p:sp>
    </p:spTree>
    <p:extLst>
      <p:ext uri="{BB962C8B-B14F-4D97-AF65-F5344CB8AC3E}">
        <p14:creationId xmlns:p14="http://schemas.microsoft.com/office/powerpoint/2010/main" xmlns="" val="3451041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 </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25602" y="5282386"/>
            <a:ext cx="2093335" cy="547202"/>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xmlns=""/>
              </a:ext>
            </a:extLst>
          </a:blip>
          <a:srcRect t="-166"/>
          <a:stretch/>
        </p:blipFill>
        <p:spPr>
          <a:xfrm>
            <a:off x="-76197" y="-11430"/>
            <a:ext cx="9277348" cy="6869430"/>
          </a:xfrm>
          <a:prstGeom prst="rect">
            <a:avLst/>
          </a:prstGeom>
        </p:spPr>
      </p:pic>
      <p:sp>
        <p:nvSpPr>
          <p:cNvPr id="12" name="TextBox 11"/>
          <p:cNvSpPr txBox="1"/>
          <p:nvPr/>
        </p:nvSpPr>
        <p:spPr>
          <a:xfrm>
            <a:off x="-518130" y="4415547"/>
            <a:ext cx="5875866" cy="542452"/>
          </a:xfrm>
          <a:prstGeom prst="rect">
            <a:avLst/>
          </a:prstGeom>
          <a:noFill/>
        </p:spPr>
        <p:txBody>
          <a:bodyPr wrap="square" lIns="0" tIns="0" rIns="0" bIns="0" rtlCol="0">
            <a:noAutofit/>
          </a:bodyPr>
          <a:lstStyle/>
          <a:p>
            <a:pPr lvl="2">
              <a:lnSpc>
                <a:spcPts val="3880"/>
              </a:lnSpc>
              <a:spcBef>
                <a:spcPts val="5"/>
              </a:spcBef>
              <a:spcAft>
                <a:spcPts val="5"/>
              </a:spcAft>
            </a:pPr>
            <a:r>
              <a:rPr lang="en-US" sz="3800" b="1" dirty="0">
                <a:solidFill>
                  <a:schemeClr val="bg1"/>
                </a:solidFill>
                <a:latin typeface="Trebuchet MS" panose="020B0603020202020204" pitchFamily="34" charset="0"/>
                <a:ea typeface="Amsi Pro Ultra" charset="0"/>
                <a:cs typeface="Amsi Pro Ultra" charset="0"/>
              </a:rPr>
              <a:t>Annual and quarterly targets</a:t>
            </a:r>
          </a:p>
        </p:txBody>
      </p:sp>
    </p:spTree>
    <p:extLst>
      <p:ext uri="{BB962C8B-B14F-4D97-AF65-F5344CB8AC3E}">
        <p14:creationId xmlns:p14="http://schemas.microsoft.com/office/powerpoint/2010/main" xmlns="" val="1392766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6A438E23-A5D1-4F47-87AB-EDB2EA86BBAF}"/>
              </a:ext>
            </a:extLst>
          </p:cNvPr>
          <p:cNvGraphicFramePr>
            <a:graphicFrameLocks noGrp="1"/>
          </p:cNvGraphicFramePr>
          <p:nvPr>
            <p:extLst>
              <p:ext uri="{D42A27DB-BD31-4B8C-83A1-F6EECF244321}">
                <p14:modId xmlns:p14="http://schemas.microsoft.com/office/powerpoint/2010/main" xmlns="" val="1122899441"/>
              </p:ext>
            </p:extLst>
          </p:nvPr>
        </p:nvGraphicFramePr>
        <p:xfrm>
          <a:off x="343164" y="923573"/>
          <a:ext cx="8643938" cy="5090718"/>
        </p:xfrm>
        <a:graphic>
          <a:graphicData uri="http://schemas.openxmlformats.org/drawingml/2006/table">
            <a:tbl>
              <a:tblPr/>
              <a:tblGrid>
                <a:gridCol w="1296839">
                  <a:extLst>
                    <a:ext uri="{9D8B030D-6E8A-4147-A177-3AD203B41FA5}">
                      <a16:colId xmlns:a16="http://schemas.microsoft.com/office/drawing/2014/main" xmlns="" val="20000"/>
                    </a:ext>
                  </a:extLst>
                </a:gridCol>
                <a:gridCol w="3972603">
                  <a:extLst>
                    <a:ext uri="{9D8B030D-6E8A-4147-A177-3AD203B41FA5}">
                      <a16:colId xmlns:a16="http://schemas.microsoft.com/office/drawing/2014/main" xmlns="" val="20001"/>
                    </a:ext>
                  </a:extLst>
                </a:gridCol>
                <a:gridCol w="3374496">
                  <a:extLst>
                    <a:ext uri="{9D8B030D-6E8A-4147-A177-3AD203B41FA5}">
                      <a16:colId xmlns:a16="http://schemas.microsoft.com/office/drawing/2014/main" xmlns="" val="20002"/>
                    </a:ext>
                  </a:extLst>
                </a:gridCol>
              </a:tblGrid>
              <a:tr h="358777">
                <a:tc>
                  <a:txBody>
                    <a:bodyPr/>
                    <a:lstStyle>
                      <a:lvl1pPr defTabSz="457200">
                        <a:spcBef>
                          <a:spcPct val="20000"/>
                        </a:spcBef>
                        <a:buClr>
                          <a:schemeClr val="tx1"/>
                        </a:buClr>
                        <a:buSzPct val="6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1pPr>
                      <a:lvl2pPr marL="742950" indent="-285750" defTabSz="457200">
                        <a:spcBef>
                          <a:spcPct val="20000"/>
                        </a:spcBef>
                        <a:buClr>
                          <a:schemeClr val="tx1"/>
                        </a:buClr>
                        <a:buSzPct val="55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2pPr>
                      <a:lvl3pPr marL="1143000" indent="-228600" defTabSz="457200">
                        <a:spcBef>
                          <a:spcPct val="20000"/>
                        </a:spcBef>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3pPr>
                      <a:lvl4pPr marL="1600200" indent="-228600" defTabSz="457200">
                        <a:spcBef>
                          <a:spcPct val="20000"/>
                        </a:spcBef>
                        <a:buClr>
                          <a:schemeClr val="tx1"/>
                        </a:buClr>
                        <a:buSzPct val="55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4pPr>
                      <a:lvl5pPr marL="2057400" indent="-228600" defTabSz="457200">
                        <a:spcBef>
                          <a:spcPct val="20000"/>
                        </a:spcBef>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5pPr>
                      <a:lvl6pPr marL="25146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6pPr>
                      <a:lvl7pPr marL="29718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7pPr>
                      <a:lvl8pPr marL="34290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8pPr>
                      <a:lvl9pPr marL="38862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bg1"/>
                          </a:solidFill>
                          <a:effectLst/>
                          <a:latin typeface="Trebuchet MS" panose="020B0603020202020204" pitchFamily="34" charset="0"/>
                          <a:ea typeface="ヒラギノ角ゴ Pro W3" pitchFamily="-84" charset="-128"/>
                        </a:rPr>
                        <a:t>PROGRAMME</a:t>
                      </a:r>
                    </a:p>
                  </a:txBody>
                  <a:tcPr marL="91445" marR="91445"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lvl1pPr defTabSz="457200">
                        <a:spcBef>
                          <a:spcPct val="20000"/>
                        </a:spcBef>
                        <a:buClr>
                          <a:schemeClr val="tx1"/>
                        </a:buClr>
                        <a:buSzPct val="6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1pPr>
                      <a:lvl2pPr marL="742950" indent="-285750" defTabSz="457200">
                        <a:spcBef>
                          <a:spcPct val="20000"/>
                        </a:spcBef>
                        <a:buClr>
                          <a:schemeClr val="tx1"/>
                        </a:buClr>
                        <a:buSzPct val="55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2pPr>
                      <a:lvl3pPr marL="1143000" indent="-228600" defTabSz="457200">
                        <a:spcBef>
                          <a:spcPct val="20000"/>
                        </a:spcBef>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3pPr>
                      <a:lvl4pPr marL="1600200" indent="-228600" defTabSz="457200">
                        <a:spcBef>
                          <a:spcPct val="20000"/>
                        </a:spcBef>
                        <a:buClr>
                          <a:schemeClr val="tx1"/>
                        </a:buClr>
                        <a:buSzPct val="55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4pPr>
                      <a:lvl5pPr marL="2057400" indent="-228600" defTabSz="457200">
                        <a:spcBef>
                          <a:spcPct val="20000"/>
                        </a:spcBef>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5pPr>
                      <a:lvl6pPr marL="25146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6pPr>
                      <a:lvl7pPr marL="29718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7pPr>
                      <a:lvl8pPr marL="34290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8pPr>
                      <a:lvl9pPr marL="38862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bg1"/>
                          </a:solidFill>
                          <a:effectLst/>
                          <a:latin typeface="Trebuchet MS" panose="020B0603020202020204" pitchFamily="34" charset="0"/>
                          <a:ea typeface="ヒラギノ角ゴ Pro W3" pitchFamily="-84" charset="-128"/>
                        </a:rPr>
                        <a:t>STRATEGIC OBJECTIVE</a:t>
                      </a:r>
                    </a:p>
                  </a:txBody>
                  <a:tcPr marL="91445" marR="91445"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lvl1pPr defTabSz="457200">
                        <a:spcBef>
                          <a:spcPct val="20000"/>
                        </a:spcBef>
                        <a:buClr>
                          <a:schemeClr val="tx1"/>
                        </a:buClr>
                        <a:buSzPct val="6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1pPr>
                      <a:lvl2pPr marL="742950" indent="-285750" defTabSz="457200">
                        <a:spcBef>
                          <a:spcPct val="20000"/>
                        </a:spcBef>
                        <a:buClr>
                          <a:schemeClr val="tx1"/>
                        </a:buClr>
                        <a:buSzPct val="55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2pPr>
                      <a:lvl3pPr marL="1143000" indent="-228600" defTabSz="457200">
                        <a:spcBef>
                          <a:spcPct val="20000"/>
                        </a:spcBef>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3pPr>
                      <a:lvl4pPr marL="1600200" indent="-228600" defTabSz="457200">
                        <a:spcBef>
                          <a:spcPct val="20000"/>
                        </a:spcBef>
                        <a:buClr>
                          <a:schemeClr val="tx1"/>
                        </a:buClr>
                        <a:buSzPct val="55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4pPr>
                      <a:lvl5pPr marL="2057400" indent="-228600" defTabSz="457200">
                        <a:spcBef>
                          <a:spcPct val="20000"/>
                        </a:spcBef>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5pPr>
                      <a:lvl6pPr marL="25146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6pPr>
                      <a:lvl7pPr marL="29718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7pPr>
                      <a:lvl8pPr marL="34290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8pPr>
                      <a:lvl9pPr marL="38862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bg1"/>
                          </a:solidFill>
                          <a:effectLst/>
                          <a:latin typeface="Trebuchet MS" panose="020B0603020202020204" pitchFamily="34" charset="0"/>
                          <a:ea typeface="ヒラギノ角ゴ Pro W3" pitchFamily="-84" charset="-128"/>
                        </a:rPr>
                        <a:t>KPI</a:t>
                      </a:r>
                    </a:p>
                  </a:txBody>
                  <a:tcPr marL="91445" marR="91445"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extLst>
                  <a:ext uri="{0D108BD9-81ED-4DB2-BD59-A6C34878D82A}">
                    <a16:rowId xmlns:a16="http://schemas.microsoft.com/office/drawing/2014/main" xmlns="" val="10000"/>
                  </a:ext>
                </a:extLst>
              </a:tr>
              <a:tr h="929765">
                <a:tc>
                  <a:txBody>
                    <a:bodyPr/>
                    <a:lstStyle>
                      <a:lvl1pPr defTabSz="457200">
                        <a:spcBef>
                          <a:spcPct val="20000"/>
                        </a:spcBef>
                        <a:buClr>
                          <a:schemeClr val="tx1"/>
                        </a:buClr>
                        <a:buSzPct val="6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1pPr>
                      <a:lvl2pPr marL="742950" indent="-285750" defTabSz="457200">
                        <a:spcBef>
                          <a:spcPct val="20000"/>
                        </a:spcBef>
                        <a:buClr>
                          <a:schemeClr val="tx1"/>
                        </a:buClr>
                        <a:buSzPct val="55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2pPr>
                      <a:lvl3pPr marL="1143000" indent="-228600" defTabSz="457200">
                        <a:spcBef>
                          <a:spcPct val="20000"/>
                        </a:spcBef>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3pPr>
                      <a:lvl4pPr marL="1600200" indent="-228600" defTabSz="457200">
                        <a:spcBef>
                          <a:spcPct val="20000"/>
                        </a:spcBef>
                        <a:buClr>
                          <a:schemeClr val="tx1"/>
                        </a:buClr>
                        <a:buSzPct val="55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4pPr>
                      <a:lvl5pPr marL="2057400" indent="-228600" defTabSz="457200">
                        <a:spcBef>
                          <a:spcPct val="20000"/>
                        </a:spcBef>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5pPr>
                      <a:lvl6pPr marL="25146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6pPr>
                      <a:lvl7pPr marL="29718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7pPr>
                      <a:lvl8pPr marL="34290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8pPr>
                      <a:lvl9pPr marL="38862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Trebuchet MS" panose="020B0603020202020204" pitchFamily="34" charset="0"/>
                          <a:ea typeface="ヒラギノ角ゴ Pro W3" pitchFamily="-84" charset="-128"/>
                        </a:rPr>
                        <a:t>1. Corporate Support</a:t>
                      </a:r>
                    </a:p>
                  </a:txBody>
                  <a:tcPr marL="91445" marR="91445"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buClr>
                          <a:schemeClr val="tx1"/>
                        </a:buClr>
                        <a:buSzPct val="6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1pPr>
                      <a:lvl2pPr marL="742950" indent="-285750" defTabSz="457200">
                        <a:spcBef>
                          <a:spcPct val="20000"/>
                        </a:spcBef>
                        <a:buClr>
                          <a:schemeClr val="tx1"/>
                        </a:buClr>
                        <a:buSzPct val="55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2pPr>
                      <a:lvl3pPr marL="1143000" indent="-228600" defTabSz="457200">
                        <a:spcBef>
                          <a:spcPct val="20000"/>
                        </a:spcBef>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3pPr>
                      <a:lvl4pPr marL="1600200" indent="-228600" defTabSz="457200">
                        <a:spcBef>
                          <a:spcPct val="20000"/>
                        </a:spcBef>
                        <a:buClr>
                          <a:schemeClr val="tx1"/>
                        </a:buClr>
                        <a:buSzPct val="55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4pPr>
                      <a:lvl5pPr marL="2057400" indent="-228600" defTabSz="457200">
                        <a:spcBef>
                          <a:spcPct val="20000"/>
                        </a:spcBef>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5pPr>
                      <a:lvl6pPr marL="25146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6pPr>
                      <a:lvl7pPr marL="29718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7pPr>
                      <a:lvl8pPr marL="34290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8pPr>
                      <a:lvl9pPr marL="38862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000" b="0" i="0" u="none" strike="noStrike" cap="none" normalizeH="0" baseline="0" dirty="0">
                          <a:ln>
                            <a:noFill/>
                          </a:ln>
                          <a:solidFill>
                            <a:schemeClr val="tx1"/>
                          </a:solidFill>
                          <a:effectLst/>
                          <a:latin typeface="Trebuchet MS" panose="020B0603020202020204" pitchFamily="34" charset="0"/>
                          <a:ea typeface="ヒラギノ角ゴ Pro W3" pitchFamily="-84" charset="-128"/>
                        </a:rPr>
                        <a:t>To achieve operational efficiencies in all activities, including human, marketing and other resources available to South African Tourism</a:t>
                      </a:r>
                      <a:endParaRPr kumimoji="0" lang="en-US" altLang="en-US" sz="1000" b="0" i="0" u="none" strike="noStrike" cap="none" normalizeH="0" baseline="0" dirty="0">
                        <a:ln>
                          <a:noFill/>
                        </a:ln>
                        <a:solidFill>
                          <a:schemeClr val="tx1"/>
                        </a:solidFill>
                        <a:effectLst/>
                        <a:latin typeface="Trebuchet MS" panose="020B0603020202020204" pitchFamily="34" charset="0"/>
                        <a:ea typeface="ヒラギノ角ゴ Pro W3" pitchFamily="-84" charset="-128"/>
                      </a:endParaRPr>
                    </a:p>
                  </a:txBody>
                  <a:tcPr marL="91445" marR="91445"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171450" indent="-171450" defTabSz="457200">
                        <a:spcBef>
                          <a:spcPct val="20000"/>
                        </a:spcBef>
                        <a:buClr>
                          <a:schemeClr val="tx1"/>
                        </a:buClr>
                        <a:buSzPct val="6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1pPr>
                      <a:lvl2pPr marL="742950" indent="-285750" defTabSz="457200">
                        <a:spcBef>
                          <a:spcPct val="20000"/>
                        </a:spcBef>
                        <a:buClr>
                          <a:schemeClr val="tx1"/>
                        </a:buClr>
                        <a:buSzPct val="55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2pPr>
                      <a:lvl3pPr marL="1143000" indent="-228600" defTabSz="457200">
                        <a:spcBef>
                          <a:spcPct val="20000"/>
                        </a:spcBef>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3pPr>
                      <a:lvl4pPr marL="1600200" indent="-228600" defTabSz="457200">
                        <a:spcBef>
                          <a:spcPct val="20000"/>
                        </a:spcBef>
                        <a:buClr>
                          <a:schemeClr val="tx1"/>
                        </a:buClr>
                        <a:buSzPct val="55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4pPr>
                      <a:lvl5pPr marL="2057400" indent="-228600" defTabSz="457200">
                        <a:spcBef>
                          <a:spcPct val="20000"/>
                        </a:spcBef>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5pPr>
                      <a:lvl6pPr marL="25146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6pPr>
                      <a:lvl7pPr marL="29718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7pPr>
                      <a:lvl8pPr marL="34290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8pPr>
                      <a:lvl9pPr marL="38862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ZA" altLang="en-US" sz="1000" b="0" i="0" u="none" strike="noStrike" cap="none" normalizeH="0" baseline="0" dirty="0">
                          <a:ln>
                            <a:noFill/>
                          </a:ln>
                          <a:solidFill>
                            <a:schemeClr val="tx1"/>
                          </a:solidFill>
                          <a:effectLst/>
                          <a:latin typeface="Trebuchet MS" panose="020B0603020202020204" pitchFamily="34" charset="0"/>
                          <a:ea typeface="ヒラギノ角ゴ Pro W3" pitchFamily="-84" charset="-128"/>
                        </a:rPr>
                        <a:t>Staff satisfaction score achieved</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ZA" altLang="en-US" sz="1000" b="0" i="0" u="none" strike="noStrike" cap="none" normalizeH="0" baseline="0" dirty="0">
                          <a:ln>
                            <a:noFill/>
                          </a:ln>
                          <a:solidFill>
                            <a:schemeClr val="tx1"/>
                          </a:solidFill>
                          <a:effectLst/>
                          <a:latin typeface="Trebuchet MS" panose="020B0603020202020204" pitchFamily="34" charset="0"/>
                          <a:ea typeface="ヒラギノ角ゴ Pro W3" pitchFamily="-84" charset="-128"/>
                        </a:rPr>
                        <a:t>Labour turnover rate</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ZA" altLang="en-US" sz="1000" b="0" i="0" u="none" strike="noStrike" cap="none" normalizeH="0" baseline="0" dirty="0">
                          <a:ln>
                            <a:noFill/>
                          </a:ln>
                          <a:solidFill>
                            <a:schemeClr val="tx1"/>
                          </a:solidFill>
                          <a:effectLst/>
                          <a:latin typeface="Trebuchet MS" panose="020B0603020202020204" pitchFamily="34" charset="0"/>
                          <a:ea typeface="ヒラギノ角ゴ Pro W3" pitchFamily="-84" charset="-128"/>
                        </a:rPr>
                        <a:t>Percentage vacancy rate maintained</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ZA" altLang="en-US" sz="1000" b="0" i="0" u="none" strike="noStrike" cap="none" normalizeH="0" baseline="0" dirty="0">
                          <a:ln>
                            <a:noFill/>
                          </a:ln>
                          <a:solidFill>
                            <a:schemeClr val="tx1"/>
                          </a:solidFill>
                          <a:effectLst/>
                          <a:latin typeface="Trebuchet MS" panose="020B0603020202020204" pitchFamily="34" charset="0"/>
                          <a:ea typeface="ヒラギノ角ゴ Pro W3" pitchFamily="-84" charset="-128"/>
                        </a:rPr>
                        <a:t>Compliance with Employment Equity Act</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ZA" altLang="en-US" sz="1000" b="0" i="0" u="none" strike="noStrike" cap="none" normalizeH="0" baseline="0" dirty="0">
                          <a:ln>
                            <a:noFill/>
                          </a:ln>
                          <a:solidFill>
                            <a:schemeClr val="tx1"/>
                          </a:solidFill>
                          <a:effectLst/>
                          <a:latin typeface="Trebuchet MS" panose="020B0603020202020204" pitchFamily="34" charset="0"/>
                          <a:ea typeface="ヒラギノ角ゴ Pro W3" pitchFamily="-84" charset="-128"/>
                        </a:rPr>
                        <a:t>Unqualified audit report achieved</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ZA" altLang="en-US" sz="1000" b="0" i="0" u="none" strike="noStrike" cap="none" normalizeH="0" baseline="0" dirty="0">
                          <a:ln>
                            <a:noFill/>
                          </a:ln>
                          <a:solidFill>
                            <a:schemeClr val="tx1"/>
                          </a:solidFill>
                          <a:effectLst/>
                          <a:latin typeface="Trebuchet MS" panose="020B0603020202020204" pitchFamily="34" charset="0"/>
                          <a:ea typeface="ヒラギノ角ゴ Pro W3" pitchFamily="-84" charset="-128"/>
                        </a:rPr>
                        <a:t>B-BBEE-level achieved </a:t>
                      </a:r>
                      <a:endParaRPr kumimoji="0" lang="en-US" altLang="en-US" sz="1000" b="0" i="0" u="none" strike="noStrike" cap="none" normalizeH="0" baseline="0" dirty="0">
                        <a:ln>
                          <a:noFill/>
                        </a:ln>
                        <a:solidFill>
                          <a:schemeClr val="tx1"/>
                        </a:solidFill>
                        <a:effectLst/>
                        <a:latin typeface="Trebuchet MS" panose="020B0603020202020204" pitchFamily="34" charset="0"/>
                        <a:ea typeface="ヒラギノ角ゴ Pro W3" pitchFamily="-84" charset="-128"/>
                      </a:endParaRPr>
                    </a:p>
                  </a:txBody>
                  <a:tcPr marL="91445" marR="91445"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891457">
                <a:tc>
                  <a:txBody>
                    <a:bodyPr/>
                    <a:lstStyle>
                      <a:lvl1pPr defTabSz="457200">
                        <a:spcBef>
                          <a:spcPct val="20000"/>
                        </a:spcBef>
                        <a:buClr>
                          <a:schemeClr val="tx1"/>
                        </a:buClr>
                        <a:buSzPct val="6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1pPr>
                      <a:lvl2pPr marL="742950" indent="-285750" defTabSz="457200">
                        <a:spcBef>
                          <a:spcPct val="20000"/>
                        </a:spcBef>
                        <a:buClr>
                          <a:schemeClr val="tx1"/>
                        </a:buClr>
                        <a:buSzPct val="55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2pPr>
                      <a:lvl3pPr marL="1143000" indent="-228600" defTabSz="457200">
                        <a:spcBef>
                          <a:spcPct val="20000"/>
                        </a:spcBef>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3pPr>
                      <a:lvl4pPr marL="1600200" indent="-228600" defTabSz="457200">
                        <a:spcBef>
                          <a:spcPct val="20000"/>
                        </a:spcBef>
                        <a:buClr>
                          <a:schemeClr val="tx1"/>
                        </a:buClr>
                        <a:buSzPct val="55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4pPr>
                      <a:lvl5pPr marL="2057400" indent="-228600" defTabSz="457200">
                        <a:spcBef>
                          <a:spcPct val="20000"/>
                        </a:spcBef>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5pPr>
                      <a:lvl6pPr marL="25146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6pPr>
                      <a:lvl7pPr marL="29718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7pPr>
                      <a:lvl8pPr marL="34290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8pPr>
                      <a:lvl9pPr marL="38862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rebuchet MS" panose="020B0603020202020204" pitchFamily="34" charset="0"/>
                          <a:ea typeface="ヒラギノ角ゴ Pro W3" pitchFamily="-84" charset="-128"/>
                        </a:rPr>
                        <a:t>2. Business Enablement</a:t>
                      </a:r>
                    </a:p>
                  </a:txBody>
                  <a:tcPr marL="91445" marR="91445"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171450" indent="-171450" defTabSz="457200">
                        <a:spcBef>
                          <a:spcPct val="20000"/>
                        </a:spcBef>
                        <a:buClr>
                          <a:schemeClr val="tx1"/>
                        </a:buClr>
                        <a:buSzPct val="6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1pPr>
                      <a:lvl2pPr marL="742950" indent="-285750" defTabSz="457200">
                        <a:spcBef>
                          <a:spcPct val="20000"/>
                        </a:spcBef>
                        <a:buClr>
                          <a:schemeClr val="tx1"/>
                        </a:buClr>
                        <a:buSzPct val="55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2pPr>
                      <a:lvl3pPr marL="1143000" indent="-228600" defTabSz="457200">
                        <a:spcBef>
                          <a:spcPct val="20000"/>
                        </a:spcBef>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3pPr>
                      <a:lvl4pPr marL="1600200" indent="-228600" defTabSz="457200">
                        <a:spcBef>
                          <a:spcPct val="20000"/>
                        </a:spcBef>
                        <a:buClr>
                          <a:schemeClr val="tx1"/>
                        </a:buClr>
                        <a:buSzPct val="55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4pPr>
                      <a:lvl5pPr marL="2057400" indent="-228600" defTabSz="457200">
                        <a:spcBef>
                          <a:spcPct val="20000"/>
                        </a:spcBef>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5pPr>
                      <a:lvl6pPr marL="25146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6pPr>
                      <a:lvl7pPr marL="29718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7pPr>
                      <a:lvl8pPr marL="34290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8pPr>
                      <a:lvl9pPr marL="38862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ZA" altLang="en-US" sz="1000" b="0" i="0" u="none" strike="noStrike" cap="none" normalizeH="0" baseline="0" dirty="0">
                          <a:ln>
                            <a:noFill/>
                          </a:ln>
                          <a:solidFill>
                            <a:schemeClr val="tx1"/>
                          </a:solidFill>
                          <a:effectLst/>
                          <a:latin typeface="Trebuchet MS" panose="020B0603020202020204" pitchFamily="34" charset="0"/>
                          <a:ea typeface="ヒラギノ角ゴ Pro W3" pitchFamily="-84" charset="-128"/>
                        </a:rPr>
                        <a:t>To enhance stakeholder and partnership collaboration to better deliver on South African Tourism’s mandate</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ZA" altLang="en-US" sz="1000" b="0" i="0" u="none" strike="noStrike" cap="none" normalizeH="0" baseline="0" dirty="0">
                          <a:ln>
                            <a:noFill/>
                          </a:ln>
                          <a:solidFill>
                            <a:schemeClr val="tx1"/>
                          </a:solidFill>
                          <a:effectLst/>
                          <a:latin typeface="Trebuchet MS" panose="020B0603020202020204" pitchFamily="34" charset="0"/>
                          <a:ea typeface="ヒラギノ角ゴ Pro W3" pitchFamily="-84" charset="-128"/>
                        </a:rPr>
                        <a:t>To position South African Tourism to be recognised as a tourism and business events industry leader in market intelligence, insights and analytics</a:t>
                      </a:r>
                      <a:endParaRPr kumimoji="0" lang="en-US" altLang="en-US" sz="1000" b="0" i="0" u="none" strike="noStrike" cap="none" normalizeH="0" baseline="0" dirty="0">
                        <a:ln>
                          <a:noFill/>
                        </a:ln>
                        <a:solidFill>
                          <a:schemeClr val="tx1"/>
                        </a:solidFill>
                        <a:effectLst/>
                        <a:latin typeface="Trebuchet MS" panose="020B0603020202020204" pitchFamily="34" charset="0"/>
                        <a:ea typeface="ヒラギノ角ゴ Pro W3" pitchFamily="-84" charset="-128"/>
                      </a:endParaRPr>
                    </a:p>
                  </a:txBody>
                  <a:tcPr marL="91445" marR="91445"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171450" indent="-171450" defTabSz="457200">
                        <a:spcBef>
                          <a:spcPct val="20000"/>
                        </a:spcBef>
                        <a:buClr>
                          <a:schemeClr val="tx1"/>
                        </a:buClr>
                        <a:buSzPct val="6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1pPr>
                      <a:lvl2pPr marL="742950" indent="-285750" defTabSz="457200">
                        <a:spcBef>
                          <a:spcPct val="20000"/>
                        </a:spcBef>
                        <a:buClr>
                          <a:schemeClr val="tx1"/>
                        </a:buClr>
                        <a:buSzPct val="55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2pPr>
                      <a:lvl3pPr marL="1143000" indent="-228600" defTabSz="457200">
                        <a:spcBef>
                          <a:spcPct val="20000"/>
                        </a:spcBef>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3pPr>
                      <a:lvl4pPr marL="1600200" indent="-228600" defTabSz="457200">
                        <a:spcBef>
                          <a:spcPct val="20000"/>
                        </a:spcBef>
                        <a:buClr>
                          <a:schemeClr val="tx1"/>
                        </a:buClr>
                        <a:buSzPct val="55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4pPr>
                      <a:lvl5pPr marL="2057400" indent="-228600" defTabSz="457200">
                        <a:spcBef>
                          <a:spcPct val="20000"/>
                        </a:spcBef>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5pPr>
                      <a:lvl6pPr marL="25146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6pPr>
                      <a:lvl7pPr marL="29718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7pPr>
                      <a:lvl8pPr marL="34290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8pPr>
                      <a:lvl9pPr marL="38862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ZA" altLang="en-US" sz="1000" b="0" i="0" u="none" strike="noStrike" cap="none" normalizeH="0" baseline="0" dirty="0">
                          <a:ln>
                            <a:noFill/>
                          </a:ln>
                          <a:solidFill>
                            <a:schemeClr val="tx1"/>
                          </a:solidFill>
                          <a:effectLst/>
                          <a:latin typeface="Trebuchet MS" panose="020B0603020202020204" pitchFamily="34" charset="0"/>
                          <a:ea typeface="ヒラギノ角ゴ Pro W3" pitchFamily="-84" charset="-128"/>
                        </a:rPr>
                        <a:t>Quarterly stakeholder meetings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ZA" altLang="en-US" sz="1000" b="0" i="0" u="none" strike="noStrike" cap="none" normalizeH="0" baseline="0" dirty="0">
                          <a:ln>
                            <a:noFill/>
                          </a:ln>
                          <a:solidFill>
                            <a:schemeClr val="tx1"/>
                          </a:solidFill>
                          <a:effectLst/>
                          <a:latin typeface="Trebuchet MS" panose="020B0603020202020204" pitchFamily="34" charset="0"/>
                          <a:ea typeface="ヒラギノ角ゴ Pro W3" pitchFamily="-84" charset="-128"/>
                        </a:rPr>
                        <a:t>Annual national stakeholder meeting</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Trebuchet MS" panose="020B0603020202020204" pitchFamily="34" charset="0"/>
                          <a:ea typeface="ヒラギノ角ゴ Pro W3" pitchFamily="-84" charset="-128"/>
                        </a:rPr>
                        <a:t>Quarterly market insight reports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Trebuchet MS" panose="020B0603020202020204" pitchFamily="34" charset="0"/>
                          <a:ea typeface="ヒラギノ角ゴ Pro W3" pitchFamily="-84" charset="-128"/>
                        </a:rPr>
                        <a:t>Tourism performance dashboard</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altLang="en-US" sz="1000" b="0" i="0" u="none" strike="noStrike" cap="none" normalizeH="0" baseline="0" dirty="0">
                        <a:ln>
                          <a:noFill/>
                        </a:ln>
                        <a:solidFill>
                          <a:schemeClr val="tx1"/>
                        </a:solidFill>
                        <a:effectLst/>
                        <a:latin typeface="Trebuchet MS" panose="020B0603020202020204" pitchFamily="34" charset="0"/>
                        <a:ea typeface="ヒラギノ角ゴ Pro W3" pitchFamily="-84" charset="-128"/>
                      </a:endParaRPr>
                    </a:p>
                  </a:txBody>
                  <a:tcPr marL="91445" marR="91445"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1851475">
                <a:tc>
                  <a:txBody>
                    <a:bodyPr/>
                    <a:lstStyle>
                      <a:lvl1pPr defTabSz="457200">
                        <a:spcBef>
                          <a:spcPct val="20000"/>
                        </a:spcBef>
                        <a:buClr>
                          <a:schemeClr val="tx1"/>
                        </a:buClr>
                        <a:buSzPct val="6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1pPr>
                      <a:lvl2pPr marL="742950" indent="-285750" defTabSz="457200">
                        <a:spcBef>
                          <a:spcPct val="20000"/>
                        </a:spcBef>
                        <a:buClr>
                          <a:schemeClr val="tx1"/>
                        </a:buClr>
                        <a:buSzPct val="55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2pPr>
                      <a:lvl3pPr marL="1143000" indent="-228600" defTabSz="457200">
                        <a:spcBef>
                          <a:spcPct val="20000"/>
                        </a:spcBef>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3pPr>
                      <a:lvl4pPr marL="1600200" indent="-228600" defTabSz="457200">
                        <a:spcBef>
                          <a:spcPct val="20000"/>
                        </a:spcBef>
                        <a:buClr>
                          <a:schemeClr val="tx1"/>
                        </a:buClr>
                        <a:buSzPct val="55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4pPr>
                      <a:lvl5pPr marL="2057400" indent="-228600" defTabSz="457200">
                        <a:spcBef>
                          <a:spcPct val="20000"/>
                        </a:spcBef>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5pPr>
                      <a:lvl6pPr marL="25146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6pPr>
                      <a:lvl7pPr marL="29718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7pPr>
                      <a:lvl8pPr marL="34290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8pPr>
                      <a:lvl9pPr marL="38862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rebuchet MS" panose="020B0603020202020204" pitchFamily="34" charset="0"/>
                          <a:ea typeface="ヒラギノ角ゴ Pro W3" pitchFamily="-84" charset="-128"/>
                        </a:rPr>
                        <a:t>3. Leisure Tourism Marketing</a:t>
                      </a:r>
                    </a:p>
                  </a:txBody>
                  <a:tcPr marL="91445" marR="91445"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171450" indent="-171450" defTabSz="457200">
                        <a:spcBef>
                          <a:spcPct val="20000"/>
                        </a:spcBef>
                        <a:buClr>
                          <a:schemeClr val="tx1"/>
                        </a:buClr>
                        <a:buSzPct val="6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1pPr>
                      <a:lvl2pPr marL="742950" indent="-285750" defTabSz="457200">
                        <a:spcBef>
                          <a:spcPct val="20000"/>
                        </a:spcBef>
                        <a:buClr>
                          <a:schemeClr val="tx1"/>
                        </a:buClr>
                        <a:buSzPct val="55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2pPr>
                      <a:lvl3pPr marL="1143000" indent="-228600" defTabSz="457200">
                        <a:spcBef>
                          <a:spcPct val="20000"/>
                        </a:spcBef>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3pPr>
                      <a:lvl4pPr marL="1600200" indent="-228600" defTabSz="457200">
                        <a:spcBef>
                          <a:spcPct val="20000"/>
                        </a:spcBef>
                        <a:buClr>
                          <a:schemeClr val="tx1"/>
                        </a:buClr>
                        <a:buSzPct val="55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4pPr>
                      <a:lvl5pPr marL="2057400" indent="-228600" defTabSz="457200">
                        <a:spcBef>
                          <a:spcPct val="20000"/>
                        </a:spcBef>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5pPr>
                      <a:lvl6pPr marL="25146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6pPr>
                      <a:lvl7pPr marL="29718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7pPr>
                      <a:lvl8pPr marL="34290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8pPr>
                      <a:lvl9pPr marL="38862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ZA" altLang="en-US" sz="1000" b="0" i="0" u="none" strike="noStrike" cap="none" normalizeH="0" baseline="0" dirty="0">
                          <a:ln>
                            <a:noFill/>
                          </a:ln>
                          <a:solidFill>
                            <a:schemeClr val="tx1"/>
                          </a:solidFill>
                          <a:effectLst/>
                          <a:latin typeface="Trebuchet MS" panose="020B0603020202020204" pitchFamily="34" charset="0"/>
                          <a:ea typeface="ヒラギノ角ゴ Pro W3" pitchFamily="-84" charset="-128"/>
                        </a:rPr>
                        <a:t>To contribute to inclusive economic growth by increasing the number of international and domestic tourists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ZA" altLang="en-US" sz="1000" b="0" i="0" u="none" strike="noStrike" cap="none" normalizeH="0" baseline="0" dirty="0">
                          <a:ln>
                            <a:noFill/>
                          </a:ln>
                          <a:solidFill>
                            <a:schemeClr val="tx1"/>
                          </a:solidFill>
                          <a:effectLst/>
                          <a:latin typeface="Trebuchet MS" panose="020B0603020202020204" pitchFamily="34" charset="0"/>
                          <a:ea typeface="ヒラギノ角ゴ Pro W3" pitchFamily="-84" charset="-128"/>
                        </a:rPr>
                        <a:t>To contribute to an enhanced, recognised, appealing, resilient and competitive tourism and business events brand for South Africa across the target markets and segments</a:t>
                      </a:r>
                      <a:endParaRPr kumimoji="0" lang="en-US" altLang="en-US" sz="1000" b="0" i="0" u="none" strike="noStrike" cap="none" normalizeH="0" baseline="0" dirty="0">
                        <a:ln>
                          <a:noFill/>
                        </a:ln>
                        <a:solidFill>
                          <a:schemeClr val="tx1"/>
                        </a:solidFill>
                        <a:effectLst/>
                        <a:latin typeface="Trebuchet MS" panose="020B0603020202020204" pitchFamily="34" charset="0"/>
                        <a:ea typeface="ヒラギノ角ゴ Pro W3" pitchFamily="-84" charset="-128"/>
                      </a:endParaRPr>
                    </a:p>
                  </a:txBody>
                  <a:tcPr marL="91445" marR="91445"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171450" indent="-171450" defTabSz="457200">
                        <a:spcBef>
                          <a:spcPct val="20000"/>
                        </a:spcBef>
                        <a:buClr>
                          <a:schemeClr val="tx1"/>
                        </a:buClr>
                        <a:buSzPct val="6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1pPr>
                      <a:lvl2pPr marL="742950" indent="-285750" defTabSz="457200">
                        <a:spcBef>
                          <a:spcPct val="20000"/>
                        </a:spcBef>
                        <a:buClr>
                          <a:schemeClr val="tx1"/>
                        </a:buClr>
                        <a:buSzPct val="55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2pPr>
                      <a:lvl3pPr marL="1143000" indent="-228600" defTabSz="457200">
                        <a:spcBef>
                          <a:spcPct val="20000"/>
                        </a:spcBef>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3pPr>
                      <a:lvl4pPr marL="1600200" indent="-228600" defTabSz="457200">
                        <a:spcBef>
                          <a:spcPct val="20000"/>
                        </a:spcBef>
                        <a:buClr>
                          <a:schemeClr val="tx1"/>
                        </a:buClr>
                        <a:buSzPct val="55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4pPr>
                      <a:lvl5pPr marL="2057400" indent="-228600" defTabSz="457200">
                        <a:spcBef>
                          <a:spcPct val="20000"/>
                        </a:spcBef>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5pPr>
                      <a:lvl6pPr marL="25146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6pPr>
                      <a:lvl7pPr marL="29718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7pPr>
                      <a:lvl8pPr marL="34290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8pPr>
                      <a:lvl9pPr marL="38862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Trebuchet MS" panose="020B0603020202020204" pitchFamily="34" charset="0"/>
                          <a:ea typeface="ヒラギノ角ゴ Pro W3" pitchFamily="-84" charset="-128"/>
                        </a:rPr>
                        <a:t>Number of international tourist arrivals  </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Trebuchet MS" panose="020B0603020202020204" pitchFamily="34" charset="0"/>
                          <a:ea typeface="ヒラギノ角ゴ Pro W3" pitchFamily="-84" charset="-128"/>
                        </a:rPr>
                        <a:t>Total tourist foreign direct spend (TTFDS)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Trebuchet MS" panose="020B0603020202020204" pitchFamily="34" charset="0"/>
                          <a:ea typeface="ヒラギノ角ゴ Pro W3" pitchFamily="-84" charset="-128"/>
                        </a:rPr>
                        <a:t>Global impressions from digital channels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Trebuchet MS" panose="020B0603020202020204" pitchFamily="34" charset="0"/>
                          <a:ea typeface="ヒラギノ角ゴ Pro W3" pitchFamily="-84" charset="-128"/>
                        </a:rPr>
                        <a:t>Number of SA Specialist graduates </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Trebuchet MS" panose="020B0603020202020204" pitchFamily="34" charset="0"/>
                          <a:ea typeface="ヒラギノ角ゴ Pro W3" pitchFamily="-84" charset="-128"/>
                        </a:rPr>
                        <a:t>Percentage geographic spread of international tourist arrivals achieved</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Trebuchet MS" panose="020B0603020202020204" pitchFamily="34" charset="0"/>
                          <a:ea typeface="ヒラギノ角ゴ Pro W3" pitchFamily="-84" charset="-128"/>
                        </a:rPr>
                        <a:t>Seasonality index of international tourist arrivals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Trebuchet MS" panose="020B0603020202020204" pitchFamily="34" charset="0"/>
                          <a:ea typeface="ヒラギノ角ゴ Pro W3" pitchFamily="-84" charset="-128"/>
                        </a:rPr>
                        <a:t>Percentage brand positivity achieved</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Trebuchet MS" panose="020B0603020202020204" pitchFamily="34" charset="0"/>
                          <a:ea typeface="ヒラギノ角ゴ Pro W3" pitchFamily="-84" charset="-128"/>
                        </a:rPr>
                        <a:t>Percentage brand awareness achieved</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Trebuchet MS" panose="020B0603020202020204" pitchFamily="34" charset="0"/>
                          <a:ea typeface="ヒラギノ角ゴ Pro W3" pitchFamily="-84" charset="-128"/>
                        </a:rPr>
                        <a:t>Number of domestic holiday trips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Trebuchet MS" panose="020B0603020202020204" pitchFamily="34" charset="0"/>
                          <a:ea typeface="ヒラギノ角ゴ Pro W3" pitchFamily="-84" charset="-128"/>
                        </a:rPr>
                        <a:t>Domestic holiday revenue </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Trebuchet MS" panose="020B0603020202020204" pitchFamily="34" charset="0"/>
                          <a:ea typeface="ヒラギノ角ゴ Pro W3" pitchFamily="-84" charset="-128"/>
                        </a:rPr>
                        <a:t>Reach of domestic campaign </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Trebuchet MS" panose="020B0603020202020204" pitchFamily="34" charset="0"/>
                          <a:ea typeface="ヒラギノ角ゴ Pro W3" pitchFamily="-84" charset="-128"/>
                        </a:rPr>
                        <a:t>Click-through to domestic tourism packages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Trebuchet MS" panose="020B0603020202020204" pitchFamily="34" charset="0"/>
                          <a:ea typeface="ヒラギノ角ゴ Pro W3" pitchFamily="-84" charset="-128"/>
                        </a:rPr>
                        <a:t>Geographic spread of domestic tourists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Trebuchet MS" panose="020B0603020202020204" pitchFamily="34" charset="0"/>
                          <a:ea typeface="ヒラギノ角ゴ Pro W3" pitchFamily="-84" charset="-128"/>
                        </a:rPr>
                        <a:t>Seasonality index of domestic tourists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ZA" sz="1000" kern="1200" dirty="0">
                          <a:solidFill>
                            <a:schemeClr val="tx1"/>
                          </a:solidFill>
                          <a:effectLst/>
                          <a:latin typeface="Trebuchet MS" panose="020B0603020202020204" pitchFamily="34" charset="0"/>
                          <a:ea typeface="MS PGothic" panose="020B0600070205080204" pitchFamily="34" charset="-128"/>
                          <a:cs typeface="+mn-cs"/>
                        </a:rPr>
                        <a:t>SME attendance at SA Tourism Tradeshow Platforms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ZA" sz="1000" kern="1200" dirty="0">
                          <a:solidFill>
                            <a:schemeClr val="tx1"/>
                          </a:solidFill>
                          <a:effectLst/>
                          <a:latin typeface="Trebuchet MS" panose="020B0603020202020204" pitchFamily="34" charset="0"/>
                          <a:ea typeface="MS PGothic" panose="020B0600070205080204" pitchFamily="34" charset="-128"/>
                          <a:cs typeface="+mn-cs"/>
                        </a:rPr>
                        <a:t>SME participation for all SA Tourism hosting activities</a:t>
                      </a:r>
                    </a:p>
                  </a:txBody>
                  <a:tcPr marL="91445" marR="91445"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bl>
          </a:graphicData>
        </a:graphic>
      </p:graphicFrame>
      <p:sp>
        <p:nvSpPr>
          <p:cNvPr id="5" name="Title 1"/>
          <p:cNvSpPr>
            <a:spLocks noGrp="1" noChangeArrowheads="1"/>
          </p:cNvSpPr>
          <p:nvPr>
            <p:ph type="title"/>
          </p:nvPr>
        </p:nvSpPr>
        <p:spPr>
          <a:xfrm>
            <a:off x="380999" y="169332"/>
            <a:ext cx="8568268" cy="653627"/>
          </a:xfrm>
        </p:spPr>
        <p:txBody>
          <a:bodyPr/>
          <a:lstStyle/>
          <a:p>
            <a:r>
              <a:rPr lang="en-US" altLang="en-US" b="1" dirty="0"/>
              <a:t>A summary of the SA Tourism KPIs per </a:t>
            </a:r>
            <a:r>
              <a:rPr lang="en-US" altLang="en-US" b="1" dirty="0" err="1"/>
              <a:t>programme</a:t>
            </a:r>
            <a:r>
              <a:rPr lang="en-US" altLang="en-US" b="1" dirty="0"/>
              <a:t> as per the APP 2018/19 is illustrated below</a:t>
            </a:r>
          </a:p>
        </p:txBody>
      </p:sp>
    </p:spTree>
    <p:extLst>
      <p:ext uri="{BB962C8B-B14F-4D97-AF65-F5344CB8AC3E}">
        <p14:creationId xmlns:p14="http://schemas.microsoft.com/office/powerpoint/2010/main" xmlns="" val="2999254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6A438E23-A5D1-4F47-87AB-EDB2EA86BBAF}"/>
              </a:ext>
            </a:extLst>
          </p:cNvPr>
          <p:cNvGraphicFramePr>
            <a:graphicFrameLocks noGrp="1"/>
          </p:cNvGraphicFramePr>
          <p:nvPr>
            <p:extLst>
              <p:ext uri="{D42A27DB-BD31-4B8C-83A1-F6EECF244321}">
                <p14:modId xmlns:p14="http://schemas.microsoft.com/office/powerpoint/2010/main" xmlns="" val="1318131744"/>
              </p:ext>
            </p:extLst>
          </p:nvPr>
        </p:nvGraphicFramePr>
        <p:xfrm>
          <a:off x="343164" y="923573"/>
          <a:ext cx="8643938" cy="2980061"/>
        </p:xfrm>
        <a:graphic>
          <a:graphicData uri="http://schemas.openxmlformats.org/drawingml/2006/table">
            <a:tbl>
              <a:tblPr/>
              <a:tblGrid>
                <a:gridCol w="1296839">
                  <a:extLst>
                    <a:ext uri="{9D8B030D-6E8A-4147-A177-3AD203B41FA5}">
                      <a16:colId xmlns:a16="http://schemas.microsoft.com/office/drawing/2014/main" xmlns="" val="20000"/>
                    </a:ext>
                  </a:extLst>
                </a:gridCol>
                <a:gridCol w="3972603">
                  <a:extLst>
                    <a:ext uri="{9D8B030D-6E8A-4147-A177-3AD203B41FA5}">
                      <a16:colId xmlns:a16="http://schemas.microsoft.com/office/drawing/2014/main" xmlns="" val="20001"/>
                    </a:ext>
                  </a:extLst>
                </a:gridCol>
                <a:gridCol w="3374496">
                  <a:extLst>
                    <a:ext uri="{9D8B030D-6E8A-4147-A177-3AD203B41FA5}">
                      <a16:colId xmlns:a16="http://schemas.microsoft.com/office/drawing/2014/main" xmlns="" val="20002"/>
                    </a:ext>
                  </a:extLst>
                </a:gridCol>
              </a:tblGrid>
              <a:tr h="358777">
                <a:tc>
                  <a:txBody>
                    <a:bodyPr/>
                    <a:lstStyle>
                      <a:lvl1pPr defTabSz="457200">
                        <a:spcBef>
                          <a:spcPct val="20000"/>
                        </a:spcBef>
                        <a:buClr>
                          <a:schemeClr val="tx1"/>
                        </a:buClr>
                        <a:buSzPct val="6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1pPr>
                      <a:lvl2pPr marL="742950" indent="-285750" defTabSz="457200">
                        <a:spcBef>
                          <a:spcPct val="20000"/>
                        </a:spcBef>
                        <a:buClr>
                          <a:schemeClr val="tx1"/>
                        </a:buClr>
                        <a:buSzPct val="55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2pPr>
                      <a:lvl3pPr marL="1143000" indent="-228600" defTabSz="457200">
                        <a:spcBef>
                          <a:spcPct val="20000"/>
                        </a:spcBef>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3pPr>
                      <a:lvl4pPr marL="1600200" indent="-228600" defTabSz="457200">
                        <a:spcBef>
                          <a:spcPct val="20000"/>
                        </a:spcBef>
                        <a:buClr>
                          <a:schemeClr val="tx1"/>
                        </a:buClr>
                        <a:buSzPct val="55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4pPr>
                      <a:lvl5pPr marL="2057400" indent="-228600" defTabSz="457200">
                        <a:spcBef>
                          <a:spcPct val="20000"/>
                        </a:spcBef>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5pPr>
                      <a:lvl6pPr marL="25146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6pPr>
                      <a:lvl7pPr marL="29718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7pPr>
                      <a:lvl8pPr marL="34290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8pPr>
                      <a:lvl9pPr marL="38862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bg1"/>
                          </a:solidFill>
                          <a:effectLst/>
                          <a:latin typeface="Trebuchet MS" panose="020B0603020202020204" pitchFamily="34" charset="0"/>
                          <a:ea typeface="ヒラギノ角ゴ Pro W3" pitchFamily="-84" charset="-128"/>
                        </a:rPr>
                        <a:t>PROGRAMME</a:t>
                      </a:r>
                    </a:p>
                  </a:txBody>
                  <a:tcPr marL="91445" marR="91445"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lvl1pPr defTabSz="457200">
                        <a:spcBef>
                          <a:spcPct val="20000"/>
                        </a:spcBef>
                        <a:buClr>
                          <a:schemeClr val="tx1"/>
                        </a:buClr>
                        <a:buSzPct val="6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1pPr>
                      <a:lvl2pPr marL="742950" indent="-285750" defTabSz="457200">
                        <a:spcBef>
                          <a:spcPct val="20000"/>
                        </a:spcBef>
                        <a:buClr>
                          <a:schemeClr val="tx1"/>
                        </a:buClr>
                        <a:buSzPct val="55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2pPr>
                      <a:lvl3pPr marL="1143000" indent="-228600" defTabSz="457200">
                        <a:spcBef>
                          <a:spcPct val="20000"/>
                        </a:spcBef>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3pPr>
                      <a:lvl4pPr marL="1600200" indent="-228600" defTabSz="457200">
                        <a:spcBef>
                          <a:spcPct val="20000"/>
                        </a:spcBef>
                        <a:buClr>
                          <a:schemeClr val="tx1"/>
                        </a:buClr>
                        <a:buSzPct val="55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4pPr>
                      <a:lvl5pPr marL="2057400" indent="-228600" defTabSz="457200">
                        <a:spcBef>
                          <a:spcPct val="20000"/>
                        </a:spcBef>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5pPr>
                      <a:lvl6pPr marL="25146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6pPr>
                      <a:lvl7pPr marL="29718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7pPr>
                      <a:lvl8pPr marL="34290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8pPr>
                      <a:lvl9pPr marL="38862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bg1"/>
                          </a:solidFill>
                          <a:effectLst/>
                          <a:latin typeface="Trebuchet MS" panose="020B0603020202020204" pitchFamily="34" charset="0"/>
                          <a:ea typeface="ヒラギノ角ゴ Pro W3" pitchFamily="-84" charset="-128"/>
                        </a:rPr>
                        <a:t>STRATEGIC OBJECTIVE</a:t>
                      </a:r>
                    </a:p>
                  </a:txBody>
                  <a:tcPr marL="91445" marR="91445"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lvl1pPr defTabSz="457200">
                        <a:spcBef>
                          <a:spcPct val="20000"/>
                        </a:spcBef>
                        <a:buClr>
                          <a:schemeClr val="tx1"/>
                        </a:buClr>
                        <a:buSzPct val="6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1pPr>
                      <a:lvl2pPr marL="742950" indent="-285750" defTabSz="457200">
                        <a:spcBef>
                          <a:spcPct val="20000"/>
                        </a:spcBef>
                        <a:buClr>
                          <a:schemeClr val="tx1"/>
                        </a:buClr>
                        <a:buSzPct val="55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2pPr>
                      <a:lvl3pPr marL="1143000" indent="-228600" defTabSz="457200">
                        <a:spcBef>
                          <a:spcPct val="20000"/>
                        </a:spcBef>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3pPr>
                      <a:lvl4pPr marL="1600200" indent="-228600" defTabSz="457200">
                        <a:spcBef>
                          <a:spcPct val="20000"/>
                        </a:spcBef>
                        <a:buClr>
                          <a:schemeClr val="tx1"/>
                        </a:buClr>
                        <a:buSzPct val="55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4pPr>
                      <a:lvl5pPr marL="2057400" indent="-228600" defTabSz="457200">
                        <a:spcBef>
                          <a:spcPct val="20000"/>
                        </a:spcBef>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5pPr>
                      <a:lvl6pPr marL="25146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6pPr>
                      <a:lvl7pPr marL="29718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7pPr>
                      <a:lvl8pPr marL="34290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8pPr>
                      <a:lvl9pPr marL="38862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bg1"/>
                          </a:solidFill>
                          <a:effectLst/>
                          <a:latin typeface="Trebuchet MS" panose="020B0603020202020204" pitchFamily="34" charset="0"/>
                          <a:ea typeface="ヒラギノ角ゴ Pro W3" pitchFamily="-84" charset="-128"/>
                        </a:rPr>
                        <a:t>KPI</a:t>
                      </a:r>
                    </a:p>
                  </a:txBody>
                  <a:tcPr marL="91445" marR="91445"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extLst>
                  <a:ext uri="{0D108BD9-81ED-4DB2-BD59-A6C34878D82A}">
                    <a16:rowId xmlns:a16="http://schemas.microsoft.com/office/drawing/2014/main" xmlns="" val="10000"/>
                  </a:ext>
                </a:extLst>
              </a:tr>
              <a:tr h="948009">
                <a:tc>
                  <a:txBody>
                    <a:bodyPr/>
                    <a:lstStyle>
                      <a:lvl1pPr defTabSz="457200">
                        <a:spcBef>
                          <a:spcPct val="20000"/>
                        </a:spcBef>
                        <a:buClr>
                          <a:schemeClr val="tx1"/>
                        </a:buClr>
                        <a:buSzPct val="6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1pPr>
                      <a:lvl2pPr marL="742950" indent="-285750" defTabSz="457200">
                        <a:spcBef>
                          <a:spcPct val="20000"/>
                        </a:spcBef>
                        <a:buClr>
                          <a:schemeClr val="tx1"/>
                        </a:buClr>
                        <a:buSzPct val="55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2pPr>
                      <a:lvl3pPr marL="1143000" indent="-228600" defTabSz="457200">
                        <a:spcBef>
                          <a:spcPct val="20000"/>
                        </a:spcBef>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3pPr>
                      <a:lvl4pPr marL="1600200" indent="-228600" defTabSz="457200">
                        <a:spcBef>
                          <a:spcPct val="20000"/>
                        </a:spcBef>
                        <a:buClr>
                          <a:schemeClr val="tx1"/>
                        </a:buClr>
                        <a:buSzPct val="55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4pPr>
                      <a:lvl5pPr marL="2057400" indent="-228600" defTabSz="457200">
                        <a:spcBef>
                          <a:spcPct val="20000"/>
                        </a:spcBef>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5pPr>
                      <a:lvl6pPr marL="25146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6pPr>
                      <a:lvl7pPr marL="29718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7pPr>
                      <a:lvl8pPr marL="34290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8pPr>
                      <a:lvl9pPr marL="38862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rebuchet MS" panose="020B0603020202020204" pitchFamily="34" charset="0"/>
                          <a:ea typeface="ヒラギノ角ゴ Pro W3" pitchFamily="-84" charset="-128"/>
                        </a:rPr>
                        <a:t>4. Business Events</a:t>
                      </a:r>
                    </a:p>
                  </a:txBody>
                  <a:tcPr marL="91445" marR="91445"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171450" indent="-171450" defTabSz="457200">
                        <a:spcBef>
                          <a:spcPct val="20000"/>
                        </a:spcBef>
                        <a:buClr>
                          <a:schemeClr val="tx1"/>
                        </a:buClr>
                        <a:buSzPct val="6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1pPr>
                      <a:lvl2pPr marL="742950" indent="-285750" defTabSz="457200">
                        <a:spcBef>
                          <a:spcPct val="20000"/>
                        </a:spcBef>
                        <a:buClr>
                          <a:schemeClr val="tx1"/>
                        </a:buClr>
                        <a:buSzPct val="55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2pPr>
                      <a:lvl3pPr marL="1143000" indent="-228600" defTabSz="457200">
                        <a:spcBef>
                          <a:spcPct val="20000"/>
                        </a:spcBef>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3pPr>
                      <a:lvl4pPr marL="1600200" indent="-228600" defTabSz="457200">
                        <a:spcBef>
                          <a:spcPct val="20000"/>
                        </a:spcBef>
                        <a:buClr>
                          <a:schemeClr val="tx1"/>
                        </a:buClr>
                        <a:buSzPct val="55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4pPr>
                      <a:lvl5pPr marL="2057400" indent="-228600" defTabSz="457200">
                        <a:spcBef>
                          <a:spcPct val="20000"/>
                        </a:spcBef>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5pPr>
                      <a:lvl6pPr marL="25146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6pPr>
                      <a:lvl7pPr marL="29718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7pPr>
                      <a:lvl8pPr marL="34290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8pPr>
                      <a:lvl9pPr marL="38862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ZA" altLang="en-US" sz="1000" b="0" i="0" u="none" strike="noStrike" cap="none" normalizeH="0" baseline="0" dirty="0">
                          <a:ln>
                            <a:noFill/>
                          </a:ln>
                          <a:solidFill>
                            <a:schemeClr val="tx1"/>
                          </a:solidFill>
                          <a:effectLst/>
                          <a:latin typeface="Trebuchet MS" panose="020B0603020202020204" pitchFamily="34" charset="0"/>
                          <a:ea typeface="ヒラギノ角ゴ Pro W3" pitchFamily="-84" charset="-128"/>
                        </a:rPr>
                        <a:t>To contribute to inclusive economic growth by increasing the number of international and domestic tourists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ZA" altLang="en-US" sz="1000" b="0" i="0" u="none" strike="noStrike" cap="none" normalizeH="0" baseline="0" dirty="0">
                          <a:ln>
                            <a:noFill/>
                          </a:ln>
                          <a:solidFill>
                            <a:schemeClr val="tx1"/>
                          </a:solidFill>
                          <a:effectLst/>
                          <a:latin typeface="Trebuchet MS" panose="020B0603020202020204" pitchFamily="34" charset="0"/>
                          <a:ea typeface="ヒラギノ角ゴ Pro W3" pitchFamily="-84" charset="-128"/>
                        </a:rPr>
                        <a:t>To contribute to an enhanced, recognised, appealing, resilient and competitive tourism and business events brand for South Africa across the target markets and segments</a:t>
                      </a:r>
                      <a:endParaRPr kumimoji="0" lang="en-US" altLang="en-US" sz="1000" b="0" i="0" u="none" strike="noStrike" cap="none" normalizeH="0" baseline="0" dirty="0">
                        <a:ln>
                          <a:noFill/>
                        </a:ln>
                        <a:solidFill>
                          <a:schemeClr val="tx1"/>
                        </a:solidFill>
                        <a:effectLst/>
                        <a:latin typeface="Trebuchet MS" panose="020B0603020202020204" pitchFamily="34" charset="0"/>
                        <a:ea typeface="ヒラギノ角ゴ Pro W3" pitchFamily="-84" charset="-128"/>
                      </a:endParaRPr>
                    </a:p>
                  </a:txBody>
                  <a:tcPr marL="91445" marR="91445"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171450" indent="-171450" defTabSz="457200">
                        <a:spcBef>
                          <a:spcPct val="20000"/>
                        </a:spcBef>
                        <a:buClr>
                          <a:schemeClr val="tx1"/>
                        </a:buClr>
                        <a:buSzPct val="6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1pPr>
                      <a:lvl2pPr marL="742950" indent="-285750" defTabSz="457200">
                        <a:spcBef>
                          <a:spcPct val="20000"/>
                        </a:spcBef>
                        <a:buClr>
                          <a:schemeClr val="tx1"/>
                        </a:buClr>
                        <a:buSzPct val="55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2pPr>
                      <a:lvl3pPr marL="1143000" indent="-228600" defTabSz="457200">
                        <a:spcBef>
                          <a:spcPct val="20000"/>
                        </a:spcBef>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3pPr>
                      <a:lvl4pPr marL="1600200" indent="-228600" defTabSz="457200">
                        <a:spcBef>
                          <a:spcPct val="20000"/>
                        </a:spcBef>
                        <a:buClr>
                          <a:schemeClr val="tx1"/>
                        </a:buClr>
                        <a:buSzPct val="55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4pPr>
                      <a:lvl5pPr marL="2057400" indent="-228600" defTabSz="457200">
                        <a:spcBef>
                          <a:spcPct val="20000"/>
                        </a:spcBef>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5pPr>
                      <a:lvl6pPr marL="25146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6pPr>
                      <a:lvl7pPr marL="29718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7pPr>
                      <a:lvl8pPr marL="34290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8pPr>
                      <a:lvl9pPr marL="38862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Trebuchet MS" panose="020B0603020202020204" pitchFamily="34" charset="0"/>
                          <a:ea typeface="ヒラギノ角ゴ Pro W3" pitchFamily="-84" charset="-128"/>
                        </a:rPr>
                        <a:t>Number of business events hosted</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Trebuchet MS" panose="020B0603020202020204" pitchFamily="34" charset="0"/>
                          <a:ea typeface="ヒラギノ角ゴ Pro W3" pitchFamily="-84" charset="-128"/>
                        </a:rPr>
                        <a:t>Number of international delegates hosted</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Trebuchet MS" panose="020B0603020202020204" pitchFamily="34" charset="0"/>
                          <a:ea typeface="ヒラギノ角ゴ Pro W3" pitchFamily="-84" charset="-128"/>
                        </a:rPr>
                        <a:t>Number of bids supported</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Trebuchet MS" panose="020B0603020202020204" pitchFamily="34" charset="0"/>
                          <a:ea typeface="ヒラギノ角ゴ Pro W3" pitchFamily="-84" charset="-128"/>
                        </a:rPr>
                        <a:t>Number of bids supported for international and regional business events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Trebuchet MS" panose="020B0603020202020204" pitchFamily="34" charset="0"/>
                          <a:ea typeface="ヒラギノ角ゴ Pro W3" pitchFamily="-84" charset="-128"/>
                        </a:rPr>
                        <a:t>Number of qualified leads generated</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Trebuchet MS" panose="020B0603020202020204" pitchFamily="34" charset="0"/>
                          <a:ea typeface="ヒラギノ角ゴ Pro W3" pitchFamily="-84" charset="-128"/>
                        </a:rPr>
                        <a:t>Number of meetings held at Meetings Africa</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Trebuchet MS" panose="020B0603020202020204" pitchFamily="34" charset="0"/>
                          <a:ea typeface="ヒラギノ角ゴ Pro W3" pitchFamily="-84" charset="-128"/>
                        </a:rPr>
                        <a:t>Number of meetings held at Indaba </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Trebuchet MS" panose="020B0603020202020204" pitchFamily="34" charset="0"/>
                          <a:ea typeface="ヒラギノ角ゴ Pro W3" pitchFamily="-84" charset="-128"/>
                        </a:rPr>
                        <a:t>Number of international tourism market access platforms where SA Tourism participates</a:t>
                      </a:r>
                    </a:p>
                  </a:txBody>
                  <a:tcPr marL="91445" marR="91445"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645443">
                <a:tc>
                  <a:txBody>
                    <a:bodyPr/>
                    <a:lstStyle>
                      <a:lvl1pPr defTabSz="457200">
                        <a:spcBef>
                          <a:spcPct val="20000"/>
                        </a:spcBef>
                        <a:buClr>
                          <a:schemeClr val="tx1"/>
                        </a:buClr>
                        <a:buSzPct val="6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1pPr>
                      <a:lvl2pPr marL="742950" indent="-285750" defTabSz="457200">
                        <a:spcBef>
                          <a:spcPct val="20000"/>
                        </a:spcBef>
                        <a:buClr>
                          <a:schemeClr val="tx1"/>
                        </a:buClr>
                        <a:buSzPct val="55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2pPr>
                      <a:lvl3pPr marL="1143000" indent="-228600" defTabSz="457200">
                        <a:spcBef>
                          <a:spcPct val="20000"/>
                        </a:spcBef>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3pPr>
                      <a:lvl4pPr marL="1600200" indent="-228600" defTabSz="457200">
                        <a:spcBef>
                          <a:spcPct val="20000"/>
                        </a:spcBef>
                        <a:buClr>
                          <a:schemeClr val="tx1"/>
                        </a:buClr>
                        <a:buSzPct val="55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4pPr>
                      <a:lvl5pPr marL="2057400" indent="-228600" defTabSz="457200">
                        <a:spcBef>
                          <a:spcPct val="20000"/>
                        </a:spcBef>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5pPr>
                      <a:lvl6pPr marL="25146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6pPr>
                      <a:lvl7pPr marL="29718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7pPr>
                      <a:lvl8pPr marL="34290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8pPr>
                      <a:lvl9pPr marL="38862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rebuchet MS" panose="020B0603020202020204" pitchFamily="34" charset="0"/>
                          <a:ea typeface="ヒラギノ角ゴ Pro W3" pitchFamily="-84" charset="-128"/>
                        </a:rPr>
                        <a:t>5. Tourist Experience</a:t>
                      </a:r>
                    </a:p>
                  </a:txBody>
                  <a:tcPr marL="91445" marR="91445"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buClr>
                          <a:schemeClr val="tx1"/>
                        </a:buClr>
                        <a:buSzPct val="6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1pPr>
                      <a:lvl2pPr marL="742950" indent="-285750" defTabSz="457200">
                        <a:spcBef>
                          <a:spcPct val="20000"/>
                        </a:spcBef>
                        <a:buClr>
                          <a:schemeClr val="tx1"/>
                        </a:buClr>
                        <a:buSzPct val="55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2pPr>
                      <a:lvl3pPr marL="1143000" indent="-228600" defTabSz="457200">
                        <a:spcBef>
                          <a:spcPct val="20000"/>
                        </a:spcBef>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3pPr>
                      <a:lvl4pPr marL="1600200" indent="-228600" defTabSz="457200">
                        <a:spcBef>
                          <a:spcPct val="20000"/>
                        </a:spcBef>
                        <a:buClr>
                          <a:schemeClr val="tx1"/>
                        </a:buClr>
                        <a:buSzPct val="55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4pPr>
                      <a:lvl5pPr marL="2057400" indent="-228600" defTabSz="457200">
                        <a:spcBef>
                          <a:spcPct val="20000"/>
                        </a:spcBef>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5pPr>
                      <a:lvl6pPr marL="25146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6pPr>
                      <a:lvl7pPr marL="29718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7pPr>
                      <a:lvl8pPr marL="34290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8pPr>
                      <a:lvl9pPr marL="38862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000" b="0" i="0" u="none" strike="noStrike" cap="none" normalizeH="0" baseline="0" dirty="0">
                          <a:ln>
                            <a:noFill/>
                          </a:ln>
                          <a:solidFill>
                            <a:schemeClr val="tx1"/>
                          </a:solidFill>
                          <a:effectLst/>
                          <a:latin typeface="Trebuchet MS" panose="020B0603020202020204" pitchFamily="34" charset="0"/>
                          <a:ea typeface="ヒラギノ角ゴ Pro W3" pitchFamily="-84" charset="-128"/>
                        </a:rPr>
                        <a:t>To contribute to an improved tourist experience in line with the brand promise</a:t>
                      </a:r>
                      <a:endParaRPr kumimoji="0" lang="en-US" altLang="en-US" sz="1000" b="0" i="0" u="none" strike="noStrike" cap="none" normalizeH="0" baseline="0" dirty="0">
                        <a:ln>
                          <a:noFill/>
                        </a:ln>
                        <a:solidFill>
                          <a:schemeClr val="tx1"/>
                        </a:solidFill>
                        <a:effectLst/>
                        <a:latin typeface="Trebuchet MS" panose="020B0603020202020204" pitchFamily="34" charset="0"/>
                        <a:ea typeface="ヒラギノ角ゴ Pro W3" pitchFamily="-84" charset="-128"/>
                      </a:endParaRPr>
                    </a:p>
                  </a:txBody>
                  <a:tcPr marL="91445" marR="91445"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171450" indent="-171450" defTabSz="457200">
                        <a:spcBef>
                          <a:spcPct val="20000"/>
                        </a:spcBef>
                        <a:buClr>
                          <a:schemeClr val="tx1"/>
                        </a:buClr>
                        <a:buSzPct val="6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1pPr>
                      <a:lvl2pPr marL="742950" indent="-285750" defTabSz="457200">
                        <a:spcBef>
                          <a:spcPct val="20000"/>
                        </a:spcBef>
                        <a:buClr>
                          <a:schemeClr val="tx1"/>
                        </a:buClr>
                        <a:buSzPct val="55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2pPr>
                      <a:lvl3pPr marL="1143000" indent="-228600" defTabSz="457200">
                        <a:spcBef>
                          <a:spcPct val="20000"/>
                        </a:spcBef>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3pPr>
                      <a:lvl4pPr marL="1600200" indent="-228600" defTabSz="457200">
                        <a:spcBef>
                          <a:spcPct val="20000"/>
                        </a:spcBef>
                        <a:buClr>
                          <a:schemeClr val="tx1"/>
                        </a:buClr>
                        <a:buSzPct val="55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4pPr>
                      <a:lvl5pPr marL="2057400" indent="-228600" defTabSz="457200">
                        <a:spcBef>
                          <a:spcPct val="20000"/>
                        </a:spcBef>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5pPr>
                      <a:lvl6pPr marL="25146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6pPr>
                      <a:lvl7pPr marL="29718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7pPr>
                      <a:lvl8pPr marL="34290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8pPr>
                      <a:lvl9pPr marL="3886200" indent="-228600" defTabSz="457200" eaLnBrk="0" fontAlgn="base" hangingPunct="0">
                        <a:spcBef>
                          <a:spcPct val="20000"/>
                        </a:spcBef>
                        <a:spcAft>
                          <a:spcPct val="0"/>
                        </a:spcAft>
                        <a:buClr>
                          <a:schemeClr val="tx1"/>
                        </a:buClr>
                        <a:buSzPct val="50000"/>
                        <a:buFont typeface="Times" panose="02020603050405020304" pitchFamily="18" charset="0"/>
                        <a:defRPr sz="1600">
                          <a:solidFill>
                            <a:schemeClr val="tx1"/>
                          </a:solidFill>
                          <a:latin typeface="Trebuchet MS" panose="020B0603020202020204" pitchFamily="34"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Trebuchet MS" panose="020B0603020202020204" pitchFamily="34" charset="0"/>
                          <a:ea typeface="ヒラギノ角ゴ Pro W3" pitchFamily="-84" charset="-128"/>
                        </a:rPr>
                        <a:t>Number of graded accommodation establishments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Trebuchet MS" panose="020B0603020202020204" pitchFamily="34" charset="0"/>
                          <a:ea typeface="ヒラギノ角ゴ Pro W3" pitchFamily="-84" charset="-128"/>
                        </a:rPr>
                        <a:t>Number of graded rooms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Trebuchet MS" panose="020B0603020202020204" pitchFamily="34" charset="0"/>
                          <a:ea typeface="ヒラギノ角ゴ Pro W3" pitchFamily="-84" charset="-128"/>
                        </a:rPr>
                        <a:t>Number officials that attended the Welcome training</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Trebuchet MS" panose="020B0603020202020204" pitchFamily="34" charset="0"/>
                          <a:ea typeface="ヒラギノ角ゴ Pro W3" pitchFamily="-84" charset="-128"/>
                        </a:rPr>
                        <a:t>Number of Speed Marketing sessions to promote tourism products and services</a:t>
                      </a:r>
                    </a:p>
                  </a:txBody>
                  <a:tcPr marL="91445" marR="91445"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5"/>
                  </a:ext>
                </a:extLst>
              </a:tr>
            </a:tbl>
          </a:graphicData>
        </a:graphic>
      </p:graphicFrame>
      <p:sp>
        <p:nvSpPr>
          <p:cNvPr id="5" name="Title 1"/>
          <p:cNvSpPr>
            <a:spLocks noGrp="1" noChangeArrowheads="1"/>
          </p:cNvSpPr>
          <p:nvPr>
            <p:ph type="title"/>
          </p:nvPr>
        </p:nvSpPr>
        <p:spPr>
          <a:xfrm>
            <a:off x="380999" y="169332"/>
            <a:ext cx="8568268" cy="653627"/>
          </a:xfrm>
        </p:spPr>
        <p:txBody>
          <a:bodyPr/>
          <a:lstStyle/>
          <a:p>
            <a:r>
              <a:rPr lang="en-US" altLang="en-US" b="1" dirty="0"/>
              <a:t>A summary of the SA Tourism KPIs per </a:t>
            </a:r>
            <a:r>
              <a:rPr lang="en-US" altLang="en-US" b="1" dirty="0" err="1"/>
              <a:t>programme</a:t>
            </a:r>
            <a:r>
              <a:rPr lang="en-US" altLang="en-US" b="1" dirty="0"/>
              <a:t> as per the APP 2018/19 is illustrated below</a:t>
            </a:r>
          </a:p>
        </p:txBody>
      </p:sp>
    </p:spTree>
    <p:extLst>
      <p:ext uri="{BB962C8B-B14F-4D97-AF65-F5344CB8AC3E}">
        <p14:creationId xmlns:p14="http://schemas.microsoft.com/office/powerpoint/2010/main" xmlns="" val="2766299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altLang="en-US" dirty="0"/>
              <a:t>Programme 1: Corporate Support</a:t>
            </a:r>
            <a:endParaRPr lang="en-ZA" dirty="0"/>
          </a:p>
        </p:txBody>
      </p:sp>
      <p:graphicFrame>
        <p:nvGraphicFramePr>
          <p:cNvPr id="4" name="Table 3">
            <a:extLst>
              <a:ext uri="{FF2B5EF4-FFF2-40B4-BE49-F238E27FC236}">
                <a16:creationId xmlns:a16="http://schemas.microsoft.com/office/drawing/2014/main" xmlns="" id="{B9E61BF7-E33A-4179-BC69-B02DF6EB4FFF}"/>
              </a:ext>
            </a:extLst>
          </p:cNvPr>
          <p:cNvGraphicFramePr>
            <a:graphicFrameLocks noGrp="1"/>
          </p:cNvGraphicFramePr>
          <p:nvPr>
            <p:extLst>
              <p:ext uri="{D42A27DB-BD31-4B8C-83A1-F6EECF244321}">
                <p14:modId xmlns:p14="http://schemas.microsoft.com/office/powerpoint/2010/main" xmlns="" val="578219490"/>
              </p:ext>
            </p:extLst>
          </p:nvPr>
        </p:nvGraphicFramePr>
        <p:xfrm>
          <a:off x="248193" y="1446629"/>
          <a:ext cx="8504838" cy="4122960"/>
        </p:xfrm>
        <a:graphic>
          <a:graphicData uri="http://schemas.openxmlformats.org/drawingml/2006/table">
            <a:tbl>
              <a:tblPr firstRow="1" firstCol="1" bandRow="1">
                <a:tableStyleId>{5940675A-B579-460E-94D1-54222C63F5DA}</a:tableStyleId>
              </a:tblPr>
              <a:tblGrid>
                <a:gridCol w="1428180">
                  <a:extLst>
                    <a:ext uri="{9D8B030D-6E8A-4147-A177-3AD203B41FA5}">
                      <a16:colId xmlns:a16="http://schemas.microsoft.com/office/drawing/2014/main" xmlns="" val="20001"/>
                    </a:ext>
                  </a:extLst>
                </a:gridCol>
                <a:gridCol w="1162420">
                  <a:extLst>
                    <a:ext uri="{9D8B030D-6E8A-4147-A177-3AD203B41FA5}">
                      <a16:colId xmlns:a16="http://schemas.microsoft.com/office/drawing/2014/main" xmlns="" val="20002"/>
                    </a:ext>
                  </a:extLst>
                </a:gridCol>
                <a:gridCol w="1228486">
                  <a:extLst>
                    <a:ext uri="{9D8B030D-6E8A-4147-A177-3AD203B41FA5}">
                      <a16:colId xmlns:a16="http://schemas.microsoft.com/office/drawing/2014/main" xmlns="" val="20003"/>
                    </a:ext>
                  </a:extLst>
                </a:gridCol>
                <a:gridCol w="1321448">
                  <a:extLst>
                    <a:ext uri="{9D8B030D-6E8A-4147-A177-3AD203B41FA5}">
                      <a16:colId xmlns:a16="http://schemas.microsoft.com/office/drawing/2014/main" xmlns="" val="20008"/>
                    </a:ext>
                  </a:extLst>
                </a:gridCol>
                <a:gridCol w="1021428">
                  <a:extLst>
                    <a:ext uri="{9D8B030D-6E8A-4147-A177-3AD203B41FA5}">
                      <a16:colId xmlns:a16="http://schemas.microsoft.com/office/drawing/2014/main" xmlns="" val="20009"/>
                    </a:ext>
                  </a:extLst>
                </a:gridCol>
                <a:gridCol w="1171438">
                  <a:extLst>
                    <a:ext uri="{9D8B030D-6E8A-4147-A177-3AD203B41FA5}">
                      <a16:colId xmlns:a16="http://schemas.microsoft.com/office/drawing/2014/main" xmlns="" val="20010"/>
                    </a:ext>
                  </a:extLst>
                </a:gridCol>
                <a:gridCol w="1171438">
                  <a:extLst>
                    <a:ext uri="{9D8B030D-6E8A-4147-A177-3AD203B41FA5}">
                      <a16:colId xmlns:a16="http://schemas.microsoft.com/office/drawing/2014/main" xmlns="" val="20007"/>
                    </a:ext>
                  </a:extLst>
                </a:gridCol>
              </a:tblGrid>
              <a:tr h="545082">
                <a:tc rowSpan="2">
                  <a:txBody>
                    <a:bodyPr/>
                    <a:lstStyle/>
                    <a:p>
                      <a:pPr marL="0" marR="0" algn="ctr">
                        <a:lnSpc>
                          <a:spcPct val="100000"/>
                        </a:lnSpc>
                        <a:spcBef>
                          <a:spcPts val="0"/>
                        </a:spcBef>
                        <a:spcAft>
                          <a:spcPts val="0"/>
                        </a:spcAft>
                      </a:pPr>
                      <a:r>
                        <a:rPr lang="en-ZA" sz="1100" b="1" dirty="0">
                          <a:solidFill>
                            <a:schemeClr val="bg1"/>
                          </a:solidFill>
                          <a:effectLst/>
                          <a:latin typeface="Trebuchet MS" panose="020B0603020202020204" pitchFamily="34" charset="0"/>
                        </a:rPr>
                        <a:t>Key Performance Indicator</a:t>
                      </a:r>
                      <a:endParaRPr lang="en-ZA" sz="11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solidFill>
                  </a:tcPr>
                </a:tc>
                <a:tc rowSpan="2">
                  <a:txBody>
                    <a:bodyPr/>
                    <a:lstStyle/>
                    <a:p>
                      <a:pPr marL="0" marR="0" algn="ctr">
                        <a:lnSpc>
                          <a:spcPct val="100000"/>
                        </a:lnSpc>
                        <a:spcBef>
                          <a:spcPts val="0"/>
                        </a:spcBef>
                        <a:spcAft>
                          <a:spcPts val="0"/>
                        </a:spcAft>
                      </a:pPr>
                      <a:r>
                        <a:rPr lang="en-ZA" sz="1100" b="1" dirty="0">
                          <a:solidFill>
                            <a:schemeClr val="bg1"/>
                          </a:solidFill>
                          <a:effectLst/>
                          <a:latin typeface="Trebuchet MS" panose="020B0603020202020204" pitchFamily="34" charset="0"/>
                        </a:rPr>
                        <a:t>Reporting Period</a:t>
                      </a:r>
                      <a:endParaRPr lang="en-ZA" sz="11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solidFill>
                  </a:tcPr>
                </a:tc>
                <a:tc rowSpan="2">
                  <a:txBody>
                    <a:bodyPr/>
                    <a:lstStyle/>
                    <a:p>
                      <a:pPr marL="0" marR="0" algn="ctr" defTabSz="914400" rtl="0" eaLnBrk="1" latinLnBrk="0" hangingPunct="1">
                        <a:lnSpc>
                          <a:spcPct val="100000"/>
                        </a:lnSpc>
                        <a:spcBef>
                          <a:spcPts val="0"/>
                        </a:spcBef>
                        <a:spcAft>
                          <a:spcPts val="0"/>
                        </a:spcAft>
                      </a:pPr>
                      <a:r>
                        <a:rPr lang="en-US" sz="1100" b="1" kern="1200" dirty="0">
                          <a:solidFill>
                            <a:schemeClr val="bg1"/>
                          </a:solidFill>
                          <a:effectLst/>
                          <a:latin typeface="Trebuchet MS" panose="020B0603020202020204" pitchFamily="34" charset="0"/>
                          <a:ea typeface="+mn-ea"/>
                          <a:cs typeface="+mn-cs"/>
                        </a:rPr>
                        <a:t>Annual Target 2019/20</a:t>
                      </a: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solidFill>
                  </a:tcPr>
                </a:tc>
                <a:tc gridSpan="4">
                  <a:txBody>
                    <a:bodyPr/>
                    <a:lstStyle/>
                    <a:p>
                      <a:pPr marL="0" marR="0" algn="ctr">
                        <a:lnSpc>
                          <a:spcPct val="100000"/>
                        </a:lnSpc>
                        <a:spcBef>
                          <a:spcPts val="0"/>
                        </a:spcBef>
                        <a:spcAft>
                          <a:spcPts val="0"/>
                        </a:spcAft>
                      </a:pPr>
                      <a:r>
                        <a:rPr lang="en-ZA" sz="1100" b="1" dirty="0">
                          <a:solidFill>
                            <a:schemeClr val="bg1"/>
                          </a:solidFill>
                          <a:effectLst/>
                          <a:latin typeface="Trebuchet MS" panose="020B0603020202020204" pitchFamily="34" charset="0"/>
                        </a:rPr>
                        <a:t>Quarterly Target 2019/20</a:t>
                      </a:r>
                      <a:endParaRPr lang="en-ZA" sz="11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solidFill>
                  </a:tcPr>
                </a:tc>
                <a:tc hMerge="1">
                  <a:txBody>
                    <a:bodyPr/>
                    <a:lstStyle/>
                    <a:p>
                      <a:pPr marL="0" marR="0" algn="ctr">
                        <a:lnSpc>
                          <a:spcPct val="100000"/>
                        </a:lnSpc>
                        <a:spcBef>
                          <a:spcPts val="0"/>
                        </a:spcBef>
                        <a:spcAft>
                          <a:spcPts val="0"/>
                        </a:spcAft>
                      </a:pPr>
                      <a:endParaRPr lang="en-ZA" sz="11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solidFill>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solidFill>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0"/>
                  </a:ext>
                </a:extLst>
              </a:tr>
              <a:tr h="386748">
                <a:tc vMerge="1">
                  <a:txBody>
                    <a:bodyPr/>
                    <a:lstStyle/>
                    <a:p>
                      <a:endParaRPr 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tc vMerge="1">
                  <a:txBody>
                    <a:bodyPr/>
                    <a:lstStyle/>
                    <a:p>
                      <a:pPr marL="0" marR="0" algn="ctr">
                        <a:lnSpc>
                          <a:spcPct val="100000"/>
                        </a:lnSpc>
                        <a:spcBef>
                          <a:spcPts val="0"/>
                        </a:spcBef>
                        <a:spcAft>
                          <a:spcPts val="0"/>
                        </a:spcAft>
                      </a:pPr>
                      <a:endParaRPr lang="en-ZA" sz="11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tc vMerge="1">
                  <a:txBody>
                    <a:bodyPr/>
                    <a:lstStyle/>
                    <a:p>
                      <a:pPr marL="0" marR="0" algn="ctr">
                        <a:lnSpc>
                          <a:spcPct val="100000"/>
                        </a:lnSpc>
                        <a:spcBef>
                          <a:spcPts val="0"/>
                        </a:spcBef>
                        <a:spcAft>
                          <a:spcPts val="0"/>
                        </a:spcAft>
                      </a:pPr>
                      <a:endParaRPr lang="en-ZA" sz="11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tc>
                  <a:txBody>
                    <a:bodyPr/>
                    <a:lstStyle/>
                    <a:p>
                      <a:pPr marL="0" marR="0" algn="ctr" defTabSz="914400" rtl="0" eaLnBrk="1" latinLnBrk="0" hangingPunct="1">
                        <a:lnSpc>
                          <a:spcPct val="100000"/>
                        </a:lnSpc>
                        <a:spcBef>
                          <a:spcPts val="0"/>
                        </a:spcBef>
                        <a:spcAft>
                          <a:spcPts val="0"/>
                        </a:spcAft>
                      </a:pPr>
                      <a:r>
                        <a:rPr lang="en-ZA" sz="1100" b="1" kern="12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Quarter 1</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tc>
                  <a:txBody>
                    <a:bodyPr/>
                    <a:lstStyle/>
                    <a:p>
                      <a:pPr marL="0" marR="0" algn="ctr" defTabSz="914400" rtl="0" eaLnBrk="1" latinLnBrk="0" hangingPunct="1">
                        <a:lnSpc>
                          <a:spcPct val="100000"/>
                        </a:lnSpc>
                        <a:spcBef>
                          <a:spcPts val="0"/>
                        </a:spcBef>
                        <a:spcAft>
                          <a:spcPts val="0"/>
                        </a:spcAft>
                      </a:pPr>
                      <a:r>
                        <a:rPr lang="en-ZA" sz="1100" b="1" kern="12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Quarter 2</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tc>
                  <a:txBody>
                    <a:bodyPr/>
                    <a:lstStyle/>
                    <a:p>
                      <a:pPr marL="0" marR="0" algn="ctr" defTabSz="914400" rtl="0" eaLnBrk="1" latinLnBrk="0" hangingPunct="1">
                        <a:lnSpc>
                          <a:spcPct val="100000"/>
                        </a:lnSpc>
                        <a:spcBef>
                          <a:spcPts val="0"/>
                        </a:spcBef>
                        <a:spcAft>
                          <a:spcPts val="0"/>
                        </a:spcAft>
                      </a:pPr>
                      <a:r>
                        <a:rPr lang="en-ZA" sz="1100" b="1" kern="12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Quarter 3</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tc>
                  <a:txBody>
                    <a:bodyPr/>
                    <a:lstStyle/>
                    <a:p>
                      <a:pPr marL="0" marR="0" algn="ctr" defTabSz="914400" rtl="0" eaLnBrk="1" latinLnBrk="0" hangingPunct="1">
                        <a:lnSpc>
                          <a:spcPct val="100000"/>
                        </a:lnSpc>
                        <a:spcBef>
                          <a:spcPts val="0"/>
                        </a:spcBef>
                        <a:spcAft>
                          <a:spcPts val="0"/>
                        </a:spcAft>
                      </a:pPr>
                      <a:r>
                        <a:rPr lang="en-ZA" sz="1100" b="1" kern="12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Quarter 4</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xmlns="" val="10002"/>
                  </a:ext>
                </a:extLst>
              </a:tr>
              <a:tr h="489911">
                <a:tc>
                  <a:txBody>
                    <a:bodyPr/>
                    <a:lstStyle/>
                    <a:p>
                      <a:pPr marL="0" marR="0" algn="l">
                        <a:lnSpc>
                          <a:spcPct val="100000"/>
                        </a:lnSpc>
                        <a:spcBef>
                          <a:spcPts val="0"/>
                        </a:spcBef>
                        <a:spcAft>
                          <a:spcPts val="0"/>
                        </a:spcAft>
                      </a:pPr>
                      <a:r>
                        <a:rPr lang="en-ZA" sz="1000" b="0" dirty="0">
                          <a:effectLst/>
                          <a:latin typeface="Trebuchet MS" panose="020B0603020202020204" pitchFamily="34" charset="0"/>
                        </a:rPr>
                        <a:t>Staff satisfaction score achieved</a:t>
                      </a:r>
                      <a:endParaRPr lang="en-ZA" sz="1000" b="0" dirty="0">
                        <a:effectLst/>
                        <a:latin typeface="Trebuchet MS" panose="020B0603020202020204" pitchFamily="34" charset="0"/>
                        <a:ea typeface="Calibri" panose="020F0502020204030204" pitchFamily="34" charset="0"/>
                        <a:cs typeface="Times New Roman" panose="02020603050405020304" pitchFamily="18" charset="0"/>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defTabSz="914400" rtl="0" eaLnBrk="1" latinLnBrk="0" hangingPunct="1">
                        <a:lnSpc>
                          <a:spcPct val="100000"/>
                        </a:lnSpc>
                        <a:spcBef>
                          <a:spcPts val="0"/>
                        </a:spcBef>
                        <a:spcAft>
                          <a:spcPts val="0"/>
                        </a:spcAft>
                      </a:pPr>
                      <a:r>
                        <a:rPr lang="en-ZA" sz="1000" b="0" kern="1200" dirty="0">
                          <a:solidFill>
                            <a:schemeClr val="tx1"/>
                          </a:solidFill>
                          <a:effectLst/>
                          <a:latin typeface="Trebuchet MS" panose="020B0603020202020204" pitchFamily="34" charset="0"/>
                          <a:ea typeface="+mn-ea"/>
                          <a:cs typeface="+mn-cs"/>
                        </a:rPr>
                        <a:t>Annual</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500"/>
                        </a:spcAft>
                      </a:pPr>
                      <a:r>
                        <a:rPr lang="en-ZA" sz="1000" dirty="0">
                          <a:effectLst/>
                          <a:latin typeface="Trebuchet MS" panose="020B0603020202020204" pitchFamily="34" charset="0"/>
                          <a:ea typeface="Calibri" panose="020F0502020204030204" pitchFamily="34" charset="0"/>
                          <a:cs typeface="Calibri" panose="020F0502020204030204" pitchFamily="34" charset="0"/>
                        </a:rPr>
                        <a:t>3.57</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500"/>
                        </a:spcAft>
                      </a:pPr>
                      <a:r>
                        <a:rPr lang="en-ZA" sz="1000" dirty="0">
                          <a:effectLst/>
                          <a:latin typeface="Trebuchet MS" panose="020B0603020202020204" pitchFamily="34" charset="0"/>
                          <a:ea typeface="Calibri" panose="020F0502020204030204" pitchFamily="34" charset="0"/>
                          <a:cs typeface="Calibri" panose="020F0502020204030204" pitchFamily="34"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0000"/>
                        </a:lnSpc>
                        <a:spcBef>
                          <a:spcPts val="0"/>
                        </a:spcBef>
                        <a:spcAft>
                          <a:spcPts val="0"/>
                        </a:spcAft>
                      </a:pPr>
                      <a:r>
                        <a:rPr lang="en-ZA" sz="1000" b="0" kern="1200" dirty="0">
                          <a:solidFill>
                            <a:schemeClr val="tx1"/>
                          </a:solidFill>
                          <a:effectLst/>
                          <a:latin typeface="Trebuchet MS" panose="020B0603020202020204" pitchFamily="34" charset="0"/>
                          <a:ea typeface="+mn-ea"/>
                          <a:cs typeface="+mn-cs"/>
                        </a:rPr>
                        <a:t>-</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0000"/>
                        </a:lnSpc>
                        <a:spcBef>
                          <a:spcPts val="0"/>
                        </a:spcBef>
                        <a:spcAft>
                          <a:spcPts val="0"/>
                        </a:spcAft>
                      </a:pPr>
                      <a:r>
                        <a:rPr lang="en-ZA" sz="1000" b="0" kern="1200" dirty="0">
                          <a:solidFill>
                            <a:schemeClr val="tx1"/>
                          </a:solidFill>
                          <a:effectLst/>
                          <a:latin typeface="Trebuchet MS" panose="020B0603020202020204" pitchFamily="34" charset="0"/>
                          <a:ea typeface="+mn-ea"/>
                          <a:cs typeface="+mn-cs"/>
                        </a:rPr>
                        <a:t>-</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0000"/>
                        </a:lnSpc>
                        <a:spcBef>
                          <a:spcPts val="0"/>
                        </a:spcBef>
                        <a:spcAft>
                          <a:spcPts val="0"/>
                        </a:spcAft>
                      </a:pPr>
                      <a:r>
                        <a:rPr lang="en-ZA" sz="1000" b="0" kern="1200" dirty="0">
                          <a:solidFill>
                            <a:schemeClr val="tx1"/>
                          </a:solidFill>
                          <a:effectLst/>
                          <a:latin typeface="Trebuchet MS" panose="020B0603020202020204" pitchFamily="34" charset="0"/>
                          <a:ea typeface="+mn-ea"/>
                          <a:cs typeface="+mn-cs"/>
                        </a:rPr>
                        <a:t>-</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500"/>
                        </a:spcAft>
                      </a:pPr>
                      <a:r>
                        <a:rPr lang="en-ZA" sz="1000">
                          <a:effectLst/>
                          <a:latin typeface="Trebuchet MS" panose="020B0603020202020204" pitchFamily="34" charset="0"/>
                          <a:ea typeface="Calibri" panose="020F0502020204030204" pitchFamily="34" charset="0"/>
                          <a:cs typeface="Calibri" panose="020F0502020204030204" pitchFamily="34" charset="0"/>
                        </a:rPr>
                        <a:t>3.57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517585">
                <a:tc>
                  <a:txBody>
                    <a:bodyPr/>
                    <a:lstStyle/>
                    <a:p>
                      <a:pPr marL="0" marR="0" algn="l">
                        <a:lnSpc>
                          <a:spcPct val="100000"/>
                        </a:lnSpc>
                        <a:spcBef>
                          <a:spcPts val="0"/>
                        </a:spcBef>
                        <a:spcAft>
                          <a:spcPts val="0"/>
                        </a:spcAft>
                      </a:pPr>
                      <a:r>
                        <a:rPr lang="en-ZA" sz="1000" b="0" dirty="0">
                          <a:effectLst/>
                          <a:latin typeface="Trebuchet MS" panose="020B0603020202020204" pitchFamily="34" charset="0"/>
                          <a:ea typeface="Calibri" panose="020F0502020204030204" pitchFamily="34" charset="0"/>
                          <a:cs typeface="Times New Roman" panose="02020603050405020304" pitchFamily="18" charset="0"/>
                        </a:rPr>
                        <a:t>Labour turnover rate</a:t>
                      </a: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000" b="0" kern="1200" dirty="0">
                          <a:solidFill>
                            <a:schemeClr val="tx1"/>
                          </a:solidFill>
                          <a:effectLst/>
                          <a:latin typeface="Trebuchet MS" panose="020B0603020202020204" pitchFamily="34" charset="0"/>
                          <a:ea typeface="+mn-ea"/>
                          <a:cs typeface="+mn-cs"/>
                        </a:rPr>
                        <a:t>Annual</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500"/>
                        </a:spcAft>
                      </a:pPr>
                      <a:r>
                        <a:rPr lang="en-US" sz="1000" dirty="0">
                          <a:effectLst/>
                          <a:latin typeface="Trebuchet MS" panose="020B0603020202020204" pitchFamily="34" charset="0"/>
                          <a:ea typeface="Calibri" panose="020F0502020204030204" pitchFamily="34" charset="0"/>
                          <a:cs typeface="Calibri" panose="020F0502020204030204" pitchFamily="34" charset="0"/>
                        </a:rPr>
                        <a:t>8%</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0000"/>
                        </a:lnSpc>
                        <a:spcBef>
                          <a:spcPts val="0"/>
                        </a:spcBef>
                        <a:spcAft>
                          <a:spcPts val="0"/>
                        </a:spcAft>
                      </a:pPr>
                      <a:r>
                        <a:rPr lang="en-ZA" sz="1000" b="0" kern="1200" dirty="0">
                          <a:solidFill>
                            <a:schemeClr val="tx1"/>
                          </a:solidFill>
                          <a:effectLst/>
                          <a:latin typeface="Trebuchet MS" panose="020B0603020202020204" pitchFamily="34" charset="0"/>
                          <a:ea typeface="+mn-ea"/>
                          <a:cs typeface="+mn-cs"/>
                        </a:rPr>
                        <a:t>-</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0000"/>
                        </a:lnSpc>
                        <a:spcBef>
                          <a:spcPts val="0"/>
                        </a:spcBef>
                        <a:spcAft>
                          <a:spcPts val="0"/>
                        </a:spcAft>
                      </a:pPr>
                      <a:r>
                        <a:rPr lang="en-ZA" sz="1000" b="0" kern="1200" dirty="0">
                          <a:solidFill>
                            <a:schemeClr val="tx1"/>
                          </a:solidFill>
                          <a:effectLst/>
                          <a:latin typeface="Trebuchet MS" panose="020B0603020202020204" pitchFamily="34" charset="0"/>
                          <a:ea typeface="+mn-ea"/>
                          <a:cs typeface="+mn-cs"/>
                        </a:rPr>
                        <a:t>-</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0000"/>
                        </a:lnSpc>
                        <a:spcBef>
                          <a:spcPts val="0"/>
                        </a:spcBef>
                        <a:spcAft>
                          <a:spcPts val="0"/>
                        </a:spcAft>
                      </a:pPr>
                      <a:r>
                        <a:rPr lang="en-ZA" sz="1000" b="0" kern="1200" dirty="0">
                          <a:solidFill>
                            <a:schemeClr val="tx1"/>
                          </a:solidFill>
                          <a:effectLst/>
                          <a:latin typeface="Trebuchet MS" panose="020B0603020202020204" pitchFamily="34" charset="0"/>
                          <a:ea typeface="+mn-ea"/>
                          <a:cs typeface="+mn-cs"/>
                        </a:rPr>
                        <a:t>-</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500"/>
                        </a:spcAft>
                      </a:pPr>
                      <a:r>
                        <a:rPr lang="en-US" sz="1000" dirty="0">
                          <a:effectLst/>
                          <a:latin typeface="Trebuchet MS" panose="020B0603020202020204" pitchFamily="34" charset="0"/>
                          <a:ea typeface="Calibri" panose="020F0502020204030204" pitchFamily="34" charset="0"/>
                          <a:cs typeface="Calibri" panose="020F0502020204030204" pitchFamily="34" charset="0"/>
                        </a:rPr>
                        <a:t>8%</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133609158"/>
                  </a:ext>
                </a:extLst>
              </a:tr>
              <a:tr h="517585">
                <a:tc>
                  <a:txBody>
                    <a:bodyPr/>
                    <a:lstStyle/>
                    <a:p>
                      <a:pPr marL="0" marR="0" algn="l">
                        <a:lnSpc>
                          <a:spcPct val="100000"/>
                        </a:lnSpc>
                        <a:spcBef>
                          <a:spcPts val="0"/>
                        </a:spcBef>
                        <a:spcAft>
                          <a:spcPts val="0"/>
                        </a:spcAft>
                      </a:pPr>
                      <a:r>
                        <a:rPr lang="en-ZA" sz="1000" b="0" dirty="0">
                          <a:effectLst/>
                          <a:latin typeface="Trebuchet MS" panose="020B0603020202020204" pitchFamily="34" charset="0"/>
                        </a:rPr>
                        <a:t>Percentage vacancy</a:t>
                      </a:r>
                      <a:r>
                        <a:rPr lang="en-ZA" sz="1000" b="0" baseline="0" dirty="0">
                          <a:effectLst/>
                          <a:latin typeface="Trebuchet MS" panose="020B0603020202020204" pitchFamily="34" charset="0"/>
                        </a:rPr>
                        <a:t> </a:t>
                      </a:r>
                      <a:r>
                        <a:rPr lang="en-ZA" sz="1000" b="0" dirty="0">
                          <a:effectLst/>
                          <a:latin typeface="Trebuchet MS" panose="020B0603020202020204" pitchFamily="34" charset="0"/>
                        </a:rPr>
                        <a:t>rate maintained </a:t>
                      </a:r>
                      <a:endParaRPr lang="en-ZA" sz="1000" b="0" dirty="0">
                        <a:effectLst/>
                        <a:latin typeface="Trebuchet MS" panose="020B0603020202020204" pitchFamily="34" charset="0"/>
                        <a:ea typeface="Calibri" panose="020F0502020204030204" pitchFamily="34" charset="0"/>
                        <a:cs typeface="Times New Roman" panose="02020603050405020304" pitchFamily="18" charset="0"/>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defTabSz="914400" rtl="0" eaLnBrk="1" latinLnBrk="0" hangingPunct="1">
                        <a:lnSpc>
                          <a:spcPct val="100000"/>
                        </a:lnSpc>
                        <a:spcBef>
                          <a:spcPts val="0"/>
                        </a:spcBef>
                        <a:spcAft>
                          <a:spcPts val="0"/>
                        </a:spcAft>
                      </a:pPr>
                      <a:r>
                        <a:rPr lang="en-US" sz="1000" b="0" kern="1200" dirty="0">
                          <a:solidFill>
                            <a:schemeClr val="tx1"/>
                          </a:solidFill>
                          <a:effectLst/>
                          <a:latin typeface="Trebuchet MS" panose="020B0603020202020204" pitchFamily="34" charset="0"/>
                          <a:ea typeface="+mn-ea"/>
                          <a:cs typeface="+mn-cs"/>
                        </a:rPr>
                        <a:t>Annual</a:t>
                      </a:r>
                      <a:endParaRPr lang="en-ZA" sz="1000" b="0" kern="1200" dirty="0">
                        <a:solidFill>
                          <a:schemeClr val="tx1"/>
                        </a:solidFill>
                        <a:effectLst/>
                        <a:latin typeface="Trebuchet MS" panose="020B0603020202020204" pitchFamily="34" charset="0"/>
                        <a:ea typeface="+mn-ea"/>
                        <a:cs typeface="+mn-cs"/>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500"/>
                        </a:spcAft>
                      </a:pPr>
                      <a:r>
                        <a:rPr lang="en-US" sz="1000" dirty="0">
                          <a:effectLst/>
                          <a:latin typeface="Trebuchet MS" panose="020B0603020202020204" pitchFamily="34" charset="0"/>
                          <a:ea typeface="Calibri" panose="020F0502020204030204" pitchFamily="34" charset="0"/>
                          <a:cs typeface="Calibri" panose="020F0502020204030204" pitchFamily="34" charset="0"/>
                        </a:rPr>
                        <a:t>7%</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0000"/>
                        </a:lnSpc>
                        <a:spcBef>
                          <a:spcPts val="0"/>
                        </a:spcBef>
                        <a:spcAft>
                          <a:spcPts val="0"/>
                        </a:spcAft>
                      </a:pPr>
                      <a:r>
                        <a:rPr lang="en-US" sz="1000" b="0" kern="1200" dirty="0">
                          <a:solidFill>
                            <a:schemeClr val="tx1"/>
                          </a:solidFill>
                          <a:effectLst/>
                          <a:latin typeface="Trebuchet MS" panose="020B0603020202020204" pitchFamily="34" charset="0"/>
                          <a:ea typeface="+mn-ea"/>
                          <a:cs typeface="+mn-cs"/>
                        </a:rPr>
                        <a:t>-</a:t>
                      </a:r>
                      <a:endParaRPr lang="en-ZA" sz="1000" b="0" kern="1200" dirty="0">
                        <a:solidFill>
                          <a:schemeClr val="tx1"/>
                        </a:solidFill>
                        <a:effectLst/>
                        <a:latin typeface="Trebuchet MS" panose="020B0603020202020204" pitchFamily="34" charset="0"/>
                        <a:ea typeface="+mn-ea"/>
                        <a:cs typeface="+mn-cs"/>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0000"/>
                        </a:lnSpc>
                        <a:spcBef>
                          <a:spcPts val="0"/>
                        </a:spcBef>
                        <a:spcAft>
                          <a:spcPts val="0"/>
                        </a:spcAft>
                      </a:pPr>
                      <a:r>
                        <a:rPr lang="en-US" sz="1000" b="0" kern="1200" dirty="0">
                          <a:solidFill>
                            <a:schemeClr val="tx1"/>
                          </a:solidFill>
                          <a:effectLst/>
                          <a:latin typeface="Trebuchet MS" panose="020B0603020202020204" pitchFamily="34" charset="0"/>
                          <a:ea typeface="+mn-ea"/>
                          <a:cs typeface="+mn-cs"/>
                        </a:rPr>
                        <a:t>-</a:t>
                      </a:r>
                      <a:endParaRPr lang="en-ZA" sz="1000" b="0" kern="1200" dirty="0">
                        <a:solidFill>
                          <a:schemeClr val="tx1"/>
                        </a:solidFill>
                        <a:effectLst/>
                        <a:latin typeface="Trebuchet MS" panose="020B0603020202020204" pitchFamily="34" charset="0"/>
                        <a:ea typeface="+mn-ea"/>
                        <a:cs typeface="+mn-cs"/>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0000"/>
                        </a:lnSpc>
                        <a:spcBef>
                          <a:spcPts val="0"/>
                        </a:spcBef>
                        <a:spcAft>
                          <a:spcPts val="0"/>
                        </a:spcAft>
                      </a:pPr>
                      <a:r>
                        <a:rPr lang="en-US" sz="1000" b="0" kern="1200" dirty="0">
                          <a:solidFill>
                            <a:schemeClr val="tx1"/>
                          </a:solidFill>
                          <a:effectLst/>
                          <a:latin typeface="Trebuchet MS" panose="020B0603020202020204" pitchFamily="34" charset="0"/>
                          <a:ea typeface="+mn-ea"/>
                          <a:cs typeface="+mn-cs"/>
                        </a:rPr>
                        <a:t>-</a:t>
                      </a:r>
                      <a:endParaRPr lang="en-ZA" sz="1000" b="0" kern="1200" dirty="0">
                        <a:solidFill>
                          <a:schemeClr val="tx1"/>
                        </a:solidFill>
                        <a:effectLst/>
                        <a:latin typeface="Trebuchet MS" panose="020B0603020202020204" pitchFamily="34" charset="0"/>
                        <a:ea typeface="+mn-ea"/>
                        <a:cs typeface="+mn-cs"/>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500"/>
                        </a:spcAft>
                      </a:pPr>
                      <a:r>
                        <a:rPr lang="en-US" sz="1000">
                          <a:effectLst/>
                          <a:latin typeface="Trebuchet MS" panose="020B0603020202020204" pitchFamily="34" charset="0"/>
                          <a:ea typeface="Calibri" panose="020F0502020204030204" pitchFamily="34" charset="0"/>
                          <a:cs typeface="Calibri" panose="020F0502020204030204" pitchFamily="34" charset="0"/>
                        </a:rPr>
                        <a:t>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543464">
                <a:tc>
                  <a:txBody>
                    <a:bodyPr/>
                    <a:lstStyle/>
                    <a:p>
                      <a:pPr marL="0" marR="0" algn="l">
                        <a:lnSpc>
                          <a:spcPct val="100000"/>
                        </a:lnSpc>
                        <a:spcBef>
                          <a:spcPts val="0"/>
                        </a:spcBef>
                        <a:spcAft>
                          <a:spcPts val="500"/>
                        </a:spcAft>
                      </a:pPr>
                      <a:r>
                        <a:rPr lang="en-ZA" sz="1000" b="0" dirty="0">
                          <a:effectLst/>
                          <a:latin typeface="Trebuchet MS" panose="020B0603020202020204" pitchFamily="34" charset="0"/>
                        </a:rPr>
                        <a:t>Compliance with Employment Equity Act</a:t>
                      </a:r>
                      <a:endParaRPr lang="en-ZA" sz="1000" b="0" dirty="0">
                        <a:effectLst/>
                        <a:latin typeface="Trebuchet MS" panose="020B0603020202020204" pitchFamily="34" charset="0"/>
                        <a:ea typeface="Calibri" panose="020F0502020204030204" pitchFamily="34" charset="0"/>
                        <a:cs typeface="Times New Roman" panose="02020603050405020304" pitchFamily="18" charset="0"/>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defTabSz="914400" rtl="0" eaLnBrk="1" latinLnBrk="0" hangingPunct="1">
                        <a:lnSpc>
                          <a:spcPct val="100000"/>
                        </a:lnSpc>
                        <a:spcBef>
                          <a:spcPts val="0"/>
                        </a:spcBef>
                        <a:spcAft>
                          <a:spcPts val="0"/>
                        </a:spcAft>
                      </a:pPr>
                      <a:r>
                        <a:rPr lang="en-ZA" sz="1000" b="0" kern="1200" dirty="0">
                          <a:solidFill>
                            <a:schemeClr val="tx1"/>
                          </a:solidFill>
                          <a:effectLst/>
                          <a:latin typeface="Trebuchet MS" panose="020B0603020202020204" pitchFamily="34" charset="0"/>
                          <a:ea typeface="+mn-ea"/>
                          <a:cs typeface="+mn-cs"/>
                        </a:rPr>
                        <a:t>Annual</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US" sz="1000" dirty="0">
                          <a:effectLst/>
                          <a:latin typeface="Trebuchet MS" panose="020B0603020202020204" pitchFamily="34" charset="0"/>
                          <a:ea typeface="Calibri" panose="020F0502020204030204" pitchFamily="34" charset="0"/>
                          <a:cs typeface="Calibri" panose="020F0502020204030204" pitchFamily="34" charset="0"/>
                        </a:rPr>
                        <a:t>Compliance with Employment Equity Act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0000"/>
                        </a:lnSpc>
                        <a:spcBef>
                          <a:spcPts val="0"/>
                        </a:spcBef>
                        <a:spcAft>
                          <a:spcPts val="0"/>
                        </a:spcAft>
                      </a:pPr>
                      <a:r>
                        <a:rPr lang="en-US" sz="1000" b="0" kern="1200" dirty="0">
                          <a:solidFill>
                            <a:schemeClr val="tx1"/>
                          </a:solidFill>
                          <a:effectLst/>
                          <a:latin typeface="Trebuchet MS" panose="020B0603020202020204" pitchFamily="34" charset="0"/>
                          <a:ea typeface="+mn-ea"/>
                          <a:cs typeface="+mn-cs"/>
                        </a:rPr>
                        <a:t>-</a:t>
                      </a:r>
                      <a:endParaRPr lang="en-ZA" sz="1000" b="0" kern="1200" dirty="0">
                        <a:solidFill>
                          <a:schemeClr val="tx1"/>
                        </a:solidFill>
                        <a:effectLst/>
                        <a:latin typeface="Trebuchet MS" panose="020B0603020202020204" pitchFamily="34" charset="0"/>
                        <a:ea typeface="+mn-ea"/>
                        <a:cs typeface="+mn-cs"/>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0000"/>
                        </a:lnSpc>
                        <a:spcBef>
                          <a:spcPts val="0"/>
                        </a:spcBef>
                        <a:spcAft>
                          <a:spcPts val="0"/>
                        </a:spcAft>
                      </a:pPr>
                      <a:r>
                        <a:rPr lang="en-US" sz="1000" b="0" kern="1200" dirty="0">
                          <a:solidFill>
                            <a:schemeClr val="tx1"/>
                          </a:solidFill>
                          <a:effectLst/>
                          <a:latin typeface="Trebuchet MS" panose="020B0603020202020204" pitchFamily="34" charset="0"/>
                          <a:ea typeface="+mn-ea"/>
                          <a:cs typeface="+mn-cs"/>
                        </a:rPr>
                        <a:t>-</a:t>
                      </a:r>
                      <a:endParaRPr lang="en-ZA" sz="1000" b="0" kern="1200" dirty="0">
                        <a:solidFill>
                          <a:schemeClr val="tx1"/>
                        </a:solidFill>
                        <a:effectLst/>
                        <a:latin typeface="Trebuchet MS" panose="020B0603020202020204" pitchFamily="34" charset="0"/>
                        <a:ea typeface="+mn-ea"/>
                        <a:cs typeface="+mn-cs"/>
                      </a:endParaRPr>
                    </a:p>
                    <a:p>
                      <a:pPr marL="0" marR="0" algn="ctr" defTabSz="914400" rtl="0" eaLnBrk="1" latinLnBrk="0" hangingPunct="1">
                        <a:lnSpc>
                          <a:spcPct val="100000"/>
                        </a:lnSpc>
                        <a:spcBef>
                          <a:spcPts val="0"/>
                        </a:spcBef>
                        <a:spcAft>
                          <a:spcPts val="0"/>
                        </a:spcAft>
                      </a:pPr>
                      <a:r>
                        <a:rPr lang="en-US" sz="1000" b="0" kern="1200" dirty="0">
                          <a:solidFill>
                            <a:schemeClr val="tx1"/>
                          </a:solidFill>
                          <a:effectLst/>
                          <a:latin typeface="Trebuchet MS" panose="020B0603020202020204" pitchFamily="34" charset="0"/>
                          <a:ea typeface="+mn-ea"/>
                          <a:cs typeface="+mn-cs"/>
                        </a:rPr>
                        <a:t> </a:t>
                      </a:r>
                      <a:endParaRPr lang="en-ZA" sz="1000" b="0" kern="1200" dirty="0">
                        <a:solidFill>
                          <a:schemeClr val="tx1"/>
                        </a:solidFill>
                        <a:effectLst/>
                        <a:latin typeface="Trebuchet MS" panose="020B0603020202020204" pitchFamily="34" charset="0"/>
                        <a:ea typeface="+mn-ea"/>
                        <a:cs typeface="+mn-cs"/>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0000"/>
                        </a:lnSpc>
                        <a:spcBef>
                          <a:spcPts val="0"/>
                        </a:spcBef>
                        <a:spcAft>
                          <a:spcPts val="0"/>
                        </a:spcAft>
                      </a:pPr>
                      <a:r>
                        <a:rPr lang="en-US" sz="1000" b="0" kern="1200" dirty="0">
                          <a:solidFill>
                            <a:schemeClr val="tx1"/>
                          </a:solidFill>
                          <a:effectLst/>
                          <a:latin typeface="Trebuchet MS" panose="020B0603020202020204" pitchFamily="34" charset="0"/>
                          <a:ea typeface="+mn-ea"/>
                          <a:cs typeface="+mn-cs"/>
                        </a:rPr>
                        <a:t>-</a:t>
                      </a:r>
                      <a:endParaRPr lang="en-ZA" sz="1000" b="0" kern="1200" dirty="0">
                        <a:solidFill>
                          <a:schemeClr val="tx1"/>
                        </a:solidFill>
                        <a:effectLst/>
                        <a:latin typeface="Trebuchet MS" panose="020B0603020202020204" pitchFamily="34" charset="0"/>
                        <a:ea typeface="+mn-ea"/>
                        <a:cs typeface="+mn-cs"/>
                      </a:endParaRPr>
                    </a:p>
                    <a:p>
                      <a:pPr marL="0" marR="0" algn="ctr" defTabSz="914400" rtl="0" eaLnBrk="1" latinLnBrk="0" hangingPunct="1">
                        <a:lnSpc>
                          <a:spcPct val="100000"/>
                        </a:lnSpc>
                        <a:spcBef>
                          <a:spcPts val="0"/>
                        </a:spcBef>
                        <a:spcAft>
                          <a:spcPts val="0"/>
                        </a:spcAft>
                      </a:pPr>
                      <a:r>
                        <a:rPr lang="en-US" sz="1000" b="0" kern="1200" dirty="0">
                          <a:solidFill>
                            <a:schemeClr val="tx1"/>
                          </a:solidFill>
                          <a:effectLst/>
                          <a:latin typeface="Trebuchet MS" panose="020B0603020202020204" pitchFamily="34" charset="0"/>
                          <a:ea typeface="+mn-ea"/>
                          <a:cs typeface="+mn-cs"/>
                        </a:rPr>
                        <a:t> </a:t>
                      </a:r>
                      <a:endParaRPr lang="en-ZA" sz="1000" b="0" kern="1200" dirty="0">
                        <a:solidFill>
                          <a:schemeClr val="tx1"/>
                        </a:solidFill>
                        <a:effectLst/>
                        <a:latin typeface="Trebuchet MS" panose="020B0603020202020204" pitchFamily="34" charset="0"/>
                        <a:ea typeface="+mn-ea"/>
                        <a:cs typeface="+mn-cs"/>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000">
                          <a:effectLst/>
                          <a:latin typeface="Trebuchet MS" panose="020B0603020202020204" pitchFamily="34" charset="0"/>
                          <a:ea typeface="Calibri" panose="020F0502020204030204" pitchFamily="34" charset="0"/>
                          <a:cs typeface="Calibri" panose="020F0502020204030204" pitchFamily="34" charset="0"/>
                        </a:rPr>
                        <a:t>Compliance with Employment Equity Act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619018">
                <a:tc>
                  <a:txBody>
                    <a:bodyPr/>
                    <a:lstStyle/>
                    <a:p>
                      <a:pPr marL="0" marR="0" algn="l">
                        <a:lnSpc>
                          <a:spcPct val="100000"/>
                        </a:lnSpc>
                        <a:spcBef>
                          <a:spcPts val="0"/>
                        </a:spcBef>
                        <a:spcAft>
                          <a:spcPts val="0"/>
                        </a:spcAft>
                      </a:pPr>
                      <a:r>
                        <a:rPr lang="en-ZA" sz="1000" b="0" dirty="0">
                          <a:effectLst/>
                          <a:latin typeface="Trebuchet MS" panose="020B0603020202020204" pitchFamily="34" charset="0"/>
                        </a:rPr>
                        <a:t>Unqualified report achieved</a:t>
                      </a:r>
                      <a:endParaRPr lang="en-ZA" sz="1000" b="0" dirty="0">
                        <a:effectLst/>
                        <a:latin typeface="Trebuchet MS" panose="020B0603020202020204" pitchFamily="34" charset="0"/>
                        <a:ea typeface="Calibri" panose="020F0502020204030204" pitchFamily="34" charset="0"/>
                        <a:cs typeface="Times New Roman" panose="02020603050405020304" pitchFamily="18" charset="0"/>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defTabSz="914400" rtl="0" eaLnBrk="1" latinLnBrk="0" hangingPunct="1">
                        <a:lnSpc>
                          <a:spcPct val="100000"/>
                        </a:lnSpc>
                        <a:spcBef>
                          <a:spcPts val="0"/>
                        </a:spcBef>
                        <a:spcAft>
                          <a:spcPts val="0"/>
                        </a:spcAft>
                      </a:pPr>
                      <a:r>
                        <a:rPr lang="en-ZA" sz="1000" b="0" kern="1200" dirty="0">
                          <a:solidFill>
                            <a:schemeClr val="tx1"/>
                          </a:solidFill>
                          <a:effectLst/>
                          <a:latin typeface="Trebuchet MS" panose="020B0603020202020204" pitchFamily="34" charset="0"/>
                          <a:ea typeface="+mn-ea"/>
                          <a:cs typeface="+mn-cs"/>
                        </a:rPr>
                        <a:t>Annual</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just">
                        <a:lnSpc>
                          <a:spcPct val="115000"/>
                        </a:lnSpc>
                        <a:spcAft>
                          <a:spcPts val="500"/>
                        </a:spcAft>
                      </a:pPr>
                      <a:r>
                        <a:rPr lang="en-ZA" sz="1000" dirty="0">
                          <a:effectLst/>
                          <a:latin typeface="Trebuchet MS" panose="020B0603020202020204" pitchFamily="34" charset="0"/>
                          <a:ea typeface="Calibri" panose="020F0502020204030204" pitchFamily="34" charset="0"/>
                          <a:cs typeface="Calibri" panose="020F0502020204030204" pitchFamily="34" charset="0"/>
                        </a:rPr>
                        <a:t>Unqualified Audit Report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0000"/>
                        </a:lnSpc>
                        <a:spcBef>
                          <a:spcPts val="0"/>
                        </a:spcBef>
                        <a:spcAft>
                          <a:spcPts val="0"/>
                        </a:spcAft>
                      </a:pPr>
                      <a:r>
                        <a:rPr lang="en-ZA" sz="1000" b="0" kern="1200" dirty="0">
                          <a:solidFill>
                            <a:schemeClr val="tx1"/>
                          </a:solidFill>
                          <a:effectLst/>
                          <a:latin typeface="Trebuchet MS" panose="020B0603020202020204" pitchFamily="34" charset="0"/>
                          <a:ea typeface="+mn-ea"/>
                          <a:cs typeface="+mn-cs"/>
                        </a:rPr>
                        <a:t>-</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0000"/>
                        </a:lnSpc>
                        <a:spcBef>
                          <a:spcPts val="0"/>
                        </a:spcBef>
                        <a:spcAft>
                          <a:spcPts val="0"/>
                        </a:spcAft>
                      </a:pPr>
                      <a:r>
                        <a:rPr lang="en-ZA" sz="1000" b="0" kern="1200" dirty="0">
                          <a:solidFill>
                            <a:schemeClr val="tx1"/>
                          </a:solidFill>
                          <a:effectLst/>
                          <a:latin typeface="Trebuchet MS" panose="020B0603020202020204" pitchFamily="34" charset="0"/>
                          <a:ea typeface="+mn-ea"/>
                          <a:cs typeface="+mn-cs"/>
                        </a:rPr>
                        <a:t>-</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0000"/>
                        </a:lnSpc>
                        <a:spcBef>
                          <a:spcPts val="0"/>
                        </a:spcBef>
                        <a:spcAft>
                          <a:spcPts val="0"/>
                        </a:spcAft>
                      </a:pPr>
                      <a:r>
                        <a:rPr lang="en-ZA" sz="1000" b="0" kern="1200" dirty="0">
                          <a:solidFill>
                            <a:schemeClr val="tx1"/>
                          </a:solidFill>
                          <a:effectLst/>
                          <a:latin typeface="Trebuchet MS" panose="020B0603020202020204" pitchFamily="34" charset="0"/>
                          <a:ea typeface="+mn-ea"/>
                          <a:cs typeface="+mn-cs"/>
                        </a:rPr>
                        <a:t>-</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500"/>
                        </a:spcAft>
                      </a:pPr>
                      <a:r>
                        <a:rPr lang="en-ZA" sz="1000" dirty="0">
                          <a:effectLst/>
                          <a:latin typeface="Trebuchet MS" panose="020B0603020202020204" pitchFamily="34" charset="0"/>
                          <a:ea typeface="Calibri" panose="020F0502020204030204" pitchFamily="34" charset="0"/>
                          <a:cs typeface="Calibri" panose="020F0502020204030204" pitchFamily="34" charset="0"/>
                        </a:rPr>
                        <a:t>Unqualified Audit Report</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503567">
                <a:tc>
                  <a:txBody>
                    <a:bodyPr/>
                    <a:lstStyle/>
                    <a:p>
                      <a:pPr marL="0" marR="0" algn="l">
                        <a:lnSpc>
                          <a:spcPct val="100000"/>
                        </a:lnSpc>
                        <a:spcBef>
                          <a:spcPts val="0"/>
                        </a:spcBef>
                        <a:spcAft>
                          <a:spcPts val="0"/>
                        </a:spcAft>
                      </a:pPr>
                      <a:r>
                        <a:rPr lang="en-ZA" sz="1000" b="0" dirty="0">
                          <a:effectLst/>
                          <a:latin typeface="Trebuchet MS" panose="020B0603020202020204" pitchFamily="34" charset="0"/>
                        </a:rPr>
                        <a:t>B-BBEE-level achieved</a:t>
                      </a:r>
                      <a:endParaRPr lang="en-ZA" sz="1000" b="0" dirty="0">
                        <a:effectLst/>
                        <a:latin typeface="Trebuchet MS" panose="020B0603020202020204" pitchFamily="34" charset="0"/>
                        <a:ea typeface="Calibri" panose="020F0502020204030204" pitchFamily="34" charset="0"/>
                        <a:cs typeface="Times New Roman" panose="02020603050405020304" pitchFamily="18" charset="0"/>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l" defTabSz="914400" rtl="0" eaLnBrk="1" latinLnBrk="0" hangingPunct="1">
                        <a:lnSpc>
                          <a:spcPct val="100000"/>
                        </a:lnSpc>
                        <a:spcBef>
                          <a:spcPts val="0"/>
                        </a:spcBef>
                        <a:spcAft>
                          <a:spcPts val="0"/>
                        </a:spcAft>
                      </a:pPr>
                      <a:r>
                        <a:rPr lang="en-ZA" sz="1000" b="0" kern="1200" dirty="0">
                          <a:solidFill>
                            <a:schemeClr val="tx1"/>
                          </a:solidFill>
                          <a:effectLst/>
                          <a:latin typeface="Trebuchet MS" panose="020B0603020202020204" pitchFamily="34" charset="0"/>
                          <a:ea typeface="+mn-ea"/>
                          <a:cs typeface="+mn-cs"/>
                        </a:rPr>
                        <a:t>Annual</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just">
                        <a:lnSpc>
                          <a:spcPct val="115000"/>
                        </a:lnSpc>
                        <a:spcAft>
                          <a:spcPts val="500"/>
                        </a:spcAft>
                      </a:pPr>
                      <a:r>
                        <a:rPr lang="en-US" sz="1000" dirty="0">
                          <a:effectLst/>
                          <a:latin typeface="Trebuchet MS" panose="020B0603020202020204" pitchFamily="34" charset="0"/>
                          <a:ea typeface="Calibri" panose="020F0502020204030204" pitchFamily="34" charset="0"/>
                          <a:cs typeface="Calibri" panose="020F0502020204030204" pitchFamily="34" charset="0"/>
                        </a:rPr>
                        <a:t>Level 4</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0000"/>
                        </a:lnSpc>
                        <a:spcBef>
                          <a:spcPts val="0"/>
                        </a:spcBef>
                        <a:spcAft>
                          <a:spcPts val="0"/>
                        </a:spcAft>
                      </a:pPr>
                      <a:r>
                        <a:rPr lang="en-US" sz="1000" b="0" kern="1200" dirty="0">
                          <a:solidFill>
                            <a:schemeClr val="tx1"/>
                          </a:solidFill>
                          <a:effectLst/>
                          <a:latin typeface="Trebuchet MS" panose="020B0603020202020204" pitchFamily="34" charset="0"/>
                          <a:ea typeface="+mn-ea"/>
                          <a:cs typeface="+mn-cs"/>
                        </a:rPr>
                        <a:t>-</a:t>
                      </a:r>
                      <a:endParaRPr lang="en-ZA" sz="1000" b="0" kern="1200" dirty="0">
                        <a:solidFill>
                          <a:schemeClr val="tx1"/>
                        </a:solidFill>
                        <a:effectLst/>
                        <a:latin typeface="Trebuchet MS" panose="020B0603020202020204" pitchFamily="34" charset="0"/>
                        <a:ea typeface="+mn-ea"/>
                        <a:cs typeface="+mn-cs"/>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0000"/>
                        </a:lnSpc>
                        <a:spcBef>
                          <a:spcPts val="0"/>
                        </a:spcBef>
                        <a:spcAft>
                          <a:spcPts val="0"/>
                        </a:spcAft>
                      </a:pPr>
                      <a:r>
                        <a:rPr lang="en-US" sz="1000" b="0" kern="1200" dirty="0">
                          <a:solidFill>
                            <a:schemeClr val="tx1"/>
                          </a:solidFill>
                          <a:effectLst/>
                          <a:latin typeface="Trebuchet MS" panose="020B0603020202020204" pitchFamily="34" charset="0"/>
                          <a:ea typeface="+mn-ea"/>
                          <a:cs typeface="+mn-cs"/>
                        </a:rPr>
                        <a:t>-</a:t>
                      </a:r>
                      <a:endParaRPr lang="en-ZA" sz="1000" b="0" kern="1200" dirty="0">
                        <a:solidFill>
                          <a:schemeClr val="tx1"/>
                        </a:solidFill>
                        <a:effectLst/>
                        <a:latin typeface="Trebuchet MS" panose="020B0603020202020204" pitchFamily="34" charset="0"/>
                        <a:ea typeface="+mn-ea"/>
                        <a:cs typeface="+mn-cs"/>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0000"/>
                        </a:lnSpc>
                        <a:spcBef>
                          <a:spcPts val="0"/>
                        </a:spcBef>
                        <a:spcAft>
                          <a:spcPts val="0"/>
                        </a:spcAft>
                      </a:pPr>
                      <a:r>
                        <a:rPr lang="en-US" sz="1000" b="0" kern="1200" dirty="0">
                          <a:solidFill>
                            <a:schemeClr val="tx1"/>
                          </a:solidFill>
                          <a:effectLst/>
                          <a:latin typeface="Trebuchet MS" panose="020B0603020202020204" pitchFamily="34" charset="0"/>
                          <a:ea typeface="+mn-ea"/>
                          <a:cs typeface="+mn-cs"/>
                        </a:rPr>
                        <a:t>-</a:t>
                      </a:r>
                      <a:endParaRPr lang="en-ZA" sz="1000" b="0" kern="1200" dirty="0">
                        <a:solidFill>
                          <a:schemeClr val="tx1"/>
                        </a:solidFill>
                        <a:effectLst/>
                        <a:latin typeface="Trebuchet MS" panose="020B0603020202020204" pitchFamily="34" charset="0"/>
                        <a:ea typeface="+mn-ea"/>
                        <a:cs typeface="+mn-cs"/>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500"/>
                        </a:spcAft>
                      </a:pPr>
                      <a:r>
                        <a:rPr lang="en-US" sz="1000" dirty="0">
                          <a:effectLst/>
                          <a:latin typeface="Trebuchet MS" panose="020B0603020202020204" pitchFamily="34" charset="0"/>
                          <a:ea typeface="Calibri" panose="020F0502020204030204" pitchFamily="34" charset="0"/>
                          <a:cs typeface="Calibri" panose="020F0502020204030204" pitchFamily="34" charset="0"/>
                        </a:rPr>
                        <a:t>Level 4</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bl>
          </a:graphicData>
        </a:graphic>
      </p:graphicFrame>
      <p:sp>
        <p:nvSpPr>
          <p:cNvPr id="3" name="Rectangle 2"/>
          <p:cNvSpPr/>
          <p:nvPr/>
        </p:nvSpPr>
        <p:spPr>
          <a:xfrm>
            <a:off x="248193" y="1000353"/>
            <a:ext cx="8654507" cy="446276"/>
          </a:xfrm>
          <a:prstGeom prst="rect">
            <a:avLst/>
          </a:prstGeom>
        </p:spPr>
        <p:txBody>
          <a:bodyPr wrap="square">
            <a:spAutoFit/>
          </a:bodyPr>
          <a:lstStyle/>
          <a:p>
            <a:pPr marL="0" marR="0" lvl="0" indent="0" algn="l" defTabSz="914400" rtl="0" eaLnBrk="1" fontAlgn="base" latinLnBrk="0" hangingPunct="1">
              <a:lnSpc>
                <a:spcPct val="115000"/>
              </a:lnSpc>
              <a:spcBef>
                <a:spcPts val="0"/>
              </a:spcBef>
              <a:spcAft>
                <a:spcPts val="0"/>
              </a:spcAft>
              <a:buClrTx/>
              <a:buSzTx/>
              <a:buFontTx/>
              <a:buNone/>
              <a:tabLst/>
              <a:defRPr/>
            </a:pPr>
            <a:r>
              <a:rPr kumimoji="0" lang="en-ZA" sz="1000" b="1" i="0" u="none" strike="noStrike" kern="1200" cap="none" spc="0" normalizeH="0" baseline="0" noProof="0" dirty="0">
                <a:ln>
                  <a:noFill/>
                </a:ln>
                <a:solidFill>
                  <a:srgbClr val="002967"/>
                </a:solidFill>
                <a:effectLst/>
                <a:uLnTx/>
                <a:uFillTx/>
                <a:latin typeface="Trebuchet MS" panose="020B0603020202020204" pitchFamily="34" charset="0"/>
                <a:ea typeface="+mn-ea"/>
                <a:cs typeface="Arial" pitchFamily="34" charset="0"/>
              </a:rPr>
              <a:t>STRATEGIC OBJECTIVE 6: </a:t>
            </a:r>
            <a:r>
              <a:rPr kumimoji="0" lang="en-ZA"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itchFamily="34" charset="0"/>
              </a:rPr>
              <a:t>To achieve operational efficiencies in all activities, including human, marketing and other resources available to South African Tourism</a:t>
            </a:r>
            <a:endParaRPr kumimoji="0" lang="en-ZA" sz="1000" b="0" i="0" u="none" strike="noStrike" kern="1200" cap="none" spc="0" normalizeH="0" baseline="0" noProof="0" dirty="0">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xmlns="" id="{B9EB6A8B-AC79-49BD-8659-8AD205221AE4}"/>
              </a:ext>
            </a:extLst>
          </p:cNvPr>
          <p:cNvSpPr txBox="1"/>
          <p:nvPr/>
        </p:nvSpPr>
        <p:spPr>
          <a:xfrm>
            <a:off x="-163246" y="6596390"/>
            <a:ext cx="2867414" cy="230832"/>
          </a:xfrm>
          <a:prstGeom prst="rect">
            <a:avLst/>
          </a:prstGeom>
          <a:noFill/>
        </p:spPr>
        <p:txBody>
          <a:bodyPr wrap="square">
            <a:spAutoFit/>
          </a:bodyPr>
          <a:lstStyle/>
          <a:p>
            <a:pPr algn="ctr" eaLnBrk="1" fontAlgn="auto" hangingPunct="1">
              <a:spcBef>
                <a:spcPts val="0"/>
              </a:spcBef>
              <a:spcAft>
                <a:spcPts val="0"/>
              </a:spcAft>
              <a:defRPr/>
            </a:pPr>
            <a:r>
              <a:rPr lang="en-ZA" sz="900" kern="0" dirty="0">
                <a:latin typeface="Trebuchet MS" panose="020B0603020202020204" pitchFamily="34" charset="0"/>
              </a:rPr>
              <a:t>Annual Performance Plan: page 25 </a:t>
            </a:r>
          </a:p>
        </p:txBody>
      </p:sp>
    </p:spTree>
    <p:extLst>
      <p:ext uri="{BB962C8B-B14F-4D97-AF65-F5344CB8AC3E}">
        <p14:creationId xmlns:p14="http://schemas.microsoft.com/office/powerpoint/2010/main" xmlns="" val="662301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altLang="en-US" dirty="0"/>
              <a:t>Programme 2: Business enablement</a:t>
            </a:r>
            <a:endParaRPr lang="en-ZA" dirty="0"/>
          </a:p>
        </p:txBody>
      </p:sp>
      <p:graphicFrame>
        <p:nvGraphicFramePr>
          <p:cNvPr id="4" name="Table 3">
            <a:extLst>
              <a:ext uri="{FF2B5EF4-FFF2-40B4-BE49-F238E27FC236}">
                <a16:creationId xmlns:a16="http://schemas.microsoft.com/office/drawing/2014/main" xmlns="" id="{B9E61BF7-E33A-4179-BC69-B02DF6EB4FFF}"/>
              </a:ext>
            </a:extLst>
          </p:cNvPr>
          <p:cNvGraphicFramePr>
            <a:graphicFrameLocks noGrp="1"/>
          </p:cNvGraphicFramePr>
          <p:nvPr>
            <p:extLst>
              <p:ext uri="{D42A27DB-BD31-4B8C-83A1-F6EECF244321}">
                <p14:modId xmlns:p14="http://schemas.microsoft.com/office/powerpoint/2010/main" xmlns="" val="1635481204"/>
              </p:ext>
            </p:extLst>
          </p:nvPr>
        </p:nvGraphicFramePr>
        <p:xfrm>
          <a:off x="328613" y="1628775"/>
          <a:ext cx="8573847" cy="3444004"/>
        </p:xfrm>
        <a:graphic>
          <a:graphicData uri="http://schemas.openxmlformats.org/drawingml/2006/table">
            <a:tbl>
              <a:tblPr firstRow="1" firstCol="1" bandRow="1">
                <a:tableStyleId>{5940675A-B579-460E-94D1-54222C63F5DA}</a:tableStyleId>
              </a:tblPr>
              <a:tblGrid>
                <a:gridCol w="1429580">
                  <a:extLst>
                    <a:ext uri="{9D8B030D-6E8A-4147-A177-3AD203B41FA5}">
                      <a16:colId xmlns:a16="http://schemas.microsoft.com/office/drawing/2014/main" xmlns="" val="20001"/>
                    </a:ext>
                  </a:extLst>
                </a:gridCol>
                <a:gridCol w="1226547">
                  <a:extLst>
                    <a:ext uri="{9D8B030D-6E8A-4147-A177-3AD203B41FA5}">
                      <a16:colId xmlns:a16="http://schemas.microsoft.com/office/drawing/2014/main" xmlns="" val="20002"/>
                    </a:ext>
                  </a:extLst>
                </a:gridCol>
                <a:gridCol w="1198053">
                  <a:extLst>
                    <a:ext uri="{9D8B030D-6E8A-4147-A177-3AD203B41FA5}">
                      <a16:colId xmlns:a16="http://schemas.microsoft.com/office/drawing/2014/main" xmlns="" val="20003"/>
                    </a:ext>
                  </a:extLst>
                </a:gridCol>
                <a:gridCol w="1262171">
                  <a:extLst>
                    <a:ext uri="{9D8B030D-6E8A-4147-A177-3AD203B41FA5}">
                      <a16:colId xmlns:a16="http://schemas.microsoft.com/office/drawing/2014/main" xmlns="" val="20004"/>
                    </a:ext>
                  </a:extLst>
                </a:gridCol>
                <a:gridCol w="1172586">
                  <a:extLst>
                    <a:ext uri="{9D8B030D-6E8A-4147-A177-3AD203B41FA5}">
                      <a16:colId xmlns:a16="http://schemas.microsoft.com/office/drawing/2014/main" xmlns="" val="20009"/>
                    </a:ext>
                  </a:extLst>
                </a:gridCol>
                <a:gridCol w="1172586">
                  <a:extLst>
                    <a:ext uri="{9D8B030D-6E8A-4147-A177-3AD203B41FA5}">
                      <a16:colId xmlns:a16="http://schemas.microsoft.com/office/drawing/2014/main" xmlns="" val="20010"/>
                    </a:ext>
                  </a:extLst>
                </a:gridCol>
                <a:gridCol w="1112324">
                  <a:extLst>
                    <a:ext uri="{9D8B030D-6E8A-4147-A177-3AD203B41FA5}">
                      <a16:colId xmlns:a16="http://schemas.microsoft.com/office/drawing/2014/main" xmlns="" val="20007"/>
                    </a:ext>
                  </a:extLst>
                </a:gridCol>
              </a:tblGrid>
              <a:tr h="644820">
                <a:tc rowSpan="2">
                  <a:txBody>
                    <a:bodyPr/>
                    <a:lstStyle/>
                    <a:p>
                      <a:pPr marL="0" marR="0" algn="ctr">
                        <a:lnSpc>
                          <a:spcPct val="100000"/>
                        </a:lnSpc>
                        <a:spcBef>
                          <a:spcPts val="0"/>
                        </a:spcBef>
                        <a:spcAft>
                          <a:spcPts val="0"/>
                        </a:spcAft>
                      </a:pPr>
                      <a:r>
                        <a:rPr lang="en-ZA" sz="1100" b="1" dirty="0">
                          <a:solidFill>
                            <a:schemeClr val="bg1"/>
                          </a:solidFill>
                          <a:effectLst/>
                          <a:latin typeface="Trebuchet MS" panose="020B0603020202020204" pitchFamily="34" charset="0"/>
                        </a:rPr>
                        <a:t>Key Performance Indicator</a:t>
                      </a:r>
                      <a:endParaRPr lang="en-ZA" sz="11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5314" marR="65314"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solidFill>
                  </a:tcPr>
                </a:tc>
                <a:tc rowSpan="2">
                  <a:txBody>
                    <a:bodyPr/>
                    <a:lstStyle/>
                    <a:p>
                      <a:pPr marL="0" marR="0" algn="ctr">
                        <a:lnSpc>
                          <a:spcPct val="100000"/>
                        </a:lnSpc>
                        <a:spcBef>
                          <a:spcPts val="0"/>
                        </a:spcBef>
                        <a:spcAft>
                          <a:spcPts val="0"/>
                        </a:spcAft>
                      </a:pPr>
                      <a:r>
                        <a:rPr lang="en-ZA" sz="1100" b="1" dirty="0">
                          <a:solidFill>
                            <a:schemeClr val="bg1"/>
                          </a:solidFill>
                          <a:effectLst/>
                          <a:latin typeface="Trebuchet MS" panose="020B0603020202020204" pitchFamily="34" charset="0"/>
                        </a:rPr>
                        <a:t>Reporting Period</a:t>
                      </a:r>
                      <a:endParaRPr lang="en-ZA" sz="11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solidFill>
                  </a:tcPr>
                </a:tc>
                <a:tc rowSpan="2">
                  <a:txBody>
                    <a:bodyPr/>
                    <a:lstStyle/>
                    <a:p>
                      <a:pPr marL="0" marR="0" algn="ctr" defTabSz="914400" rtl="0" eaLnBrk="1" latinLnBrk="0" hangingPunct="1">
                        <a:lnSpc>
                          <a:spcPct val="100000"/>
                        </a:lnSpc>
                        <a:spcBef>
                          <a:spcPts val="0"/>
                        </a:spcBef>
                        <a:spcAft>
                          <a:spcPts val="0"/>
                        </a:spcAft>
                      </a:pPr>
                      <a:r>
                        <a:rPr lang="en-US" sz="1100" b="1" kern="1200" dirty="0">
                          <a:solidFill>
                            <a:schemeClr val="bg1"/>
                          </a:solidFill>
                          <a:effectLst/>
                          <a:latin typeface="Trebuchet MS" panose="020B0603020202020204" pitchFamily="34" charset="0"/>
                          <a:ea typeface="+mn-ea"/>
                          <a:cs typeface="+mn-cs"/>
                        </a:rPr>
                        <a:t>Annual Target 2019/20</a:t>
                      </a: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solidFill>
                  </a:tcPr>
                </a:tc>
                <a:tc gridSpan="4">
                  <a:txBody>
                    <a:bodyPr/>
                    <a:lstStyle/>
                    <a:p>
                      <a:pPr marL="0" marR="0" algn="ctr">
                        <a:lnSpc>
                          <a:spcPct val="100000"/>
                        </a:lnSpc>
                        <a:spcBef>
                          <a:spcPts val="0"/>
                        </a:spcBef>
                        <a:spcAft>
                          <a:spcPts val="0"/>
                        </a:spcAft>
                      </a:pPr>
                      <a:r>
                        <a:rPr lang="en-ZA" sz="1100" b="1" dirty="0">
                          <a:solidFill>
                            <a:schemeClr val="bg1"/>
                          </a:solidFill>
                          <a:effectLst/>
                          <a:latin typeface="Trebuchet MS" panose="020B0603020202020204" pitchFamily="34" charset="0"/>
                        </a:rPr>
                        <a:t>Quarterly Target 2019/20</a:t>
                      </a:r>
                      <a:endParaRPr lang="en-ZA" sz="11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solidFill>
                  </a:tcPr>
                </a:tc>
                <a:tc hMerge="1">
                  <a:txBody>
                    <a:bodyPr/>
                    <a:lstStyle/>
                    <a:p>
                      <a:pPr marL="0" marR="0" algn="ctr">
                        <a:lnSpc>
                          <a:spcPct val="100000"/>
                        </a:lnSpc>
                        <a:spcBef>
                          <a:spcPts val="0"/>
                        </a:spcBef>
                        <a:spcAft>
                          <a:spcPts val="0"/>
                        </a:spcAft>
                      </a:pPr>
                      <a:endParaRPr lang="en-ZA" sz="11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solidFill>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solidFill>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0"/>
                  </a:ext>
                </a:extLst>
              </a:tr>
              <a:tr h="497861">
                <a:tc vMerge="1">
                  <a:txBody>
                    <a:bodyPr/>
                    <a:lstStyle/>
                    <a:p>
                      <a:endParaRPr 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tc vMerge="1">
                  <a:txBody>
                    <a:bodyPr/>
                    <a:lstStyle/>
                    <a:p>
                      <a:pPr marL="0" marR="0" algn="ctr">
                        <a:lnSpc>
                          <a:spcPct val="100000"/>
                        </a:lnSpc>
                        <a:spcBef>
                          <a:spcPts val="0"/>
                        </a:spcBef>
                        <a:spcAft>
                          <a:spcPts val="0"/>
                        </a:spcAft>
                      </a:pPr>
                      <a:endParaRPr lang="en-ZA" sz="11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tc vMerge="1">
                  <a:txBody>
                    <a:bodyPr/>
                    <a:lstStyle/>
                    <a:p>
                      <a:pPr marL="0" marR="0" algn="ctr">
                        <a:lnSpc>
                          <a:spcPct val="100000"/>
                        </a:lnSpc>
                        <a:spcBef>
                          <a:spcPts val="0"/>
                        </a:spcBef>
                        <a:spcAft>
                          <a:spcPts val="0"/>
                        </a:spcAft>
                      </a:pPr>
                      <a:endParaRPr lang="en-ZA" sz="11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tc>
                  <a:txBody>
                    <a:bodyPr/>
                    <a:lstStyle/>
                    <a:p>
                      <a:pPr marL="0" marR="0" algn="ctr" defTabSz="914400" rtl="0" eaLnBrk="1" latinLnBrk="0" hangingPunct="1">
                        <a:lnSpc>
                          <a:spcPct val="100000"/>
                        </a:lnSpc>
                        <a:spcBef>
                          <a:spcPts val="0"/>
                        </a:spcBef>
                        <a:spcAft>
                          <a:spcPts val="0"/>
                        </a:spcAft>
                      </a:pPr>
                      <a:r>
                        <a:rPr lang="en-ZA" sz="1100" b="1" kern="12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Quarter 1</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tc>
                  <a:txBody>
                    <a:bodyPr/>
                    <a:lstStyle/>
                    <a:p>
                      <a:pPr marL="0" marR="0" algn="ctr" defTabSz="914400" rtl="0" eaLnBrk="1" latinLnBrk="0" hangingPunct="1">
                        <a:lnSpc>
                          <a:spcPct val="100000"/>
                        </a:lnSpc>
                        <a:spcBef>
                          <a:spcPts val="0"/>
                        </a:spcBef>
                        <a:spcAft>
                          <a:spcPts val="0"/>
                        </a:spcAft>
                      </a:pPr>
                      <a:r>
                        <a:rPr lang="en-ZA" sz="1100" b="1" kern="12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Quarter 2</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tc>
                  <a:txBody>
                    <a:bodyPr/>
                    <a:lstStyle/>
                    <a:p>
                      <a:pPr marL="0" marR="0" algn="ctr" defTabSz="914400" rtl="0" eaLnBrk="1" latinLnBrk="0" hangingPunct="1">
                        <a:lnSpc>
                          <a:spcPct val="100000"/>
                        </a:lnSpc>
                        <a:spcBef>
                          <a:spcPts val="0"/>
                        </a:spcBef>
                        <a:spcAft>
                          <a:spcPts val="0"/>
                        </a:spcAft>
                      </a:pPr>
                      <a:r>
                        <a:rPr lang="en-ZA" sz="1100" b="1" kern="12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Quarter 3</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tc>
                  <a:txBody>
                    <a:bodyPr/>
                    <a:lstStyle/>
                    <a:p>
                      <a:pPr marL="0" marR="0" algn="ctr" defTabSz="914400" rtl="0" eaLnBrk="1" latinLnBrk="0" hangingPunct="1">
                        <a:lnSpc>
                          <a:spcPct val="100000"/>
                        </a:lnSpc>
                        <a:spcBef>
                          <a:spcPts val="0"/>
                        </a:spcBef>
                        <a:spcAft>
                          <a:spcPts val="0"/>
                        </a:spcAft>
                      </a:pPr>
                      <a:r>
                        <a:rPr lang="en-ZA" sz="1100" b="1" kern="12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Quarter 4</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xmlns="" val="10002"/>
                  </a:ext>
                </a:extLst>
              </a:tr>
              <a:tr h="506581">
                <a:tc>
                  <a:txBody>
                    <a:bodyPr/>
                    <a:lstStyle/>
                    <a:p>
                      <a:pPr algn="just">
                        <a:lnSpc>
                          <a:spcPct val="115000"/>
                        </a:lnSpc>
                        <a:spcAft>
                          <a:spcPts val="0"/>
                        </a:spcAft>
                      </a:pPr>
                      <a:r>
                        <a:rPr lang="en-ZA" sz="1050" dirty="0">
                          <a:effectLst/>
                          <a:latin typeface="Trebuchet MS" panose="020B0603020202020204" pitchFamily="34" charset="0"/>
                          <a:ea typeface="Calibri" panose="020F0502020204030204" pitchFamily="34" charset="0"/>
                          <a:cs typeface="Calibri" panose="020F0502020204030204" pitchFamily="34" charset="0"/>
                        </a:rPr>
                        <a:t>Quarterly stakeholder meetings</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050" dirty="0">
                          <a:effectLst/>
                          <a:latin typeface="Trebuchet MS" panose="020B0603020202020204" pitchFamily="34" charset="0"/>
                          <a:ea typeface="Calibri" panose="020F0502020204030204" pitchFamily="34" charset="0"/>
                          <a:cs typeface="Calibri" panose="020F0502020204030204" pitchFamily="34" charset="0"/>
                        </a:rPr>
                        <a:t> </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just">
                        <a:lnSpc>
                          <a:spcPct val="115000"/>
                        </a:lnSpc>
                        <a:spcAft>
                          <a:spcPts val="1000"/>
                        </a:spcAft>
                      </a:pPr>
                      <a:r>
                        <a:rPr lang="en-ZA" sz="1050" dirty="0">
                          <a:effectLst/>
                          <a:latin typeface="Trebuchet MS" panose="020B0603020202020204" pitchFamily="34" charset="0"/>
                          <a:ea typeface="Calibri" panose="020F0502020204030204" pitchFamily="34" charset="0"/>
                          <a:cs typeface="Calibri" panose="020F0502020204030204" pitchFamily="34" charset="0"/>
                        </a:rPr>
                        <a:t>Quarterly</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just">
                        <a:lnSpc>
                          <a:spcPct val="115000"/>
                        </a:lnSpc>
                        <a:spcAft>
                          <a:spcPts val="500"/>
                        </a:spcAft>
                      </a:pPr>
                      <a:r>
                        <a:rPr lang="en-ZA" sz="105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4</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15000"/>
                        </a:lnSpc>
                        <a:spcAft>
                          <a:spcPts val="500"/>
                        </a:spcAft>
                      </a:pPr>
                      <a:r>
                        <a:rPr lang="en-ZA" sz="105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1</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15000"/>
                        </a:lnSpc>
                        <a:spcAft>
                          <a:spcPts val="500"/>
                        </a:spcAft>
                      </a:pPr>
                      <a:r>
                        <a:rPr lang="en-ZA" sz="105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1</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15000"/>
                        </a:lnSpc>
                        <a:spcAft>
                          <a:spcPts val="500"/>
                        </a:spcAft>
                      </a:pPr>
                      <a:r>
                        <a:rPr lang="en-ZA" sz="105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1</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15000"/>
                        </a:lnSpc>
                        <a:spcAft>
                          <a:spcPts val="500"/>
                        </a:spcAft>
                      </a:pPr>
                      <a:r>
                        <a:rPr lang="en-ZA" sz="1050">
                          <a:solidFill>
                            <a:srgbClr val="000000"/>
                          </a:solidFill>
                          <a:effectLst/>
                          <a:latin typeface="Trebuchet MS" panose="020B0603020202020204" pitchFamily="34" charset="0"/>
                          <a:ea typeface="Calibri" panose="020F0502020204030204" pitchFamily="34" charset="0"/>
                          <a:cs typeface="Calibri" panose="020F0502020204030204" pitchFamily="34" charset="0"/>
                        </a:rPr>
                        <a:t>1</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10003"/>
                  </a:ext>
                </a:extLst>
              </a:tr>
              <a:tr h="506581">
                <a:tc>
                  <a:txBody>
                    <a:bodyPr/>
                    <a:lstStyle/>
                    <a:p>
                      <a:pPr algn="just">
                        <a:lnSpc>
                          <a:spcPct val="115000"/>
                        </a:lnSpc>
                        <a:spcAft>
                          <a:spcPts val="0"/>
                        </a:spcAft>
                      </a:pPr>
                      <a:r>
                        <a:rPr lang="en-ZA" sz="1050">
                          <a:effectLst/>
                          <a:latin typeface="Trebuchet MS" panose="020B0603020202020204" pitchFamily="34" charset="0"/>
                          <a:ea typeface="Calibri" panose="020F0502020204030204" pitchFamily="34" charset="0"/>
                          <a:cs typeface="Calibri" panose="020F0502020204030204" pitchFamily="34" charset="0"/>
                        </a:rPr>
                        <a:t>Annual national stakeholder meeting</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just">
                        <a:lnSpc>
                          <a:spcPct val="115000"/>
                        </a:lnSpc>
                        <a:spcAft>
                          <a:spcPts val="0"/>
                        </a:spcAft>
                      </a:pPr>
                      <a:r>
                        <a:rPr lang="en-US" sz="1050">
                          <a:effectLst/>
                          <a:latin typeface="Trebuchet MS" panose="020B0603020202020204" pitchFamily="34" charset="0"/>
                          <a:ea typeface="Calibri" panose="020F0502020204030204" pitchFamily="34" charset="0"/>
                          <a:cs typeface="Calibri" panose="020F0502020204030204" pitchFamily="34" charset="0"/>
                        </a:rPr>
                        <a:t>Annual</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just">
                        <a:lnSpc>
                          <a:spcPct val="115000"/>
                        </a:lnSpc>
                        <a:spcAft>
                          <a:spcPts val="500"/>
                        </a:spcAft>
                      </a:pPr>
                      <a:r>
                        <a:rPr lang="en-US" sz="105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1</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15000"/>
                        </a:lnSpc>
                        <a:spcAft>
                          <a:spcPts val="500"/>
                        </a:spcAft>
                      </a:pPr>
                      <a:r>
                        <a:rPr lang="en-US" sz="105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 -</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15000"/>
                        </a:lnSpc>
                        <a:spcAft>
                          <a:spcPts val="500"/>
                        </a:spcAft>
                      </a:pPr>
                      <a:r>
                        <a:rPr lang="en-US" sz="105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15000"/>
                        </a:lnSpc>
                        <a:spcAft>
                          <a:spcPts val="500"/>
                        </a:spcAft>
                      </a:pPr>
                      <a:r>
                        <a:rPr lang="en-US" sz="105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15000"/>
                        </a:lnSpc>
                        <a:spcAft>
                          <a:spcPts val="500"/>
                        </a:spcAft>
                      </a:pPr>
                      <a:r>
                        <a:rPr lang="en-US" sz="105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1</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1149845454"/>
                  </a:ext>
                </a:extLst>
              </a:tr>
              <a:tr h="506581">
                <a:tc>
                  <a:txBody>
                    <a:bodyPr/>
                    <a:lstStyle/>
                    <a:p>
                      <a:pPr algn="just">
                        <a:lnSpc>
                          <a:spcPct val="115000"/>
                        </a:lnSpc>
                        <a:spcAft>
                          <a:spcPts val="0"/>
                        </a:spcAft>
                      </a:pPr>
                      <a:r>
                        <a:rPr lang="en-ZA" sz="1050" dirty="0">
                          <a:effectLst/>
                          <a:latin typeface="Trebuchet MS" panose="020B0603020202020204" pitchFamily="34" charset="0"/>
                          <a:ea typeface="Calibri" panose="020F0502020204030204" pitchFamily="34" charset="0"/>
                          <a:cs typeface="Calibri" panose="020F0502020204030204" pitchFamily="34" charset="0"/>
                        </a:rPr>
                        <a:t>Quarterly market insight reports</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just">
                        <a:lnSpc>
                          <a:spcPct val="115000"/>
                        </a:lnSpc>
                        <a:spcAft>
                          <a:spcPts val="0"/>
                        </a:spcAft>
                      </a:pPr>
                      <a:r>
                        <a:rPr lang="en-ZA" sz="1050" dirty="0">
                          <a:effectLst/>
                          <a:latin typeface="Trebuchet MS" panose="020B0603020202020204" pitchFamily="34" charset="0"/>
                          <a:ea typeface="Calibri" panose="020F0502020204030204" pitchFamily="34" charset="0"/>
                          <a:cs typeface="Calibri" panose="020F0502020204030204" pitchFamily="34" charset="0"/>
                        </a:rPr>
                        <a:t>Quarterly</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just">
                        <a:lnSpc>
                          <a:spcPct val="115000"/>
                        </a:lnSpc>
                        <a:spcAft>
                          <a:spcPts val="500"/>
                        </a:spcAft>
                      </a:pPr>
                      <a:r>
                        <a:rPr lang="en-ZA" sz="105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4</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15000"/>
                        </a:lnSpc>
                        <a:spcAft>
                          <a:spcPts val="500"/>
                        </a:spcAft>
                      </a:pPr>
                      <a:r>
                        <a:rPr lang="en-ZA" sz="105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1</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15000"/>
                        </a:lnSpc>
                        <a:spcAft>
                          <a:spcPts val="500"/>
                        </a:spcAft>
                      </a:pPr>
                      <a:r>
                        <a:rPr lang="en-ZA" sz="105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1</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15000"/>
                        </a:lnSpc>
                        <a:spcAft>
                          <a:spcPts val="500"/>
                        </a:spcAft>
                      </a:pPr>
                      <a:r>
                        <a:rPr lang="en-ZA" sz="1050">
                          <a:solidFill>
                            <a:srgbClr val="000000"/>
                          </a:solidFill>
                          <a:effectLst/>
                          <a:latin typeface="Trebuchet MS" panose="020B0603020202020204" pitchFamily="34" charset="0"/>
                          <a:ea typeface="Calibri" panose="020F0502020204030204" pitchFamily="34" charset="0"/>
                          <a:cs typeface="Calibri" panose="020F0502020204030204" pitchFamily="34" charset="0"/>
                        </a:rPr>
                        <a:t>1</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15000"/>
                        </a:lnSpc>
                        <a:spcAft>
                          <a:spcPts val="500"/>
                        </a:spcAft>
                      </a:pPr>
                      <a:r>
                        <a:rPr lang="en-ZA" sz="1050">
                          <a:solidFill>
                            <a:srgbClr val="000000"/>
                          </a:solidFill>
                          <a:effectLst/>
                          <a:latin typeface="Trebuchet MS" panose="020B0603020202020204" pitchFamily="34" charset="0"/>
                          <a:ea typeface="Calibri" panose="020F0502020204030204" pitchFamily="34" charset="0"/>
                          <a:cs typeface="Calibri" panose="020F0502020204030204" pitchFamily="34" charset="0"/>
                        </a:rPr>
                        <a:t>1</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794600982"/>
                  </a:ext>
                </a:extLst>
              </a:tr>
              <a:tr h="506581">
                <a:tc>
                  <a:txBody>
                    <a:bodyPr/>
                    <a:lstStyle/>
                    <a:p>
                      <a:pPr algn="just">
                        <a:lnSpc>
                          <a:spcPct val="115000"/>
                        </a:lnSpc>
                        <a:spcAft>
                          <a:spcPts val="0"/>
                        </a:spcAft>
                      </a:pPr>
                      <a:r>
                        <a:rPr lang="en-ZA" sz="1050">
                          <a:effectLst/>
                          <a:latin typeface="Trebuchet MS" panose="020B0603020202020204" pitchFamily="34" charset="0"/>
                          <a:ea typeface="Calibri" panose="020F0502020204030204" pitchFamily="34" charset="0"/>
                          <a:cs typeface="Calibri" panose="020F0502020204030204" pitchFamily="34" charset="0"/>
                        </a:rPr>
                        <a:t>Tourism performance dashboard</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just">
                        <a:lnSpc>
                          <a:spcPct val="115000"/>
                        </a:lnSpc>
                        <a:spcAft>
                          <a:spcPts val="0"/>
                        </a:spcAft>
                      </a:pPr>
                      <a:r>
                        <a:rPr lang="en-ZA" sz="1050">
                          <a:effectLst/>
                          <a:latin typeface="Trebuchet MS" panose="020B0603020202020204" pitchFamily="34" charset="0"/>
                          <a:ea typeface="Calibri" panose="020F0502020204030204" pitchFamily="34" charset="0"/>
                          <a:cs typeface="Calibri" panose="020F0502020204030204" pitchFamily="34" charset="0"/>
                        </a:rPr>
                        <a:t>Quarterly</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just">
                        <a:lnSpc>
                          <a:spcPct val="115000"/>
                        </a:lnSpc>
                        <a:spcAft>
                          <a:spcPts val="500"/>
                        </a:spcAft>
                      </a:pPr>
                      <a:r>
                        <a:rPr lang="en-ZA" sz="105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Develop and launch performance dashboard</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15000"/>
                        </a:lnSpc>
                        <a:spcAft>
                          <a:spcPts val="500"/>
                        </a:spcAft>
                      </a:pPr>
                      <a:r>
                        <a:rPr lang="en-ZA" sz="1050">
                          <a:solidFill>
                            <a:srgbClr val="000000"/>
                          </a:solidFill>
                          <a:effectLst/>
                          <a:latin typeface="Trebuchet MS" panose="020B0603020202020204" pitchFamily="34" charset="0"/>
                          <a:ea typeface="Calibri" panose="020F0502020204030204" pitchFamily="34" charset="0"/>
                          <a:cs typeface="Calibri" panose="020F0502020204030204" pitchFamily="34" charset="0"/>
                        </a:rPr>
                        <a:t>Launch performance dashboard</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15000"/>
                        </a:lnSpc>
                        <a:spcAft>
                          <a:spcPts val="500"/>
                        </a:spcAft>
                      </a:pPr>
                      <a:r>
                        <a:rPr lang="en-ZA" sz="105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1 Enhancement implemented</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15000"/>
                        </a:lnSpc>
                        <a:spcAft>
                          <a:spcPts val="500"/>
                        </a:spcAft>
                      </a:pPr>
                      <a:r>
                        <a:rPr lang="en-ZA" sz="105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1 Enhancement implemented</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15000"/>
                        </a:lnSpc>
                        <a:spcAft>
                          <a:spcPts val="500"/>
                        </a:spcAft>
                      </a:pPr>
                      <a:r>
                        <a:rPr lang="en-ZA" sz="105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1 Enhancement implemented</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2585499278"/>
                  </a:ext>
                </a:extLst>
              </a:tr>
            </a:tbl>
          </a:graphicData>
        </a:graphic>
      </p:graphicFrame>
      <p:sp>
        <p:nvSpPr>
          <p:cNvPr id="3" name="Rectangle 2"/>
          <p:cNvSpPr/>
          <p:nvPr/>
        </p:nvSpPr>
        <p:spPr>
          <a:xfrm>
            <a:off x="248193" y="1000353"/>
            <a:ext cx="8654507" cy="634341"/>
          </a:xfrm>
          <a:prstGeom prst="rect">
            <a:avLst/>
          </a:prstGeom>
        </p:spPr>
        <p:txBody>
          <a:bodyPr wrap="square">
            <a:spAutoFit/>
          </a:bodyPr>
          <a:lstStyle/>
          <a:p>
            <a:pPr marL="0" marR="0" lvl="0" indent="0" algn="l" defTabSz="914400" rtl="0" eaLnBrk="1" fontAlgn="base" latinLnBrk="0" hangingPunct="1">
              <a:lnSpc>
                <a:spcPct val="115000"/>
              </a:lnSpc>
              <a:spcBef>
                <a:spcPts val="0"/>
              </a:spcBef>
              <a:spcAft>
                <a:spcPts val="0"/>
              </a:spcAft>
              <a:buClrTx/>
              <a:buSzTx/>
              <a:buFontTx/>
              <a:buNone/>
              <a:tabLst/>
              <a:defRPr/>
            </a:pPr>
            <a:r>
              <a:rPr kumimoji="0" lang="en-ZA" sz="1000" b="1" i="0" u="none" strike="noStrike" kern="1200" cap="none" spc="0" normalizeH="0" baseline="0" noProof="0" dirty="0">
                <a:ln>
                  <a:noFill/>
                </a:ln>
                <a:solidFill>
                  <a:srgbClr val="002967"/>
                </a:solidFill>
                <a:effectLst/>
                <a:uLnTx/>
                <a:uFillTx/>
                <a:latin typeface="Trebuchet MS" panose="020B0603020202020204" pitchFamily="34" charset="0"/>
                <a:ea typeface="+mn-ea"/>
                <a:cs typeface="Arial" pitchFamily="34" charset="0"/>
              </a:rPr>
              <a:t>STRATEGIC OBJECTIVE 3: </a:t>
            </a:r>
            <a:r>
              <a:rPr kumimoji="0" lang="en-ZA"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itchFamily="34" charset="0"/>
              </a:rPr>
              <a:t>To enhance stakeholder and partnership collaboration to better deliver on South African Tourism’s mandate</a:t>
            </a:r>
          </a:p>
          <a:p>
            <a:pPr marL="0" marR="0" lvl="0" indent="0" algn="l" defTabSz="914400" rtl="0" eaLnBrk="1" fontAlgn="base" latinLnBrk="0" hangingPunct="1">
              <a:lnSpc>
                <a:spcPct val="115000"/>
              </a:lnSpc>
              <a:spcBef>
                <a:spcPts val="0"/>
              </a:spcBef>
              <a:spcAft>
                <a:spcPts val="0"/>
              </a:spcAft>
              <a:buClrTx/>
              <a:buSzTx/>
              <a:buFontTx/>
              <a:buNone/>
              <a:tabLst/>
              <a:defRPr/>
            </a:pPr>
            <a:r>
              <a:rPr kumimoji="0" lang="en-ZA" sz="1000" b="1" i="0" u="none" strike="noStrike" kern="1200" cap="none" spc="0" normalizeH="0" baseline="0" noProof="0" dirty="0">
                <a:ln>
                  <a:noFill/>
                </a:ln>
                <a:solidFill>
                  <a:srgbClr val="002967"/>
                </a:solidFill>
                <a:effectLst/>
                <a:uLnTx/>
                <a:uFillTx/>
                <a:latin typeface="Trebuchet MS" panose="020B0603020202020204" pitchFamily="34" charset="0"/>
                <a:ea typeface="+mn-ea"/>
                <a:cs typeface="Arial" pitchFamily="34" charset="0"/>
              </a:rPr>
              <a:t>STRATEGIC OBJECTIVE 5: </a:t>
            </a:r>
            <a:r>
              <a:rPr kumimoji="0" lang="en-ZA"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itchFamily="34" charset="0"/>
              </a:rPr>
              <a:t>To position South African Tourism to be recognised as a tourism and business events industry leader in market intelligence, insights and analytics</a:t>
            </a:r>
          </a:p>
        </p:txBody>
      </p:sp>
      <p:sp>
        <p:nvSpPr>
          <p:cNvPr id="6" name="TextBox 5">
            <a:extLst>
              <a:ext uri="{FF2B5EF4-FFF2-40B4-BE49-F238E27FC236}">
                <a16:creationId xmlns:a16="http://schemas.microsoft.com/office/drawing/2014/main" xmlns="" id="{B9EB6A8B-AC79-49BD-8659-8AD205221AE4}"/>
              </a:ext>
            </a:extLst>
          </p:cNvPr>
          <p:cNvSpPr txBox="1"/>
          <p:nvPr/>
        </p:nvSpPr>
        <p:spPr>
          <a:xfrm>
            <a:off x="-227901" y="6596390"/>
            <a:ext cx="2867414" cy="230832"/>
          </a:xfrm>
          <a:prstGeom prst="rect">
            <a:avLst/>
          </a:prstGeom>
          <a:noFill/>
        </p:spPr>
        <p:txBody>
          <a:bodyPr wrap="square">
            <a:spAutoFit/>
          </a:bodyPr>
          <a:lstStyle/>
          <a:p>
            <a:pPr algn="ctr" eaLnBrk="1" fontAlgn="auto" hangingPunct="1">
              <a:spcBef>
                <a:spcPts val="0"/>
              </a:spcBef>
              <a:spcAft>
                <a:spcPts val="0"/>
              </a:spcAft>
              <a:defRPr/>
            </a:pPr>
            <a:r>
              <a:rPr lang="en-ZA" sz="900" kern="0" dirty="0">
                <a:latin typeface="Trebuchet MS" panose="020B0603020202020204" pitchFamily="34" charset="0"/>
              </a:rPr>
              <a:t>Annual Performance Plan: page 26 </a:t>
            </a:r>
          </a:p>
        </p:txBody>
      </p:sp>
    </p:spTree>
    <p:extLst>
      <p:ext uri="{BB962C8B-B14F-4D97-AF65-F5344CB8AC3E}">
        <p14:creationId xmlns:p14="http://schemas.microsoft.com/office/powerpoint/2010/main" xmlns="" val="903306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altLang="en-US" dirty="0"/>
              <a:t>Programme 3: Leisure Tourism Marketing</a:t>
            </a:r>
            <a:endParaRPr lang="en-ZA" dirty="0"/>
          </a:p>
        </p:txBody>
      </p:sp>
      <p:sp>
        <p:nvSpPr>
          <p:cNvPr id="3" name="Rectangle 2"/>
          <p:cNvSpPr/>
          <p:nvPr/>
        </p:nvSpPr>
        <p:spPr>
          <a:xfrm>
            <a:off x="248193" y="1000353"/>
            <a:ext cx="8654507" cy="623248"/>
          </a:xfrm>
          <a:prstGeom prst="rect">
            <a:avLst/>
          </a:prstGeom>
        </p:spPr>
        <p:txBody>
          <a:bodyPr wrap="square">
            <a:spAutoFit/>
          </a:bodyPr>
          <a:lstStyle/>
          <a:p>
            <a:pPr marL="0" marR="0" lvl="0" indent="0" algn="l" defTabSz="914400" rtl="0" eaLnBrk="1" fontAlgn="base" latinLnBrk="0" hangingPunct="1">
              <a:lnSpc>
                <a:spcPct val="115000"/>
              </a:lnSpc>
              <a:spcBef>
                <a:spcPts val="0"/>
              </a:spcBef>
              <a:spcAft>
                <a:spcPts val="0"/>
              </a:spcAft>
              <a:buClrTx/>
              <a:buSzTx/>
              <a:buFontTx/>
              <a:buNone/>
              <a:tabLst>
                <a:tab pos="3512820" algn="l"/>
              </a:tabLst>
              <a:defRPr/>
            </a:pPr>
            <a:r>
              <a:rPr kumimoji="0" lang="en-ZA" sz="1000" b="1" i="0" u="none" strike="noStrike" kern="1200" cap="none" spc="0" normalizeH="0" baseline="0" noProof="0" dirty="0">
                <a:ln>
                  <a:noFill/>
                </a:ln>
                <a:solidFill>
                  <a:srgbClr val="002967"/>
                </a:solidFill>
                <a:effectLst/>
                <a:uLnTx/>
                <a:uFillTx/>
                <a:latin typeface="Trebuchet MS" panose="020B0603020202020204" pitchFamily="34" charset="0"/>
                <a:ea typeface="+mn-ea"/>
                <a:cs typeface="Arial" pitchFamily="34" charset="0"/>
              </a:rPr>
              <a:t>STRATEGIC OBJECTIVE 1: </a:t>
            </a:r>
            <a:r>
              <a:rPr kumimoji="0" lang="en-ZA"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itchFamily="34" charset="0"/>
              </a:rPr>
              <a:t>To contribute to inclusive economic growth by increasing the number of international and domestic tourists</a:t>
            </a:r>
          </a:p>
          <a:p>
            <a:pPr marL="0" marR="0" lvl="0" indent="0" algn="l" defTabSz="914400" rtl="0" eaLnBrk="1" fontAlgn="base" latinLnBrk="0" hangingPunct="1">
              <a:lnSpc>
                <a:spcPct val="115000"/>
              </a:lnSpc>
              <a:spcBef>
                <a:spcPts val="0"/>
              </a:spcBef>
              <a:spcAft>
                <a:spcPts val="0"/>
              </a:spcAft>
              <a:buClrTx/>
              <a:buSzTx/>
              <a:buFontTx/>
              <a:buNone/>
              <a:tabLst>
                <a:tab pos="3512820" algn="l"/>
              </a:tabLst>
              <a:defRPr/>
            </a:pPr>
            <a:r>
              <a:rPr kumimoji="0" lang="en-ZA" sz="1000" b="1" i="0" u="none" strike="noStrike" kern="1200" cap="none" spc="0" normalizeH="0" baseline="0" noProof="0" dirty="0">
                <a:ln>
                  <a:noFill/>
                </a:ln>
                <a:solidFill>
                  <a:srgbClr val="002967"/>
                </a:solidFill>
                <a:effectLst/>
                <a:uLnTx/>
                <a:uFillTx/>
                <a:latin typeface="Trebuchet MS" panose="020B0603020202020204" pitchFamily="34" charset="0"/>
                <a:ea typeface="+mn-ea"/>
                <a:cs typeface="Arial" pitchFamily="34" charset="0"/>
              </a:rPr>
              <a:t>STRATEGIC OBJECTIVE 2: </a:t>
            </a:r>
            <a:r>
              <a:rPr kumimoji="0" lang="en-ZA"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itchFamily="34" charset="0"/>
              </a:rPr>
              <a:t>To contribute to an enhanced, recognised, appealing, resilient and competitive tourism and business events brand for South Africa across the target markets and segments</a:t>
            </a:r>
            <a:endParaRPr kumimoji="0" lang="en-ZA" sz="1000" b="0" i="0" u="none" strike="noStrike" kern="1200" cap="none" spc="0" normalizeH="0" baseline="0" noProof="0" dirty="0">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xmlns="" id="{B9E61BF7-E33A-4179-BC69-B02DF6EB4FFF}"/>
              </a:ext>
            </a:extLst>
          </p:cNvPr>
          <p:cNvGraphicFramePr>
            <a:graphicFrameLocks noGrp="1"/>
          </p:cNvGraphicFramePr>
          <p:nvPr>
            <p:extLst>
              <p:ext uri="{D42A27DB-BD31-4B8C-83A1-F6EECF244321}">
                <p14:modId xmlns:p14="http://schemas.microsoft.com/office/powerpoint/2010/main" xmlns="" val="2790299472"/>
              </p:ext>
            </p:extLst>
          </p:nvPr>
        </p:nvGraphicFramePr>
        <p:xfrm>
          <a:off x="328613" y="1628776"/>
          <a:ext cx="8504836" cy="3932064"/>
        </p:xfrm>
        <a:graphic>
          <a:graphicData uri="http://schemas.openxmlformats.org/drawingml/2006/table">
            <a:tbl>
              <a:tblPr firstRow="1" firstCol="1" bandRow="1">
                <a:tableStyleId>{5940675A-B579-460E-94D1-54222C63F5DA}</a:tableStyleId>
              </a:tblPr>
              <a:tblGrid>
                <a:gridCol w="1436867">
                  <a:extLst>
                    <a:ext uri="{9D8B030D-6E8A-4147-A177-3AD203B41FA5}">
                      <a16:colId xmlns:a16="http://schemas.microsoft.com/office/drawing/2014/main" xmlns="" val="20001"/>
                    </a:ext>
                  </a:extLst>
                </a:gridCol>
                <a:gridCol w="1169490">
                  <a:extLst>
                    <a:ext uri="{9D8B030D-6E8A-4147-A177-3AD203B41FA5}">
                      <a16:colId xmlns:a16="http://schemas.microsoft.com/office/drawing/2014/main" xmlns="" val="20002"/>
                    </a:ext>
                  </a:extLst>
                </a:gridCol>
                <a:gridCol w="1184227">
                  <a:extLst>
                    <a:ext uri="{9D8B030D-6E8A-4147-A177-3AD203B41FA5}">
                      <a16:colId xmlns:a16="http://schemas.microsoft.com/office/drawing/2014/main" xmlns="" val="20003"/>
                    </a:ext>
                  </a:extLst>
                </a:gridCol>
                <a:gridCol w="1178563">
                  <a:extLst>
                    <a:ext uri="{9D8B030D-6E8A-4147-A177-3AD203B41FA5}">
                      <a16:colId xmlns:a16="http://schemas.microsoft.com/office/drawing/2014/main" xmlns="" val="20004"/>
                    </a:ext>
                  </a:extLst>
                </a:gridCol>
                <a:gridCol w="1178563">
                  <a:extLst>
                    <a:ext uri="{9D8B030D-6E8A-4147-A177-3AD203B41FA5}">
                      <a16:colId xmlns:a16="http://schemas.microsoft.com/office/drawing/2014/main" xmlns="" val="20009"/>
                    </a:ext>
                  </a:extLst>
                </a:gridCol>
                <a:gridCol w="1178563">
                  <a:extLst>
                    <a:ext uri="{9D8B030D-6E8A-4147-A177-3AD203B41FA5}">
                      <a16:colId xmlns:a16="http://schemas.microsoft.com/office/drawing/2014/main" xmlns="" val="20010"/>
                    </a:ext>
                  </a:extLst>
                </a:gridCol>
                <a:gridCol w="1178563">
                  <a:extLst>
                    <a:ext uri="{9D8B030D-6E8A-4147-A177-3AD203B41FA5}">
                      <a16:colId xmlns:a16="http://schemas.microsoft.com/office/drawing/2014/main" xmlns="" val="20007"/>
                    </a:ext>
                  </a:extLst>
                </a:gridCol>
              </a:tblGrid>
              <a:tr h="631761">
                <a:tc rowSpan="2">
                  <a:txBody>
                    <a:bodyPr/>
                    <a:lstStyle/>
                    <a:p>
                      <a:pPr marL="0" marR="0" algn="ctr">
                        <a:lnSpc>
                          <a:spcPct val="100000"/>
                        </a:lnSpc>
                        <a:spcBef>
                          <a:spcPts val="0"/>
                        </a:spcBef>
                        <a:spcAft>
                          <a:spcPts val="0"/>
                        </a:spcAft>
                      </a:pPr>
                      <a:r>
                        <a:rPr lang="en-ZA" sz="1100" b="1" dirty="0">
                          <a:solidFill>
                            <a:schemeClr val="bg1"/>
                          </a:solidFill>
                          <a:effectLst/>
                          <a:latin typeface="Trebuchet MS" panose="020B0603020202020204" pitchFamily="34" charset="0"/>
                        </a:rPr>
                        <a:t>Key Performance Indicator</a:t>
                      </a:r>
                      <a:endParaRPr lang="en-ZA" sz="11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5314" marR="65314"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solidFill>
                  </a:tcPr>
                </a:tc>
                <a:tc rowSpan="2">
                  <a:txBody>
                    <a:bodyPr/>
                    <a:lstStyle/>
                    <a:p>
                      <a:pPr marL="0" marR="0" algn="ctr">
                        <a:lnSpc>
                          <a:spcPct val="100000"/>
                        </a:lnSpc>
                        <a:spcBef>
                          <a:spcPts val="0"/>
                        </a:spcBef>
                        <a:spcAft>
                          <a:spcPts val="0"/>
                        </a:spcAft>
                      </a:pPr>
                      <a:r>
                        <a:rPr lang="en-ZA" sz="1100" b="1" dirty="0">
                          <a:solidFill>
                            <a:schemeClr val="bg1"/>
                          </a:solidFill>
                          <a:effectLst/>
                          <a:latin typeface="Trebuchet MS" panose="020B0603020202020204" pitchFamily="34" charset="0"/>
                        </a:rPr>
                        <a:t>Reporting Period</a:t>
                      </a:r>
                      <a:endParaRPr lang="en-ZA" sz="11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solidFill>
                  </a:tcPr>
                </a:tc>
                <a:tc rowSpan="2">
                  <a:txBody>
                    <a:bodyPr/>
                    <a:lstStyle/>
                    <a:p>
                      <a:pPr marL="0" marR="0" algn="ctr" defTabSz="914400" rtl="0" eaLnBrk="1" latinLnBrk="0" hangingPunct="1">
                        <a:lnSpc>
                          <a:spcPct val="100000"/>
                        </a:lnSpc>
                        <a:spcBef>
                          <a:spcPts val="0"/>
                        </a:spcBef>
                        <a:spcAft>
                          <a:spcPts val="0"/>
                        </a:spcAft>
                      </a:pPr>
                      <a:r>
                        <a:rPr lang="en-US" sz="1100" b="1" kern="1200" dirty="0">
                          <a:solidFill>
                            <a:schemeClr val="bg1"/>
                          </a:solidFill>
                          <a:effectLst/>
                          <a:latin typeface="Trebuchet MS" panose="020B0603020202020204" pitchFamily="34" charset="0"/>
                          <a:ea typeface="+mn-ea"/>
                          <a:cs typeface="+mn-cs"/>
                        </a:rPr>
                        <a:t>Annual Target </a:t>
                      </a:r>
                      <a:r>
                        <a:rPr lang="en-ZA" sz="1100" b="1" dirty="0">
                          <a:solidFill>
                            <a:schemeClr val="bg1"/>
                          </a:solidFill>
                          <a:effectLst/>
                          <a:latin typeface="Trebuchet MS" panose="020B0603020202020204" pitchFamily="34" charset="0"/>
                        </a:rPr>
                        <a:t>2019/20</a:t>
                      </a:r>
                      <a:endParaRPr lang="en-US" sz="1100" b="1" kern="1200" dirty="0">
                        <a:solidFill>
                          <a:schemeClr val="bg1"/>
                        </a:solidFill>
                        <a:effectLst/>
                        <a:latin typeface="Trebuchet MS" panose="020B0603020202020204" pitchFamily="34" charset="0"/>
                        <a:ea typeface="+mn-ea"/>
                        <a:cs typeface="+mn-cs"/>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solidFill>
                  </a:tcPr>
                </a:tc>
                <a:tc gridSpan="4">
                  <a:txBody>
                    <a:bodyPr/>
                    <a:lstStyle/>
                    <a:p>
                      <a:pPr marL="0" marR="0" algn="ctr">
                        <a:lnSpc>
                          <a:spcPct val="100000"/>
                        </a:lnSpc>
                        <a:spcBef>
                          <a:spcPts val="0"/>
                        </a:spcBef>
                        <a:spcAft>
                          <a:spcPts val="0"/>
                        </a:spcAft>
                      </a:pPr>
                      <a:r>
                        <a:rPr lang="en-ZA" sz="1100" b="1" dirty="0">
                          <a:solidFill>
                            <a:schemeClr val="bg1"/>
                          </a:solidFill>
                          <a:effectLst/>
                          <a:latin typeface="Trebuchet MS" panose="020B0603020202020204" pitchFamily="34" charset="0"/>
                        </a:rPr>
                        <a:t>Quarterly Target 2019/20</a:t>
                      </a:r>
                      <a:endParaRPr lang="en-ZA" sz="11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solidFill>
                  </a:tcPr>
                </a:tc>
                <a:tc hMerge="1">
                  <a:txBody>
                    <a:bodyPr/>
                    <a:lstStyle/>
                    <a:p>
                      <a:pPr marL="0" marR="0" algn="ctr">
                        <a:lnSpc>
                          <a:spcPct val="100000"/>
                        </a:lnSpc>
                        <a:spcBef>
                          <a:spcPts val="0"/>
                        </a:spcBef>
                        <a:spcAft>
                          <a:spcPts val="0"/>
                        </a:spcAft>
                      </a:pPr>
                      <a:endParaRPr lang="en-ZA" sz="11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solidFill>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solidFill>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0"/>
                  </a:ext>
                </a:extLst>
              </a:tr>
              <a:tr h="487779">
                <a:tc vMerge="1">
                  <a:txBody>
                    <a:bodyPr/>
                    <a:lstStyle/>
                    <a:p>
                      <a:endParaRPr 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tc vMerge="1">
                  <a:txBody>
                    <a:bodyPr/>
                    <a:lstStyle/>
                    <a:p>
                      <a:pPr marL="0" marR="0" algn="ctr">
                        <a:lnSpc>
                          <a:spcPct val="100000"/>
                        </a:lnSpc>
                        <a:spcBef>
                          <a:spcPts val="0"/>
                        </a:spcBef>
                        <a:spcAft>
                          <a:spcPts val="0"/>
                        </a:spcAft>
                      </a:pPr>
                      <a:endParaRPr lang="en-ZA" sz="11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tc vMerge="1">
                  <a:txBody>
                    <a:bodyPr/>
                    <a:lstStyle/>
                    <a:p>
                      <a:pPr marL="0" marR="0" algn="ctr">
                        <a:lnSpc>
                          <a:spcPct val="100000"/>
                        </a:lnSpc>
                        <a:spcBef>
                          <a:spcPts val="0"/>
                        </a:spcBef>
                        <a:spcAft>
                          <a:spcPts val="0"/>
                        </a:spcAft>
                      </a:pPr>
                      <a:endParaRPr lang="en-ZA" sz="11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tc>
                  <a:txBody>
                    <a:bodyPr/>
                    <a:lstStyle/>
                    <a:p>
                      <a:pPr marL="0" marR="0" algn="ctr" defTabSz="914400" rtl="0" eaLnBrk="1" latinLnBrk="0" hangingPunct="1">
                        <a:lnSpc>
                          <a:spcPct val="100000"/>
                        </a:lnSpc>
                        <a:spcBef>
                          <a:spcPts val="0"/>
                        </a:spcBef>
                        <a:spcAft>
                          <a:spcPts val="0"/>
                        </a:spcAft>
                      </a:pPr>
                      <a:r>
                        <a:rPr lang="en-ZA" sz="1100" b="1" kern="12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Quarter 1</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tc>
                  <a:txBody>
                    <a:bodyPr/>
                    <a:lstStyle/>
                    <a:p>
                      <a:pPr marL="0" marR="0" algn="ctr" defTabSz="914400" rtl="0" eaLnBrk="1" latinLnBrk="0" hangingPunct="1">
                        <a:lnSpc>
                          <a:spcPct val="100000"/>
                        </a:lnSpc>
                        <a:spcBef>
                          <a:spcPts val="0"/>
                        </a:spcBef>
                        <a:spcAft>
                          <a:spcPts val="0"/>
                        </a:spcAft>
                      </a:pPr>
                      <a:r>
                        <a:rPr lang="en-ZA" sz="1100" b="1" kern="12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Quarter 2</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tc>
                  <a:txBody>
                    <a:bodyPr/>
                    <a:lstStyle/>
                    <a:p>
                      <a:pPr marL="0" marR="0" algn="ctr" defTabSz="914400" rtl="0" eaLnBrk="1" latinLnBrk="0" hangingPunct="1">
                        <a:lnSpc>
                          <a:spcPct val="100000"/>
                        </a:lnSpc>
                        <a:spcBef>
                          <a:spcPts val="0"/>
                        </a:spcBef>
                        <a:spcAft>
                          <a:spcPts val="0"/>
                        </a:spcAft>
                      </a:pPr>
                      <a:r>
                        <a:rPr lang="en-ZA" sz="1100" b="1" kern="12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Quarter 3</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tc>
                  <a:txBody>
                    <a:bodyPr/>
                    <a:lstStyle/>
                    <a:p>
                      <a:pPr marL="0" marR="0" algn="ctr" defTabSz="914400" rtl="0" eaLnBrk="1" latinLnBrk="0" hangingPunct="1">
                        <a:lnSpc>
                          <a:spcPct val="100000"/>
                        </a:lnSpc>
                        <a:spcBef>
                          <a:spcPts val="0"/>
                        </a:spcBef>
                        <a:spcAft>
                          <a:spcPts val="0"/>
                        </a:spcAft>
                      </a:pPr>
                      <a:r>
                        <a:rPr lang="en-ZA" sz="1100" b="1" kern="12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Quarter 4</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xmlns="" val="10002"/>
                  </a:ext>
                </a:extLst>
              </a:tr>
              <a:tr h="282089">
                <a:tc rowSpan="2">
                  <a:txBody>
                    <a:bodyPr/>
                    <a:lstStyle/>
                    <a:p>
                      <a:pPr marL="0" marR="0" algn="l">
                        <a:lnSpc>
                          <a:spcPct val="100000"/>
                        </a:lnSpc>
                        <a:spcBef>
                          <a:spcPts val="0"/>
                        </a:spcBef>
                        <a:spcAft>
                          <a:spcPts val="0"/>
                        </a:spcAft>
                      </a:pPr>
                      <a:r>
                        <a:rPr lang="en-ZA" sz="1000" i="0" dirty="0">
                          <a:effectLst/>
                          <a:latin typeface="Trebuchet MS" panose="020B0603020202020204" pitchFamily="34" charset="0"/>
                        </a:rPr>
                        <a:t>Number of international tourist arrivals (millions)*</a:t>
                      </a:r>
                      <a:endParaRPr lang="en-ZA" sz="1000" i="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4730" marR="4473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l">
                        <a:lnSpc>
                          <a:spcPct val="115000"/>
                        </a:lnSpc>
                        <a:spcAft>
                          <a:spcPts val="1000"/>
                        </a:spcAft>
                      </a:pPr>
                      <a:r>
                        <a:rPr lang="en-ZA" sz="1000">
                          <a:effectLst/>
                          <a:latin typeface="Trebuchet MS" panose="020B0603020202020204" pitchFamily="34" charset="0"/>
                          <a:ea typeface="Calibri" panose="020F0502020204030204" pitchFamily="34" charset="0"/>
                          <a:cs typeface="Calibri" panose="020F0502020204030204" pitchFamily="34" charset="0"/>
                        </a:rPr>
                        <a:t>Quarterly – financial year</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15000"/>
                        </a:lnSpc>
                        <a:spcAft>
                          <a:spcPts val="500"/>
                        </a:spcAft>
                      </a:pPr>
                      <a:r>
                        <a:rPr lang="en-ZA" sz="10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11.4</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15000"/>
                        </a:lnSpc>
                        <a:spcAft>
                          <a:spcPts val="500"/>
                        </a:spcAft>
                      </a:pPr>
                      <a:r>
                        <a:rPr lang="en-ZA" sz="1000" dirty="0">
                          <a:effectLst/>
                          <a:latin typeface="Trebuchet MS" panose="020B0603020202020204" pitchFamily="34" charset="0"/>
                          <a:ea typeface="Calibri" panose="020F0502020204030204" pitchFamily="34" charset="0"/>
                          <a:cs typeface="Calibri" panose="020F0502020204030204" pitchFamily="34" charset="0"/>
                        </a:rPr>
                        <a:t>2.6</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15000"/>
                        </a:lnSpc>
                        <a:spcAft>
                          <a:spcPts val="500"/>
                        </a:spcAft>
                      </a:pPr>
                      <a:r>
                        <a:rPr lang="en-ZA" sz="1000" dirty="0">
                          <a:effectLst/>
                          <a:latin typeface="Trebuchet MS" panose="020B0603020202020204" pitchFamily="34" charset="0"/>
                          <a:ea typeface="Calibri" panose="020F0502020204030204" pitchFamily="34" charset="0"/>
                          <a:cs typeface="Calibri" panose="020F0502020204030204" pitchFamily="34" charset="0"/>
                        </a:rPr>
                        <a:t>2.8</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15000"/>
                        </a:lnSpc>
                        <a:spcAft>
                          <a:spcPts val="500"/>
                        </a:spcAft>
                      </a:pPr>
                      <a:r>
                        <a:rPr lang="en-ZA" sz="1000" dirty="0">
                          <a:effectLst/>
                          <a:latin typeface="Trebuchet MS" panose="020B0603020202020204" pitchFamily="34" charset="0"/>
                          <a:ea typeface="Calibri" panose="020F0502020204030204" pitchFamily="34" charset="0"/>
                          <a:cs typeface="Calibri" panose="020F0502020204030204" pitchFamily="34" charset="0"/>
                        </a:rPr>
                        <a:t>3.0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15000"/>
                        </a:lnSpc>
                        <a:spcAft>
                          <a:spcPts val="500"/>
                        </a:spcAft>
                      </a:pPr>
                      <a:r>
                        <a:rPr lang="en-ZA" sz="1000" dirty="0">
                          <a:effectLst/>
                          <a:latin typeface="Trebuchet MS" panose="020B0603020202020204" pitchFamily="34" charset="0"/>
                          <a:ea typeface="Calibri" panose="020F0502020204030204" pitchFamily="34" charset="0"/>
                          <a:cs typeface="Calibri" panose="020F0502020204030204" pitchFamily="34" charset="0"/>
                        </a:rPr>
                        <a:t>3.0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10003"/>
                  </a:ext>
                </a:extLst>
              </a:tr>
              <a:tr h="282089">
                <a:tc vMerge="1">
                  <a:txBody>
                    <a:bodyPr/>
                    <a:lstStyle/>
                    <a:p>
                      <a:pPr marL="0" marR="0" algn="just">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726" marR="447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l">
                        <a:lnSpc>
                          <a:spcPct val="115000"/>
                        </a:lnSpc>
                        <a:spcAft>
                          <a:spcPts val="0"/>
                        </a:spcAft>
                      </a:pPr>
                      <a:r>
                        <a:rPr lang="en-ZA" sz="1000">
                          <a:effectLst/>
                          <a:latin typeface="Trebuchet MS" panose="020B0603020202020204" pitchFamily="34" charset="0"/>
                          <a:ea typeface="Calibri" panose="020F0502020204030204" pitchFamily="34" charset="0"/>
                          <a:cs typeface="Calibri" panose="020F0502020204030204" pitchFamily="34" charset="0"/>
                        </a:rPr>
                        <a:t>Quarterly – calendar year</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15000"/>
                        </a:lnSpc>
                        <a:spcAft>
                          <a:spcPts val="500"/>
                        </a:spcAft>
                      </a:pPr>
                      <a:r>
                        <a:rPr lang="en-ZA" sz="1000" i="1">
                          <a:effectLst/>
                          <a:latin typeface="Trebuchet MS" panose="020B0603020202020204" pitchFamily="34" charset="0"/>
                          <a:ea typeface="Calibri" panose="020F0502020204030204" pitchFamily="34" charset="0"/>
                          <a:cs typeface="Calibri" panose="020F0502020204030204" pitchFamily="34" charset="0"/>
                        </a:rPr>
                        <a:t>11.3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15000"/>
                        </a:lnSpc>
                        <a:spcAft>
                          <a:spcPts val="500"/>
                        </a:spcAft>
                      </a:pPr>
                      <a:r>
                        <a:rPr lang="en-ZA" sz="1000" i="1">
                          <a:effectLst/>
                          <a:latin typeface="Trebuchet MS" panose="020B0603020202020204" pitchFamily="34" charset="0"/>
                          <a:ea typeface="Calibri" panose="020F0502020204030204" pitchFamily="34" charset="0"/>
                          <a:cs typeface="Calibri" panose="020F0502020204030204" pitchFamily="34" charset="0"/>
                        </a:rPr>
                        <a:t>2.9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15000"/>
                        </a:lnSpc>
                        <a:spcAft>
                          <a:spcPts val="500"/>
                        </a:spcAft>
                      </a:pPr>
                      <a:r>
                        <a:rPr lang="en-ZA" sz="1000" i="1">
                          <a:effectLst/>
                          <a:latin typeface="Trebuchet MS" panose="020B0603020202020204" pitchFamily="34" charset="0"/>
                          <a:ea typeface="Calibri" panose="020F0502020204030204" pitchFamily="34" charset="0"/>
                          <a:cs typeface="Calibri" panose="020F0502020204030204" pitchFamily="34" charset="0"/>
                        </a:rPr>
                        <a:t>2.6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15000"/>
                        </a:lnSpc>
                        <a:spcAft>
                          <a:spcPts val="500"/>
                        </a:spcAft>
                      </a:pPr>
                      <a:r>
                        <a:rPr lang="en-ZA" sz="1000" i="1">
                          <a:effectLst/>
                          <a:latin typeface="Trebuchet MS" panose="020B0603020202020204" pitchFamily="34" charset="0"/>
                          <a:ea typeface="Calibri" panose="020F0502020204030204" pitchFamily="34" charset="0"/>
                          <a:cs typeface="Calibri" panose="020F0502020204030204" pitchFamily="34" charset="0"/>
                        </a:rPr>
                        <a:t>2.8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15000"/>
                        </a:lnSpc>
                        <a:spcAft>
                          <a:spcPts val="500"/>
                        </a:spcAft>
                      </a:pPr>
                      <a:r>
                        <a:rPr lang="en-ZA" sz="1000" i="1" dirty="0">
                          <a:effectLst/>
                          <a:latin typeface="Trebuchet MS" panose="020B0603020202020204" pitchFamily="34" charset="0"/>
                          <a:ea typeface="Calibri" panose="020F0502020204030204" pitchFamily="34" charset="0"/>
                          <a:cs typeface="Calibri" panose="020F0502020204030204" pitchFamily="34" charset="0"/>
                        </a:rPr>
                        <a:t>3.0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10008"/>
                  </a:ext>
                </a:extLst>
              </a:tr>
              <a:tr h="282089">
                <a:tc rowSpan="2">
                  <a:txBody>
                    <a:bodyPr/>
                    <a:lstStyle/>
                    <a:p>
                      <a:pPr marL="0" marR="0" algn="l">
                        <a:lnSpc>
                          <a:spcPct val="100000"/>
                        </a:lnSpc>
                        <a:spcBef>
                          <a:spcPts val="0"/>
                        </a:spcBef>
                        <a:spcAft>
                          <a:spcPts val="0"/>
                        </a:spcAft>
                      </a:pPr>
                      <a:r>
                        <a:rPr lang="en-ZA" sz="1000" i="0" dirty="0">
                          <a:effectLst/>
                          <a:latin typeface="Trebuchet MS" panose="020B0603020202020204" pitchFamily="34" charset="0"/>
                        </a:rPr>
                        <a:t>Total tourist foreign direct spend (TTFDS) (billion rand)</a:t>
                      </a:r>
                      <a:r>
                        <a:rPr lang="en-ZA" sz="1000" i="0" baseline="30000" dirty="0">
                          <a:effectLst/>
                          <a:latin typeface="Trebuchet MS" panose="020B0603020202020204" pitchFamily="34" charset="0"/>
                        </a:rPr>
                        <a:t> *</a:t>
                      </a:r>
                      <a:endParaRPr lang="en-ZA" sz="1000" i="0" dirty="0">
                        <a:effectLst/>
                        <a:latin typeface="Trebuchet MS" panose="020B0603020202020204" pitchFamily="34" charset="0"/>
                        <a:ea typeface="Calibri" panose="020F0502020204030204" pitchFamily="34" charset="0"/>
                        <a:cs typeface="Times New Roman" panose="02020603050405020304" pitchFamily="18" charset="0"/>
                      </a:endParaRPr>
                    </a:p>
                  </a:txBody>
                  <a:tcPr marL="44730" marR="4473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l">
                        <a:lnSpc>
                          <a:spcPct val="115000"/>
                        </a:lnSpc>
                        <a:spcAft>
                          <a:spcPts val="500"/>
                        </a:spcAft>
                      </a:pPr>
                      <a:r>
                        <a:rPr lang="en-ZA" sz="1000" dirty="0">
                          <a:effectLst/>
                          <a:latin typeface="Trebuchet MS" panose="020B0603020202020204" pitchFamily="34" charset="0"/>
                          <a:ea typeface="Calibri" panose="020F0502020204030204" pitchFamily="34" charset="0"/>
                          <a:cs typeface="Calibri" panose="020F0502020204030204" pitchFamily="34" charset="0"/>
                        </a:rPr>
                        <a:t>Quarterly – financial year</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500"/>
                        </a:spcAft>
                      </a:pPr>
                      <a:r>
                        <a:rPr lang="en-ZA" sz="1000">
                          <a:solidFill>
                            <a:srgbClr val="000000"/>
                          </a:solidFill>
                          <a:effectLst/>
                          <a:latin typeface="Trebuchet MS" panose="020B0603020202020204" pitchFamily="34" charset="0"/>
                          <a:ea typeface="Calibri" panose="020F0502020204030204" pitchFamily="34" charset="0"/>
                          <a:cs typeface="Calibri" panose="020F0502020204030204" pitchFamily="34" charset="0"/>
                        </a:rPr>
                        <a:t>R90.7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500"/>
                        </a:spcAft>
                      </a:pPr>
                      <a:r>
                        <a:rPr lang="en-ZA" sz="1000">
                          <a:solidFill>
                            <a:srgbClr val="000000"/>
                          </a:solidFill>
                          <a:effectLst/>
                          <a:latin typeface="Trebuchet MS" panose="020B0603020202020204" pitchFamily="34" charset="0"/>
                          <a:ea typeface="Calibri" panose="020F0502020204030204" pitchFamily="34" charset="0"/>
                          <a:cs typeface="Calibri" panose="020F0502020204030204" pitchFamily="34" charset="0"/>
                        </a:rPr>
                        <a:t>R20.3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500"/>
                        </a:spcAft>
                      </a:pPr>
                      <a:r>
                        <a:rPr lang="en-ZA" sz="1000">
                          <a:solidFill>
                            <a:srgbClr val="000000"/>
                          </a:solidFill>
                          <a:effectLst/>
                          <a:latin typeface="Trebuchet MS" panose="020B0603020202020204" pitchFamily="34" charset="0"/>
                          <a:ea typeface="Calibri" panose="020F0502020204030204" pitchFamily="34" charset="0"/>
                          <a:cs typeface="Calibri" panose="020F0502020204030204" pitchFamily="34" charset="0"/>
                        </a:rPr>
                        <a:t>R21.8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500"/>
                        </a:spcAft>
                      </a:pPr>
                      <a:r>
                        <a:rPr lang="en-ZA" sz="1000">
                          <a:solidFill>
                            <a:srgbClr val="000000"/>
                          </a:solidFill>
                          <a:effectLst/>
                          <a:latin typeface="Trebuchet MS" panose="020B0603020202020204" pitchFamily="34" charset="0"/>
                          <a:ea typeface="Calibri" panose="020F0502020204030204" pitchFamily="34" charset="0"/>
                          <a:cs typeface="Calibri" panose="020F0502020204030204" pitchFamily="34" charset="0"/>
                        </a:rPr>
                        <a:t>R23.7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500"/>
                        </a:spcAft>
                      </a:pPr>
                      <a:r>
                        <a:rPr lang="en-ZA" sz="1000">
                          <a:solidFill>
                            <a:srgbClr val="000000"/>
                          </a:solidFill>
                          <a:effectLst/>
                          <a:latin typeface="Trebuchet MS" panose="020B0603020202020204" pitchFamily="34" charset="0"/>
                          <a:ea typeface="Calibri" panose="020F0502020204030204" pitchFamily="34" charset="0"/>
                          <a:cs typeface="Calibri" panose="020F0502020204030204" pitchFamily="34" charset="0"/>
                        </a:rPr>
                        <a:t>R24.9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extLst>
                  <a:ext uri="{0D108BD9-81ED-4DB2-BD59-A6C34878D82A}">
                    <a16:rowId xmlns:a16="http://schemas.microsoft.com/office/drawing/2014/main" xmlns="" val="10009"/>
                  </a:ext>
                </a:extLst>
              </a:tr>
              <a:tr h="282089">
                <a:tc vMerge="1">
                  <a:txBody>
                    <a:bodyPr/>
                    <a:lstStyle/>
                    <a:p>
                      <a:pPr marL="0" marR="0" algn="just">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726" marR="447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l">
                        <a:lnSpc>
                          <a:spcPct val="115000"/>
                        </a:lnSpc>
                        <a:spcAft>
                          <a:spcPts val="500"/>
                        </a:spcAft>
                      </a:pPr>
                      <a:r>
                        <a:rPr lang="en-ZA" sz="1000" dirty="0">
                          <a:effectLst/>
                          <a:latin typeface="Trebuchet MS" panose="020B0603020202020204" pitchFamily="34" charset="0"/>
                          <a:ea typeface="Calibri" panose="020F0502020204030204" pitchFamily="34" charset="0"/>
                          <a:cs typeface="Calibri" panose="020F0502020204030204" pitchFamily="34" charset="0"/>
                        </a:rPr>
                        <a:t>Quarterly – calendar year</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500"/>
                        </a:spcAft>
                      </a:pPr>
                      <a:r>
                        <a:rPr lang="en-ZA" sz="1000" i="1">
                          <a:solidFill>
                            <a:srgbClr val="000000"/>
                          </a:solidFill>
                          <a:effectLst/>
                          <a:latin typeface="Trebuchet MS" panose="020B0603020202020204" pitchFamily="34" charset="0"/>
                          <a:ea typeface="Calibri" panose="020F0502020204030204" pitchFamily="34" charset="0"/>
                          <a:cs typeface="Calibri" panose="020F0502020204030204" pitchFamily="34" charset="0"/>
                        </a:rPr>
                        <a:t>R88.4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500"/>
                        </a:spcAft>
                      </a:pPr>
                      <a:r>
                        <a:rPr lang="en-ZA" sz="1000" i="1">
                          <a:solidFill>
                            <a:srgbClr val="000000"/>
                          </a:solidFill>
                          <a:effectLst/>
                          <a:latin typeface="Trebuchet MS" panose="020B0603020202020204" pitchFamily="34" charset="0"/>
                          <a:ea typeface="Calibri" panose="020F0502020204030204" pitchFamily="34" charset="0"/>
                          <a:cs typeface="Calibri" panose="020F0502020204030204" pitchFamily="34" charset="0"/>
                        </a:rPr>
                        <a:t>R22.6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500"/>
                        </a:spcAft>
                      </a:pPr>
                      <a:r>
                        <a:rPr lang="en-ZA" sz="1000" i="1">
                          <a:solidFill>
                            <a:srgbClr val="000000"/>
                          </a:solidFill>
                          <a:effectLst/>
                          <a:latin typeface="Trebuchet MS" panose="020B0603020202020204" pitchFamily="34" charset="0"/>
                          <a:ea typeface="Calibri" panose="020F0502020204030204" pitchFamily="34" charset="0"/>
                          <a:cs typeface="Calibri" panose="020F0502020204030204" pitchFamily="34" charset="0"/>
                        </a:rPr>
                        <a:t>R20.3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500"/>
                        </a:spcAft>
                      </a:pPr>
                      <a:r>
                        <a:rPr lang="en-ZA" sz="1000" i="1">
                          <a:solidFill>
                            <a:srgbClr val="000000"/>
                          </a:solidFill>
                          <a:effectLst/>
                          <a:latin typeface="Trebuchet MS" panose="020B0603020202020204" pitchFamily="34" charset="0"/>
                          <a:ea typeface="Calibri" panose="020F0502020204030204" pitchFamily="34" charset="0"/>
                          <a:cs typeface="Calibri" panose="020F0502020204030204" pitchFamily="34" charset="0"/>
                        </a:rPr>
                        <a:t>R21.8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500"/>
                        </a:spcAft>
                      </a:pPr>
                      <a:r>
                        <a:rPr lang="en-ZA" sz="1000" i="1"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R23.7</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extLst>
                  <a:ext uri="{0D108BD9-81ED-4DB2-BD59-A6C34878D82A}">
                    <a16:rowId xmlns:a16="http://schemas.microsoft.com/office/drawing/2014/main" xmlns="" val="10010"/>
                  </a:ext>
                </a:extLst>
              </a:tr>
              <a:tr h="705222">
                <a:tc>
                  <a:txBody>
                    <a:bodyPr/>
                    <a:lstStyle/>
                    <a:p>
                      <a:pPr algn="just">
                        <a:lnSpc>
                          <a:spcPct val="115000"/>
                        </a:lnSpc>
                        <a:spcAft>
                          <a:spcPts val="500"/>
                        </a:spcAft>
                      </a:pPr>
                      <a:r>
                        <a:rPr lang="en-US" sz="1000" dirty="0">
                          <a:effectLst/>
                          <a:latin typeface="Trebuchet MS" panose="020B0603020202020204" pitchFamily="34" charset="0"/>
                          <a:ea typeface="Calibri" panose="020F0502020204030204" pitchFamily="34" charset="0"/>
                          <a:cs typeface="Calibri" panose="020F0502020204030204" pitchFamily="34" charset="0"/>
                        </a:rPr>
                        <a:t>Number of impressions from digital channels (millions)</a:t>
                      </a:r>
                      <a:r>
                        <a:rPr lang="en-US" sz="1000" baseline="30000" dirty="0">
                          <a:effectLst/>
                          <a:latin typeface="Trebuchet MS" panose="020B0603020202020204" pitchFamily="34" charset="0"/>
                          <a:ea typeface="Calibri" panose="020F0502020204030204" pitchFamily="34" charset="0"/>
                          <a:cs typeface="Calibri" panose="020F0502020204030204" pitchFamily="34"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US" sz="1000">
                          <a:effectLst/>
                          <a:latin typeface="Trebuchet MS" panose="020B0603020202020204" pitchFamily="34" charset="0"/>
                          <a:ea typeface="Calibri" panose="020F0502020204030204" pitchFamily="34" charset="0"/>
                          <a:cs typeface="Calibri" panose="020F0502020204030204" pitchFamily="34" charset="0"/>
                        </a:rPr>
                        <a:t>Quarterly</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500"/>
                        </a:spcAft>
                      </a:pPr>
                      <a:r>
                        <a:rPr lang="en-US" sz="10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9.0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500"/>
                        </a:spcAft>
                      </a:pPr>
                      <a:r>
                        <a:rPr lang="en-US" sz="10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2.2</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500"/>
                        </a:spcAft>
                      </a:pPr>
                      <a:r>
                        <a:rPr lang="en-US" sz="1000">
                          <a:solidFill>
                            <a:srgbClr val="000000"/>
                          </a:solidFill>
                          <a:effectLst/>
                          <a:latin typeface="Trebuchet MS" panose="020B0603020202020204" pitchFamily="34" charset="0"/>
                          <a:ea typeface="Calibri" panose="020F0502020204030204" pitchFamily="34" charset="0"/>
                          <a:cs typeface="Calibri" panose="020F0502020204030204" pitchFamily="34" charset="0"/>
                        </a:rPr>
                        <a:t>2.4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500"/>
                        </a:spcAft>
                      </a:pPr>
                      <a:r>
                        <a:rPr lang="en-US" sz="1000">
                          <a:solidFill>
                            <a:srgbClr val="000000"/>
                          </a:solidFill>
                          <a:effectLst/>
                          <a:latin typeface="Trebuchet MS" panose="020B0603020202020204" pitchFamily="34" charset="0"/>
                          <a:ea typeface="Calibri" panose="020F0502020204030204" pitchFamily="34" charset="0"/>
                          <a:cs typeface="Calibri" panose="020F0502020204030204" pitchFamily="34" charset="0"/>
                        </a:rPr>
                        <a:t>2.9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000">
                          <a:solidFill>
                            <a:srgbClr val="000000"/>
                          </a:solidFill>
                          <a:effectLst/>
                          <a:latin typeface="Trebuchet MS" panose="020B0603020202020204" pitchFamily="34" charset="0"/>
                          <a:ea typeface="Calibri" panose="020F0502020204030204" pitchFamily="34" charset="0"/>
                          <a:cs typeface="Calibri" panose="020F0502020204030204" pitchFamily="34" charset="0"/>
                        </a:rPr>
                        <a:t>1.4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565814720"/>
                  </a:ext>
                </a:extLst>
              </a:tr>
              <a:tr h="705222">
                <a:tc>
                  <a:txBody>
                    <a:bodyPr/>
                    <a:lstStyle/>
                    <a:p>
                      <a:pPr algn="just">
                        <a:lnSpc>
                          <a:spcPct val="115000"/>
                        </a:lnSpc>
                        <a:spcAft>
                          <a:spcPts val="500"/>
                        </a:spcAft>
                      </a:pPr>
                      <a:r>
                        <a:rPr lang="en-US" sz="1000" dirty="0">
                          <a:effectLst/>
                          <a:latin typeface="Trebuchet MS" panose="020B0603020202020204" pitchFamily="34" charset="0"/>
                          <a:ea typeface="Calibri" panose="020F0502020204030204" pitchFamily="34" charset="0"/>
                          <a:cs typeface="Calibri" panose="020F0502020204030204" pitchFamily="34" charset="0"/>
                        </a:rPr>
                        <a:t>Number of SA Specialist graduates</a:t>
                      </a:r>
                      <a:r>
                        <a:rPr lang="en-US" sz="1000" baseline="30000" dirty="0">
                          <a:effectLst/>
                          <a:latin typeface="Trebuchet MS" panose="020B0603020202020204" pitchFamily="34" charset="0"/>
                          <a:ea typeface="Calibri" panose="020F0502020204030204" pitchFamily="34" charset="0"/>
                          <a:cs typeface="Calibri" panose="020F0502020204030204" pitchFamily="34"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just">
                        <a:lnSpc>
                          <a:spcPct val="115000"/>
                        </a:lnSpc>
                        <a:spcAft>
                          <a:spcPts val="0"/>
                        </a:spcAft>
                      </a:pPr>
                      <a:r>
                        <a:rPr lang="en-US" sz="1000" dirty="0">
                          <a:effectLst/>
                          <a:latin typeface="Trebuchet MS" panose="020B0603020202020204" pitchFamily="34" charset="0"/>
                          <a:ea typeface="Calibri" panose="020F0502020204030204" pitchFamily="34" charset="0"/>
                          <a:cs typeface="Calibri" panose="020F0502020204030204" pitchFamily="34" charset="0"/>
                        </a:rPr>
                        <a:t>Quarterly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500"/>
                        </a:spcAft>
                      </a:pPr>
                      <a:r>
                        <a:rPr lang="en-US" sz="10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750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500"/>
                        </a:spcAft>
                      </a:pPr>
                      <a:r>
                        <a:rPr lang="en-US" sz="10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262</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500"/>
                        </a:spcAft>
                      </a:pPr>
                      <a:r>
                        <a:rPr lang="en-US" sz="10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112</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500"/>
                        </a:spcAft>
                      </a:pPr>
                      <a:r>
                        <a:rPr lang="en-US" sz="10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264</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0"/>
                        </a:spcAft>
                      </a:pPr>
                      <a:r>
                        <a:rPr lang="en-US" sz="10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112</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extLst>
                  <a:ext uri="{0D108BD9-81ED-4DB2-BD59-A6C34878D82A}">
                    <a16:rowId xmlns:a16="http://schemas.microsoft.com/office/drawing/2014/main" xmlns="" val="1854566573"/>
                  </a:ext>
                </a:extLst>
              </a:tr>
            </a:tbl>
          </a:graphicData>
        </a:graphic>
      </p:graphicFrame>
      <p:sp>
        <p:nvSpPr>
          <p:cNvPr id="9" name="TextBox 8">
            <a:extLst>
              <a:ext uri="{FF2B5EF4-FFF2-40B4-BE49-F238E27FC236}">
                <a16:creationId xmlns:a16="http://schemas.microsoft.com/office/drawing/2014/main" xmlns="" id="{333DF85C-08D8-407F-944E-0CC8D23A5398}"/>
              </a:ext>
            </a:extLst>
          </p:cNvPr>
          <p:cNvSpPr txBox="1"/>
          <p:nvPr/>
        </p:nvSpPr>
        <p:spPr>
          <a:xfrm>
            <a:off x="248193" y="6038745"/>
            <a:ext cx="4750018" cy="369332"/>
          </a:xfrm>
          <a:prstGeom prst="rect">
            <a:avLst/>
          </a:prstGeom>
          <a:noFill/>
        </p:spPr>
        <p:txBody>
          <a:bodyPr wrap="none">
            <a:spAutoFit/>
          </a:bodyPr>
          <a:lstStyle/>
          <a:p>
            <a:pPr>
              <a:defRPr/>
            </a:pPr>
            <a:r>
              <a:rPr lang="en-ZA" sz="900" dirty="0">
                <a:latin typeface="Trebuchet MS" panose="020B0603020202020204" pitchFamily="34" charset="0"/>
              </a:rPr>
              <a:t>*Note: these indicators are reported on a financial year, but tracked on a calendar year</a:t>
            </a:r>
          </a:p>
          <a:p>
            <a:pPr>
              <a:defRPr/>
            </a:pPr>
            <a:r>
              <a:rPr lang="en-ZA" sz="900" kern="0" dirty="0">
                <a:latin typeface="Trebuchet MS" panose="020B0603020202020204" pitchFamily="34" charset="0"/>
              </a:rPr>
              <a:t>Annual Performance Plan: page 27</a:t>
            </a:r>
          </a:p>
        </p:txBody>
      </p:sp>
    </p:spTree>
    <p:extLst>
      <p:ext uri="{BB962C8B-B14F-4D97-AF65-F5344CB8AC3E}">
        <p14:creationId xmlns:p14="http://schemas.microsoft.com/office/powerpoint/2010/main" xmlns="" val="37327734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altLang="en-US" dirty="0"/>
              <a:t>Programme 3: Leisure Tourism Marketing</a:t>
            </a:r>
            <a:endParaRPr lang="en-ZA" dirty="0"/>
          </a:p>
        </p:txBody>
      </p:sp>
      <p:sp>
        <p:nvSpPr>
          <p:cNvPr id="3" name="Rectangle 2"/>
          <p:cNvSpPr/>
          <p:nvPr/>
        </p:nvSpPr>
        <p:spPr>
          <a:xfrm>
            <a:off x="248193" y="1000353"/>
            <a:ext cx="8654507" cy="623248"/>
          </a:xfrm>
          <a:prstGeom prst="rect">
            <a:avLst/>
          </a:prstGeom>
        </p:spPr>
        <p:txBody>
          <a:bodyPr wrap="square">
            <a:spAutoFit/>
          </a:bodyPr>
          <a:lstStyle/>
          <a:p>
            <a:pPr marL="0" marR="0" lvl="0" indent="0" algn="l" defTabSz="914400" rtl="0" eaLnBrk="1" fontAlgn="base" latinLnBrk="0" hangingPunct="1">
              <a:lnSpc>
                <a:spcPct val="115000"/>
              </a:lnSpc>
              <a:spcBef>
                <a:spcPts val="0"/>
              </a:spcBef>
              <a:spcAft>
                <a:spcPts val="0"/>
              </a:spcAft>
              <a:buClrTx/>
              <a:buSzTx/>
              <a:buFontTx/>
              <a:buNone/>
              <a:tabLst>
                <a:tab pos="3512820" algn="l"/>
              </a:tabLst>
              <a:defRPr/>
            </a:pPr>
            <a:r>
              <a:rPr kumimoji="0" lang="en-ZA" sz="1000" b="1" i="0" u="none" strike="noStrike" kern="1200" cap="none" spc="0" normalizeH="0" baseline="0" noProof="0" dirty="0">
                <a:ln>
                  <a:noFill/>
                </a:ln>
                <a:solidFill>
                  <a:srgbClr val="002967"/>
                </a:solidFill>
                <a:effectLst/>
                <a:uLnTx/>
                <a:uFillTx/>
                <a:latin typeface="Trebuchet MS" panose="020B0603020202020204" pitchFamily="34" charset="0"/>
                <a:ea typeface="+mn-ea"/>
                <a:cs typeface="Arial" pitchFamily="34" charset="0"/>
              </a:rPr>
              <a:t>STRATEGIC OBJECTIVE 1: </a:t>
            </a:r>
            <a:r>
              <a:rPr kumimoji="0" lang="en-ZA"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itchFamily="34" charset="0"/>
              </a:rPr>
              <a:t>To contribute to inclusive economic growth by increasing the number of international and domestic tourists</a:t>
            </a:r>
          </a:p>
          <a:p>
            <a:pPr marL="0" marR="0" lvl="0" indent="0" algn="l" defTabSz="914400" rtl="0" eaLnBrk="1" fontAlgn="base" latinLnBrk="0" hangingPunct="1">
              <a:lnSpc>
                <a:spcPct val="115000"/>
              </a:lnSpc>
              <a:spcBef>
                <a:spcPts val="0"/>
              </a:spcBef>
              <a:spcAft>
                <a:spcPts val="0"/>
              </a:spcAft>
              <a:buClrTx/>
              <a:buSzTx/>
              <a:buFontTx/>
              <a:buNone/>
              <a:tabLst>
                <a:tab pos="3512820" algn="l"/>
              </a:tabLst>
              <a:defRPr/>
            </a:pPr>
            <a:r>
              <a:rPr kumimoji="0" lang="en-ZA" sz="1000" b="1" i="0" u="none" strike="noStrike" kern="1200" cap="none" spc="0" normalizeH="0" baseline="0" noProof="0" dirty="0">
                <a:ln>
                  <a:noFill/>
                </a:ln>
                <a:solidFill>
                  <a:srgbClr val="002967"/>
                </a:solidFill>
                <a:effectLst/>
                <a:uLnTx/>
                <a:uFillTx/>
                <a:latin typeface="Trebuchet MS" panose="020B0603020202020204" pitchFamily="34" charset="0"/>
                <a:ea typeface="+mn-ea"/>
                <a:cs typeface="Arial" pitchFamily="34" charset="0"/>
              </a:rPr>
              <a:t>STRATEGIC OBJECTIVE 2: </a:t>
            </a:r>
            <a:r>
              <a:rPr kumimoji="0" lang="en-ZA"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itchFamily="34" charset="0"/>
              </a:rPr>
              <a:t>To contribute to an enhanced, recognised, appealing, resilient and competitive tourism and business events brand for South Africa across the target markets and segments</a:t>
            </a:r>
            <a:endParaRPr kumimoji="0" lang="en-ZA" sz="1000" b="0" i="0" u="none" strike="noStrike" kern="1200" cap="none" spc="0" normalizeH="0" baseline="0" noProof="0" dirty="0">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xmlns="" id="{B9E61BF7-E33A-4179-BC69-B02DF6EB4FFF}"/>
              </a:ext>
            </a:extLst>
          </p:cNvPr>
          <p:cNvGraphicFramePr>
            <a:graphicFrameLocks noGrp="1"/>
          </p:cNvGraphicFramePr>
          <p:nvPr>
            <p:extLst>
              <p:ext uri="{D42A27DB-BD31-4B8C-83A1-F6EECF244321}">
                <p14:modId xmlns:p14="http://schemas.microsoft.com/office/powerpoint/2010/main" xmlns="" val="1593517898"/>
              </p:ext>
            </p:extLst>
          </p:nvPr>
        </p:nvGraphicFramePr>
        <p:xfrm>
          <a:off x="328613" y="1628776"/>
          <a:ext cx="8504836" cy="3478898"/>
        </p:xfrm>
        <a:graphic>
          <a:graphicData uri="http://schemas.openxmlformats.org/drawingml/2006/table">
            <a:tbl>
              <a:tblPr firstRow="1" firstCol="1" bandRow="1">
                <a:tableStyleId>{5940675A-B579-460E-94D1-54222C63F5DA}</a:tableStyleId>
              </a:tblPr>
              <a:tblGrid>
                <a:gridCol w="1436867">
                  <a:extLst>
                    <a:ext uri="{9D8B030D-6E8A-4147-A177-3AD203B41FA5}">
                      <a16:colId xmlns:a16="http://schemas.microsoft.com/office/drawing/2014/main" xmlns="" val="20001"/>
                    </a:ext>
                  </a:extLst>
                </a:gridCol>
                <a:gridCol w="1169490">
                  <a:extLst>
                    <a:ext uri="{9D8B030D-6E8A-4147-A177-3AD203B41FA5}">
                      <a16:colId xmlns:a16="http://schemas.microsoft.com/office/drawing/2014/main" xmlns="" val="20002"/>
                    </a:ext>
                  </a:extLst>
                </a:gridCol>
                <a:gridCol w="1184227">
                  <a:extLst>
                    <a:ext uri="{9D8B030D-6E8A-4147-A177-3AD203B41FA5}">
                      <a16:colId xmlns:a16="http://schemas.microsoft.com/office/drawing/2014/main" xmlns="" val="20003"/>
                    </a:ext>
                  </a:extLst>
                </a:gridCol>
                <a:gridCol w="1178563">
                  <a:extLst>
                    <a:ext uri="{9D8B030D-6E8A-4147-A177-3AD203B41FA5}">
                      <a16:colId xmlns:a16="http://schemas.microsoft.com/office/drawing/2014/main" xmlns="" val="20004"/>
                    </a:ext>
                  </a:extLst>
                </a:gridCol>
                <a:gridCol w="1178563">
                  <a:extLst>
                    <a:ext uri="{9D8B030D-6E8A-4147-A177-3AD203B41FA5}">
                      <a16:colId xmlns:a16="http://schemas.microsoft.com/office/drawing/2014/main" xmlns="" val="20009"/>
                    </a:ext>
                  </a:extLst>
                </a:gridCol>
                <a:gridCol w="1178563">
                  <a:extLst>
                    <a:ext uri="{9D8B030D-6E8A-4147-A177-3AD203B41FA5}">
                      <a16:colId xmlns:a16="http://schemas.microsoft.com/office/drawing/2014/main" xmlns="" val="20010"/>
                    </a:ext>
                  </a:extLst>
                </a:gridCol>
                <a:gridCol w="1178563">
                  <a:extLst>
                    <a:ext uri="{9D8B030D-6E8A-4147-A177-3AD203B41FA5}">
                      <a16:colId xmlns:a16="http://schemas.microsoft.com/office/drawing/2014/main" xmlns="" val="20007"/>
                    </a:ext>
                  </a:extLst>
                </a:gridCol>
              </a:tblGrid>
              <a:tr h="631761">
                <a:tc rowSpan="2">
                  <a:txBody>
                    <a:bodyPr/>
                    <a:lstStyle/>
                    <a:p>
                      <a:pPr marL="0" marR="0" algn="ctr">
                        <a:lnSpc>
                          <a:spcPct val="100000"/>
                        </a:lnSpc>
                        <a:spcBef>
                          <a:spcPts val="0"/>
                        </a:spcBef>
                        <a:spcAft>
                          <a:spcPts val="0"/>
                        </a:spcAft>
                      </a:pPr>
                      <a:r>
                        <a:rPr lang="en-ZA" sz="1100" b="1" dirty="0">
                          <a:solidFill>
                            <a:schemeClr val="bg1"/>
                          </a:solidFill>
                          <a:effectLst/>
                          <a:latin typeface="Trebuchet MS" panose="020B0603020202020204" pitchFamily="34" charset="0"/>
                        </a:rPr>
                        <a:t>Key Performance Indicator</a:t>
                      </a:r>
                      <a:endParaRPr lang="en-ZA" sz="11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5314" marR="65314"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solidFill>
                  </a:tcPr>
                </a:tc>
                <a:tc rowSpan="2">
                  <a:txBody>
                    <a:bodyPr/>
                    <a:lstStyle/>
                    <a:p>
                      <a:pPr marL="0" marR="0" algn="ctr">
                        <a:lnSpc>
                          <a:spcPct val="100000"/>
                        </a:lnSpc>
                        <a:spcBef>
                          <a:spcPts val="0"/>
                        </a:spcBef>
                        <a:spcAft>
                          <a:spcPts val="0"/>
                        </a:spcAft>
                      </a:pPr>
                      <a:r>
                        <a:rPr lang="en-ZA" sz="1100" b="1" dirty="0">
                          <a:solidFill>
                            <a:schemeClr val="bg1"/>
                          </a:solidFill>
                          <a:effectLst/>
                          <a:latin typeface="Trebuchet MS" panose="020B0603020202020204" pitchFamily="34" charset="0"/>
                        </a:rPr>
                        <a:t>Reporting Period</a:t>
                      </a:r>
                      <a:endParaRPr lang="en-ZA" sz="11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solidFill>
                  </a:tcPr>
                </a:tc>
                <a:tc rowSpan="2">
                  <a:txBody>
                    <a:bodyPr/>
                    <a:lstStyle/>
                    <a:p>
                      <a:pPr marL="0" marR="0" algn="ctr" defTabSz="914400" rtl="0" eaLnBrk="1" latinLnBrk="0" hangingPunct="1">
                        <a:lnSpc>
                          <a:spcPct val="100000"/>
                        </a:lnSpc>
                        <a:spcBef>
                          <a:spcPts val="0"/>
                        </a:spcBef>
                        <a:spcAft>
                          <a:spcPts val="0"/>
                        </a:spcAft>
                      </a:pPr>
                      <a:r>
                        <a:rPr lang="en-US" sz="1100" b="1" kern="1200" dirty="0">
                          <a:solidFill>
                            <a:schemeClr val="bg1"/>
                          </a:solidFill>
                          <a:effectLst/>
                          <a:latin typeface="Trebuchet MS" panose="020B0603020202020204" pitchFamily="34" charset="0"/>
                          <a:ea typeface="+mn-ea"/>
                          <a:cs typeface="+mn-cs"/>
                        </a:rPr>
                        <a:t>Annual Target </a:t>
                      </a:r>
                      <a:r>
                        <a:rPr lang="en-ZA" sz="1100" b="1" dirty="0">
                          <a:solidFill>
                            <a:schemeClr val="bg1"/>
                          </a:solidFill>
                          <a:effectLst/>
                          <a:latin typeface="Trebuchet MS" panose="020B0603020202020204" pitchFamily="34" charset="0"/>
                        </a:rPr>
                        <a:t>2019/20</a:t>
                      </a:r>
                      <a:endParaRPr lang="en-US" sz="1100" b="1" kern="1200" dirty="0">
                        <a:solidFill>
                          <a:schemeClr val="bg1"/>
                        </a:solidFill>
                        <a:effectLst/>
                        <a:latin typeface="Trebuchet MS" panose="020B0603020202020204" pitchFamily="34" charset="0"/>
                        <a:ea typeface="+mn-ea"/>
                        <a:cs typeface="+mn-cs"/>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solidFill>
                  </a:tcPr>
                </a:tc>
                <a:tc gridSpan="4">
                  <a:txBody>
                    <a:bodyPr/>
                    <a:lstStyle/>
                    <a:p>
                      <a:pPr marL="0" marR="0" algn="ctr">
                        <a:lnSpc>
                          <a:spcPct val="100000"/>
                        </a:lnSpc>
                        <a:spcBef>
                          <a:spcPts val="0"/>
                        </a:spcBef>
                        <a:spcAft>
                          <a:spcPts val="0"/>
                        </a:spcAft>
                      </a:pPr>
                      <a:r>
                        <a:rPr lang="en-ZA" sz="1100" b="1" dirty="0">
                          <a:solidFill>
                            <a:schemeClr val="bg1"/>
                          </a:solidFill>
                          <a:effectLst/>
                          <a:latin typeface="Trebuchet MS" panose="020B0603020202020204" pitchFamily="34" charset="0"/>
                        </a:rPr>
                        <a:t>Quarterly Target 2019/20</a:t>
                      </a:r>
                      <a:endParaRPr lang="en-ZA" sz="11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solidFill>
                  </a:tcPr>
                </a:tc>
                <a:tc hMerge="1">
                  <a:txBody>
                    <a:bodyPr/>
                    <a:lstStyle/>
                    <a:p>
                      <a:pPr marL="0" marR="0" algn="ctr">
                        <a:lnSpc>
                          <a:spcPct val="100000"/>
                        </a:lnSpc>
                        <a:spcBef>
                          <a:spcPts val="0"/>
                        </a:spcBef>
                        <a:spcAft>
                          <a:spcPts val="0"/>
                        </a:spcAft>
                      </a:pPr>
                      <a:endParaRPr lang="en-ZA" sz="11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solidFill>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solidFill>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0"/>
                  </a:ext>
                </a:extLst>
              </a:tr>
              <a:tr h="487779">
                <a:tc vMerge="1">
                  <a:txBody>
                    <a:bodyPr/>
                    <a:lstStyle/>
                    <a:p>
                      <a:endParaRPr 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tc vMerge="1">
                  <a:txBody>
                    <a:bodyPr/>
                    <a:lstStyle/>
                    <a:p>
                      <a:pPr marL="0" marR="0" algn="ctr">
                        <a:lnSpc>
                          <a:spcPct val="100000"/>
                        </a:lnSpc>
                        <a:spcBef>
                          <a:spcPts val="0"/>
                        </a:spcBef>
                        <a:spcAft>
                          <a:spcPts val="0"/>
                        </a:spcAft>
                      </a:pPr>
                      <a:endParaRPr lang="en-ZA" sz="11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tc vMerge="1">
                  <a:txBody>
                    <a:bodyPr/>
                    <a:lstStyle/>
                    <a:p>
                      <a:pPr marL="0" marR="0" algn="ctr">
                        <a:lnSpc>
                          <a:spcPct val="100000"/>
                        </a:lnSpc>
                        <a:spcBef>
                          <a:spcPts val="0"/>
                        </a:spcBef>
                        <a:spcAft>
                          <a:spcPts val="0"/>
                        </a:spcAft>
                      </a:pPr>
                      <a:endParaRPr lang="en-ZA" sz="11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tc>
                  <a:txBody>
                    <a:bodyPr/>
                    <a:lstStyle/>
                    <a:p>
                      <a:pPr marL="0" marR="0" algn="ctr" defTabSz="914400" rtl="0" eaLnBrk="1" latinLnBrk="0" hangingPunct="1">
                        <a:lnSpc>
                          <a:spcPct val="100000"/>
                        </a:lnSpc>
                        <a:spcBef>
                          <a:spcPts val="0"/>
                        </a:spcBef>
                        <a:spcAft>
                          <a:spcPts val="0"/>
                        </a:spcAft>
                      </a:pPr>
                      <a:r>
                        <a:rPr lang="en-ZA" sz="1100" b="1" kern="12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Quarter 1</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tc>
                  <a:txBody>
                    <a:bodyPr/>
                    <a:lstStyle/>
                    <a:p>
                      <a:pPr marL="0" marR="0" algn="ctr" defTabSz="914400" rtl="0" eaLnBrk="1" latinLnBrk="0" hangingPunct="1">
                        <a:lnSpc>
                          <a:spcPct val="100000"/>
                        </a:lnSpc>
                        <a:spcBef>
                          <a:spcPts val="0"/>
                        </a:spcBef>
                        <a:spcAft>
                          <a:spcPts val="0"/>
                        </a:spcAft>
                      </a:pPr>
                      <a:r>
                        <a:rPr lang="en-ZA" sz="1100" b="1" kern="12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Quarter 2</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tc>
                  <a:txBody>
                    <a:bodyPr/>
                    <a:lstStyle/>
                    <a:p>
                      <a:pPr marL="0" marR="0" algn="ctr" defTabSz="914400" rtl="0" eaLnBrk="1" latinLnBrk="0" hangingPunct="1">
                        <a:lnSpc>
                          <a:spcPct val="100000"/>
                        </a:lnSpc>
                        <a:spcBef>
                          <a:spcPts val="0"/>
                        </a:spcBef>
                        <a:spcAft>
                          <a:spcPts val="0"/>
                        </a:spcAft>
                      </a:pPr>
                      <a:r>
                        <a:rPr lang="en-ZA" sz="1100" b="1" kern="12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Quarter 3</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tc>
                  <a:txBody>
                    <a:bodyPr/>
                    <a:lstStyle/>
                    <a:p>
                      <a:pPr marL="0" marR="0" algn="ctr" defTabSz="914400" rtl="0" eaLnBrk="1" latinLnBrk="0" hangingPunct="1">
                        <a:lnSpc>
                          <a:spcPct val="100000"/>
                        </a:lnSpc>
                        <a:spcBef>
                          <a:spcPts val="0"/>
                        </a:spcBef>
                        <a:spcAft>
                          <a:spcPts val="0"/>
                        </a:spcAft>
                      </a:pPr>
                      <a:r>
                        <a:rPr lang="en-ZA" sz="1100" b="1" kern="12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Quarter 4</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xmlns="" val="10002"/>
                  </a:ext>
                </a:extLst>
              </a:tr>
              <a:tr h="705222">
                <a:tc>
                  <a:txBody>
                    <a:bodyPr/>
                    <a:lstStyle/>
                    <a:p>
                      <a:pPr algn="just">
                        <a:lnSpc>
                          <a:spcPct val="115000"/>
                        </a:lnSpc>
                        <a:spcAft>
                          <a:spcPts val="500"/>
                        </a:spcAft>
                      </a:pPr>
                      <a:r>
                        <a:rPr lang="en-US" sz="1000" dirty="0">
                          <a:effectLst/>
                          <a:latin typeface="Trebuchet MS" panose="020B0603020202020204" pitchFamily="34" charset="0"/>
                          <a:ea typeface="Calibri" panose="020F0502020204030204" pitchFamily="34" charset="0"/>
                          <a:cs typeface="Calibri" panose="020F0502020204030204" pitchFamily="34" charset="0"/>
                        </a:rPr>
                        <a:t>Percentage Geographic spread of international tourist arrivals achieved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US" sz="1000">
                          <a:effectLst/>
                          <a:latin typeface="Trebuchet MS" panose="020B0603020202020204" pitchFamily="34" charset="0"/>
                          <a:ea typeface="Calibri" panose="020F0502020204030204" pitchFamily="34" charset="0"/>
                          <a:cs typeface="Calibri" panose="020F0502020204030204" pitchFamily="34" charset="0"/>
                        </a:rPr>
                        <a:t>Annual</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500"/>
                        </a:spcAft>
                      </a:pPr>
                      <a:r>
                        <a:rPr lang="en-US" sz="10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24%</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500"/>
                        </a:spcAft>
                      </a:pPr>
                      <a:r>
                        <a:rPr lang="en-US" sz="10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500"/>
                        </a:spcAft>
                      </a:pPr>
                      <a:r>
                        <a:rPr lang="en-US" sz="10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500"/>
                        </a:spcAft>
                      </a:pPr>
                      <a:r>
                        <a:rPr lang="en-US" sz="10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0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24%</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423133">
                <a:tc>
                  <a:txBody>
                    <a:bodyPr/>
                    <a:lstStyle/>
                    <a:p>
                      <a:pPr algn="just">
                        <a:lnSpc>
                          <a:spcPct val="115000"/>
                        </a:lnSpc>
                        <a:spcAft>
                          <a:spcPts val="500"/>
                        </a:spcAft>
                      </a:pPr>
                      <a:r>
                        <a:rPr lang="en-US" sz="1000" dirty="0">
                          <a:effectLst/>
                          <a:latin typeface="Trebuchet MS" panose="020B0603020202020204" pitchFamily="34" charset="0"/>
                          <a:ea typeface="Calibri" panose="020F0502020204030204" pitchFamily="34" charset="0"/>
                          <a:cs typeface="Calibri" panose="020F0502020204030204" pitchFamily="34" charset="0"/>
                        </a:rPr>
                        <a:t>Seasonality index of international tourist arrivals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just">
                        <a:lnSpc>
                          <a:spcPct val="115000"/>
                        </a:lnSpc>
                        <a:spcAft>
                          <a:spcPts val="0"/>
                        </a:spcAft>
                      </a:pPr>
                      <a:r>
                        <a:rPr lang="en-US" sz="1000" dirty="0">
                          <a:effectLst/>
                          <a:latin typeface="Trebuchet MS" panose="020B0603020202020204" pitchFamily="34" charset="0"/>
                          <a:ea typeface="Calibri" panose="020F0502020204030204" pitchFamily="34" charset="0"/>
                          <a:cs typeface="Calibri" panose="020F0502020204030204" pitchFamily="34" charset="0"/>
                        </a:rPr>
                        <a:t>Annual</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500"/>
                        </a:spcAft>
                      </a:pPr>
                      <a:r>
                        <a:rPr lang="en-US" sz="10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1.50%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500"/>
                        </a:spcAft>
                      </a:pPr>
                      <a:r>
                        <a:rPr lang="en-US" sz="10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500"/>
                        </a:spcAft>
                      </a:pPr>
                      <a:r>
                        <a:rPr lang="en-US" sz="10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500"/>
                        </a:spcAft>
                      </a:pPr>
                      <a:r>
                        <a:rPr lang="en-US" sz="10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0"/>
                        </a:spcAft>
                      </a:pPr>
                      <a:r>
                        <a:rPr lang="en-US" sz="10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1.50%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extLst>
                  <a:ext uri="{0D108BD9-81ED-4DB2-BD59-A6C34878D82A}">
                    <a16:rowId xmlns:a16="http://schemas.microsoft.com/office/drawing/2014/main" xmlns="" val="10005"/>
                  </a:ext>
                </a:extLst>
              </a:tr>
              <a:tr h="564178">
                <a:tc>
                  <a:txBody>
                    <a:bodyPr/>
                    <a:lstStyle/>
                    <a:p>
                      <a:pPr algn="just">
                        <a:lnSpc>
                          <a:spcPct val="115000"/>
                        </a:lnSpc>
                        <a:spcAft>
                          <a:spcPts val="500"/>
                        </a:spcAft>
                      </a:pPr>
                      <a:r>
                        <a:rPr lang="en-ZA" sz="1000" dirty="0">
                          <a:effectLst/>
                          <a:latin typeface="Trebuchet MS" panose="020B0603020202020204" pitchFamily="34" charset="0"/>
                          <a:ea typeface="Calibri" panose="020F0502020204030204" pitchFamily="34" charset="0"/>
                          <a:cs typeface="Calibri" panose="020F0502020204030204" pitchFamily="34" charset="0"/>
                        </a:rPr>
                        <a:t>Percentage brand positivity achieved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ZA" sz="1000" dirty="0">
                          <a:effectLst/>
                          <a:latin typeface="Trebuchet MS" panose="020B0603020202020204" pitchFamily="34" charset="0"/>
                          <a:ea typeface="Calibri" panose="020F0502020204030204" pitchFamily="34" charset="0"/>
                          <a:cs typeface="Calibri" panose="020F0502020204030204" pitchFamily="34" charset="0"/>
                        </a:rPr>
                        <a:t>Annual</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500"/>
                        </a:spcAft>
                      </a:pPr>
                      <a:r>
                        <a:rPr lang="en-US" sz="10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40%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500"/>
                        </a:spcAft>
                      </a:pPr>
                      <a:r>
                        <a:rPr lang="en-US" sz="10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500"/>
                        </a:spcAft>
                      </a:pPr>
                      <a:r>
                        <a:rPr lang="en-US" sz="10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500"/>
                        </a:spcAft>
                      </a:pPr>
                      <a:r>
                        <a:rPr lang="en-US" sz="10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0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40%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564178">
                <a:tc>
                  <a:txBody>
                    <a:bodyPr/>
                    <a:lstStyle/>
                    <a:p>
                      <a:pPr algn="just">
                        <a:lnSpc>
                          <a:spcPct val="115000"/>
                        </a:lnSpc>
                        <a:spcAft>
                          <a:spcPts val="500"/>
                        </a:spcAft>
                      </a:pPr>
                      <a:r>
                        <a:rPr lang="en-US" sz="1000" dirty="0">
                          <a:effectLst/>
                          <a:latin typeface="Trebuchet MS" panose="020B0603020202020204" pitchFamily="34" charset="0"/>
                          <a:ea typeface="Calibri" panose="020F0502020204030204" pitchFamily="34" charset="0"/>
                          <a:cs typeface="Calibri" panose="020F0502020204030204" pitchFamily="34" charset="0"/>
                        </a:rPr>
                        <a:t>Percentage brand awareness achieved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just">
                        <a:lnSpc>
                          <a:spcPct val="115000"/>
                        </a:lnSpc>
                        <a:spcAft>
                          <a:spcPts val="0"/>
                        </a:spcAft>
                      </a:pPr>
                      <a:r>
                        <a:rPr lang="en-US" sz="1000" dirty="0">
                          <a:effectLst/>
                          <a:latin typeface="Trebuchet MS" panose="020B0603020202020204" pitchFamily="34" charset="0"/>
                          <a:ea typeface="Calibri" panose="020F0502020204030204" pitchFamily="34" charset="0"/>
                          <a:cs typeface="Calibri" panose="020F0502020204030204" pitchFamily="34" charset="0"/>
                        </a:rPr>
                        <a:t>Annual</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500"/>
                        </a:spcAft>
                      </a:pPr>
                      <a:r>
                        <a:rPr lang="en-US" sz="10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78%</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500"/>
                        </a:spcAft>
                      </a:pPr>
                      <a:r>
                        <a:rPr lang="en-US" sz="10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500"/>
                        </a:spcAft>
                      </a:pPr>
                      <a:r>
                        <a:rPr lang="en-US" sz="10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500"/>
                        </a:spcAft>
                      </a:pPr>
                      <a:r>
                        <a:rPr lang="en-US" sz="10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0"/>
                        </a:spcAft>
                      </a:pPr>
                      <a:r>
                        <a:rPr lang="en-US" sz="10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78%</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extLst>
                  <a:ext uri="{0D108BD9-81ED-4DB2-BD59-A6C34878D82A}">
                    <a16:rowId xmlns:a16="http://schemas.microsoft.com/office/drawing/2014/main" xmlns="" val="10007"/>
                  </a:ext>
                </a:extLst>
              </a:tr>
            </a:tbl>
          </a:graphicData>
        </a:graphic>
      </p:graphicFrame>
      <p:sp>
        <p:nvSpPr>
          <p:cNvPr id="9" name="TextBox 8">
            <a:extLst>
              <a:ext uri="{FF2B5EF4-FFF2-40B4-BE49-F238E27FC236}">
                <a16:creationId xmlns:a16="http://schemas.microsoft.com/office/drawing/2014/main" xmlns="" id="{333DF85C-08D8-407F-944E-0CC8D23A5398}"/>
              </a:ext>
            </a:extLst>
          </p:cNvPr>
          <p:cNvSpPr txBox="1"/>
          <p:nvPr/>
        </p:nvSpPr>
        <p:spPr>
          <a:xfrm>
            <a:off x="230572" y="5857992"/>
            <a:ext cx="4430704" cy="507831"/>
          </a:xfrm>
          <a:prstGeom prst="rect">
            <a:avLst/>
          </a:prstGeom>
          <a:noFill/>
        </p:spPr>
        <p:txBody>
          <a:bodyPr wrap="square">
            <a:spAutoFit/>
          </a:bodyPr>
          <a:lstStyle/>
          <a:p>
            <a:pPr>
              <a:defRPr/>
            </a:pPr>
            <a:r>
              <a:rPr lang="en-ZA" sz="900" dirty="0">
                <a:latin typeface="Trebuchet MS" panose="020B0603020202020204" pitchFamily="34" charset="0"/>
              </a:rPr>
              <a:t>*Note: these indicators are reported on a financial year, but tracked on a calendar year</a:t>
            </a:r>
          </a:p>
          <a:p>
            <a:pPr>
              <a:defRPr/>
            </a:pPr>
            <a:r>
              <a:rPr lang="en-ZA" sz="900" kern="0" dirty="0">
                <a:latin typeface="Trebuchet MS" panose="020B0603020202020204" pitchFamily="34" charset="0"/>
              </a:rPr>
              <a:t>Annual Performance Plan: page 27</a:t>
            </a:r>
          </a:p>
        </p:txBody>
      </p:sp>
    </p:spTree>
    <p:extLst>
      <p:ext uri="{BB962C8B-B14F-4D97-AF65-F5344CB8AC3E}">
        <p14:creationId xmlns:p14="http://schemas.microsoft.com/office/powerpoint/2010/main" xmlns="" val="4075711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xmlns=""/>
              </a:ext>
            </a:extLst>
          </a:blip>
          <a:srcRect t="-310"/>
          <a:stretch/>
        </p:blipFill>
        <p:spPr>
          <a:xfrm>
            <a:off x="-10634" y="-21265"/>
            <a:ext cx="9154633" cy="6879265"/>
          </a:xfrm>
          <a:prstGeom prst="rect">
            <a:avLst/>
          </a:prstGeom>
        </p:spPr>
      </p:pic>
      <p:sp>
        <p:nvSpPr>
          <p:cNvPr id="3" name="TextBox 2"/>
          <p:cNvSpPr txBox="1"/>
          <p:nvPr/>
        </p:nvSpPr>
        <p:spPr>
          <a:xfrm>
            <a:off x="4570645" y="4106068"/>
            <a:ext cx="4307090" cy="1046440"/>
          </a:xfrm>
          <a:prstGeom prst="rect">
            <a:avLst/>
          </a:prstGeom>
          <a:noFill/>
        </p:spPr>
        <p:txBody>
          <a:bodyPr wrap="square" bIns="0" rtlCol="0">
            <a:spAutoFit/>
          </a:bodyPr>
          <a:lstStyle/>
          <a:p>
            <a:pPr lvl="2" algn="r">
              <a:lnSpc>
                <a:spcPts val="3880"/>
              </a:lnSpc>
              <a:spcBef>
                <a:spcPts val="5"/>
              </a:spcBef>
              <a:spcAft>
                <a:spcPts val="5"/>
              </a:spcAft>
            </a:pPr>
            <a:r>
              <a:rPr lang="en-US" sz="4200" b="1" dirty="0">
                <a:solidFill>
                  <a:schemeClr val="bg1"/>
                </a:solidFill>
                <a:latin typeface="Trebuchet MS" panose="020B0603020202020204" pitchFamily="34" charset="0"/>
                <a:ea typeface="Amsi Pro Ultra" charset="0"/>
                <a:cs typeface="Amsi Pro Ultra" charset="0"/>
              </a:rPr>
              <a:t>Strategic Overview</a:t>
            </a:r>
          </a:p>
        </p:txBody>
      </p:sp>
    </p:spTree>
    <p:extLst>
      <p:ext uri="{BB962C8B-B14F-4D97-AF65-F5344CB8AC3E}">
        <p14:creationId xmlns:p14="http://schemas.microsoft.com/office/powerpoint/2010/main" xmlns="" val="14030819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altLang="en-US" dirty="0"/>
              <a:t>Programme 3: Leisure Tourism Marketing</a:t>
            </a:r>
            <a:endParaRPr lang="en-ZA" dirty="0"/>
          </a:p>
        </p:txBody>
      </p:sp>
      <p:sp>
        <p:nvSpPr>
          <p:cNvPr id="3" name="Rectangle 2"/>
          <p:cNvSpPr/>
          <p:nvPr/>
        </p:nvSpPr>
        <p:spPr>
          <a:xfrm>
            <a:off x="248193" y="1000353"/>
            <a:ext cx="8654507" cy="623248"/>
          </a:xfrm>
          <a:prstGeom prst="rect">
            <a:avLst/>
          </a:prstGeom>
        </p:spPr>
        <p:txBody>
          <a:bodyPr wrap="square">
            <a:spAutoFit/>
          </a:bodyPr>
          <a:lstStyle/>
          <a:p>
            <a:pPr marL="0" marR="0" lvl="0" indent="0" algn="l" defTabSz="914400" rtl="0" eaLnBrk="1" fontAlgn="base" latinLnBrk="0" hangingPunct="1">
              <a:lnSpc>
                <a:spcPct val="115000"/>
              </a:lnSpc>
              <a:spcBef>
                <a:spcPts val="0"/>
              </a:spcBef>
              <a:spcAft>
                <a:spcPts val="0"/>
              </a:spcAft>
              <a:buClrTx/>
              <a:buSzTx/>
              <a:buFontTx/>
              <a:buNone/>
              <a:tabLst>
                <a:tab pos="3512820" algn="l"/>
              </a:tabLst>
              <a:defRPr/>
            </a:pPr>
            <a:r>
              <a:rPr kumimoji="0" lang="en-ZA" sz="1000" b="1" i="0" u="none" strike="noStrike" kern="1200" cap="none" spc="0" normalizeH="0" baseline="0" noProof="0" dirty="0">
                <a:ln>
                  <a:noFill/>
                </a:ln>
                <a:solidFill>
                  <a:srgbClr val="002967"/>
                </a:solidFill>
                <a:effectLst/>
                <a:uLnTx/>
                <a:uFillTx/>
                <a:latin typeface="Trebuchet MS" panose="020B0603020202020204" pitchFamily="34" charset="0"/>
                <a:ea typeface="+mn-ea"/>
                <a:cs typeface="Arial" pitchFamily="34" charset="0"/>
              </a:rPr>
              <a:t>STRATEGIC OBJECTIVE 1: </a:t>
            </a:r>
            <a:r>
              <a:rPr kumimoji="0" lang="en-ZA"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itchFamily="34" charset="0"/>
              </a:rPr>
              <a:t>To contribute to inclusive economic growth by increasing the number of international and domestic tourists</a:t>
            </a:r>
          </a:p>
          <a:p>
            <a:pPr marL="0" marR="0" lvl="0" indent="0" algn="l" defTabSz="914400" rtl="0" eaLnBrk="1" fontAlgn="base" latinLnBrk="0" hangingPunct="1">
              <a:lnSpc>
                <a:spcPct val="115000"/>
              </a:lnSpc>
              <a:spcBef>
                <a:spcPts val="0"/>
              </a:spcBef>
              <a:spcAft>
                <a:spcPts val="0"/>
              </a:spcAft>
              <a:buClrTx/>
              <a:buSzTx/>
              <a:buFontTx/>
              <a:buNone/>
              <a:tabLst>
                <a:tab pos="3512820" algn="l"/>
              </a:tabLst>
              <a:defRPr/>
            </a:pPr>
            <a:r>
              <a:rPr kumimoji="0" lang="en-ZA" sz="1000" b="1" i="0" u="none" strike="noStrike" kern="1200" cap="none" spc="0" normalizeH="0" baseline="0" noProof="0" dirty="0">
                <a:ln>
                  <a:noFill/>
                </a:ln>
                <a:solidFill>
                  <a:srgbClr val="002967"/>
                </a:solidFill>
                <a:effectLst/>
                <a:uLnTx/>
                <a:uFillTx/>
                <a:latin typeface="Trebuchet MS" panose="020B0603020202020204" pitchFamily="34" charset="0"/>
                <a:ea typeface="+mn-ea"/>
                <a:cs typeface="Arial" pitchFamily="34" charset="0"/>
              </a:rPr>
              <a:t>STRATEGIC OBJECTIVE 2: </a:t>
            </a:r>
            <a:r>
              <a:rPr kumimoji="0" lang="en-ZA"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itchFamily="34" charset="0"/>
              </a:rPr>
              <a:t>To contribute to an enhanced, recognised, appealing, resilient and competitive tourism and business events brand for South Africa across the target markets and segments</a:t>
            </a:r>
          </a:p>
        </p:txBody>
      </p:sp>
      <p:graphicFrame>
        <p:nvGraphicFramePr>
          <p:cNvPr id="5" name="Table 4">
            <a:extLst>
              <a:ext uri="{FF2B5EF4-FFF2-40B4-BE49-F238E27FC236}">
                <a16:creationId xmlns:a16="http://schemas.microsoft.com/office/drawing/2014/main" xmlns="" id="{B9E61BF7-E33A-4179-BC69-B02DF6EB4FFF}"/>
              </a:ext>
            </a:extLst>
          </p:cNvPr>
          <p:cNvGraphicFramePr>
            <a:graphicFrameLocks noGrp="1"/>
          </p:cNvGraphicFramePr>
          <p:nvPr>
            <p:extLst>
              <p:ext uri="{D42A27DB-BD31-4B8C-83A1-F6EECF244321}">
                <p14:modId xmlns:p14="http://schemas.microsoft.com/office/powerpoint/2010/main" xmlns="" val="233012215"/>
              </p:ext>
            </p:extLst>
          </p:nvPr>
        </p:nvGraphicFramePr>
        <p:xfrm>
          <a:off x="328613" y="1628775"/>
          <a:ext cx="8478958" cy="4734436"/>
        </p:xfrm>
        <a:graphic>
          <a:graphicData uri="http://schemas.openxmlformats.org/drawingml/2006/table">
            <a:tbl>
              <a:tblPr firstRow="1" firstCol="1" bandRow="1">
                <a:tableStyleId>{5940675A-B579-460E-94D1-54222C63F5DA}</a:tableStyleId>
              </a:tblPr>
              <a:tblGrid>
                <a:gridCol w="1432495">
                  <a:extLst>
                    <a:ext uri="{9D8B030D-6E8A-4147-A177-3AD203B41FA5}">
                      <a16:colId xmlns:a16="http://schemas.microsoft.com/office/drawing/2014/main" xmlns="" val="20001"/>
                    </a:ext>
                  </a:extLst>
                </a:gridCol>
                <a:gridCol w="1165931">
                  <a:extLst>
                    <a:ext uri="{9D8B030D-6E8A-4147-A177-3AD203B41FA5}">
                      <a16:colId xmlns:a16="http://schemas.microsoft.com/office/drawing/2014/main" xmlns="" val="20002"/>
                    </a:ext>
                  </a:extLst>
                </a:gridCol>
                <a:gridCol w="1180624">
                  <a:extLst>
                    <a:ext uri="{9D8B030D-6E8A-4147-A177-3AD203B41FA5}">
                      <a16:colId xmlns:a16="http://schemas.microsoft.com/office/drawing/2014/main" xmlns="" val="20003"/>
                    </a:ext>
                  </a:extLst>
                </a:gridCol>
                <a:gridCol w="1174977">
                  <a:extLst>
                    <a:ext uri="{9D8B030D-6E8A-4147-A177-3AD203B41FA5}">
                      <a16:colId xmlns:a16="http://schemas.microsoft.com/office/drawing/2014/main" xmlns="" val="20004"/>
                    </a:ext>
                  </a:extLst>
                </a:gridCol>
                <a:gridCol w="1174977">
                  <a:extLst>
                    <a:ext uri="{9D8B030D-6E8A-4147-A177-3AD203B41FA5}">
                      <a16:colId xmlns:a16="http://schemas.microsoft.com/office/drawing/2014/main" xmlns="" val="20009"/>
                    </a:ext>
                  </a:extLst>
                </a:gridCol>
                <a:gridCol w="1174977">
                  <a:extLst>
                    <a:ext uri="{9D8B030D-6E8A-4147-A177-3AD203B41FA5}">
                      <a16:colId xmlns:a16="http://schemas.microsoft.com/office/drawing/2014/main" xmlns="" val="20010"/>
                    </a:ext>
                  </a:extLst>
                </a:gridCol>
                <a:gridCol w="1174977">
                  <a:extLst>
                    <a:ext uri="{9D8B030D-6E8A-4147-A177-3AD203B41FA5}">
                      <a16:colId xmlns:a16="http://schemas.microsoft.com/office/drawing/2014/main" xmlns="" val="20007"/>
                    </a:ext>
                  </a:extLst>
                </a:gridCol>
              </a:tblGrid>
              <a:tr h="666355">
                <a:tc rowSpan="2">
                  <a:txBody>
                    <a:bodyPr/>
                    <a:lstStyle/>
                    <a:p>
                      <a:pPr marL="0" marR="0" algn="ctr">
                        <a:lnSpc>
                          <a:spcPct val="100000"/>
                        </a:lnSpc>
                        <a:spcBef>
                          <a:spcPts val="0"/>
                        </a:spcBef>
                        <a:spcAft>
                          <a:spcPts val="0"/>
                        </a:spcAft>
                      </a:pPr>
                      <a:r>
                        <a:rPr lang="en-ZA" sz="1100" b="1" dirty="0">
                          <a:solidFill>
                            <a:schemeClr val="bg1"/>
                          </a:solidFill>
                          <a:effectLst/>
                          <a:latin typeface="Trebuchet MS" panose="020B0603020202020204" pitchFamily="34" charset="0"/>
                        </a:rPr>
                        <a:t>Key Performance Indicator</a:t>
                      </a:r>
                      <a:endParaRPr lang="en-ZA" sz="11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5314" marR="65314"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solidFill>
                  </a:tcPr>
                </a:tc>
                <a:tc rowSpan="2">
                  <a:txBody>
                    <a:bodyPr/>
                    <a:lstStyle/>
                    <a:p>
                      <a:pPr marL="0" marR="0" algn="ctr">
                        <a:lnSpc>
                          <a:spcPct val="100000"/>
                        </a:lnSpc>
                        <a:spcBef>
                          <a:spcPts val="0"/>
                        </a:spcBef>
                        <a:spcAft>
                          <a:spcPts val="0"/>
                        </a:spcAft>
                      </a:pPr>
                      <a:r>
                        <a:rPr lang="en-ZA" sz="1100" b="1" dirty="0">
                          <a:solidFill>
                            <a:schemeClr val="bg1"/>
                          </a:solidFill>
                          <a:effectLst/>
                          <a:latin typeface="Trebuchet MS" panose="020B0603020202020204" pitchFamily="34" charset="0"/>
                        </a:rPr>
                        <a:t>Reporting Period</a:t>
                      </a:r>
                      <a:endParaRPr lang="en-ZA" sz="11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solidFill>
                  </a:tcPr>
                </a:tc>
                <a:tc rowSpan="2">
                  <a:txBody>
                    <a:bodyPr/>
                    <a:lstStyle/>
                    <a:p>
                      <a:pPr marL="0" marR="0" algn="ctr" defTabSz="914400" rtl="0" eaLnBrk="1" latinLnBrk="0" hangingPunct="1">
                        <a:lnSpc>
                          <a:spcPct val="100000"/>
                        </a:lnSpc>
                        <a:spcBef>
                          <a:spcPts val="0"/>
                        </a:spcBef>
                        <a:spcAft>
                          <a:spcPts val="0"/>
                        </a:spcAft>
                      </a:pPr>
                      <a:r>
                        <a:rPr lang="en-US" sz="1100" b="1" kern="1200" dirty="0">
                          <a:solidFill>
                            <a:schemeClr val="bg1"/>
                          </a:solidFill>
                          <a:effectLst/>
                          <a:latin typeface="Trebuchet MS" panose="020B0603020202020204" pitchFamily="34" charset="0"/>
                          <a:ea typeface="+mn-ea"/>
                          <a:cs typeface="+mn-cs"/>
                        </a:rPr>
                        <a:t>Annual Target </a:t>
                      </a:r>
                      <a:r>
                        <a:rPr lang="en-ZA" sz="1100" b="1" dirty="0">
                          <a:solidFill>
                            <a:schemeClr val="bg1"/>
                          </a:solidFill>
                          <a:effectLst/>
                          <a:latin typeface="Trebuchet MS" panose="020B0603020202020204" pitchFamily="34" charset="0"/>
                        </a:rPr>
                        <a:t>2019/20</a:t>
                      </a:r>
                      <a:endParaRPr lang="en-US" sz="1100" b="1" kern="1200" dirty="0">
                        <a:solidFill>
                          <a:schemeClr val="bg1"/>
                        </a:solidFill>
                        <a:effectLst/>
                        <a:latin typeface="Trebuchet MS" panose="020B0603020202020204" pitchFamily="34" charset="0"/>
                        <a:ea typeface="+mn-ea"/>
                        <a:cs typeface="+mn-cs"/>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solidFill>
                  </a:tcPr>
                </a:tc>
                <a:tc gridSpan="4">
                  <a:txBody>
                    <a:bodyPr/>
                    <a:lstStyle/>
                    <a:p>
                      <a:pPr marL="0" marR="0" algn="ctr">
                        <a:lnSpc>
                          <a:spcPct val="100000"/>
                        </a:lnSpc>
                        <a:spcBef>
                          <a:spcPts val="0"/>
                        </a:spcBef>
                        <a:spcAft>
                          <a:spcPts val="0"/>
                        </a:spcAft>
                      </a:pPr>
                      <a:r>
                        <a:rPr lang="en-ZA" sz="1100" b="1" dirty="0">
                          <a:solidFill>
                            <a:schemeClr val="bg1"/>
                          </a:solidFill>
                          <a:effectLst/>
                          <a:latin typeface="Trebuchet MS" panose="020B0603020202020204" pitchFamily="34" charset="0"/>
                        </a:rPr>
                        <a:t>Quarterly Target 2019/20</a:t>
                      </a:r>
                      <a:endParaRPr lang="en-ZA" sz="11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solidFill>
                  </a:tcPr>
                </a:tc>
                <a:tc hMerge="1">
                  <a:txBody>
                    <a:bodyPr/>
                    <a:lstStyle/>
                    <a:p>
                      <a:pPr marL="0" marR="0" algn="ctr">
                        <a:lnSpc>
                          <a:spcPct val="100000"/>
                        </a:lnSpc>
                        <a:spcBef>
                          <a:spcPts val="0"/>
                        </a:spcBef>
                        <a:spcAft>
                          <a:spcPts val="0"/>
                        </a:spcAft>
                      </a:pPr>
                      <a:endParaRPr lang="en-ZA" sz="11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solidFill>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solidFill>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0"/>
                  </a:ext>
                </a:extLst>
              </a:tr>
              <a:tr h="514488">
                <a:tc vMerge="1">
                  <a:txBody>
                    <a:bodyPr/>
                    <a:lstStyle/>
                    <a:p>
                      <a:endParaRPr 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tc vMerge="1">
                  <a:txBody>
                    <a:bodyPr/>
                    <a:lstStyle/>
                    <a:p>
                      <a:pPr marL="0" marR="0" algn="ctr">
                        <a:lnSpc>
                          <a:spcPct val="100000"/>
                        </a:lnSpc>
                        <a:spcBef>
                          <a:spcPts val="0"/>
                        </a:spcBef>
                        <a:spcAft>
                          <a:spcPts val="0"/>
                        </a:spcAft>
                      </a:pPr>
                      <a:endParaRPr lang="en-ZA" sz="11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tc vMerge="1">
                  <a:txBody>
                    <a:bodyPr/>
                    <a:lstStyle/>
                    <a:p>
                      <a:pPr marL="0" marR="0" algn="ctr">
                        <a:lnSpc>
                          <a:spcPct val="100000"/>
                        </a:lnSpc>
                        <a:spcBef>
                          <a:spcPts val="0"/>
                        </a:spcBef>
                        <a:spcAft>
                          <a:spcPts val="0"/>
                        </a:spcAft>
                      </a:pPr>
                      <a:endParaRPr lang="en-ZA" sz="11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tc>
                  <a:txBody>
                    <a:bodyPr/>
                    <a:lstStyle/>
                    <a:p>
                      <a:pPr marL="0" marR="0" algn="ctr" defTabSz="914400" rtl="0" eaLnBrk="1" latinLnBrk="0" hangingPunct="1">
                        <a:lnSpc>
                          <a:spcPct val="100000"/>
                        </a:lnSpc>
                        <a:spcBef>
                          <a:spcPts val="0"/>
                        </a:spcBef>
                        <a:spcAft>
                          <a:spcPts val="0"/>
                        </a:spcAft>
                      </a:pPr>
                      <a:r>
                        <a:rPr lang="en-ZA" sz="1100" b="1" kern="12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Quarter 1</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tc>
                  <a:txBody>
                    <a:bodyPr/>
                    <a:lstStyle/>
                    <a:p>
                      <a:pPr marL="0" marR="0" algn="ctr" defTabSz="914400" rtl="0" eaLnBrk="1" latinLnBrk="0" hangingPunct="1">
                        <a:lnSpc>
                          <a:spcPct val="100000"/>
                        </a:lnSpc>
                        <a:spcBef>
                          <a:spcPts val="0"/>
                        </a:spcBef>
                        <a:spcAft>
                          <a:spcPts val="0"/>
                        </a:spcAft>
                      </a:pPr>
                      <a:r>
                        <a:rPr lang="en-ZA" sz="1100" b="1" kern="12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Quarter 2</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tc>
                  <a:txBody>
                    <a:bodyPr/>
                    <a:lstStyle/>
                    <a:p>
                      <a:pPr marL="0" marR="0" algn="ctr" defTabSz="914400" rtl="0" eaLnBrk="1" latinLnBrk="0" hangingPunct="1">
                        <a:lnSpc>
                          <a:spcPct val="100000"/>
                        </a:lnSpc>
                        <a:spcBef>
                          <a:spcPts val="0"/>
                        </a:spcBef>
                        <a:spcAft>
                          <a:spcPts val="0"/>
                        </a:spcAft>
                      </a:pPr>
                      <a:r>
                        <a:rPr lang="en-ZA" sz="1100" b="1" kern="12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Quarter 3</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tc>
                  <a:txBody>
                    <a:bodyPr/>
                    <a:lstStyle/>
                    <a:p>
                      <a:pPr marL="0" marR="0" algn="ctr" defTabSz="914400" rtl="0" eaLnBrk="1" latinLnBrk="0" hangingPunct="1">
                        <a:lnSpc>
                          <a:spcPct val="100000"/>
                        </a:lnSpc>
                        <a:spcBef>
                          <a:spcPts val="0"/>
                        </a:spcBef>
                        <a:spcAft>
                          <a:spcPts val="0"/>
                        </a:spcAft>
                      </a:pPr>
                      <a:r>
                        <a:rPr lang="en-ZA" sz="1100" b="1" kern="12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Quarter 4</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xmlns="" val="10002"/>
                  </a:ext>
                </a:extLst>
              </a:tr>
              <a:tr h="297535">
                <a:tc rowSpan="2">
                  <a:txBody>
                    <a:bodyPr/>
                    <a:lstStyle/>
                    <a:p>
                      <a:pPr marL="0" marR="0" algn="l">
                        <a:lnSpc>
                          <a:spcPct val="100000"/>
                        </a:lnSpc>
                        <a:spcBef>
                          <a:spcPts val="0"/>
                        </a:spcBef>
                        <a:spcAft>
                          <a:spcPts val="0"/>
                        </a:spcAft>
                      </a:pPr>
                      <a:r>
                        <a:rPr lang="en-ZA" sz="1000" dirty="0">
                          <a:effectLst/>
                          <a:latin typeface="Trebuchet MS" panose="020B0603020202020204" pitchFamily="34" charset="0"/>
                        </a:rPr>
                        <a:t>Number of domestic holiday trips (millions) achieved*</a:t>
                      </a:r>
                      <a:endParaRPr lang="en-ZA"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marL="0" marR="0" algn="l" defTabSz="914400" rtl="0" eaLnBrk="1" latinLnBrk="0" hangingPunct="1">
                        <a:lnSpc>
                          <a:spcPct val="100000"/>
                        </a:lnSpc>
                        <a:spcBef>
                          <a:spcPts val="0"/>
                        </a:spcBef>
                        <a:spcAft>
                          <a:spcPts val="0"/>
                        </a:spcAft>
                      </a:pPr>
                      <a:r>
                        <a:rPr lang="en-ZA" sz="1000" kern="1200" dirty="0">
                          <a:solidFill>
                            <a:schemeClr val="tx1"/>
                          </a:solidFill>
                          <a:effectLst/>
                          <a:latin typeface="Trebuchet MS" panose="020B0603020202020204" pitchFamily="34" charset="0"/>
                          <a:ea typeface="+mn-ea"/>
                          <a:cs typeface="+mn-cs"/>
                        </a:rPr>
                        <a:t>Quarterly – financial year</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500"/>
                        </a:spcAft>
                      </a:pPr>
                      <a:r>
                        <a:rPr lang="en-ZA" sz="1000">
                          <a:solidFill>
                            <a:srgbClr val="000000"/>
                          </a:solidFill>
                          <a:effectLst/>
                          <a:latin typeface="Trebuchet MS" panose="020B0603020202020204" pitchFamily="34" charset="0"/>
                          <a:ea typeface="Calibri" panose="020F0502020204030204" pitchFamily="34" charset="0"/>
                          <a:cs typeface="Calibri" panose="020F0502020204030204" pitchFamily="34" charset="0"/>
                        </a:rPr>
                        <a:t>2.7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500"/>
                        </a:spcAft>
                      </a:pPr>
                      <a:r>
                        <a:rPr lang="en-ZA" sz="1000">
                          <a:solidFill>
                            <a:srgbClr val="000000"/>
                          </a:solidFill>
                          <a:effectLst/>
                          <a:latin typeface="Trebuchet MS" panose="020B0603020202020204" pitchFamily="34" charset="0"/>
                          <a:ea typeface="Calibri" panose="020F0502020204030204" pitchFamily="34" charset="0"/>
                          <a:cs typeface="Calibri" panose="020F0502020204030204" pitchFamily="34" charset="0"/>
                        </a:rPr>
                        <a:t>0.6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500"/>
                        </a:spcAft>
                      </a:pPr>
                      <a:r>
                        <a:rPr lang="en-ZA" sz="1000">
                          <a:solidFill>
                            <a:srgbClr val="000000"/>
                          </a:solidFill>
                          <a:effectLst/>
                          <a:latin typeface="Trebuchet MS" panose="020B0603020202020204" pitchFamily="34" charset="0"/>
                          <a:ea typeface="Calibri" panose="020F0502020204030204" pitchFamily="34" charset="0"/>
                          <a:cs typeface="Calibri" panose="020F0502020204030204" pitchFamily="34" charset="0"/>
                        </a:rPr>
                        <a:t>0.3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500"/>
                        </a:spcAft>
                      </a:pPr>
                      <a:r>
                        <a:rPr lang="en-ZA" sz="1000">
                          <a:solidFill>
                            <a:srgbClr val="000000"/>
                          </a:solidFill>
                          <a:effectLst/>
                          <a:latin typeface="Trebuchet MS" panose="020B0603020202020204" pitchFamily="34" charset="0"/>
                          <a:ea typeface="Calibri" panose="020F0502020204030204" pitchFamily="34" charset="0"/>
                          <a:cs typeface="Calibri" panose="020F0502020204030204" pitchFamily="34" charset="0"/>
                        </a:rPr>
                        <a:t>1.0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0"/>
                        </a:spcAft>
                      </a:pPr>
                      <a:r>
                        <a:rPr lang="en-ZA" sz="1000">
                          <a:solidFill>
                            <a:srgbClr val="000000"/>
                          </a:solidFill>
                          <a:effectLst/>
                          <a:latin typeface="Trebuchet MS" panose="020B0603020202020204" pitchFamily="34" charset="0"/>
                          <a:ea typeface="Calibri" panose="020F0502020204030204" pitchFamily="34" charset="0"/>
                          <a:cs typeface="Calibri" panose="020F0502020204030204" pitchFamily="34" charset="0"/>
                        </a:rPr>
                        <a:t>0.8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extLst>
                  <a:ext uri="{0D108BD9-81ED-4DB2-BD59-A6C34878D82A}">
                    <a16:rowId xmlns:a16="http://schemas.microsoft.com/office/drawing/2014/main" xmlns="" val="10009"/>
                  </a:ext>
                </a:extLst>
              </a:tr>
              <a:tr h="401446">
                <a:tc vMerge="1">
                  <a:txBody>
                    <a:bodyPr/>
                    <a:lstStyle/>
                    <a:p>
                      <a:pPr marL="0" marR="0" algn="just">
                        <a:lnSpc>
                          <a:spcPct val="115000"/>
                        </a:lnSpc>
                        <a:spcBef>
                          <a:spcPts val="0"/>
                        </a:spcBef>
                        <a:spcAft>
                          <a:spcPts val="0"/>
                        </a:spcAft>
                      </a:pPr>
                      <a:endParaRPr lang="en-US" sz="1100" dirty="0">
                        <a:effectLst/>
                        <a:latin typeface="+mn-lt"/>
                        <a:ea typeface="Calibri" panose="020F0502020204030204" pitchFamily="34" charset="0"/>
                        <a:cs typeface="Times New Roman" panose="02020603050405020304" pitchFamily="18" charset="0"/>
                      </a:endParaRPr>
                    </a:p>
                  </a:txBody>
                  <a:tcPr marL="44726" marR="447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algn="l" defTabSz="914400" rtl="0" eaLnBrk="1" latinLnBrk="0" hangingPunct="1">
                        <a:lnSpc>
                          <a:spcPct val="100000"/>
                        </a:lnSpc>
                        <a:spcBef>
                          <a:spcPts val="0"/>
                        </a:spcBef>
                        <a:spcAft>
                          <a:spcPts val="0"/>
                        </a:spcAft>
                      </a:pPr>
                      <a:r>
                        <a:rPr lang="en-ZA" sz="1000" kern="1200" dirty="0">
                          <a:solidFill>
                            <a:schemeClr val="tx1"/>
                          </a:solidFill>
                          <a:effectLst/>
                          <a:latin typeface="Trebuchet MS" panose="020B0603020202020204" pitchFamily="34" charset="0"/>
                          <a:ea typeface="+mn-ea"/>
                          <a:cs typeface="+mn-cs"/>
                        </a:rPr>
                        <a:t>Quarterly – calendar year</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500"/>
                        </a:spcAft>
                      </a:pPr>
                      <a:r>
                        <a:rPr lang="en-ZA" sz="1000" i="1">
                          <a:solidFill>
                            <a:srgbClr val="000000"/>
                          </a:solidFill>
                          <a:effectLst/>
                          <a:latin typeface="Trebuchet MS" panose="020B0603020202020204" pitchFamily="34" charset="0"/>
                          <a:ea typeface="Calibri" panose="020F0502020204030204" pitchFamily="34" charset="0"/>
                          <a:cs typeface="Calibri" panose="020F0502020204030204" pitchFamily="34" charset="0"/>
                        </a:rPr>
                        <a:t>2.6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500"/>
                        </a:spcAft>
                      </a:pPr>
                      <a:r>
                        <a:rPr lang="en-ZA" sz="1000" i="1">
                          <a:solidFill>
                            <a:srgbClr val="000000"/>
                          </a:solidFill>
                          <a:effectLst/>
                          <a:latin typeface="Trebuchet MS" panose="020B0603020202020204" pitchFamily="34" charset="0"/>
                          <a:ea typeface="Calibri" panose="020F0502020204030204" pitchFamily="34" charset="0"/>
                          <a:cs typeface="Calibri" panose="020F0502020204030204" pitchFamily="34" charset="0"/>
                        </a:rPr>
                        <a:t>0.7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500"/>
                        </a:spcAft>
                      </a:pPr>
                      <a:r>
                        <a:rPr lang="en-ZA" sz="1000" i="1">
                          <a:solidFill>
                            <a:srgbClr val="000000"/>
                          </a:solidFill>
                          <a:effectLst/>
                          <a:latin typeface="Trebuchet MS" panose="020B0603020202020204" pitchFamily="34" charset="0"/>
                          <a:ea typeface="Calibri" panose="020F0502020204030204" pitchFamily="34" charset="0"/>
                          <a:cs typeface="Calibri" panose="020F0502020204030204" pitchFamily="34" charset="0"/>
                        </a:rPr>
                        <a:t>0.6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500"/>
                        </a:spcAft>
                      </a:pPr>
                      <a:r>
                        <a:rPr lang="en-ZA" sz="1000" i="1">
                          <a:solidFill>
                            <a:srgbClr val="000000"/>
                          </a:solidFill>
                          <a:effectLst/>
                          <a:latin typeface="Trebuchet MS" panose="020B0603020202020204" pitchFamily="34" charset="0"/>
                          <a:ea typeface="Calibri" panose="020F0502020204030204" pitchFamily="34" charset="0"/>
                          <a:cs typeface="Calibri" panose="020F0502020204030204" pitchFamily="34" charset="0"/>
                        </a:rPr>
                        <a:t>0.3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0"/>
                        </a:spcAft>
                      </a:pPr>
                      <a:r>
                        <a:rPr lang="en-ZA" sz="1000" i="1">
                          <a:solidFill>
                            <a:srgbClr val="000000"/>
                          </a:solidFill>
                          <a:effectLst/>
                          <a:latin typeface="Trebuchet MS" panose="020B0603020202020204" pitchFamily="34" charset="0"/>
                          <a:ea typeface="Calibri" panose="020F0502020204030204" pitchFamily="34" charset="0"/>
                          <a:cs typeface="Calibri" panose="020F0502020204030204" pitchFamily="34" charset="0"/>
                        </a:rPr>
                        <a:t>1.0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extLst>
                  <a:ext uri="{0D108BD9-81ED-4DB2-BD59-A6C34878D82A}">
                    <a16:rowId xmlns:a16="http://schemas.microsoft.com/office/drawing/2014/main" xmlns="" val="10010"/>
                  </a:ext>
                </a:extLst>
              </a:tr>
              <a:tr h="297535">
                <a:tc rowSpan="2">
                  <a:txBody>
                    <a:bodyPr/>
                    <a:lstStyle/>
                    <a:p>
                      <a:pPr marL="0" marR="0" algn="l">
                        <a:lnSpc>
                          <a:spcPct val="100000"/>
                        </a:lnSpc>
                        <a:spcBef>
                          <a:spcPts val="0"/>
                        </a:spcBef>
                        <a:spcAft>
                          <a:spcPts val="0"/>
                        </a:spcAft>
                      </a:pPr>
                      <a:r>
                        <a:rPr lang="en-ZA" sz="1000" dirty="0">
                          <a:effectLst/>
                          <a:latin typeface="Trebuchet MS" panose="020B0603020202020204" pitchFamily="34" charset="0"/>
                        </a:rPr>
                        <a:t>Domestic holiday revenue (billion rand)*</a:t>
                      </a:r>
                      <a:endParaRPr lang="en-ZA"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l" defTabSz="914400" rtl="0" eaLnBrk="1" latinLnBrk="0" hangingPunct="1">
                        <a:lnSpc>
                          <a:spcPct val="100000"/>
                        </a:lnSpc>
                        <a:spcBef>
                          <a:spcPts val="0"/>
                        </a:spcBef>
                        <a:spcAft>
                          <a:spcPts val="0"/>
                        </a:spcAft>
                      </a:pPr>
                      <a:r>
                        <a:rPr lang="en-ZA" sz="1000" kern="1200" dirty="0">
                          <a:solidFill>
                            <a:schemeClr val="tx1"/>
                          </a:solidFill>
                          <a:effectLst/>
                          <a:latin typeface="Trebuchet MS" panose="020B0603020202020204" pitchFamily="34" charset="0"/>
                          <a:ea typeface="+mn-ea"/>
                          <a:cs typeface="+mn-cs"/>
                        </a:rPr>
                        <a:t>Quarterly – financial year</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lnSpc>
                          <a:spcPct val="115000"/>
                        </a:lnSpc>
                        <a:spcAft>
                          <a:spcPts val="500"/>
                        </a:spcAft>
                      </a:pPr>
                      <a:r>
                        <a:rPr lang="en-ZA" sz="1000">
                          <a:solidFill>
                            <a:srgbClr val="000000"/>
                          </a:solidFill>
                          <a:effectLst/>
                          <a:latin typeface="Trebuchet MS" panose="020B0603020202020204" pitchFamily="34" charset="0"/>
                          <a:ea typeface="Calibri" panose="020F0502020204030204" pitchFamily="34" charset="0"/>
                          <a:cs typeface="Calibri" panose="020F0502020204030204" pitchFamily="34" charset="0"/>
                        </a:rPr>
                        <a:t>R8.1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lnSpc>
                          <a:spcPct val="115000"/>
                        </a:lnSpc>
                        <a:spcAft>
                          <a:spcPts val="500"/>
                        </a:spcAft>
                      </a:pPr>
                      <a:r>
                        <a:rPr lang="en-ZA" sz="1000">
                          <a:effectLst/>
                          <a:latin typeface="Trebuchet MS" panose="020B0603020202020204" pitchFamily="34" charset="0"/>
                          <a:ea typeface="Calibri" panose="020F0502020204030204" pitchFamily="34" charset="0"/>
                          <a:cs typeface="Calibri" panose="020F0502020204030204" pitchFamily="34" charset="0"/>
                        </a:rPr>
                        <a:t>R1.8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lnSpc>
                          <a:spcPct val="115000"/>
                        </a:lnSpc>
                        <a:spcAft>
                          <a:spcPts val="500"/>
                        </a:spcAft>
                      </a:pPr>
                      <a:r>
                        <a:rPr lang="en-ZA" sz="1000">
                          <a:effectLst/>
                          <a:latin typeface="Trebuchet MS" panose="020B0603020202020204" pitchFamily="34" charset="0"/>
                          <a:ea typeface="Calibri" panose="020F0502020204030204" pitchFamily="34" charset="0"/>
                          <a:cs typeface="Calibri" panose="020F0502020204030204" pitchFamily="34" charset="0"/>
                        </a:rPr>
                        <a:t>R1.1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lnSpc>
                          <a:spcPct val="115000"/>
                        </a:lnSpc>
                        <a:spcAft>
                          <a:spcPts val="500"/>
                        </a:spcAft>
                      </a:pPr>
                      <a:r>
                        <a:rPr lang="en-ZA" sz="1000">
                          <a:effectLst/>
                          <a:latin typeface="Trebuchet MS" panose="020B0603020202020204" pitchFamily="34" charset="0"/>
                          <a:ea typeface="Calibri" panose="020F0502020204030204" pitchFamily="34" charset="0"/>
                          <a:cs typeface="Calibri" panose="020F0502020204030204" pitchFamily="34" charset="0"/>
                        </a:rPr>
                        <a:t>R2.9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lnSpc>
                          <a:spcPct val="115000"/>
                        </a:lnSpc>
                        <a:spcAft>
                          <a:spcPts val="0"/>
                        </a:spcAft>
                      </a:pPr>
                      <a:r>
                        <a:rPr lang="en-ZA" sz="1000">
                          <a:effectLst/>
                          <a:latin typeface="Trebuchet MS" panose="020B0603020202020204" pitchFamily="34" charset="0"/>
                          <a:ea typeface="Calibri" panose="020F0502020204030204" pitchFamily="34" charset="0"/>
                          <a:cs typeface="Calibri" panose="020F0502020204030204" pitchFamily="34" charset="0"/>
                        </a:rPr>
                        <a:t>R2.3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xmlns="" val="10004"/>
                  </a:ext>
                </a:extLst>
              </a:tr>
              <a:tr h="446270">
                <a:tc vMerge="1">
                  <a:txBody>
                    <a:bodyPr/>
                    <a:lstStyle/>
                    <a:p>
                      <a:pPr marL="0" marR="0" algn="just">
                        <a:lnSpc>
                          <a:spcPct val="115000"/>
                        </a:lnSpc>
                        <a:spcBef>
                          <a:spcPts val="0"/>
                        </a:spcBef>
                        <a:spcAft>
                          <a:spcPts val="0"/>
                        </a:spcAft>
                      </a:pPr>
                      <a:endParaRPr lang="en-US" sz="1100" dirty="0">
                        <a:effectLst/>
                        <a:latin typeface="+mn-lt"/>
                        <a:ea typeface="Calibri" panose="020F0502020204030204" pitchFamily="34" charset="0"/>
                        <a:cs typeface="Times New Roman" panose="02020603050405020304" pitchFamily="18" charset="0"/>
                      </a:endParaRPr>
                    </a:p>
                  </a:txBody>
                  <a:tcPr marL="44726" marR="44726"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algn="l" defTabSz="914400" rtl="0" eaLnBrk="1" latinLnBrk="0" hangingPunct="1">
                        <a:lnSpc>
                          <a:spcPct val="100000"/>
                        </a:lnSpc>
                        <a:spcBef>
                          <a:spcPts val="0"/>
                        </a:spcBef>
                        <a:spcAft>
                          <a:spcPts val="0"/>
                        </a:spcAft>
                      </a:pPr>
                      <a:r>
                        <a:rPr lang="en-ZA" sz="1000" kern="1200" dirty="0">
                          <a:solidFill>
                            <a:schemeClr val="tx1"/>
                          </a:solidFill>
                          <a:effectLst/>
                          <a:latin typeface="Trebuchet MS" panose="020B0603020202020204" pitchFamily="34" charset="0"/>
                          <a:ea typeface="+mn-ea"/>
                          <a:cs typeface="+mn-cs"/>
                        </a:rPr>
                        <a:t>Quarterly – calendar year</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lnSpc>
                          <a:spcPct val="115000"/>
                        </a:lnSpc>
                        <a:spcAft>
                          <a:spcPts val="500"/>
                        </a:spcAft>
                      </a:pPr>
                      <a:r>
                        <a:rPr lang="en-ZA" sz="1000" i="1">
                          <a:solidFill>
                            <a:srgbClr val="000000"/>
                          </a:solidFill>
                          <a:effectLst/>
                          <a:latin typeface="Trebuchet MS" panose="020B0603020202020204" pitchFamily="34" charset="0"/>
                          <a:ea typeface="Calibri" panose="020F0502020204030204" pitchFamily="34" charset="0"/>
                          <a:cs typeface="Calibri" panose="020F0502020204030204" pitchFamily="34" charset="0"/>
                        </a:rPr>
                        <a:t>R7.9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lnSpc>
                          <a:spcPct val="115000"/>
                        </a:lnSpc>
                        <a:spcAft>
                          <a:spcPts val="500"/>
                        </a:spcAft>
                      </a:pPr>
                      <a:r>
                        <a:rPr lang="en-ZA" sz="1000" i="1">
                          <a:effectLst/>
                          <a:latin typeface="Trebuchet MS" panose="020B0603020202020204" pitchFamily="34" charset="0"/>
                          <a:ea typeface="Calibri" panose="020F0502020204030204" pitchFamily="34" charset="0"/>
                          <a:cs typeface="Calibri" panose="020F0502020204030204" pitchFamily="34" charset="0"/>
                        </a:rPr>
                        <a:t>R2.2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lnSpc>
                          <a:spcPct val="115000"/>
                        </a:lnSpc>
                        <a:spcAft>
                          <a:spcPts val="500"/>
                        </a:spcAft>
                      </a:pPr>
                      <a:r>
                        <a:rPr lang="en-ZA" sz="1000" i="1">
                          <a:effectLst/>
                          <a:latin typeface="Trebuchet MS" panose="020B0603020202020204" pitchFamily="34" charset="0"/>
                          <a:ea typeface="Calibri" panose="020F0502020204030204" pitchFamily="34" charset="0"/>
                          <a:cs typeface="Calibri" panose="020F0502020204030204" pitchFamily="34" charset="0"/>
                        </a:rPr>
                        <a:t>R1.8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lnSpc>
                          <a:spcPct val="115000"/>
                        </a:lnSpc>
                        <a:spcAft>
                          <a:spcPts val="500"/>
                        </a:spcAft>
                      </a:pPr>
                      <a:r>
                        <a:rPr lang="en-ZA" sz="1000" i="1">
                          <a:effectLst/>
                          <a:latin typeface="Trebuchet MS" panose="020B0603020202020204" pitchFamily="34" charset="0"/>
                          <a:ea typeface="Calibri" panose="020F0502020204030204" pitchFamily="34" charset="0"/>
                          <a:cs typeface="Calibri" panose="020F0502020204030204" pitchFamily="34" charset="0"/>
                        </a:rPr>
                        <a:t>R1.1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lnSpc>
                          <a:spcPct val="115000"/>
                        </a:lnSpc>
                        <a:spcAft>
                          <a:spcPts val="0"/>
                        </a:spcAft>
                      </a:pPr>
                      <a:r>
                        <a:rPr lang="en-ZA" sz="1000" i="1" dirty="0">
                          <a:effectLst/>
                          <a:latin typeface="Trebuchet MS" panose="020B0603020202020204" pitchFamily="34" charset="0"/>
                          <a:ea typeface="Calibri" panose="020F0502020204030204" pitchFamily="34" charset="0"/>
                          <a:cs typeface="Calibri" panose="020F0502020204030204" pitchFamily="34" charset="0"/>
                        </a:rPr>
                        <a:t>R2.9</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xmlns="" val="10005"/>
                  </a:ext>
                </a:extLst>
              </a:tr>
              <a:tr h="523499">
                <a:tc>
                  <a:txBody>
                    <a:bodyPr/>
                    <a:lstStyle/>
                    <a:p>
                      <a:pPr>
                        <a:lnSpc>
                          <a:spcPct val="115000"/>
                        </a:lnSpc>
                        <a:spcAft>
                          <a:spcPts val="500"/>
                        </a:spcAft>
                      </a:pPr>
                      <a:r>
                        <a:rPr lang="en-US" sz="1000">
                          <a:effectLst/>
                          <a:latin typeface="Trebuchet MS" panose="020B0603020202020204" pitchFamily="34" charset="0"/>
                          <a:ea typeface="Calibri" panose="020F0502020204030204" pitchFamily="34" charset="0"/>
                          <a:cs typeface="Calibri" panose="020F0502020204030204" pitchFamily="34" charset="0"/>
                        </a:rPr>
                        <a:t>Reach of domestic campaign (millions)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just">
                        <a:lnSpc>
                          <a:spcPct val="115000"/>
                        </a:lnSpc>
                        <a:spcAft>
                          <a:spcPts val="0"/>
                        </a:spcAft>
                      </a:pPr>
                      <a:r>
                        <a:rPr lang="en-US" sz="1000" dirty="0">
                          <a:effectLst/>
                          <a:latin typeface="Trebuchet MS" panose="020B0603020202020204" pitchFamily="34" charset="0"/>
                          <a:ea typeface="Calibri" panose="020F0502020204030204" pitchFamily="34" charset="0"/>
                          <a:cs typeface="Calibri" panose="020F0502020204030204" pitchFamily="34" charset="0"/>
                        </a:rPr>
                        <a:t>Quarterly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500"/>
                        </a:spcAft>
                      </a:pPr>
                      <a:r>
                        <a:rPr lang="en-US" sz="10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37.1</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500"/>
                        </a:spcAft>
                      </a:pPr>
                      <a:r>
                        <a:rPr lang="en-US" sz="1000">
                          <a:solidFill>
                            <a:srgbClr val="000000"/>
                          </a:solidFill>
                          <a:effectLst/>
                          <a:latin typeface="Trebuchet MS" panose="020B0603020202020204" pitchFamily="34" charset="0"/>
                          <a:ea typeface="Calibri" panose="020F0502020204030204" pitchFamily="34" charset="0"/>
                          <a:cs typeface="Calibri" panose="020F0502020204030204" pitchFamily="34" charset="0"/>
                        </a:rPr>
                        <a:t>9.1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500"/>
                        </a:spcAft>
                      </a:pPr>
                      <a:r>
                        <a:rPr lang="en-US" sz="1000">
                          <a:solidFill>
                            <a:srgbClr val="000000"/>
                          </a:solidFill>
                          <a:effectLst/>
                          <a:latin typeface="Trebuchet MS" panose="020B0603020202020204" pitchFamily="34" charset="0"/>
                          <a:ea typeface="Calibri" panose="020F0502020204030204" pitchFamily="34" charset="0"/>
                          <a:cs typeface="Calibri" panose="020F0502020204030204" pitchFamily="34" charset="0"/>
                        </a:rPr>
                        <a:t>10.0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500"/>
                        </a:spcAft>
                      </a:pPr>
                      <a:r>
                        <a:rPr lang="en-US" sz="1000">
                          <a:solidFill>
                            <a:srgbClr val="000000"/>
                          </a:solidFill>
                          <a:effectLst/>
                          <a:latin typeface="Trebuchet MS" panose="020B0603020202020204" pitchFamily="34" charset="0"/>
                          <a:ea typeface="Calibri" panose="020F0502020204030204" pitchFamily="34" charset="0"/>
                          <a:cs typeface="Calibri" panose="020F0502020204030204" pitchFamily="34" charset="0"/>
                        </a:rPr>
                        <a:t>12.1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0"/>
                        </a:spcAft>
                      </a:pPr>
                      <a:r>
                        <a:rPr lang="en-US" sz="1000">
                          <a:solidFill>
                            <a:srgbClr val="000000"/>
                          </a:solidFill>
                          <a:effectLst/>
                          <a:latin typeface="Trebuchet MS" panose="020B0603020202020204" pitchFamily="34" charset="0"/>
                          <a:ea typeface="Calibri" panose="020F0502020204030204" pitchFamily="34" charset="0"/>
                          <a:cs typeface="Calibri" panose="020F0502020204030204" pitchFamily="34" charset="0"/>
                        </a:rPr>
                        <a:t>5.9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extLst>
                  <a:ext uri="{0D108BD9-81ED-4DB2-BD59-A6C34878D82A}">
                    <a16:rowId xmlns:a16="http://schemas.microsoft.com/office/drawing/2014/main" xmlns="" val="3052832452"/>
                  </a:ext>
                </a:extLst>
              </a:tr>
              <a:tr h="523499">
                <a:tc>
                  <a:txBody>
                    <a:bodyPr/>
                    <a:lstStyle/>
                    <a:p>
                      <a:pPr>
                        <a:lnSpc>
                          <a:spcPct val="115000"/>
                        </a:lnSpc>
                        <a:spcAft>
                          <a:spcPts val="500"/>
                        </a:spcAft>
                      </a:pPr>
                      <a:r>
                        <a:rPr lang="en-US" sz="1000">
                          <a:effectLst/>
                          <a:latin typeface="Trebuchet MS" panose="020B0603020202020204" pitchFamily="34" charset="0"/>
                          <a:ea typeface="Calibri" panose="020F0502020204030204" pitchFamily="34" charset="0"/>
                          <a:cs typeface="Calibri" panose="020F0502020204030204" pitchFamily="34" charset="0"/>
                        </a:rPr>
                        <a:t>Click-through to domestic tourism packages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US" sz="1000">
                          <a:effectLst/>
                          <a:latin typeface="Trebuchet MS" panose="020B0603020202020204" pitchFamily="34" charset="0"/>
                          <a:ea typeface="Calibri" panose="020F0502020204030204" pitchFamily="34" charset="0"/>
                          <a:cs typeface="Calibri" panose="020F0502020204030204" pitchFamily="34" charset="0"/>
                        </a:rPr>
                        <a:t>Quarterly</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500"/>
                        </a:spcAft>
                      </a:pPr>
                      <a:r>
                        <a:rPr lang="en-US" sz="10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150 000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500"/>
                        </a:spcAft>
                      </a:pPr>
                      <a:r>
                        <a:rPr lang="en-US" sz="1000">
                          <a:solidFill>
                            <a:srgbClr val="000000"/>
                          </a:solidFill>
                          <a:effectLst/>
                          <a:latin typeface="Trebuchet MS" panose="020B0603020202020204" pitchFamily="34" charset="0"/>
                          <a:ea typeface="Calibri" panose="020F0502020204030204" pitchFamily="34" charset="0"/>
                          <a:cs typeface="Calibri" panose="020F0502020204030204" pitchFamily="34" charset="0"/>
                        </a:rPr>
                        <a:t>28 500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500"/>
                        </a:spcAft>
                      </a:pPr>
                      <a:r>
                        <a:rPr lang="en-US" sz="1000">
                          <a:solidFill>
                            <a:srgbClr val="000000"/>
                          </a:solidFill>
                          <a:effectLst/>
                          <a:latin typeface="Trebuchet MS" panose="020B0603020202020204" pitchFamily="34" charset="0"/>
                          <a:ea typeface="Calibri" panose="020F0502020204030204" pitchFamily="34" charset="0"/>
                          <a:cs typeface="Calibri" panose="020F0502020204030204" pitchFamily="34" charset="0"/>
                        </a:rPr>
                        <a:t>63 700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500"/>
                        </a:spcAft>
                      </a:pPr>
                      <a:r>
                        <a:rPr lang="en-US" sz="1000">
                          <a:solidFill>
                            <a:srgbClr val="000000"/>
                          </a:solidFill>
                          <a:effectLst/>
                          <a:latin typeface="Trebuchet MS" panose="020B0603020202020204" pitchFamily="34" charset="0"/>
                          <a:ea typeface="Calibri" panose="020F0502020204030204" pitchFamily="34" charset="0"/>
                          <a:cs typeface="Calibri" panose="020F0502020204030204" pitchFamily="34" charset="0"/>
                        </a:rPr>
                        <a:t>34 600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0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23 200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403347928"/>
                  </a:ext>
                </a:extLst>
              </a:tr>
              <a:tr h="523499">
                <a:tc>
                  <a:txBody>
                    <a:bodyPr/>
                    <a:lstStyle/>
                    <a:p>
                      <a:pPr marL="0" marR="0" algn="l">
                        <a:lnSpc>
                          <a:spcPct val="100000"/>
                        </a:lnSpc>
                        <a:spcBef>
                          <a:spcPts val="0"/>
                        </a:spcBef>
                        <a:spcAft>
                          <a:spcPts val="0"/>
                        </a:spcAft>
                      </a:pPr>
                      <a:r>
                        <a:rPr lang="en-ZA" sz="1000" dirty="0">
                          <a:effectLst/>
                          <a:latin typeface="Trebuchet MS" panose="020B0603020202020204" pitchFamily="34" charset="0"/>
                        </a:rPr>
                        <a:t>Geographic spread of domestic tourists </a:t>
                      </a:r>
                      <a:endParaRPr lang="en-ZA"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marL="0" marR="0" algn="l" defTabSz="914400" rtl="0" eaLnBrk="1" latinLnBrk="0" hangingPunct="1">
                        <a:lnSpc>
                          <a:spcPct val="100000"/>
                        </a:lnSpc>
                        <a:spcBef>
                          <a:spcPts val="0"/>
                        </a:spcBef>
                        <a:spcAft>
                          <a:spcPts val="0"/>
                        </a:spcAft>
                      </a:pPr>
                      <a:r>
                        <a:rPr lang="en-US" sz="1000" kern="1200" dirty="0">
                          <a:solidFill>
                            <a:schemeClr val="tx1"/>
                          </a:solidFill>
                          <a:effectLst/>
                          <a:latin typeface="Trebuchet MS" panose="020B0603020202020204" pitchFamily="34" charset="0"/>
                          <a:ea typeface="+mn-ea"/>
                          <a:cs typeface="+mn-cs"/>
                        </a:rPr>
                        <a:t>Annual</a:t>
                      </a:r>
                      <a:endParaRPr lang="en-ZA" sz="1000" kern="1200" dirty="0">
                        <a:solidFill>
                          <a:schemeClr val="tx1"/>
                        </a:solidFill>
                        <a:effectLst/>
                        <a:latin typeface="Trebuchet MS" panose="020B0603020202020204" pitchFamily="34" charset="0"/>
                        <a:ea typeface="+mn-ea"/>
                        <a:cs typeface="+mn-cs"/>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500"/>
                        </a:spcAft>
                      </a:pPr>
                      <a:r>
                        <a:rPr lang="en-US" sz="1000">
                          <a:solidFill>
                            <a:srgbClr val="000000"/>
                          </a:solidFill>
                          <a:effectLst/>
                          <a:latin typeface="Trebuchet MS" panose="020B0603020202020204" pitchFamily="34" charset="0"/>
                          <a:ea typeface="Calibri" panose="020F0502020204030204" pitchFamily="34" charset="0"/>
                          <a:cs typeface="Calibri" panose="020F0502020204030204" pitchFamily="34" charset="0"/>
                        </a:rPr>
                        <a:t>13%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500"/>
                        </a:spcAft>
                      </a:pPr>
                      <a:r>
                        <a:rPr lang="en-US" sz="10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500"/>
                        </a:spcAft>
                      </a:pPr>
                      <a:r>
                        <a:rPr lang="en-US" sz="10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500"/>
                        </a:spcAft>
                      </a:pPr>
                      <a:r>
                        <a:rPr lang="en-US" sz="10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0"/>
                        </a:spcAft>
                      </a:pPr>
                      <a:r>
                        <a:rPr lang="en-US" sz="10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13%</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extLst>
                  <a:ext uri="{0D108BD9-81ED-4DB2-BD59-A6C34878D82A}">
                    <a16:rowId xmlns:a16="http://schemas.microsoft.com/office/drawing/2014/main" xmlns="" val="10006"/>
                  </a:ext>
                </a:extLst>
              </a:tr>
              <a:tr h="523499">
                <a:tc>
                  <a:txBody>
                    <a:bodyPr/>
                    <a:lstStyle/>
                    <a:p>
                      <a:pPr marL="0" marR="0" algn="l">
                        <a:lnSpc>
                          <a:spcPct val="100000"/>
                        </a:lnSpc>
                        <a:spcBef>
                          <a:spcPts val="0"/>
                        </a:spcBef>
                        <a:spcAft>
                          <a:spcPts val="0"/>
                        </a:spcAft>
                      </a:pPr>
                      <a:r>
                        <a:rPr lang="en-ZA" sz="1000" dirty="0">
                          <a:effectLst/>
                          <a:latin typeface="Trebuchet MS" panose="020B0603020202020204" pitchFamily="34" charset="0"/>
                        </a:rPr>
                        <a:t>Seasonality index of domestic tourists</a:t>
                      </a:r>
                      <a:endParaRPr lang="en-ZA"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l" defTabSz="914400" rtl="0" eaLnBrk="1" latinLnBrk="0" hangingPunct="1">
                        <a:lnSpc>
                          <a:spcPct val="100000"/>
                        </a:lnSpc>
                        <a:spcBef>
                          <a:spcPts val="0"/>
                        </a:spcBef>
                        <a:spcAft>
                          <a:spcPts val="0"/>
                        </a:spcAft>
                      </a:pPr>
                      <a:r>
                        <a:rPr lang="en-US" sz="1000" kern="1200" dirty="0">
                          <a:solidFill>
                            <a:schemeClr val="tx1"/>
                          </a:solidFill>
                          <a:effectLst/>
                          <a:latin typeface="Trebuchet MS" panose="020B0603020202020204" pitchFamily="34" charset="0"/>
                          <a:ea typeface="+mn-ea"/>
                          <a:cs typeface="+mn-cs"/>
                        </a:rPr>
                        <a:t>Annual</a:t>
                      </a:r>
                      <a:endParaRPr lang="en-ZA" sz="1000" kern="1200" dirty="0">
                        <a:solidFill>
                          <a:schemeClr val="tx1"/>
                        </a:solidFill>
                        <a:effectLst/>
                        <a:latin typeface="Trebuchet MS" panose="020B0603020202020204" pitchFamily="34" charset="0"/>
                        <a:ea typeface="+mn-ea"/>
                        <a:cs typeface="+mn-cs"/>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lnSpc>
                          <a:spcPct val="115000"/>
                        </a:lnSpc>
                        <a:spcAft>
                          <a:spcPts val="500"/>
                        </a:spcAft>
                      </a:pPr>
                      <a:r>
                        <a:rPr lang="en-US" sz="10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28.5%</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lnSpc>
                          <a:spcPct val="115000"/>
                        </a:lnSpc>
                        <a:spcAft>
                          <a:spcPts val="500"/>
                        </a:spcAft>
                      </a:pPr>
                      <a:r>
                        <a:rPr lang="en-US" sz="10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lnSpc>
                          <a:spcPct val="115000"/>
                        </a:lnSpc>
                        <a:spcAft>
                          <a:spcPts val="500"/>
                        </a:spcAft>
                      </a:pPr>
                      <a:r>
                        <a:rPr lang="en-US" sz="10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lnSpc>
                          <a:spcPct val="115000"/>
                        </a:lnSpc>
                        <a:spcAft>
                          <a:spcPts val="500"/>
                        </a:spcAft>
                      </a:pPr>
                      <a:r>
                        <a:rPr lang="en-US" sz="10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lnSpc>
                          <a:spcPct val="115000"/>
                        </a:lnSpc>
                        <a:spcAft>
                          <a:spcPts val="0"/>
                        </a:spcAft>
                      </a:pPr>
                      <a:r>
                        <a:rPr lang="en-US" sz="10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28.5%</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xmlns="" val="10007"/>
                  </a:ext>
                </a:extLst>
              </a:tr>
            </a:tbl>
          </a:graphicData>
        </a:graphic>
      </p:graphicFrame>
      <p:sp>
        <p:nvSpPr>
          <p:cNvPr id="9" name="TextBox 8">
            <a:extLst>
              <a:ext uri="{FF2B5EF4-FFF2-40B4-BE49-F238E27FC236}">
                <a16:creationId xmlns:a16="http://schemas.microsoft.com/office/drawing/2014/main" xmlns="" id="{333DF85C-08D8-407F-944E-0CC8D23A5398}"/>
              </a:ext>
            </a:extLst>
          </p:cNvPr>
          <p:cNvSpPr txBox="1"/>
          <p:nvPr/>
        </p:nvSpPr>
        <p:spPr>
          <a:xfrm>
            <a:off x="21265" y="6363211"/>
            <a:ext cx="4772430" cy="369332"/>
          </a:xfrm>
          <a:prstGeom prst="rect">
            <a:avLst/>
          </a:prstGeom>
          <a:noFill/>
        </p:spPr>
        <p:txBody>
          <a:bodyPr wrap="square">
            <a:spAutoFit/>
          </a:bodyPr>
          <a:lstStyle/>
          <a:p>
            <a:pPr>
              <a:defRPr/>
            </a:pPr>
            <a:r>
              <a:rPr lang="en-ZA" sz="900" dirty="0">
                <a:latin typeface="Trebuchet MS" panose="020B0603020202020204" pitchFamily="34" charset="0"/>
              </a:rPr>
              <a:t>*Note: these indicators are reported on a financial year, but tracked on a calendar year</a:t>
            </a:r>
          </a:p>
          <a:p>
            <a:pPr>
              <a:defRPr/>
            </a:pPr>
            <a:r>
              <a:rPr lang="en-ZA" sz="900" kern="0" dirty="0">
                <a:latin typeface="Trebuchet MS" panose="020B0603020202020204" pitchFamily="34" charset="0"/>
              </a:rPr>
              <a:t>Annual Performance Plan: page 28 </a:t>
            </a:r>
          </a:p>
        </p:txBody>
      </p:sp>
    </p:spTree>
    <p:extLst>
      <p:ext uri="{BB962C8B-B14F-4D97-AF65-F5344CB8AC3E}">
        <p14:creationId xmlns:p14="http://schemas.microsoft.com/office/powerpoint/2010/main" xmlns="" val="26745002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altLang="en-US" dirty="0"/>
              <a:t>Programme 3: Leisure Tourism Marketing</a:t>
            </a:r>
            <a:endParaRPr lang="en-ZA" dirty="0"/>
          </a:p>
        </p:txBody>
      </p:sp>
      <p:sp>
        <p:nvSpPr>
          <p:cNvPr id="3" name="Rectangle 2"/>
          <p:cNvSpPr/>
          <p:nvPr/>
        </p:nvSpPr>
        <p:spPr>
          <a:xfrm>
            <a:off x="248193" y="1000353"/>
            <a:ext cx="8654507" cy="623248"/>
          </a:xfrm>
          <a:prstGeom prst="rect">
            <a:avLst/>
          </a:prstGeom>
        </p:spPr>
        <p:txBody>
          <a:bodyPr wrap="square">
            <a:spAutoFit/>
          </a:bodyPr>
          <a:lstStyle/>
          <a:p>
            <a:pPr marL="0" marR="0" lvl="0" indent="0" algn="l" defTabSz="914400" rtl="0" eaLnBrk="1" fontAlgn="base" latinLnBrk="0" hangingPunct="1">
              <a:lnSpc>
                <a:spcPct val="115000"/>
              </a:lnSpc>
              <a:spcBef>
                <a:spcPts val="0"/>
              </a:spcBef>
              <a:spcAft>
                <a:spcPts val="0"/>
              </a:spcAft>
              <a:buClrTx/>
              <a:buSzTx/>
              <a:buFontTx/>
              <a:buNone/>
              <a:tabLst>
                <a:tab pos="3512820" algn="l"/>
              </a:tabLst>
              <a:defRPr/>
            </a:pPr>
            <a:r>
              <a:rPr kumimoji="0" lang="en-ZA" sz="1000" b="1" i="0" u="none" strike="noStrike" kern="1200" cap="none" spc="0" normalizeH="0" baseline="0" noProof="0" dirty="0">
                <a:ln>
                  <a:noFill/>
                </a:ln>
                <a:solidFill>
                  <a:srgbClr val="002967"/>
                </a:solidFill>
                <a:effectLst/>
                <a:uLnTx/>
                <a:uFillTx/>
                <a:latin typeface="Trebuchet MS" panose="020B0603020202020204" pitchFamily="34" charset="0"/>
                <a:ea typeface="+mn-ea"/>
                <a:cs typeface="Arial" pitchFamily="34" charset="0"/>
              </a:rPr>
              <a:t>STRATEGIC OBJECTIVE 1: </a:t>
            </a:r>
            <a:r>
              <a:rPr kumimoji="0" lang="en-ZA"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itchFamily="34" charset="0"/>
              </a:rPr>
              <a:t>To contribute to inclusive economic growth by increasing the number of international and domestic tourists</a:t>
            </a:r>
          </a:p>
          <a:p>
            <a:pPr marL="0" marR="0" lvl="0" indent="0" algn="l" defTabSz="914400" rtl="0" eaLnBrk="1" fontAlgn="base" latinLnBrk="0" hangingPunct="1">
              <a:lnSpc>
                <a:spcPct val="115000"/>
              </a:lnSpc>
              <a:spcBef>
                <a:spcPts val="0"/>
              </a:spcBef>
              <a:spcAft>
                <a:spcPts val="0"/>
              </a:spcAft>
              <a:buClrTx/>
              <a:buSzTx/>
              <a:buFontTx/>
              <a:buNone/>
              <a:tabLst>
                <a:tab pos="3512820" algn="l"/>
              </a:tabLst>
              <a:defRPr/>
            </a:pPr>
            <a:r>
              <a:rPr kumimoji="0" lang="en-ZA" sz="1000" b="1" i="0" u="none" strike="noStrike" kern="1200" cap="none" spc="0" normalizeH="0" baseline="0" noProof="0" dirty="0">
                <a:ln>
                  <a:noFill/>
                </a:ln>
                <a:solidFill>
                  <a:srgbClr val="002967"/>
                </a:solidFill>
                <a:effectLst/>
                <a:uLnTx/>
                <a:uFillTx/>
                <a:latin typeface="Trebuchet MS" panose="020B0603020202020204" pitchFamily="34" charset="0"/>
                <a:ea typeface="+mn-ea"/>
                <a:cs typeface="Arial" pitchFamily="34" charset="0"/>
              </a:rPr>
              <a:t>STRATEGIC OBJECTIVE 2: </a:t>
            </a:r>
            <a:r>
              <a:rPr kumimoji="0" lang="en-ZA"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itchFamily="34" charset="0"/>
              </a:rPr>
              <a:t>To contribute to an enhanced, recognised, appealing, resilient and competitive tourism and business events brand for South Africa across the target markets and segments</a:t>
            </a:r>
          </a:p>
        </p:txBody>
      </p:sp>
      <p:graphicFrame>
        <p:nvGraphicFramePr>
          <p:cNvPr id="5" name="Table 4">
            <a:extLst>
              <a:ext uri="{FF2B5EF4-FFF2-40B4-BE49-F238E27FC236}">
                <a16:creationId xmlns:a16="http://schemas.microsoft.com/office/drawing/2014/main" xmlns="" id="{B9E61BF7-E33A-4179-BC69-B02DF6EB4FFF}"/>
              </a:ext>
            </a:extLst>
          </p:cNvPr>
          <p:cNvGraphicFramePr>
            <a:graphicFrameLocks noGrp="1"/>
          </p:cNvGraphicFramePr>
          <p:nvPr>
            <p:extLst>
              <p:ext uri="{D42A27DB-BD31-4B8C-83A1-F6EECF244321}">
                <p14:modId xmlns:p14="http://schemas.microsoft.com/office/powerpoint/2010/main" xmlns="" val="3082029626"/>
              </p:ext>
            </p:extLst>
          </p:nvPr>
        </p:nvGraphicFramePr>
        <p:xfrm>
          <a:off x="328613" y="1628776"/>
          <a:ext cx="8453079" cy="2410078"/>
        </p:xfrm>
        <a:graphic>
          <a:graphicData uri="http://schemas.openxmlformats.org/drawingml/2006/table">
            <a:tbl>
              <a:tblPr firstRow="1" firstCol="1" bandRow="1">
                <a:tableStyleId>{5940675A-B579-460E-94D1-54222C63F5DA}</a:tableStyleId>
              </a:tblPr>
              <a:tblGrid>
                <a:gridCol w="1428123">
                  <a:extLst>
                    <a:ext uri="{9D8B030D-6E8A-4147-A177-3AD203B41FA5}">
                      <a16:colId xmlns:a16="http://schemas.microsoft.com/office/drawing/2014/main" xmlns="" val="20001"/>
                    </a:ext>
                  </a:extLst>
                </a:gridCol>
                <a:gridCol w="1162372">
                  <a:extLst>
                    <a:ext uri="{9D8B030D-6E8A-4147-A177-3AD203B41FA5}">
                      <a16:colId xmlns:a16="http://schemas.microsoft.com/office/drawing/2014/main" xmlns="" val="20002"/>
                    </a:ext>
                  </a:extLst>
                </a:gridCol>
                <a:gridCol w="1177020">
                  <a:extLst>
                    <a:ext uri="{9D8B030D-6E8A-4147-A177-3AD203B41FA5}">
                      <a16:colId xmlns:a16="http://schemas.microsoft.com/office/drawing/2014/main" xmlns="" val="20003"/>
                    </a:ext>
                  </a:extLst>
                </a:gridCol>
                <a:gridCol w="1171391">
                  <a:extLst>
                    <a:ext uri="{9D8B030D-6E8A-4147-A177-3AD203B41FA5}">
                      <a16:colId xmlns:a16="http://schemas.microsoft.com/office/drawing/2014/main" xmlns="" val="20004"/>
                    </a:ext>
                  </a:extLst>
                </a:gridCol>
                <a:gridCol w="1171391">
                  <a:extLst>
                    <a:ext uri="{9D8B030D-6E8A-4147-A177-3AD203B41FA5}">
                      <a16:colId xmlns:a16="http://schemas.microsoft.com/office/drawing/2014/main" xmlns="" val="20009"/>
                    </a:ext>
                  </a:extLst>
                </a:gridCol>
                <a:gridCol w="1171391">
                  <a:extLst>
                    <a:ext uri="{9D8B030D-6E8A-4147-A177-3AD203B41FA5}">
                      <a16:colId xmlns:a16="http://schemas.microsoft.com/office/drawing/2014/main" xmlns="" val="20010"/>
                    </a:ext>
                  </a:extLst>
                </a:gridCol>
                <a:gridCol w="1171391">
                  <a:extLst>
                    <a:ext uri="{9D8B030D-6E8A-4147-A177-3AD203B41FA5}">
                      <a16:colId xmlns:a16="http://schemas.microsoft.com/office/drawing/2014/main" xmlns="" val="20007"/>
                    </a:ext>
                  </a:extLst>
                </a:gridCol>
              </a:tblGrid>
              <a:tr h="672018">
                <a:tc rowSpan="2">
                  <a:txBody>
                    <a:bodyPr/>
                    <a:lstStyle/>
                    <a:p>
                      <a:pPr marL="0" marR="0" algn="ctr">
                        <a:lnSpc>
                          <a:spcPct val="100000"/>
                        </a:lnSpc>
                        <a:spcBef>
                          <a:spcPts val="0"/>
                        </a:spcBef>
                        <a:spcAft>
                          <a:spcPts val="0"/>
                        </a:spcAft>
                      </a:pPr>
                      <a:r>
                        <a:rPr lang="en-ZA" sz="1100" b="1" dirty="0">
                          <a:solidFill>
                            <a:schemeClr val="bg1"/>
                          </a:solidFill>
                          <a:effectLst/>
                          <a:latin typeface="Trebuchet MS" panose="020B0603020202020204" pitchFamily="34" charset="0"/>
                        </a:rPr>
                        <a:t>Key Performance Indicator</a:t>
                      </a:r>
                      <a:endParaRPr lang="en-ZA" sz="11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5314" marR="65314"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solidFill>
                  </a:tcPr>
                </a:tc>
                <a:tc rowSpan="2">
                  <a:txBody>
                    <a:bodyPr/>
                    <a:lstStyle/>
                    <a:p>
                      <a:pPr marL="0" marR="0" algn="ctr">
                        <a:lnSpc>
                          <a:spcPct val="100000"/>
                        </a:lnSpc>
                        <a:spcBef>
                          <a:spcPts val="0"/>
                        </a:spcBef>
                        <a:spcAft>
                          <a:spcPts val="0"/>
                        </a:spcAft>
                      </a:pPr>
                      <a:r>
                        <a:rPr lang="en-ZA" sz="1100" b="1" dirty="0">
                          <a:solidFill>
                            <a:schemeClr val="bg1"/>
                          </a:solidFill>
                          <a:effectLst/>
                          <a:latin typeface="Trebuchet MS" panose="020B0603020202020204" pitchFamily="34" charset="0"/>
                        </a:rPr>
                        <a:t>Reporting Period</a:t>
                      </a:r>
                      <a:endParaRPr lang="en-ZA" sz="11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solidFill>
                  </a:tcPr>
                </a:tc>
                <a:tc rowSpan="2">
                  <a:txBody>
                    <a:bodyPr/>
                    <a:lstStyle/>
                    <a:p>
                      <a:pPr marL="0" marR="0" algn="ctr" defTabSz="914400" rtl="0" eaLnBrk="1" latinLnBrk="0" hangingPunct="1">
                        <a:lnSpc>
                          <a:spcPct val="100000"/>
                        </a:lnSpc>
                        <a:spcBef>
                          <a:spcPts val="0"/>
                        </a:spcBef>
                        <a:spcAft>
                          <a:spcPts val="0"/>
                        </a:spcAft>
                      </a:pPr>
                      <a:r>
                        <a:rPr lang="en-US" sz="1100" b="1" kern="1200" dirty="0">
                          <a:solidFill>
                            <a:schemeClr val="bg1"/>
                          </a:solidFill>
                          <a:effectLst/>
                          <a:latin typeface="Trebuchet MS" panose="020B0603020202020204" pitchFamily="34" charset="0"/>
                          <a:ea typeface="+mn-ea"/>
                          <a:cs typeface="+mn-cs"/>
                        </a:rPr>
                        <a:t>Annual Target </a:t>
                      </a:r>
                      <a:r>
                        <a:rPr lang="en-ZA" sz="1100" b="1" dirty="0">
                          <a:solidFill>
                            <a:schemeClr val="bg1"/>
                          </a:solidFill>
                          <a:effectLst/>
                          <a:latin typeface="Trebuchet MS" panose="020B0603020202020204" pitchFamily="34" charset="0"/>
                        </a:rPr>
                        <a:t>2019/20</a:t>
                      </a:r>
                      <a:endParaRPr lang="en-US" sz="1100" b="1" kern="1200" dirty="0">
                        <a:solidFill>
                          <a:schemeClr val="bg1"/>
                        </a:solidFill>
                        <a:effectLst/>
                        <a:latin typeface="Trebuchet MS" panose="020B0603020202020204" pitchFamily="34" charset="0"/>
                        <a:ea typeface="+mn-ea"/>
                        <a:cs typeface="+mn-cs"/>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solidFill>
                  </a:tcPr>
                </a:tc>
                <a:tc gridSpan="4">
                  <a:txBody>
                    <a:bodyPr/>
                    <a:lstStyle/>
                    <a:p>
                      <a:pPr marL="0" marR="0" algn="ctr">
                        <a:lnSpc>
                          <a:spcPct val="100000"/>
                        </a:lnSpc>
                        <a:spcBef>
                          <a:spcPts val="0"/>
                        </a:spcBef>
                        <a:spcAft>
                          <a:spcPts val="0"/>
                        </a:spcAft>
                      </a:pPr>
                      <a:r>
                        <a:rPr lang="en-ZA" sz="1100" b="1" dirty="0">
                          <a:solidFill>
                            <a:schemeClr val="bg1"/>
                          </a:solidFill>
                          <a:effectLst/>
                          <a:latin typeface="Trebuchet MS" panose="020B0603020202020204" pitchFamily="34" charset="0"/>
                        </a:rPr>
                        <a:t>Quarterly Target 2019/20</a:t>
                      </a:r>
                      <a:endParaRPr lang="en-ZA" sz="11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solidFill>
                  </a:tcPr>
                </a:tc>
                <a:tc hMerge="1">
                  <a:txBody>
                    <a:bodyPr/>
                    <a:lstStyle/>
                    <a:p>
                      <a:pPr marL="0" marR="0" algn="ctr">
                        <a:lnSpc>
                          <a:spcPct val="100000"/>
                        </a:lnSpc>
                        <a:spcBef>
                          <a:spcPts val="0"/>
                        </a:spcBef>
                        <a:spcAft>
                          <a:spcPts val="0"/>
                        </a:spcAft>
                      </a:pPr>
                      <a:endParaRPr lang="en-ZA" sz="11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solidFill>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solidFill>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0"/>
                  </a:ext>
                </a:extLst>
              </a:tr>
              <a:tr h="518860">
                <a:tc vMerge="1">
                  <a:txBody>
                    <a:bodyPr/>
                    <a:lstStyle/>
                    <a:p>
                      <a:endParaRPr 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tc vMerge="1">
                  <a:txBody>
                    <a:bodyPr/>
                    <a:lstStyle/>
                    <a:p>
                      <a:pPr marL="0" marR="0" algn="ctr">
                        <a:lnSpc>
                          <a:spcPct val="100000"/>
                        </a:lnSpc>
                        <a:spcBef>
                          <a:spcPts val="0"/>
                        </a:spcBef>
                        <a:spcAft>
                          <a:spcPts val="0"/>
                        </a:spcAft>
                      </a:pPr>
                      <a:endParaRPr lang="en-ZA" sz="11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tc vMerge="1">
                  <a:txBody>
                    <a:bodyPr/>
                    <a:lstStyle/>
                    <a:p>
                      <a:pPr marL="0" marR="0" algn="ctr">
                        <a:lnSpc>
                          <a:spcPct val="100000"/>
                        </a:lnSpc>
                        <a:spcBef>
                          <a:spcPts val="0"/>
                        </a:spcBef>
                        <a:spcAft>
                          <a:spcPts val="0"/>
                        </a:spcAft>
                      </a:pPr>
                      <a:endParaRPr lang="en-ZA" sz="11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tc>
                  <a:txBody>
                    <a:bodyPr/>
                    <a:lstStyle/>
                    <a:p>
                      <a:pPr marL="0" marR="0" algn="ctr" defTabSz="914400" rtl="0" eaLnBrk="1" latinLnBrk="0" hangingPunct="1">
                        <a:lnSpc>
                          <a:spcPct val="100000"/>
                        </a:lnSpc>
                        <a:spcBef>
                          <a:spcPts val="0"/>
                        </a:spcBef>
                        <a:spcAft>
                          <a:spcPts val="0"/>
                        </a:spcAft>
                      </a:pPr>
                      <a:r>
                        <a:rPr lang="en-ZA" sz="1100" b="1" kern="12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Quarter 1</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tc>
                  <a:txBody>
                    <a:bodyPr/>
                    <a:lstStyle/>
                    <a:p>
                      <a:pPr marL="0" marR="0" algn="ctr" defTabSz="914400" rtl="0" eaLnBrk="1" latinLnBrk="0" hangingPunct="1">
                        <a:lnSpc>
                          <a:spcPct val="100000"/>
                        </a:lnSpc>
                        <a:spcBef>
                          <a:spcPts val="0"/>
                        </a:spcBef>
                        <a:spcAft>
                          <a:spcPts val="0"/>
                        </a:spcAft>
                      </a:pPr>
                      <a:r>
                        <a:rPr lang="en-ZA" sz="1100" b="1" kern="12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Quarter 2</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tc>
                  <a:txBody>
                    <a:bodyPr/>
                    <a:lstStyle/>
                    <a:p>
                      <a:pPr marL="0" marR="0" algn="ctr" defTabSz="914400" rtl="0" eaLnBrk="1" latinLnBrk="0" hangingPunct="1">
                        <a:lnSpc>
                          <a:spcPct val="100000"/>
                        </a:lnSpc>
                        <a:spcBef>
                          <a:spcPts val="0"/>
                        </a:spcBef>
                        <a:spcAft>
                          <a:spcPts val="0"/>
                        </a:spcAft>
                      </a:pPr>
                      <a:r>
                        <a:rPr lang="en-ZA" sz="1100" b="1" kern="12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Quarter 3</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tc>
                  <a:txBody>
                    <a:bodyPr/>
                    <a:lstStyle/>
                    <a:p>
                      <a:pPr marL="0" marR="0" algn="ctr" defTabSz="914400" rtl="0" eaLnBrk="1" latinLnBrk="0" hangingPunct="1">
                        <a:lnSpc>
                          <a:spcPct val="100000"/>
                        </a:lnSpc>
                        <a:spcBef>
                          <a:spcPts val="0"/>
                        </a:spcBef>
                        <a:spcAft>
                          <a:spcPts val="0"/>
                        </a:spcAft>
                      </a:pPr>
                      <a:r>
                        <a:rPr lang="en-ZA" sz="1100" b="1" kern="12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Quarter 4</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xmlns="" val="10002"/>
                  </a:ext>
                </a:extLst>
              </a:tr>
              <a:tr h="600128">
                <a:tc>
                  <a:txBody>
                    <a:bodyPr/>
                    <a:lstStyle/>
                    <a:p>
                      <a:pPr marL="0" marR="0" algn="l" defTabSz="457200" rtl="0" eaLnBrk="1" latinLnBrk="0" hangingPunct="1">
                        <a:lnSpc>
                          <a:spcPct val="100000"/>
                        </a:lnSpc>
                        <a:spcBef>
                          <a:spcPts val="0"/>
                        </a:spcBef>
                        <a:spcAft>
                          <a:spcPts val="0"/>
                        </a:spcAft>
                      </a:pPr>
                      <a:r>
                        <a:rPr lang="en-ZA" sz="1000" kern="1200" dirty="0">
                          <a:solidFill>
                            <a:schemeClr val="tx1"/>
                          </a:solidFill>
                          <a:effectLst/>
                          <a:latin typeface="Trebuchet MS" panose="020B0603020202020204" pitchFamily="34" charset="0"/>
                          <a:ea typeface="+mn-ea"/>
                          <a:cs typeface="+mn-cs"/>
                        </a:rPr>
                        <a:t>Number of SME participating</a:t>
                      </a:r>
                      <a:r>
                        <a:rPr lang="en-ZA" sz="1000" kern="1200" baseline="0" dirty="0">
                          <a:solidFill>
                            <a:schemeClr val="tx1"/>
                          </a:solidFill>
                          <a:effectLst/>
                          <a:latin typeface="Trebuchet MS" panose="020B0603020202020204" pitchFamily="34" charset="0"/>
                          <a:ea typeface="+mn-ea"/>
                          <a:cs typeface="+mn-cs"/>
                        </a:rPr>
                        <a:t> at South African</a:t>
                      </a:r>
                      <a:r>
                        <a:rPr lang="en-ZA" sz="1000" kern="1200" dirty="0">
                          <a:solidFill>
                            <a:schemeClr val="tx1"/>
                          </a:solidFill>
                          <a:effectLst/>
                          <a:latin typeface="Trebuchet MS" panose="020B0603020202020204" pitchFamily="34" charset="0"/>
                          <a:ea typeface="+mn-ea"/>
                          <a:cs typeface="+mn-cs"/>
                        </a:rPr>
                        <a:t> Tourism Tradeshow Platforms</a:t>
                      </a: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l">
                        <a:lnSpc>
                          <a:spcPct val="115000"/>
                        </a:lnSpc>
                        <a:spcAft>
                          <a:spcPts val="0"/>
                        </a:spcAft>
                      </a:pPr>
                      <a:r>
                        <a:rPr lang="en-US" sz="1000" dirty="0">
                          <a:effectLst/>
                          <a:latin typeface="Trebuchet MS" panose="020B0603020202020204" pitchFamily="34" charset="0"/>
                          <a:ea typeface="Calibri" panose="020F0502020204030204" pitchFamily="34" charset="0"/>
                          <a:cs typeface="Calibri" panose="020F0502020204030204" pitchFamily="34" charset="0"/>
                        </a:rPr>
                        <a:t>Quarterly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15000"/>
                        </a:lnSpc>
                        <a:spcAft>
                          <a:spcPts val="500"/>
                        </a:spcAft>
                      </a:pPr>
                      <a:r>
                        <a:rPr lang="en-ZA" sz="1000">
                          <a:solidFill>
                            <a:srgbClr val="000000"/>
                          </a:solidFill>
                          <a:effectLst/>
                          <a:latin typeface="Trebuchet MS" panose="020B0603020202020204" pitchFamily="34" charset="0"/>
                          <a:ea typeface="Calibri" panose="020F0502020204030204" pitchFamily="34" charset="0"/>
                          <a:cs typeface="Calibri" panose="020F0502020204030204" pitchFamily="34" charset="0"/>
                        </a:rPr>
                        <a:t>182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15000"/>
                        </a:lnSpc>
                        <a:spcAft>
                          <a:spcPts val="500"/>
                        </a:spcAft>
                      </a:pPr>
                      <a:r>
                        <a:rPr lang="en-ZA" sz="1000">
                          <a:solidFill>
                            <a:srgbClr val="000000"/>
                          </a:solidFill>
                          <a:effectLst/>
                          <a:latin typeface="Trebuchet MS" panose="020B0603020202020204" pitchFamily="34" charset="0"/>
                          <a:ea typeface="Calibri" panose="020F0502020204030204" pitchFamily="34" charset="0"/>
                          <a:cs typeface="Calibri" panose="020F0502020204030204" pitchFamily="34" charset="0"/>
                        </a:rPr>
                        <a:t>130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15000"/>
                        </a:lnSpc>
                        <a:spcAft>
                          <a:spcPts val="500"/>
                        </a:spcAft>
                      </a:pPr>
                      <a:r>
                        <a:rPr lang="en-ZA" sz="1000">
                          <a:solidFill>
                            <a:srgbClr val="000000"/>
                          </a:solidFill>
                          <a:effectLst/>
                          <a:latin typeface="Trebuchet MS" panose="020B0603020202020204" pitchFamily="34" charset="0"/>
                          <a:ea typeface="Calibri" panose="020F0502020204030204" pitchFamily="34" charset="0"/>
                          <a:cs typeface="Calibri" panose="020F0502020204030204" pitchFamily="34" charset="0"/>
                        </a:rPr>
                        <a: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15000"/>
                        </a:lnSpc>
                        <a:spcAft>
                          <a:spcPts val="500"/>
                        </a:spcAft>
                      </a:pPr>
                      <a:r>
                        <a:rPr lang="en-ZA" sz="1000">
                          <a:solidFill>
                            <a:srgbClr val="000000"/>
                          </a:solidFill>
                          <a:effectLst/>
                          <a:latin typeface="Trebuchet MS" panose="020B0603020202020204" pitchFamily="34" charset="0"/>
                          <a:ea typeface="Calibri" panose="020F0502020204030204" pitchFamily="34" charset="0"/>
                          <a:cs typeface="Calibri" panose="020F0502020204030204" pitchFamily="34" charset="0"/>
                        </a:rPr>
                        <a:t>26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15000"/>
                        </a:lnSpc>
                        <a:spcAft>
                          <a:spcPts val="0"/>
                        </a:spcAft>
                      </a:pPr>
                      <a:r>
                        <a:rPr lang="en-ZA" sz="10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26</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10003"/>
                  </a:ext>
                </a:extLst>
              </a:tr>
              <a:tr h="600128">
                <a:tc>
                  <a:txBody>
                    <a:bodyPr/>
                    <a:lstStyle/>
                    <a:p>
                      <a:pPr marL="0" marR="0" algn="l" defTabSz="457200" rtl="0" eaLnBrk="1" latinLnBrk="0" hangingPunct="1">
                        <a:lnSpc>
                          <a:spcPct val="100000"/>
                        </a:lnSpc>
                        <a:spcBef>
                          <a:spcPts val="0"/>
                        </a:spcBef>
                        <a:spcAft>
                          <a:spcPts val="0"/>
                        </a:spcAft>
                      </a:pPr>
                      <a:r>
                        <a:rPr lang="en-ZA" sz="1000" kern="1200" dirty="0">
                          <a:solidFill>
                            <a:schemeClr val="tx1"/>
                          </a:solidFill>
                          <a:effectLst/>
                          <a:latin typeface="Trebuchet MS" panose="020B0603020202020204" pitchFamily="34" charset="0"/>
                          <a:ea typeface="+mn-ea"/>
                          <a:cs typeface="+mn-cs"/>
                        </a:rPr>
                        <a:t>Number</a:t>
                      </a:r>
                      <a:r>
                        <a:rPr lang="en-ZA" sz="1000" kern="1200" baseline="0" dirty="0">
                          <a:solidFill>
                            <a:schemeClr val="tx1"/>
                          </a:solidFill>
                          <a:effectLst/>
                          <a:latin typeface="Trebuchet MS" panose="020B0603020202020204" pitchFamily="34" charset="0"/>
                          <a:ea typeface="+mn-ea"/>
                          <a:cs typeface="+mn-cs"/>
                        </a:rPr>
                        <a:t> of </a:t>
                      </a:r>
                      <a:r>
                        <a:rPr lang="en-ZA" sz="1000" kern="1200" dirty="0">
                          <a:solidFill>
                            <a:schemeClr val="tx1"/>
                          </a:solidFill>
                          <a:effectLst/>
                          <a:latin typeface="Trebuchet MS" panose="020B0603020202020204" pitchFamily="34" charset="0"/>
                          <a:ea typeface="+mn-ea"/>
                          <a:cs typeface="+mn-cs"/>
                        </a:rPr>
                        <a:t>SME included in all South African Tourism hosting activities</a:t>
                      </a: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l">
                        <a:lnSpc>
                          <a:spcPct val="115000"/>
                        </a:lnSpc>
                        <a:spcAft>
                          <a:spcPts val="0"/>
                        </a:spcAft>
                      </a:pPr>
                      <a:r>
                        <a:rPr lang="en-US" sz="1000" dirty="0">
                          <a:effectLst/>
                          <a:latin typeface="Trebuchet MS" panose="020B0603020202020204" pitchFamily="34" charset="0"/>
                          <a:ea typeface="Calibri" panose="020F0502020204030204" pitchFamily="34" charset="0"/>
                          <a:cs typeface="Calibri" panose="020F0502020204030204" pitchFamily="34" charset="0"/>
                        </a:rPr>
                        <a:t>Quarterly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500"/>
                        </a:spcAft>
                      </a:pPr>
                      <a:r>
                        <a:rPr lang="en-US" sz="1000">
                          <a:solidFill>
                            <a:srgbClr val="000000"/>
                          </a:solidFill>
                          <a:effectLst/>
                          <a:latin typeface="Trebuchet MS" panose="020B0603020202020204" pitchFamily="34" charset="0"/>
                          <a:ea typeface="Calibri" panose="020F0502020204030204" pitchFamily="34" charset="0"/>
                          <a:cs typeface="Calibri" panose="020F0502020204030204" pitchFamily="34" charset="0"/>
                        </a:rPr>
                        <a:t>37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500"/>
                        </a:spcAft>
                      </a:pPr>
                      <a:r>
                        <a:rPr lang="en-US" sz="1000">
                          <a:solidFill>
                            <a:srgbClr val="000000"/>
                          </a:solidFill>
                          <a:effectLst/>
                          <a:latin typeface="Trebuchet MS" panose="020B0603020202020204" pitchFamily="34" charset="0"/>
                          <a:ea typeface="Calibri" panose="020F0502020204030204" pitchFamily="34" charset="0"/>
                          <a:cs typeface="Calibri" panose="020F0502020204030204" pitchFamily="34" charset="0"/>
                        </a:rPr>
                        <a:t>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500"/>
                        </a:spcAft>
                      </a:pPr>
                      <a:r>
                        <a:rPr lang="en-US" sz="1000">
                          <a:solidFill>
                            <a:srgbClr val="000000"/>
                          </a:solidFill>
                          <a:effectLst/>
                          <a:latin typeface="Trebuchet MS" panose="020B0603020202020204" pitchFamily="34" charset="0"/>
                          <a:ea typeface="Calibri" panose="020F0502020204030204" pitchFamily="34" charset="0"/>
                          <a:cs typeface="Calibri" panose="020F0502020204030204" pitchFamily="34" charset="0"/>
                        </a:rPr>
                        <a:t>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500"/>
                        </a:spcAft>
                      </a:pPr>
                      <a:r>
                        <a:rPr lang="en-US" sz="1000">
                          <a:solidFill>
                            <a:srgbClr val="000000"/>
                          </a:solidFill>
                          <a:effectLst/>
                          <a:latin typeface="Trebuchet MS" panose="020B0603020202020204" pitchFamily="34" charset="0"/>
                          <a:ea typeface="Calibri" panose="020F0502020204030204" pitchFamily="34" charset="0"/>
                          <a:cs typeface="Calibri" panose="020F0502020204030204" pitchFamily="34" charset="0"/>
                        </a:rPr>
                        <a:t>10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0"/>
                        </a:spcAft>
                      </a:pPr>
                      <a:r>
                        <a:rPr lang="en-US" sz="10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9</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extLst>
                  <a:ext uri="{0D108BD9-81ED-4DB2-BD59-A6C34878D82A}">
                    <a16:rowId xmlns:a16="http://schemas.microsoft.com/office/drawing/2014/main" xmlns="" val="10004"/>
                  </a:ext>
                </a:extLst>
              </a:tr>
            </a:tbl>
          </a:graphicData>
        </a:graphic>
      </p:graphicFrame>
      <p:sp>
        <p:nvSpPr>
          <p:cNvPr id="7" name="TextBox 6">
            <a:extLst>
              <a:ext uri="{FF2B5EF4-FFF2-40B4-BE49-F238E27FC236}">
                <a16:creationId xmlns:a16="http://schemas.microsoft.com/office/drawing/2014/main" xmlns="" id="{B9EB6A8B-AC79-49BD-8659-8AD205221AE4}"/>
              </a:ext>
            </a:extLst>
          </p:cNvPr>
          <p:cNvSpPr txBox="1"/>
          <p:nvPr/>
        </p:nvSpPr>
        <p:spPr>
          <a:xfrm>
            <a:off x="-209428" y="6596390"/>
            <a:ext cx="2867414" cy="230832"/>
          </a:xfrm>
          <a:prstGeom prst="rect">
            <a:avLst/>
          </a:prstGeom>
          <a:noFill/>
        </p:spPr>
        <p:txBody>
          <a:bodyPr wrap="square">
            <a:spAutoFit/>
          </a:bodyPr>
          <a:lstStyle/>
          <a:p>
            <a:pPr algn="ctr" eaLnBrk="1" fontAlgn="auto" hangingPunct="1">
              <a:spcBef>
                <a:spcPts val="0"/>
              </a:spcBef>
              <a:spcAft>
                <a:spcPts val="0"/>
              </a:spcAft>
              <a:defRPr/>
            </a:pPr>
            <a:r>
              <a:rPr lang="en-ZA" sz="900" kern="0" dirty="0">
                <a:latin typeface="Trebuchet MS" panose="020B0603020202020204" pitchFamily="34" charset="0"/>
              </a:rPr>
              <a:t>Annual Performance Plan: page 28 </a:t>
            </a:r>
          </a:p>
        </p:txBody>
      </p:sp>
    </p:spTree>
    <p:extLst>
      <p:ext uri="{BB962C8B-B14F-4D97-AF65-F5344CB8AC3E}">
        <p14:creationId xmlns:p14="http://schemas.microsoft.com/office/powerpoint/2010/main" xmlns="" val="31197833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altLang="en-US" dirty="0"/>
              <a:t>Programme 4: Business Events</a:t>
            </a:r>
            <a:endParaRPr lang="en-ZA" dirty="0"/>
          </a:p>
        </p:txBody>
      </p:sp>
      <p:sp>
        <p:nvSpPr>
          <p:cNvPr id="3" name="Rectangle 2"/>
          <p:cNvSpPr/>
          <p:nvPr/>
        </p:nvSpPr>
        <p:spPr>
          <a:xfrm>
            <a:off x="248193" y="841916"/>
            <a:ext cx="8654507" cy="623248"/>
          </a:xfrm>
          <a:prstGeom prst="rect">
            <a:avLst/>
          </a:prstGeom>
        </p:spPr>
        <p:txBody>
          <a:bodyPr wrap="square">
            <a:spAutoFit/>
          </a:bodyPr>
          <a:lstStyle/>
          <a:p>
            <a:pPr marL="0" marR="0" lvl="0" indent="0" algn="l" defTabSz="914400" rtl="0" eaLnBrk="1" fontAlgn="base" latinLnBrk="0" hangingPunct="1">
              <a:lnSpc>
                <a:spcPct val="115000"/>
              </a:lnSpc>
              <a:spcBef>
                <a:spcPts val="0"/>
              </a:spcBef>
              <a:spcAft>
                <a:spcPts val="0"/>
              </a:spcAft>
              <a:buClrTx/>
              <a:buSzTx/>
              <a:buFontTx/>
              <a:buNone/>
              <a:tabLst>
                <a:tab pos="3512820" algn="l"/>
              </a:tabLst>
              <a:defRPr/>
            </a:pPr>
            <a:r>
              <a:rPr kumimoji="0" lang="en-ZA" sz="1000" b="1" i="0" u="none" strike="noStrike" kern="1200" cap="none" spc="0" normalizeH="0" baseline="0" noProof="0" dirty="0">
                <a:ln>
                  <a:noFill/>
                </a:ln>
                <a:solidFill>
                  <a:srgbClr val="002967"/>
                </a:solidFill>
                <a:effectLst/>
                <a:uLnTx/>
                <a:uFillTx/>
                <a:latin typeface="Trebuchet MS" panose="020B0603020202020204" pitchFamily="34" charset="0"/>
                <a:ea typeface="+mn-ea"/>
                <a:cs typeface="Arial" pitchFamily="34" charset="0"/>
              </a:rPr>
              <a:t>STRATEGIC OBJECTIVE 1: </a:t>
            </a:r>
            <a:r>
              <a:rPr kumimoji="0" lang="en-ZA"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itchFamily="34" charset="0"/>
              </a:rPr>
              <a:t>To contribute to inclusive economic growth by increasing the number of international and domestic tourists</a:t>
            </a:r>
          </a:p>
          <a:p>
            <a:pPr marL="0" marR="0" lvl="0" indent="0" algn="l" defTabSz="914400" rtl="0" eaLnBrk="1" fontAlgn="base" latinLnBrk="0" hangingPunct="1">
              <a:lnSpc>
                <a:spcPct val="115000"/>
              </a:lnSpc>
              <a:spcBef>
                <a:spcPts val="0"/>
              </a:spcBef>
              <a:spcAft>
                <a:spcPts val="0"/>
              </a:spcAft>
              <a:buClrTx/>
              <a:buSzTx/>
              <a:buFontTx/>
              <a:buNone/>
              <a:tabLst>
                <a:tab pos="3512820" algn="l"/>
              </a:tabLst>
              <a:defRPr/>
            </a:pPr>
            <a:r>
              <a:rPr kumimoji="0" lang="en-ZA" sz="1000" b="1" i="0" u="none" strike="noStrike" kern="1200" cap="none" spc="0" normalizeH="0" baseline="0" noProof="0" dirty="0">
                <a:ln>
                  <a:noFill/>
                </a:ln>
                <a:solidFill>
                  <a:srgbClr val="002967"/>
                </a:solidFill>
                <a:effectLst/>
                <a:uLnTx/>
                <a:uFillTx/>
                <a:latin typeface="Trebuchet MS" panose="020B0603020202020204" pitchFamily="34" charset="0"/>
                <a:ea typeface="+mn-ea"/>
                <a:cs typeface="Arial" pitchFamily="34" charset="0"/>
              </a:rPr>
              <a:t>STRATEGIC OBJECTIVE 2: </a:t>
            </a:r>
            <a:r>
              <a:rPr kumimoji="0" lang="en-ZA"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itchFamily="34" charset="0"/>
              </a:rPr>
              <a:t>To contribute to an enhanced, recognised, appealing, resilient and competitive tourism and business events brand for South Africa across the target markets and segments</a:t>
            </a:r>
          </a:p>
        </p:txBody>
      </p:sp>
      <p:graphicFrame>
        <p:nvGraphicFramePr>
          <p:cNvPr id="5" name="Table 4">
            <a:extLst>
              <a:ext uri="{FF2B5EF4-FFF2-40B4-BE49-F238E27FC236}">
                <a16:creationId xmlns:a16="http://schemas.microsoft.com/office/drawing/2014/main" xmlns="" id="{B9E61BF7-E33A-4179-BC69-B02DF6EB4FFF}"/>
              </a:ext>
            </a:extLst>
          </p:cNvPr>
          <p:cNvGraphicFramePr>
            <a:graphicFrameLocks noGrp="1"/>
          </p:cNvGraphicFramePr>
          <p:nvPr>
            <p:extLst>
              <p:ext uri="{D42A27DB-BD31-4B8C-83A1-F6EECF244321}">
                <p14:modId xmlns:p14="http://schemas.microsoft.com/office/powerpoint/2010/main" xmlns="" val="2366215815"/>
              </p:ext>
            </p:extLst>
          </p:nvPr>
        </p:nvGraphicFramePr>
        <p:xfrm>
          <a:off x="107576" y="1390910"/>
          <a:ext cx="8868784" cy="5264667"/>
        </p:xfrm>
        <a:graphic>
          <a:graphicData uri="http://schemas.openxmlformats.org/drawingml/2006/table">
            <a:tbl>
              <a:tblPr firstRow="1" firstCol="1" bandRow="1">
                <a:tableStyleId>{5940675A-B579-460E-94D1-54222C63F5DA}</a:tableStyleId>
              </a:tblPr>
              <a:tblGrid>
                <a:gridCol w="1945694">
                  <a:extLst>
                    <a:ext uri="{9D8B030D-6E8A-4147-A177-3AD203B41FA5}">
                      <a16:colId xmlns:a16="http://schemas.microsoft.com/office/drawing/2014/main" xmlns="" val="20001"/>
                    </a:ext>
                  </a:extLst>
                </a:gridCol>
                <a:gridCol w="772198">
                  <a:extLst>
                    <a:ext uri="{9D8B030D-6E8A-4147-A177-3AD203B41FA5}">
                      <a16:colId xmlns:a16="http://schemas.microsoft.com/office/drawing/2014/main" xmlns="" val="20002"/>
                    </a:ext>
                  </a:extLst>
                </a:gridCol>
                <a:gridCol w="1234904">
                  <a:extLst>
                    <a:ext uri="{9D8B030D-6E8A-4147-A177-3AD203B41FA5}">
                      <a16:colId xmlns:a16="http://schemas.microsoft.com/office/drawing/2014/main" xmlns="" val="20003"/>
                    </a:ext>
                  </a:extLst>
                </a:gridCol>
                <a:gridCol w="1228997">
                  <a:extLst>
                    <a:ext uri="{9D8B030D-6E8A-4147-A177-3AD203B41FA5}">
                      <a16:colId xmlns:a16="http://schemas.microsoft.com/office/drawing/2014/main" xmlns="" val="20004"/>
                    </a:ext>
                  </a:extLst>
                </a:gridCol>
                <a:gridCol w="1228997">
                  <a:extLst>
                    <a:ext uri="{9D8B030D-6E8A-4147-A177-3AD203B41FA5}">
                      <a16:colId xmlns:a16="http://schemas.microsoft.com/office/drawing/2014/main" xmlns="" val="20009"/>
                    </a:ext>
                  </a:extLst>
                </a:gridCol>
                <a:gridCol w="1228997">
                  <a:extLst>
                    <a:ext uri="{9D8B030D-6E8A-4147-A177-3AD203B41FA5}">
                      <a16:colId xmlns:a16="http://schemas.microsoft.com/office/drawing/2014/main" xmlns="" val="20010"/>
                    </a:ext>
                  </a:extLst>
                </a:gridCol>
                <a:gridCol w="1228997">
                  <a:extLst>
                    <a:ext uri="{9D8B030D-6E8A-4147-A177-3AD203B41FA5}">
                      <a16:colId xmlns:a16="http://schemas.microsoft.com/office/drawing/2014/main" xmlns="" val="20007"/>
                    </a:ext>
                  </a:extLst>
                </a:gridCol>
              </a:tblGrid>
              <a:tr h="402690">
                <a:tc rowSpan="2">
                  <a:txBody>
                    <a:bodyPr/>
                    <a:lstStyle/>
                    <a:p>
                      <a:pPr marL="0" marR="0" algn="ctr">
                        <a:lnSpc>
                          <a:spcPct val="100000"/>
                        </a:lnSpc>
                        <a:spcBef>
                          <a:spcPts val="0"/>
                        </a:spcBef>
                        <a:spcAft>
                          <a:spcPts val="0"/>
                        </a:spcAft>
                      </a:pPr>
                      <a:r>
                        <a:rPr lang="en-ZA" sz="1100" b="1" dirty="0">
                          <a:solidFill>
                            <a:schemeClr val="bg1"/>
                          </a:solidFill>
                          <a:effectLst/>
                          <a:latin typeface="Trebuchet MS" panose="020B0603020202020204" pitchFamily="34" charset="0"/>
                        </a:rPr>
                        <a:t>Key Performance Indicator</a:t>
                      </a:r>
                      <a:endParaRPr lang="en-ZA" sz="11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5314" marR="65314"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solidFill>
                  </a:tcPr>
                </a:tc>
                <a:tc rowSpan="2">
                  <a:txBody>
                    <a:bodyPr/>
                    <a:lstStyle/>
                    <a:p>
                      <a:pPr marL="0" marR="0" algn="ctr">
                        <a:lnSpc>
                          <a:spcPct val="100000"/>
                        </a:lnSpc>
                        <a:spcBef>
                          <a:spcPts val="0"/>
                        </a:spcBef>
                        <a:spcAft>
                          <a:spcPts val="0"/>
                        </a:spcAft>
                      </a:pPr>
                      <a:r>
                        <a:rPr lang="en-ZA" sz="1100" b="1" dirty="0">
                          <a:solidFill>
                            <a:schemeClr val="bg1"/>
                          </a:solidFill>
                          <a:effectLst/>
                          <a:latin typeface="Trebuchet MS" panose="020B0603020202020204" pitchFamily="34" charset="0"/>
                        </a:rPr>
                        <a:t>Reporting Period</a:t>
                      </a:r>
                      <a:endParaRPr lang="en-ZA" sz="11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solidFill>
                  </a:tcPr>
                </a:tc>
                <a:tc rowSpan="2">
                  <a:txBody>
                    <a:bodyPr/>
                    <a:lstStyle/>
                    <a:p>
                      <a:pPr marL="0" marR="0" algn="ctr" defTabSz="914400" rtl="0" eaLnBrk="1" latinLnBrk="0" hangingPunct="1">
                        <a:lnSpc>
                          <a:spcPct val="100000"/>
                        </a:lnSpc>
                        <a:spcBef>
                          <a:spcPts val="0"/>
                        </a:spcBef>
                        <a:spcAft>
                          <a:spcPts val="0"/>
                        </a:spcAft>
                      </a:pPr>
                      <a:r>
                        <a:rPr lang="en-US" sz="1100" b="1" kern="1200" dirty="0">
                          <a:solidFill>
                            <a:schemeClr val="bg1"/>
                          </a:solidFill>
                          <a:effectLst/>
                          <a:latin typeface="Trebuchet MS" panose="020B0603020202020204" pitchFamily="34" charset="0"/>
                          <a:ea typeface="+mn-ea"/>
                          <a:cs typeface="+mn-cs"/>
                        </a:rPr>
                        <a:t>Annual Target </a:t>
                      </a:r>
                      <a:r>
                        <a:rPr lang="en-ZA" sz="1100" b="1" dirty="0">
                          <a:solidFill>
                            <a:schemeClr val="bg1"/>
                          </a:solidFill>
                          <a:effectLst/>
                          <a:latin typeface="Trebuchet MS" panose="020B0603020202020204" pitchFamily="34" charset="0"/>
                        </a:rPr>
                        <a:t>2019/20</a:t>
                      </a:r>
                      <a:endParaRPr lang="en-US" sz="1100" b="1" kern="1200" dirty="0">
                        <a:solidFill>
                          <a:schemeClr val="bg1"/>
                        </a:solidFill>
                        <a:effectLst/>
                        <a:latin typeface="Trebuchet MS" panose="020B0603020202020204" pitchFamily="34" charset="0"/>
                        <a:ea typeface="+mn-ea"/>
                        <a:cs typeface="+mn-cs"/>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solidFill>
                  </a:tcPr>
                </a:tc>
                <a:tc gridSpan="4">
                  <a:txBody>
                    <a:bodyPr/>
                    <a:lstStyle/>
                    <a:p>
                      <a:pPr marL="0" marR="0" algn="ctr">
                        <a:lnSpc>
                          <a:spcPct val="100000"/>
                        </a:lnSpc>
                        <a:spcBef>
                          <a:spcPts val="0"/>
                        </a:spcBef>
                        <a:spcAft>
                          <a:spcPts val="0"/>
                        </a:spcAft>
                      </a:pPr>
                      <a:r>
                        <a:rPr lang="en-ZA" sz="1100" b="1" dirty="0">
                          <a:solidFill>
                            <a:schemeClr val="bg1"/>
                          </a:solidFill>
                          <a:effectLst/>
                          <a:latin typeface="Trebuchet MS" panose="020B0603020202020204" pitchFamily="34" charset="0"/>
                        </a:rPr>
                        <a:t>Quarterly Target 2019/20</a:t>
                      </a:r>
                      <a:endParaRPr lang="en-ZA" sz="11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solidFill>
                  </a:tcPr>
                </a:tc>
                <a:tc hMerge="1">
                  <a:txBody>
                    <a:bodyPr/>
                    <a:lstStyle/>
                    <a:p>
                      <a:pPr marL="0" marR="0" algn="ctr">
                        <a:lnSpc>
                          <a:spcPct val="100000"/>
                        </a:lnSpc>
                        <a:spcBef>
                          <a:spcPts val="0"/>
                        </a:spcBef>
                        <a:spcAft>
                          <a:spcPts val="0"/>
                        </a:spcAft>
                      </a:pPr>
                      <a:endParaRPr lang="en-ZA" sz="11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solidFill>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solidFill>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0"/>
                  </a:ext>
                </a:extLst>
              </a:tr>
              <a:tr h="307428">
                <a:tc vMerge="1">
                  <a:txBody>
                    <a:bodyPr/>
                    <a:lstStyle/>
                    <a:p>
                      <a:endParaRPr 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tc vMerge="1">
                  <a:txBody>
                    <a:bodyPr/>
                    <a:lstStyle/>
                    <a:p>
                      <a:pPr marL="0" marR="0" algn="ctr">
                        <a:lnSpc>
                          <a:spcPct val="100000"/>
                        </a:lnSpc>
                        <a:spcBef>
                          <a:spcPts val="0"/>
                        </a:spcBef>
                        <a:spcAft>
                          <a:spcPts val="0"/>
                        </a:spcAft>
                      </a:pPr>
                      <a:endParaRPr lang="en-ZA" sz="11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tc vMerge="1">
                  <a:txBody>
                    <a:bodyPr/>
                    <a:lstStyle/>
                    <a:p>
                      <a:pPr marL="0" marR="0" algn="ctr">
                        <a:lnSpc>
                          <a:spcPct val="100000"/>
                        </a:lnSpc>
                        <a:spcBef>
                          <a:spcPts val="0"/>
                        </a:spcBef>
                        <a:spcAft>
                          <a:spcPts val="0"/>
                        </a:spcAft>
                      </a:pPr>
                      <a:endParaRPr lang="en-ZA" sz="11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tc>
                  <a:txBody>
                    <a:bodyPr/>
                    <a:lstStyle/>
                    <a:p>
                      <a:pPr marL="0" marR="0" algn="ctr" defTabSz="914400" rtl="0" eaLnBrk="1" latinLnBrk="0" hangingPunct="1">
                        <a:lnSpc>
                          <a:spcPct val="100000"/>
                        </a:lnSpc>
                        <a:spcBef>
                          <a:spcPts val="0"/>
                        </a:spcBef>
                        <a:spcAft>
                          <a:spcPts val="0"/>
                        </a:spcAft>
                      </a:pPr>
                      <a:r>
                        <a:rPr lang="en-ZA" sz="1100" b="1" kern="12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Quarter 1</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tc>
                  <a:txBody>
                    <a:bodyPr/>
                    <a:lstStyle/>
                    <a:p>
                      <a:pPr marL="0" marR="0" algn="ctr" defTabSz="914400" rtl="0" eaLnBrk="1" latinLnBrk="0" hangingPunct="1">
                        <a:lnSpc>
                          <a:spcPct val="100000"/>
                        </a:lnSpc>
                        <a:spcBef>
                          <a:spcPts val="0"/>
                        </a:spcBef>
                        <a:spcAft>
                          <a:spcPts val="0"/>
                        </a:spcAft>
                      </a:pPr>
                      <a:r>
                        <a:rPr lang="en-ZA" sz="1100" b="1" kern="12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Quarter 2</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tc>
                  <a:txBody>
                    <a:bodyPr/>
                    <a:lstStyle/>
                    <a:p>
                      <a:pPr marL="0" marR="0" algn="ctr" defTabSz="914400" rtl="0" eaLnBrk="1" latinLnBrk="0" hangingPunct="1">
                        <a:lnSpc>
                          <a:spcPct val="100000"/>
                        </a:lnSpc>
                        <a:spcBef>
                          <a:spcPts val="0"/>
                        </a:spcBef>
                        <a:spcAft>
                          <a:spcPts val="0"/>
                        </a:spcAft>
                      </a:pPr>
                      <a:r>
                        <a:rPr lang="en-ZA" sz="1100" b="1" kern="12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Quarter 3</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tc>
                  <a:txBody>
                    <a:bodyPr/>
                    <a:lstStyle/>
                    <a:p>
                      <a:pPr marL="0" marR="0" algn="ctr" defTabSz="914400" rtl="0" eaLnBrk="1" latinLnBrk="0" hangingPunct="1">
                        <a:lnSpc>
                          <a:spcPct val="100000"/>
                        </a:lnSpc>
                        <a:spcBef>
                          <a:spcPts val="0"/>
                        </a:spcBef>
                        <a:spcAft>
                          <a:spcPts val="0"/>
                        </a:spcAft>
                      </a:pPr>
                      <a:r>
                        <a:rPr lang="en-ZA" sz="1100" b="1" kern="12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Quarter 4</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xmlns="" val="10002"/>
                  </a:ext>
                </a:extLst>
              </a:tr>
              <a:tr h="568041">
                <a:tc>
                  <a:txBody>
                    <a:bodyPr/>
                    <a:lstStyle/>
                    <a:p>
                      <a:pPr algn="just">
                        <a:lnSpc>
                          <a:spcPct val="115000"/>
                        </a:lnSpc>
                        <a:spcAft>
                          <a:spcPts val="500"/>
                        </a:spcAft>
                      </a:pPr>
                      <a:r>
                        <a:rPr lang="en-ZA" sz="1000" dirty="0">
                          <a:effectLst/>
                          <a:latin typeface="Trebuchet MS" panose="020B0603020202020204" pitchFamily="34" charset="0"/>
                          <a:ea typeface="Calibri" panose="020F0502020204030204" pitchFamily="34" charset="0"/>
                          <a:cs typeface="Calibri" panose="020F0502020204030204" pitchFamily="34" charset="0"/>
                        </a:rPr>
                        <a:t>Number of business events hosted in South Africa</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just">
                        <a:lnSpc>
                          <a:spcPct val="115000"/>
                        </a:lnSpc>
                        <a:spcAft>
                          <a:spcPts val="1000"/>
                        </a:spcAft>
                      </a:pPr>
                      <a:r>
                        <a:rPr lang="en-ZA" sz="1000" dirty="0">
                          <a:effectLst/>
                          <a:latin typeface="Trebuchet MS" panose="020B0603020202020204" pitchFamily="34" charset="0"/>
                          <a:ea typeface="Calibri" panose="020F0502020204030204" pitchFamily="34" charset="0"/>
                          <a:cs typeface="Calibri" panose="020F0502020204030204" pitchFamily="34" charset="0"/>
                        </a:rPr>
                        <a:t>Annual</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15000"/>
                        </a:lnSpc>
                        <a:spcAft>
                          <a:spcPts val="500"/>
                        </a:spcAft>
                      </a:pPr>
                      <a:r>
                        <a:rPr lang="en-ZA" sz="10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168</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419100" algn="ctr">
                        <a:lnSpc>
                          <a:spcPct val="115000"/>
                        </a:lnSpc>
                        <a:spcAft>
                          <a:spcPts val="500"/>
                        </a:spcAft>
                      </a:pPr>
                      <a:r>
                        <a:rPr lang="en-ZA" sz="10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419100" algn="ctr">
                        <a:lnSpc>
                          <a:spcPct val="115000"/>
                        </a:lnSpc>
                        <a:spcAft>
                          <a:spcPts val="500"/>
                        </a:spcAft>
                      </a:pPr>
                      <a:r>
                        <a:rPr lang="en-ZA" sz="10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419100" algn="ctr">
                        <a:lnSpc>
                          <a:spcPct val="115000"/>
                        </a:lnSpc>
                        <a:spcAft>
                          <a:spcPts val="500"/>
                        </a:spcAft>
                      </a:pPr>
                      <a:r>
                        <a:rPr lang="en-ZA" sz="10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15000"/>
                        </a:lnSpc>
                        <a:spcAft>
                          <a:spcPts val="500"/>
                        </a:spcAft>
                      </a:pPr>
                      <a:r>
                        <a:rPr lang="en-ZA" sz="10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168</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10003"/>
                  </a:ext>
                </a:extLst>
              </a:tr>
              <a:tr h="676903">
                <a:tc>
                  <a:txBody>
                    <a:bodyPr/>
                    <a:lstStyle/>
                    <a:p>
                      <a:pPr algn="just">
                        <a:lnSpc>
                          <a:spcPct val="115000"/>
                        </a:lnSpc>
                        <a:spcAft>
                          <a:spcPts val="500"/>
                        </a:spcAft>
                      </a:pPr>
                      <a:r>
                        <a:rPr lang="en-ZA" sz="1000" dirty="0">
                          <a:effectLst/>
                          <a:latin typeface="Trebuchet MS" panose="020B0603020202020204" pitchFamily="34" charset="0"/>
                          <a:ea typeface="Calibri" panose="020F0502020204030204" pitchFamily="34" charset="0"/>
                          <a:cs typeface="Calibri" panose="020F0502020204030204" pitchFamily="34" charset="0"/>
                        </a:rPr>
                        <a:t>Number of international delegates hosted in South Africa</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just">
                        <a:lnSpc>
                          <a:spcPct val="115000"/>
                        </a:lnSpc>
                        <a:spcAft>
                          <a:spcPts val="0"/>
                        </a:spcAft>
                      </a:pPr>
                      <a:r>
                        <a:rPr lang="en-ZA" sz="1000" dirty="0">
                          <a:effectLst/>
                          <a:latin typeface="Trebuchet MS" panose="020B0603020202020204" pitchFamily="34" charset="0"/>
                          <a:ea typeface="Calibri" panose="020F0502020204030204" pitchFamily="34" charset="0"/>
                          <a:cs typeface="Calibri" panose="020F0502020204030204" pitchFamily="34" charset="0"/>
                        </a:rPr>
                        <a:t>Annual</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500"/>
                        </a:spcAft>
                      </a:pPr>
                      <a:r>
                        <a:rPr lang="en-US" sz="10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90 300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marL="419100" algn="ctr">
                        <a:lnSpc>
                          <a:spcPct val="115000"/>
                        </a:lnSpc>
                        <a:spcAft>
                          <a:spcPts val="500"/>
                        </a:spcAft>
                      </a:pPr>
                      <a:r>
                        <a:rPr lang="en-US" sz="10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marL="419100" algn="ctr">
                        <a:lnSpc>
                          <a:spcPct val="115000"/>
                        </a:lnSpc>
                        <a:spcAft>
                          <a:spcPts val="500"/>
                        </a:spcAft>
                      </a:pPr>
                      <a:r>
                        <a:rPr lang="en-US" sz="10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marL="419100" algn="ctr">
                        <a:lnSpc>
                          <a:spcPct val="115000"/>
                        </a:lnSpc>
                        <a:spcAft>
                          <a:spcPts val="500"/>
                        </a:spcAft>
                      </a:pPr>
                      <a:r>
                        <a:rPr lang="en-US" sz="10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500"/>
                        </a:spcAft>
                      </a:pPr>
                      <a:r>
                        <a:rPr lang="en-US" sz="10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90 300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extLst>
                  <a:ext uri="{0D108BD9-81ED-4DB2-BD59-A6C34878D82A}">
                    <a16:rowId xmlns:a16="http://schemas.microsoft.com/office/drawing/2014/main" xmlns="" val="10004"/>
                  </a:ext>
                </a:extLst>
              </a:tr>
              <a:tr h="816207">
                <a:tc>
                  <a:txBody>
                    <a:bodyPr/>
                    <a:lstStyle/>
                    <a:p>
                      <a:pPr algn="just">
                        <a:lnSpc>
                          <a:spcPct val="115000"/>
                        </a:lnSpc>
                        <a:spcAft>
                          <a:spcPts val="500"/>
                        </a:spcAft>
                      </a:pPr>
                      <a:r>
                        <a:rPr lang="en-US" sz="1000" dirty="0">
                          <a:effectLst/>
                          <a:latin typeface="Trebuchet MS" panose="020B0603020202020204" pitchFamily="34" charset="0"/>
                          <a:ea typeface="Calibri" panose="020F0502020204030204" pitchFamily="34" charset="0"/>
                          <a:cs typeface="Calibri" panose="020F0502020204030204" pitchFamily="34" charset="0"/>
                        </a:rPr>
                        <a:t>Number of bids supported </a:t>
                      </a:r>
                      <a:r>
                        <a:rPr lang="en-ZA" sz="1000" dirty="0">
                          <a:effectLst/>
                          <a:latin typeface="Trebuchet MS" panose="020B0603020202020204" pitchFamily="34" charset="0"/>
                          <a:ea typeface="Calibri" panose="020F0502020204030204" pitchFamily="34" charset="0"/>
                          <a:cs typeface="Calibri" panose="020F0502020204030204" pitchFamily="34" charset="0"/>
                        </a:rPr>
                        <a:t>for international and regional business events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just">
                        <a:lnSpc>
                          <a:spcPct val="115000"/>
                        </a:lnSpc>
                        <a:spcAft>
                          <a:spcPts val="0"/>
                        </a:spcAft>
                      </a:pPr>
                      <a:r>
                        <a:rPr lang="en-US" sz="1000" dirty="0">
                          <a:effectLst/>
                          <a:latin typeface="Trebuchet MS" panose="020B0603020202020204" pitchFamily="34" charset="0"/>
                          <a:ea typeface="Calibri" panose="020F0502020204030204" pitchFamily="34" charset="0"/>
                          <a:cs typeface="Calibri" panose="020F0502020204030204" pitchFamily="34" charset="0"/>
                        </a:rPr>
                        <a:t>Quarterly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15000"/>
                        </a:lnSpc>
                        <a:spcAft>
                          <a:spcPts val="500"/>
                        </a:spcAft>
                      </a:pPr>
                      <a:r>
                        <a:rPr lang="en-US" sz="10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115</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419100">
                        <a:lnSpc>
                          <a:spcPct val="115000"/>
                        </a:lnSpc>
                        <a:spcAft>
                          <a:spcPts val="500"/>
                        </a:spcAft>
                      </a:pPr>
                      <a:r>
                        <a:rPr lang="en-ZA" sz="10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28</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419100">
                        <a:lnSpc>
                          <a:spcPct val="115000"/>
                        </a:lnSpc>
                        <a:spcAft>
                          <a:spcPts val="500"/>
                        </a:spcAft>
                      </a:pPr>
                      <a:r>
                        <a:rPr lang="en-ZA" sz="10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28</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419100">
                        <a:lnSpc>
                          <a:spcPct val="115000"/>
                        </a:lnSpc>
                        <a:spcAft>
                          <a:spcPts val="500"/>
                        </a:spcAft>
                      </a:pPr>
                      <a:r>
                        <a:rPr lang="en-ZA" sz="10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28</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15000"/>
                        </a:lnSpc>
                        <a:spcAft>
                          <a:spcPts val="0"/>
                        </a:spcAft>
                        <a:tabLst>
                          <a:tab pos="487680" algn="l"/>
                          <a:tab pos="605790" algn="ctr"/>
                        </a:tabLst>
                      </a:pPr>
                      <a:r>
                        <a:rPr lang="en-ZA" sz="10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31</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10005"/>
                  </a:ext>
                </a:extLst>
              </a:tr>
              <a:tr h="521814">
                <a:tc>
                  <a:txBody>
                    <a:bodyPr/>
                    <a:lstStyle/>
                    <a:p>
                      <a:pPr algn="just">
                        <a:lnSpc>
                          <a:spcPct val="115000"/>
                        </a:lnSpc>
                        <a:spcAft>
                          <a:spcPts val="0"/>
                        </a:spcAft>
                      </a:pPr>
                      <a:r>
                        <a:rPr lang="en-ZA" sz="1000" dirty="0">
                          <a:effectLst/>
                          <a:latin typeface="Trebuchet MS" panose="020B0603020202020204" pitchFamily="34" charset="0"/>
                          <a:ea typeface="Calibri" panose="020F0502020204030204" pitchFamily="34" charset="0"/>
                          <a:cs typeface="Calibri" panose="020F0502020204030204" pitchFamily="34" charset="0"/>
                        </a:rPr>
                        <a:t>Number of qualified leads generated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just">
                        <a:lnSpc>
                          <a:spcPct val="115000"/>
                        </a:lnSpc>
                        <a:spcAft>
                          <a:spcPts val="0"/>
                        </a:spcAft>
                      </a:pPr>
                      <a:r>
                        <a:rPr lang="en-US" sz="1000" dirty="0">
                          <a:effectLst/>
                          <a:latin typeface="Trebuchet MS" panose="020B0603020202020204" pitchFamily="34" charset="0"/>
                          <a:ea typeface="Calibri" panose="020F0502020204030204" pitchFamily="34" charset="0"/>
                          <a:cs typeface="Calibri" panose="020F0502020204030204" pitchFamily="34" charset="0"/>
                        </a:rPr>
                        <a:t>Quarterly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0"/>
                        </a:spcAft>
                      </a:pPr>
                      <a:r>
                        <a:rPr lang="en-US" sz="10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345</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0"/>
                        </a:spcAft>
                      </a:pPr>
                      <a:r>
                        <a:rPr lang="en-US" sz="1000" dirty="0">
                          <a:effectLst/>
                          <a:latin typeface="Trebuchet MS" panose="020B0603020202020204" pitchFamily="34" charset="0"/>
                          <a:ea typeface="Calibri" panose="020F0502020204030204" pitchFamily="34" charset="0"/>
                          <a:cs typeface="Calibri" panose="020F0502020204030204" pitchFamily="34" charset="0"/>
                        </a:rPr>
                        <a:t>84</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0"/>
                        </a:spcAft>
                      </a:pPr>
                      <a:r>
                        <a:rPr lang="en-US" sz="1000" dirty="0">
                          <a:effectLst/>
                          <a:latin typeface="Trebuchet MS" panose="020B0603020202020204" pitchFamily="34" charset="0"/>
                          <a:ea typeface="Calibri" panose="020F0502020204030204" pitchFamily="34" charset="0"/>
                          <a:cs typeface="Calibri" panose="020F0502020204030204" pitchFamily="34" charset="0"/>
                        </a:rPr>
                        <a:t>84</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0"/>
                        </a:spcAft>
                      </a:pPr>
                      <a:r>
                        <a:rPr lang="en-US" sz="1000" dirty="0">
                          <a:effectLst/>
                          <a:latin typeface="Trebuchet MS" panose="020B0603020202020204" pitchFamily="34" charset="0"/>
                          <a:ea typeface="Calibri" panose="020F0502020204030204" pitchFamily="34" charset="0"/>
                          <a:cs typeface="Calibri" panose="020F0502020204030204" pitchFamily="34" charset="0"/>
                        </a:rPr>
                        <a:t>84</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0"/>
                        </a:spcAft>
                      </a:pPr>
                      <a:r>
                        <a:rPr lang="en-US" sz="1000" dirty="0">
                          <a:effectLst/>
                          <a:latin typeface="Trebuchet MS" panose="020B0603020202020204" pitchFamily="34" charset="0"/>
                          <a:ea typeface="Calibri" panose="020F0502020204030204" pitchFamily="34" charset="0"/>
                          <a:cs typeface="Calibri" panose="020F0502020204030204" pitchFamily="34" charset="0"/>
                        </a:rPr>
                        <a:t>93</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extLst>
                  <a:ext uri="{0D108BD9-81ED-4DB2-BD59-A6C34878D82A}">
                    <a16:rowId xmlns:a16="http://schemas.microsoft.com/office/drawing/2014/main" xmlns="" val="10006"/>
                  </a:ext>
                </a:extLst>
              </a:tr>
              <a:tr h="593641">
                <a:tc>
                  <a:txBody>
                    <a:bodyPr/>
                    <a:lstStyle/>
                    <a:p>
                      <a:pPr algn="just">
                        <a:lnSpc>
                          <a:spcPct val="115000"/>
                        </a:lnSpc>
                        <a:spcAft>
                          <a:spcPts val="0"/>
                        </a:spcAft>
                      </a:pPr>
                      <a:r>
                        <a:rPr lang="en-US" sz="1000" dirty="0">
                          <a:effectLst/>
                          <a:latin typeface="Trebuchet MS" panose="020B0603020202020204" pitchFamily="34" charset="0"/>
                          <a:ea typeface="Calibri" panose="020F0502020204030204" pitchFamily="34" charset="0"/>
                          <a:cs typeface="Calibri" panose="020F0502020204030204" pitchFamily="34" charset="0"/>
                        </a:rPr>
                        <a:t>Number of meetings held at Meetings Africa</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just">
                        <a:lnSpc>
                          <a:spcPct val="115000"/>
                        </a:lnSpc>
                        <a:spcAft>
                          <a:spcPts val="0"/>
                        </a:spcAft>
                      </a:pPr>
                      <a:r>
                        <a:rPr lang="en-US" sz="1000" dirty="0">
                          <a:effectLst/>
                          <a:latin typeface="Trebuchet MS" panose="020B0603020202020204" pitchFamily="34" charset="0"/>
                          <a:ea typeface="Calibri" panose="020F0502020204030204" pitchFamily="34" charset="0"/>
                          <a:cs typeface="Calibri" panose="020F0502020204030204" pitchFamily="34" charset="0"/>
                        </a:rPr>
                        <a:t>Annual</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lnSpc>
                          <a:spcPct val="115000"/>
                        </a:lnSpc>
                        <a:spcAft>
                          <a:spcPts val="0"/>
                        </a:spcAft>
                      </a:pPr>
                      <a:r>
                        <a:rPr lang="en-US" sz="10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13 700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lnSpc>
                          <a:spcPct val="115000"/>
                        </a:lnSpc>
                        <a:spcAft>
                          <a:spcPts val="0"/>
                        </a:spcAft>
                      </a:pPr>
                      <a:r>
                        <a:rPr lang="en-US" sz="1000" dirty="0">
                          <a:effectLst/>
                          <a:latin typeface="Trebuchet MS" panose="020B0603020202020204" pitchFamily="34" charset="0"/>
                          <a:ea typeface="Calibri" panose="020F0502020204030204" pitchFamily="34" charset="0"/>
                          <a:cs typeface="Calibri" panose="020F0502020204030204" pitchFamily="34"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lnSpc>
                          <a:spcPct val="115000"/>
                        </a:lnSpc>
                        <a:spcAft>
                          <a:spcPts val="0"/>
                        </a:spcAft>
                      </a:pPr>
                      <a:r>
                        <a:rPr lang="en-US" sz="1000" dirty="0">
                          <a:effectLst/>
                          <a:latin typeface="Trebuchet MS" panose="020B0603020202020204" pitchFamily="34" charset="0"/>
                          <a:ea typeface="Calibri" panose="020F0502020204030204" pitchFamily="34" charset="0"/>
                          <a:cs typeface="Calibri" panose="020F0502020204030204" pitchFamily="34"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lnSpc>
                          <a:spcPct val="115000"/>
                        </a:lnSpc>
                        <a:spcAft>
                          <a:spcPts val="0"/>
                        </a:spcAft>
                      </a:pPr>
                      <a:r>
                        <a:rPr lang="en-US" sz="1000" dirty="0">
                          <a:effectLst/>
                          <a:latin typeface="Trebuchet MS" panose="020B0603020202020204" pitchFamily="34" charset="0"/>
                          <a:ea typeface="Calibri" panose="020F0502020204030204" pitchFamily="34" charset="0"/>
                          <a:cs typeface="Calibri" panose="020F0502020204030204" pitchFamily="34"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lnSpc>
                          <a:spcPct val="115000"/>
                        </a:lnSpc>
                        <a:spcAft>
                          <a:spcPts val="0"/>
                        </a:spcAft>
                      </a:pPr>
                      <a:r>
                        <a:rPr lang="en-US" sz="10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13 700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xmlns="" val="876254544"/>
                  </a:ext>
                </a:extLst>
              </a:tr>
              <a:tr h="676903">
                <a:tc>
                  <a:txBody>
                    <a:bodyPr/>
                    <a:lstStyle/>
                    <a:p>
                      <a:pPr algn="just">
                        <a:lnSpc>
                          <a:spcPct val="115000"/>
                        </a:lnSpc>
                        <a:spcAft>
                          <a:spcPts val="0"/>
                        </a:spcAft>
                      </a:pPr>
                      <a:r>
                        <a:rPr lang="en-US" sz="1000" dirty="0">
                          <a:effectLst/>
                          <a:latin typeface="Trebuchet MS" panose="020B0603020202020204" pitchFamily="34" charset="0"/>
                          <a:ea typeface="Calibri" panose="020F0502020204030204" pitchFamily="34" charset="0"/>
                          <a:cs typeface="Calibri" panose="020F0502020204030204" pitchFamily="34" charset="0"/>
                        </a:rPr>
                        <a:t>Number of meetings held at Indaba</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just">
                        <a:lnSpc>
                          <a:spcPct val="115000"/>
                        </a:lnSpc>
                        <a:spcAft>
                          <a:spcPts val="0"/>
                        </a:spcAft>
                      </a:pPr>
                      <a:r>
                        <a:rPr lang="en-US" sz="1000" dirty="0">
                          <a:effectLst/>
                          <a:latin typeface="Trebuchet MS" panose="020B0603020202020204" pitchFamily="34" charset="0"/>
                          <a:ea typeface="Calibri" panose="020F0502020204030204" pitchFamily="34" charset="0"/>
                          <a:cs typeface="Calibri" panose="020F0502020204030204" pitchFamily="34" charset="0"/>
                        </a:rPr>
                        <a:t>Annual</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0"/>
                        </a:spcAft>
                      </a:pPr>
                      <a:r>
                        <a:rPr lang="en-US" sz="10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20 000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0"/>
                        </a:spcAft>
                      </a:pPr>
                      <a:r>
                        <a:rPr lang="en-US" sz="1000" dirty="0">
                          <a:effectLst/>
                          <a:latin typeface="Trebuchet MS" panose="020B0603020202020204" pitchFamily="34" charset="0"/>
                          <a:ea typeface="Calibri" panose="020F0502020204030204" pitchFamily="34" charset="0"/>
                          <a:cs typeface="Calibri" panose="020F0502020204030204" pitchFamily="34" charset="0"/>
                        </a:rPr>
                        <a:t>20 000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0"/>
                        </a:spcAft>
                      </a:pPr>
                      <a:r>
                        <a:rPr lang="en-US" sz="1000" dirty="0">
                          <a:effectLst/>
                          <a:latin typeface="Trebuchet MS" panose="020B0603020202020204" pitchFamily="34" charset="0"/>
                          <a:ea typeface="Calibri" panose="020F0502020204030204" pitchFamily="34" charset="0"/>
                          <a:cs typeface="Calibri" panose="020F0502020204030204" pitchFamily="34"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0"/>
                        </a:spcAft>
                      </a:pPr>
                      <a:r>
                        <a:rPr lang="en-US" sz="1000" dirty="0">
                          <a:effectLst/>
                          <a:latin typeface="Trebuchet MS" panose="020B0603020202020204" pitchFamily="34" charset="0"/>
                          <a:ea typeface="Calibri" panose="020F0502020204030204" pitchFamily="34" charset="0"/>
                          <a:cs typeface="Calibri" panose="020F0502020204030204" pitchFamily="34"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0"/>
                        </a:spcAft>
                      </a:pPr>
                      <a:r>
                        <a:rPr lang="en-US" sz="10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extLst>
                  <a:ext uri="{0D108BD9-81ED-4DB2-BD59-A6C34878D82A}">
                    <a16:rowId xmlns:a16="http://schemas.microsoft.com/office/drawing/2014/main" xmlns="" val="4215881794"/>
                  </a:ext>
                </a:extLst>
              </a:tr>
              <a:tr h="676903">
                <a:tc>
                  <a:txBody>
                    <a:bodyPr/>
                    <a:lstStyle/>
                    <a:p>
                      <a:pPr algn="just">
                        <a:lnSpc>
                          <a:spcPct val="115000"/>
                        </a:lnSpc>
                        <a:spcAft>
                          <a:spcPts val="0"/>
                        </a:spcAft>
                      </a:pPr>
                      <a:r>
                        <a:rPr lang="en-ZA" sz="1000">
                          <a:effectLst/>
                          <a:latin typeface="Trebuchet MS" panose="020B0603020202020204" pitchFamily="34" charset="0"/>
                          <a:ea typeface="Calibri" panose="020F0502020204030204" pitchFamily="34" charset="0"/>
                          <a:cs typeface="Calibri" panose="020F0502020204030204" pitchFamily="34" charset="0"/>
                        </a:rPr>
                        <a:t>Number of international tourism market access platforms where SA Tourism participates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just">
                        <a:lnSpc>
                          <a:spcPct val="115000"/>
                        </a:lnSpc>
                        <a:spcAft>
                          <a:spcPts val="0"/>
                        </a:spcAft>
                      </a:pPr>
                      <a:r>
                        <a:rPr lang="en-ZA" sz="1000">
                          <a:effectLst/>
                          <a:latin typeface="Trebuchet MS" panose="020B0603020202020204" pitchFamily="34" charset="0"/>
                          <a:ea typeface="Calibri" panose="020F0502020204030204" pitchFamily="34" charset="0"/>
                          <a:cs typeface="Calibri" panose="020F0502020204030204" pitchFamily="34" charset="0"/>
                        </a:rPr>
                        <a:t>Quarterly</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0"/>
                        </a:spcAft>
                      </a:pPr>
                      <a:r>
                        <a:rPr lang="en-ZA" sz="1000" dirty="0">
                          <a:effectLst/>
                          <a:latin typeface="Trebuchet MS" panose="020B0603020202020204" pitchFamily="34" charset="0"/>
                          <a:ea typeface="Calibri" panose="020F0502020204030204" pitchFamily="34" charset="0"/>
                          <a:cs typeface="Calibri" panose="020F0502020204030204" pitchFamily="34" charset="0"/>
                        </a:rPr>
                        <a:t>6</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0"/>
                        </a:spcAft>
                      </a:pPr>
                      <a:r>
                        <a:rPr lang="en-ZA" sz="100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0"/>
                        </a:spcAft>
                      </a:pPr>
                      <a:r>
                        <a:rPr lang="en-ZA" sz="100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0"/>
                        </a:spcAft>
                      </a:pPr>
                      <a:r>
                        <a:rPr lang="en-ZA" sz="100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0"/>
                        </a:spcAft>
                      </a:pPr>
                      <a:r>
                        <a:rPr lang="en-ZA" sz="10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2</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extLst>
                  <a:ext uri="{0D108BD9-81ED-4DB2-BD59-A6C34878D82A}">
                    <a16:rowId xmlns:a16="http://schemas.microsoft.com/office/drawing/2014/main" xmlns="" val="2408742860"/>
                  </a:ext>
                </a:extLst>
              </a:tr>
            </a:tbl>
          </a:graphicData>
        </a:graphic>
      </p:graphicFrame>
      <p:sp>
        <p:nvSpPr>
          <p:cNvPr id="7" name="TextBox 6">
            <a:extLst>
              <a:ext uri="{FF2B5EF4-FFF2-40B4-BE49-F238E27FC236}">
                <a16:creationId xmlns:a16="http://schemas.microsoft.com/office/drawing/2014/main" xmlns="" id="{B9EB6A8B-AC79-49BD-8659-8AD205221AE4}"/>
              </a:ext>
            </a:extLst>
          </p:cNvPr>
          <p:cNvSpPr txBox="1"/>
          <p:nvPr/>
        </p:nvSpPr>
        <p:spPr>
          <a:xfrm>
            <a:off x="-212449" y="6631441"/>
            <a:ext cx="2867414" cy="230832"/>
          </a:xfrm>
          <a:prstGeom prst="rect">
            <a:avLst/>
          </a:prstGeom>
          <a:noFill/>
        </p:spPr>
        <p:txBody>
          <a:bodyPr wrap="square">
            <a:spAutoFit/>
          </a:bodyPr>
          <a:lstStyle/>
          <a:p>
            <a:pPr algn="ctr" eaLnBrk="1" fontAlgn="auto" hangingPunct="1">
              <a:spcBef>
                <a:spcPts val="0"/>
              </a:spcBef>
              <a:spcAft>
                <a:spcPts val="0"/>
              </a:spcAft>
              <a:defRPr/>
            </a:pPr>
            <a:r>
              <a:rPr lang="en-ZA" sz="900" kern="0" dirty="0">
                <a:latin typeface="Trebuchet MS" panose="020B0603020202020204" pitchFamily="34" charset="0"/>
              </a:rPr>
              <a:t>Annual Performance Plan: page 29 </a:t>
            </a:r>
          </a:p>
        </p:txBody>
      </p:sp>
    </p:spTree>
    <p:extLst>
      <p:ext uri="{BB962C8B-B14F-4D97-AF65-F5344CB8AC3E}">
        <p14:creationId xmlns:p14="http://schemas.microsoft.com/office/powerpoint/2010/main" xmlns="" val="6460876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altLang="en-US" dirty="0"/>
              <a:t>Programme 5: Tourist experience</a:t>
            </a:r>
            <a:endParaRPr lang="en-ZA" dirty="0"/>
          </a:p>
        </p:txBody>
      </p:sp>
      <p:sp>
        <p:nvSpPr>
          <p:cNvPr id="3" name="Rectangle 2"/>
          <p:cNvSpPr/>
          <p:nvPr/>
        </p:nvSpPr>
        <p:spPr>
          <a:xfrm>
            <a:off x="248193" y="1000353"/>
            <a:ext cx="8654507" cy="269304"/>
          </a:xfrm>
          <a:prstGeom prst="rect">
            <a:avLst/>
          </a:prstGeom>
        </p:spPr>
        <p:txBody>
          <a:bodyPr wrap="square">
            <a:spAutoFit/>
          </a:bodyPr>
          <a:lstStyle/>
          <a:p>
            <a:pPr marL="0" marR="0" lvl="0" indent="0" algn="l" defTabSz="914400" rtl="0" eaLnBrk="1" fontAlgn="base" latinLnBrk="0" hangingPunct="1">
              <a:lnSpc>
                <a:spcPct val="115000"/>
              </a:lnSpc>
              <a:spcBef>
                <a:spcPts val="0"/>
              </a:spcBef>
              <a:spcAft>
                <a:spcPts val="0"/>
              </a:spcAft>
              <a:buClrTx/>
              <a:buSzTx/>
              <a:buFontTx/>
              <a:buNone/>
              <a:tabLst>
                <a:tab pos="3512820" algn="l"/>
              </a:tabLst>
              <a:defRPr/>
            </a:pPr>
            <a:r>
              <a:rPr kumimoji="0" lang="en-ZA" sz="1000" b="1" i="0" u="none" strike="noStrike" kern="1200" cap="none" spc="0" normalizeH="0" baseline="0" noProof="0" dirty="0">
                <a:ln>
                  <a:noFill/>
                </a:ln>
                <a:solidFill>
                  <a:srgbClr val="002967"/>
                </a:solidFill>
                <a:effectLst/>
                <a:uLnTx/>
                <a:uFillTx/>
                <a:latin typeface="Trebuchet MS" panose="020B0603020202020204" pitchFamily="34" charset="0"/>
                <a:ea typeface="+mn-ea"/>
                <a:cs typeface="Arial" pitchFamily="34" charset="0"/>
              </a:rPr>
              <a:t>STRATEGIC OBJECTIVE 4: </a:t>
            </a:r>
            <a:r>
              <a:rPr kumimoji="0" lang="en-ZA" sz="1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itchFamily="34" charset="0"/>
              </a:rPr>
              <a:t>To contribute to an improved tourist experience in line with the brand promise</a:t>
            </a:r>
          </a:p>
        </p:txBody>
      </p:sp>
      <p:graphicFrame>
        <p:nvGraphicFramePr>
          <p:cNvPr id="5" name="Table 4">
            <a:extLst>
              <a:ext uri="{FF2B5EF4-FFF2-40B4-BE49-F238E27FC236}">
                <a16:creationId xmlns:a16="http://schemas.microsoft.com/office/drawing/2014/main" xmlns="" id="{B9E61BF7-E33A-4179-BC69-B02DF6EB4FFF}"/>
              </a:ext>
            </a:extLst>
          </p:cNvPr>
          <p:cNvGraphicFramePr>
            <a:graphicFrameLocks noGrp="1"/>
          </p:cNvGraphicFramePr>
          <p:nvPr>
            <p:extLst>
              <p:ext uri="{D42A27DB-BD31-4B8C-83A1-F6EECF244321}">
                <p14:modId xmlns:p14="http://schemas.microsoft.com/office/powerpoint/2010/main" xmlns="" val="1019553171"/>
              </p:ext>
            </p:extLst>
          </p:nvPr>
        </p:nvGraphicFramePr>
        <p:xfrm>
          <a:off x="328613" y="1628776"/>
          <a:ext cx="8349562" cy="4215210"/>
        </p:xfrm>
        <a:graphic>
          <a:graphicData uri="http://schemas.openxmlformats.org/drawingml/2006/table">
            <a:tbl>
              <a:tblPr firstRow="1" firstCol="1" bandRow="1">
                <a:tableStyleId>{5940675A-B579-460E-94D1-54222C63F5DA}</a:tableStyleId>
              </a:tblPr>
              <a:tblGrid>
                <a:gridCol w="1410634">
                  <a:extLst>
                    <a:ext uri="{9D8B030D-6E8A-4147-A177-3AD203B41FA5}">
                      <a16:colId xmlns:a16="http://schemas.microsoft.com/office/drawing/2014/main" xmlns="" val="20001"/>
                    </a:ext>
                  </a:extLst>
                </a:gridCol>
                <a:gridCol w="1148138">
                  <a:extLst>
                    <a:ext uri="{9D8B030D-6E8A-4147-A177-3AD203B41FA5}">
                      <a16:colId xmlns:a16="http://schemas.microsoft.com/office/drawing/2014/main" xmlns="" val="20002"/>
                    </a:ext>
                  </a:extLst>
                </a:gridCol>
                <a:gridCol w="1162606">
                  <a:extLst>
                    <a:ext uri="{9D8B030D-6E8A-4147-A177-3AD203B41FA5}">
                      <a16:colId xmlns:a16="http://schemas.microsoft.com/office/drawing/2014/main" xmlns="" val="20003"/>
                    </a:ext>
                  </a:extLst>
                </a:gridCol>
                <a:gridCol w="1157046">
                  <a:extLst>
                    <a:ext uri="{9D8B030D-6E8A-4147-A177-3AD203B41FA5}">
                      <a16:colId xmlns:a16="http://schemas.microsoft.com/office/drawing/2014/main" xmlns="" val="20004"/>
                    </a:ext>
                  </a:extLst>
                </a:gridCol>
                <a:gridCol w="1157046">
                  <a:extLst>
                    <a:ext uri="{9D8B030D-6E8A-4147-A177-3AD203B41FA5}">
                      <a16:colId xmlns:a16="http://schemas.microsoft.com/office/drawing/2014/main" xmlns="" val="20009"/>
                    </a:ext>
                  </a:extLst>
                </a:gridCol>
                <a:gridCol w="1157046">
                  <a:extLst>
                    <a:ext uri="{9D8B030D-6E8A-4147-A177-3AD203B41FA5}">
                      <a16:colId xmlns:a16="http://schemas.microsoft.com/office/drawing/2014/main" xmlns="" val="20010"/>
                    </a:ext>
                  </a:extLst>
                </a:gridCol>
                <a:gridCol w="1157046">
                  <a:extLst>
                    <a:ext uri="{9D8B030D-6E8A-4147-A177-3AD203B41FA5}">
                      <a16:colId xmlns:a16="http://schemas.microsoft.com/office/drawing/2014/main" xmlns="" val="20007"/>
                    </a:ext>
                  </a:extLst>
                </a:gridCol>
              </a:tblGrid>
              <a:tr h="675817">
                <a:tc rowSpan="2">
                  <a:txBody>
                    <a:bodyPr/>
                    <a:lstStyle/>
                    <a:p>
                      <a:pPr marL="0" marR="0" algn="ctr">
                        <a:lnSpc>
                          <a:spcPct val="100000"/>
                        </a:lnSpc>
                        <a:spcBef>
                          <a:spcPts val="0"/>
                        </a:spcBef>
                        <a:spcAft>
                          <a:spcPts val="0"/>
                        </a:spcAft>
                      </a:pPr>
                      <a:r>
                        <a:rPr lang="en-ZA" sz="1100" b="1" dirty="0">
                          <a:solidFill>
                            <a:schemeClr val="bg1"/>
                          </a:solidFill>
                          <a:effectLst/>
                          <a:latin typeface="Trebuchet MS" panose="020B0603020202020204" pitchFamily="34" charset="0"/>
                        </a:rPr>
                        <a:t>Key Performance Indicator</a:t>
                      </a:r>
                      <a:endParaRPr lang="en-ZA" sz="11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5314" marR="65314"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solidFill>
                  </a:tcPr>
                </a:tc>
                <a:tc rowSpan="2">
                  <a:txBody>
                    <a:bodyPr/>
                    <a:lstStyle/>
                    <a:p>
                      <a:pPr marL="0" marR="0" algn="ctr">
                        <a:lnSpc>
                          <a:spcPct val="100000"/>
                        </a:lnSpc>
                        <a:spcBef>
                          <a:spcPts val="0"/>
                        </a:spcBef>
                        <a:spcAft>
                          <a:spcPts val="0"/>
                        </a:spcAft>
                      </a:pPr>
                      <a:r>
                        <a:rPr lang="en-ZA" sz="1100" b="1" dirty="0">
                          <a:solidFill>
                            <a:schemeClr val="bg1"/>
                          </a:solidFill>
                          <a:effectLst/>
                          <a:latin typeface="Trebuchet MS" panose="020B0603020202020204" pitchFamily="34" charset="0"/>
                        </a:rPr>
                        <a:t>Reporting Period</a:t>
                      </a:r>
                      <a:endParaRPr lang="en-ZA" sz="11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solidFill>
                  </a:tcPr>
                </a:tc>
                <a:tc rowSpan="2">
                  <a:txBody>
                    <a:bodyPr/>
                    <a:lstStyle/>
                    <a:p>
                      <a:pPr marL="0" marR="0" algn="ctr" defTabSz="914400" rtl="0" eaLnBrk="1" latinLnBrk="0" hangingPunct="1">
                        <a:lnSpc>
                          <a:spcPct val="100000"/>
                        </a:lnSpc>
                        <a:spcBef>
                          <a:spcPts val="0"/>
                        </a:spcBef>
                        <a:spcAft>
                          <a:spcPts val="0"/>
                        </a:spcAft>
                      </a:pPr>
                      <a:r>
                        <a:rPr lang="en-US" sz="1100" b="1" kern="1200" dirty="0">
                          <a:solidFill>
                            <a:schemeClr val="bg1"/>
                          </a:solidFill>
                          <a:effectLst/>
                          <a:latin typeface="Trebuchet MS" panose="020B0603020202020204" pitchFamily="34" charset="0"/>
                          <a:ea typeface="+mn-ea"/>
                          <a:cs typeface="+mn-cs"/>
                        </a:rPr>
                        <a:t>Annual Target </a:t>
                      </a:r>
                      <a:r>
                        <a:rPr lang="en-ZA" sz="1100" b="1" dirty="0">
                          <a:solidFill>
                            <a:schemeClr val="bg1"/>
                          </a:solidFill>
                          <a:effectLst/>
                          <a:latin typeface="Trebuchet MS" panose="020B0603020202020204" pitchFamily="34" charset="0"/>
                        </a:rPr>
                        <a:t>2019/20</a:t>
                      </a:r>
                      <a:endParaRPr lang="en-US" sz="1100" b="1" kern="1200" dirty="0">
                        <a:solidFill>
                          <a:schemeClr val="bg1"/>
                        </a:solidFill>
                        <a:effectLst/>
                        <a:latin typeface="Trebuchet MS" panose="020B0603020202020204" pitchFamily="34" charset="0"/>
                        <a:ea typeface="+mn-ea"/>
                        <a:cs typeface="+mn-cs"/>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solidFill>
                  </a:tcPr>
                </a:tc>
                <a:tc gridSpan="4">
                  <a:txBody>
                    <a:bodyPr/>
                    <a:lstStyle/>
                    <a:p>
                      <a:pPr marL="0" marR="0" algn="ctr">
                        <a:lnSpc>
                          <a:spcPct val="100000"/>
                        </a:lnSpc>
                        <a:spcBef>
                          <a:spcPts val="0"/>
                        </a:spcBef>
                        <a:spcAft>
                          <a:spcPts val="0"/>
                        </a:spcAft>
                      </a:pPr>
                      <a:r>
                        <a:rPr lang="en-ZA" sz="1100" b="1" dirty="0">
                          <a:solidFill>
                            <a:schemeClr val="bg1"/>
                          </a:solidFill>
                          <a:effectLst/>
                          <a:latin typeface="Trebuchet MS" panose="020B0603020202020204" pitchFamily="34" charset="0"/>
                        </a:rPr>
                        <a:t>Quarterly Target 2019/20</a:t>
                      </a:r>
                      <a:endParaRPr lang="en-ZA" sz="11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solidFill>
                  </a:tcPr>
                </a:tc>
                <a:tc hMerge="1">
                  <a:txBody>
                    <a:bodyPr/>
                    <a:lstStyle/>
                    <a:p>
                      <a:pPr marL="0" marR="0" algn="ctr">
                        <a:lnSpc>
                          <a:spcPct val="100000"/>
                        </a:lnSpc>
                        <a:spcBef>
                          <a:spcPts val="0"/>
                        </a:spcBef>
                        <a:spcAft>
                          <a:spcPts val="0"/>
                        </a:spcAft>
                      </a:pPr>
                      <a:endParaRPr lang="en-ZA" sz="11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solidFill>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solidFill>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0"/>
                  </a:ext>
                </a:extLst>
              </a:tr>
              <a:tr h="521793">
                <a:tc vMerge="1">
                  <a:txBody>
                    <a:bodyPr/>
                    <a:lstStyle/>
                    <a:p>
                      <a:endParaRPr 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tc vMerge="1">
                  <a:txBody>
                    <a:bodyPr/>
                    <a:lstStyle/>
                    <a:p>
                      <a:pPr marL="0" marR="0" algn="ctr">
                        <a:lnSpc>
                          <a:spcPct val="100000"/>
                        </a:lnSpc>
                        <a:spcBef>
                          <a:spcPts val="0"/>
                        </a:spcBef>
                        <a:spcAft>
                          <a:spcPts val="0"/>
                        </a:spcAft>
                      </a:pPr>
                      <a:endParaRPr lang="en-ZA" sz="11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tc vMerge="1">
                  <a:txBody>
                    <a:bodyPr/>
                    <a:lstStyle/>
                    <a:p>
                      <a:pPr marL="0" marR="0" algn="ctr">
                        <a:lnSpc>
                          <a:spcPct val="100000"/>
                        </a:lnSpc>
                        <a:spcBef>
                          <a:spcPts val="0"/>
                        </a:spcBef>
                        <a:spcAft>
                          <a:spcPts val="0"/>
                        </a:spcAft>
                      </a:pPr>
                      <a:endParaRPr lang="en-ZA" sz="11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tc>
                  <a:txBody>
                    <a:bodyPr/>
                    <a:lstStyle/>
                    <a:p>
                      <a:pPr marL="0" marR="0" algn="ctr" defTabSz="914400" rtl="0" eaLnBrk="1" latinLnBrk="0" hangingPunct="1">
                        <a:lnSpc>
                          <a:spcPct val="100000"/>
                        </a:lnSpc>
                        <a:spcBef>
                          <a:spcPts val="0"/>
                        </a:spcBef>
                        <a:spcAft>
                          <a:spcPts val="0"/>
                        </a:spcAft>
                      </a:pPr>
                      <a:r>
                        <a:rPr lang="en-ZA" sz="1100" b="1" kern="12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Quarter 1</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tc>
                  <a:txBody>
                    <a:bodyPr/>
                    <a:lstStyle/>
                    <a:p>
                      <a:pPr marL="0" marR="0" algn="ctr" defTabSz="914400" rtl="0" eaLnBrk="1" latinLnBrk="0" hangingPunct="1">
                        <a:lnSpc>
                          <a:spcPct val="100000"/>
                        </a:lnSpc>
                        <a:spcBef>
                          <a:spcPts val="0"/>
                        </a:spcBef>
                        <a:spcAft>
                          <a:spcPts val="0"/>
                        </a:spcAft>
                      </a:pPr>
                      <a:r>
                        <a:rPr lang="en-ZA" sz="1100" b="1" kern="12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Quarter 2</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tc>
                  <a:txBody>
                    <a:bodyPr/>
                    <a:lstStyle/>
                    <a:p>
                      <a:pPr marL="0" marR="0" algn="ctr" defTabSz="914400" rtl="0" eaLnBrk="1" latinLnBrk="0" hangingPunct="1">
                        <a:lnSpc>
                          <a:spcPct val="100000"/>
                        </a:lnSpc>
                        <a:spcBef>
                          <a:spcPts val="0"/>
                        </a:spcBef>
                        <a:spcAft>
                          <a:spcPts val="0"/>
                        </a:spcAft>
                      </a:pPr>
                      <a:r>
                        <a:rPr lang="en-ZA" sz="1100" b="1" kern="12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Quarter 3</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tc>
                  <a:txBody>
                    <a:bodyPr/>
                    <a:lstStyle/>
                    <a:p>
                      <a:pPr marL="0" marR="0" algn="ctr" defTabSz="914400" rtl="0" eaLnBrk="1" latinLnBrk="0" hangingPunct="1">
                        <a:lnSpc>
                          <a:spcPct val="100000"/>
                        </a:lnSpc>
                        <a:spcBef>
                          <a:spcPts val="0"/>
                        </a:spcBef>
                        <a:spcAft>
                          <a:spcPts val="0"/>
                        </a:spcAft>
                      </a:pPr>
                      <a:r>
                        <a:rPr lang="en-ZA" sz="1100" b="1" kern="12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Quarter 4</a:t>
                      </a: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xmlns="" val="10002"/>
                  </a:ext>
                </a:extLst>
              </a:tr>
              <a:tr h="754400">
                <a:tc>
                  <a:txBody>
                    <a:bodyPr/>
                    <a:lstStyle/>
                    <a:p>
                      <a:pPr marL="0" marR="0" algn="l">
                        <a:lnSpc>
                          <a:spcPct val="100000"/>
                        </a:lnSpc>
                        <a:spcBef>
                          <a:spcPts val="0"/>
                        </a:spcBef>
                        <a:spcAft>
                          <a:spcPts val="0"/>
                        </a:spcAft>
                      </a:pPr>
                      <a:r>
                        <a:rPr lang="en-ZA" sz="1000" dirty="0">
                          <a:effectLst/>
                          <a:latin typeface="Trebuchet MS" panose="020B0603020202020204" pitchFamily="34" charset="0"/>
                        </a:rPr>
                        <a:t>Number of graded accommodation establishments achieved</a:t>
                      </a:r>
                      <a:endParaRPr lang="en-ZA"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just">
                        <a:lnSpc>
                          <a:spcPct val="115000"/>
                        </a:lnSpc>
                        <a:spcAft>
                          <a:spcPts val="0"/>
                        </a:spcAft>
                      </a:pPr>
                      <a:r>
                        <a:rPr lang="en-ZA" sz="1000" dirty="0">
                          <a:effectLst/>
                          <a:latin typeface="Trebuchet MS" panose="020B0603020202020204" pitchFamily="34" charset="0"/>
                          <a:ea typeface="Calibri" panose="020F0502020204030204" pitchFamily="34" charset="0"/>
                          <a:cs typeface="Calibri" panose="020F0502020204030204" pitchFamily="34" charset="0"/>
                        </a:rPr>
                        <a:t>Quarterly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15000"/>
                        </a:lnSpc>
                        <a:spcAft>
                          <a:spcPts val="0"/>
                        </a:spcAft>
                      </a:pPr>
                      <a:r>
                        <a:rPr lang="en-ZA" sz="1000" dirty="0">
                          <a:effectLst/>
                          <a:latin typeface="Trebuchet MS" panose="020B0603020202020204" pitchFamily="34" charset="0"/>
                          <a:ea typeface="Calibri" panose="020F0502020204030204" pitchFamily="34" charset="0"/>
                          <a:cs typeface="Calibri" panose="020F0502020204030204" pitchFamily="34" charset="0"/>
                        </a:rPr>
                        <a:t>5 500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1 254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1 351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1 399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1 496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10003"/>
                  </a:ext>
                </a:extLst>
              </a:tr>
              <a:tr h="754400">
                <a:tc>
                  <a:txBody>
                    <a:bodyPr/>
                    <a:lstStyle/>
                    <a:p>
                      <a:pPr marL="0" marR="0" algn="l">
                        <a:lnSpc>
                          <a:spcPct val="100000"/>
                        </a:lnSpc>
                        <a:spcBef>
                          <a:spcPts val="0"/>
                        </a:spcBef>
                        <a:spcAft>
                          <a:spcPts val="0"/>
                        </a:spcAft>
                      </a:pPr>
                      <a:r>
                        <a:rPr lang="en-ZA" sz="1000" dirty="0">
                          <a:effectLst/>
                          <a:latin typeface="Trebuchet MS" panose="020B0603020202020204" pitchFamily="34" charset="0"/>
                        </a:rPr>
                        <a:t>Number of graded rooms achieved</a:t>
                      </a:r>
                      <a:endParaRPr lang="en-ZA" sz="10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27432" marR="27432"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just">
                        <a:lnSpc>
                          <a:spcPct val="115000"/>
                        </a:lnSpc>
                        <a:spcAft>
                          <a:spcPts val="1000"/>
                        </a:spcAft>
                      </a:pPr>
                      <a:r>
                        <a:rPr lang="en-ZA" sz="1000">
                          <a:effectLst/>
                          <a:latin typeface="Trebuchet MS" panose="020B0603020202020204" pitchFamily="34" charset="0"/>
                          <a:ea typeface="Calibri" panose="020F0502020204030204" pitchFamily="34" charset="0"/>
                          <a:cs typeface="Calibri" panose="020F0502020204030204" pitchFamily="34" charset="0"/>
                        </a:rPr>
                        <a:t>Quarterly</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0"/>
                        </a:spcAft>
                      </a:pPr>
                      <a:r>
                        <a:rPr lang="en-ZA" sz="1000" dirty="0">
                          <a:effectLst/>
                          <a:latin typeface="Trebuchet MS" panose="020B0603020202020204" pitchFamily="34" charset="0"/>
                          <a:ea typeface="Calibri" panose="020F0502020204030204" pitchFamily="34" charset="0"/>
                          <a:cs typeface="Calibri" panose="020F0502020204030204" pitchFamily="34" charset="0"/>
                        </a:rPr>
                        <a:t>133 140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0"/>
                        </a:spcAft>
                      </a:pPr>
                      <a:r>
                        <a:rPr lang="en-US" sz="100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30 841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0"/>
                        </a:spcAft>
                      </a:pPr>
                      <a:r>
                        <a:rPr lang="en-US" sz="100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32 360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0"/>
                        </a:spcAft>
                      </a:pPr>
                      <a:r>
                        <a:rPr lang="en-US" sz="100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34 068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0"/>
                        </a:spcAft>
                      </a:pPr>
                      <a:r>
                        <a:rPr lang="en-US" sz="100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35 871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extLst>
                  <a:ext uri="{0D108BD9-81ED-4DB2-BD59-A6C34878D82A}">
                    <a16:rowId xmlns:a16="http://schemas.microsoft.com/office/drawing/2014/main" xmlns="" val="10004"/>
                  </a:ext>
                </a:extLst>
              </a:tr>
              <a:tr h="754400">
                <a:tc>
                  <a:txBody>
                    <a:bodyPr/>
                    <a:lstStyle/>
                    <a:p>
                      <a:pPr algn="just">
                        <a:lnSpc>
                          <a:spcPct val="115000"/>
                        </a:lnSpc>
                        <a:spcAft>
                          <a:spcPts val="0"/>
                        </a:spcAft>
                      </a:pPr>
                      <a:r>
                        <a:rPr lang="en-ZA" sz="1000" dirty="0">
                          <a:effectLst/>
                          <a:latin typeface="Trebuchet MS" panose="020B0603020202020204" pitchFamily="34" charset="0"/>
                          <a:ea typeface="Calibri" panose="020F0502020204030204" pitchFamily="34" charset="0"/>
                          <a:cs typeface="Calibri" panose="020F0502020204030204" pitchFamily="34" charset="0"/>
                        </a:rPr>
                        <a:t>Number officials/ frontline staff that attended the Welcome training</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just">
                        <a:lnSpc>
                          <a:spcPct val="115000"/>
                        </a:lnSpc>
                        <a:spcAft>
                          <a:spcPts val="0"/>
                        </a:spcAft>
                      </a:pPr>
                      <a:r>
                        <a:rPr lang="en-US" sz="1000">
                          <a:effectLst/>
                          <a:latin typeface="Trebuchet MS" panose="020B0603020202020204" pitchFamily="34" charset="0"/>
                          <a:ea typeface="Calibri" panose="020F0502020204030204" pitchFamily="34" charset="0"/>
                          <a:cs typeface="Calibri" panose="020F0502020204030204" pitchFamily="34" charset="0"/>
                        </a:rPr>
                        <a:t>Quarterly</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15000"/>
                        </a:lnSpc>
                        <a:spcAft>
                          <a:spcPts val="0"/>
                        </a:spcAft>
                      </a:pPr>
                      <a:r>
                        <a:rPr lang="en-US" sz="10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800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15000"/>
                        </a:lnSpc>
                        <a:spcAft>
                          <a:spcPts val="0"/>
                        </a:spcAft>
                      </a:pPr>
                      <a:r>
                        <a:rPr lang="en-US" sz="1000">
                          <a:effectLst/>
                          <a:latin typeface="Trebuchet MS" panose="020B0603020202020204" pitchFamily="34" charset="0"/>
                          <a:ea typeface="Calibri" panose="020F0502020204030204" pitchFamily="34" charset="0"/>
                          <a:cs typeface="Calibri" panose="020F0502020204030204" pitchFamily="34" charset="0"/>
                        </a:rPr>
                        <a:t>200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15000"/>
                        </a:lnSpc>
                        <a:spcAft>
                          <a:spcPts val="0"/>
                        </a:spcAft>
                      </a:pPr>
                      <a:r>
                        <a:rPr lang="en-US" sz="1000">
                          <a:effectLst/>
                          <a:latin typeface="Trebuchet MS" panose="020B0603020202020204" pitchFamily="34" charset="0"/>
                          <a:ea typeface="Calibri" panose="020F0502020204030204" pitchFamily="34" charset="0"/>
                          <a:cs typeface="Calibri" panose="020F0502020204030204" pitchFamily="34" charset="0"/>
                        </a:rPr>
                        <a:t>200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15000"/>
                        </a:lnSpc>
                        <a:spcAft>
                          <a:spcPts val="0"/>
                        </a:spcAft>
                      </a:pPr>
                      <a:r>
                        <a:rPr lang="en-US" sz="1000">
                          <a:effectLst/>
                          <a:latin typeface="Trebuchet MS" panose="020B0603020202020204" pitchFamily="34" charset="0"/>
                          <a:ea typeface="Calibri" panose="020F0502020204030204" pitchFamily="34" charset="0"/>
                          <a:cs typeface="Calibri" panose="020F0502020204030204" pitchFamily="34" charset="0"/>
                        </a:rPr>
                        <a:t>200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15000"/>
                        </a:lnSpc>
                        <a:spcAft>
                          <a:spcPts val="0"/>
                        </a:spcAft>
                      </a:pPr>
                      <a:r>
                        <a:rPr lang="en-US" sz="1000">
                          <a:effectLst/>
                          <a:latin typeface="Trebuchet MS" panose="020B0603020202020204" pitchFamily="34" charset="0"/>
                          <a:ea typeface="Calibri" panose="020F0502020204030204" pitchFamily="34" charset="0"/>
                          <a:cs typeface="Calibri" panose="020F0502020204030204" pitchFamily="34" charset="0"/>
                        </a:rPr>
                        <a:t>200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10005"/>
                  </a:ext>
                </a:extLst>
              </a:tr>
              <a:tr h="754400">
                <a:tc>
                  <a:txBody>
                    <a:bodyPr/>
                    <a:lstStyle/>
                    <a:p>
                      <a:pPr algn="just">
                        <a:lnSpc>
                          <a:spcPct val="115000"/>
                        </a:lnSpc>
                        <a:spcAft>
                          <a:spcPts val="0"/>
                        </a:spcAft>
                      </a:pPr>
                      <a:r>
                        <a:rPr lang="en-US" sz="1000" dirty="0">
                          <a:effectLst/>
                          <a:latin typeface="Trebuchet MS" panose="020B0603020202020204" pitchFamily="34" charset="0"/>
                          <a:ea typeface="Calibri" panose="020F0502020204030204" pitchFamily="34" charset="0"/>
                          <a:cs typeface="Calibri" panose="020F0502020204030204" pitchFamily="34" charset="0"/>
                        </a:rPr>
                        <a:t>Number of Speed Marketing sessions to promote tourism products and services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just">
                        <a:lnSpc>
                          <a:spcPct val="115000"/>
                        </a:lnSpc>
                        <a:spcAft>
                          <a:spcPts val="0"/>
                        </a:spcAft>
                      </a:pPr>
                      <a:r>
                        <a:rPr lang="en-US" sz="1000" dirty="0">
                          <a:effectLst/>
                          <a:latin typeface="Trebuchet MS" panose="020B0603020202020204" pitchFamily="34" charset="0"/>
                          <a:ea typeface="Calibri" panose="020F0502020204030204" pitchFamily="34" charset="0"/>
                          <a:cs typeface="Calibri" panose="020F0502020204030204" pitchFamily="34" charset="0"/>
                        </a:rPr>
                        <a:t>Quarterly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0"/>
                        </a:spcAft>
                      </a:pPr>
                      <a:r>
                        <a:rPr lang="en-US" sz="10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7</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0"/>
                        </a:spcAft>
                      </a:pPr>
                      <a:r>
                        <a:rPr lang="en-US" sz="1000" dirty="0">
                          <a:effectLst/>
                          <a:latin typeface="Trebuchet MS" panose="020B0603020202020204" pitchFamily="34" charset="0"/>
                          <a:ea typeface="Calibri" panose="020F0502020204030204" pitchFamily="34" charset="0"/>
                          <a:cs typeface="Calibri" panose="020F0502020204030204" pitchFamily="34" charset="0"/>
                        </a:rPr>
                        <a:t>4</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0"/>
                        </a:spcAft>
                      </a:pPr>
                      <a:r>
                        <a:rPr lang="en-US" sz="1000" dirty="0">
                          <a:effectLst/>
                          <a:latin typeface="Trebuchet MS" panose="020B0603020202020204" pitchFamily="34" charset="0"/>
                          <a:ea typeface="Calibri" panose="020F0502020204030204" pitchFamily="34" charset="0"/>
                          <a:cs typeface="Calibri" panose="020F0502020204030204" pitchFamily="34" charset="0"/>
                        </a:rPr>
                        <a:t>1</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0"/>
                        </a:spcAft>
                      </a:pPr>
                      <a:r>
                        <a:rPr lang="en-US" sz="1000" dirty="0">
                          <a:effectLst/>
                          <a:latin typeface="Trebuchet MS" panose="020B0603020202020204" pitchFamily="34" charset="0"/>
                          <a:ea typeface="Calibri" panose="020F0502020204030204" pitchFamily="34" charset="0"/>
                          <a:cs typeface="Calibri" panose="020F0502020204030204" pitchFamily="34" charset="0"/>
                        </a:rPr>
                        <a:t>1</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tc>
                  <a:txBody>
                    <a:bodyPr/>
                    <a:lstStyle/>
                    <a:p>
                      <a:pPr algn="ctr">
                        <a:lnSpc>
                          <a:spcPct val="115000"/>
                        </a:lnSpc>
                        <a:spcAft>
                          <a:spcPts val="0"/>
                        </a:spcAft>
                      </a:pPr>
                      <a:r>
                        <a:rPr lang="en-US" sz="1000" dirty="0">
                          <a:effectLst/>
                          <a:latin typeface="Trebuchet MS" panose="020B0603020202020204" pitchFamily="34" charset="0"/>
                          <a:ea typeface="Calibri" panose="020F0502020204030204" pitchFamily="34" charset="0"/>
                          <a:cs typeface="Calibri" panose="020F0502020204030204" pitchFamily="34" charset="0"/>
                        </a:rPr>
                        <a:t>1</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AEAEA"/>
                    </a:solidFill>
                  </a:tcPr>
                </a:tc>
                <a:extLst>
                  <a:ext uri="{0D108BD9-81ED-4DB2-BD59-A6C34878D82A}">
                    <a16:rowId xmlns:a16="http://schemas.microsoft.com/office/drawing/2014/main" xmlns="" val="1399701521"/>
                  </a:ext>
                </a:extLst>
              </a:tr>
            </a:tbl>
          </a:graphicData>
        </a:graphic>
      </p:graphicFrame>
      <p:sp>
        <p:nvSpPr>
          <p:cNvPr id="7" name="TextBox 6">
            <a:extLst>
              <a:ext uri="{FF2B5EF4-FFF2-40B4-BE49-F238E27FC236}">
                <a16:creationId xmlns:a16="http://schemas.microsoft.com/office/drawing/2014/main" xmlns="" id="{B9EB6A8B-AC79-49BD-8659-8AD205221AE4}"/>
              </a:ext>
            </a:extLst>
          </p:cNvPr>
          <p:cNvSpPr txBox="1"/>
          <p:nvPr/>
        </p:nvSpPr>
        <p:spPr>
          <a:xfrm>
            <a:off x="-227901" y="6596390"/>
            <a:ext cx="2867414" cy="230832"/>
          </a:xfrm>
          <a:prstGeom prst="rect">
            <a:avLst/>
          </a:prstGeom>
          <a:noFill/>
        </p:spPr>
        <p:txBody>
          <a:bodyPr wrap="square">
            <a:spAutoFit/>
          </a:bodyPr>
          <a:lstStyle/>
          <a:p>
            <a:pPr algn="ctr" eaLnBrk="1" fontAlgn="auto" hangingPunct="1">
              <a:spcBef>
                <a:spcPts val="0"/>
              </a:spcBef>
              <a:spcAft>
                <a:spcPts val="0"/>
              </a:spcAft>
              <a:defRPr/>
            </a:pPr>
            <a:r>
              <a:rPr lang="en-ZA" sz="900" kern="0" dirty="0">
                <a:latin typeface="Trebuchet MS" panose="020B0603020202020204" pitchFamily="34" charset="0"/>
              </a:rPr>
              <a:t>Annual Performance Plan: page 30 </a:t>
            </a:r>
          </a:p>
        </p:txBody>
      </p:sp>
    </p:spTree>
    <p:extLst>
      <p:ext uri="{BB962C8B-B14F-4D97-AF65-F5344CB8AC3E}">
        <p14:creationId xmlns:p14="http://schemas.microsoft.com/office/powerpoint/2010/main" xmlns="" val="11265526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xmlns=""/>
              </a:ext>
            </a:extLst>
          </a:blip>
          <a:srcRect/>
          <a:stretch/>
        </p:blipFill>
        <p:spPr>
          <a:xfrm>
            <a:off x="3" y="11430"/>
            <a:ext cx="9132568" cy="6846570"/>
          </a:xfrm>
          <a:prstGeom prst="rect">
            <a:avLst/>
          </a:prstGeom>
        </p:spPr>
      </p:pic>
      <p:sp>
        <p:nvSpPr>
          <p:cNvPr id="12" name="TextBox 11"/>
          <p:cNvSpPr txBox="1"/>
          <p:nvPr/>
        </p:nvSpPr>
        <p:spPr>
          <a:xfrm>
            <a:off x="-264160" y="4598886"/>
            <a:ext cx="4768427" cy="550792"/>
          </a:xfrm>
          <a:prstGeom prst="rect">
            <a:avLst/>
          </a:prstGeom>
          <a:noFill/>
        </p:spPr>
        <p:txBody>
          <a:bodyPr wrap="square" bIns="0" rtlCol="0">
            <a:spAutoFit/>
          </a:bodyPr>
          <a:lstStyle/>
          <a:p>
            <a:pPr lvl="2">
              <a:lnSpc>
                <a:spcPts val="3880"/>
              </a:lnSpc>
              <a:spcBef>
                <a:spcPts val="5"/>
              </a:spcBef>
              <a:spcAft>
                <a:spcPts val="5"/>
              </a:spcAft>
            </a:pPr>
            <a:r>
              <a:rPr lang="en-US" sz="4400" b="1" dirty="0">
                <a:solidFill>
                  <a:srgbClr val="E05540"/>
                </a:solidFill>
                <a:latin typeface="Trebuchet MS" panose="020B0603020202020204" pitchFamily="34" charset="0"/>
                <a:ea typeface="Amsi Pro Ultra" charset="0"/>
                <a:cs typeface="Amsi Pro Ultra" charset="0"/>
              </a:rPr>
              <a:t>Finance</a:t>
            </a:r>
          </a:p>
        </p:txBody>
      </p:sp>
    </p:spTree>
    <p:extLst>
      <p:ext uri="{BB962C8B-B14F-4D97-AF65-F5344CB8AC3E}">
        <p14:creationId xmlns:p14="http://schemas.microsoft.com/office/powerpoint/2010/main" xmlns="" val="38972569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43" name="Rectangle 1"/>
          <p:cNvSpPr>
            <a:spLocks noChangeArrowheads="1"/>
          </p:cNvSpPr>
          <p:nvPr/>
        </p:nvSpPr>
        <p:spPr bwMode="auto">
          <a:xfrm>
            <a:off x="506413" y="1528118"/>
            <a:ext cx="184731"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lr>
                <a:schemeClr val="tx1"/>
              </a:buClr>
              <a:buSzPct val="6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9pPr>
          </a:lstStyle>
          <a:p>
            <a:pPr>
              <a:spcBef>
                <a:spcPct val="0"/>
              </a:spcBef>
              <a:buClrTx/>
              <a:buSzTx/>
              <a:buFontTx/>
              <a:buNone/>
            </a:pPr>
            <a:r>
              <a:rPr lang="en-ZA" altLang="en-US" dirty="0">
                <a:ea typeface="ヒラギノ角ゴ Pro W3" pitchFamily="-84" charset="-128"/>
              </a:rPr>
              <a:t/>
            </a:r>
            <a:br>
              <a:rPr lang="en-ZA" altLang="en-US" dirty="0">
                <a:ea typeface="ヒラギノ角ゴ Pro W3" pitchFamily="-84" charset="-128"/>
              </a:rPr>
            </a:br>
            <a:endParaRPr lang="en-ZA" altLang="en-US" dirty="0">
              <a:ea typeface="ヒラギノ角ゴ Pro W3" pitchFamily="-84" charset="-128"/>
            </a:endParaRPr>
          </a:p>
        </p:txBody>
      </p:sp>
      <p:sp>
        <p:nvSpPr>
          <p:cNvPr id="2" name="Title 1"/>
          <p:cNvSpPr>
            <a:spLocks noGrp="1"/>
          </p:cNvSpPr>
          <p:nvPr>
            <p:ph type="title"/>
          </p:nvPr>
        </p:nvSpPr>
        <p:spPr/>
        <p:txBody>
          <a:bodyPr/>
          <a:lstStyle/>
          <a:p>
            <a:r>
              <a:rPr lang="en-ZA" dirty="0"/>
              <a:t>Revenue estimates</a:t>
            </a:r>
          </a:p>
        </p:txBody>
      </p:sp>
      <p:sp>
        <p:nvSpPr>
          <p:cNvPr id="7" name="TextBox 6">
            <a:extLst>
              <a:ext uri="{FF2B5EF4-FFF2-40B4-BE49-F238E27FC236}">
                <a16:creationId xmlns:a16="http://schemas.microsoft.com/office/drawing/2014/main" xmlns="" id="{B9EB6A8B-AC79-49BD-8659-8AD205221AE4}"/>
              </a:ext>
            </a:extLst>
          </p:cNvPr>
          <p:cNvSpPr txBox="1"/>
          <p:nvPr/>
        </p:nvSpPr>
        <p:spPr>
          <a:xfrm>
            <a:off x="-218664" y="6596390"/>
            <a:ext cx="2867414" cy="230832"/>
          </a:xfrm>
          <a:prstGeom prst="rect">
            <a:avLst/>
          </a:prstGeom>
          <a:noFill/>
        </p:spPr>
        <p:txBody>
          <a:bodyPr wrap="square">
            <a:spAutoFit/>
          </a:bodyPr>
          <a:lstStyle/>
          <a:p>
            <a:pPr algn="ctr" eaLnBrk="1" fontAlgn="auto" hangingPunct="1">
              <a:spcBef>
                <a:spcPts val="0"/>
              </a:spcBef>
              <a:spcAft>
                <a:spcPts val="0"/>
              </a:spcAft>
              <a:defRPr/>
            </a:pPr>
            <a:r>
              <a:rPr lang="en-ZA" sz="900" kern="0" dirty="0">
                <a:latin typeface="Trebuchet MS" panose="020B0603020202020204" pitchFamily="34" charset="0"/>
              </a:rPr>
              <a:t>Annual Performance Plan: page 21</a:t>
            </a:r>
          </a:p>
        </p:txBody>
      </p:sp>
      <p:graphicFrame>
        <p:nvGraphicFramePr>
          <p:cNvPr id="6" name="Table 5">
            <a:extLst>
              <a:ext uri="{FF2B5EF4-FFF2-40B4-BE49-F238E27FC236}">
                <a16:creationId xmlns:a16="http://schemas.microsoft.com/office/drawing/2014/main" xmlns="" id="{3D282229-85C8-4502-B078-9B73834FEB4C}"/>
              </a:ext>
            </a:extLst>
          </p:cNvPr>
          <p:cNvGraphicFramePr>
            <a:graphicFrameLocks noGrp="1"/>
          </p:cNvGraphicFramePr>
          <p:nvPr>
            <p:extLst>
              <p:ext uri="{D42A27DB-BD31-4B8C-83A1-F6EECF244321}">
                <p14:modId xmlns:p14="http://schemas.microsoft.com/office/powerpoint/2010/main" xmlns="" val="1463603714"/>
              </p:ext>
            </p:extLst>
          </p:nvPr>
        </p:nvGraphicFramePr>
        <p:xfrm>
          <a:off x="89645" y="1210235"/>
          <a:ext cx="8970153" cy="4119647"/>
        </p:xfrm>
        <a:graphic>
          <a:graphicData uri="http://schemas.openxmlformats.org/drawingml/2006/table">
            <a:tbl>
              <a:tblPr/>
              <a:tblGrid>
                <a:gridCol w="1527751">
                  <a:extLst>
                    <a:ext uri="{9D8B030D-6E8A-4147-A177-3AD203B41FA5}">
                      <a16:colId xmlns:a16="http://schemas.microsoft.com/office/drawing/2014/main" xmlns="" val="3787870176"/>
                    </a:ext>
                  </a:extLst>
                </a:gridCol>
                <a:gridCol w="841230">
                  <a:extLst>
                    <a:ext uri="{9D8B030D-6E8A-4147-A177-3AD203B41FA5}">
                      <a16:colId xmlns:a16="http://schemas.microsoft.com/office/drawing/2014/main" xmlns="" val="2040178199"/>
                    </a:ext>
                  </a:extLst>
                </a:gridCol>
                <a:gridCol w="879906">
                  <a:extLst>
                    <a:ext uri="{9D8B030D-6E8A-4147-A177-3AD203B41FA5}">
                      <a16:colId xmlns:a16="http://schemas.microsoft.com/office/drawing/2014/main" xmlns="" val="74785683"/>
                    </a:ext>
                  </a:extLst>
                </a:gridCol>
                <a:gridCol w="1037839">
                  <a:extLst>
                    <a:ext uri="{9D8B030D-6E8A-4147-A177-3AD203B41FA5}">
                      <a16:colId xmlns:a16="http://schemas.microsoft.com/office/drawing/2014/main" xmlns="" val="3570128965"/>
                    </a:ext>
                  </a:extLst>
                </a:gridCol>
                <a:gridCol w="846064">
                  <a:extLst>
                    <a:ext uri="{9D8B030D-6E8A-4147-A177-3AD203B41FA5}">
                      <a16:colId xmlns:a16="http://schemas.microsoft.com/office/drawing/2014/main" xmlns="" val="4218118124"/>
                    </a:ext>
                  </a:extLst>
                </a:gridCol>
                <a:gridCol w="780249">
                  <a:extLst>
                    <a:ext uri="{9D8B030D-6E8A-4147-A177-3AD203B41FA5}">
                      <a16:colId xmlns:a16="http://schemas.microsoft.com/office/drawing/2014/main" xmlns="" val="1673604804"/>
                    </a:ext>
                  </a:extLst>
                </a:gridCol>
                <a:gridCol w="458887">
                  <a:extLst>
                    <a:ext uri="{9D8B030D-6E8A-4147-A177-3AD203B41FA5}">
                      <a16:colId xmlns:a16="http://schemas.microsoft.com/office/drawing/2014/main" xmlns="" val="3842348388"/>
                    </a:ext>
                  </a:extLst>
                </a:gridCol>
                <a:gridCol w="1018905">
                  <a:extLst>
                    <a:ext uri="{9D8B030D-6E8A-4147-A177-3AD203B41FA5}">
                      <a16:colId xmlns:a16="http://schemas.microsoft.com/office/drawing/2014/main" xmlns="" val="979587978"/>
                    </a:ext>
                  </a:extLst>
                </a:gridCol>
                <a:gridCol w="721976">
                  <a:extLst>
                    <a:ext uri="{9D8B030D-6E8A-4147-A177-3AD203B41FA5}">
                      <a16:colId xmlns:a16="http://schemas.microsoft.com/office/drawing/2014/main" xmlns="" val="1177783870"/>
                    </a:ext>
                  </a:extLst>
                </a:gridCol>
                <a:gridCol w="857346">
                  <a:extLst>
                    <a:ext uri="{9D8B030D-6E8A-4147-A177-3AD203B41FA5}">
                      <a16:colId xmlns:a16="http://schemas.microsoft.com/office/drawing/2014/main" xmlns="" val="1996674776"/>
                    </a:ext>
                  </a:extLst>
                </a:gridCol>
              </a:tblGrid>
              <a:tr h="486672">
                <a:tc>
                  <a:txBody>
                    <a:bodyPr/>
                    <a:lstStyle/>
                    <a:p>
                      <a:pPr marL="0" marR="0" algn="ctr" defTabSz="914400" rtl="0" eaLnBrk="1" fontAlgn="ctr" latinLnBrk="0" hangingPunct="1">
                        <a:lnSpc>
                          <a:spcPct val="100000"/>
                        </a:lnSpc>
                        <a:spcBef>
                          <a:spcPts val="0"/>
                        </a:spcBef>
                        <a:spcAft>
                          <a:spcPts val="0"/>
                        </a:spcAft>
                      </a:pPr>
                      <a:r>
                        <a:rPr lang="en-US" sz="1000" b="1" kern="1200" dirty="0">
                          <a:solidFill>
                            <a:schemeClr val="bg1"/>
                          </a:solidFill>
                          <a:effectLst/>
                          <a:latin typeface="Trebuchet MS" panose="020B0603020202020204" pitchFamily="34" charset="0"/>
                          <a:ea typeface="+mn-ea"/>
                          <a:cs typeface="+mn-cs"/>
                        </a:rPr>
                        <a:t>Revenue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defTabSz="914400" rtl="0" eaLnBrk="1" fontAlgn="ctr" latinLnBrk="0" hangingPunct="1">
                        <a:lnSpc>
                          <a:spcPct val="100000"/>
                        </a:lnSpc>
                        <a:spcBef>
                          <a:spcPts val="0"/>
                        </a:spcBef>
                        <a:spcAft>
                          <a:spcPts val="0"/>
                        </a:spcAft>
                      </a:pPr>
                      <a:r>
                        <a:rPr lang="en-US" sz="1000" b="1" kern="1200" dirty="0">
                          <a:solidFill>
                            <a:schemeClr val="bg1"/>
                          </a:solidFill>
                          <a:effectLst/>
                          <a:latin typeface="Trebuchet MS" panose="020B0603020202020204" pitchFamily="34" charset="0"/>
                          <a:ea typeface="+mn-ea"/>
                          <a:cs typeface="+mn-cs"/>
                        </a:rPr>
                        <a:t>2016/17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defTabSz="914400" rtl="0" eaLnBrk="1" fontAlgn="ctr" latinLnBrk="0" hangingPunct="1">
                        <a:lnSpc>
                          <a:spcPct val="100000"/>
                        </a:lnSpc>
                        <a:spcBef>
                          <a:spcPts val="0"/>
                        </a:spcBef>
                        <a:spcAft>
                          <a:spcPts val="0"/>
                        </a:spcAft>
                      </a:pPr>
                      <a:r>
                        <a:rPr lang="en-US" sz="1000" b="1" kern="1200" dirty="0">
                          <a:solidFill>
                            <a:schemeClr val="bg1"/>
                          </a:solidFill>
                          <a:effectLst/>
                          <a:latin typeface="Trebuchet MS" panose="020B0603020202020204" pitchFamily="34" charset="0"/>
                          <a:ea typeface="+mn-ea"/>
                          <a:cs typeface="+mn-cs"/>
                        </a:rPr>
                        <a:t>2017/18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defTabSz="914400" rtl="0" eaLnBrk="1" fontAlgn="ctr" latinLnBrk="0" hangingPunct="1">
                        <a:lnSpc>
                          <a:spcPct val="100000"/>
                        </a:lnSpc>
                        <a:spcBef>
                          <a:spcPts val="0"/>
                        </a:spcBef>
                        <a:spcAft>
                          <a:spcPts val="0"/>
                        </a:spcAft>
                      </a:pPr>
                      <a:r>
                        <a:rPr lang="en-US" sz="1000" b="1" kern="1200" dirty="0">
                          <a:solidFill>
                            <a:schemeClr val="bg1"/>
                          </a:solidFill>
                          <a:effectLst/>
                          <a:latin typeface="Trebuchet MS" panose="020B0603020202020204" pitchFamily="34" charset="0"/>
                          <a:ea typeface="+mn-ea"/>
                          <a:cs typeface="+mn-cs"/>
                        </a:rPr>
                        <a:t>2018/19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defTabSz="914400" rtl="0" eaLnBrk="1" fontAlgn="ctr" latinLnBrk="0" hangingPunct="1">
                        <a:lnSpc>
                          <a:spcPct val="100000"/>
                        </a:lnSpc>
                        <a:spcBef>
                          <a:spcPts val="0"/>
                        </a:spcBef>
                        <a:spcAft>
                          <a:spcPts val="0"/>
                        </a:spcAft>
                      </a:pPr>
                      <a:r>
                        <a:rPr lang="en-US" sz="1000" b="1" kern="1200" dirty="0">
                          <a:solidFill>
                            <a:schemeClr val="bg1"/>
                          </a:solidFill>
                          <a:effectLst/>
                          <a:latin typeface="Trebuchet MS" panose="020B0603020202020204" pitchFamily="34" charset="0"/>
                          <a:ea typeface="+mn-ea"/>
                          <a:cs typeface="+mn-cs"/>
                        </a:rPr>
                        <a:t>2018/19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gridSpan="2">
                  <a:txBody>
                    <a:bodyPr/>
                    <a:lstStyle/>
                    <a:p>
                      <a:pPr marL="0" marR="0" algn="ctr" defTabSz="914400" rtl="0" eaLnBrk="1" fontAlgn="ctr" latinLnBrk="0" hangingPunct="1">
                        <a:lnSpc>
                          <a:spcPct val="100000"/>
                        </a:lnSpc>
                        <a:spcBef>
                          <a:spcPts val="0"/>
                        </a:spcBef>
                        <a:spcAft>
                          <a:spcPts val="0"/>
                        </a:spcAft>
                      </a:pPr>
                      <a:r>
                        <a:rPr lang="en-US" sz="1000" b="1" kern="1200" dirty="0">
                          <a:solidFill>
                            <a:schemeClr val="bg1"/>
                          </a:solidFill>
                          <a:effectLst/>
                          <a:latin typeface="Trebuchet MS" panose="020B0603020202020204" pitchFamily="34" charset="0"/>
                          <a:ea typeface="+mn-ea"/>
                          <a:cs typeface="+mn-cs"/>
                        </a:rPr>
                        <a:t>Variance analysis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en-US"/>
                    </a:p>
                  </a:txBody>
                  <a:tcPr/>
                </a:tc>
                <a:tc>
                  <a:txBody>
                    <a:bodyPr/>
                    <a:lstStyle/>
                    <a:p>
                      <a:pPr marL="0" marR="0" algn="ctr" defTabSz="914400" rtl="0" eaLnBrk="1" fontAlgn="ctr" latinLnBrk="0" hangingPunct="1">
                        <a:lnSpc>
                          <a:spcPct val="100000"/>
                        </a:lnSpc>
                        <a:spcBef>
                          <a:spcPts val="0"/>
                        </a:spcBef>
                        <a:spcAft>
                          <a:spcPts val="0"/>
                        </a:spcAft>
                      </a:pPr>
                      <a:r>
                        <a:rPr lang="en-US" sz="1000" b="1" kern="1200" dirty="0">
                          <a:solidFill>
                            <a:schemeClr val="bg1"/>
                          </a:solidFill>
                          <a:effectLst/>
                          <a:latin typeface="Trebuchet MS" panose="020B0603020202020204" pitchFamily="34" charset="0"/>
                          <a:ea typeface="+mn-ea"/>
                          <a:cs typeface="+mn-cs"/>
                        </a:rPr>
                        <a:t>2019/20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defTabSz="914400" rtl="0" eaLnBrk="1" fontAlgn="ctr" latinLnBrk="0" hangingPunct="1">
                        <a:lnSpc>
                          <a:spcPct val="100000"/>
                        </a:lnSpc>
                        <a:spcBef>
                          <a:spcPts val="0"/>
                        </a:spcBef>
                        <a:spcAft>
                          <a:spcPts val="0"/>
                        </a:spcAft>
                      </a:pPr>
                      <a:r>
                        <a:rPr lang="en-US" sz="1000" b="1" kern="1200" dirty="0">
                          <a:solidFill>
                            <a:schemeClr val="bg1"/>
                          </a:solidFill>
                          <a:effectLst/>
                          <a:latin typeface="Trebuchet MS" panose="020B0603020202020204" pitchFamily="34" charset="0"/>
                          <a:ea typeface="+mn-ea"/>
                          <a:cs typeface="+mn-cs"/>
                        </a:rPr>
                        <a:t>2020/21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defTabSz="914400" rtl="0" eaLnBrk="1" fontAlgn="ctr" latinLnBrk="0" hangingPunct="1">
                        <a:lnSpc>
                          <a:spcPct val="100000"/>
                        </a:lnSpc>
                        <a:spcBef>
                          <a:spcPts val="0"/>
                        </a:spcBef>
                        <a:spcAft>
                          <a:spcPts val="0"/>
                        </a:spcAft>
                      </a:pPr>
                      <a:r>
                        <a:rPr lang="en-US" sz="1000" b="1" kern="1200">
                          <a:solidFill>
                            <a:schemeClr val="bg1"/>
                          </a:solidFill>
                          <a:effectLst/>
                          <a:latin typeface="Trebuchet MS" panose="020B0603020202020204" pitchFamily="34" charset="0"/>
                          <a:ea typeface="+mn-ea"/>
                          <a:cs typeface="+mn-cs"/>
                        </a:rPr>
                        <a:t>2021/22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xmlns="" val="3248621239"/>
                  </a:ext>
                </a:extLst>
              </a:tr>
              <a:tr h="486672">
                <a:tc>
                  <a:txBody>
                    <a:bodyPr/>
                    <a:lstStyle/>
                    <a:p>
                      <a:pPr marL="0" marR="0" algn="ctr" defTabSz="914400" rtl="0" eaLnBrk="1" fontAlgn="ctr" latinLnBrk="0" hangingPunct="1">
                        <a:lnSpc>
                          <a:spcPct val="100000"/>
                        </a:lnSpc>
                        <a:spcBef>
                          <a:spcPts val="0"/>
                        </a:spcBef>
                        <a:spcAft>
                          <a:spcPts val="0"/>
                        </a:spcAft>
                      </a:pPr>
                      <a:r>
                        <a:rPr lang="en-US" sz="1000" b="1" kern="1200" dirty="0">
                          <a:solidFill>
                            <a:schemeClr val="bg1"/>
                          </a:solidFill>
                          <a:effectLst/>
                          <a:latin typeface="Trebuchet MS" panose="020B0603020202020204" pitchFamily="34" charset="0"/>
                          <a:ea typeface="+mn-ea"/>
                          <a:cs typeface="+mn-cs"/>
                        </a:rPr>
                        <a:t>(R’000)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4A6A"/>
                    </a:solidFill>
                  </a:tcPr>
                </a:tc>
                <a:tc>
                  <a:txBody>
                    <a:bodyPr/>
                    <a:lstStyle/>
                    <a:p>
                      <a:pPr marL="0" marR="0" algn="ctr" defTabSz="914400" rtl="0" eaLnBrk="1" fontAlgn="ctr" latinLnBrk="0" hangingPunct="1">
                        <a:lnSpc>
                          <a:spcPct val="100000"/>
                        </a:lnSpc>
                        <a:spcBef>
                          <a:spcPts val="0"/>
                        </a:spcBef>
                        <a:spcAft>
                          <a:spcPts val="0"/>
                        </a:spcAft>
                      </a:pPr>
                      <a:r>
                        <a:rPr lang="en-US" sz="1000" b="1" kern="1200" dirty="0">
                          <a:solidFill>
                            <a:schemeClr val="bg1"/>
                          </a:solidFill>
                          <a:effectLst/>
                          <a:latin typeface="Trebuchet MS" panose="020B0603020202020204" pitchFamily="34" charset="0"/>
                          <a:ea typeface="+mn-ea"/>
                          <a:cs typeface="+mn-cs"/>
                        </a:rPr>
                        <a:t>*Audited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4A6A"/>
                    </a:solidFill>
                  </a:tcPr>
                </a:tc>
                <a:tc>
                  <a:txBody>
                    <a:bodyPr/>
                    <a:lstStyle/>
                    <a:p>
                      <a:pPr marL="0" marR="0" algn="ctr" defTabSz="914400" rtl="0" eaLnBrk="1" fontAlgn="ctr" latinLnBrk="0" hangingPunct="1">
                        <a:lnSpc>
                          <a:spcPct val="100000"/>
                        </a:lnSpc>
                        <a:spcBef>
                          <a:spcPts val="0"/>
                        </a:spcBef>
                        <a:spcAft>
                          <a:spcPts val="0"/>
                        </a:spcAft>
                      </a:pPr>
                      <a:r>
                        <a:rPr lang="en-US" sz="1000" b="1" kern="1200" dirty="0">
                          <a:solidFill>
                            <a:schemeClr val="bg1"/>
                          </a:solidFill>
                          <a:effectLst/>
                          <a:latin typeface="Trebuchet MS" panose="020B0603020202020204" pitchFamily="34" charset="0"/>
                          <a:ea typeface="+mn-ea"/>
                          <a:cs typeface="+mn-cs"/>
                        </a:rPr>
                        <a:t>*Audited</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4A6A"/>
                    </a:solidFill>
                  </a:tcPr>
                </a:tc>
                <a:tc>
                  <a:txBody>
                    <a:bodyPr/>
                    <a:lstStyle/>
                    <a:p>
                      <a:pPr marL="0" marR="0" algn="ctr" defTabSz="914400" rtl="0" eaLnBrk="1" fontAlgn="ctr" latinLnBrk="0" hangingPunct="1">
                        <a:lnSpc>
                          <a:spcPct val="100000"/>
                        </a:lnSpc>
                        <a:spcBef>
                          <a:spcPts val="0"/>
                        </a:spcBef>
                        <a:spcAft>
                          <a:spcPts val="0"/>
                        </a:spcAft>
                      </a:pPr>
                      <a:r>
                        <a:rPr lang="en-US" sz="1000" b="1" kern="1200" dirty="0">
                          <a:solidFill>
                            <a:schemeClr val="bg1"/>
                          </a:solidFill>
                          <a:effectLst/>
                          <a:latin typeface="Trebuchet MS" panose="020B0603020202020204" pitchFamily="34" charset="0"/>
                          <a:ea typeface="+mn-ea"/>
                          <a:cs typeface="+mn-cs"/>
                        </a:rPr>
                        <a:t>Approved</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4A6A"/>
                    </a:solidFill>
                  </a:tcPr>
                </a:tc>
                <a:tc>
                  <a:txBody>
                    <a:bodyPr/>
                    <a:lstStyle/>
                    <a:p>
                      <a:pPr marL="0" marR="0" algn="ctr" defTabSz="914400" rtl="0" eaLnBrk="1" fontAlgn="ctr" latinLnBrk="0" hangingPunct="1">
                        <a:lnSpc>
                          <a:spcPct val="100000"/>
                        </a:lnSpc>
                        <a:spcBef>
                          <a:spcPts val="0"/>
                        </a:spcBef>
                        <a:spcAft>
                          <a:spcPts val="0"/>
                        </a:spcAft>
                      </a:pPr>
                      <a:r>
                        <a:rPr lang="en-US" sz="1000" b="1" kern="1200" dirty="0">
                          <a:solidFill>
                            <a:schemeClr val="bg1"/>
                          </a:solidFill>
                          <a:effectLst/>
                          <a:latin typeface="Trebuchet MS" panose="020B0603020202020204" pitchFamily="34" charset="0"/>
                          <a:ea typeface="+mn-ea"/>
                          <a:cs typeface="+mn-cs"/>
                        </a:rPr>
                        <a:t>Actual</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4A6A"/>
                    </a:solidFill>
                  </a:tcPr>
                </a:tc>
                <a:tc>
                  <a:txBody>
                    <a:bodyPr/>
                    <a:lstStyle/>
                    <a:p>
                      <a:pPr marL="0" marR="0" algn="ctr" defTabSz="914400" rtl="0" eaLnBrk="1" fontAlgn="ctr" latinLnBrk="0" hangingPunct="1">
                        <a:lnSpc>
                          <a:spcPct val="100000"/>
                        </a:lnSpc>
                        <a:spcBef>
                          <a:spcPts val="0"/>
                        </a:spcBef>
                        <a:spcAft>
                          <a:spcPts val="0"/>
                        </a:spcAft>
                      </a:pPr>
                      <a:r>
                        <a:rPr lang="en-US" sz="1000" b="1" kern="1200" dirty="0">
                          <a:solidFill>
                            <a:schemeClr val="bg1"/>
                          </a:solidFill>
                          <a:effectLst/>
                          <a:latin typeface="Trebuchet MS" panose="020B0603020202020204" pitchFamily="34" charset="0"/>
                          <a:ea typeface="+mn-ea"/>
                          <a:cs typeface="+mn-cs"/>
                        </a:rPr>
                        <a:t>R'000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4A6A"/>
                    </a:solidFill>
                  </a:tcPr>
                </a:tc>
                <a:tc>
                  <a:txBody>
                    <a:bodyPr/>
                    <a:lstStyle/>
                    <a:p>
                      <a:pPr marL="0" marR="0" algn="ctr" defTabSz="914400" rtl="0" eaLnBrk="1" fontAlgn="ctr" latinLnBrk="0" hangingPunct="1">
                        <a:lnSpc>
                          <a:spcPct val="100000"/>
                        </a:lnSpc>
                        <a:spcBef>
                          <a:spcPts val="0"/>
                        </a:spcBef>
                        <a:spcAft>
                          <a:spcPts val="0"/>
                        </a:spcAft>
                      </a:pPr>
                      <a:r>
                        <a:rPr lang="en-US" sz="1000" b="1" kern="1200" dirty="0">
                          <a:solidFill>
                            <a:schemeClr val="bg1"/>
                          </a:solidFill>
                          <a:effectLst/>
                          <a:latin typeface="Trebuchet MS" panose="020B0603020202020204" pitchFamily="34" charset="0"/>
                          <a:ea typeface="+mn-ea"/>
                          <a:cs typeface="+mn-cs"/>
                        </a:rPr>
                        <a: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4A6A"/>
                    </a:solidFill>
                  </a:tcPr>
                </a:tc>
                <a:tc>
                  <a:txBody>
                    <a:bodyPr/>
                    <a:lstStyle/>
                    <a:p>
                      <a:pPr marL="0" marR="0" algn="ctr" defTabSz="914400" rtl="0" eaLnBrk="1" fontAlgn="ctr" latinLnBrk="0" hangingPunct="1">
                        <a:lnSpc>
                          <a:spcPct val="100000"/>
                        </a:lnSpc>
                        <a:spcBef>
                          <a:spcPts val="0"/>
                        </a:spcBef>
                        <a:spcAft>
                          <a:spcPts val="0"/>
                        </a:spcAft>
                      </a:pPr>
                      <a:r>
                        <a:rPr lang="en-US" sz="1000" b="1" kern="1200" dirty="0">
                          <a:solidFill>
                            <a:schemeClr val="bg1"/>
                          </a:solidFill>
                          <a:effectLst/>
                          <a:latin typeface="Trebuchet MS" panose="020B0603020202020204" pitchFamily="34" charset="0"/>
                          <a:ea typeface="+mn-ea"/>
                          <a:cs typeface="+mn-cs"/>
                        </a:rPr>
                        <a:t>Estimates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4A6A"/>
                    </a:solidFill>
                  </a:tcPr>
                </a:tc>
                <a:tc>
                  <a:txBody>
                    <a:bodyPr/>
                    <a:lstStyle/>
                    <a:p>
                      <a:pPr marL="0" marR="0" algn="ctr" defTabSz="914400" rtl="0" eaLnBrk="1" fontAlgn="ctr" latinLnBrk="0" hangingPunct="1">
                        <a:lnSpc>
                          <a:spcPct val="100000"/>
                        </a:lnSpc>
                        <a:spcBef>
                          <a:spcPts val="0"/>
                        </a:spcBef>
                        <a:spcAft>
                          <a:spcPts val="0"/>
                        </a:spcAft>
                      </a:pPr>
                      <a:r>
                        <a:rPr lang="en-US" sz="1000" b="1" kern="1200" dirty="0">
                          <a:solidFill>
                            <a:schemeClr val="bg1"/>
                          </a:solidFill>
                          <a:effectLst/>
                          <a:latin typeface="Trebuchet MS" panose="020B0603020202020204" pitchFamily="34" charset="0"/>
                          <a:ea typeface="+mn-ea"/>
                          <a:cs typeface="+mn-cs"/>
                        </a:rPr>
                        <a:t>Estimates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4A6A"/>
                    </a:solidFill>
                  </a:tcPr>
                </a:tc>
                <a:tc>
                  <a:txBody>
                    <a:bodyPr/>
                    <a:lstStyle/>
                    <a:p>
                      <a:pPr marL="0" marR="0" algn="ctr" defTabSz="914400" rtl="0" eaLnBrk="1" fontAlgn="ctr" latinLnBrk="0" hangingPunct="1">
                        <a:lnSpc>
                          <a:spcPct val="100000"/>
                        </a:lnSpc>
                        <a:spcBef>
                          <a:spcPts val="0"/>
                        </a:spcBef>
                        <a:spcAft>
                          <a:spcPts val="0"/>
                        </a:spcAft>
                      </a:pPr>
                      <a:r>
                        <a:rPr lang="en-US" sz="1000" b="1" kern="1200" dirty="0">
                          <a:solidFill>
                            <a:schemeClr val="bg1"/>
                          </a:solidFill>
                          <a:effectLst/>
                          <a:latin typeface="Trebuchet MS" panose="020B0603020202020204" pitchFamily="34" charset="0"/>
                          <a:ea typeface="+mn-ea"/>
                          <a:cs typeface="+mn-cs"/>
                        </a:rPr>
                        <a:t>Estimates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4A6A"/>
                    </a:solidFill>
                  </a:tcPr>
                </a:tc>
                <a:extLst>
                  <a:ext uri="{0D108BD9-81ED-4DB2-BD59-A6C34878D82A}">
                    <a16:rowId xmlns:a16="http://schemas.microsoft.com/office/drawing/2014/main" xmlns="" val="501392243"/>
                  </a:ext>
                </a:extLst>
              </a:tr>
              <a:tr h="486672">
                <a:tc>
                  <a:txBody>
                    <a:bodyPr/>
                    <a:lstStyle/>
                    <a:p>
                      <a:pPr algn="ctr" fontAlgn="ctr"/>
                      <a:r>
                        <a:rPr lang="en-US" sz="1000" b="0" i="0" u="none" strike="noStrike" dirty="0" err="1" smtClean="0">
                          <a:solidFill>
                            <a:srgbClr val="000000"/>
                          </a:solidFill>
                          <a:effectLst/>
                          <a:latin typeface="Trebuchet MS" panose="020B0603020202020204" pitchFamily="34" charset="0"/>
                        </a:rPr>
                        <a:t>Dept</a:t>
                      </a:r>
                      <a:r>
                        <a:rPr lang="en-US" sz="1000" b="0" i="0" u="none" strike="noStrike" baseline="0" smtClean="0">
                          <a:solidFill>
                            <a:srgbClr val="000000"/>
                          </a:solidFill>
                          <a:effectLst/>
                          <a:latin typeface="Trebuchet MS" panose="020B0603020202020204" pitchFamily="34" charset="0"/>
                        </a:rPr>
                        <a:t> Tourism</a:t>
                      </a:r>
                      <a:r>
                        <a:rPr lang="en-US" sz="1000" b="0" i="0" u="none" strike="noStrike" smtClean="0">
                          <a:solidFill>
                            <a:srgbClr val="000000"/>
                          </a:solidFill>
                          <a:effectLst/>
                          <a:latin typeface="Trebuchet MS" panose="020B0603020202020204" pitchFamily="34" charset="0"/>
                        </a:rPr>
                        <a:t> </a:t>
                      </a:r>
                      <a:r>
                        <a:rPr lang="en-US" sz="1000" b="0" i="0" u="none" strike="noStrike" dirty="0">
                          <a:solidFill>
                            <a:srgbClr val="000000"/>
                          </a:solidFill>
                          <a:effectLst/>
                          <a:latin typeface="Trebuchet MS" panose="020B0603020202020204" pitchFamily="34" charset="0"/>
                        </a:rPr>
                        <a:t>Allocation</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rebuchet MS" panose="020B0603020202020204" pitchFamily="34" charset="0"/>
                        </a:rPr>
                        <a:t>1 024 847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rebuchet MS" panose="020B0603020202020204" pitchFamily="34" charset="0"/>
                        </a:rPr>
                        <a:t>1 129 288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rebuchet MS" panose="020B0603020202020204" pitchFamily="34" charset="0"/>
                        </a:rPr>
                        <a:t>1 208 048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rebuchet MS" panose="020B0603020202020204" pitchFamily="34" charset="0"/>
                        </a:rPr>
                        <a:t>       1 208 048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rebuchet MS" panose="020B0603020202020204" pitchFamily="34" charset="0"/>
                        </a:rPr>
                        <a:t> -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rebuchet MS" panose="020B0603020202020204" pitchFamily="34"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rebuchet MS" panose="020B0603020202020204" pitchFamily="34" charset="0"/>
                        </a:rPr>
                        <a:t>1 254 161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rebuchet MS" panose="020B0603020202020204" pitchFamily="34" charset="0"/>
                        </a:rPr>
                        <a:t>1 323 456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rebuchet MS" panose="020B0603020202020204" pitchFamily="34" charset="0"/>
                        </a:rPr>
                        <a:t> 1 392 808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46342749"/>
                  </a:ext>
                </a:extLst>
              </a:tr>
              <a:tr h="486672">
                <a:tc>
                  <a:txBody>
                    <a:bodyPr/>
                    <a:lstStyle/>
                    <a:p>
                      <a:pPr algn="ctr" fontAlgn="ctr"/>
                      <a:r>
                        <a:rPr lang="en-US" sz="1000" b="0" i="0" u="none" strike="noStrike">
                          <a:solidFill>
                            <a:srgbClr val="000000"/>
                          </a:solidFill>
                          <a:effectLst/>
                          <a:latin typeface="Trebuchet MS" panose="020B0603020202020204" pitchFamily="34" charset="0"/>
                        </a:rPr>
                        <a:t>TOMSA levies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rebuchet MS" panose="020B0603020202020204" pitchFamily="34" charset="0"/>
                        </a:rPr>
                        <a:t>137 578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rebuchet MS" panose="020B0603020202020204" pitchFamily="34" charset="0"/>
                        </a:rPr>
                        <a:t>116 841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rebuchet MS" panose="020B0603020202020204" pitchFamily="34" charset="0"/>
                        </a:rPr>
                        <a:t>130 815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rebuchet MS" panose="020B0603020202020204" pitchFamily="34" charset="0"/>
                        </a:rPr>
                        <a:t>          121 516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rebuchet MS" panose="020B0603020202020204" pitchFamily="34" charset="0"/>
                        </a:rPr>
                        <a:t>-9 299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rebuchet MS" panose="020B0603020202020204" pitchFamily="34" charset="0"/>
                        </a:rPr>
                        <a:t>-7%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rebuchet MS" panose="020B0603020202020204" pitchFamily="34" charset="0"/>
                        </a:rPr>
                        <a:t>137 356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rebuchet MS" panose="020B0603020202020204" pitchFamily="34" charset="0"/>
                        </a:rPr>
                        <a:t>144 224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rebuchet MS" panose="020B0603020202020204" pitchFamily="34" charset="0"/>
                        </a:rPr>
                        <a:t> 152 156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81968252"/>
                  </a:ext>
                </a:extLst>
              </a:tr>
              <a:tr h="712943">
                <a:tc>
                  <a:txBody>
                    <a:bodyPr/>
                    <a:lstStyle/>
                    <a:p>
                      <a:pPr algn="ctr" fontAlgn="ctr"/>
                      <a:r>
                        <a:rPr lang="en-US" sz="1000" b="0" i="0" u="none" strike="noStrike" dirty="0">
                          <a:solidFill>
                            <a:srgbClr val="000000"/>
                          </a:solidFill>
                          <a:effectLst/>
                          <a:latin typeface="Trebuchet MS" panose="020B0603020202020204" pitchFamily="34" charset="0"/>
                        </a:rPr>
                        <a:t>Indaba, Meetings Africa &amp; Other Exhibitions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rebuchet MS" panose="020B0603020202020204" pitchFamily="34" charset="0"/>
                        </a:rPr>
                        <a:t>55 431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rebuchet MS" panose="020B0603020202020204" pitchFamily="34" charset="0"/>
                        </a:rPr>
                        <a:t>74 659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rebuchet MS" panose="020B0603020202020204" pitchFamily="34" charset="0"/>
                        </a:rPr>
                        <a:t>57 000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rebuchet MS" panose="020B0603020202020204" pitchFamily="34" charset="0"/>
                        </a:rPr>
                        <a:t>            58 999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rebuchet MS" panose="020B0603020202020204" pitchFamily="34" charset="0"/>
                        </a:rPr>
                        <a:t>1 999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rebuchet MS" panose="020B0603020202020204" pitchFamily="34" charset="0"/>
                        </a:rPr>
                        <a:t>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rebuchet MS" panose="020B0603020202020204" pitchFamily="34" charset="0"/>
                        </a:rPr>
                        <a:t>60 192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rebuchet MS" panose="020B0603020202020204" pitchFamily="34" charset="0"/>
                        </a:rPr>
                        <a:t>63 503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rebuchet MS" panose="020B0603020202020204" pitchFamily="34" charset="0"/>
                        </a:rPr>
                        <a:t> 66 996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12427805"/>
                  </a:ext>
                </a:extLst>
              </a:tr>
              <a:tr h="486672">
                <a:tc>
                  <a:txBody>
                    <a:bodyPr/>
                    <a:lstStyle/>
                    <a:p>
                      <a:pPr algn="ctr" fontAlgn="ctr"/>
                      <a:r>
                        <a:rPr lang="en-US" sz="1000" b="0" i="0" u="none" strike="noStrike">
                          <a:solidFill>
                            <a:srgbClr val="000000"/>
                          </a:solidFill>
                          <a:effectLst/>
                          <a:latin typeface="Trebuchet MS" panose="020B0603020202020204" pitchFamily="34" charset="0"/>
                        </a:rPr>
                        <a:t>Grading fees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rebuchet MS" panose="020B0603020202020204" pitchFamily="34" charset="0"/>
                        </a:rPr>
                        <a:t>20 569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rebuchet MS" panose="020B0603020202020204" pitchFamily="34" charset="0"/>
                        </a:rPr>
                        <a:t>20 646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rebuchet MS" panose="020B0603020202020204" pitchFamily="34" charset="0"/>
                        </a:rPr>
                        <a:t>22 561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rebuchet MS" panose="020B0603020202020204" pitchFamily="34" charset="0"/>
                        </a:rPr>
                        <a:t>            21 739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rebuchet MS" panose="020B0603020202020204" pitchFamily="34" charset="0"/>
                        </a:rPr>
                        <a:t>-822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rebuchet MS" panose="020B0603020202020204" pitchFamily="34" charset="0"/>
                        </a:rPr>
                        <a:t>-4%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rebuchet MS" panose="020B0603020202020204" pitchFamily="34" charset="0"/>
                        </a:rPr>
                        <a:t>23 824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rebuchet MS" panose="020B0603020202020204" pitchFamily="34" charset="0"/>
                        </a:rPr>
                        <a:t>25 134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rebuchet MS" panose="020B0603020202020204" pitchFamily="34" charset="0"/>
                        </a:rPr>
                        <a:t> 26 516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37002954"/>
                  </a:ext>
                </a:extLst>
              </a:tr>
              <a:tr h="486672">
                <a:tc>
                  <a:txBody>
                    <a:bodyPr/>
                    <a:lstStyle/>
                    <a:p>
                      <a:pPr algn="ctr" fontAlgn="ctr"/>
                      <a:r>
                        <a:rPr lang="en-US" sz="1000" b="0" i="0" u="none" strike="noStrike">
                          <a:solidFill>
                            <a:srgbClr val="000000"/>
                          </a:solidFill>
                          <a:effectLst/>
                          <a:latin typeface="Trebuchet MS" panose="020B0603020202020204" pitchFamily="34" charset="0"/>
                        </a:rPr>
                        <a:t>Sundry revenue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rebuchet MS" panose="020B0603020202020204" pitchFamily="34" charset="0"/>
                        </a:rPr>
                        <a:t>56 123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rebuchet MS" panose="020B0603020202020204" pitchFamily="34" charset="0"/>
                        </a:rPr>
                        <a:t>28 642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rebuchet MS" panose="020B0603020202020204" pitchFamily="34" charset="0"/>
                        </a:rPr>
                        <a:t>21 140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rebuchet MS" panose="020B0603020202020204" pitchFamily="34" charset="0"/>
                        </a:rPr>
                        <a:t>            37 611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rebuchet MS" panose="020B0603020202020204" pitchFamily="34" charset="0"/>
                        </a:rPr>
                        <a:t> 16 471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rebuchet MS" panose="020B0603020202020204" pitchFamily="34" charset="0"/>
                        </a:rPr>
                        <a:t>78%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rebuchet MS" panose="020B0603020202020204" pitchFamily="34" charset="0"/>
                        </a:rPr>
                        <a:t>22 324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rebuchet MS" panose="020B0603020202020204" pitchFamily="34" charset="0"/>
                        </a:rPr>
                        <a:t>23 552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rebuchet MS" panose="020B0603020202020204" pitchFamily="34" charset="0"/>
                        </a:rPr>
                        <a:t>24 847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07261833"/>
                  </a:ext>
                </a:extLst>
              </a:tr>
              <a:tr h="486672">
                <a:tc>
                  <a:txBody>
                    <a:bodyPr/>
                    <a:lstStyle/>
                    <a:p>
                      <a:pPr marL="0" marR="0" algn="ctr" defTabSz="914400" rtl="0" eaLnBrk="1" fontAlgn="ctr" latinLnBrk="0" hangingPunct="1">
                        <a:lnSpc>
                          <a:spcPct val="100000"/>
                        </a:lnSpc>
                        <a:spcBef>
                          <a:spcPts val="0"/>
                        </a:spcBef>
                        <a:spcAft>
                          <a:spcPts val="0"/>
                        </a:spcAft>
                      </a:pPr>
                      <a:r>
                        <a:rPr lang="en-US" sz="1000" b="1" kern="1200" dirty="0">
                          <a:solidFill>
                            <a:schemeClr val="bg1"/>
                          </a:solidFill>
                          <a:effectLst/>
                          <a:latin typeface="Trebuchet MS" panose="020B0603020202020204" pitchFamily="34" charset="0"/>
                          <a:ea typeface="+mn-ea"/>
                          <a:cs typeface="+mn-cs"/>
                        </a:rPr>
                        <a:t> TOTAL</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marL="0" marR="0" algn="ctr" defTabSz="914400" rtl="0" eaLnBrk="1" fontAlgn="ctr" latinLnBrk="0" hangingPunct="1">
                        <a:lnSpc>
                          <a:spcPct val="100000"/>
                        </a:lnSpc>
                        <a:spcBef>
                          <a:spcPts val="0"/>
                        </a:spcBef>
                        <a:spcAft>
                          <a:spcPts val="0"/>
                        </a:spcAft>
                      </a:pPr>
                      <a:r>
                        <a:rPr lang="en-US" sz="1000" b="1" kern="1200" dirty="0">
                          <a:solidFill>
                            <a:schemeClr val="bg1"/>
                          </a:solidFill>
                          <a:effectLst/>
                          <a:latin typeface="Trebuchet MS" panose="020B0603020202020204" pitchFamily="34" charset="0"/>
                          <a:ea typeface="+mn-ea"/>
                          <a:cs typeface="+mn-cs"/>
                        </a:rPr>
                        <a:t>1 294 548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marL="0" marR="0" algn="ctr" defTabSz="914400" rtl="0" eaLnBrk="1" fontAlgn="ctr" latinLnBrk="0" hangingPunct="1">
                        <a:lnSpc>
                          <a:spcPct val="100000"/>
                        </a:lnSpc>
                        <a:spcBef>
                          <a:spcPts val="0"/>
                        </a:spcBef>
                        <a:spcAft>
                          <a:spcPts val="0"/>
                        </a:spcAft>
                      </a:pPr>
                      <a:r>
                        <a:rPr lang="en-US" sz="1000" b="1" kern="1200" dirty="0">
                          <a:solidFill>
                            <a:schemeClr val="bg1"/>
                          </a:solidFill>
                          <a:effectLst/>
                          <a:latin typeface="Trebuchet MS" panose="020B0603020202020204" pitchFamily="34" charset="0"/>
                          <a:ea typeface="+mn-ea"/>
                          <a:cs typeface="+mn-cs"/>
                        </a:rPr>
                        <a:t>1 370 076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marL="0" marR="0" algn="ctr" defTabSz="914400" rtl="0" eaLnBrk="1" fontAlgn="ctr" latinLnBrk="0" hangingPunct="1">
                        <a:lnSpc>
                          <a:spcPct val="100000"/>
                        </a:lnSpc>
                        <a:spcBef>
                          <a:spcPts val="0"/>
                        </a:spcBef>
                        <a:spcAft>
                          <a:spcPts val="0"/>
                        </a:spcAft>
                      </a:pPr>
                      <a:r>
                        <a:rPr lang="en-US" sz="1000" b="1" kern="1200" dirty="0">
                          <a:solidFill>
                            <a:schemeClr val="bg1"/>
                          </a:solidFill>
                          <a:effectLst/>
                          <a:latin typeface="Trebuchet MS" panose="020B0603020202020204" pitchFamily="34" charset="0"/>
                          <a:ea typeface="+mn-ea"/>
                          <a:cs typeface="+mn-cs"/>
                        </a:rPr>
                        <a:t>1 439 564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marL="0" marR="0" algn="ctr" defTabSz="914400" rtl="0" eaLnBrk="1" fontAlgn="ctr" latinLnBrk="0" hangingPunct="1">
                        <a:lnSpc>
                          <a:spcPct val="100000"/>
                        </a:lnSpc>
                        <a:spcBef>
                          <a:spcPts val="0"/>
                        </a:spcBef>
                        <a:spcAft>
                          <a:spcPts val="0"/>
                        </a:spcAft>
                      </a:pPr>
                      <a:r>
                        <a:rPr lang="en-US" sz="1000" b="1" kern="1200" dirty="0">
                          <a:solidFill>
                            <a:schemeClr val="bg1"/>
                          </a:solidFill>
                          <a:effectLst/>
                          <a:latin typeface="Trebuchet MS" panose="020B0603020202020204" pitchFamily="34" charset="0"/>
                          <a:ea typeface="+mn-ea"/>
                          <a:cs typeface="+mn-cs"/>
                        </a:rPr>
                        <a:t>    1 447 913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marL="0" marR="0" algn="ctr" defTabSz="914400" rtl="0" eaLnBrk="1" fontAlgn="ctr" latinLnBrk="0" hangingPunct="1">
                        <a:lnSpc>
                          <a:spcPct val="100000"/>
                        </a:lnSpc>
                        <a:spcBef>
                          <a:spcPts val="0"/>
                        </a:spcBef>
                        <a:spcAft>
                          <a:spcPts val="0"/>
                        </a:spcAft>
                      </a:pPr>
                      <a:r>
                        <a:rPr lang="en-US" sz="1000" b="1" kern="1200" dirty="0">
                          <a:solidFill>
                            <a:schemeClr val="bg1"/>
                          </a:solidFill>
                          <a:effectLst/>
                          <a:latin typeface="Trebuchet MS" panose="020B0603020202020204" pitchFamily="34" charset="0"/>
                          <a:ea typeface="+mn-ea"/>
                          <a:cs typeface="+mn-cs"/>
                        </a:rPr>
                        <a:t>    8 349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marL="0" marR="0" algn="ctr" defTabSz="914400" rtl="0" eaLnBrk="1" fontAlgn="ctr" latinLnBrk="0" hangingPunct="1">
                        <a:lnSpc>
                          <a:spcPct val="100000"/>
                        </a:lnSpc>
                        <a:spcBef>
                          <a:spcPts val="0"/>
                        </a:spcBef>
                        <a:spcAft>
                          <a:spcPts val="0"/>
                        </a:spcAft>
                      </a:pPr>
                      <a:r>
                        <a:rPr lang="en-US" sz="1000" b="1" kern="1200" dirty="0">
                          <a:solidFill>
                            <a:schemeClr val="bg1"/>
                          </a:solidFill>
                          <a:effectLst/>
                          <a:latin typeface="Trebuchet MS" panose="020B0603020202020204" pitchFamily="34" charset="0"/>
                          <a:ea typeface="+mn-ea"/>
                          <a:cs typeface="+mn-cs"/>
                        </a:rPr>
                        <a:t>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marL="0" marR="0" algn="ctr" defTabSz="914400" rtl="0" eaLnBrk="1" fontAlgn="ctr" latinLnBrk="0" hangingPunct="1">
                        <a:lnSpc>
                          <a:spcPct val="100000"/>
                        </a:lnSpc>
                        <a:spcBef>
                          <a:spcPts val="0"/>
                        </a:spcBef>
                        <a:spcAft>
                          <a:spcPts val="0"/>
                        </a:spcAft>
                      </a:pPr>
                      <a:r>
                        <a:rPr lang="en-US" sz="1000" b="1" kern="1200" dirty="0">
                          <a:solidFill>
                            <a:schemeClr val="bg1"/>
                          </a:solidFill>
                          <a:effectLst/>
                          <a:latin typeface="Trebuchet MS" panose="020B0603020202020204" pitchFamily="34" charset="0"/>
                          <a:ea typeface="+mn-ea"/>
                          <a:cs typeface="+mn-cs"/>
                        </a:rPr>
                        <a:t>1 497 857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marL="0" marR="0" algn="ctr" defTabSz="914400" rtl="0" eaLnBrk="1" fontAlgn="ctr" latinLnBrk="0" hangingPunct="1">
                        <a:lnSpc>
                          <a:spcPct val="100000"/>
                        </a:lnSpc>
                        <a:spcBef>
                          <a:spcPts val="0"/>
                        </a:spcBef>
                        <a:spcAft>
                          <a:spcPts val="0"/>
                        </a:spcAft>
                      </a:pPr>
                      <a:r>
                        <a:rPr lang="en-US" sz="1000" b="1" kern="1200" dirty="0">
                          <a:solidFill>
                            <a:schemeClr val="bg1"/>
                          </a:solidFill>
                          <a:effectLst/>
                          <a:latin typeface="Trebuchet MS" panose="020B0603020202020204" pitchFamily="34" charset="0"/>
                          <a:ea typeface="+mn-ea"/>
                          <a:cs typeface="+mn-cs"/>
                        </a:rPr>
                        <a:t>1 579 869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marL="0" marR="0" algn="ctr" defTabSz="914400" rtl="0" eaLnBrk="1" fontAlgn="ctr" latinLnBrk="0" hangingPunct="1">
                        <a:lnSpc>
                          <a:spcPct val="100000"/>
                        </a:lnSpc>
                        <a:spcBef>
                          <a:spcPts val="0"/>
                        </a:spcBef>
                        <a:spcAft>
                          <a:spcPts val="0"/>
                        </a:spcAft>
                      </a:pPr>
                      <a:r>
                        <a:rPr lang="en-US" sz="1000" b="1" kern="1200" dirty="0">
                          <a:solidFill>
                            <a:schemeClr val="bg1"/>
                          </a:solidFill>
                          <a:effectLst/>
                          <a:latin typeface="Trebuchet MS" panose="020B0603020202020204" pitchFamily="34" charset="0"/>
                          <a:ea typeface="+mn-ea"/>
                          <a:cs typeface="+mn-cs"/>
                        </a:rPr>
                        <a:t>1 663 323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extLst>
                  <a:ext uri="{0D108BD9-81ED-4DB2-BD59-A6C34878D82A}">
                    <a16:rowId xmlns:a16="http://schemas.microsoft.com/office/drawing/2014/main" xmlns="" val="4255799283"/>
                  </a:ext>
                </a:extLst>
              </a:tr>
            </a:tbl>
          </a:graphicData>
        </a:graphic>
      </p:graphicFrame>
    </p:spTree>
    <p:extLst>
      <p:ext uri="{BB962C8B-B14F-4D97-AF65-F5344CB8AC3E}">
        <p14:creationId xmlns:p14="http://schemas.microsoft.com/office/powerpoint/2010/main" xmlns="" val="15972354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43" name="Rectangle 1"/>
          <p:cNvSpPr>
            <a:spLocks noChangeArrowheads="1"/>
          </p:cNvSpPr>
          <p:nvPr/>
        </p:nvSpPr>
        <p:spPr bwMode="auto">
          <a:xfrm>
            <a:off x="506413" y="1528118"/>
            <a:ext cx="184731"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lr>
                <a:schemeClr val="tx1"/>
              </a:buClr>
              <a:buSzPct val="6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9pPr>
          </a:lstStyle>
          <a:p>
            <a:pPr>
              <a:spcBef>
                <a:spcPct val="0"/>
              </a:spcBef>
              <a:buClrTx/>
              <a:buSzTx/>
              <a:buFontTx/>
              <a:buNone/>
            </a:pPr>
            <a:r>
              <a:rPr lang="en-ZA" altLang="en-US" dirty="0">
                <a:ea typeface="ヒラギノ角ゴ Pro W3" pitchFamily="-84" charset="-128"/>
              </a:rPr>
              <a:t/>
            </a:r>
            <a:br>
              <a:rPr lang="en-ZA" altLang="en-US" dirty="0">
                <a:ea typeface="ヒラギノ角ゴ Pro W3" pitchFamily="-84" charset="-128"/>
              </a:rPr>
            </a:br>
            <a:endParaRPr lang="en-ZA" altLang="en-US" dirty="0">
              <a:ea typeface="ヒラギノ角ゴ Pro W3" pitchFamily="-84" charset="-128"/>
            </a:endParaRPr>
          </a:p>
        </p:txBody>
      </p:sp>
      <p:sp>
        <p:nvSpPr>
          <p:cNvPr id="2" name="Title 1"/>
          <p:cNvSpPr>
            <a:spLocks noGrp="1"/>
          </p:cNvSpPr>
          <p:nvPr>
            <p:ph type="title"/>
          </p:nvPr>
        </p:nvSpPr>
        <p:spPr/>
        <p:txBody>
          <a:bodyPr/>
          <a:lstStyle/>
          <a:p>
            <a:r>
              <a:rPr lang="en-ZA" dirty="0"/>
              <a:t>Breakdown of budget per programme</a:t>
            </a:r>
          </a:p>
        </p:txBody>
      </p:sp>
      <p:sp>
        <p:nvSpPr>
          <p:cNvPr id="6" name="TextBox 5">
            <a:extLst>
              <a:ext uri="{FF2B5EF4-FFF2-40B4-BE49-F238E27FC236}">
                <a16:creationId xmlns:a16="http://schemas.microsoft.com/office/drawing/2014/main" xmlns="" id="{B9EB6A8B-AC79-49BD-8659-8AD205221AE4}"/>
              </a:ext>
            </a:extLst>
          </p:cNvPr>
          <p:cNvSpPr txBox="1"/>
          <p:nvPr/>
        </p:nvSpPr>
        <p:spPr>
          <a:xfrm>
            <a:off x="-218664" y="6596390"/>
            <a:ext cx="2867414" cy="230832"/>
          </a:xfrm>
          <a:prstGeom prst="rect">
            <a:avLst/>
          </a:prstGeom>
          <a:noFill/>
        </p:spPr>
        <p:txBody>
          <a:bodyPr wrap="square">
            <a:spAutoFit/>
          </a:bodyPr>
          <a:lstStyle/>
          <a:p>
            <a:pPr algn="ctr" eaLnBrk="1" fontAlgn="auto" hangingPunct="1">
              <a:spcBef>
                <a:spcPts val="0"/>
              </a:spcBef>
              <a:spcAft>
                <a:spcPts val="0"/>
              </a:spcAft>
              <a:defRPr/>
            </a:pPr>
            <a:r>
              <a:rPr lang="en-ZA" sz="900" kern="0" dirty="0">
                <a:latin typeface="Trebuchet MS" panose="020B0603020202020204" pitchFamily="34" charset="0"/>
              </a:rPr>
              <a:t>Annual Performance Plan: page 34 </a:t>
            </a:r>
          </a:p>
        </p:txBody>
      </p:sp>
      <p:graphicFrame>
        <p:nvGraphicFramePr>
          <p:cNvPr id="3" name="Table 2">
            <a:extLst>
              <a:ext uri="{FF2B5EF4-FFF2-40B4-BE49-F238E27FC236}">
                <a16:creationId xmlns:a16="http://schemas.microsoft.com/office/drawing/2014/main" xmlns="" id="{6CE7BCBC-E5E8-4D37-97E8-E56A4A825DB1}"/>
              </a:ext>
            </a:extLst>
          </p:cNvPr>
          <p:cNvGraphicFramePr>
            <a:graphicFrameLocks noGrp="1"/>
          </p:cNvGraphicFramePr>
          <p:nvPr>
            <p:extLst>
              <p:ext uri="{D42A27DB-BD31-4B8C-83A1-F6EECF244321}">
                <p14:modId xmlns:p14="http://schemas.microsoft.com/office/powerpoint/2010/main" xmlns="" val="3467193097"/>
              </p:ext>
            </p:extLst>
          </p:nvPr>
        </p:nvGraphicFramePr>
        <p:xfrm>
          <a:off x="152400" y="1057275"/>
          <a:ext cx="8816596" cy="4871883"/>
        </p:xfrm>
        <a:graphic>
          <a:graphicData uri="http://schemas.openxmlformats.org/drawingml/2006/table">
            <a:tbl>
              <a:tblPr/>
              <a:tblGrid>
                <a:gridCol w="330033">
                  <a:extLst>
                    <a:ext uri="{9D8B030D-6E8A-4147-A177-3AD203B41FA5}">
                      <a16:colId xmlns:a16="http://schemas.microsoft.com/office/drawing/2014/main" xmlns="" val="1354964821"/>
                    </a:ext>
                  </a:extLst>
                </a:gridCol>
                <a:gridCol w="1211525">
                  <a:extLst>
                    <a:ext uri="{9D8B030D-6E8A-4147-A177-3AD203B41FA5}">
                      <a16:colId xmlns:a16="http://schemas.microsoft.com/office/drawing/2014/main" xmlns="" val="3672101900"/>
                    </a:ext>
                  </a:extLst>
                </a:gridCol>
                <a:gridCol w="627359">
                  <a:extLst>
                    <a:ext uri="{9D8B030D-6E8A-4147-A177-3AD203B41FA5}">
                      <a16:colId xmlns:a16="http://schemas.microsoft.com/office/drawing/2014/main" xmlns="" val="1991061292"/>
                    </a:ext>
                  </a:extLst>
                </a:gridCol>
                <a:gridCol w="666474">
                  <a:extLst>
                    <a:ext uri="{9D8B030D-6E8A-4147-A177-3AD203B41FA5}">
                      <a16:colId xmlns:a16="http://schemas.microsoft.com/office/drawing/2014/main" xmlns="" val="1158105068"/>
                    </a:ext>
                  </a:extLst>
                </a:gridCol>
                <a:gridCol w="682772">
                  <a:extLst>
                    <a:ext uri="{9D8B030D-6E8A-4147-A177-3AD203B41FA5}">
                      <a16:colId xmlns:a16="http://schemas.microsoft.com/office/drawing/2014/main" xmlns="" val="1959695375"/>
                    </a:ext>
                  </a:extLst>
                </a:gridCol>
                <a:gridCol w="787823">
                  <a:extLst>
                    <a:ext uri="{9D8B030D-6E8A-4147-A177-3AD203B41FA5}">
                      <a16:colId xmlns:a16="http://schemas.microsoft.com/office/drawing/2014/main" xmlns="" val="2571707356"/>
                    </a:ext>
                  </a:extLst>
                </a:gridCol>
                <a:gridCol w="638775">
                  <a:extLst>
                    <a:ext uri="{9D8B030D-6E8A-4147-A177-3AD203B41FA5}">
                      <a16:colId xmlns:a16="http://schemas.microsoft.com/office/drawing/2014/main" xmlns="" val="1595550780"/>
                    </a:ext>
                  </a:extLst>
                </a:gridCol>
                <a:gridCol w="361972">
                  <a:extLst>
                    <a:ext uri="{9D8B030D-6E8A-4147-A177-3AD203B41FA5}">
                      <a16:colId xmlns:a16="http://schemas.microsoft.com/office/drawing/2014/main" xmlns="" val="1995911596"/>
                    </a:ext>
                  </a:extLst>
                </a:gridCol>
                <a:gridCol w="1296657">
                  <a:extLst>
                    <a:ext uri="{9D8B030D-6E8A-4147-A177-3AD203B41FA5}">
                      <a16:colId xmlns:a16="http://schemas.microsoft.com/office/drawing/2014/main" xmlns="" val="729955743"/>
                    </a:ext>
                  </a:extLst>
                </a:gridCol>
                <a:gridCol w="745471">
                  <a:extLst>
                    <a:ext uri="{9D8B030D-6E8A-4147-A177-3AD203B41FA5}">
                      <a16:colId xmlns:a16="http://schemas.microsoft.com/office/drawing/2014/main" xmlns="" val="1159247667"/>
                    </a:ext>
                  </a:extLst>
                </a:gridCol>
                <a:gridCol w="666474">
                  <a:extLst>
                    <a:ext uri="{9D8B030D-6E8A-4147-A177-3AD203B41FA5}">
                      <a16:colId xmlns:a16="http://schemas.microsoft.com/office/drawing/2014/main" xmlns="" val="1099730177"/>
                    </a:ext>
                  </a:extLst>
                </a:gridCol>
                <a:gridCol w="801261">
                  <a:extLst>
                    <a:ext uri="{9D8B030D-6E8A-4147-A177-3AD203B41FA5}">
                      <a16:colId xmlns:a16="http://schemas.microsoft.com/office/drawing/2014/main" xmlns="" val="3760827608"/>
                    </a:ext>
                  </a:extLst>
                </a:gridCol>
              </a:tblGrid>
              <a:tr h="728532">
                <a:tc rowSpan="3" gridSpan="2">
                  <a:txBody>
                    <a:bodyPr/>
                    <a:lstStyle/>
                    <a:p>
                      <a:pPr algn="ctr" fontAlgn="ctr"/>
                      <a:r>
                        <a:rPr lang="en-US" sz="1050" b="1" i="0" u="none" strike="noStrike" dirty="0">
                          <a:solidFill>
                            <a:schemeClr val="bg1"/>
                          </a:solidFill>
                          <a:effectLst/>
                          <a:latin typeface="Trebuchet MS" panose="020B0603020202020204" pitchFamily="34" charset="0"/>
                        </a:rPr>
                        <a:t>Name of the </a:t>
                      </a:r>
                      <a:r>
                        <a:rPr lang="en-US" sz="1050" b="1" i="0" u="none" strike="noStrike" dirty="0" err="1">
                          <a:solidFill>
                            <a:schemeClr val="bg1"/>
                          </a:solidFill>
                          <a:effectLst/>
                          <a:latin typeface="Trebuchet MS" panose="020B0603020202020204" pitchFamily="34" charset="0"/>
                        </a:rPr>
                        <a:t>Programme</a:t>
                      </a:r>
                      <a:endParaRPr lang="en-US" sz="1050" b="1" i="0" u="none" strike="noStrike" dirty="0">
                        <a:solidFill>
                          <a:schemeClr val="bg1"/>
                        </a:solidFill>
                        <a:effectLst/>
                        <a:latin typeface="Trebuchet MS" panose="020B0603020202020204" pitchFamily="34" charset="0"/>
                      </a:endParaRP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rowSpan="3" hMerge="1">
                  <a:txBody>
                    <a:bodyPr/>
                    <a:lstStyle/>
                    <a:p>
                      <a:endParaRPr lang="en-US"/>
                    </a:p>
                  </a:txBody>
                  <a:tcPr/>
                </a:tc>
                <a:tc rowSpan="2">
                  <a:txBody>
                    <a:bodyPr/>
                    <a:lstStyle/>
                    <a:p>
                      <a:pPr algn="ctr" fontAlgn="ctr"/>
                      <a:r>
                        <a:rPr lang="en-US" sz="1050" b="1" i="0" u="none" strike="noStrike" dirty="0">
                          <a:solidFill>
                            <a:schemeClr val="bg1"/>
                          </a:solidFill>
                          <a:effectLst/>
                          <a:latin typeface="Trebuchet MS" panose="020B0603020202020204" pitchFamily="34" charset="0"/>
                        </a:rPr>
                        <a:t>2016/17</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rowSpan="2">
                  <a:txBody>
                    <a:bodyPr/>
                    <a:lstStyle/>
                    <a:p>
                      <a:pPr algn="ctr" fontAlgn="ctr"/>
                      <a:r>
                        <a:rPr lang="en-US" sz="1050" b="1" i="0" u="none" strike="noStrike" dirty="0">
                          <a:solidFill>
                            <a:schemeClr val="bg1"/>
                          </a:solidFill>
                          <a:effectLst/>
                          <a:latin typeface="Trebuchet MS" panose="020B0603020202020204" pitchFamily="34" charset="0"/>
                        </a:rPr>
                        <a:t>2017/18</a:t>
                      </a:r>
                      <a:r>
                        <a:rPr lang="en-US" sz="1050" b="0" i="0" u="none" strike="noStrike" dirty="0">
                          <a:solidFill>
                            <a:schemeClr val="bg1"/>
                          </a:solidFill>
                          <a:effectLst/>
                          <a:latin typeface="Calibri" panose="020F0502020204030204" pitchFamily="34" charset="0"/>
                        </a:rPr>
                        <a:t> </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gridSpan="4">
                  <a:txBody>
                    <a:bodyPr/>
                    <a:lstStyle/>
                    <a:p>
                      <a:pPr algn="ctr" fontAlgn="ctr"/>
                      <a:r>
                        <a:rPr lang="en-US" sz="1050" b="1" i="0" u="none" strike="noStrike" dirty="0">
                          <a:solidFill>
                            <a:schemeClr val="bg1"/>
                          </a:solidFill>
                          <a:effectLst/>
                          <a:latin typeface="Trebuchet MS" panose="020B0603020202020204" pitchFamily="34" charset="0"/>
                        </a:rPr>
                        <a:t>2018/19</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ctr"/>
                      <a:r>
                        <a:rPr lang="en-US" sz="1050" b="1" i="0" u="none" strike="noStrike" dirty="0">
                          <a:solidFill>
                            <a:schemeClr val="bg1"/>
                          </a:solidFill>
                          <a:effectLst/>
                          <a:latin typeface="Trebuchet MS" panose="020B0603020202020204" pitchFamily="34" charset="0"/>
                        </a:rPr>
                        <a:t>Reason for variance</a:t>
                      </a:r>
                    </a:p>
                  </a:txBody>
                  <a:tcPr marL="6303" marR="6303" marT="63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rowSpan="2">
                  <a:txBody>
                    <a:bodyPr/>
                    <a:lstStyle/>
                    <a:p>
                      <a:pPr algn="ctr" fontAlgn="ctr"/>
                      <a:r>
                        <a:rPr lang="en-US" sz="1050" b="1" i="0" u="none" strike="noStrike" dirty="0">
                          <a:solidFill>
                            <a:schemeClr val="bg1"/>
                          </a:solidFill>
                          <a:effectLst/>
                          <a:latin typeface="Trebuchet MS" panose="020B0603020202020204" pitchFamily="34" charset="0"/>
                        </a:rPr>
                        <a:t>2019/20</a:t>
                      </a:r>
                    </a:p>
                  </a:txBody>
                  <a:tcPr marL="6303" marR="6303" marT="6303"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rowSpan="2">
                  <a:txBody>
                    <a:bodyPr/>
                    <a:lstStyle/>
                    <a:p>
                      <a:pPr algn="ctr" fontAlgn="ctr"/>
                      <a:r>
                        <a:rPr lang="en-US" sz="1050" b="1" i="0" u="none" strike="noStrike" dirty="0">
                          <a:solidFill>
                            <a:schemeClr val="bg1"/>
                          </a:solidFill>
                          <a:effectLst/>
                          <a:latin typeface="Trebuchet MS" panose="020B0603020202020204" pitchFamily="34" charset="0"/>
                        </a:rPr>
                        <a:t>2020/21</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rowSpan="2">
                  <a:txBody>
                    <a:bodyPr/>
                    <a:lstStyle/>
                    <a:p>
                      <a:pPr algn="ctr" fontAlgn="ctr"/>
                      <a:r>
                        <a:rPr lang="en-US" sz="1050" b="1" i="0" u="none" strike="noStrike" dirty="0">
                          <a:solidFill>
                            <a:schemeClr val="bg1"/>
                          </a:solidFill>
                          <a:effectLst/>
                          <a:latin typeface="Trebuchet MS" panose="020B0603020202020204" pitchFamily="34" charset="0"/>
                        </a:rPr>
                        <a:t>2021/22 </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xmlns="" val="2718160576"/>
                  </a:ext>
                </a:extLst>
              </a:tr>
              <a:tr h="371698">
                <a:tc gridSpan="2" vMerge="1">
                  <a:txBody>
                    <a:bodyPr/>
                    <a:lstStyle/>
                    <a:p>
                      <a:endParaRPr lang="en-US"/>
                    </a:p>
                  </a:txBody>
                  <a:tcPr/>
                </a:tc>
                <a:tc hMerge="1" vMerge="1">
                  <a:txBody>
                    <a:bodyPr/>
                    <a:lstStyle/>
                    <a:p>
                      <a:endParaRPr lang="en-US"/>
                    </a:p>
                  </a:txBody>
                  <a:tcPr/>
                </a:tc>
                <a:tc vMerge="1">
                  <a:txBody>
                    <a:bodyPr/>
                    <a:lstStyle/>
                    <a:p>
                      <a:pPr algn="ctr" fontAlgn="ctr"/>
                      <a:endParaRPr lang="en-US" sz="1050" b="0" i="0" u="none" strike="noStrike" dirty="0">
                        <a:solidFill>
                          <a:srgbClr val="000000"/>
                        </a:solidFill>
                        <a:effectLst/>
                        <a:latin typeface="Calibri" panose="020F0502020204030204" pitchFamily="34" charset="0"/>
                      </a:endParaRP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vMerge="1">
                  <a:txBody>
                    <a:bodyPr/>
                    <a:lstStyle/>
                    <a:p>
                      <a:pPr algn="ctr" fontAlgn="ctr"/>
                      <a:endParaRPr lang="en-US" sz="1050" b="0" i="0" u="none" strike="noStrike" dirty="0">
                        <a:solidFill>
                          <a:srgbClr val="000000"/>
                        </a:solidFill>
                        <a:effectLst/>
                        <a:latin typeface="Calibri" panose="020F0502020204030204" pitchFamily="34" charset="0"/>
                      </a:endParaRP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n-US" sz="1050" b="1" i="0" u="none" strike="noStrike" dirty="0">
                          <a:solidFill>
                            <a:schemeClr val="bg1"/>
                          </a:solidFill>
                          <a:effectLst/>
                          <a:latin typeface="Trebuchet MS" panose="020B0603020202020204" pitchFamily="34" charset="0"/>
                        </a:rPr>
                        <a:t>Approved</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050" b="1" i="0" u="none" strike="noStrike" dirty="0">
                          <a:solidFill>
                            <a:schemeClr val="bg1"/>
                          </a:solidFill>
                          <a:effectLst/>
                          <a:latin typeface="Trebuchet MS" panose="020B0603020202020204" pitchFamily="34" charset="0"/>
                        </a:rPr>
                        <a:t>Unaudited</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gridSpan="2">
                  <a:txBody>
                    <a:bodyPr/>
                    <a:lstStyle/>
                    <a:p>
                      <a:pPr algn="ctr" fontAlgn="ctr"/>
                      <a:r>
                        <a:rPr lang="en-US" sz="1050" b="1" i="0" u="none" strike="noStrike" dirty="0">
                          <a:solidFill>
                            <a:schemeClr val="bg1"/>
                          </a:solidFill>
                          <a:effectLst/>
                          <a:latin typeface="Trebuchet MS" panose="020B0603020202020204" pitchFamily="34" charset="0"/>
                        </a:rPr>
                        <a:t>Variance analysis</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en-US"/>
                    </a:p>
                  </a:txBody>
                  <a:tcPr/>
                </a:tc>
                <a:tc vMerge="1">
                  <a:txBody>
                    <a:bodyPr/>
                    <a:lstStyle/>
                    <a:p>
                      <a:pPr algn="ctr" fontAlgn="ctr"/>
                      <a:endParaRPr lang="en-US" sz="1050" b="1" i="0" u="none" strike="noStrike" dirty="0">
                        <a:solidFill>
                          <a:srgbClr val="000000"/>
                        </a:solidFill>
                        <a:effectLst/>
                        <a:latin typeface="Trebuchet MS" panose="020B0603020202020204" pitchFamily="34" charset="0"/>
                      </a:endParaRPr>
                    </a:p>
                  </a:txBody>
                  <a:tcPr marL="6303" marR="6303" marT="63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vMerge="1">
                  <a:txBody>
                    <a:bodyPr/>
                    <a:lstStyle/>
                    <a:p>
                      <a:pPr algn="ctr" fontAlgn="ctr"/>
                      <a:endParaRPr lang="en-US" sz="1050" b="1" i="0" u="none" strike="noStrike" dirty="0">
                        <a:solidFill>
                          <a:srgbClr val="000000"/>
                        </a:solidFill>
                        <a:effectLst/>
                        <a:latin typeface="Trebuchet MS" panose="020B0603020202020204" pitchFamily="34" charset="0"/>
                      </a:endParaRPr>
                    </a:p>
                  </a:txBody>
                  <a:tcPr marL="6303" marR="6303" marT="63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vMerge="1">
                  <a:txBody>
                    <a:bodyPr/>
                    <a:lstStyle/>
                    <a:p>
                      <a:pPr algn="ctr" fontAlgn="ctr"/>
                      <a:endParaRPr lang="en-US" sz="1050" b="1" i="0" u="none" strike="noStrike" dirty="0">
                        <a:solidFill>
                          <a:srgbClr val="000000"/>
                        </a:solidFill>
                        <a:effectLst/>
                        <a:latin typeface="Trebuchet MS" panose="020B0603020202020204" pitchFamily="34" charset="0"/>
                      </a:endParaRPr>
                    </a:p>
                  </a:txBody>
                  <a:tcPr marL="6303" marR="6303" marT="6303"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vMerge="1">
                  <a:txBody>
                    <a:bodyPr/>
                    <a:lstStyle/>
                    <a:p>
                      <a:pPr algn="ctr" fontAlgn="ctr"/>
                      <a:endParaRPr lang="en-US" sz="1050" b="1" i="0" u="none" strike="noStrike" dirty="0">
                        <a:solidFill>
                          <a:srgbClr val="000000"/>
                        </a:solidFill>
                        <a:effectLst/>
                        <a:latin typeface="Trebuchet MS" panose="020B0603020202020204" pitchFamily="34" charset="0"/>
                      </a:endParaRP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xmlns="" val="1987922964"/>
                  </a:ext>
                </a:extLst>
              </a:tr>
              <a:tr h="371698">
                <a:tc gridSpan="2" vMerge="1">
                  <a:txBody>
                    <a:bodyPr/>
                    <a:lstStyle/>
                    <a:p>
                      <a:endParaRPr lang="en-US" dirty="0"/>
                    </a:p>
                  </a:txBody>
                  <a:tcPr>
                    <a:lnT w="12700" cap="flat" cmpd="sng" algn="ctr">
                      <a:solidFill>
                        <a:srgbClr val="000000"/>
                      </a:solidFill>
                      <a:prstDash val="solid"/>
                      <a:round/>
                      <a:headEnd type="none" w="med" len="med"/>
                      <a:tailEnd type="none" w="med" len="med"/>
                    </a:lnT>
                  </a:tcPr>
                </a:tc>
                <a:tc hMerge="1" vMerge="1">
                  <a:txBody>
                    <a:bodyPr/>
                    <a:lstStyle/>
                    <a:p>
                      <a:endParaRPr lang="en-US"/>
                    </a:p>
                  </a:txBody>
                  <a:tcPr/>
                </a:tc>
                <a:tc>
                  <a:txBody>
                    <a:bodyPr/>
                    <a:lstStyle/>
                    <a:p>
                      <a:pPr algn="ctr" fontAlgn="ctr"/>
                      <a:r>
                        <a:rPr lang="en-US" sz="1050" b="1" i="0" u="none" strike="noStrike" dirty="0">
                          <a:solidFill>
                            <a:schemeClr val="bg1"/>
                          </a:solidFill>
                          <a:effectLst/>
                          <a:latin typeface="Trebuchet MS" panose="020B0603020202020204" pitchFamily="34" charset="0"/>
                        </a:rPr>
                        <a:t>Audited (R’000)</a:t>
                      </a:r>
                    </a:p>
                  </a:txBody>
                  <a:tcPr marL="6303" marR="6303" marT="6303"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4A6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1" i="0" u="none" strike="noStrike" dirty="0">
                          <a:solidFill>
                            <a:schemeClr val="bg1"/>
                          </a:solidFill>
                          <a:effectLst/>
                          <a:latin typeface="Trebuchet MS" panose="020B0603020202020204" pitchFamily="34" charset="0"/>
                        </a:rPr>
                        <a:t>Audited</a:t>
                      </a:r>
                    </a:p>
                    <a:p>
                      <a:pPr algn="ctr" fontAlgn="ctr"/>
                      <a:r>
                        <a:rPr lang="en-US" sz="1050" b="1" i="0" u="none" strike="noStrike" dirty="0">
                          <a:solidFill>
                            <a:schemeClr val="bg1"/>
                          </a:solidFill>
                          <a:effectLst/>
                          <a:latin typeface="Trebuchet MS" panose="020B0603020202020204" pitchFamily="34" charset="0"/>
                        </a:rPr>
                        <a:t>(R’000)</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4A6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1" i="0" u="none" strike="noStrike" dirty="0">
                          <a:solidFill>
                            <a:schemeClr val="bg1"/>
                          </a:solidFill>
                          <a:effectLst/>
                          <a:latin typeface="Trebuchet MS" panose="020B0603020202020204" pitchFamily="34" charset="0"/>
                        </a:rPr>
                        <a:t>Budget</a:t>
                      </a:r>
                    </a:p>
                    <a:p>
                      <a:pPr algn="ctr" fontAlgn="ctr"/>
                      <a:r>
                        <a:rPr lang="en-US" sz="1050" b="1" i="0" u="none" strike="noStrike" dirty="0">
                          <a:solidFill>
                            <a:schemeClr val="bg1"/>
                          </a:solidFill>
                          <a:effectLst/>
                          <a:latin typeface="Trebuchet MS" panose="020B0603020202020204" pitchFamily="34" charset="0"/>
                        </a:rPr>
                        <a:t>(R’000)</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4A6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1" i="0" u="none" strike="noStrike" dirty="0">
                          <a:solidFill>
                            <a:schemeClr val="bg1"/>
                          </a:solidFill>
                          <a:effectLst/>
                          <a:latin typeface="Trebuchet MS" panose="020B0603020202020204" pitchFamily="34" charset="0"/>
                        </a:rPr>
                        <a:t>Actual</a:t>
                      </a:r>
                    </a:p>
                    <a:p>
                      <a:pPr algn="ctr" fontAlgn="ctr"/>
                      <a:r>
                        <a:rPr lang="en-US" sz="1050" b="1" i="0" u="none" strike="noStrike" dirty="0">
                          <a:solidFill>
                            <a:schemeClr val="bg1"/>
                          </a:solidFill>
                          <a:effectLst/>
                          <a:latin typeface="Trebuchet MS" panose="020B0603020202020204" pitchFamily="34" charset="0"/>
                        </a:rPr>
                        <a:t>(R’000)</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4A6A"/>
                    </a:solidFill>
                  </a:tcPr>
                </a:tc>
                <a:tc>
                  <a:txBody>
                    <a:bodyPr/>
                    <a:lstStyle/>
                    <a:p>
                      <a:pPr algn="ctr" fontAlgn="ctr"/>
                      <a:r>
                        <a:rPr lang="en-US" sz="1050" b="1" i="0" u="none" strike="noStrike" dirty="0">
                          <a:solidFill>
                            <a:schemeClr val="bg1"/>
                          </a:solidFill>
                          <a:effectLst/>
                          <a:latin typeface="Trebuchet MS" panose="020B0603020202020204" pitchFamily="34" charset="0"/>
                        </a:rPr>
                        <a:t>(R’000)</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4A6A"/>
                    </a:solidFill>
                  </a:tcPr>
                </a:tc>
                <a:tc>
                  <a:txBody>
                    <a:bodyPr/>
                    <a:lstStyle/>
                    <a:p>
                      <a:pPr algn="ctr" fontAlgn="ctr"/>
                      <a:r>
                        <a:rPr lang="en-US" sz="1050" b="1" i="0" u="none" strike="noStrike" dirty="0">
                          <a:solidFill>
                            <a:schemeClr val="bg1"/>
                          </a:solidFill>
                          <a:effectLst/>
                          <a:latin typeface="Trebuchet MS" panose="020B0603020202020204" pitchFamily="34" charset="0"/>
                        </a:rPr>
                        <a:t>%</a:t>
                      </a:r>
                    </a:p>
                  </a:txBody>
                  <a:tcPr marL="6303" marR="6303" marT="63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A4A6A"/>
                    </a:solidFill>
                  </a:tcPr>
                </a:tc>
                <a:tc>
                  <a:txBody>
                    <a:bodyPr/>
                    <a:lstStyle/>
                    <a:p>
                      <a:pPr algn="ctr" fontAlgn="ctr"/>
                      <a:r>
                        <a:rPr lang="en-US" sz="1050" b="1" i="0" u="none" strike="noStrike" dirty="0">
                          <a:solidFill>
                            <a:schemeClr val="bg1"/>
                          </a:solidFill>
                          <a:effectLst/>
                          <a:latin typeface="Trebuchet MS" panose="020B0603020202020204" pitchFamily="34" charset="0"/>
                        </a:rPr>
                        <a:t> </a:t>
                      </a:r>
                    </a:p>
                  </a:txBody>
                  <a:tcPr marL="6303" marR="6303" marT="6303"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4A6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1" i="0" u="none" strike="noStrike" dirty="0">
                          <a:solidFill>
                            <a:schemeClr val="bg1"/>
                          </a:solidFill>
                          <a:effectLst/>
                          <a:latin typeface="Trebuchet MS" panose="020B0603020202020204" pitchFamily="34" charset="0"/>
                        </a:rPr>
                        <a:t>Budget</a:t>
                      </a:r>
                    </a:p>
                    <a:p>
                      <a:pPr algn="ctr" fontAlgn="ctr"/>
                      <a:r>
                        <a:rPr lang="en-US" sz="1050" b="1" i="0" u="none" strike="noStrike" dirty="0">
                          <a:solidFill>
                            <a:schemeClr val="bg1"/>
                          </a:solidFill>
                          <a:effectLst/>
                          <a:latin typeface="Trebuchet MS" panose="020B0603020202020204" pitchFamily="34" charset="0"/>
                        </a:rPr>
                        <a:t>(R’000)</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4A6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1" i="0" u="none" strike="noStrike" dirty="0">
                          <a:solidFill>
                            <a:schemeClr val="bg1"/>
                          </a:solidFill>
                          <a:effectLst/>
                          <a:latin typeface="Trebuchet MS" panose="020B0603020202020204" pitchFamily="34" charset="0"/>
                        </a:rPr>
                        <a:t>Budget</a:t>
                      </a:r>
                    </a:p>
                    <a:p>
                      <a:pPr algn="ctr" fontAlgn="ctr"/>
                      <a:r>
                        <a:rPr lang="en-US" sz="1050" b="1" i="0" u="none" strike="noStrike" dirty="0">
                          <a:solidFill>
                            <a:schemeClr val="bg1"/>
                          </a:solidFill>
                          <a:effectLst/>
                          <a:latin typeface="Trebuchet MS" panose="020B0603020202020204" pitchFamily="34" charset="0"/>
                        </a:rPr>
                        <a:t>(R’000)</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4A6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1" i="0" u="none" strike="noStrike" dirty="0">
                          <a:solidFill>
                            <a:schemeClr val="bg1"/>
                          </a:solidFill>
                          <a:effectLst/>
                          <a:latin typeface="Trebuchet MS" panose="020B0603020202020204" pitchFamily="34" charset="0"/>
                        </a:rPr>
                        <a:t>Budget</a:t>
                      </a:r>
                    </a:p>
                    <a:p>
                      <a:pPr algn="ctr" fontAlgn="ctr"/>
                      <a:r>
                        <a:rPr lang="en-US" sz="1050" b="1" i="0" u="none" strike="noStrike" dirty="0">
                          <a:solidFill>
                            <a:schemeClr val="bg1"/>
                          </a:solidFill>
                          <a:effectLst/>
                          <a:latin typeface="Trebuchet MS" panose="020B0603020202020204" pitchFamily="34" charset="0"/>
                        </a:rPr>
                        <a:t>(R’000)</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A4A6A"/>
                    </a:solidFill>
                  </a:tcPr>
                </a:tc>
                <a:extLst>
                  <a:ext uri="{0D108BD9-81ED-4DB2-BD59-A6C34878D82A}">
                    <a16:rowId xmlns:a16="http://schemas.microsoft.com/office/drawing/2014/main" xmlns="" val="1956565500"/>
                  </a:ext>
                </a:extLst>
              </a:tr>
              <a:tr h="669059">
                <a:tc>
                  <a:txBody>
                    <a:bodyPr/>
                    <a:lstStyle/>
                    <a:p>
                      <a:pPr algn="ctr" fontAlgn="ctr"/>
                      <a:r>
                        <a:rPr lang="en-US" sz="900" b="0" i="0" u="none" strike="noStrike" dirty="0">
                          <a:solidFill>
                            <a:srgbClr val="000000"/>
                          </a:solidFill>
                          <a:effectLst/>
                          <a:latin typeface="Trebuchet MS" panose="020B0603020202020204" pitchFamily="34" charset="0"/>
                        </a:rPr>
                        <a:t>1</a:t>
                      </a:r>
                    </a:p>
                  </a:txBody>
                  <a:tcPr marL="6303" marR="6303" marT="630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Trebuchet MS" panose="020B0603020202020204" pitchFamily="34" charset="0"/>
                        </a:rPr>
                        <a:t>Corporate Support </a:t>
                      </a:r>
                    </a:p>
                  </a:txBody>
                  <a:tcPr marL="6303" marR="6303" marT="6303"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b="0" i="0" u="none" strike="noStrike">
                          <a:solidFill>
                            <a:srgbClr val="000000"/>
                          </a:solidFill>
                          <a:effectLst/>
                          <a:latin typeface="Trebuchet MS" panose="020B0603020202020204" pitchFamily="34" charset="0"/>
                        </a:rPr>
                        <a:t>102 127</a:t>
                      </a:r>
                    </a:p>
                  </a:txBody>
                  <a:tcPr marL="6303" marR="6303" marT="6303"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Trebuchet MS" panose="020B0603020202020204" pitchFamily="34" charset="0"/>
                        </a:rPr>
                        <a:t>151 212</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Trebuchet MS" panose="020B0603020202020204" pitchFamily="34" charset="0"/>
                        </a:rPr>
                        <a:t>132 271</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Trebuchet MS" panose="020B0603020202020204" pitchFamily="34" charset="0"/>
                        </a:rPr>
                        <a:t>158 725 </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Trebuchet MS" panose="020B0603020202020204" pitchFamily="34" charset="0"/>
                        </a:rPr>
                        <a:t>-27 387 </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Trebuchet MS" panose="020B0603020202020204" pitchFamily="34" charset="0"/>
                        </a:rPr>
                        <a:t>-21%</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algn="l" fontAlgn="ctr"/>
                      <a:r>
                        <a:rPr lang="en-US" sz="1050" b="0" i="0" u="none" strike="noStrike" dirty="0">
                          <a:solidFill>
                            <a:srgbClr val="000000"/>
                          </a:solidFill>
                          <a:effectLst/>
                          <a:latin typeface="Trebuchet MS" panose="020B0603020202020204" pitchFamily="34" charset="0"/>
                        </a:rPr>
                        <a:t>Depreciation &amp; </a:t>
                      </a:r>
                      <a:r>
                        <a:rPr lang="en-US" sz="1050" b="0" i="0" u="none" strike="noStrike" dirty="0" err="1">
                          <a:solidFill>
                            <a:srgbClr val="000000"/>
                          </a:solidFill>
                          <a:effectLst/>
                          <a:latin typeface="Trebuchet MS" panose="020B0603020202020204" pitchFamily="34" charset="0"/>
                        </a:rPr>
                        <a:t>Amortisation</a:t>
                      </a:r>
                      <a:r>
                        <a:rPr lang="en-US" sz="1050" b="0" i="0" u="none" strike="noStrike" dirty="0">
                          <a:solidFill>
                            <a:srgbClr val="000000"/>
                          </a:solidFill>
                          <a:effectLst/>
                          <a:latin typeface="Trebuchet MS" panose="020B0603020202020204" pitchFamily="34" charset="0"/>
                        </a:rPr>
                        <a:t> and Provisions.</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Trebuchet MS" panose="020B0603020202020204" pitchFamily="34" charset="0"/>
                        </a:rPr>
                        <a:t>135 171</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Trebuchet MS" panose="020B0603020202020204" pitchFamily="34" charset="0"/>
                        </a:rPr>
                        <a:t>140 936</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Trebuchet MS" panose="020B0603020202020204" pitchFamily="34" charset="0"/>
                        </a:rPr>
                        <a:t>148 381</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58026141"/>
                  </a:ext>
                </a:extLst>
              </a:tr>
              <a:tr h="540020">
                <a:tc>
                  <a:txBody>
                    <a:bodyPr/>
                    <a:lstStyle/>
                    <a:p>
                      <a:pPr algn="ctr" fontAlgn="ctr"/>
                      <a:r>
                        <a:rPr lang="en-US" sz="900" b="0" i="0" u="none" strike="noStrike" dirty="0">
                          <a:solidFill>
                            <a:srgbClr val="000000"/>
                          </a:solidFill>
                          <a:effectLst/>
                          <a:latin typeface="Trebuchet MS" panose="020B0603020202020204" pitchFamily="34" charset="0"/>
                        </a:rPr>
                        <a:t>2</a:t>
                      </a:r>
                    </a:p>
                  </a:txBody>
                  <a:tcPr marL="6303" marR="6303" marT="630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Trebuchet MS" panose="020B0603020202020204" pitchFamily="34" charset="0"/>
                        </a:rPr>
                        <a:t>Business Enablement</a:t>
                      </a:r>
                    </a:p>
                  </a:txBody>
                  <a:tcPr marL="6303" marR="6303" marT="6303"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b="0" i="0" u="none" strike="noStrike">
                          <a:solidFill>
                            <a:srgbClr val="000000"/>
                          </a:solidFill>
                          <a:effectLst/>
                          <a:latin typeface="Trebuchet MS" panose="020B0603020202020204" pitchFamily="34" charset="0"/>
                        </a:rPr>
                        <a:t>99 907</a:t>
                      </a:r>
                    </a:p>
                  </a:txBody>
                  <a:tcPr marL="6303" marR="6303" marT="6303"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Trebuchet MS" panose="020B0603020202020204" pitchFamily="34" charset="0"/>
                        </a:rPr>
                        <a:t>60 926</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Trebuchet MS" panose="020B0603020202020204" pitchFamily="34" charset="0"/>
                        </a:rPr>
                        <a:t>85 929</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Trebuchet MS" panose="020B0603020202020204" pitchFamily="34" charset="0"/>
                        </a:rPr>
                        <a:t>85 929 </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Trebuchet MS" panose="020B0603020202020204" pitchFamily="34" charset="0"/>
                        </a:rPr>
                        <a:t>-   </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Trebuchet MS" panose="020B0603020202020204" pitchFamily="34" charset="0"/>
                        </a:rPr>
                        <a:t>0%</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algn="ctr" fontAlgn="ctr"/>
                      <a:r>
                        <a:rPr lang="en-US" sz="1050" b="0" i="0" u="none" strike="noStrike" dirty="0">
                          <a:solidFill>
                            <a:srgbClr val="000000"/>
                          </a:solidFill>
                          <a:effectLst/>
                          <a:latin typeface="Trebuchet MS" panose="020B0603020202020204" pitchFamily="34" charset="0"/>
                        </a:rPr>
                        <a:t> </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Trebuchet MS" panose="020B0603020202020204" pitchFamily="34" charset="0"/>
                        </a:rPr>
                        <a:t>89 700</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Trebuchet MS" panose="020B0603020202020204" pitchFamily="34" charset="0"/>
                        </a:rPr>
                        <a:t>94 710</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Trebuchet MS" panose="020B0603020202020204" pitchFamily="34" charset="0"/>
                        </a:rPr>
                        <a:t>99 714</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44295745"/>
                  </a:ext>
                </a:extLst>
              </a:tr>
              <a:tr h="609600">
                <a:tc>
                  <a:txBody>
                    <a:bodyPr/>
                    <a:lstStyle/>
                    <a:p>
                      <a:pPr algn="ctr" fontAlgn="ctr"/>
                      <a:r>
                        <a:rPr lang="en-US" sz="900" b="0" i="0" u="none" strike="noStrike" dirty="0">
                          <a:solidFill>
                            <a:srgbClr val="000000"/>
                          </a:solidFill>
                          <a:effectLst/>
                          <a:latin typeface="Trebuchet MS" panose="020B0603020202020204" pitchFamily="34" charset="0"/>
                        </a:rPr>
                        <a:t>3</a:t>
                      </a:r>
                    </a:p>
                  </a:txBody>
                  <a:tcPr marL="6303" marR="6303" marT="630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Trebuchet MS" panose="020B0603020202020204" pitchFamily="34" charset="0"/>
                        </a:rPr>
                        <a:t>Leisure Tourism Marketing</a:t>
                      </a:r>
                    </a:p>
                  </a:txBody>
                  <a:tcPr marL="6303" marR="6303" marT="6303"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b="0" i="0" u="none" strike="noStrike">
                          <a:solidFill>
                            <a:srgbClr val="000000"/>
                          </a:solidFill>
                          <a:effectLst/>
                          <a:latin typeface="Trebuchet MS" panose="020B0603020202020204" pitchFamily="34" charset="0"/>
                        </a:rPr>
                        <a:t>846 955</a:t>
                      </a:r>
                    </a:p>
                  </a:txBody>
                  <a:tcPr marL="6303" marR="6303" marT="6303"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Trebuchet MS" panose="020B0603020202020204" pitchFamily="34" charset="0"/>
                        </a:rPr>
                        <a:t>955 996</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Trebuchet MS" panose="020B0603020202020204" pitchFamily="34" charset="0"/>
                        </a:rPr>
                        <a:t>1 026 270</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Trebuchet MS" panose="020B0603020202020204" pitchFamily="34" charset="0"/>
                        </a:rPr>
                        <a:t>1 045 306 </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Trebuchet MS" panose="020B0603020202020204" pitchFamily="34" charset="0"/>
                        </a:rPr>
                        <a:t>-19 036 </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Trebuchet MS" panose="020B0603020202020204" pitchFamily="34" charset="0"/>
                        </a:rPr>
                        <a:t>-2%</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algn="l" fontAlgn="ctr"/>
                      <a:r>
                        <a:rPr lang="en-US" sz="1050" b="0" i="0" u="none" strike="noStrike" dirty="0" err="1">
                          <a:solidFill>
                            <a:srgbClr val="000000"/>
                          </a:solidFill>
                          <a:effectLst/>
                          <a:latin typeface="Trebuchet MS" panose="020B0603020202020204" pitchFamily="34" charset="0"/>
                        </a:rPr>
                        <a:t>Unrealised</a:t>
                      </a:r>
                      <a:r>
                        <a:rPr lang="en-US" sz="1050" b="0" i="0" u="none" strike="noStrike" dirty="0">
                          <a:solidFill>
                            <a:srgbClr val="000000"/>
                          </a:solidFill>
                          <a:effectLst/>
                          <a:latin typeface="Trebuchet MS" panose="020B0603020202020204" pitchFamily="34" charset="0"/>
                        </a:rPr>
                        <a:t> foreign exchange loss</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Trebuchet MS" panose="020B0603020202020204" pitchFamily="34" charset="0"/>
                        </a:rPr>
                        <a:t>1 066 602</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Trebuchet MS" panose="020B0603020202020204" pitchFamily="34" charset="0"/>
                        </a:rPr>
                        <a:t>1 130 759</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Trebuchet MS" panose="020B0603020202020204" pitchFamily="34" charset="0"/>
                        </a:rPr>
                        <a:t>1 190 488</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96750030"/>
                  </a:ext>
                </a:extLst>
              </a:tr>
              <a:tr h="484094">
                <a:tc>
                  <a:txBody>
                    <a:bodyPr/>
                    <a:lstStyle/>
                    <a:p>
                      <a:pPr algn="ctr" fontAlgn="ctr"/>
                      <a:r>
                        <a:rPr lang="en-US" sz="900" b="0" i="0" u="none" strike="noStrike" dirty="0">
                          <a:solidFill>
                            <a:srgbClr val="000000"/>
                          </a:solidFill>
                          <a:effectLst/>
                          <a:latin typeface="Trebuchet MS" panose="020B0603020202020204" pitchFamily="34" charset="0"/>
                        </a:rPr>
                        <a:t>4</a:t>
                      </a:r>
                    </a:p>
                  </a:txBody>
                  <a:tcPr marL="6303" marR="6303" marT="630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Trebuchet MS" panose="020B0603020202020204" pitchFamily="34" charset="0"/>
                        </a:rPr>
                        <a:t>Business Events</a:t>
                      </a:r>
                    </a:p>
                  </a:txBody>
                  <a:tcPr marL="6303" marR="6303" marT="6303"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b="0" i="0" u="none" strike="noStrike">
                          <a:solidFill>
                            <a:srgbClr val="000000"/>
                          </a:solidFill>
                          <a:effectLst/>
                          <a:latin typeface="Trebuchet MS" panose="020B0603020202020204" pitchFamily="34" charset="0"/>
                        </a:rPr>
                        <a:t>154 552</a:t>
                      </a:r>
                    </a:p>
                  </a:txBody>
                  <a:tcPr marL="6303" marR="6303" marT="6303"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Trebuchet MS" panose="020B0603020202020204" pitchFamily="34" charset="0"/>
                        </a:rPr>
                        <a:t>172 123</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Trebuchet MS" panose="020B0603020202020204" pitchFamily="34" charset="0"/>
                        </a:rPr>
                        <a:t>129 287</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Trebuchet MS" panose="020B0603020202020204" pitchFamily="34" charset="0"/>
                        </a:rPr>
                        <a:t>129 287 </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Trebuchet MS" panose="020B0603020202020204" pitchFamily="34" charset="0"/>
                        </a:rPr>
                        <a:t>-   </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Trebuchet MS" panose="020B0603020202020204" pitchFamily="34" charset="0"/>
                        </a:rPr>
                        <a:t>0%</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algn="ctr" fontAlgn="ctr"/>
                      <a:r>
                        <a:rPr lang="en-US" sz="1050" b="0" i="0" u="none" strike="noStrike" dirty="0">
                          <a:solidFill>
                            <a:srgbClr val="000000"/>
                          </a:solidFill>
                          <a:effectLst/>
                          <a:latin typeface="Trebuchet MS" panose="020B0603020202020204" pitchFamily="34" charset="0"/>
                        </a:rPr>
                        <a:t> </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Trebuchet MS" panose="020B0603020202020204" pitchFamily="34" charset="0"/>
                        </a:rPr>
                        <a:t>137 689</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Trebuchet MS" panose="020B0603020202020204" pitchFamily="34" charset="0"/>
                        </a:rPr>
                        <a:t>140 932</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Trebuchet MS" panose="020B0603020202020204" pitchFamily="34" charset="0"/>
                        </a:rPr>
                        <a:t>148 377</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26092771"/>
                  </a:ext>
                </a:extLst>
              </a:tr>
              <a:tr h="591671">
                <a:tc>
                  <a:txBody>
                    <a:bodyPr/>
                    <a:lstStyle/>
                    <a:p>
                      <a:pPr algn="ctr" fontAlgn="ctr"/>
                      <a:r>
                        <a:rPr lang="en-US" sz="900" b="0" i="0" u="none" strike="noStrike" dirty="0">
                          <a:solidFill>
                            <a:srgbClr val="000000"/>
                          </a:solidFill>
                          <a:effectLst/>
                          <a:latin typeface="Trebuchet MS" panose="020B0603020202020204" pitchFamily="34" charset="0"/>
                        </a:rPr>
                        <a:t>5</a:t>
                      </a:r>
                    </a:p>
                  </a:txBody>
                  <a:tcPr marL="6303" marR="6303" marT="630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50" b="0" i="0" u="none" strike="noStrike" dirty="0">
                          <a:solidFill>
                            <a:srgbClr val="000000"/>
                          </a:solidFill>
                          <a:effectLst/>
                          <a:latin typeface="Trebuchet MS" panose="020B0603020202020204" pitchFamily="34" charset="0"/>
                        </a:rPr>
                        <a:t>Visitor Experience</a:t>
                      </a:r>
                    </a:p>
                  </a:txBody>
                  <a:tcPr marL="6303" marR="6303" marT="6303"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b="0" i="0" u="none" strike="noStrike" dirty="0">
                          <a:solidFill>
                            <a:srgbClr val="000000"/>
                          </a:solidFill>
                          <a:effectLst/>
                          <a:latin typeface="Trebuchet MS" panose="020B0603020202020204" pitchFamily="34" charset="0"/>
                        </a:rPr>
                        <a:t>54 035</a:t>
                      </a:r>
                    </a:p>
                  </a:txBody>
                  <a:tcPr marL="6303" marR="6303" marT="6303"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Trebuchet MS" panose="020B0603020202020204" pitchFamily="34" charset="0"/>
                        </a:rPr>
                        <a:t>49 596</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Trebuchet MS" panose="020B0603020202020204" pitchFamily="34" charset="0"/>
                        </a:rPr>
                        <a:t>65 807</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Trebuchet MS" panose="020B0603020202020204" pitchFamily="34" charset="0"/>
                        </a:rPr>
                        <a:t>65 807 </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Trebuchet MS" panose="020B0603020202020204" pitchFamily="34" charset="0"/>
                        </a:rPr>
                        <a:t>-   </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Trebuchet MS" panose="020B0603020202020204" pitchFamily="34" charset="0"/>
                        </a:rPr>
                        <a:t>0%</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0" algn="ctr" fontAlgn="ctr"/>
                      <a:r>
                        <a:rPr lang="en-US" sz="1050" b="0" i="0" u="none" strike="noStrike" dirty="0">
                          <a:solidFill>
                            <a:srgbClr val="000000"/>
                          </a:solidFill>
                          <a:effectLst/>
                          <a:latin typeface="Trebuchet MS" panose="020B0603020202020204" pitchFamily="34" charset="0"/>
                        </a:rPr>
                        <a:t> </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Trebuchet MS" panose="020B0603020202020204" pitchFamily="34" charset="0"/>
                        </a:rPr>
                        <a:t>68 695</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Trebuchet MS" panose="020B0603020202020204" pitchFamily="34" charset="0"/>
                        </a:rPr>
                        <a:t>72 532</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Trebuchet MS" panose="020B0603020202020204" pitchFamily="34" charset="0"/>
                        </a:rPr>
                        <a:t>76 363</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09107058"/>
                  </a:ext>
                </a:extLst>
              </a:tr>
              <a:tr h="505511">
                <a:tc gridSpan="2">
                  <a:txBody>
                    <a:bodyPr/>
                    <a:lstStyle/>
                    <a:p>
                      <a:pPr algn="ctr" fontAlgn="ctr"/>
                      <a:r>
                        <a:rPr lang="en-US" sz="1050" b="1" i="0" u="none" strike="noStrike" dirty="0">
                          <a:solidFill>
                            <a:schemeClr val="bg1"/>
                          </a:solidFill>
                          <a:effectLst/>
                          <a:latin typeface="Trebuchet MS" panose="020B0603020202020204" pitchFamily="34" charset="0"/>
                        </a:rPr>
                        <a:t>Total</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hMerge="1">
                  <a:txBody>
                    <a:bodyPr/>
                    <a:lstStyle/>
                    <a:p>
                      <a:endParaRPr lang="en-US"/>
                    </a:p>
                  </a:txBody>
                  <a:tcPr/>
                </a:tc>
                <a:tc>
                  <a:txBody>
                    <a:bodyPr/>
                    <a:lstStyle/>
                    <a:p>
                      <a:pPr algn="ctr" fontAlgn="ctr"/>
                      <a:r>
                        <a:rPr lang="en-US" sz="1050" b="1" i="0" u="none" strike="noStrike" dirty="0">
                          <a:solidFill>
                            <a:schemeClr val="bg1"/>
                          </a:solidFill>
                          <a:effectLst/>
                          <a:latin typeface="Trebuchet MS" panose="020B0603020202020204" pitchFamily="34" charset="0"/>
                        </a:rPr>
                        <a:t>1257 576</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algn="ctr" fontAlgn="ctr"/>
                      <a:r>
                        <a:rPr lang="en-US" sz="1050" b="1" i="0" u="none" strike="noStrike" dirty="0">
                          <a:solidFill>
                            <a:schemeClr val="bg1"/>
                          </a:solidFill>
                          <a:effectLst/>
                          <a:latin typeface="Trebuchet MS" panose="020B0603020202020204" pitchFamily="34" charset="0"/>
                        </a:rPr>
                        <a:t>1 389 853</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algn="ctr" fontAlgn="ctr"/>
                      <a:r>
                        <a:rPr lang="en-US" sz="1050" b="1" i="0" u="none" strike="noStrike" dirty="0">
                          <a:solidFill>
                            <a:schemeClr val="bg1"/>
                          </a:solidFill>
                          <a:effectLst/>
                          <a:latin typeface="Trebuchet MS" panose="020B0603020202020204" pitchFamily="34" charset="0"/>
                        </a:rPr>
                        <a:t>1 439 564</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algn="ctr" fontAlgn="ctr"/>
                      <a:r>
                        <a:rPr lang="en-US" sz="1050" b="1" i="0" u="none" strike="noStrike" dirty="0">
                          <a:solidFill>
                            <a:schemeClr val="bg1"/>
                          </a:solidFill>
                          <a:effectLst/>
                          <a:latin typeface="Trebuchet MS" panose="020B0603020202020204" pitchFamily="34" charset="0"/>
                        </a:rPr>
                        <a:t>1 485 054 </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algn="ctr" fontAlgn="ctr"/>
                      <a:r>
                        <a:rPr lang="en-US" sz="1050" b="1" i="0" u="none" strike="noStrike" dirty="0">
                          <a:solidFill>
                            <a:schemeClr val="bg1"/>
                          </a:solidFill>
                          <a:effectLst/>
                          <a:latin typeface="Trebuchet MS" panose="020B0603020202020204" pitchFamily="34" charset="0"/>
                        </a:rPr>
                        <a:t>-46 423 </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algn="ctr" fontAlgn="ctr"/>
                      <a:r>
                        <a:rPr lang="en-US" sz="1050" b="1" i="0" u="none" strike="noStrike" dirty="0">
                          <a:solidFill>
                            <a:schemeClr val="bg1"/>
                          </a:solidFill>
                          <a:effectLst/>
                          <a:latin typeface="Trebuchet MS" panose="020B0603020202020204" pitchFamily="34" charset="0"/>
                        </a:rPr>
                        <a:t>-3%</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algn="ctr" fontAlgn="ctr"/>
                      <a:r>
                        <a:rPr lang="en-US" sz="1050" b="1" i="0" u="none" strike="noStrike" dirty="0">
                          <a:solidFill>
                            <a:schemeClr val="bg1"/>
                          </a:solidFill>
                          <a:effectLst/>
                          <a:latin typeface="Trebuchet MS" panose="020B0603020202020204" pitchFamily="34" charset="0"/>
                        </a:rPr>
                        <a:t> </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algn="ctr" fontAlgn="ctr"/>
                      <a:r>
                        <a:rPr lang="en-US" sz="1050" b="1" i="0" u="none" strike="noStrike" dirty="0">
                          <a:solidFill>
                            <a:schemeClr val="bg1"/>
                          </a:solidFill>
                          <a:effectLst/>
                          <a:latin typeface="Trebuchet MS" panose="020B0603020202020204" pitchFamily="34" charset="0"/>
                        </a:rPr>
                        <a:t>1 497 857</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algn="ctr" fontAlgn="ctr"/>
                      <a:r>
                        <a:rPr lang="en-US" sz="1050" b="1" i="0" u="none" strike="noStrike" dirty="0">
                          <a:solidFill>
                            <a:schemeClr val="bg1"/>
                          </a:solidFill>
                          <a:effectLst/>
                          <a:latin typeface="Trebuchet MS" panose="020B0603020202020204" pitchFamily="34" charset="0"/>
                        </a:rPr>
                        <a:t>1 579 869</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algn="ctr" fontAlgn="ctr"/>
                      <a:r>
                        <a:rPr lang="en-US" sz="1050" b="1" i="0" u="none" strike="noStrike" dirty="0">
                          <a:solidFill>
                            <a:schemeClr val="bg1"/>
                          </a:solidFill>
                          <a:effectLst/>
                          <a:latin typeface="Trebuchet MS" panose="020B0603020202020204" pitchFamily="34" charset="0"/>
                        </a:rPr>
                        <a:t>1 663 323</a:t>
                      </a:r>
                    </a:p>
                  </a:txBody>
                  <a:tcPr marL="6303" marR="6303" marT="63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extLst>
                  <a:ext uri="{0D108BD9-81ED-4DB2-BD59-A6C34878D82A}">
                    <a16:rowId xmlns:a16="http://schemas.microsoft.com/office/drawing/2014/main" xmlns="" val="1865197187"/>
                  </a:ext>
                </a:extLst>
              </a:tr>
            </a:tbl>
          </a:graphicData>
        </a:graphic>
      </p:graphicFrame>
    </p:spTree>
    <p:extLst>
      <p:ext uri="{BB962C8B-B14F-4D97-AF65-F5344CB8AC3E}">
        <p14:creationId xmlns:p14="http://schemas.microsoft.com/office/powerpoint/2010/main" xmlns="" val="6403280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71A6BCF0-3FE2-4979-B3B6-2C9CA14AA6BE}"/>
              </a:ext>
            </a:extLst>
          </p:cNvPr>
          <p:cNvGraphicFramePr>
            <a:graphicFrameLocks noGrp="1"/>
          </p:cNvGraphicFramePr>
          <p:nvPr>
            <p:extLst>
              <p:ext uri="{D42A27DB-BD31-4B8C-83A1-F6EECF244321}">
                <p14:modId xmlns:p14="http://schemas.microsoft.com/office/powerpoint/2010/main" xmlns="" val="2393375424"/>
              </p:ext>
            </p:extLst>
          </p:nvPr>
        </p:nvGraphicFramePr>
        <p:xfrm>
          <a:off x="318052" y="1101824"/>
          <a:ext cx="8473819" cy="4316424"/>
        </p:xfrm>
        <a:graphic>
          <a:graphicData uri="http://schemas.openxmlformats.org/drawingml/2006/table">
            <a:tbl>
              <a:tblPr/>
              <a:tblGrid>
                <a:gridCol w="4006990">
                  <a:extLst>
                    <a:ext uri="{9D8B030D-6E8A-4147-A177-3AD203B41FA5}">
                      <a16:colId xmlns:a16="http://schemas.microsoft.com/office/drawing/2014/main" xmlns="" val="3047666025"/>
                    </a:ext>
                  </a:extLst>
                </a:gridCol>
                <a:gridCol w="2910119">
                  <a:extLst>
                    <a:ext uri="{9D8B030D-6E8A-4147-A177-3AD203B41FA5}">
                      <a16:colId xmlns:a16="http://schemas.microsoft.com/office/drawing/2014/main" xmlns="" val="1653860880"/>
                    </a:ext>
                  </a:extLst>
                </a:gridCol>
                <a:gridCol w="1556710">
                  <a:extLst>
                    <a:ext uri="{9D8B030D-6E8A-4147-A177-3AD203B41FA5}">
                      <a16:colId xmlns:a16="http://schemas.microsoft.com/office/drawing/2014/main" xmlns="" val="4214711159"/>
                    </a:ext>
                  </a:extLst>
                </a:gridCol>
              </a:tblGrid>
              <a:tr h="1431659">
                <a:tc>
                  <a:txBody>
                    <a:bodyPr/>
                    <a:lstStyle/>
                    <a:p>
                      <a:pPr algn="l" fontAlgn="b"/>
                      <a:r>
                        <a:rPr lang="en-ZA" sz="1600" b="1" i="0" u="none" strike="noStrike" dirty="0">
                          <a:solidFill>
                            <a:schemeClr val="bg1"/>
                          </a:solidFill>
                          <a:effectLst/>
                          <a:latin typeface="Trebuchet MS" panose="020B0603020202020204" pitchFamily="34" charset="0"/>
                        </a:rPr>
                        <a:t>REGION</a:t>
                      </a:r>
                    </a:p>
                  </a:txBody>
                  <a:tcPr marL="5715" marR="5715" marT="57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l" fontAlgn="b"/>
                      <a:r>
                        <a:rPr lang="en-ZA" sz="1600" b="1" i="0" u="none" strike="noStrike" dirty="0">
                          <a:solidFill>
                            <a:schemeClr val="bg1"/>
                          </a:solidFill>
                          <a:effectLst/>
                          <a:latin typeface="Trebuchet MS" panose="020B0603020202020204" pitchFamily="34" charset="0"/>
                        </a:rPr>
                        <a:t> BUDGET </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fontAlgn="b"/>
                      <a:r>
                        <a:rPr lang="en-ZA" sz="1600" b="1" i="0" u="none" strike="noStrike" dirty="0">
                          <a:solidFill>
                            <a:schemeClr val="bg1"/>
                          </a:solidFill>
                          <a:effectLst/>
                          <a:latin typeface="Trebuchet MS" panose="020B0603020202020204" pitchFamily="34" charset="0"/>
                        </a:rPr>
                        <a:t>% ON TOTAL BUDGET</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xmlns="" val="3812549311"/>
                  </a:ext>
                </a:extLst>
              </a:tr>
              <a:tr h="359255">
                <a:tc>
                  <a:txBody>
                    <a:bodyPr/>
                    <a:lstStyle/>
                    <a:p>
                      <a:pPr algn="l" fontAlgn="b"/>
                      <a:r>
                        <a:rPr lang="en-ZA" sz="1400" b="1" i="0" u="none" strike="noStrike" dirty="0">
                          <a:effectLst/>
                          <a:latin typeface="Trebuchet MS" panose="020B0603020202020204" pitchFamily="34" charset="0"/>
                        </a:rPr>
                        <a:t>ASIA</a:t>
                      </a:r>
                    </a:p>
                  </a:txBody>
                  <a:tcPr marL="5715" marR="5715" marT="57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a:effectLst/>
                          <a:latin typeface="Trebuchet MS" panose="020B0603020202020204" pitchFamily="34" charset="0"/>
                        </a:rPr>
                        <a:t> R          156 604,29 </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a:effectLst/>
                          <a:latin typeface="Trebuchet MS" panose="020B0603020202020204" pitchFamily="34" charset="0"/>
                        </a:rPr>
                        <a:t>10%</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5677764"/>
                  </a:ext>
                </a:extLst>
              </a:tr>
              <a:tr h="359255">
                <a:tc>
                  <a:txBody>
                    <a:bodyPr/>
                    <a:lstStyle/>
                    <a:p>
                      <a:pPr algn="l" fontAlgn="b"/>
                      <a:r>
                        <a:rPr lang="en-ZA" sz="1400" b="1" i="0" u="none" strike="noStrike" dirty="0">
                          <a:effectLst/>
                          <a:latin typeface="Trebuchet MS" panose="020B0603020202020204" pitchFamily="34" charset="0"/>
                        </a:rPr>
                        <a:t>AMERICAS</a:t>
                      </a:r>
                    </a:p>
                  </a:txBody>
                  <a:tcPr marL="5715" marR="5715" marT="57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dirty="0">
                          <a:effectLst/>
                          <a:latin typeface="Trebuchet MS" panose="020B0603020202020204" pitchFamily="34" charset="0"/>
                        </a:rPr>
                        <a:t> R          111 074,67 </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a:effectLst/>
                          <a:latin typeface="Trebuchet MS" panose="020B0603020202020204" pitchFamily="34" charset="0"/>
                        </a:rPr>
                        <a:t>7%</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12940740"/>
                  </a:ext>
                </a:extLst>
              </a:tr>
              <a:tr h="359255">
                <a:tc>
                  <a:txBody>
                    <a:bodyPr/>
                    <a:lstStyle/>
                    <a:p>
                      <a:pPr algn="l" fontAlgn="b"/>
                      <a:r>
                        <a:rPr lang="en-ZA" sz="1400" b="1" i="0" u="none" strike="noStrike" dirty="0">
                          <a:effectLst/>
                          <a:latin typeface="Trebuchet MS" panose="020B0603020202020204" pitchFamily="34" charset="0"/>
                        </a:rPr>
                        <a:t>EUROPE</a:t>
                      </a:r>
                    </a:p>
                  </a:txBody>
                  <a:tcPr marL="5715" marR="5715" marT="57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dirty="0">
                          <a:effectLst/>
                          <a:latin typeface="Trebuchet MS" panose="020B0603020202020204" pitchFamily="34" charset="0"/>
                        </a:rPr>
                        <a:t> R          235 923,40 </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a:effectLst/>
                          <a:latin typeface="Trebuchet MS" panose="020B0603020202020204" pitchFamily="34" charset="0"/>
                        </a:rPr>
                        <a:t>16%</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69161328"/>
                  </a:ext>
                </a:extLst>
              </a:tr>
              <a:tr h="359255">
                <a:tc>
                  <a:txBody>
                    <a:bodyPr/>
                    <a:lstStyle/>
                    <a:p>
                      <a:pPr algn="l" fontAlgn="b"/>
                      <a:r>
                        <a:rPr lang="en-ZA" sz="1400" b="1" i="0" u="none" strike="noStrike">
                          <a:effectLst/>
                          <a:latin typeface="Trebuchet MS" panose="020B0603020202020204" pitchFamily="34" charset="0"/>
                        </a:rPr>
                        <a:t>AFRICA</a:t>
                      </a:r>
                    </a:p>
                  </a:txBody>
                  <a:tcPr marL="5715" marR="5715" marT="57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dirty="0">
                          <a:effectLst/>
                          <a:latin typeface="Trebuchet MS" panose="020B0603020202020204" pitchFamily="34" charset="0"/>
                        </a:rPr>
                        <a:t> R            86 214,97 </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a:effectLst/>
                          <a:latin typeface="Trebuchet MS" panose="020B0603020202020204" pitchFamily="34" charset="0"/>
                        </a:rPr>
                        <a:t>6%</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14659684"/>
                  </a:ext>
                </a:extLst>
              </a:tr>
              <a:tr h="369980">
                <a:tc>
                  <a:txBody>
                    <a:bodyPr/>
                    <a:lstStyle/>
                    <a:p>
                      <a:pPr algn="l" fontAlgn="b"/>
                      <a:r>
                        <a:rPr lang="en-ZA" sz="1400" b="1" i="0" u="none" strike="noStrike">
                          <a:effectLst/>
                          <a:latin typeface="Trebuchet MS" panose="020B0603020202020204" pitchFamily="34" charset="0"/>
                        </a:rPr>
                        <a:t>HEAD OFFICE COST</a:t>
                      </a:r>
                    </a:p>
                  </a:txBody>
                  <a:tcPr marL="5715" marR="5715" marT="57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400" b="1" i="0" u="none" strike="noStrike" dirty="0">
                          <a:effectLst/>
                          <a:latin typeface="Trebuchet MS" panose="020B0603020202020204" pitchFamily="34" charset="0"/>
                        </a:rPr>
                        <a:t> R          399 406,23 </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effectLst/>
                          <a:latin typeface="Trebuchet MS" panose="020B0603020202020204" pitchFamily="34" charset="0"/>
                        </a:rPr>
                        <a:t>27%</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67112128"/>
                  </a:ext>
                </a:extLst>
              </a:tr>
              <a:tr h="359255">
                <a:tc>
                  <a:txBody>
                    <a:bodyPr/>
                    <a:lstStyle/>
                    <a:p>
                      <a:pPr algn="l" fontAlgn="b"/>
                      <a:endParaRPr lang="en-ZA" sz="1400" b="0" i="0" u="none" strike="noStrike">
                        <a:effectLst/>
                        <a:latin typeface="Trebuchet MS" panose="020B0603020202020204" pitchFamily="34" charset="0"/>
                      </a:endParaRPr>
                    </a:p>
                  </a:txBody>
                  <a:tcPr marL="5715" marR="5715" marT="571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ZA" sz="1400" b="0" i="0" u="none" strike="noStrike" dirty="0">
                        <a:effectLst/>
                        <a:latin typeface="Trebuchet MS" panose="020B0603020202020204" pitchFamily="34" charset="0"/>
                      </a:endParaRPr>
                    </a:p>
                  </a:txBody>
                  <a:tcPr marL="5715" marR="5715" marT="571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ZA" sz="1400" b="0" i="0" u="none" strike="noStrike">
                        <a:effectLst/>
                        <a:latin typeface="Trebuchet MS" panose="020B0603020202020204" pitchFamily="34" charset="0"/>
                      </a:endParaRPr>
                    </a:p>
                  </a:txBody>
                  <a:tcPr marL="5715" marR="5715" marT="5715"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919897234"/>
                  </a:ext>
                </a:extLst>
              </a:tr>
              <a:tr h="359255">
                <a:tc>
                  <a:txBody>
                    <a:bodyPr/>
                    <a:lstStyle/>
                    <a:p>
                      <a:pPr algn="l" fontAlgn="b"/>
                      <a:r>
                        <a:rPr lang="en-ZA" sz="1400" b="1" i="0" u="none" strike="noStrike">
                          <a:effectLst/>
                          <a:latin typeface="Trebuchet MS" panose="020B0603020202020204" pitchFamily="34" charset="0"/>
                        </a:rPr>
                        <a:t>TOTAL BUDGET </a:t>
                      </a:r>
                    </a:p>
                  </a:txBody>
                  <a:tcPr marL="5715" marR="5715" marT="5715" marB="0" anchor="b">
                    <a:lnL>
                      <a:noFill/>
                    </a:lnL>
                    <a:lnR>
                      <a:noFill/>
                    </a:lnR>
                    <a:lnT>
                      <a:noFill/>
                    </a:lnT>
                    <a:lnB>
                      <a:noFill/>
                    </a:lnB>
                  </a:tcPr>
                </a:tc>
                <a:tc>
                  <a:txBody>
                    <a:bodyPr/>
                    <a:lstStyle/>
                    <a:p>
                      <a:pPr algn="l" fontAlgn="b"/>
                      <a:r>
                        <a:rPr lang="en-ZA" sz="1400" b="1" i="0" u="none" strike="noStrike" dirty="0">
                          <a:effectLst/>
                          <a:latin typeface="Trebuchet MS" panose="020B0603020202020204" pitchFamily="34" charset="0"/>
                        </a:rPr>
                        <a:t> R       1 497 857,00 </a:t>
                      </a:r>
                    </a:p>
                  </a:txBody>
                  <a:tcPr marL="5715" marR="5715" marT="5715" marB="0" anchor="b">
                    <a:lnL>
                      <a:noFill/>
                    </a:lnL>
                    <a:lnR>
                      <a:noFill/>
                    </a:lnR>
                    <a:lnT>
                      <a:noFill/>
                    </a:lnT>
                    <a:lnB>
                      <a:noFill/>
                    </a:lnB>
                  </a:tcPr>
                </a:tc>
                <a:tc>
                  <a:txBody>
                    <a:bodyPr/>
                    <a:lstStyle/>
                    <a:p>
                      <a:pPr algn="l" fontAlgn="b"/>
                      <a:endParaRPr lang="en-ZA" sz="1400" b="0" i="0" u="none" strike="noStrike">
                        <a:effectLst/>
                        <a:latin typeface="Trebuchet MS" panose="020B0603020202020204" pitchFamily="34" charset="0"/>
                      </a:endParaRPr>
                    </a:p>
                  </a:txBody>
                  <a:tcPr marL="5715" marR="5715" marT="5715" marB="0" anchor="b">
                    <a:lnL>
                      <a:noFill/>
                    </a:lnL>
                    <a:lnR>
                      <a:noFill/>
                    </a:lnR>
                    <a:lnT>
                      <a:noFill/>
                    </a:lnT>
                    <a:lnB>
                      <a:noFill/>
                    </a:lnB>
                  </a:tcPr>
                </a:tc>
                <a:extLst>
                  <a:ext uri="{0D108BD9-81ED-4DB2-BD59-A6C34878D82A}">
                    <a16:rowId xmlns:a16="http://schemas.microsoft.com/office/drawing/2014/main" xmlns="" val="2073776876"/>
                  </a:ext>
                </a:extLst>
              </a:tr>
              <a:tr h="359255">
                <a:tc>
                  <a:txBody>
                    <a:bodyPr/>
                    <a:lstStyle/>
                    <a:p>
                      <a:pPr algn="l" fontAlgn="b"/>
                      <a:r>
                        <a:rPr lang="en-ZA" sz="1400" b="1" i="0" u="none" strike="noStrike">
                          <a:effectLst/>
                          <a:latin typeface="Trebuchet MS" panose="020B0603020202020204" pitchFamily="34" charset="0"/>
                        </a:rPr>
                        <a:t>TOTAL PROGRAM COST</a:t>
                      </a:r>
                    </a:p>
                  </a:txBody>
                  <a:tcPr marL="5715" marR="5715" marT="5715" marB="0" anchor="b">
                    <a:lnL>
                      <a:noFill/>
                    </a:lnL>
                    <a:lnR>
                      <a:noFill/>
                    </a:lnR>
                    <a:lnT>
                      <a:noFill/>
                    </a:lnT>
                    <a:lnB>
                      <a:noFill/>
                    </a:lnB>
                  </a:tcPr>
                </a:tc>
                <a:tc>
                  <a:txBody>
                    <a:bodyPr/>
                    <a:lstStyle/>
                    <a:p>
                      <a:pPr algn="l" fontAlgn="b"/>
                      <a:r>
                        <a:rPr lang="en-ZA" sz="1400" b="1" i="0" u="none" strike="noStrike" dirty="0">
                          <a:effectLst/>
                          <a:latin typeface="Trebuchet MS" panose="020B0603020202020204" pitchFamily="34" charset="0"/>
                        </a:rPr>
                        <a:t> R          989 223,55 </a:t>
                      </a:r>
                    </a:p>
                  </a:txBody>
                  <a:tcPr marL="5715" marR="5715" marT="5715" marB="0" anchor="b">
                    <a:lnL>
                      <a:noFill/>
                    </a:lnL>
                    <a:lnR>
                      <a:noFill/>
                    </a:lnR>
                    <a:lnT>
                      <a:noFill/>
                    </a:lnT>
                    <a:lnB>
                      <a:noFill/>
                    </a:lnB>
                  </a:tcPr>
                </a:tc>
                <a:tc>
                  <a:txBody>
                    <a:bodyPr/>
                    <a:lstStyle/>
                    <a:p>
                      <a:pPr algn="ctr" fontAlgn="b"/>
                      <a:r>
                        <a:rPr lang="en-ZA" sz="1400" b="1" i="0" u="none" strike="noStrike" dirty="0">
                          <a:effectLst/>
                          <a:latin typeface="Trebuchet MS" panose="020B0603020202020204" pitchFamily="34" charset="0"/>
                        </a:rPr>
                        <a:t>66%</a:t>
                      </a:r>
                    </a:p>
                  </a:txBody>
                  <a:tcPr marL="5715" marR="5715" marT="5715" marB="0" anchor="b">
                    <a:lnL>
                      <a:noFill/>
                    </a:lnL>
                    <a:lnR>
                      <a:noFill/>
                    </a:lnR>
                    <a:lnT>
                      <a:noFill/>
                    </a:lnT>
                    <a:lnB>
                      <a:noFill/>
                    </a:lnB>
                  </a:tcPr>
                </a:tc>
                <a:extLst>
                  <a:ext uri="{0D108BD9-81ED-4DB2-BD59-A6C34878D82A}">
                    <a16:rowId xmlns:a16="http://schemas.microsoft.com/office/drawing/2014/main" xmlns="" val="724082636"/>
                  </a:ext>
                </a:extLst>
              </a:tr>
            </a:tbl>
          </a:graphicData>
        </a:graphic>
      </p:graphicFrame>
      <p:sp>
        <p:nvSpPr>
          <p:cNvPr id="5" name="Title 1"/>
          <p:cNvSpPr>
            <a:spLocks noGrp="1"/>
          </p:cNvSpPr>
          <p:nvPr>
            <p:ph type="title"/>
          </p:nvPr>
        </p:nvSpPr>
        <p:spPr>
          <a:xfrm>
            <a:off x="403245" y="198259"/>
            <a:ext cx="8573114" cy="771844"/>
          </a:xfrm>
        </p:spPr>
        <p:txBody>
          <a:bodyPr/>
          <a:lstStyle/>
          <a:p>
            <a:r>
              <a:rPr lang="en-US" dirty="0"/>
              <a:t>SA Tourism marketing execution budget per region</a:t>
            </a:r>
          </a:p>
        </p:txBody>
      </p:sp>
    </p:spTree>
    <p:extLst>
      <p:ext uri="{BB962C8B-B14F-4D97-AF65-F5344CB8AC3E}">
        <p14:creationId xmlns:p14="http://schemas.microsoft.com/office/powerpoint/2010/main" xmlns="" val="38452998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noChangeArrowheads="1"/>
          </p:cNvSpPr>
          <p:nvPr>
            <p:ph type="title"/>
          </p:nvPr>
        </p:nvSpPr>
        <p:spPr/>
        <p:txBody>
          <a:bodyPr/>
          <a:lstStyle/>
          <a:p>
            <a:r>
              <a:rPr lang="en-ZA" altLang="en-US" b="1" dirty="0"/>
              <a:t>Abbreviations and Acronyms</a:t>
            </a:r>
          </a:p>
        </p:txBody>
      </p:sp>
      <p:sp>
        <p:nvSpPr>
          <p:cNvPr id="101379" name="Content Placeholder 2"/>
          <p:cNvSpPr>
            <a:spLocks noGrp="1" noChangeArrowheads="1"/>
          </p:cNvSpPr>
          <p:nvPr>
            <p:ph idx="1"/>
          </p:nvPr>
        </p:nvSpPr>
        <p:spPr>
          <a:xfrm>
            <a:off x="79513" y="836613"/>
            <a:ext cx="9191708" cy="4319587"/>
          </a:xfrm>
        </p:spPr>
        <p:txBody>
          <a:bodyPr/>
          <a:lstStyle/>
          <a:p>
            <a:r>
              <a:rPr lang="en-US" altLang="en-US" sz="1200" b="1" dirty="0"/>
              <a:t>AENE		</a:t>
            </a:r>
            <a:r>
              <a:rPr lang="en-US" altLang="en-US" sz="1200" dirty="0"/>
              <a:t>Adjusted</a:t>
            </a:r>
            <a:r>
              <a:rPr lang="en-US" altLang="en-US" sz="1200" b="1" dirty="0"/>
              <a:t> </a:t>
            </a:r>
            <a:r>
              <a:rPr lang="en-US" altLang="en-US" sz="1200" dirty="0"/>
              <a:t>Estimates of National Expenditure</a:t>
            </a:r>
          </a:p>
          <a:p>
            <a:r>
              <a:rPr lang="en-US" altLang="en-US" sz="1200" b="1" dirty="0"/>
              <a:t>AGM		</a:t>
            </a:r>
            <a:r>
              <a:rPr lang="en-US" altLang="en-US" sz="1200" dirty="0"/>
              <a:t>Annual General Meeting</a:t>
            </a:r>
          </a:p>
          <a:p>
            <a:r>
              <a:rPr lang="en-ZA" altLang="en-US" sz="1200" b="1" dirty="0"/>
              <a:t>CAGR</a:t>
            </a:r>
            <a:r>
              <a:rPr lang="en-ZA" altLang="en-US" sz="1200" dirty="0"/>
              <a:t>		Compound Annual Growth Rate</a:t>
            </a:r>
          </a:p>
          <a:p>
            <a:pPr>
              <a:buClr>
                <a:srgbClr val="000000"/>
              </a:buClr>
            </a:pPr>
            <a:r>
              <a:rPr lang="en-US" altLang="en-US" sz="1200" b="1" dirty="0"/>
              <a:t>EAP</a:t>
            </a:r>
            <a:r>
              <a:rPr lang="en-US" altLang="en-US" sz="1200" dirty="0"/>
              <a:t>		Economically Active Population  (People from 15-64 years of age 	 				who are either employed or unemployed  and seeking employment)</a:t>
            </a:r>
          </a:p>
          <a:p>
            <a:pPr>
              <a:buClr>
                <a:srgbClr val="000000"/>
              </a:buClr>
            </a:pPr>
            <a:r>
              <a:rPr lang="en-US" altLang="en-US" sz="1200" b="1" dirty="0"/>
              <a:t>FNB-BER</a:t>
            </a:r>
            <a:r>
              <a:rPr lang="en-US" altLang="en-US" sz="1200" dirty="0"/>
              <a:t>	First National Bank &amp; Bureau of Economic Research </a:t>
            </a:r>
          </a:p>
          <a:p>
            <a:pPr>
              <a:buClr>
                <a:srgbClr val="000000"/>
              </a:buClr>
            </a:pPr>
            <a:r>
              <a:rPr lang="en-US" altLang="en-US" sz="1200" b="1" dirty="0"/>
              <a:t>MESE</a:t>
            </a:r>
            <a:r>
              <a:rPr lang="en-US" altLang="en-US" sz="1200" dirty="0"/>
              <a:t>		Meetings, Exhibitions &amp; Special Events</a:t>
            </a:r>
          </a:p>
          <a:p>
            <a:pPr>
              <a:buClr>
                <a:srgbClr val="000000"/>
              </a:buClr>
            </a:pPr>
            <a:r>
              <a:rPr lang="en-ZA" altLang="en-US" sz="1200" b="1" dirty="0">
                <a:solidFill>
                  <a:srgbClr val="000000"/>
                </a:solidFill>
              </a:rPr>
              <a:t>MICE		</a:t>
            </a:r>
            <a:r>
              <a:rPr lang="en-ZA" altLang="en-US" sz="1200" dirty="0">
                <a:solidFill>
                  <a:srgbClr val="000000"/>
                </a:solidFill>
              </a:rPr>
              <a:t>Meetings, Incentives, Conferencing and Exhibitions</a:t>
            </a:r>
          </a:p>
          <a:p>
            <a:pPr>
              <a:lnSpc>
                <a:spcPct val="115000"/>
              </a:lnSpc>
            </a:pPr>
            <a:r>
              <a:rPr lang="en-ZA" altLang="en-US" sz="1200" b="1" dirty="0">
                <a:ea typeface="Times New Roman" panose="02020603050405020304" pitchFamily="18" charset="0"/>
                <a:cs typeface="Calibri" panose="020F0502020204030204" pitchFamily="34" charset="0"/>
              </a:rPr>
              <a:t>SANCB		</a:t>
            </a:r>
            <a:r>
              <a:rPr lang="en-ZA" altLang="en-US" sz="1200" dirty="0">
                <a:ea typeface="Times New Roman" panose="02020603050405020304" pitchFamily="18" charset="0"/>
                <a:cs typeface="Calibri" panose="020F0502020204030204" pitchFamily="34" charset="0"/>
              </a:rPr>
              <a:t>South African National Convention Bureau</a:t>
            </a:r>
          </a:p>
          <a:p>
            <a:pPr>
              <a:lnSpc>
                <a:spcPct val="115000"/>
              </a:lnSpc>
            </a:pPr>
            <a:r>
              <a:rPr lang="en-ZA" altLang="en-US" sz="1200" b="1" dirty="0">
                <a:ea typeface="Times New Roman" panose="02020603050405020304" pitchFamily="18" charset="0"/>
                <a:cs typeface="Calibri" panose="020F0502020204030204" pitchFamily="34" charset="0"/>
              </a:rPr>
              <a:t>TDDS</a:t>
            </a:r>
            <a:r>
              <a:rPr lang="en-ZA" altLang="en-US" sz="1200" dirty="0">
                <a:ea typeface="Times New Roman" panose="02020603050405020304" pitchFamily="18" charset="0"/>
                <a:cs typeface="Calibri" panose="020F0502020204030204" pitchFamily="34" charset="0"/>
              </a:rPr>
              <a:t>		Total Domestic Direct Spend </a:t>
            </a:r>
            <a:r>
              <a:rPr lang="en-GB" altLang="en-US" sz="1200" dirty="0">
                <a:cs typeface="Times New Roman" panose="02020603050405020304" pitchFamily="18" charset="0"/>
              </a:rPr>
              <a:t>is the amount spent by South African residents on 				domestic trips excluding any prepaid amounts and reported in nominal terms</a:t>
            </a:r>
            <a:endParaRPr lang="en-ZA" altLang="en-US" sz="1200" dirty="0">
              <a:cs typeface="Times New Roman" panose="02020603050405020304" pitchFamily="18" charset="0"/>
            </a:endParaRPr>
          </a:p>
          <a:p>
            <a:pPr>
              <a:lnSpc>
                <a:spcPct val="115000"/>
              </a:lnSpc>
            </a:pPr>
            <a:r>
              <a:rPr lang="en-ZA" altLang="en-US" sz="1200" b="1" dirty="0">
                <a:cs typeface="Times New Roman" panose="02020603050405020304" pitchFamily="18" charset="0"/>
              </a:rPr>
              <a:t>TGCSA		</a:t>
            </a:r>
            <a:r>
              <a:rPr lang="en-ZA" altLang="en-US" sz="1200" dirty="0">
                <a:cs typeface="Times New Roman" panose="02020603050405020304" pitchFamily="18" charset="0"/>
              </a:rPr>
              <a:t>Tourism Grading Council of South Africa</a:t>
            </a:r>
          </a:p>
          <a:p>
            <a:pPr>
              <a:lnSpc>
                <a:spcPct val="115000"/>
              </a:lnSpc>
            </a:pPr>
            <a:r>
              <a:rPr lang="en-ZA" altLang="en-US" sz="1200" b="1" dirty="0">
                <a:cs typeface="Times New Roman" panose="02020603050405020304" pitchFamily="18" charset="0"/>
              </a:rPr>
              <a:t>TOMSA</a:t>
            </a:r>
            <a:r>
              <a:rPr lang="en-ZA" altLang="en-US" sz="1200" dirty="0">
                <a:cs typeface="Times New Roman" panose="02020603050405020304" pitchFamily="18" charset="0"/>
              </a:rPr>
              <a:t>	</a:t>
            </a:r>
            <a:r>
              <a:rPr lang="en-ZA" altLang="en-US" sz="1200" dirty="0"/>
              <a:t>	Tourism Marketing South Africa</a:t>
            </a:r>
          </a:p>
          <a:p>
            <a:pPr>
              <a:lnSpc>
                <a:spcPct val="115000"/>
              </a:lnSpc>
            </a:pPr>
            <a:r>
              <a:rPr lang="en-ZA" altLang="en-US" sz="1200" b="1" dirty="0">
                <a:cs typeface="Times New Roman" panose="02020603050405020304" pitchFamily="18" charset="0"/>
              </a:rPr>
              <a:t>TTFDS</a:t>
            </a:r>
            <a:r>
              <a:rPr lang="en-ZA" altLang="en-US" sz="1200" dirty="0">
                <a:cs typeface="Times New Roman" panose="02020603050405020304" pitchFamily="18" charset="0"/>
              </a:rPr>
              <a:t>		Total Tourist Foreign Direct Spend is </a:t>
            </a:r>
            <a:r>
              <a:rPr lang="en-GB" altLang="en-US" sz="1200" dirty="0"/>
              <a:t>the total amount spent directly in South 				Africa by all foreign tourists and reported in nominal terms</a:t>
            </a:r>
            <a:endParaRPr lang="en-ZA" altLang="en-US" sz="1200" dirty="0"/>
          </a:p>
          <a:p>
            <a:pPr>
              <a:lnSpc>
                <a:spcPct val="115000"/>
              </a:lnSpc>
            </a:pPr>
            <a:r>
              <a:rPr lang="en-ZA" altLang="en-US" sz="1200" b="1" dirty="0">
                <a:cs typeface="Times New Roman" panose="02020603050405020304" pitchFamily="18" charset="0"/>
              </a:rPr>
              <a:t>UNWTO</a:t>
            </a:r>
            <a:r>
              <a:rPr lang="en-ZA" altLang="en-US" sz="1200" dirty="0">
                <a:cs typeface="Times New Roman" panose="02020603050405020304" pitchFamily="18" charset="0"/>
              </a:rPr>
              <a:t>		United Nations World Travel Organisation</a:t>
            </a:r>
          </a:p>
          <a:p>
            <a:pPr>
              <a:buClr>
                <a:srgbClr val="000000"/>
              </a:buClr>
            </a:pPr>
            <a:r>
              <a:rPr lang="en-ZA" altLang="en-US" sz="1200" b="1" dirty="0">
                <a:solidFill>
                  <a:srgbClr val="000000"/>
                </a:solidFill>
              </a:rPr>
              <a:t>VFR</a:t>
            </a:r>
            <a:r>
              <a:rPr lang="en-ZA" altLang="en-US" sz="1200" dirty="0">
                <a:solidFill>
                  <a:srgbClr val="000000"/>
                </a:solidFill>
              </a:rPr>
              <a:t>		Visiting Friends and Relatives. </a:t>
            </a:r>
            <a:r>
              <a:rPr lang="en-US" altLang="en-US" sz="1200" dirty="0"/>
              <a:t>VFR travel is largely not in the control of SA 				Tourism as this type of travel includes trips which are undertaken to see relatives and/or 			friends e.g. weddings, funerals, etc. The tourist need not have stayed at the friends and/or 			relatives house.</a:t>
            </a:r>
            <a:endParaRPr lang="en-ZA" altLang="en-US" sz="1200" dirty="0">
              <a:solidFill>
                <a:srgbClr val="000000"/>
              </a:solidFill>
            </a:endParaRPr>
          </a:p>
          <a:p>
            <a:pPr>
              <a:buClr>
                <a:srgbClr val="000000"/>
              </a:buClr>
            </a:pPr>
            <a:r>
              <a:rPr lang="en-ZA" altLang="en-US" sz="1200" b="1" dirty="0">
                <a:solidFill>
                  <a:srgbClr val="000000"/>
                </a:solidFill>
              </a:rPr>
              <a:t>VFS</a:t>
            </a:r>
            <a:r>
              <a:rPr lang="en-ZA" altLang="en-US" sz="1200" dirty="0">
                <a:solidFill>
                  <a:srgbClr val="000000"/>
                </a:solidFill>
              </a:rPr>
              <a:t>		Visa Facilitation Services</a:t>
            </a:r>
          </a:p>
          <a:p>
            <a:pPr>
              <a:lnSpc>
                <a:spcPct val="115000"/>
              </a:lnSpc>
              <a:buFont typeface="Times" panose="02020603050405020304" pitchFamily="18" charset="0"/>
              <a:buNone/>
            </a:pPr>
            <a:endParaRPr lang="en-ZA" altLang="en-US" sz="12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noChangeArrowheads="1"/>
          </p:cNvSpPr>
          <p:nvPr>
            <p:ph type="title"/>
          </p:nvPr>
        </p:nvSpPr>
        <p:spPr/>
        <p:txBody>
          <a:bodyPr/>
          <a:lstStyle/>
          <a:p>
            <a:r>
              <a:rPr lang="en-ZA" altLang="en-US" b="1" dirty="0"/>
              <a:t>Definitions</a:t>
            </a:r>
          </a:p>
        </p:txBody>
      </p:sp>
      <p:sp>
        <p:nvSpPr>
          <p:cNvPr id="1234" name="Text Placeholder 1">
            <a:extLst>
              <a:ext uri="{FF2B5EF4-FFF2-40B4-BE49-F238E27FC236}">
                <a16:creationId xmlns:a16="http://schemas.microsoft.com/office/drawing/2014/main" xmlns="" id="{FAC9479A-61E1-4F13-A017-6E1B47A078D3}"/>
              </a:ext>
            </a:extLst>
          </p:cNvPr>
          <p:cNvSpPr txBox="1">
            <a:spLocks/>
          </p:cNvSpPr>
          <p:nvPr/>
        </p:nvSpPr>
        <p:spPr>
          <a:xfrm>
            <a:off x="1051585" y="1802895"/>
            <a:ext cx="7805790" cy="2236342"/>
          </a:xfrm>
          <a:prstGeom prst="rect">
            <a:avLst/>
          </a:prstGeom>
        </p:spPr>
        <p:txBody>
          <a:bodyPr wrap="square" lIns="91440" tIns="45720" rIns="91440" bIns="45720">
            <a:noAutofit/>
          </a:bodyPr>
          <a:lstStyle>
            <a:lvl1pPr marL="180000" indent="-180000" algn="l" defTabSz="584310" rtl="0" eaLnBrk="1" latinLnBrk="0" hangingPunct="1">
              <a:spcBef>
                <a:spcPct val="20000"/>
              </a:spcBef>
              <a:buSzPct val="125000"/>
              <a:buFont typeface="Arial" panose="020B0604020202020204" pitchFamily="34" charset="0"/>
              <a:buChar char="•"/>
              <a:defRPr sz="1050" kern="1200">
                <a:solidFill>
                  <a:schemeClr val="tx1"/>
                </a:solidFill>
                <a:latin typeface="Source Sans Pro" panose="020B0503030403020204" pitchFamily="34" charset="0"/>
                <a:ea typeface="+mn-ea"/>
                <a:cs typeface="+mn-cs"/>
              </a:defRPr>
            </a:lvl1pPr>
            <a:lvl2pPr marL="360000" marR="0" indent="-180000" algn="l" defTabSz="584310" rtl="0" eaLnBrk="1" fontAlgn="auto" latinLnBrk="0" hangingPunct="1">
              <a:lnSpc>
                <a:spcPct val="100000"/>
              </a:lnSpc>
              <a:spcBef>
                <a:spcPct val="20000"/>
              </a:spcBef>
              <a:spcAft>
                <a:spcPts val="0"/>
              </a:spcAft>
              <a:buClrTx/>
              <a:buSzPct val="125000"/>
              <a:buFont typeface="Arial" panose="020B0604020202020204" pitchFamily="34" charset="0"/>
              <a:buChar char="•"/>
              <a:tabLst/>
              <a:defRPr sz="1050" kern="1200">
                <a:solidFill>
                  <a:schemeClr val="tx1"/>
                </a:solidFill>
                <a:latin typeface="Source Sans Pro" panose="020B0503030403020204" pitchFamily="34" charset="0"/>
                <a:ea typeface="+mn-ea"/>
                <a:cs typeface="+mn-cs"/>
              </a:defRPr>
            </a:lvl2pPr>
            <a:lvl3pPr marL="540000" indent="-180000" algn="l" defTabSz="584310" rtl="0" eaLnBrk="1" latinLnBrk="0" hangingPunct="1">
              <a:spcBef>
                <a:spcPct val="20000"/>
              </a:spcBef>
              <a:buSzPct val="125000"/>
              <a:buFont typeface="Arial" panose="020B0604020202020204" pitchFamily="34" charset="0"/>
              <a:buChar char="•"/>
              <a:defRPr sz="1050" kern="1200">
                <a:solidFill>
                  <a:schemeClr val="tx1"/>
                </a:solidFill>
                <a:latin typeface="Source Sans Pro" panose="020B0503030403020204" pitchFamily="34" charset="0"/>
                <a:ea typeface="+mn-ea"/>
                <a:cs typeface="+mn-cs"/>
              </a:defRPr>
            </a:lvl3pPr>
            <a:lvl4pPr marL="1022541" indent="-146077" algn="l" defTabSz="584310" rtl="0" eaLnBrk="1" latinLnBrk="0" hangingPunct="1">
              <a:spcBef>
                <a:spcPct val="20000"/>
              </a:spcBef>
              <a:buFont typeface="Arial" pitchFamily="34" charset="0"/>
              <a:buChar char="–"/>
              <a:defRPr sz="1050" kern="1200">
                <a:solidFill>
                  <a:schemeClr val="tx1"/>
                </a:solidFill>
                <a:latin typeface="Source Sans Pro" panose="020B0503030403020204" pitchFamily="34" charset="0"/>
                <a:ea typeface="+mn-ea"/>
                <a:cs typeface="+mn-cs"/>
              </a:defRPr>
            </a:lvl4pPr>
            <a:lvl5pPr marL="1314696" indent="-146077" algn="l" defTabSz="584310" rtl="0" eaLnBrk="1" latinLnBrk="0" hangingPunct="1">
              <a:spcBef>
                <a:spcPct val="20000"/>
              </a:spcBef>
              <a:buFont typeface="Arial" pitchFamily="34" charset="0"/>
              <a:buChar char="»"/>
              <a:defRPr sz="1050" kern="1200">
                <a:solidFill>
                  <a:schemeClr val="tx1"/>
                </a:solidFill>
                <a:latin typeface="Source Sans Pro" panose="020B0503030403020204" pitchFamily="34" charset="0"/>
                <a:ea typeface="+mn-ea"/>
                <a:cs typeface="+mn-cs"/>
              </a:defRPr>
            </a:lvl5pPr>
            <a:lvl6pPr marL="1606852" indent="-146077" algn="l" defTabSz="584310" rtl="0" eaLnBrk="1" latinLnBrk="0" hangingPunct="1">
              <a:spcBef>
                <a:spcPct val="20000"/>
              </a:spcBef>
              <a:buFont typeface="Arial" pitchFamily="34" charset="0"/>
              <a:buChar char="•"/>
              <a:defRPr sz="1279" kern="1200">
                <a:solidFill>
                  <a:schemeClr val="tx1"/>
                </a:solidFill>
                <a:latin typeface="+mn-lt"/>
                <a:ea typeface="+mn-ea"/>
                <a:cs typeface="+mn-cs"/>
              </a:defRPr>
            </a:lvl6pPr>
            <a:lvl7pPr marL="1899005" indent="-146077" algn="l" defTabSz="584310" rtl="0" eaLnBrk="1" latinLnBrk="0" hangingPunct="1">
              <a:spcBef>
                <a:spcPct val="20000"/>
              </a:spcBef>
              <a:buFont typeface="Arial" pitchFamily="34" charset="0"/>
              <a:buChar char="•"/>
              <a:defRPr sz="1279" kern="1200">
                <a:solidFill>
                  <a:schemeClr val="tx1"/>
                </a:solidFill>
                <a:latin typeface="+mn-lt"/>
                <a:ea typeface="+mn-ea"/>
                <a:cs typeface="+mn-cs"/>
              </a:defRPr>
            </a:lvl7pPr>
            <a:lvl8pPr marL="2191161" indent="-146077" algn="l" defTabSz="584310" rtl="0" eaLnBrk="1" latinLnBrk="0" hangingPunct="1">
              <a:spcBef>
                <a:spcPct val="20000"/>
              </a:spcBef>
              <a:buFont typeface="Arial" pitchFamily="34" charset="0"/>
              <a:buChar char="•"/>
              <a:defRPr sz="1279" kern="1200">
                <a:solidFill>
                  <a:schemeClr val="tx1"/>
                </a:solidFill>
                <a:latin typeface="+mn-lt"/>
                <a:ea typeface="+mn-ea"/>
                <a:cs typeface="+mn-cs"/>
              </a:defRPr>
            </a:lvl8pPr>
            <a:lvl9pPr marL="2483315" indent="-146077" algn="l" defTabSz="584310" rtl="0" eaLnBrk="1" latinLnBrk="0" hangingPunct="1">
              <a:spcBef>
                <a:spcPct val="20000"/>
              </a:spcBef>
              <a:buFont typeface="Arial" pitchFamily="34" charset="0"/>
              <a:buChar char="•"/>
              <a:defRPr sz="1279" kern="1200">
                <a:solidFill>
                  <a:schemeClr val="tx1"/>
                </a:solidFill>
                <a:latin typeface="+mn-lt"/>
                <a:ea typeface="+mn-ea"/>
                <a:cs typeface="+mn-cs"/>
              </a:defRPr>
            </a:lvl9pPr>
          </a:lstStyle>
          <a:p>
            <a:pPr marL="0" lvl="1" indent="0" algn="just">
              <a:spcBef>
                <a:spcPts val="600"/>
              </a:spcBef>
              <a:spcAft>
                <a:spcPts val="600"/>
              </a:spcAft>
              <a:buClr>
                <a:srgbClr val="008DC2"/>
              </a:buClr>
              <a:buSzPct val="100000"/>
              <a:buFont typeface="Arial" panose="020B0604020202020204" pitchFamily="34" charset="0"/>
              <a:buNone/>
              <a:defRPr/>
            </a:pPr>
            <a:r>
              <a:rPr lang="en-US" sz="1200" b="1" dirty="0">
                <a:solidFill>
                  <a:srgbClr val="1B587C"/>
                </a:solidFill>
                <a:latin typeface="Trebuchet MS" panose="020B0603020202020204" pitchFamily="34" charset="0"/>
              </a:rPr>
              <a:t>Visitor </a:t>
            </a:r>
            <a:r>
              <a:rPr lang="en-US" sz="1200" b="1" dirty="0">
                <a:solidFill>
                  <a:srgbClr val="4E8542"/>
                </a:solidFill>
                <a:latin typeface="Trebuchet MS" panose="020B0603020202020204" pitchFamily="34" charset="0"/>
              </a:rPr>
              <a:t>– </a:t>
            </a:r>
            <a:r>
              <a:rPr lang="en-US" sz="1200" dirty="0">
                <a:solidFill>
                  <a:prstClr val="black"/>
                </a:solidFill>
                <a:latin typeface="Trebuchet MS" panose="020B0603020202020204" pitchFamily="34" charset="0"/>
              </a:rPr>
              <a:t>A visitor is a traveler taking a trip to a main destination outside his/her usual environment, for less than a year, for any main reason other than to be employed by a resident entity in the county or place visited. </a:t>
            </a:r>
          </a:p>
          <a:p>
            <a:pPr marL="0" lvl="1" indent="0" algn="just">
              <a:spcBef>
                <a:spcPts val="600"/>
              </a:spcBef>
              <a:spcAft>
                <a:spcPts val="600"/>
              </a:spcAft>
              <a:buClr>
                <a:srgbClr val="008DC2"/>
              </a:buClr>
              <a:buSzPct val="100000"/>
              <a:buFont typeface="Arial" panose="020B0604020202020204" pitchFamily="34" charset="0"/>
              <a:buNone/>
              <a:defRPr/>
            </a:pPr>
            <a:r>
              <a:rPr lang="en-US" sz="1200" b="1" dirty="0">
                <a:solidFill>
                  <a:srgbClr val="1B587C"/>
                </a:solidFill>
                <a:latin typeface="Trebuchet MS" panose="020B0603020202020204" pitchFamily="34" charset="0"/>
              </a:rPr>
              <a:t>Same  day visitor </a:t>
            </a:r>
            <a:r>
              <a:rPr lang="en-US" sz="1200" dirty="0">
                <a:latin typeface="Trebuchet MS" panose="020B0603020202020204" pitchFamily="34" charset="0"/>
              </a:rPr>
              <a:t>– A visitor is classified as same-day visitor if his/her trip does not include an overnight stay.</a:t>
            </a:r>
          </a:p>
          <a:p>
            <a:pPr marL="0" lvl="1" indent="0" algn="just">
              <a:spcBef>
                <a:spcPts val="600"/>
              </a:spcBef>
              <a:spcAft>
                <a:spcPts val="600"/>
              </a:spcAft>
              <a:buClr>
                <a:srgbClr val="008DC2"/>
              </a:buClr>
              <a:buSzPct val="100000"/>
              <a:buFont typeface="Arial" panose="020B0604020202020204" pitchFamily="34" charset="0"/>
              <a:buNone/>
              <a:defRPr/>
            </a:pPr>
            <a:r>
              <a:rPr lang="en-US" sz="1200" b="1" dirty="0">
                <a:solidFill>
                  <a:srgbClr val="1B587C"/>
                </a:solidFill>
                <a:latin typeface="Trebuchet MS" panose="020B0603020202020204" pitchFamily="34" charset="0"/>
              </a:rPr>
              <a:t>Tourist</a:t>
            </a:r>
            <a:r>
              <a:rPr lang="en-US" sz="1200" b="1" dirty="0">
                <a:solidFill>
                  <a:prstClr val="black">
                    <a:lumMod val="75000"/>
                    <a:lumOff val="25000"/>
                  </a:prstClr>
                </a:solidFill>
                <a:latin typeface="Trebuchet MS" panose="020B0603020202020204" pitchFamily="34" charset="0"/>
              </a:rPr>
              <a:t> </a:t>
            </a:r>
            <a:r>
              <a:rPr lang="en-US" sz="1200" b="1" dirty="0">
                <a:latin typeface="Trebuchet MS" panose="020B0603020202020204" pitchFamily="34" charset="0"/>
              </a:rPr>
              <a:t>– </a:t>
            </a:r>
            <a:r>
              <a:rPr lang="en-US" sz="1200" dirty="0">
                <a:latin typeface="Trebuchet MS" panose="020B0603020202020204" pitchFamily="34" charset="0"/>
              </a:rPr>
              <a:t>A</a:t>
            </a:r>
            <a:r>
              <a:rPr lang="en-US" sz="1200" b="1" dirty="0">
                <a:latin typeface="Trebuchet MS" panose="020B0603020202020204" pitchFamily="34" charset="0"/>
              </a:rPr>
              <a:t> </a:t>
            </a:r>
            <a:r>
              <a:rPr lang="en-US" sz="1200" dirty="0">
                <a:latin typeface="Trebuchet MS" panose="020B0603020202020204" pitchFamily="34" charset="0"/>
              </a:rPr>
              <a:t>visitor who stays at least one night in the place visited.</a:t>
            </a:r>
          </a:p>
          <a:p>
            <a:pPr marL="0" lvl="1" indent="0" algn="just">
              <a:spcBef>
                <a:spcPts val="600"/>
              </a:spcBef>
              <a:spcAft>
                <a:spcPts val="600"/>
              </a:spcAft>
              <a:buClr>
                <a:srgbClr val="008DC2"/>
              </a:buClr>
              <a:buSzPct val="100000"/>
              <a:buFont typeface="Arial" panose="020B0604020202020204" pitchFamily="34" charset="0"/>
              <a:buNone/>
              <a:defRPr/>
            </a:pPr>
            <a:r>
              <a:rPr lang="en-US" sz="1200" b="1" dirty="0">
                <a:solidFill>
                  <a:srgbClr val="1B587C"/>
                </a:solidFill>
                <a:latin typeface="Trebuchet MS" panose="020B0603020202020204" pitchFamily="34" charset="0"/>
              </a:rPr>
              <a:t>International Tourist </a:t>
            </a:r>
            <a:r>
              <a:rPr lang="en-US" sz="1200" b="1" dirty="0">
                <a:latin typeface="Trebuchet MS" panose="020B0603020202020204" pitchFamily="34" charset="0"/>
              </a:rPr>
              <a:t>– </a:t>
            </a:r>
            <a:r>
              <a:rPr lang="en-US" sz="1200" dirty="0">
                <a:latin typeface="Trebuchet MS" panose="020B0603020202020204" pitchFamily="34" charset="0"/>
              </a:rPr>
              <a:t>An international visitor who stays at least one night in collective or private accommodation in the country visited.</a:t>
            </a:r>
          </a:p>
        </p:txBody>
      </p:sp>
      <p:grpSp>
        <p:nvGrpSpPr>
          <p:cNvPr id="1235" name="Group 591">
            <a:extLst>
              <a:ext uri="{FF2B5EF4-FFF2-40B4-BE49-F238E27FC236}">
                <a16:creationId xmlns:a16="http://schemas.microsoft.com/office/drawing/2014/main" xmlns="" id="{19651114-7A3B-483C-954D-1ED79E9FB606}"/>
              </a:ext>
            </a:extLst>
          </p:cNvPr>
          <p:cNvGrpSpPr>
            <a:grpSpLocks/>
          </p:cNvGrpSpPr>
          <p:nvPr/>
        </p:nvGrpSpPr>
        <p:grpSpPr bwMode="auto">
          <a:xfrm>
            <a:off x="350519" y="917287"/>
            <a:ext cx="1438275" cy="749257"/>
            <a:chOff x="81" y="985"/>
            <a:chExt cx="5611" cy="2923"/>
          </a:xfrm>
          <a:solidFill>
            <a:srgbClr val="C00000"/>
          </a:solidFill>
        </p:grpSpPr>
        <p:sp>
          <p:nvSpPr>
            <p:cNvPr id="1236" name="Freeform 4">
              <a:extLst>
                <a:ext uri="{FF2B5EF4-FFF2-40B4-BE49-F238E27FC236}">
                  <a16:creationId xmlns:a16="http://schemas.microsoft.com/office/drawing/2014/main" xmlns="" id="{7E4BDD86-4BF0-4E01-9240-FDE990AC5300}"/>
                </a:ext>
              </a:extLst>
            </p:cNvPr>
            <p:cNvSpPr>
              <a:spLocks noEditPoints="1"/>
            </p:cNvSpPr>
            <p:nvPr>
              <p:custDataLst>
                <p:tags r:id="rId1"/>
              </p:custDataLst>
            </p:nvPr>
          </p:nvSpPr>
          <p:spPr bwMode="auto">
            <a:xfrm>
              <a:off x="1020" y="2684"/>
              <a:ext cx="251" cy="115"/>
            </a:xfrm>
            <a:custGeom>
              <a:avLst/>
              <a:gdLst>
                <a:gd name="T0" fmla="*/ 179 w 251"/>
                <a:gd name="T1" fmla="*/ 107 h 115"/>
                <a:gd name="T2" fmla="*/ 175 w 251"/>
                <a:gd name="T3" fmla="*/ 107 h 115"/>
                <a:gd name="T4" fmla="*/ 171 w 251"/>
                <a:gd name="T5" fmla="*/ 99 h 115"/>
                <a:gd name="T6" fmla="*/ 171 w 251"/>
                <a:gd name="T7" fmla="*/ 87 h 115"/>
                <a:gd name="T8" fmla="*/ 179 w 251"/>
                <a:gd name="T9" fmla="*/ 83 h 115"/>
                <a:gd name="T10" fmla="*/ 179 w 251"/>
                <a:gd name="T11" fmla="*/ 72 h 115"/>
                <a:gd name="T12" fmla="*/ 179 w 251"/>
                <a:gd name="T13" fmla="*/ 68 h 115"/>
                <a:gd name="T14" fmla="*/ 175 w 251"/>
                <a:gd name="T15" fmla="*/ 68 h 115"/>
                <a:gd name="T16" fmla="*/ 175 w 251"/>
                <a:gd name="T17" fmla="*/ 72 h 115"/>
                <a:gd name="T18" fmla="*/ 167 w 251"/>
                <a:gd name="T19" fmla="*/ 72 h 115"/>
                <a:gd name="T20" fmla="*/ 163 w 251"/>
                <a:gd name="T21" fmla="*/ 64 h 115"/>
                <a:gd name="T22" fmla="*/ 163 w 251"/>
                <a:gd name="T23" fmla="*/ 60 h 115"/>
                <a:gd name="T24" fmla="*/ 167 w 251"/>
                <a:gd name="T25" fmla="*/ 52 h 115"/>
                <a:gd name="T26" fmla="*/ 167 w 251"/>
                <a:gd name="T27" fmla="*/ 44 h 115"/>
                <a:gd name="T28" fmla="*/ 171 w 251"/>
                <a:gd name="T29" fmla="*/ 36 h 115"/>
                <a:gd name="T30" fmla="*/ 175 w 251"/>
                <a:gd name="T31" fmla="*/ 28 h 115"/>
                <a:gd name="T32" fmla="*/ 175 w 251"/>
                <a:gd name="T33" fmla="*/ 16 h 115"/>
                <a:gd name="T34" fmla="*/ 179 w 251"/>
                <a:gd name="T35" fmla="*/ 8 h 115"/>
                <a:gd name="T36" fmla="*/ 191 w 251"/>
                <a:gd name="T37" fmla="*/ 4 h 115"/>
                <a:gd name="T38" fmla="*/ 195 w 251"/>
                <a:gd name="T39" fmla="*/ 4 h 115"/>
                <a:gd name="T40" fmla="*/ 207 w 251"/>
                <a:gd name="T41" fmla="*/ 8 h 115"/>
                <a:gd name="T42" fmla="*/ 215 w 251"/>
                <a:gd name="T43" fmla="*/ 12 h 115"/>
                <a:gd name="T44" fmla="*/ 219 w 251"/>
                <a:gd name="T45" fmla="*/ 20 h 115"/>
                <a:gd name="T46" fmla="*/ 231 w 251"/>
                <a:gd name="T47" fmla="*/ 20 h 115"/>
                <a:gd name="T48" fmla="*/ 239 w 251"/>
                <a:gd name="T49" fmla="*/ 24 h 115"/>
                <a:gd name="T50" fmla="*/ 247 w 251"/>
                <a:gd name="T51" fmla="*/ 28 h 115"/>
                <a:gd name="T52" fmla="*/ 247 w 251"/>
                <a:gd name="T53" fmla="*/ 36 h 115"/>
                <a:gd name="T54" fmla="*/ 247 w 251"/>
                <a:gd name="T55" fmla="*/ 44 h 115"/>
                <a:gd name="T56" fmla="*/ 243 w 251"/>
                <a:gd name="T57" fmla="*/ 56 h 115"/>
                <a:gd name="T58" fmla="*/ 235 w 251"/>
                <a:gd name="T59" fmla="*/ 64 h 115"/>
                <a:gd name="T60" fmla="*/ 223 w 251"/>
                <a:gd name="T61" fmla="*/ 76 h 115"/>
                <a:gd name="T62" fmla="*/ 211 w 251"/>
                <a:gd name="T63" fmla="*/ 80 h 115"/>
                <a:gd name="T64" fmla="*/ 207 w 251"/>
                <a:gd name="T65" fmla="*/ 87 h 115"/>
                <a:gd name="T66" fmla="*/ 203 w 251"/>
                <a:gd name="T67" fmla="*/ 87 h 115"/>
                <a:gd name="T68" fmla="*/ 199 w 251"/>
                <a:gd name="T69" fmla="*/ 95 h 115"/>
                <a:gd name="T70" fmla="*/ 195 w 251"/>
                <a:gd name="T71" fmla="*/ 103 h 115"/>
                <a:gd name="T72" fmla="*/ 195 w 251"/>
                <a:gd name="T73" fmla="*/ 107 h 115"/>
                <a:gd name="T74" fmla="*/ 187 w 251"/>
                <a:gd name="T75" fmla="*/ 115 h 115"/>
                <a:gd name="T76" fmla="*/ 20 w 251"/>
                <a:gd name="T77" fmla="*/ 40 h 115"/>
                <a:gd name="T78" fmla="*/ 20 w 251"/>
                <a:gd name="T79" fmla="*/ 36 h 115"/>
                <a:gd name="T80" fmla="*/ 20 w 251"/>
                <a:gd name="T81" fmla="*/ 40 h 115"/>
                <a:gd name="T82" fmla="*/ 4 w 251"/>
                <a:gd name="T83" fmla="*/ 40 h 115"/>
                <a:gd name="T84" fmla="*/ 4 w 251"/>
                <a:gd name="T85" fmla="*/ 32 h 115"/>
                <a:gd name="T86" fmla="*/ 0 w 251"/>
                <a:gd name="T87" fmla="*/ 24 h 115"/>
                <a:gd name="T88" fmla="*/ 8 w 251"/>
                <a:gd name="T89" fmla="*/ 28 h 115"/>
                <a:gd name="T90" fmla="*/ 12 w 251"/>
                <a:gd name="T91" fmla="*/ 36 h 115"/>
                <a:gd name="T92" fmla="*/ 8 w 251"/>
                <a:gd name="T93" fmla="*/ 44 h 115"/>
                <a:gd name="T94" fmla="*/ 12 w 251"/>
                <a:gd name="T95" fmla="*/ 28 h 115"/>
                <a:gd name="T96" fmla="*/ 4 w 251"/>
                <a:gd name="T97" fmla="*/ 36 h 115"/>
                <a:gd name="T98" fmla="*/ 4 w 251"/>
                <a:gd name="T99" fmla="*/ 32 h 115"/>
                <a:gd name="T100" fmla="*/ 32 w 251"/>
                <a:gd name="T101" fmla="*/ 40 h 115"/>
                <a:gd name="T102" fmla="*/ 32 w 251"/>
                <a:gd name="T103" fmla="*/ 44 h 115"/>
                <a:gd name="T104" fmla="*/ 20 w 251"/>
                <a:gd name="T105" fmla="*/ 48 h 115"/>
                <a:gd name="T106" fmla="*/ 171 w 251"/>
                <a:gd name="T107" fmla="*/ 80 h 115"/>
                <a:gd name="T108" fmla="*/ 179 w 251"/>
                <a:gd name="T109" fmla="*/ 76 h 11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51"/>
                <a:gd name="T166" fmla="*/ 0 h 115"/>
                <a:gd name="T167" fmla="*/ 251 w 251"/>
                <a:gd name="T168" fmla="*/ 115 h 11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51" h="115">
                  <a:moveTo>
                    <a:pt x="183" y="111"/>
                  </a:moveTo>
                  <a:lnTo>
                    <a:pt x="183" y="107"/>
                  </a:lnTo>
                  <a:lnTo>
                    <a:pt x="179" y="107"/>
                  </a:lnTo>
                  <a:lnTo>
                    <a:pt x="175" y="107"/>
                  </a:lnTo>
                  <a:lnTo>
                    <a:pt x="175" y="103"/>
                  </a:lnTo>
                  <a:lnTo>
                    <a:pt x="175" y="107"/>
                  </a:lnTo>
                  <a:lnTo>
                    <a:pt x="171" y="107"/>
                  </a:lnTo>
                  <a:lnTo>
                    <a:pt x="171" y="103"/>
                  </a:lnTo>
                  <a:lnTo>
                    <a:pt x="171" y="99"/>
                  </a:lnTo>
                  <a:lnTo>
                    <a:pt x="175" y="95"/>
                  </a:lnTo>
                  <a:lnTo>
                    <a:pt x="175" y="91"/>
                  </a:lnTo>
                  <a:lnTo>
                    <a:pt x="171" y="87"/>
                  </a:lnTo>
                  <a:lnTo>
                    <a:pt x="175" y="87"/>
                  </a:lnTo>
                  <a:lnTo>
                    <a:pt x="175" y="83"/>
                  </a:lnTo>
                  <a:lnTo>
                    <a:pt x="179" y="83"/>
                  </a:lnTo>
                  <a:lnTo>
                    <a:pt x="179" y="80"/>
                  </a:lnTo>
                  <a:lnTo>
                    <a:pt x="179" y="76"/>
                  </a:lnTo>
                  <a:lnTo>
                    <a:pt x="179" y="72"/>
                  </a:lnTo>
                  <a:lnTo>
                    <a:pt x="179" y="68"/>
                  </a:lnTo>
                  <a:lnTo>
                    <a:pt x="179" y="64"/>
                  </a:lnTo>
                  <a:lnTo>
                    <a:pt x="179" y="68"/>
                  </a:lnTo>
                  <a:lnTo>
                    <a:pt x="179" y="72"/>
                  </a:lnTo>
                  <a:lnTo>
                    <a:pt x="175" y="72"/>
                  </a:lnTo>
                  <a:lnTo>
                    <a:pt x="175" y="68"/>
                  </a:lnTo>
                  <a:lnTo>
                    <a:pt x="179" y="68"/>
                  </a:lnTo>
                  <a:lnTo>
                    <a:pt x="175" y="68"/>
                  </a:lnTo>
                  <a:lnTo>
                    <a:pt x="175" y="72"/>
                  </a:lnTo>
                  <a:lnTo>
                    <a:pt x="175" y="76"/>
                  </a:lnTo>
                  <a:lnTo>
                    <a:pt x="171" y="76"/>
                  </a:lnTo>
                  <a:lnTo>
                    <a:pt x="167" y="72"/>
                  </a:lnTo>
                  <a:lnTo>
                    <a:pt x="167" y="68"/>
                  </a:lnTo>
                  <a:lnTo>
                    <a:pt x="163" y="68"/>
                  </a:lnTo>
                  <a:lnTo>
                    <a:pt x="163" y="64"/>
                  </a:lnTo>
                  <a:lnTo>
                    <a:pt x="167" y="64"/>
                  </a:lnTo>
                  <a:lnTo>
                    <a:pt x="167" y="60"/>
                  </a:lnTo>
                  <a:lnTo>
                    <a:pt x="163" y="60"/>
                  </a:lnTo>
                  <a:lnTo>
                    <a:pt x="163" y="56"/>
                  </a:lnTo>
                  <a:lnTo>
                    <a:pt x="163" y="52"/>
                  </a:lnTo>
                  <a:lnTo>
                    <a:pt x="167" y="52"/>
                  </a:lnTo>
                  <a:lnTo>
                    <a:pt x="163" y="48"/>
                  </a:lnTo>
                  <a:lnTo>
                    <a:pt x="163" y="44"/>
                  </a:lnTo>
                  <a:lnTo>
                    <a:pt x="167" y="44"/>
                  </a:lnTo>
                  <a:lnTo>
                    <a:pt x="167" y="40"/>
                  </a:lnTo>
                  <a:lnTo>
                    <a:pt x="171" y="40"/>
                  </a:lnTo>
                  <a:lnTo>
                    <a:pt x="171" y="36"/>
                  </a:lnTo>
                  <a:lnTo>
                    <a:pt x="171" y="32"/>
                  </a:lnTo>
                  <a:lnTo>
                    <a:pt x="171" y="28"/>
                  </a:lnTo>
                  <a:lnTo>
                    <a:pt x="175" y="28"/>
                  </a:lnTo>
                  <a:lnTo>
                    <a:pt x="175" y="24"/>
                  </a:lnTo>
                  <a:lnTo>
                    <a:pt x="175" y="20"/>
                  </a:lnTo>
                  <a:lnTo>
                    <a:pt x="175" y="16"/>
                  </a:lnTo>
                  <a:lnTo>
                    <a:pt x="175" y="12"/>
                  </a:lnTo>
                  <a:lnTo>
                    <a:pt x="179" y="12"/>
                  </a:lnTo>
                  <a:lnTo>
                    <a:pt x="179" y="8"/>
                  </a:lnTo>
                  <a:lnTo>
                    <a:pt x="183" y="8"/>
                  </a:lnTo>
                  <a:lnTo>
                    <a:pt x="187" y="8"/>
                  </a:lnTo>
                  <a:lnTo>
                    <a:pt x="191" y="4"/>
                  </a:lnTo>
                  <a:lnTo>
                    <a:pt x="195" y="4"/>
                  </a:lnTo>
                  <a:lnTo>
                    <a:pt x="195" y="0"/>
                  </a:lnTo>
                  <a:lnTo>
                    <a:pt x="195" y="4"/>
                  </a:lnTo>
                  <a:lnTo>
                    <a:pt x="199" y="4"/>
                  </a:lnTo>
                  <a:lnTo>
                    <a:pt x="203" y="8"/>
                  </a:lnTo>
                  <a:lnTo>
                    <a:pt x="207" y="8"/>
                  </a:lnTo>
                  <a:lnTo>
                    <a:pt x="207" y="12"/>
                  </a:lnTo>
                  <a:lnTo>
                    <a:pt x="211" y="12"/>
                  </a:lnTo>
                  <a:lnTo>
                    <a:pt x="215" y="12"/>
                  </a:lnTo>
                  <a:lnTo>
                    <a:pt x="215" y="16"/>
                  </a:lnTo>
                  <a:lnTo>
                    <a:pt x="215" y="20"/>
                  </a:lnTo>
                  <a:lnTo>
                    <a:pt x="219" y="20"/>
                  </a:lnTo>
                  <a:lnTo>
                    <a:pt x="223" y="20"/>
                  </a:lnTo>
                  <a:lnTo>
                    <a:pt x="227" y="20"/>
                  </a:lnTo>
                  <a:lnTo>
                    <a:pt x="231" y="20"/>
                  </a:lnTo>
                  <a:lnTo>
                    <a:pt x="235" y="20"/>
                  </a:lnTo>
                  <a:lnTo>
                    <a:pt x="239" y="20"/>
                  </a:lnTo>
                  <a:lnTo>
                    <a:pt x="239" y="24"/>
                  </a:lnTo>
                  <a:lnTo>
                    <a:pt x="243" y="24"/>
                  </a:lnTo>
                  <a:lnTo>
                    <a:pt x="243" y="28"/>
                  </a:lnTo>
                  <a:lnTo>
                    <a:pt x="247" y="28"/>
                  </a:lnTo>
                  <a:lnTo>
                    <a:pt x="243" y="28"/>
                  </a:lnTo>
                  <a:lnTo>
                    <a:pt x="247" y="32"/>
                  </a:lnTo>
                  <a:lnTo>
                    <a:pt x="247" y="36"/>
                  </a:lnTo>
                  <a:lnTo>
                    <a:pt x="247" y="40"/>
                  </a:lnTo>
                  <a:lnTo>
                    <a:pt x="251" y="44"/>
                  </a:lnTo>
                  <a:lnTo>
                    <a:pt x="247" y="44"/>
                  </a:lnTo>
                  <a:lnTo>
                    <a:pt x="247" y="48"/>
                  </a:lnTo>
                  <a:lnTo>
                    <a:pt x="243" y="52"/>
                  </a:lnTo>
                  <a:lnTo>
                    <a:pt x="243" y="56"/>
                  </a:lnTo>
                  <a:lnTo>
                    <a:pt x="239" y="60"/>
                  </a:lnTo>
                  <a:lnTo>
                    <a:pt x="239" y="64"/>
                  </a:lnTo>
                  <a:lnTo>
                    <a:pt x="235" y="64"/>
                  </a:lnTo>
                  <a:lnTo>
                    <a:pt x="231" y="68"/>
                  </a:lnTo>
                  <a:lnTo>
                    <a:pt x="227" y="72"/>
                  </a:lnTo>
                  <a:lnTo>
                    <a:pt x="223" y="76"/>
                  </a:lnTo>
                  <a:lnTo>
                    <a:pt x="219" y="76"/>
                  </a:lnTo>
                  <a:lnTo>
                    <a:pt x="215" y="80"/>
                  </a:lnTo>
                  <a:lnTo>
                    <a:pt x="211" y="80"/>
                  </a:lnTo>
                  <a:lnTo>
                    <a:pt x="207" y="80"/>
                  </a:lnTo>
                  <a:lnTo>
                    <a:pt x="207" y="83"/>
                  </a:lnTo>
                  <a:lnTo>
                    <a:pt x="207" y="87"/>
                  </a:lnTo>
                  <a:lnTo>
                    <a:pt x="203" y="87"/>
                  </a:lnTo>
                  <a:lnTo>
                    <a:pt x="203" y="91"/>
                  </a:lnTo>
                  <a:lnTo>
                    <a:pt x="203" y="87"/>
                  </a:lnTo>
                  <a:lnTo>
                    <a:pt x="203" y="91"/>
                  </a:lnTo>
                  <a:lnTo>
                    <a:pt x="203" y="95"/>
                  </a:lnTo>
                  <a:lnTo>
                    <a:pt x="199" y="95"/>
                  </a:lnTo>
                  <a:lnTo>
                    <a:pt x="199" y="99"/>
                  </a:lnTo>
                  <a:lnTo>
                    <a:pt x="199" y="103"/>
                  </a:lnTo>
                  <a:lnTo>
                    <a:pt x="195" y="103"/>
                  </a:lnTo>
                  <a:lnTo>
                    <a:pt x="195" y="107"/>
                  </a:lnTo>
                  <a:lnTo>
                    <a:pt x="199" y="107"/>
                  </a:lnTo>
                  <a:lnTo>
                    <a:pt x="195" y="107"/>
                  </a:lnTo>
                  <a:lnTo>
                    <a:pt x="195" y="111"/>
                  </a:lnTo>
                  <a:lnTo>
                    <a:pt x="191" y="115"/>
                  </a:lnTo>
                  <a:lnTo>
                    <a:pt x="187" y="115"/>
                  </a:lnTo>
                  <a:lnTo>
                    <a:pt x="187" y="111"/>
                  </a:lnTo>
                  <a:lnTo>
                    <a:pt x="183" y="111"/>
                  </a:lnTo>
                  <a:close/>
                  <a:moveTo>
                    <a:pt x="20" y="40"/>
                  </a:moveTo>
                  <a:lnTo>
                    <a:pt x="16" y="40"/>
                  </a:lnTo>
                  <a:lnTo>
                    <a:pt x="16" y="36"/>
                  </a:lnTo>
                  <a:lnTo>
                    <a:pt x="20" y="36"/>
                  </a:lnTo>
                  <a:lnTo>
                    <a:pt x="24" y="36"/>
                  </a:lnTo>
                  <a:lnTo>
                    <a:pt x="24" y="40"/>
                  </a:lnTo>
                  <a:lnTo>
                    <a:pt x="20" y="40"/>
                  </a:lnTo>
                  <a:close/>
                  <a:moveTo>
                    <a:pt x="8" y="44"/>
                  </a:moveTo>
                  <a:lnTo>
                    <a:pt x="4" y="44"/>
                  </a:lnTo>
                  <a:lnTo>
                    <a:pt x="4" y="40"/>
                  </a:lnTo>
                  <a:lnTo>
                    <a:pt x="8" y="40"/>
                  </a:lnTo>
                  <a:lnTo>
                    <a:pt x="8" y="36"/>
                  </a:lnTo>
                  <a:lnTo>
                    <a:pt x="4" y="32"/>
                  </a:lnTo>
                  <a:lnTo>
                    <a:pt x="4" y="28"/>
                  </a:lnTo>
                  <a:lnTo>
                    <a:pt x="0" y="28"/>
                  </a:lnTo>
                  <a:lnTo>
                    <a:pt x="0" y="24"/>
                  </a:lnTo>
                  <a:lnTo>
                    <a:pt x="4" y="24"/>
                  </a:lnTo>
                  <a:lnTo>
                    <a:pt x="8" y="24"/>
                  </a:lnTo>
                  <a:lnTo>
                    <a:pt x="8" y="28"/>
                  </a:lnTo>
                  <a:lnTo>
                    <a:pt x="8" y="32"/>
                  </a:lnTo>
                  <a:lnTo>
                    <a:pt x="12" y="32"/>
                  </a:lnTo>
                  <a:lnTo>
                    <a:pt x="12" y="36"/>
                  </a:lnTo>
                  <a:lnTo>
                    <a:pt x="12" y="40"/>
                  </a:lnTo>
                  <a:lnTo>
                    <a:pt x="12" y="44"/>
                  </a:lnTo>
                  <a:lnTo>
                    <a:pt x="8" y="44"/>
                  </a:lnTo>
                  <a:close/>
                  <a:moveTo>
                    <a:pt x="16" y="32"/>
                  </a:moveTo>
                  <a:lnTo>
                    <a:pt x="12" y="32"/>
                  </a:lnTo>
                  <a:lnTo>
                    <a:pt x="12" y="28"/>
                  </a:lnTo>
                  <a:lnTo>
                    <a:pt x="16" y="28"/>
                  </a:lnTo>
                  <a:lnTo>
                    <a:pt x="16" y="32"/>
                  </a:lnTo>
                  <a:close/>
                  <a:moveTo>
                    <a:pt x="4" y="36"/>
                  </a:moveTo>
                  <a:lnTo>
                    <a:pt x="0" y="36"/>
                  </a:lnTo>
                  <a:lnTo>
                    <a:pt x="0" y="32"/>
                  </a:lnTo>
                  <a:lnTo>
                    <a:pt x="4" y="32"/>
                  </a:lnTo>
                  <a:lnTo>
                    <a:pt x="4" y="36"/>
                  </a:lnTo>
                  <a:close/>
                  <a:moveTo>
                    <a:pt x="32" y="44"/>
                  </a:moveTo>
                  <a:lnTo>
                    <a:pt x="32" y="40"/>
                  </a:lnTo>
                  <a:lnTo>
                    <a:pt x="36" y="40"/>
                  </a:lnTo>
                  <a:lnTo>
                    <a:pt x="36" y="44"/>
                  </a:lnTo>
                  <a:lnTo>
                    <a:pt x="32" y="44"/>
                  </a:lnTo>
                  <a:close/>
                  <a:moveTo>
                    <a:pt x="20" y="52"/>
                  </a:moveTo>
                  <a:lnTo>
                    <a:pt x="16" y="48"/>
                  </a:lnTo>
                  <a:lnTo>
                    <a:pt x="20" y="48"/>
                  </a:lnTo>
                  <a:lnTo>
                    <a:pt x="20" y="52"/>
                  </a:lnTo>
                  <a:close/>
                  <a:moveTo>
                    <a:pt x="175" y="80"/>
                  </a:moveTo>
                  <a:lnTo>
                    <a:pt x="171" y="80"/>
                  </a:lnTo>
                  <a:lnTo>
                    <a:pt x="171" y="76"/>
                  </a:lnTo>
                  <a:lnTo>
                    <a:pt x="175" y="76"/>
                  </a:lnTo>
                  <a:lnTo>
                    <a:pt x="179" y="76"/>
                  </a:lnTo>
                  <a:lnTo>
                    <a:pt x="175" y="80"/>
                  </a:lnTo>
                  <a:close/>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237" name="Freeform 5">
              <a:extLst>
                <a:ext uri="{FF2B5EF4-FFF2-40B4-BE49-F238E27FC236}">
                  <a16:creationId xmlns:a16="http://schemas.microsoft.com/office/drawing/2014/main" xmlns="" id="{FAC91EE6-A435-4470-9BF9-5762346E1FBD}"/>
                </a:ext>
              </a:extLst>
            </p:cNvPr>
            <p:cNvSpPr>
              <a:spLocks/>
            </p:cNvSpPr>
            <p:nvPr>
              <p:custDataLst>
                <p:tags r:id="rId2"/>
              </p:custDataLst>
            </p:nvPr>
          </p:nvSpPr>
          <p:spPr bwMode="auto">
            <a:xfrm>
              <a:off x="1488" y="3103"/>
              <a:ext cx="236" cy="215"/>
            </a:xfrm>
            <a:custGeom>
              <a:avLst/>
              <a:gdLst>
                <a:gd name="T0" fmla="*/ 133 w 236"/>
                <a:gd name="T1" fmla="*/ 150 h 215"/>
                <a:gd name="T2" fmla="*/ 118 w 236"/>
                <a:gd name="T3" fmla="*/ 144 h 215"/>
                <a:gd name="T4" fmla="*/ 103 w 236"/>
                <a:gd name="T5" fmla="*/ 139 h 215"/>
                <a:gd name="T6" fmla="*/ 96 w 236"/>
                <a:gd name="T7" fmla="*/ 133 h 215"/>
                <a:gd name="T8" fmla="*/ 74 w 236"/>
                <a:gd name="T9" fmla="*/ 122 h 215"/>
                <a:gd name="T10" fmla="*/ 59 w 236"/>
                <a:gd name="T11" fmla="*/ 122 h 215"/>
                <a:gd name="T12" fmla="*/ 44 w 236"/>
                <a:gd name="T13" fmla="*/ 117 h 215"/>
                <a:gd name="T14" fmla="*/ 37 w 236"/>
                <a:gd name="T15" fmla="*/ 105 h 215"/>
                <a:gd name="T16" fmla="*/ 22 w 236"/>
                <a:gd name="T17" fmla="*/ 100 h 215"/>
                <a:gd name="T18" fmla="*/ 22 w 236"/>
                <a:gd name="T19" fmla="*/ 94 h 215"/>
                <a:gd name="T20" fmla="*/ 15 w 236"/>
                <a:gd name="T21" fmla="*/ 83 h 215"/>
                <a:gd name="T22" fmla="*/ 0 w 236"/>
                <a:gd name="T23" fmla="*/ 78 h 215"/>
                <a:gd name="T24" fmla="*/ 15 w 236"/>
                <a:gd name="T25" fmla="*/ 44 h 215"/>
                <a:gd name="T26" fmla="*/ 15 w 236"/>
                <a:gd name="T27" fmla="*/ 28 h 215"/>
                <a:gd name="T28" fmla="*/ 52 w 236"/>
                <a:gd name="T29" fmla="*/ 6 h 215"/>
                <a:gd name="T30" fmla="*/ 89 w 236"/>
                <a:gd name="T31" fmla="*/ 0 h 215"/>
                <a:gd name="T32" fmla="*/ 125 w 236"/>
                <a:gd name="T33" fmla="*/ 11 h 215"/>
                <a:gd name="T34" fmla="*/ 125 w 236"/>
                <a:gd name="T35" fmla="*/ 22 h 215"/>
                <a:gd name="T36" fmla="*/ 133 w 236"/>
                <a:gd name="T37" fmla="*/ 33 h 215"/>
                <a:gd name="T38" fmla="*/ 133 w 236"/>
                <a:gd name="T39" fmla="*/ 55 h 215"/>
                <a:gd name="T40" fmla="*/ 133 w 236"/>
                <a:gd name="T41" fmla="*/ 72 h 215"/>
                <a:gd name="T42" fmla="*/ 140 w 236"/>
                <a:gd name="T43" fmla="*/ 72 h 215"/>
                <a:gd name="T44" fmla="*/ 162 w 236"/>
                <a:gd name="T45" fmla="*/ 78 h 215"/>
                <a:gd name="T46" fmla="*/ 170 w 236"/>
                <a:gd name="T47" fmla="*/ 78 h 215"/>
                <a:gd name="T48" fmla="*/ 177 w 236"/>
                <a:gd name="T49" fmla="*/ 72 h 215"/>
                <a:gd name="T50" fmla="*/ 184 w 236"/>
                <a:gd name="T51" fmla="*/ 78 h 215"/>
                <a:gd name="T52" fmla="*/ 192 w 236"/>
                <a:gd name="T53" fmla="*/ 83 h 215"/>
                <a:gd name="T54" fmla="*/ 199 w 236"/>
                <a:gd name="T55" fmla="*/ 89 h 215"/>
                <a:gd name="T56" fmla="*/ 199 w 236"/>
                <a:gd name="T57" fmla="*/ 100 h 215"/>
                <a:gd name="T58" fmla="*/ 199 w 236"/>
                <a:gd name="T59" fmla="*/ 111 h 215"/>
                <a:gd name="T60" fmla="*/ 207 w 236"/>
                <a:gd name="T61" fmla="*/ 122 h 215"/>
                <a:gd name="T62" fmla="*/ 214 w 236"/>
                <a:gd name="T63" fmla="*/ 122 h 215"/>
                <a:gd name="T64" fmla="*/ 236 w 236"/>
                <a:gd name="T65" fmla="*/ 122 h 215"/>
                <a:gd name="T66" fmla="*/ 236 w 236"/>
                <a:gd name="T67" fmla="*/ 128 h 215"/>
                <a:gd name="T68" fmla="*/ 236 w 236"/>
                <a:gd name="T69" fmla="*/ 133 h 215"/>
                <a:gd name="T70" fmla="*/ 236 w 236"/>
                <a:gd name="T71" fmla="*/ 139 h 215"/>
                <a:gd name="T72" fmla="*/ 229 w 236"/>
                <a:gd name="T73" fmla="*/ 155 h 215"/>
                <a:gd name="T74" fmla="*/ 229 w 236"/>
                <a:gd name="T75" fmla="*/ 166 h 215"/>
                <a:gd name="T76" fmla="*/ 229 w 236"/>
                <a:gd name="T77" fmla="*/ 183 h 215"/>
                <a:gd name="T78" fmla="*/ 221 w 236"/>
                <a:gd name="T79" fmla="*/ 193 h 215"/>
                <a:gd name="T80" fmla="*/ 214 w 236"/>
                <a:gd name="T81" fmla="*/ 198 h 215"/>
                <a:gd name="T82" fmla="*/ 199 w 236"/>
                <a:gd name="T83" fmla="*/ 204 h 215"/>
                <a:gd name="T84" fmla="*/ 192 w 236"/>
                <a:gd name="T85" fmla="*/ 215 h 215"/>
                <a:gd name="T86" fmla="*/ 184 w 236"/>
                <a:gd name="T87" fmla="*/ 209 h 215"/>
                <a:gd name="T88" fmla="*/ 177 w 236"/>
                <a:gd name="T89" fmla="*/ 215 h 215"/>
                <a:gd name="T90" fmla="*/ 177 w 236"/>
                <a:gd name="T91" fmla="*/ 215 h 215"/>
                <a:gd name="T92" fmla="*/ 170 w 236"/>
                <a:gd name="T93" fmla="*/ 215 h 215"/>
                <a:gd name="T94" fmla="*/ 162 w 236"/>
                <a:gd name="T95" fmla="*/ 215 h 215"/>
                <a:gd name="T96" fmla="*/ 155 w 236"/>
                <a:gd name="T97" fmla="*/ 215 h 215"/>
                <a:gd name="T98" fmla="*/ 148 w 236"/>
                <a:gd name="T99" fmla="*/ 215 h 215"/>
                <a:gd name="T100" fmla="*/ 140 w 236"/>
                <a:gd name="T101" fmla="*/ 209 h 215"/>
                <a:gd name="T102" fmla="*/ 118 w 236"/>
                <a:gd name="T103" fmla="*/ 209 h 215"/>
                <a:gd name="T104" fmla="*/ 118 w 236"/>
                <a:gd name="T105" fmla="*/ 204 h 215"/>
                <a:gd name="T106" fmla="*/ 125 w 236"/>
                <a:gd name="T107" fmla="*/ 193 h 215"/>
                <a:gd name="T108" fmla="*/ 125 w 236"/>
                <a:gd name="T109" fmla="*/ 183 h 215"/>
                <a:gd name="T110" fmla="*/ 140 w 236"/>
                <a:gd name="T111" fmla="*/ 172 h 215"/>
                <a:gd name="T112" fmla="*/ 140 w 236"/>
                <a:gd name="T113" fmla="*/ 161 h 21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36"/>
                <a:gd name="T172" fmla="*/ 0 h 215"/>
                <a:gd name="T173" fmla="*/ 236 w 236"/>
                <a:gd name="T174" fmla="*/ 215 h 21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36" h="215">
                  <a:moveTo>
                    <a:pt x="140" y="155"/>
                  </a:moveTo>
                  <a:lnTo>
                    <a:pt x="140" y="155"/>
                  </a:lnTo>
                  <a:lnTo>
                    <a:pt x="133" y="150"/>
                  </a:lnTo>
                  <a:lnTo>
                    <a:pt x="125" y="150"/>
                  </a:lnTo>
                  <a:lnTo>
                    <a:pt x="118" y="144"/>
                  </a:lnTo>
                  <a:lnTo>
                    <a:pt x="111" y="144"/>
                  </a:lnTo>
                  <a:lnTo>
                    <a:pt x="103" y="139"/>
                  </a:lnTo>
                  <a:lnTo>
                    <a:pt x="96" y="139"/>
                  </a:lnTo>
                  <a:lnTo>
                    <a:pt x="96" y="133"/>
                  </a:lnTo>
                  <a:lnTo>
                    <a:pt x="89" y="133"/>
                  </a:lnTo>
                  <a:lnTo>
                    <a:pt x="89" y="128"/>
                  </a:lnTo>
                  <a:lnTo>
                    <a:pt x="74" y="122"/>
                  </a:lnTo>
                  <a:lnTo>
                    <a:pt x="66" y="122"/>
                  </a:lnTo>
                  <a:lnTo>
                    <a:pt x="59" y="122"/>
                  </a:lnTo>
                  <a:lnTo>
                    <a:pt x="59" y="117"/>
                  </a:lnTo>
                  <a:lnTo>
                    <a:pt x="52" y="117"/>
                  </a:lnTo>
                  <a:lnTo>
                    <a:pt x="44" y="117"/>
                  </a:lnTo>
                  <a:lnTo>
                    <a:pt x="44" y="111"/>
                  </a:lnTo>
                  <a:lnTo>
                    <a:pt x="37" y="111"/>
                  </a:lnTo>
                  <a:lnTo>
                    <a:pt x="37" y="105"/>
                  </a:lnTo>
                  <a:lnTo>
                    <a:pt x="30" y="105"/>
                  </a:lnTo>
                  <a:lnTo>
                    <a:pt x="30" y="100"/>
                  </a:lnTo>
                  <a:lnTo>
                    <a:pt x="22" y="100"/>
                  </a:lnTo>
                  <a:lnTo>
                    <a:pt x="22" y="94"/>
                  </a:lnTo>
                  <a:lnTo>
                    <a:pt x="15" y="89"/>
                  </a:lnTo>
                  <a:lnTo>
                    <a:pt x="15" y="83"/>
                  </a:lnTo>
                  <a:lnTo>
                    <a:pt x="7" y="83"/>
                  </a:lnTo>
                  <a:lnTo>
                    <a:pt x="7" y="78"/>
                  </a:lnTo>
                  <a:lnTo>
                    <a:pt x="0" y="78"/>
                  </a:lnTo>
                  <a:lnTo>
                    <a:pt x="0" y="72"/>
                  </a:lnTo>
                  <a:lnTo>
                    <a:pt x="7" y="67"/>
                  </a:lnTo>
                  <a:lnTo>
                    <a:pt x="7" y="61"/>
                  </a:lnTo>
                  <a:lnTo>
                    <a:pt x="7" y="55"/>
                  </a:lnTo>
                  <a:lnTo>
                    <a:pt x="15" y="44"/>
                  </a:lnTo>
                  <a:lnTo>
                    <a:pt x="15" y="39"/>
                  </a:lnTo>
                  <a:lnTo>
                    <a:pt x="15" y="33"/>
                  </a:lnTo>
                  <a:lnTo>
                    <a:pt x="15" y="28"/>
                  </a:lnTo>
                  <a:lnTo>
                    <a:pt x="22" y="17"/>
                  </a:lnTo>
                  <a:lnTo>
                    <a:pt x="30" y="11"/>
                  </a:lnTo>
                  <a:lnTo>
                    <a:pt x="30" y="6"/>
                  </a:lnTo>
                  <a:lnTo>
                    <a:pt x="37" y="6"/>
                  </a:lnTo>
                  <a:lnTo>
                    <a:pt x="52" y="6"/>
                  </a:lnTo>
                  <a:lnTo>
                    <a:pt x="59" y="6"/>
                  </a:lnTo>
                  <a:lnTo>
                    <a:pt x="59" y="0"/>
                  </a:lnTo>
                  <a:lnTo>
                    <a:pt x="66" y="0"/>
                  </a:lnTo>
                  <a:lnTo>
                    <a:pt x="74" y="0"/>
                  </a:lnTo>
                  <a:lnTo>
                    <a:pt x="89" y="0"/>
                  </a:lnTo>
                  <a:lnTo>
                    <a:pt x="103" y="0"/>
                  </a:lnTo>
                  <a:lnTo>
                    <a:pt x="111" y="6"/>
                  </a:lnTo>
                  <a:lnTo>
                    <a:pt x="118" y="6"/>
                  </a:lnTo>
                  <a:lnTo>
                    <a:pt x="125" y="11"/>
                  </a:lnTo>
                  <a:lnTo>
                    <a:pt x="125" y="17"/>
                  </a:lnTo>
                  <a:lnTo>
                    <a:pt x="125" y="22"/>
                  </a:lnTo>
                  <a:lnTo>
                    <a:pt x="133" y="28"/>
                  </a:lnTo>
                  <a:lnTo>
                    <a:pt x="133" y="33"/>
                  </a:lnTo>
                  <a:lnTo>
                    <a:pt x="133" y="39"/>
                  </a:lnTo>
                  <a:lnTo>
                    <a:pt x="140" y="44"/>
                  </a:lnTo>
                  <a:lnTo>
                    <a:pt x="133" y="50"/>
                  </a:lnTo>
                  <a:lnTo>
                    <a:pt x="133" y="55"/>
                  </a:lnTo>
                  <a:lnTo>
                    <a:pt x="133" y="61"/>
                  </a:lnTo>
                  <a:lnTo>
                    <a:pt x="133" y="67"/>
                  </a:lnTo>
                  <a:lnTo>
                    <a:pt x="133" y="72"/>
                  </a:lnTo>
                  <a:lnTo>
                    <a:pt x="140" y="72"/>
                  </a:lnTo>
                  <a:lnTo>
                    <a:pt x="148" y="78"/>
                  </a:lnTo>
                  <a:lnTo>
                    <a:pt x="155" y="78"/>
                  </a:lnTo>
                  <a:lnTo>
                    <a:pt x="162" y="78"/>
                  </a:lnTo>
                  <a:lnTo>
                    <a:pt x="170" y="78"/>
                  </a:lnTo>
                  <a:lnTo>
                    <a:pt x="170" y="72"/>
                  </a:lnTo>
                  <a:lnTo>
                    <a:pt x="177" y="72"/>
                  </a:lnTo>
                  <a:lnTo>
                    <a:pt x="177" y="78"/>
                  </a:lnTo>
                  <a:lnTo>
                    <a:pt x="184" y="78"/>
                  </a:lnTo>
                  <a:lnTo>
                    <a:pt x="192" y="78"/>
                  </a:lnTo>
                  <a:lnTo>
                    <a:pt x="192" y="83"/>
                  </a:lnTo>
                  <a:lnTo>
                    <a:pt x="199" y="83"/>
                  </a:lnTo>
                  <a:lnTo>
                    <a:pt x="199" y="89"/>
                  </a:lnTo>
                  <a:lnTo>
                    <a:pt x="199" y="94"/>
                  </a:lnTo>
                  <a:lnTo>
                    <a:pt x="199" y="100"/>
                  </a:lnTo>
                  <a:lnTo>
                    <a:pt x="199" y="105"/>
                  </a:lnTo>
                  <a:lnTo>
                    <a:pt x="199" y="111"/>
                  </a:lnTo>
                  <a:lnTo>
                    <a:pt x="207" y="111"/>
                  </a:lnTo>
                  <a:lnTo>
                    <a:pt x="207" y="117"/>
                  </a:lnTo>
                  <a:lnTo>
                    <a:pt x="207" y="122"/>
                  </a:lnTo>
                  <a:lnTo>
                    <a:pt x="214" y="122"/>
                  </a:lnTo>
                  <a:lnTo>
                    <a:pt x="221" y="122"/>
                  </a:lnTo>
                  <a:lnTo>
                    <a:pt x="229" y="117"/>
                  </a:lnTo>
                  <a:lnTo>
                    <a:pt x="236" y="122"/>
                  </a:lnTo>
                  <a:lnTo>
                    <a:pt x="236" y="128"/>
                  </a:lnTo>
                  <a:lnTo>
                    <a:pt x="236" y="133"/>
                  </a:lnTo>
                  <a:lnTo>
                    <a:pt x="236" y="139"/>
                  </a:lnTo>
                  <a:lnTo>
                    <a:pt x="236" y="144"/>
                  </a:lnTo>
                  <a:lnTo>
                    <a:pt x="229" y="150"/>
                  </a:lnTo>
                  <a:lnTo>
                    <a:pt x="229" y="155"/>
                  </a:lnTo>
                  <a:lnTo>
                    <a:pt x="229" y="161"/>
                  </a:lnTo>
                  <a:lnTo>
                    <a:pt x="229" y="166"/>
                  </a:lnTo>
                  <a:lnTo>
                    <a:pt x="229" y="172"/>
                  </a:lnTo>
                  <a:lnTo>
                    <a:pt x="229" y="178"/>
                  </a:lnTo>
                  <a:lnTo>
                    <a:pt x="229" y="183"/>
                  </a:lnTo>
                  <a:lnTo>
                    <a:pt x="221" y="187"/>
                  </a:lnTo>
                  <a:lnTo>
                    <a:pt x="221" y="193"/>
                  </a:lnTo>
                  <a:lnTo>
                    <a:pt x="214" y="193"/>
                  </a:lnTo>
                  <a:lnTo>
                    <a:pt x="214" y="198"/>
                  </a:lnTo>
                  <a:lnTo>
                    <a:pt x="207" y="198"/>
                  </a:lnTo>
                  <a:lnTo>
                    <a:pt x="199" y="204"/>
                  </a:lnTo>
                  <a:lnTo>
                    <a:pt x="199" y="209"/>
                  </a:lnTo>
                  <a:lnTo>
                    <a:pt x="199" y="215"/>
                  </a:lnTo>
                  <a:lnTo>
                    <a:pt x="192" y="215"/>
                  </a:lnTo>
                  <a:lnTo>
                    <a:pt x="192" y="209"/>
                  </a:lnTo>
                  <a:lnTo>
                    <a:pt x="184" y="209"/>
                  </a:lnTo>
                  <a:lnTo>
                    <a:pt x="177" y="209"/>
                  </a:lnTo>
                  <a:lnTo>
                    <a:pt x="177" y="215"/>
                  </a:lnTo>
                  <a:lnTo>
                    <a:pt x="170" y="215"/>
                  </a:lnTo>
                  <a:lnTo>
                    <a:pt x="162" y="215"/>
                  </a:lnTo>
                  <a:lnTo>
                    <a:pt x="155" y="215"/>
                  </a:lnTo>
                  <a:lnTo>
                    <a:pt x="148" y="215"/>
                  </a:lnTo>
                  <a:lnTo>
                    <a:pt x="140" y="209"/>
                  </a:lnTo>
                  <a:lnTo>
                    <a:pt x="133" y="209"/>
                  </a:lnTo>
                  <a:lnTo>
                    <a:pt x="125" y="209"/>
                  </a:lnTo>
                  <a:lnTo>
                    <a:pt x="118" y="209"/>
                  </a:lnTo>
                  <a:lnTo>
                    <a:pt x="111" y="204"/>
                  </a:lnTo>
                  <a:lnTo>
                    <a:pt x="118" y="204"/>
                  </a:lnTo>
                  <a:lnTo>
                    <a:pt x="118" y="198"/>
                  </a:lnTo>
                  <a:lnTo>
                    <a:pt x="125" y="198"/>
                  </a:lnTo>
                  <a:lnTo>
                    <a:pt x="125" y="193"/>
                  </a:lnTo>
                  <a:lnTo>
                    <a:pt x="125" y="187"/>
                  </a:lnTo>
                  <a:lnTo>
                    <a:pt x="125" y="183"/>
                  </a:lnTo>
                  <a:lnTo>
                    <a:pt x="133" y="178"/>
                  </a:lnTo>
                  <a:lnTo>
                    <a:pt x="133" y="172"/>
                  </a:lnTo>
                  <a:lnTo>
                    <a:pt x="140" y="172"/>
                  </a:lnTo>
                  <a:lnTo>
                    <a:pt x="140" y="166"/>
                  </a:lnTo>
                  <a:lnTo>
                    <a:pt x="148" y="161"/>
                  </a:lnTo>
                  <a:lnTo>
                    <a:pt x="140" y="161"/>
                  </a:lnTo>
                  <a:lnTo>
                    <a:pt x="140" y="155"/>
                  </a:lnTo>
                  <a:close/>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238" name="Freeform 6">
              <a:extLst>
                <a:ext uri="{FF2B5EF4-FFF2-40B4-BE49-F238E27FC236}">
                  <a16:creationId xmlns:a16="http://schemas.microsoft.com/office/drawing/2014/main" xmlns="" id="{09283225-D718-4961-9F48-77E2E2E5ED10}"/>
                </a:ext>
              </a:extLst>
            </p:cNvPr>
            <p:cNvSpPr>
              <a:spLocks/>
            </p:cNvSpPr>
            <p:nvPr>
              <p:custDataLst>
                <p:tags r:id="rId3"/>
              </p:custDataLst>
            </p:nvPr>
          </p:nvSpPr>
          <p:spPr bwMode="auto">
            <a:xfrm>
              <a:off x="3313" y="2300"/>
              <a:ext cx="117" cy="121"/>
            </a:xfrm>
            <a:custGeom>
              <a:avLst/>
              <a:gdLst>
                <a:gd name="T0" fmla="*/ 14 w 16"/>
                <a:gd name="T1" fmla="*/ 16 h 16"/>
                <a:gd name="T2" fmla="*/ 15 w 16"/>
                <a:gd name="T3" fmla="*/ 16 h 16"/>
                <a:gd name="T4" fmla="*/ 16 w 16"/>
                <a:gd name="T5" fmla="*/ 16 h 16"/>
                <a:gd name="T6" fmla="*/ 16 w 16"/>
                <a:gd name="T7" fmla="*/ 16 h 16"/>
                <a:gd name="T8" fmla="*/ 14 w 16"/>
                <a:gd name="T9" fmla="*/ 14 h 16"/>
                <a:gd name="T10" fmla="*/ 14 w 16"/>
                <a:gd name="T11" fmla="*/ 14 h 16"/>
                <a:gd name="T12" fmla="*/ 10 w 16"/>
                <a:gd name="T13" fmla="*/ 9 h 16"/>
                <a:gd name="T14" fmla="*/ 9 w 16"/>
                <a:gd name="T15" fmla="*/ 9 h 16"/>
                <a:gd name="T16" fmla="*/ 7 w 16"/>
                <a:gd name="T17" fmla="*/ 8 h 16"/>
                <a:gd name="T18" fmla="*/ 6 w 16"/>
                <a:gd name="T19" fmla="*/ 5 h 16"/>
                <a:gd name="T20" fmla="*/ 5 w 16"/>
                <a:gd name="T21" fmla="*/ 0 h 16"/>
                <a:gd name="T22" fmla="*/ 5 w 16"/>
                <a:gd name="T23" fmla="*/ 0 h 16"/>
                <a:gd name="T24" fmla="*/ 4 w 16"/>
                <a:gd name="T25" fmla="*/ 0 h 16"/>
                <a:gd name="T26" fmla="*/ 3 w 16"/>
                <a:gd name="T27" fmla="*/ 2 h 16"/>
                <a:gd name="T28" fmla="*/ 3 w 16"/>
                <a:gd name="T29" fmla="*/ 2 h 16"/>
                <a:gd name="T30" fmla="*/ 2 w 16"/>
                <a:gd name="T31" fmla="*/ 3 h 16"/>
                <a:gd name="T32" fmla="*/ 1 w 16"/>
                <a:gd name="T33" fmla="*/ 5 h 16"/>
                <a:gd name="T34" fmla="*/ 0 w 16"/>
                <a:gd name="T35" fmla="*/ 7 h 16"/>
                <a:gd name="T36" fmla="*/ 0 w 16"/>
                <a:gd name="T37" fmla="*/ 9 h 16"/>
                <a:gd name="T38" fmla="*/ 1 w 16"/>
                <a:gd name="T39" fmla="*/ 9 h 16"/>
                <a:gd name="T40" fmla="*/ 3 w 16"/>
                <a:gd name="T41" fmla="*/ 8 h 16"/>
                <a:gd name="T42" fmla="*/ 3 w 16"/>
                <a:gd name="T43" fmla="*/ 8 h 16"/>
                <a:gd name="T44" fmla="*/ 3 w 16"/>
                <a:gd name="T45" fmla="*/ 7 h 16"/>
                <a:gd name="T46" fmla="*/ 3 w 16"/>
                <a:gd name="T47" fmla="*/ 7 h 16"/>
                <a:gd name="T48" fmla="*/ 4 w 16"/>
                <a:gd name="T49" fmla="*/ 8 h 16"/>
                <a:gd name="T50" fmla="*/ 7 w 16"/>
                <a:gd name="T51" fmla="*/ 9 h 16"/>
                <a:gd name="T52" fmla="*/ 9 w 16"/>
                <a:gd name="T53" fmla="*/ 11 h 16"/>
                <a:gd name="T54" fmla="*/ 10 w 16"/>
                <a:gd name="T55" fmla="*/ 11 h 16"/>
                <a:gd name="T56" fmla="*/ 11 w 16"/>
                <a:gd name="T57" fmla="*/ 12 h 16"/>
                <a:gd name="T58" fmla="*/ 12 w 16"/>
                <a:gd name="T59" fmla="*/ 13 h 16"/>
                <a:gd name="T60" fmla="*/ 12 w 16"/>
                <a:gd name="T61" fmla="*/ 14 h 16"/>
                <a:gd name="T62" fmla="*/ 14 w 16"/>
                <a:gd name="T63" fmla="*/ 16 h 16"/>
                <a:gd name="T64" fmla="*/ 14 w 16"/>
                <a:gd name="T65" fmla="*/ 16 h 16"/>
                <a:gd name="T66" fmla="*/ 14 w 16"/>
                <a:gd name="T67" fmla="*/ 16 h 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
                <a:gd name="T103" fmla="*/ 0 h 16"/>
                <a:gd name="T104" fmla="*/ 16 w 16"/>
                <a:gd name="T105" fmla="*/ 16 h 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 h="16">
                  <a:moveTo>
                    <a:pt x="14" y="16"/>
                  </a:moveTo>
                  <a:cubicBezTo>
                    <a:pt x="14" y="16"/>
                    <a:pt x="15" y="16"/>
                    <a:pt x="15" y="16"/>
                  </a:cubicBezTo>
                  <a:cubicBezTo>
                    <a:pt x="15" y="15"/>
                    <a:pt x="16" y="16"/>
                    <a:pt x="16" y="16"/>
                  </a:cubicBezTo>
                  <a:lnTo>
                    <a:pt x="14" y="14"/>
                  </a:lnTo>
                  <a:cubicBezTo>
                    <a:pt x="14" y="13"/>
                    <a:pt x="11" y="10"/>
                    <a:pt x="10" y="9"/>
                  </a:cubicBezTo>
                  <a:cubicBezTo>
                    <a:pt x="9" y="9"/>
                    <a:pt x="9" y="9"/>
                    <a:pt x="9" y="9"/>
                  </a:cubicBezTo>
                  <a:cubicBezTo>
                    <a:pt x="9" y="8"/>
                    <a:pt x="8" y="9"/>
                    <a:pt x="7" y="8"/>
                  </a:cubicBezTo>
                  <a:cubicBezTo>
                    <a:pt x="7" y="7"/>
                    <a:pt x="6" y="6"/>
                    <a:pt x="6" y="5"/>
                  </a:cubicBezTo>
                  <a:cubicBezTo>
                    <a:pt x="5" y="4"/>
                    <a:pt x="5" y="1"/>
                    <a:pt x="5" y="0"/>
                  </a:cubicBezTo>
                  <a:lnTo>
                    <a:pt x="4" y="0"/>
                  </a:lnTo>
                  <a:lnTo>
                    <a:pt x="3" y="2"/>
                  </a:lnTo>
                  <a:cubicBezTo>
                    <a:pt x="3" y="2"/>
                    <a:pt x="2" y="2"/>
                    <a:pt x="2" y="3"/>
                  </a:cubicBezTo>
                  <a:cubicBezTo>
                    <a:pt x="1" y="3"/>
                    <a:pt x="1" y="4"/>
                    <a:pt x="1" y="5"/>
                  </a:cubicBezTo>
                  <a:cubicBezTo>
                    <a:pt x="1" y="5"/>
                    <a:pt x="1" y="6"/>
                    <a:pt x="0" y="7"/>
                  </a:cubicBezTo>
                  <a:cubicBezTo>
                    <a:pt x="0" y="7"/>
                    <a:pt x="0" y="8"/>
                    <a:pt x="0" y="9"/>
                  </a:cubicBezTo>
                  <a:cubicBezTo>
                    <a:pt x="0" y="9"/>
                    <a:pt x="0" y="9"/>
                    <a:pt x="1" y="9"/>
                  </a:cubicBezTo>
                  <a:cubicBezTo>
                    <a:pt x="2" y="9"/>
                    <a:pt x="3" y="8"/>
                    <a:pt x="3" y="8"/>
                  </a:cubicBezTo>
                  <a:lnTo>
                    <a:pt x="3" y="7"/>
                  </a:lnTo>
                  <a:cubicBezTo>
                    <a:pt x="3" y="7"/>
                    <a:pt x="4" y="8"/>
                    <a:pt x="4" y="8"/>
                  </a:cubicBezTo>
                  <a:cubicBezTo>
                    <a:pt x="5" y="8"/>
                    <a:pt x="6" y="9"/>
                    <a:pt x="7" y="9"/>
                  </a:cubicBezTo>
                  <a:cubicBezTo>
                    <a:pt x="7" y="9"/>
                    <a:pt x="9" y="10"/>
                    <a:pt x="9" y="11"/>
                  </a:cubicBezTo>
                  <a:cubicBezTo>
                    <a:pt x="9" y="11"/>
                    <a:pt x="10" y="11"/>
                    <a:pt x="10" y="11"/>
                  </a:cubicBezTo>
                  <a:cubicBezTo>
                    <a:pt x="11" y="12"/>
                    <a:pt x="11" y="12"/>
                    <a:pt x="11" y="12"/>
                  </a:cubicBezTo>
                  <a:cubicBezTo>
                    <a:pt x="11" y="12"/>
                    <a:pt x="11" y="12"/>
                    <a:pt x="12" y="13"/>
                  </a:cubicBezTo>
                  <a:cubicBezTo>
                    <a:pt x="12" y="14"/>
                    <a:pt x="12" y="14"/>
                    <a:pt x="12" y="14"/>
                  </a:cubicBezTo>
                  <a:cubicBezTo>
                    <a:pt x="12" y="14"/>
                    <a:pt x="14" y="16"/>
                    <a:pt x="14" y="16"/>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239" name="Freeform 7">
              <a:extLst>
                <a:ext uri="{FF2B5EF4-FFF2-40B4-BE49-F238E27FC236}">
                  <a16:creationId xmlns:a16="http://schemas.microsoft.com/office/drawing/2014/main" xmlns="" id="{1BFF6E1D-A606-43D7-9845-1EC3C28C3FA5}"/>
                </a:ext>
              </a:extLst>
            </p:cNvPr>
            <p:cNvSpPr>
              <a:spLocks/>
            </p:cNvSpPr>
            <p:nvPr>
              <p:custDataLst>
                <p:tags r:id="rId4"/>
              </p:custDataLst>
            </p:nvPr>
          </p:nvSpPr>
          <p:spPr bwMode="auto">
            <a:xfrm>
              <a:off x="2839" y="1588"/>
              <a:ext cx="118" cy="50"/>
            </a:xfrm>
            <a:custGeom>
              <a:avLst/>
              <a:gdLst>
                <a:gd name="T0" fmla="*/ 16 w 16"/>
                <a:gd name="T1" fmla="*/ 4 h 7"/>
                <a:gd name="T2" fmla="*/ 15 w 16"/>
                <a:gd name="T3" fmla="*/ 5 h 7"/>
                <a:gd name="T4" fmla="*/ 12 w 16"/>
                <a:gd name="T5" fmla="*/ 6 h 7"/>
                <a:gd name="T6" fmla="*/ 11 w 16"/>
                <a:gd name="T7" fmla="*/ 7 h 7"/>
                <a:gd name="T8" fmla="*/ 9 w 16"/>
                <a:gd name="T9" fmla="*/ 6 h 7"/>
                <a:gd name="T10" fmla="*/ 9 w 16"/>
                <a:gd name="T11" fmla="*/ 6 h 7"/>
                <a:gd name="T12" fmla="*/ 5 w 16"/>
                <a:gd name="T13" fmla="*/ 6 h 7"/>
                <a:gd name="T14" fmla="*/ 5 w 16"/>
                <a:gd name="T15" fmla="*/ 6 h 7"/>
                <a:gd name="T16" fmla="*/ 0 w 16"/>
                <a:gd name="T17" fmla="*/ 1 h 7"/>
                <a:gd name="T18" fmla="*/ 7 w 16"/>
                <a:gd name="T19" fmla="*/ 0 h 7"/>
                <a:gd name="T20" fmla="*/ 13 w 16"/>
                <a:gd name="T21" fmla="*/ 3 h 7"/>
                <a:gd name="T22" fmla="*/ 16 w 16"/>
                <a:gd name="T23" fmla="*/ 4 h 7"/>
                <a:gd name="T24" fmla="*/ 16 w 16"/>
                <a:gd name="T25" fmla="*/ 4 h 7"/>
                <a:gd name="T26" fmla="*/ 16 w 16"/>
                <a:gd name="T27" fmla="*/ 4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7"/>
                <a:gd name="T44" fmla="*/ 16 w 16"/>
                <a:gd name="T45" fmla="*/ 7 h 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7">
                  <a:moveTo>
                    <a:pt x="16" y="4"/>
                  </a:moveTo>
                  <a:cubicBezTo>
                    <a:pt x="16" y="4"/>
                    <a:pt x="15" y="5"/>
                    <a:pt x="15" y="5"/>
                  </a:cubicBezTo>
                  <a:cubicBezTo>
                    <a:pt x="15" y="6"/>
                    <a:pt x="14" y="6"/>
                    <a:pt x="12" y="6"/>
                  </a:cubicBezTo>
                  <a:cubicBezTo>
                    <a:pt x="11" y="4"/>
                    <a:pt x="11" y="7"/>
                    <a:pt x="11" y="7"/>
                  </a:cubicBezTo>
                  <a:cubicBezTo>
                    <a:pt x="10" y="6"/>
                    <a:pt x="10" y="6"/>
                    <a:pt x="9" y="6"/>
                  </a:cubicBezTo>
                  <a:lnTo>
                    <a:pt x="5" y="6"/>
                  </a:lnTo>
                  <a:cubicBezTo>
                    <a:pt x="0" y="4"/>
                    <a:pt x="2" y="3"/>
                    <a:pt x="0" y="1"/>
                  </a:cubicBezTo>
                  <a:cubicBezTo>
                    <a:pt x="4" y="2"/>
                    <a:pt x="4" y="0"/>
                    <a:pt x="7" y="0"/>
                  </a:cubicBezTo>
                  <a:cubicBezTo>
                    <a:pt x="9" y="1"/>
                    <a:pt x="13" y="3"/>
                    <a:pt x="13" y="3"/>
                  </a:cubicBezTo>
                  <a:cubicBezTo>
                    <a:pt x="14" y="3"/>
                    <a:pt x="15" y="4"/>
                    <a:pt x="16" y="4"/>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240" name="Freeform 8">
              <a:extLst>
                <a:ext uri="{FF2B5EF4-FFF2-40B4-BE49-F238E27FC236}">
                  <a16:creationId xmlns:a16="http://schemas.microsoft.com/office/drawing/2014/main" xmlns="" id="{87F8F304-4B4B-4574-991F-5AE2D4408CAF}"/>
                </a:ext>
              </a:extLst>
            </p:cNvPr>
            <p:cNvSpPr>
              <a:spLocks/>
            </p:cNvSpPr>
            <p:nvPr>
              <p:custDataLst>
                <p:tags r:id="rId5"/>
              </p:custDataLst>
            </p:nvPr>
          </p:nvSpPr>
          <p:spPr bwMode="auto">
            <a:xfrm>
              <a:off x="2922" y="1615"/>
              <a:ext cx="90" cy="43"/>
            </a:xfrm>
            <a:custGeom>
              <a:avLst/>
              <a:gdLst>
                <a:gd name="T0" fmla="*/ 5 w 13"/>
                <a:gd name="T1" fmla="*/ 0 h 5"/>
                <a:gd name="T2" fmla="*/ 8 w 13"/>
                <a:gd name="T3" fmla="*/ 0 h 5"/>
                <a:gd name="T4" fmla="*/ 13 w 13"/>
                <a:gd name="T5" fmla="*/ 1 h 5"/>
                <a:gd name="T6" fmla="*/ 13 w 13"/>
                <a:gd name="T7" fmla="*/ 1 h 5"/>
                <a:gd name="T8" fmla="*/ 13 w 13"/>
                <a:gd name="T9" fmla="*/ 1 h 5"/>
                <a:gd name="T10" fmla="*/ 13 w 13"/>
                <a:gd name="T11" fmla="*/ 1 h 5"/>
                <a:gd name="T12" fmla="*/ 13 w 13"/>
                <a:gd name="T13" fmla="*/ 3 h 5"/>
                <a:gd name="T14" fmla="*/ 13 w 13"/>
                <a:gd name="T15" fmla="*/ 3 h 5"/>
                <a:gd name="T16" fmla="*/ 7 w 13"/>
                <a:gd name="T17" fmla="*/ 3 h 5"/>
                <a:gd name="T18" fmla="*/ 7 w 13"/>
                <a:gd name="T19" fmla="*/ 3 h 5"/>
                <a:gd name="T20" fmla="*/ 3 w 13"/>
                <a:gd name="T21" fmla="*/ 5 h 5"/>
                <a:gd name="T22" fmla="*/ 2 w 13"/>
                <a:gd name="T23" fmla="*/ 4 h 5"/>
                <a:gd name="T24" fmla="*/ 0 w 13"/>
                <a:gd name="T25" fmla="*/ 3 h 5"/>
                <a:gd name="T26" fmla="*/ 1 w 13"/>
                <a:gd name="T27" fmla="*/ 2 h 5"/>
                <a:gd name="T28" fmla="*/ 4 w 13"/>
                <a:gd name="T29" fmla="*/ 1 h 5"/>
                <a:gd name="T30" fmla="*/ 5 w 13"/>
                <a:gd name="T31" fmla="*/ 0 h 5"/>
                <a:gd name="T32" fmla="*/ 5 w 13"/>
                <a:gd name="T33" fmla="*/ 0 h 5"/>
                <a:gd name="T34" fmla="*/ 5 w 13"/>
                <a:gd name="T35" fmla="*/ 0 h 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
                <a:gd name="T55" fmla="*/ 0 h 5"/>
                <a:gd name="T56" fmla="*/ 13 w 13"/>
                <a:gd name="T57" fmla="*/ 5 h 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 h="5">
                  <a:moveTo>
                    <a:pt x="5" y="0"/>
                  </a:moveTo>
                  <a:cubicBezTo>
                    <a:pt x="6" y="0"/>
                    <a:pt x="7" y="0"/>
                    <a:pt x="8" y="0"/>
                  </a:cubicBezTo>
                  <a:cubicBezTo>
                    <a:pt x="10" y="0"/>
                    <a:pt x="11" y="1"/>
                    <a:pt x="13" y="1"/>
                  </a:cubicBezTo>
                  <a:cubicBezTo>
                    <a:pt x="13" y="2"/>
                    <a:pt x="13" y="2"/>
                    <a:pt x="13" y="3"/>
                  </a:cubicBezTo>
                  <a:lnTo>
                    <a:pt x="7" y="3"/>
                  </a:lnTo>
                  <a:cubicBezTo>
                    <a:pt x="6" y="4"/>
                    <a:pt x="5" y="5"/>
                    <a:pt x="3" y="5"/>
                  </a:cubicBezTo>
                  <a:cubicBezTo>
                    <a:pt x="3" y="5"/>
                    <a:pt x="2" y="4"/>
                    <a:pt x="2" y="4"/>
                  </a:cubicBezTo>
                  <a:cubicBezTo>
                    <a:pt x="1" y="4"/>
                    <a:pt x="0" y="4"/>
                    <a:pt x="0" y="3"/>
                  </a:cubicBezTo>
                  <a:cubicBezTo>
                    <a:pt x="0" y="3"/>
                    <a:pt x="0" y="0"/>
                    <a:pt x="1" y="2"/>
                  </a:cubicBezTo>
                  <a:cubicBezTo>
                    <a:pt x="3" y="2"/>
                    <a:pt x="4" y="2"/>
                    <a:pt x="4" y="1"/>
                  </a:cubicBezTo>
                  <a:cubicBezTo>
                    <a:pt x="4" y="1"/>
                    <a:pt x="5" y="0"/>
                    <a:pt x="5"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241" name="Freeform 9">
              <a:extLst>
                <a:ext uri="{FF2B5EF4-FFF2-40B4-BE49-F238E27FC236}">
                  <a16:creationId xmlns:a16="http://schemas.microsoft.com/office/drawing/2014/main" xmlns="" id="{E69A7983-9328-424D-9E6F-D703C6BAF565}"/>
                </a:ext>
              </a:extLst>
            </p:cNvPr>
            <p:cNvSpPr>
              <a:spLocks/>
            </p:cNvSpPr>
            <p:nvPr>
              <p:custDataLst>
                <p:tags r:id="rId6"/>
              </p:custDataLst>
            </p:nvPr>
          </p:nvSpPr>
          <p:spPr bwMode="auto">
            <a:xfrm>
              <a:off x="3552" y="2112"/>
              <a:ext cx="23" cy="35"/>
            </a:xfrm>
            <a:custGeom>
              <a:avLst/>
              <a:gdLst>
                <a:gd name="T0" fmla="*/ 2 w 3"/>
                <a:gd name="T1" fmla="*/ 5 h 5"/>
                <a:gd name="T2" fmla="*/ 1 w 3"/>
                <a:gd name="T3" fmla="*/ 3 h 5"/>
                <a:gd name="T4" fmla="*/ 0 w 3"/>
                <a:gd name="T5" fmla="*/ 2 h 5"/>
                <a:gd name="T6" fmla="*/ 2 w 3"/>
                <a:gd name="T7" fmla="*/ 0 h 5"/>
                <a:gd name="T8" fmla="*/ 2 w 3"/>
                <a:gd name="T9" fmla="*/ 2 h 5"/>
                <a:gd name="T10" fmla="*/ 2 w 3"/>
                <a:gd name="T11" fmla="*/ 5 h 5"/>
                <a:gd name="T12" fmla="*/ 2 w 3"/>
                <a:gd name="T13" fmla="*/ 5 h 5"/>
                <a:gd name="T14" fmla="*/ 2 w 3"/>
                <a:gd name="T15" fmla="*/ 5 h 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5"/>
                <a:gd name="T26" fmla="*/ 3 w 3"/>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5">
                  <a:moveTo>
                    <a:pt x="2" y="5"/>
                  </a:moveTo>
                  <a:cubicBezTo>
                    <a:pt x="1" y="5"/>
                    <a:pt x="1" y="5"/>
                    <a:pt x="1" y="3"/>
                  </a:cubicBezTo>
                  <a:cubicBezTo>
                    <a:pt x="1" y="2"/>
                    <a:pt x="0" y="2"/>
                    <a:pt x="0" y="2"/>
                  </a:cubicBezTo>
                  <a:cubicBezTo>
                    <a:pt x="1" y="2"/>
                    <a:pt x="1" y="0"/>
                    <a:pt x="2" y="0"/>
                  </a:cubicBezTo>
                  <a:cubicBezTo>
                    <a:pt x="2" y="2"/>
                    <a:pt x="1" y="1"/>
                    <a:pt x="2" y="2"/>
                  </a:cubicBezTo>
                  <a:cubicBezTo>
                    <a:pt x="2" y="2"/>
                    <a:pt x="3" y="5"/>
                    <a:pt x="2" y="5"/>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242" name="Freeform 10">
              <a:extLst>
                <a:ext uri="{FF2B5EF4-FFF2-40B4-BE49-F238E27FC236}">
                  <a16:creationId xmlns:a16="http://schemas.microsoft.com/office/drawing/2014/main" xmlns="" id="{47AC9AEF-6F76-45F4-8F59-BBA780D0F932}"/>
                </a:ext>
              </a:extLst>
            </p:cNvPr>
            <p:cNvSpPr>
              <a:spLocks/>
            </p:cNvSpPr>
            <p:nvPr>
              <p:custDataLst>
                <p:tags r:id="rId7"/>
              </p:custDataLst>
            </p:nvPr>
          </p:nvSpPr>
          <p:spPr bwMode="auto">
            <a:xfrm>
              <a:off x="3638" y="2120"/>
              <a:ext cx="15" cy="23"/>
            </a:xfrm>
            <a:custGeom>
              <a:avLst/>
              <a:gdLst>
                <a:gd name="T0" fmla="*/ 2 w 2"/>
                <a:gd name="T1" fmla="*/ 3 h 3"/>
                <a:gd name="T2" fmla="*/ 0 w 2"/>
                <a:gd name="T3" fmla="*/ 1 h 3"/>
                <a:gd name="T4" fmla="*/ 1 w 2"/>
                <a:gd name="T5" fmla="*/ 0 h 3"/>
                <a:gd name="T6" fmla="*/ 2 w 2"/>
                <a:gd name="T7" fmla="*/ 2 h 3"/>
                <a:gd name="T8" fmla="*/ 2 w 2"/>
                <a:gd name="T9" fmla="*/ 3 h 3"/>
                <a:gd name="T10" fmla="*/ 2 w 2"/>
                <a:gd name="T11" fmla="*/ 3 h 3"/>
                <a:gd name="T12" fmla="*/ 2 w 2"/>
                <a:gd name="T13" fmla="*/ 3 h 3"/>
                <a:gd name="T14" fmla="*/ 2 w 2"/>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3"/>
                  </a:moveTo>
                  <a:cubicBezTo>
                    <a:pt x="2" y="1"/>
                    <a:pt x="1" y="1"/>
                    <a:pt x="0" y="1"/>
                  </a:cubicBezTo>
                  <a:cubicBezTo>
                    <a:pt x="0" y="0"/>
                    <a:pt x="1" y="0"/>
                    <a:pt x="1" y="0"/>
                  </a:cubicBezTo>
                  <a:cubicBezTo>
                    <a:pt x="2" y="1"/>
                    <a:pt x="2" y="1"/>
                    <a:pt x="2" y="2"/>
                  </a:cubicBezTo>
                  <a:cubicBezTo>
                    <a:pt x="2" y="2"/>
                    <a:pt x="2" y="2"/>
                    <a:pt x="2" y="3"/>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243" name="Freeform 11">
              <a:extLst>
                <a:ext uri="{FF2B5EF4-FFF2-40B4-BE49-F238E27FC236}">
                  <a16:creationId xmlns:a16="http://schemas.microsoft.com/office/drawing/2014/main" xmlns="" id="{45D23A82-44B2-4BEA-9D2D-68BB8D73D696}"/>
                </a:ext>
              </a:extLst>
            </p:cNvPr>
            <p:cNvSpPr>
              <a:spLocks/>
            </p:cNvSpPr>
            <p:nvPr>
              <p:custDataLst>
                <p:tags r:id="rId8"/>
              </p:custDataLst>
            </p:nvPr>
          </p:nvSpPr>
          <p:spPr bwMode="auto">
            <a:xfrm>
              <a:off x="3481" y="2034"/>
              <a:ext cx="20" cy="31"/>
            </a:xfrm>
            <a:custGeom>
              <a:avLst/>
              <a:gdLst>
                <a:gd name="T0" fmla="*/ 1 w 3"/>
                <a:gd name="T1" fmla="*/ 0 h 4"/>
                <a:gd name="T2" fmla="*/ 2 w 3"/>
                <a:gd name="T3" fmla="*/ 0 h 4"/>
                <a:gd name="T4" fmla="*/ 3 w 3"/>
                <a:gd name="T5" fmla="*/ 4 h 4"/>
                <a:gd name="T6" fmla="*/ 3 w 3"/>
                <a:gd name="T7" fmla="*/ 4 h 4"/>
                <a:gd name="T8" fmla="*/ 1 w 3"/>
                <a:gd name="T9" fmla="*/ 4 h 4"/>
                <a:gd name="T10" fmla="*/ 1 w 3"/>
                <a:gd name="T11" fmla="*/ 4 h 4"/>
                <a:gd name="T12" fmla="*/ 0 w 3"/>
                <a:gd name="T13" fmla="*/ 3 h 4"/>
                <a:gd name="T14" fmla="*/ 0 w 3"/>
                <a:gd name="T15" fmla="*/ 3 h 4"/>
                <a:gd name="T16" fmla="*/ 0 w 3"/>
                <a:gd name="T17" fmla="*/ 1 h 4"/>
                <a:gd name="T18" fmla="*/ 0 w 3"/>
                <a:gd name="T19" fmla="*/ 1 h 4"/>
                <a:gd name="T20" fmla="*/ 1 w 3"/>
                <a:gd name="T21" fmla="*/ 0 h 4"/>
                <a:gd name="T22" fmla="*/ 1 w 3"/>
                <a:gd name="T23" fmla="*/ 0 h 4"/>
                <a:gd name="T24" fmla="*/ 1 w 3"/>
                <a:gd name="T25" fmla="*/ 0 h 4"/>
                <a:gd name="T26" fmla="*/ 1 w 3"/>
                <a:gd name="T27" fmla="*/ 0 h 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4"/>
                <a:gd name="T44" fmla="*/ 3 w 3"/>
                <a:gd name="T45" fmla="*/ 4 h 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4">
                  <a:moveTo>
                    <a:pt x="1" y="0"/>
                  </a:moveTo>
                  <a:cubicBezTo>
                    <a:pt x="1" y="0"/>
                    <a:pt x="2" y="0"/>
                    <a:pt x="2" y="0"/>
                  </a:cubicBezTo>
                  <a:cubicBezTo>
                    <a:pt x="2" y="2"/>
                    <a:pt x="2" y="3"/>
                    <a:pt x="3" y="4"/>
                  </a:cubicBezTo>
                  <a:lnTo>
                    <a:pt x="1" y="4"/>
                  </a:lnTo>
                  <a:cubicBezTo>
                    <a:pt x="1" y="4"/>
                    <a:pt x="0" y="4"/>
                    <a:pt x="0" y="3"/>
                  </a:cubicBezTo>
                  <a:lnTo>
                    <a:pt x="0" y="1"/>
                  </a:lnTo>
                  <a:cubicBezTo>
                    <a:pt x="1" y="1"/>
                    <a:pt x="1" y="0"/>
                    <a:pt x="1"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244" name="Freeform 12">
              <a:extLst>
                <a:ext uri="{FF2B5EF4-FFF2-40B4-BE49-F238E27FC236}">
                  <a16:creationId xmlns:a16="http://schemas.microsoft.com/office/drawing/2014/main" xmlns="" id="{CC46FE89-1A5F-4AF9-9D70-E62009E3BADB}"/>
                </a:ext>
              </a:extLst>
            </p:cNvPr>
            <p:cNvSpPr>
              <a:spLocks/>
            </p:cNvSpPr>
            <p:nvPr>
              <p:custDataLst>
                <p:tags r:id="rId9"/>
              </p:custDataLst>
            </p:nvPr>
          </p:nvSpPr>
          <p:spPr bwMode="auto">
            <a:xfrm>
              <a:off x="4725" y="2578"/>
              <a:ext cx="40" cy="27"/>
            </a:xfrm>
            <a:custGeom>
              <a:avLst/>
              <a:gdLst>
                <a:gd name="T0" fmla="*/ 0 w 6"/>
                <a:gd name="T1" fmla="*/ 0 h 4"/>
                <a:gd name="T2" fmla="*/ 3 w 6"/>
                <a:gd name="T3" fmla="*/ 0 h 4"/>
                <a:gd name="T4" fmla="*/ 4 w 6"/>
                <a:gd name="T5" fmla="*/ 3 h 4"/>
                <a:gd name="T6" fmla="*/ 1 w 6"/>
                <a:gd name="T7" fmla="*/ 0 h 4"/>
                <a:gd name="T8" fmla="*/ 1 w 6"/>
                <a:gd name="T9" fmla="*/ 0 h 4"/>
                <a:gd name="T10" fmla="*/ 1 w 6"/>
                <a:gd name="T11" fmla="*/ 0 h 4"/>
                <a:gd name="T12" fmla="*/ 0 w 6"/>
                <a:gd name="T13" fmla="*/ 0 h 4"/>
                <a:gd name="T14" fmla="*/ 0 w 6"/>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4"/>
                <a:gd name="T26" fmla="*/ 6 w 6"/>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4">
                  <a:moveTo>
                    <a:pt x="0" y="0"/>
                  </a:moveTo>
                  <a:cubicBezTo>
                    <a:pt x="2" y="1"/>
                    <a:pt x="3" y="0"/>
                    <a:pt x="3" y="0"/>
                  </a:cubicBezTo>
                  <a:cubicBezTo>
                    <a:pt x="5" y="2"/>
                    <a:pt x="6" y="4"/>
                    <a:pt x="4" y="3"/>
                  </a:cubicBezTo>
                  <a:cubicBezTo>
                    <a:pt x="1" y="4"/>
                    <a:pt x="1" y="0"/>
                    <a:pt x="1" y="0"/>
                  </a:cubicBezTo>
                  <a:cubicBezTo>
                    <a:pt x="1" y="0"/>
                    <a:pt x="1" y="1"/>
                    <a:pt x="1" y="0"/>
                  </a:cubicBezTo>
                  <a:lnTo>
                    <a:pt x="0" y="0"/>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245" name="Freeform 13">
              <a:extLst>
                <a:ext uri="{FF2B5EF4-FFF2-40B4-BE49-F238E27FC236}">
                  <a16:creationId xmlns:a16="http://schemas.microsoft.com/office/drawing/2014/main" xmlns="" id="{F89CC050-E20C-4014-AA62-575FFC6DEA29}"/>
                </a:ext>
              </a:extLst>
            </p:cNvPr>
            <p:cNvSpPr>
              <a:spLocks/>
            </p:cNvSpPr>
            <p:nvPr>
              <p:custDataLst>
                <p:tags r:id="rId10"/>
              </p:custDataLst>
            </p:nvPr>
          </p:nvSpPr>
          <p:spPr bwMode="auto">
            <a:xfrm>
              <a:off x="1576" y="3626"/>
              <a:ext cx="11" cy="16"/>
            </a:xfrm>
            <a:custGeom>
              <a:avLst/>
              <a:gdLst>
                <a:gd name="T0" fmla="*/ 2 w 2"/>
                <a:gd name="T1" fmla="*/ 0 h 2"/>
                <a:gd name="T2" fmla="*/ 1 w 2"/>
                <a:gd name="T3" fmla="*/ 0 h 2"/>
                <a:gd name="T4" fmla="*/ 1 w 2"/>
                <a:gd name="T5" fmla="*/ 0 h 2"/>
                <a:gd name="T6" fmla="*/ 0 w 2"/>
                <a:gd name="T7" fmla="*/ 0 h 2"/>
                <a:gd name="T8" fmla="*/ 1 w 2"/>
                <a:gd name="T9" fmla="*/ 2 h 2"/>
                <a:gd name="T10" fmla="*/ 2 w 2"/>
                <a:gd name="T11" fmla="*/ 2 h 2"/>
                <a:gd name="T12" fmla="*/ 2 w 2"/>
                <a:gd name="T13" fmla="*/ 0 h 2"/>
                <a:gd name="T14" fmla="*/ 2 w 2"/>
                <a:gd name="T15" fmla="*/ 0 h 2"/>
                <a:gd name="T16" fmla="*/ 2 w 2"/>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2" y="0"/>
                  </a:moveTo>
                  <a:lnTo>
                    <a:pt x="1" y="0"/>
                  </a:lnTo>
                  <a:cubicBezTo>
                    <a:pt x="1" y="0"/>
                    <a:pt x="0" y="0"/>
                    <a:pt x="0" y="0"/>
                  </a:cubicBezTo>
                  <a:cubicBezTo>
                    <a:pt x="0" y="1"/>
                    <a:pt x="1" y="2"/>
                    <a:pt x="1" y="2"/>
                  </a:cubicBezTo>
                  <a:cubicBezTo>
                    <a:pt x="2" y="2"/>
                    <a:pt x="2" y="2"/>
                    <a:pt x="2" y="2"/>
                  </a:cubicBezTo>
                  <a:cubicBezTo>
                    <a:pt x="2" y="1"/>
                    <a:pt x="2" y="0"/>
                    <a:pt x="2"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246" name="Freeform 14">
              <a:extLst>
                <a:ext uri="{FF2B5EF4-FFF2-40B4-BE49-F238E27FC236}">
                  <a16:creationId xmlns:a16="http://schemas.microsoft.com/office/drawing/2014/main" xmlns="" id="{583D248E-A61E-41E3-A804-7710F5ED30B4}"/>
                </a:ext>
              </a:extLst>
            </p:cNvPr>
            <p:cNvSpPr>
              <a:spLocks/>
            </p:cNvSpPr>
            <p:nvPr>
              <p:custDataLst>
                <p:tags r:id="rId11"/>
              </p:custDataLst>
            </p:nvPr>
          </p:nvSpPr>
          <p:spPr bwMode="auto">
            <a:xfrm>
              <a:off x="1446" y="1333"/>
              <a:ext cx="40" cy="32"/>
            </a:xfrm>
            <a:custGeom>
              <a:avLst/>
              <a:gdLst>
                <a:gd name="T0" fmla="*/ 0 w 5"/>
                <a:gd name="T1" fmla="*/ 3 h 4"/>
                <a:gd name="T2" fmla="*/ 2 w 5"/>
                <a:gd name="T3" fmla="*/ 4 h 4"/>
                <a:gd name="T4" fmla="*/ 5 w 5"/>
                <a:gd name="T5" fmla="*/ 1 h 4"/>
                <a:gd name="T6" fmla="*/ 0 w 5"/>
                <a:gd name="T7" fmla="*/ 3 h 4"/>
                <a:gd name="T8" fmla="*/ 0 w 5"/>
                <a:gd name="T9" fmla="*/ 3 h 4"/>
                <a:gd name="T10" fmla="*/ 0 w 5"/>
                <a:gd name="T11" fmla="*/ 3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0" y="3"/>
                  </a:moveTo>
                  <a:cubicBezTo>
                    <a:pt x="1" y="3"/>
                    <a:pt x="1" y="4"/>
                    <a:pt x="2" y="4"/>
                  </a:cubicBezTo>
                  <a:cubicBezTo>
                    <a:pt x="3" y="4"/>
                    <a:pt x="5" y="2"/>
                    <a:pt x="5" y="1"/>
                  </a:cubicBezTo>
                  <a:cubicBezTo>
                    <a:pt x="3" y="0"/>
                    <a:pt x="1" y="2"/>
                    <a:pt x="0" y="3"/>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247" name="Freeform 15">
              <a:extLst>
                <a:ext uri="{FF2B5EF4-FFF2-40B4-BE49-F238E27FC236}">
                  <a16:creationId xmlns:a16="http://schemas.microsoft.com/office/drawing/2014/main" xmlns="" id="{BEF9FC01-1B8B-4E15-969D-2375790582E3}"/>
                </a:ext>
              </a:extLst>
            </p:cNvPr>
            <p:cNvSpPr>
              <a:spLocks/>
            </p:cNvSpPr>
            <p:nvPr>
              <p:custDataLst>
                <p:tags r:id="rId12"/>
              </p:custDataLst>
            </p:nvPr>
          </p:nvSpPr>
          <p:spPr bwMode="auto">
            <a:xfrm>
              <a:off x="1439" y="1482"/>
              <a:ext cx="19" cy="12"/>
            </a:xfrm>
            <a:custGeom>
              <a:avLst/>
              <a:gdLst>
                <a:gd name="T0" fmla="*/ 0 w 3"/>
                <a:gd name="T1" fmla="*/ 1 h 2"/>
                <a:gd name="T2" fmla="*/ 3 w 3"/>
                <a:gd name="T3" fmla="*/ 0 h 2"/>
                <a:gd name="T4" fmla="*/ 0 w 3"/>
                <a:gd name="T5" fmla="*/ 1 h 2"/>
                <a:gd name="T6" fmla="*/ 0 w 3"/>
                <a:gd name="T7" fmla="*/ 1 h 2"/>
                <a:gd name="T8" fmla="*/ 0 w 3"/>
                <a:gd name="T9" fmla="*/ 1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0" y="1"/>
                  </a:moveTo>
                  <a:cubicBezTo>
                    <a:pt x="1" y="2"/>
                    <a:pt x="2" y="1"/>
                    <a:pt x="3" y="0"/>
                  </a:cubicBezTo>
                  <a:cubicBezTo>
                    <a:pt x="1" y="0"/>
                    <a:pt x="0" y="0"/>
                    <a:pt x="0" y="1"/>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248" name="Freeform 16">
              <a:extLst>
                <a:ext uri="{FF2B5EF4-FFF2-40B4-BE49-F238E27FC236}">
                  <a16:creationId xmlns:a16="http://schemas.microsoft.com/office/drawing/2014/main" xmlns="" id="{0A8D2EE1-F59E-447D-913C-EBE5863922E0}"/>
                </a:ext>
              </a:extLst>
            </p:cNvPr>
            <p:cNvSpPr>
              <a:spLocks/>
            </p:cNvSpPr>
            <p:nvPr>
              <p:custDataLst>
                <p:tags r:id="rId13"/>
              </p:custDataLst>
            </p:nvPr>
          </p:nvSpPr>
          <p:spPr bwMode="auto">
            <a:xfrm>
              <a:off x="1380" y="1541"/>
              <a:ext cx="16" cy="15"/>
            </a:xfrm>
            <a:custGeom>
              <a:avLst/>
              <a:gdLst>
                <a:gd name="T0" fmla="*/ 0 w 2"/>
                <a:gd name="T1" fmla="*/ 1 h 2"/>
                <a:gd name="T2" fmla="*/ 1 w 2"/>
                <a:gd name="T3" fmla="*/ 2 h 2"/>
                <a:gd name="T4" fmla="*/ 1 w 2"/>
                <a:gd name="T5" fmla="*/ 2 h 2"/>
                <a:gd name="T6" fmla="*/ 2 w 2"/>
                <a:gd name="T7" fmla="*/ 2 h 2"/>
                <a:gd name="T8" fmla="*/ 2 w 2"/>
                <a:gd name="T9" fmla="*/ 2 h 2"/>
                <a:gd name="T10" fmla="*/ 1 w 2"/>
                <a:gd name="T11" fmla="*/ 0 h 2"/>
                <a:gd name="T12" fmla="*/ 0 w 2"/>
                <a:gd name="T13" fmla="*/ 1 h 2"/>
                <a:gd name="T14" fmla="*/ 0 w 2"/>
                <a:gd name="T15" fmla="*/ 1 h 2"/>
                <a:gd name="T16" fmla="*/ 0 w 2"/>
                <a:gd name="T17" fmla="*/ 1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0" y="1"/>
                  </a:moveTo>
                  <a:cubicBezTo>
                    <a:pt x="0" y="2"/>
                    <a:pt x="0" y="2"/>
                    <a:pt x="1" y="2"/>
                  </a:cubicBezTo>
                  <a:lnTo>
                    <a:pt x="2" y="2"/>
                  </a:lnTo>
                  <a:cubicBezTo>
                    <a:pt x="2" y="1"/>
                    <a:pt x="2" y="1"/>
                    <a:pt x="1" y="0"/>
                  </a:cubicBezTo>
                  <a:cubicBezTo>
                    <a:pt x="1" y="0"/>
                    <a:pt x="0" y="1"/>
                    <a:pt x="0" y="1"/>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249" name="Freeform 17">
              <a:extLst>
                <a:ext uri="{FF2B5EF4-FFF2-40B4-BE49-F238E27FC236}">
                  <a16:creationId xmlns:a16="http://schemas.microsoft.com/office/drawing/2014/main" xmlns="" id="{AF436B99-1D29-4605-82AB-947B9ADB6BC9}"/>
                </a:ext>
              </a:extLst>
            </p:cNvPr>
            <p:cNvSpPr>
              <a:spLocks/>
            </p:cNvSpPr>
            <p:nvPr>
              <p:custDataLst>
                <p:tags r:id="rId14"/>
              </p:custDataLst>
            </p:nvPr>
          </p:nvSpPr>
          <p:spPr bwMode="auto">
            <a:xfrm>
              <a:off x="1333" y="1204"/>
              <a:ext cx="39" cy="39"/>
            </a:xfrm>
            <a:custGeom>
              <a:avLst/>
              <a:gdLst>
                <a:gd name="T0" fmla="*/ 0 w 6"/>
                <a:gd name="T1" fmla="*/ 4 h 5"/>
                <a:gd name="T2" fmla="*/ 6 w 6"/>
                <a:gd name="T3" fmla="*/ 4 h 5"/>
                <a:gd name="T4" fmla="*/ 0 w 6"/>
                <a:gd name="T5" fmla="*/ 4 h 5"/>
                <a:gd name="T6" fmla="*/ 0 w 6"/>
                <a:gd name="T7" fmla="*/ 4 h 5"/>
                <a:gd name="T8" fmla="*/ 0 w 6"/>
                <a:gd name="T9" fmla="*/ 4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4"/>
                  </a:moveTo>
                  <a:cubicBezTo>
                    <a:pt x="2" y="5"/>
                    <a:pt x="5" y="4"/>
                    <a:pt x="6" y="4"/>
                  </a:cubicBezTo>
                  <a:cubicBezTo>
                    <a:pt x="6" y="0"/>
                    <a:pt x="1" y="3"/>
                    <a:pt x="0" y="4"/>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250" name="Freeform 18">
              <a:extLst>
                <a:ext uri="{FF2B5EF4-FFF2-40B4-BE49-F238E27FC236}">
                  <a16:creationId xmlns:a16="http://schemas.microsoft.com/office/drawing/2014/main" xmlns="" id="{84FF5C40-ACD0-43CF-ACCF-EA1BE56747AC}"/>
                </a:ext>
              </a:extLst>
            </p:cNvPr>
            <p:cNvSpPr>
              <a:spLocks/>
            </p:cNvSpPr>
            <p:nvPr>
              <p:custDataLst>
                <p:tags r:id="rId15"/>
              </p:custDataLst>
            </p:nvPr>
          </p:nvSpPr>
          <p:spPr bwMode="auto">
            <a:xfrm>
              <a:off x="1313" y="1153"/>
              <a:ext cx="20" cy="8"/>
            </a:xfrm>
            <a:custGeom>
              <a:avLst/>
              <a:gdLst>
                <a:gd name="T0" fmla="*/ 3 w 3"/>
                <a:gd name="T1" fmla="*/ 0 h 1"/>
                <a:gd name="T2" fmla="*/ 2 w 3"/>
                <a:gd name="T3" fmla="*/ 0 h 1"/>
                <a:gd name="T4" fmla="*/ 0 w 3"/>
                <a:gd name="T5" fmla="*/ 0 h 1"/>
                <a:gd name="T6" fmla="*/ 2 w 3"/>
                <a:gd name="T7" fmla="*/ 1 h 1"/>
                <a:gd name="T8" fmla="*/ 3 w 3"/>
                <a:gd name="T9" fmla="*/ 0 h 1"/>
                <a:gd name="T10" fmla="*/ 3 w 3"/>
                <a:gd name="T11" fmla="*/ 0 h 1"/>
                <a:gd name="T12" fmla="*/ 3 w 3"/>
                <a:gd name="T13" fmla="*/ 0 h 1"/>
                <a:gd name="T14" fmla="*/ 3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0"/>
                  </a:moveTo>
                  <a:cubicBezTo>
                    <a:pt x="2" y="0"/>
                    <a:pt x="2" y="0"/>
                    <a:pt x="2" y="0"/>
                  </a:cubicBezTo>
                  <a:cubicBezTo>
                    <a:pt x="1" y="0"/>
                    <a:pt x="0" y="0"/>
                    <a:pt x="0" y="0"/>
                  </a:cubicBezTo>
                  <a:cubicBezTo>
                    <a:pt x="0" y="1"/>
                    <a:pt x="1" y="1"/>
                    <a:pt x="2" y="1"/>
                  </a:cubicBezTo>
                  <a:cubicBezTo>
                    <a:pt x="2" y="1"/>
                    <a:pt x="3" y="0"/>
                    <a:pt x="3"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251" name="Freeform 19">
              <a:extLst>
                <a:ext uri="{FF2B5EF4-FFF2-40B4-BE49-F238E27FC236}">
                  <a16:creationId xmlns:a16="http://schemas.microsoft.com/office/drawing/2014/main" xmlns="" id="{24B2C157-A0BD-4A7F-9247-6A3E6D8436FC}"/>
                </a:ext>
              </a:extLst>
            </p:cNvPr>
            <p:cNvSpPr>
              <a:spLocks/>
            </p:cNvSpPr>
            <p:nvPr>
              <p:custDataLst>
                <p:tags r:id="rId16"/>
              </p:custDataLst>
            </p:nvPr>
          </p:nvSpPr>
          <p:spPr bwMode="auto">
            <a:xfrm>
              <a:off x="1775" y="1662"/>
              <a:ext cx="24" cy="23"/>
            </a:xfrm>
            <a:custGeom>
              <a:avLst/>
              <a:gdLst>
                <a:gd name="T0" fmla="*/ 0 w 3"/>
                <a:gd name="T1" fmla="*/ 2 h 3"/>
                <a:gd name="T2" fmla="*/ 1 w 3"/>
                <a:gd name="T3" fmla="*/ 3 h 3"/>
                <a:gd name="T4" fmla="*/ 3 w 3"/>
                <a:gd name="T5" fmla="*/ 0 h 3"/>
                <a:gd name="T6" fmla="*/ 0 w 3"/>
                <a:gd name="T7" fmla="*/ 2 h 3"/>
                <a:gd name="T8" fmla="*/ 0 w 3"/>
                <a:gd name="T9" fmla="*/ 2 h 3"/>
                <a:gd name="T10" fmla="*/ 0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2"/>
                  </a:moveTo>
                  <a:cubicBezTo>
                    <a:pt x="0" y="3"/>
                    <a:pt x="1" y="3"/>
                    <a:pt x="1" y="3"/>
                  </a:cubicBezTo>
                  <a:cubicBezTo>
                    <a:pt x="3" y="3"/>
                    <a:pt x="3" y="1"/>
                    <a:pt x="3" y="0"/>
                  </a:cubicBezTo>
                  <a:cubicBezTo>
                    <a:pt x="2" y="0"/>
                    <a:pt x="0" y="1"/>
                    <a:pt x="0" y="2"/>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252" name="Freeform 20">
              <a:extLst>
                <a:ext uri="{FF2B5EF4-FFF2-40B4-BE49-F238E27FC236}">
                  <a16:creationId xmlns:a16="http://schemas.microsoft.com/office/drawing/2014/main" xmlns="" id="{8F8B621A-9E08-4AED-A712-6475F8841482}"/>
                </a:ext>
              </a:extLst>
            </p:cNvPr>
            <p:cNvSpPr>
              <a:spLocks/>
            </p:cNvSpPr>
            <p:nvPr>
              <p:custDataLst>
                <p:tags r:id="rId17"/>
              </p:custDataLst>
            </p:nvPr>
          </p:nvSpPr>
          <p:spPr bwMode="auto">
            <a:xfrm>
              <a:off x="1626" y="1615"/>
              <a:ext cx="36" cy="16"/>
            </a:xfrm>
            <a:custGeom>
              <a:avLst/>
              <a:gdLst>
                <a:gd name="T0" fmla="*/ 4 w 5"/>
                <a:gd name="T1" fmla="*/ 1 h 2"/>
                <a:gd name="T2" fmla="*/ 2 w 5"/>
                <a:gd name="T3" fmla="*/ 0 h 2"/>
                <a:gd name="T4" fmla="*/ 0 w 5"/>
                <a:gd name="T5" fmla="*/ 0 h 2"/>
                <a:gd name="T6" fmla="*/ 4 w 5"/>
                <a:gd name="T7" fmla="*/ 2 h 2"/>
                <a:gd name="T8" fmla="*/ 5 w 5"/>
                <a:gd name="T9" fmla="*/ 2 h 2"/>
                <a:gd name="T10" fmla="*/ 4 w 5"/>
                <a:gd name="T11" fmla="*/ 1 h 2"/>
                <a:gd name="T12" fmla="*/ 4 w 5"/>
                <a:gd name="T13" fmla="*/ 1 h 2"/>
                <a:gd name="T14" fmla="*/ 4 w 5"/>
                <a:gd name="T15" fmla="*/ 1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4" y="1"/>
                  </a:moveTo>
                  <a:cubicBezTo>
                    <a:pt x="3" y="1"/>
                    <a:pt x="2" y="0"/>
                    <a:pt x="2" y="0"/>
                  </a:cubicBezTo>
                  <a:cubicBezTo>
                    <a:pt x="1" y="0"/>
                    <a:pt x="1" y="0"/>
                    <a:pt x="0" y="0"/>
                  </a:cubicBezTo>
                  <a:cubicBezTo>
                    <a:pt x="2" y="2"/>
                    <a:pt x="2" y="2"/>
                    <a:pt x="4" y="2"/>
                  </a:cubicBezTo>
                  <a:cubicBezTo>
                    <a:pt x="4" y="2"/>
                    <a:pt x="5" y="2"/>
                    <a:pt x="5" y="2"/>
                  </a:cubicBezTo>
                  <a:cubicBezTo>
                    <a:pt x="5" y="2"/>
                    <a:pt x="4" y="1"/>
                    <a:pt x="4" y="1"/>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253" name="Freeform 21">
              <a:extLst>
                <a:ext uri="{FF2B5EF4-FFF2-40B4-BE49-F238E27FC236}">
                  <a16:creationId xmlns:a16="http://schemas.microsoft.com/office/drawing/2014/main" xmlns="" id="{8FA6EBD4-5709-4CF8-8DE5-20AFC6E35B12}"/>
                </a:ext>
              </a:extLst>
            </p:cNvPr>
            <p:cNvSpPr>
              <a:spLocks/>
            </p:cNvSpPr>
            <p:nvPr>
              <p:custDataLst>
                <p:tags r:id="rId18"/>
              </p:custDataLst>
            </p:nvPr>
          </p:nvSpPr>
          <p:spPr bwMode="auto">
            <a:xfrm>
              <a:off x="1646" y="1662"/>
              <a:ext cx="16" cy="8"/>
            </a:xfrm>
            <a:custGeom>
              <a:avLst/>
              <a:gdLst>
                <a:gd name="T0" fmla="*/ 0 w 2"/>
                <a:gd name="T1" fmla="*/ 1 h 1"/>
                <a:gd name="T2" fmla="*/ 2 w 2"/>
                <a:gd name="T3" fmla="*/ 0 h 1"/>
                <a:gd name="T4" fmla="*/ 2 w 2"/>
                <a:gd name="T5" fmla="*/ 0 h 1"/>
                <a:gd name="T6" fmla="*/ 0 w 2"/>
                <a:gd name="T7" fmla="*/ 1 h 1"/>
                <a:gd name="T8" fmla="*/ 0 w 2"/>
                <a:gd name="T9" fmla="*/ 1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1"/>
                  </a:moveTo>
                  <a:cubicBezTo>
                    <a:pt x="0" y="1"/>
                    <a:pt x="2" y="1"/>
                    <a:pt x="2" y="0"/>
                  </a:cubicBezTo>
                  <a:lnTo>
                    <a:pt x="0" y="1"/>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254" name="Freeform 22">
              <a:extLst>
                <a:ext uri="{FF2B5EF4-FFF2-40B4-BE49-F238E27FC236}">
                  <a16:creationId xmlns:a16="http://schemas.microsoft.com/office/drawing/2014/main" xmlns="" id="{D2E89704-1E9A-4608-8292-1C10ACE060E8}"/>
                </a:ext>
              </a:extLst>
            </p:cNvPr>
            <p:cNvSpPr>
              <a:spLocks/>
            </p:cNvSpPr>
            <p:nvPr>
              <p:custDataLst>
                <p:tags r:id="rId19"/>
              </p:custDataLst>
            </p:nvPr>
          </p:nvSpPr>
          <p:spPr bwMode="auto">
            <a:xfrm>
              <a:off x="1654" y="1693"/>
              <a:ext cx="15" cy="16"/>
            </a:xfrm>
            <a:custGeom>
              <a:avLst/>
              <a:gdLst>
                <a:gd name="T0" fmla="*/ 2 w 2"/>
                <a:gd name="T1" fmla="*/ 0 h 2"/>
                <a:gd name="T2" fmla="*/ 0 w 2"/>
                <a:gd name="T3" fmla="*/ 2 h 2"/>
                <a:gd name="T4" fmla="*/ 2 w 2"/>
                <a:gd name="T5" fmla="*/ 2 h 2"/>
                <a:gd name="T6" fmla="*/ 2 w 2"/>
                <a:gd name="T7" fmla="*/ 0 h 2"/>
                <a:gd name="T8" fmla="*/ 2 w 2"/>
                <a:gd name="T9" fmla="*/ 0 h 2"/>
                <a:gd name="T10" fmla="*/ 2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0"/>
                  </a:moveTo>
                  <a:cubicBezTo>
                    <a:pt x="1" y="1"/>
                    <a:pt x="1" y="1"/>
                    <a:pt x="0" y="2"/>
                  </a:cubicBezTo>
                  <a:cubicBezTo>
                    <a:pt x="1" y="2"/>
                    <a:pt x="1" y="2"/>
                    <a:pt x="2" y="2"/>
                  </a:cubicBezTo>
                  <a:cubicBezTo>
                    <a:pt x="2" y="1"/>
                    <a:pt x="2" y="1"/>
                    <a:pt x="2"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255" name="Freeform 23">
              <a:extLst>
                <a:ext uri="{FF2B5EF4-FFF2-40B4-BE49-F238E27FC236}">
                  <a16:creationId xmlns:a16="http://schemas.microsoft.com/office/drawing/2014/main" xmlns="" id="{CCFAB41F-E679-47D4-89D4-7504C8FFAA15}"/>
                </a:ext>
              </a:extLst>
            </p:cNvPr>
            <p:cNvSpPr>
              <a:spLocks/>
            </p:cNvSpPr>
            <p:nvPr>
              <p:custDataLst>
                <p:tags r:id="rId20"/>
              </p:custDataLst>
            </p:nvPr>
          </p:nvSpPr>
          <p:spPr bwMode="auto">
            <a:xfrm>
              <a:off x="1493" y="1357"/>
              <a:ext cx="16" cy="15"/>
            </a:xfrm>
            <a:custGeom>
              <a:avLst/>
              <a:gdLst>
                <a:gd name="T0" fmla="*/ 1 w 2"/>
                <a:gd name="T1" fmla="*/ 0 h 2"/>
                <a:gd name="T2" fmla="*/ 0 w 2"/>
                <a:gd name="T3" fmla="*/ 1 h 2"/>
                <a:gd name="T4" fmla="*/ 0 w 2"/>
                <a:gd name="T5" fmla="*/ 2 h 2"/>
                <a:gd name="T6" fmla="*/ 1 w 2"/>
                <a:gd name="T7" fmla="*/ 2 h 2"/>
                <a:gd name="T8" fmla="*/ 1 w 2"/>
                <a:gd name="T9" fmla="*/ 2 h 2"/>
                <a:gd name="T10" fmla="*/ 2 w 2"/>
                <a:gd name="T11" fmla="*/ 0 h 2"/>
                <a:gd name="T12" fmla="*/ 1 w 2"/>
                <a:gd name="T13" fmla="*/ 0 h 2"/>
                <a:gd name="T14" fmla="*/ 1 w 2"/>
                <a:gd name="T15" fmla="*/ 0 h 2"/>
                <a:gd name="T16" fmla="*/ 1 w 2"/>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1" y="0"/>
                  </a:moveTo>
                  <a:lnTo>
                    <a:pt x="0" y="1"/>
                  </a:lnTo>
                  <a:lnTo>
                    <a:pt x="0" y="2"/>
                  </a:lnTo>
                  <a:lnTo>
                    <a:pt x="1" y="2"/>
                  </a:lnTo>
                  <a:cubicBezTo>
                    <a:pt x="2" y="1"/>
                    <a:pt x="2" y="1"/>
                    <a:pt x="2" y="0"/>
                  </a:cubicBezTo>
                  <a:cubicBezTo>
                    <a:pt x="2" y="0"/>
                    <a:pt x="2" y="0"/>
                    <a:pt x="1"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256" name="Freeform 24">
              <a:extLst>
                <a:ext uri="{FF2B5EF4-FFF2-40B4-BE49-F238E27FC236}">
                  <a16:creationId xmlns:a16="http://schemas.microsoft.com/office/drawing/2014/main" xmlns="" id="{5436165D-8382-4A77-898A-56DB17D842AB}"/>
                </a:ext>
              </a:extLst>
            </p:cNvPr>
            <p:cNvSpPr>
              <a:spLocks/>
            </p:cNvSpPr>
            <p:nvPr>
              <p:custDataLst>
                <p:tags r:id="rId21"/>
              </p:custDataLst>
            </p:nvPr>
          </p:nvSpPr>
          <p:spPr bwMode="auto">
            <a:xfrm>
              <a:off x="1360" y="1118"/>
              <a:ext cx="12" cy="12"/>
            </a:xfrm>
            <a:custGeom>
              <a:avLst/>
              <a:gdLst>
                <a:gd name="T0" fmla="*/ 0 w 2"/>
                <a:gd name="T1" fmla="*/ 1 h 1"/>
                <a:gd name="T2" fmla="*/ 1 w 2"/>
                <a:gd name="T3" fmla="*/ 1 h 1"/>
                <a:gd name="T4" fmla="*/ 2 w 2"/>
                <a:gd name="T5" fmla="*/ 0 h 1"/>
                <a:gd name="T6" fmla="*/ 0 w 2"/>
                <a:gd name="T7" fmla="*/ 1 h 1"/>
                <a:gd name="T8" fmla="*/ 0 w 2"/>
                <a:gd name="T9" fmla="*/ 1 h 1"/>
                <a:gd name="T10" fmla="*/ 0 w 2"/>
                <a:gd name="T11" fmla="*/ 1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1"/>
                  </a:moveTo>
                  <a:cubicBezTo>
                    <a:pt x="0" y="1"/>
                    <a:pt x="0" y="1"/>
                    <a:pt x="1" y="1"/>
                  </a:cubicBezTo>
                  <a:cubicBezTo>
                    <a:pt x="1" y="1"/>
                    <a:pt x="2" y="0"/>
                    <a:pt x="2" y="0"/>
                  </a:cubicBezTo>
                  <a:cubicBezTo>
                    <a:pt x="1" y="0"/>
                    <a:pt x="0" y="0"/>
                    <a:pt x="0" y="1"/>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257" name="Freeform 25">
              <a:extLst>
                <a:ext uri="{FF2B5EF4-FFF2-40B4-BE49-F238E27FC236}">
                  <a16:creationId xmlns:a16="http://schemas.microsoft.com/office/drawing/2014/main" xmlns="" id="{ADD6CE57-BAAA-4F75-8E53-0E216ACCB4D2}"/>
                </a:ext>
              </a:extLst>
            </p:cNvPr>
            <p:cNvSpPr>
              <a:spLocks/>
            </p:cNvSpPr>
            <p:nvPr>
              <p:custDataLst>
                <p:tags r:id="rId22"/>
              </p:custDataLst>
            </p:nvPr>
          </p:nvSpPr>
          <p:spPr bwMode="auto">
            <a:xfrm>
              <a:off x="1396" y="1075"/>
              <a:ext cx="7" cy="16"/>
            </a:xfrm>
            <a:custGeom>
              <a:avLst/>
              <a:gdLst>
                <a:gd name="T0" fmla="*/ 0 w 1"/>
                <a:gd name="T1" fmla="*/ 0 h 2"/>
                <a:gd name="T2" fmla="*/ 0 w 1"/>
                <a:gd name="T3" fmla="*/ 2 h 2"/>
                <a:gd name="T4" fmla="*/ 0 w 1"/>
                <a:gd name="T5" fmla="*/ 2 h 2"/>
                <a:gd name="T6" fmla="*/ 1 w 1"/>
                <a:gd name="T7" fmla="*/ 0 h 2"/>
                <a:gd name="T8" fmla="*/ 1 w 1"/>
                <a:gd name="T9" fmla="*/ 0 h 2"/>
                <a:gd name="T10" fmla="*/ 0 w 1"/>
                <a:gd name="T11" fmla="*/ 0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0" y="2"/>
                  </a:lnTo>
                  <a:cubicBezTo>
                    <a:pt x="1" y="2"/>
                    <a:pt x="1" y="2"/>
                    <a:pt x="1" y="0"/>
                  </a:cubicBezTo>
                  <a:lnTo>
                    <a:pt x="0" y="0"/>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258" name="Freeform 26">
              <a:extLst>
                <a:ext uri="{FF2B5EF4-FFF2-40B4-BE49-F238E27FC236}">
                  <a16:creationId xmlns:a16="http://schemas.microsoft.com/office/drawing/2014/main" xmlns="" id="{A24B497B-3D9C-4DD9-9C8A-7C682E7E74C0}"/>
                </a:ext>
              </a:extLst>
            </p:cNvPr>
            <p:cNvSpPr>
              <a:spLocks/>
            </p:cNvSpPr>
            <p:nvPr>
              <p:custDataLst>
                <p:tags r:id="rId23"/>
              </p:custDataLst>
            </p:nvPr>
          </p:nvSpPr>
          <p:spPr bwMode="auto">
            <a:xfrm>
              <a:off x="1380" y="1098"/>
              <a:ext cx="35" cy="20"/>
            </a:xfrm>
            <a:custGeom>
              <a:avLst/>
              <a:gdLst>
                <a:gd name="T0" fmla="*/ 2 w 5"/>
                <a:gd name="T1" fmla="*/ 1 h 3"/>
                <a:gd name="T2" fmla="*/ 0 w 5"/>
                <a:gd name="T3" fmla="*/ 2 h 3"/>
                <a:gd name="T4" fmla="*/ 2 w 5"/>
                <a:gd name="T5" fmla="*/ 3 h 3"/>
                <a:gd name="T6" fmla="*/ 5 w 5"/>
                <a:gd name="T7" fmla="*/ 1 h 3"/>
                <a:gd name="T8" fmla="*/ 2 w 5"/>
                <a:gd name="T9" fmla="*/ 1 h 3"/>
                <a:gd name="T10" fmla="*/ 2 w 5"/>
                <a:gd name="T11" fmla="*/ 1 h 3"/>
                <a:gd name="T12" fmla="*/ 2 w 5"/>
                <a:gd name="T13" fmla="*/ 1 h 3"/>
                <a:gd name="T14" fmla="*/ 0 60000 65536"/>
                <a:gd name="T15" fmla="*/ 0 60000 65536"/>
                <a:gd name="T16" fmla="*/ 0 60000 65536"/>
                <a:gd name="T17" fmla="*/ 0 60000 65536"/>
                <a:gd name="T18" fmla="*/ 0 60000 65536"/>
                <a:gd name="T19" fmla="*/ 0 60000 65536"/>
                <a:gd name="T20" fmla="*/ 0 60000 65536"/>
                <a:gd name="T21" fmla="*/ 0 w 5"/>
                <a:gd name="T22" fmla="*/ 0 h 3"/>
                <a:gd name="T23" fmla="*/ 5 w 5"/>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3">
                  <a:moveTo>
                    <a:pt x="2" y="1"/>
                  </a:moveTo>
                  <a:cubicBezTo>
                    <a:pt x="1" y="1"/>
                    <a:pt x="0" y="1"/>
                    <a:pt x="0" y="2"/>
                  </a:cubicBezTo>
                  <a:cubicBezTo>
                    <a:pt x="1" y="2"/>
                    <a:pt x="2" y="3"/>
                    <a:pt x="2" y="3"/>
                  </a:cubicBezTo>
                  <a:cubicBezTo>
                    <a:pt x="4" y="3"/>
                    <a:pt x="5" y="2"/>
                    <a:pt x="5" y="1"/>
                  </a:cubicBezTo>
                  <a:cubicBezTo>
                    <a:pt x="4" y="0"/>
                    <a:pt x="3" y="1"/>
                    <a:pt x="2" y="1"/>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259" name="Freeform 27">
              <a:extLst>
                <a:ext uri="{FF2B5EF4-FFF2-40B4-BE49-F238E27FC236}">
                  <a16:creationId xmlns:a16="http://schemas.microsoft.com/office/drawing/2014/main" xmlns="" id="{24EBAD80-BD5E-4101-82EB-9DBBB0333997}"/>
                </a:ext>
              </a:extLst>
            </p:cNvPr>
            <p:cNvSpPr>
              <a:spLocks/>
            </p:cNvSpPr>
            <p:nvPr>
              <p:custDataLst>
                <p:tags r:id="rId24"/>
              </p:custDataLst>
            </p:nvPr>
          </p:nvSpPr>
          <p:spPr bwMode="auto">
            <a:xfrm>
              <a:off x="1415" y="1091"/>
              <a:ext cx="51" cy="39"/>
            </a:xfrm>
            <a:custGeom>
              <a:avLst/>
              <a:gdLst>
                <a:gd name="T0" fmla="*/ 0 w 7"/>
                <a:gd name="T1" fmla="*/ 4 h 5"/>
                <a:gd name="T2" fmla="*/ 1 w 7"/>
                <a:gd name="T3" fmla="*/ 4 h 5"/>
                <a:gd name="T4" fmla="*/ 7 w 7"/>
                <a:gd name="T5" fmla="*/ 1 h 5"/>
                <a:gd name="T6" fmla="*/ 1 w 7"/>
                <a:gd name="T7" fmla="*/ 1 h 5"/>
                <a:gd name="T8" fmla="*/ 2 w 7"/>
                <a:gd name="T9" fmla="*/ 2 h 5"/>
                <a:gd name="T10" fmla="*/ 0 w 7"/>
                <a:gd name="T11" fmla="*/ 4 h 5"/>
                <a:gd name="T12" fmla="*/ 0 w 7"/>
                <a:gd name="T13" fmla="*/ 4 h 5"/>
                <a:gd name="T14" fmla="*/ 0 w 7"/>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4"/>
                  </a:moveTo>
                  <a:cubicBezTo>
                    <a:pt x="0" y="5"/>
                    <a:pt x="1" y="4"/>
                    <a:pt x="1" y="4"/>
                  </a:cubicBezTo>
                  <a:cubicBezTo>
                    <a:pt x="3" y="4"/>
                    <a:pt x="6" y="3"/>
                    <a:pt x="7" y="1"/>
                  </a:cubicBezTo>
                  <a:cubicBezTo>
                    <a:pt x="4" y="1"/>
                    <a:pt x="2" y="0"/>
                    <a:pt x="1" y="1"/>
                  </a:cubicBezTo>
                  <a:cubicBezTo>
                    <a:pt x="1" y="2"/>
                    <a:pt x="2" y="2"/>
                    <a:pt x="2" y="2"/>
                  </a:cubicBezTo>
                  <a:cubicBezTo>
                    <a:pt x="1" y="3"/>
                    <a:pt x="1" y="4"/>
                    <a:pt x="0" y="4"/>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260" name="Freeform 28">
              <a:extLst>
                <a:ext uri="{FF2B5EF4-FFF2-40B4-BE49-F238E27FC236}">
                  <a16:creationId xmlns:a16="http://schemas.microsoft.com/office/drawing/2014/main" xmlns="" id="{A60C37FC-21DA-4877-B9CD-7CE1FDAC629E}"/>
                </a:ext>
              </a:extLst>
            </p:cNvPr>
            <p:cNvSpPr>
              <a:spLocks/>
            </p:cNvSpPr>
            <p:nvPr>
              <p:custDataLst>
                <p:tags r:id="rId25"/>
              </p:custDataLst>
            </p:nvPr>
          </p:nvSpPr>
          <p:spPr bwMode="auto">
            <a:xfrm>
              <a:off x="1466" y="1114"/>
              <a:ext cx="23" cy="16"/>
            </a:xfrm>
            <a:custGeom>
              <a:avLst/>
              <a:gdLst>
                <a:gd name="T0" fmla="*/ 0 w 3"/>
                <a:gd name="T1" fmla="*/ 2 h 2"/>
                <a:gd name="T2" fmla="*/ 2 w 3"/>
                <a:gd name="T3" fmla="*/ 2 h 2"/>
                <a:gd name="T4" fmla="*/ 3 w 3"/>
                <a:gd name="T5" fmla="*/ 1 h 2"/>
                <a:gd name="T6" fmla="*/ 3 w 3"/>
                <a:gd name="T7" fmla="*/ 0 h 2"/>
                <a:gd name="T8" fmla="*/ 3 w 3"/>
                <a:gd name="T9" fmla="*/ 0 h 2"/>
                <a:gd name="T10" fmla="*/ 0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cubicBezTo>
                    <a:pt x="0" y="2"/>
                    <a:pt x="1" y="2"/>
                    <a:pt x="2" y="2"/>
                  </a:cubicBezTo>
                  <a:cubicBezTo>
                    <a:pt x="3" y="2"/>
                    <a:pt x="3" y="2"/>
                    <a:pt x="3" y="1"/>
                  </a:cubicBezTo>
                  <a:cubicBezTo>
                    <a:pt x="3" y="0"/>
                    <a:pt x="3" y="0"/>
                    <a:pt x="3" y="0"/>
                  </a:cubicBezTo>
                  <a:lnTo>
                    <a:pt x="0" y="2"/>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261" name="Freeform 29">
              <a:extLst>
                <a:ext uri="{FF2B5EF4-FFF2-40B4-BE49-F238E27FC236}">
                  <a16:creationId xmlns:a16="http://schemas.microsoft.com/office/drawing/2014/main" xmlns="" id="{BD08CDA0-0B11-4AC5-965C-B4EDAFD35AC6}"/>
                </a:ext>
              </a:extLst>
            </p:cNvPr>
            <p:cNvSpPr>
              <a:spLocks/>
            </p:cNvSpPr>
            <p:nvPr>
              <p:custDataLst>
                <p:tags r:id="rId26"/>
              </p:custDataLst>
            </p:nvPr>
          </p:nvSpPr>
          <p:spPr bwMode="auto">
            <a:xfrm>
              <a:off x="1431" y="1055"/>
              <a:ext cx="55" cy="20"/>
            </a:xfrm>
            <a:custGeom>
              <a:avLst/>
              <a:gdLst>
                <a:gd name="T0" fmla="*/ 5 w 7"/>
                <a:gd name="T1" fmla="*/ 3 h 3"/>
                <a:gd name="T2" fmla="*/ 3 w 7"/>
                <a:gd name="T3" fmla="*/ 3 h 3"/>
                <a:gd name="T4" fmla="*/ 3 w 7"/>
                <a:gd name="T5" fmla="*/ 3 h 3"/>
                <a:gd name="T6" fmla="*/ 2 w 7"/>
                <a:gd name="T7" fmla="*/ 3 h 3"/>
                <a:gd name="T8" fmla="*/ 1 w 7"/>
                <a:gd name="T9" fmla="*/ 3 h 3"/>
                <a:gd name="T10" fmla="*/ 1 w 7"/>
                <a:gd name="T11" fmla="*/ 3 h 3"/>
                <a:gd name="T12" fmla="*/ 1 w 7"/>
                <a:gd name="T13" fmla="*/ 2 h 3"/>
                <a:gd name="T14" fmla="*/ 0 w 7"/>
                <a:gd name="T15" fmla="*/ 1 h 3"/>
                <a:gd name="T16" fmla="*/ 3 w 7"/>
                <a:gd name="T17" fmla="*/ 0 h 3"/>
                <a:gd name="T18" fmla="*/ 7 w 7"/>
                <a:gd name="T19" fmla="*/ 1 h 3"/>
                <a:gd name="T20" fmla="*/ 7 w 7"/>
                <a:gd name="T21" fmla="*/ 1 h 3"/>
                <a:gd name="T22" fmla="*/ 7 w 7"/>
                <a:gd name="T23" fmla="*/ 2 h 3"/>
                <a:gd name="T24" fmla="*/ 7 w 7"/>
                <a:gd name="T25" fmla="*/ 2 h 3"/>
                <a:gd name="T26" fmla="*/ 4 w 7"/>
                <a:gd name="T27" fmla="*/ 3 h 3"/>
                <a:gd name="T28" fmla="*/ 4 w 7"/>
                <a:gd name="T29" fmla="*/ 3 h 3"/>
                <a:gd name="T30" fmla="*/ 4 w 7"/>
                <a:gd name="T31" fmla="*/ 3 h 3"/>
                <a:gd name="T32" fmla="*/ 5 w 7"/>
                <a:gd name="T33" fmla="*/ 3 h 3"/>
                <a:gd name="T34" fmla="*/ 5 w 7"/>
                <a:gd name="T35" fmla="*/ 3 h 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
                <a:gd name="T55" fmla="*/ 0 h 3"/>
                <a:gd name="T56" fmla="*/ 7 w 7"/>
                <a:gd name="T57" fmla="*/ 3 h 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 h="3">
                  <a:moveTo>
                    <a:pt x="5" y="3"/>
                  </a:moveTo>
                  <a:cubicBezTo>
                    <a:pt x="4" y="3"/>
                    <a:pt x="4" y="3"/>
                    <a:pt x="3" y="3"/>
                  </a:cubicBezTo>
                  <a:lnTo>
                    <a:pt x="2" y="3"/>
                  </a:lnTo>
                  <a:lnTo>
                    <a:pt x="1" y="3"/>
                  </a:lnTo>
                  <a:cubicBezTo>
                    <a:pt x="1" y="3"/>
                    <a:pt x="1" y="3"/>
                    <a:pt x="1" y="2"/>
                  </a:cubicBezTo>
                  <a:cubicBezTo>
                    <a:pt x="0" y="2"/>
                    <a:pt x="0" y="2"/>
                    <a:pt x="0" y="1"/>
                  </a:cubicBezTo>
                  <a:cubicBezTo>
                    <a:pt x="0" y="0"/>
                    <a:pt x="2" y="0"/>
                    <a:pt x="3" y="0"/>
                  </a:cubicBezTo>
                  <a:cubicBezTo>
                    <a:pt x="5" y="0"/>
                    <a:pt x="6" y="1"/>
                    <a:pt x="7" y="1"/>
                  </a:cubicBezTo>
                  <a:lnTo>
                    <a:pt x="7" y="2"/>
                  </a:lnTo>
                  <a:cubicBezTo>
                    <a:pt x="6" y="3"/>
                    <a:pt x="5" y="3"/>
                    <a:pt x="4" y="3"/>
                  </a:cubicBezTo>
                  <a:lnTo>
                    <a:pt x="5" y="3"/>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262" name="Freeform 30">
              <a:extLst>
                <a:ext uri="{FF2B5EF4-FFF2-40B4-BE49-F238E27FC236}">
                  <a16:creationId xmlns:a16="http://schemas.microsoft.com/office/drawing/2014/main" xmlns="" id="{8EFC001A-8F62-4DB5-8BBD-D84CC0778F5B}"/>
                </a:ext>
              </a:extLst>
            </p:cNvPr>
            <p:cNvSpPr>
              <a:spLocks/>
            </p:cNvSpPr>
            <p:nvPr>
              <p:custDataLst>
                <p:tags r:id="rId27"/>
              </p:custDataLst>
            </p:nvPr>
          </p:nvSpPr>
          <p:spPr bwMode="auto">
            <a:xfrm>
              <a:off x="1493" y="1059"/>
              <a:ext cx="43" cy="16"/>
            </a:xfrm>
            <a:custGeom>
              <a:avLst/>
              <a:gdLst>
                <a:gd name="T0" fmla="*/ 1 w 6"/>
                <a:gd name="T1" fmla="*/ 2 h 2"/>
                <a:gd name="T2" fmla="*/ 6 w 6"/>
                <a:gd name="T3" fmla="*/ 1 h 2"/>
                <a:gd name="T4" fmla="*/ 0 w 6"/>
                <a:gd name="T5" fmla="*/ 0 h 2"/>
                <a:gd name="T6" fmla="*/ 0 w 6"/>
                <a:gd name="T7" fmla="*/ 0 h 2"/>
                <a:gd name="T8" fmla="*/ 0 w 6"/>
                <a:gd name="T9" fmla="*/ 2 h 2"/>
                <a:gd name="T10" fmla="*/ 0 w 6"/>
                <a:gd name="T11" fmla="*/ 2 h 2"/>
                <a:gd name="T12" fmla="*/ 1 w 6"/>
                <a:gd name="T13" fmla="*/ 2 h 2"/>
                <a:gd name="T14" fmla="*/ 1 w 6"/>
                <a:gd name="T15" fmla="*/ 2 h 2"/>
                <a:gd name="T16" fmla="*/ 1 w 6"/>
                <a:gd name="T17" fmla="*/ 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
                <a:gd name="T29" fmla="*/ 6 w 6"/>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
                  <a:moveTo>
                    <a:pt x="1" y="2"/>
                  </a:moveTo>
                  <a:cubicBezTo>
                    <a:pt x="4" y="2"/>
                    <a:pt x="5" y="2"/>
                    <a:pt x="6" y="1"/>
                  </a:cubicBezTo>
                  <a:cubicBezTo>
                    <a:pt x="3" y="0"/>
                    <a:pt x="1" y="0"/>
                    <a:pt x="0" y="0"/>
                  </a:cubicBezTo>
                  <a:lnTo>
                    <a:pt x="0" y="2"/>
                  </a:lnTo>
                  <a:cubicBezTo>
                    <a:pt x="1" y="2"/>
                    <a:pt x="1" y="2"/>
                    <a:pt x="1" y="2"/>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263" name="Freeform 31">
              <a:extLst>
                <a:ext uri="{FF2B5EF4-FFF2-40B4-BE49-F238E27FC236}">
                  <a16:creationId xmlns:a16="http://schemas.microsoft.com/office/drawing/2014/main" xmlns="" id="{C5D99B0B-8369-475E-B079-0828C8E28742}"/>
                </a:ext>
              </a:extLst>
            </p:cNvPr>
            <p:cNvSpPr>
              <a:spLocks/>
            </p:cNvSpPr>
            <p:nvPr>
              <p:custDataLst>
                <p:tags r:id="rId28"/>
              </p:custDataLst>
            </p:nvPr>
          </p:nvSpPr>
          <p:spPr bwMode="auto">
            <a:xfrm>
              <a:off x="1489" y="1083"/>
              <a:ext cx="28" cy="23"/>
            </a:xfrm>
            <a:custGeom>
              <a:avLst/>
              <a:gdLst>
                <a:gd name="T0" fmla="*/ 2 w 4"/>
                <a:gd name="T1" fmla="*/ 0 h 3"/>
                <a:gd name="T2" fmla="*/ 0 w 4"/>
                <a:gd name="T3" fmla="*/ 2 h 3"/>
                <a:gd name="T4" fmla="*/ 2 w 4"/>
                <a:gd name="T5" fmla="*/ 3 h 3"/>
                <a:gd name="T6" fmla="*/ 4 w 4"/>
                <a:gd name="T7" fmla="*/ 1 h 3"/>
                <a:gd name="T8" fmla="*/ 4 w 4"/>
                <a:gd name="T9" fmla="*/ 1 h 3"/>
                <a:gd name="T10" fmla="*/ 2 w 4"/>
                <a:gd name="T11" fmla="*/ 0 h 3"/>
                <a:gd name="T12" fmla="*/ 2 w 4"/>
                <a:gd name="T13" fmla="*/ 0 h 3"/>
                <a:gd name="T14" fmla="*/ 0 60000 65536"/>
                <a:gd name="T15" fmla="*/ 0 60000 65536"/>
                <a:gd name="T16" fmla="*/ 0 60000 65536"/>
                <a:gd name="T17" fmla="*/ 0 60000 65536"/>
                <a:gd name="T18" fmla="*/ 0 60000 65536"/>
                <a:gd name="T19" fmla="*/ 0 60000 65536"/>
                <a:gd name="T20" fmla="*/ 0 60000 65536"/>
                <a:gd name="T21" fmla="*/ 0 w 4"/>
                <a:gd name="T22" fmla="*/ 0 h 3"/>
                <a:gd name="T23" fmla="*/ 4 w 4"/>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3">
                  <a:moveTo>
                    <a:pt x="2" y="0"/>
                  </a:moveTo>
                  <a:cubicBezTo>
                    <a:pt x="1" y="1"/>
                    <a:pt x="0" y="1"/>
                    <a:pt x="0" y="2"/>
                  </a:cubicBezTo>
                  <a:cubicBezTo>
                    <a:pt x="0" y="3"/>
                    <a:pt x="2" y="3"/>
                    <a:pt x="2" y="3"/>
                  </a:cubicBezTo>
                  <a:cubicBezTo>
                    <a:pt x="3" y="3"/>
                    <a:pt x="4" y="2"/>
                    <a:pt x="4" y="1"/>
                  </a:cubicBezTo>
                  <a:lnTo>
                    <a:pt x="2" y="0"/>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264" name="Freeform 32">
              <a:extLst>
                <a:ext uri="{FF2B5EF4-FFF2-40B4-BE49-F238E27FC236}">
                  <a16:creationId xmlns:a16="http://schemas.microsoft.com/office/drawing/2014/main" xmlns="" id="{211840A3-8C32-43E2-9110-F1720DB23E54}"/>
                </a:ext>
              </a:extLst>
            </p:cNvPr>
            <p:cNvSpPr>
              <a:spLocks/>
            </p:cNvSpPr>
            <p:nvPr>
              <p:custDataLst>
                <p:tags r:id="rId29"/>
              </p:custDataLst>
            </p:nvPr>
          </p:nvSpPr>
          <p:spPr bwMode="auto">
            <a:xfrm>
              <a:off x="1313" y="1075"/>
              <a:ext cx="24" cy="8"/>
            </a:xfrm>
            <a:custGeom>
              <a:avLst/>
              <a:gdLst>
                <a:gd name="T0" fmla="*/ 0 w 4"/>
                <a:gd name="T1" fmla="*/ 1 h 1"/>
                <a:gd name="T2" fmla="*/ 1 w 4"/>
                <a:gd name="T3" fmla="*/ 1 h 1"/>
                <a:gd name="T4" fmla="*/ 1 w 4"/>
                <a:gd name="T5" fmla="*/ 1 h 1"/>
                <a:gd name="T6" fmla="*/ 4 w 4"/>
                <a:gd name="T7" fmla="*/ 1 h 1"/>
                <a:gd name="T8" fmla="*/ 4 w 4"/>
                <a:gd name="T9" fmla="*/ 1 h 1"/>
                <a:gd name="T10" fmla="*/ 0 w 4"/>
                <a:gd name="T11" fmla="*/ 1 h 1"/>
                <a:gd name="T12" fmla="*/ 0 w 4"/>
                <a:gd name="T13" fmla="*/ 1 h 1"/>
                <a:gd name="T14" fmla="*/ 0 w 4"/>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1"/>
                <a:gd name="T26" fmla="*/ 4 w 4"/>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1">
                  <a:moveTo>
                    <a:pt x="0" y="1"/>
                  </a:moveTo>
                  <a:cubicBezTo>
                    <a:pt x="0" y="1"/>
                    <a:pt x="0" y="1"/>
                    <a:pt x="1" y="1"/>
                  </a:cubicBezTo>
                  <a:lnTo>
                    <a:pt x="4" y="1"/>
                  </a:lnTo>
                  <a:cubicBezTo>
                    <a:pt x="2" y="0"/>
                    <a:pt x="1" y="0"/>
                    <a:pt x="0" y="1"/>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265" name="Freeform 33">
              <a:extLst>
                <a:ext uri="{FF2B5EF4-FFF2-40B4-BE49-F238E27FC236}">
                  <a16:creationId xmlns:a16="http://schemas.microsoft.com/office/drawing/2014/main" xmlns="" id="{9B4BE870-728A-4EC1-A6DC-3A3EA48CF489}"/>
                </a:ext>
              </a:extLst>
            </p:cNvPr>
            <p:cNvSpPr>
              <a:spLocks/>
            </p:cNvSpPr>
            <p:nvPr>
              <p:custDataLst>
                <p:tags r:id="rId30"/>
              </p:custDataLst>
            </p:nvPr>
          </p:nvSpPr>
          <p:spPr bwMode="auto">
            <a:xfrm>
              <a:off x="1321" y="1044"/>
              <a:ext cx="51" cy="31"/>
            </a:xfrm>
            <a:custGeom>
              <a:avLst/>
              <a:gdLst>
                <a:gd name="T0" fmla="*/ 0 w 7"/>
                <a:gd name="T1" fmla="*/ 3 h 4"/>
                <a:gd name="T2" fmla="*/ 4 w 7"/>
                <a:gd name="T3" fmla="*/ 4 h 4"/>
                <a:gd name="T4" fmla="*/ 4 w 7"/>
                <a:gd name="T5" fmla="*/ 4 h 4"/>
                <a:gd name="T6" fmla="*/ 7 w 7"/>
                <a:gd name="T7" fmla="*/ 3 h 4"/>
                <a:gd name="T8" fmla="*/ 7 w 7"/>
                <a:gd name="T9" fmla="*/ 3 h 4"/>
                <a:gd name="T10" fmla="*/ 0 w 7"/>
                <a:gd name="T11" fmla="*/ 3 h 4"/>
                <a:gd name="T12" fmla="*/ 0 w 7"/>
                <a:gd name="T13" fmla="*/ 3 h 4"/>
                <a:gd name="T14" fmla="*/ 0 w 7"/>
                <a:gd name="T15" fmla="*/ 3 h 4"/>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4"/>
                <a:gd name="T26" fmla="*/ 7 w 7"/>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4">
                  <a:moveTo>
                    <a:pt x="0" y="3"/>
                  </a:moveTo>
                  <a:cubicBezTo>
                    <a:pt x="0" y="4"/>
                    <a:pt x="4" y="4"/>
                    <a:pt x="4" y="4"/>
                  </a:cubicBezTo>
                  <a:lnTo>
                    <a:pt x="7" y="3"/>
                  </a:lnTo>
                  <a:cubicBezTo>
                    <a:pt x="7" y="3"/>
                    <a:pt x="0" y="0"/>
                    <a:pt x="0" y="3"/>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266" name="Freeform 34">
              <a:extLst>
                <a:ext uri="{FF2B5EF4-FFF2-40B4-BE49-F238E27FC236}">
                  <a16:creationId xmlns:a16="http://schemas.microsoft.com/office/drawing/2014/main" xmlns="" id="{241A0392-5FDA-4B22-8ECE-80DEDE5B2A6E}"/>
                </a:ext>
              </a:extLst>
            </p:cNvPr>
            <p:cNvSpPr>
              <a:spLocks/>
            </p:cNvSpPr>
            <p:nvPr>
              <p:custDataLst>
                <p:tags r:id="rId31"/>
              </p:custDataLst>
            </p:nvPr>
          </p:nvSpPr>
          <p:spPr bwMode="auto">
            <a:xfrm>
              <a:off x="625" y="1470"/>
              <a:ext cx="11" cy="12"/>
            </a:xfrm>
            <a:custGeom>
              <a:avLst/>
              <a:gdLst>
                <a:gd name="T0" fmla="*/ 0 w 1"/>
                <a:gd name="T1" fmla="*/ 1 h 1"/>
                <a:gd name="T2" fmla="*/ 1 w 1"/>
                <a:gd name="T3" fmla="*/ 1 h 1"/>
                <a:gd name="T4" fmla="*/ 0 w 1"/>
                <a:gd name="T5" fmla="*/ 0 h 1"/>
                <a:gd name="T6" fmla="*/ 0 w 1"/>
                <a:gd name="T7" fmla="*/ 1 h 1"/>
                <a:gd name="T8" fmla="*/ 0 w 1"/>
                <a:gd name="T9" fmla="*/ 1 h 1"/>
                <a:gd name="T10" fmla="*/ 0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cubicBezTo>
                    <a:pt x="1" y="1"/>
                    <a:pt x="1" y="1"/>
                    <a:pt x="1" y="1"/>
                  </a:cubicBezTo>
                  <a:cubicBezTo>
                    <a:pt x="1" y="0"/>
                    <a:pt x="0" y="0"/>
                    <a:pt x="0" y="0"/>
                  </a:cubicBezTo>
                  <a:cubicBezTo>
                    <a:pt x="0" y="0"/>
                    <a:pt x="0" y="0"/>
                    <a:pt x="0" y="1"/>
                  </a:cubicBezTo>
                  <a:cubicBezTo>
                    <a:pt x="0" y="1"/>
                    <a:pt x="0" y="1"/>
                    <a:pt x="0" y="1"/>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267" name="Freeform 35">
              <a:extLst>
                <a:ext uri="{FF2B5EF4-FFF2-40B4-BE49-F238E27FC236}">
                  <a16:creationId xmlns:a16="http://schemas.microsoft.com/office/drawing/2014/main" xmlns="" id="{2623BE6B-9EEA-4133-8593-0AB16E7AD980}"/>
                </a:ext>
              </a:extLst>
            </p:cNvPr>
            <p:cNvSpPr>
              <a:spLocks/>
            </p:cNvSpPr>
            <p:nvPr>
              <p:custDataLst>
                <p:tags r:id="rId32"/>
              </p:custDataLst>
            </p:nvPr>
          </p:nvSpPr>
          <p:spPr bwMode="auto">
            <a:xfrm>
              <a:off x="617" y="1443"/>
              <a:ext cx="23" cy="19"/>
            </a:xfrm>
            <a:custGeom>
              <a:avLst/>
              <a:gdLst>
                <a:gd name="T0" fmla="*/ 2 w 3"/>
                <a:gd name="T1" fmla="*/ 0 h 3"/>
                <a:gd name="T2" fmla="*/ 0 w 3"/>
                <a:gd name="T3" fmla="*/ 3 h 3"/>
                <a:gd name="T4" fmla="*/ 0 w 3"/>
                <a:gd name="T5" fmla="*/ 3 h 3"/>
                <a:gd name="T6" fmla="*/ 1 w 3"/>
                <a:gd name="T7" fmla="*/ 3 h 3"/>
                <a:gd name="T8" fmla="*/ 1 w 3"/>
                <a:gd name="T9" fmla="*/ 3 h 3"/>
                <a:gd name="T10" fmla="*/ 3 w 3"/>
                <a:gd name="T11" fmla="*/ 1 h 3"/>
                <a:gd name="T12" fmla="*/ 3 w 3"/>
                <a:gd name="T13" fmla="*/ 1 h 3"/>
                <a:gd name="T14" fmla="*/ 2 w 3"/>
                <a:gd name="T15" fmla="*/ 0 h 3"/>
                <a:gd name="T16" fmla="*/ 2 w 3"/>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0"/>
                  </a:moveTo>
                  <a:cubicBezTo>
                    <a:pt x="1" y="1"/>
                    <a:pt x="1" y="2"/>
                    <a:pt x="0" y="3"/>
                  </a:cubicBezTo>
                  <a:lnTo>
                    <a:pt x="1" y="3"/>
                  </a:lnTo>
                  <a:cubicBezTo>
                    <a:pt x="2" y="2"/>
                    <a:pt x="2" y="1"/>
                    <a:pt x="3" y="1"/>
                  </a:cubicBezTo>
                  <a:lnTo>
                    <a:pt x="2" y="0"/>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268" name="Freeform 36">
              <a:extLst>
                <a:ext uri="{FF2B5EF4-FFF2-40B4-BE49-F238E27FC236}">
                  <a16:creationId xmlns:a16="http://schemas.microsoft.com/office/drawing/2014/main" xmlns="" id="{185001D8-17C1-4A27-BEB1-1C206DC98DBE}"/>
                </a:ext>
              </a:extLst>
            </p:cNvPr>
            <p:cNvSpPr>
              <a:spLocks/>
            </p:cNvSpPr>
            <p:nvPr>
              <p:custDataLst>
                <p:tags r:id="rId33"/>
              </p:custDataLst>
            </p:nvPr>
          </p:nvSpPr>
          <p:spPr bwMode="auto">
            <a:xfrm>
              <a:off x="613" y="1462"/>
              <a:ext cx="12" cy="8"/>
            </a:xfrm>
            <a:custGeom>
              <a:avLst/>
              <a:gdLst>
                <a:gd name="T0" fmla="*/ 1 w 2"/>
                <a:gd name="T1" fmla="*/ 0 h 1"/>
                <a:gd name="T2" fmla="*/ 2 w 2"/>
                <a:gd name="T3" fmla="*/ 1 h 1"/>
                <a:gd name="T4" fmla="*/ 2 w 2"/>
                <a:gd name="T5" fmla="*/ 1 h 1"/>
                <a:gd name="T6" fmla="*/ 2 w 2"/>
                <a:gd name="T7" fmla="*/ 0 h 1"/>
                <a:gd name="T8" fmla="*/ 1 w 2"/>
                <a:gd name="T9" fmla="*/ 0 h 1"/>
                <a:gd name="T10" fmla="*/ 1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1" y="0"/>
                  </a:moveTo>
                  <a:cubicBezTo>
                    <a:pt x="0" y="1"/>
                    <a:pt x="1" y="1"/>
                    <a:pt x="2" y="1"/>
                  </a:cubicBezTo>
                  <a:lnTo>
                    <a:pt x="2" y="0"/>
                  </a:lnTo>
                  <a:lnTo>
                    <a:pt x="1" y="0"/>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269" name="Freeform 37">
              <a:extLst>
                <a:ext uri="{FF2B5EF4-FFF2-40B4-BE49-F238E27FC236}">
                  <a16:creationId xmlns:a16="http://schemas.microsoft.com/office/drawing/2014/main" xmlns="" id="{D71E41BA-4FF8-4D0B-B65C-4AA53FDAE1A7}"/>
                </a:ext>
              </a:extLst>
            </p:cNvPr>
            <p:cNvSpPr>
              <a:spLocks/>
            </p:cNvSpPr>
            <p:nvPr>
              <p:custDataLst>
                <p:tags r:id="rId34"/>
              </p:custDataLst>
            </p:nvPr>
          </p:nvSpPr>
          <p:spPr bwMode="auto">
            <a:xfrm>
              <a:off x="636" y="1482"/>
              <a:ext cx="12" cy="20"/>
            </a:xfrm>
            <a:custGeom>
              <a:avLst/>
              <a:gdLst>
                <a:gd name="T0" fmla="*/ 0 w 2"/>
                <a:gd name="T1" fmla="*/ 1 h 3"/>
                <a:gd name="T2" fmla="*/ 0 w 2"/>
                <a:gd name="T3" fmla="*/ 3 h 3"/>
                <a:gd name="T4" fmla="*/ 0 w 2"/>
                <a:gd name="T5" fmla="*/ 3 h 3"/>
                <a:gd name="T6" fmla="*/ 2 w 2"/>
                <a:gd name="T7" fmla="*/ 3 h 3"/>
                <a:gd name="T8" fmla="*/ 2 w 2"/>
                <a:gd name="T9" fmla="*/ 0 h 3"/>
                <a:gd name="T10" fmla="*/ 2 w 2"/>
                <a:gd name="T11" fmla="*/ 0 h 3"/>
                <a:gd name="T12" fmla="*/ 0 w 2"/>
                <a:gd name="T13" fmla="*/ 1 h 3"/>
                <a:gd name="T14" fmla="*/ 0 w 2"/>
                <a:gd name="T15" fmla="*/ 1 h 3"/>
                <a:gd name="T16" fmla="*/ 0 w 2"/>
                <a:gd name="T17" fmla="*/ 1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3"/>
                <a:gd name="T29" fmla="*/ 2 w 2"/>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3">
                  <a:moveTo>
                    <a:pt x="0" y="1"/>
                  </a:moveTo>
                  <a:cubicBezTo>
                    <a:pt x="0" y="2"/>
                    <a:pt x="0" y="3"/>
                    <a:pt x="0" y="3"/>
                  </a:cubicBezTo>
                  <a:lnTo>
                    <a:pt x="2" y="3"/>
                  </a:lnTo>
                  <a:lnTo>
                    <a:pt x="2" y="0"/>
                  </a:lnTo>
                  <a:cubicBezTo>
                    <a:pt x="0" y="0"/>
                    <a:pt x="0" y="1"/>
                    <a:pt x="0" y="1"/>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270" name="Freeform 38">
              <a:extLst>
                <a:ext uri="{FF2B5EF4-FFF2-40B4-BE49-F238E27FC236}">
                  <a16:creationId xmlns:a16="http://schemas.microsoft.com/office/drawing/2014/main" xmlns="" id="{7FD64C7A-A9DF-4494-A5EC-D87D6D37E013}"/>
                </a:ext>
              </a:extLst>
            </p:cNvPr>
            <p:cNvSpPr>
              <a:spLocks/>
            </p:cNvSpPr>
            <p:nvPr>
              <p:custDataLst>
                <p:tags r:id="rId35"/>
              </p:custDataLst>
            </p:nvPr>
          </p:nvSpPr>
          <p:spPr bwMode="auto">
            <a:xfrm>
              <a:off x="636" y="1458"/>
              <a:ext cx="4" cy="4"/>
            </a:xfrm>
            <a:custGeom>
              <a:avLst/>
              <a:gdLst>
                <a:gd name="T0" fmla="*/ 0 w 1"/>
                <a:gd name="T1" fmla="*/ 0 h 1"/>
                <a:gd name="T2" fmla="*/ 0 w 1"/>
                <a:gd name="T3" fmla="*/ 1 h 1"/>
                <a:gd name="T4" fmla="*/ 0 w 1"/>
                <a:gd name="T5" fmla="*/ 1 h 1"/>
                <a:gd name="T6" fmla="*/ 1 w 1"/>
                <a:gd name="T7" fmla="*/ 1 h 1"/>
                <a:gd name="T8" fmla="*/ 1 w 1"/>
                <a:gd name="T9" fmla="*/ 1 h 1"/>
                <a:gd name="T10" fmla="*/ 1 w 1"/>
                <a:gd name="T11" fmla="*/ 0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1"/>
                  </a:lnTo>
                  <a:cubicBezTo>
                    <a:pt x="1" y="1"/>
                    <a:pt x="1" y="1"/>
                    <a:pt x="1" y="1"/>
                  </a:cubicBezTo>
                  <a:lnTo>
                    <a:pt x="1" y="0"/>
                  </a:lnTo>
                  <a:lnTo>
                    <a:pt x="0" y="0"/>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271" name="Freeform 39">
              <a:extLst>
                <a:ext uri="{FF2B5EF4-FFF2-40B4-BE49-F238E27FC236}">
                  <a16:creationId xmlns:a16="http://schemas.microsoft.com/office/drawing/2014/main" xmlns="" id="{50E88C1E-B41A-4DDD-BA76-49E0F81AE15A}"/>
                </a:ext>
              </a:extLst>
            </p:cNvPr>
            <p:cNvSpPr>
              <a:spLocks/>
            </p:cNvSpPr>
            <p:nvPr>
              <p:custDataLst>
                <p:tags r:id="rId36"/>
              </p:custDataLst>
            </p:nvPr>
          </p:nvSpPr>
          <p:spPr bwMode="auto">
            <a:xfrm>
              <a:off x="190" y="1513"/>
              <a:ext cx="16" cy="4"/>
            </a:xfrm>
            <a:custGeom>
              <a:avLst/>
              <a:gdLst>
                <a:gd name="T0" fmla="*/ 0 w 2"/>
                <a:gd name="T1" fmla="*/ 0 h 1"/>
                <a:gd name="T2" fmla="*/ 0 w 2"/>
                <a:gd name="T3" fmla="*/ 1 h 1"/>
                <a:gd name="T4" fmla="*/ 2 w 2"/>
                <a:gd name="T5" fmla="*/ 1 h 1"/>
                <a:gd name="T6" fmla="*/ 2 w 2"/>
                <a:gd name="T7" fmla="*/ 1 h 1"/>
                <a:gd name="T8" fmla="*/ 2 w 2"/>
                <a:gd name="T9" fmla="*/ 0 h 1"/>
                <a:gd name="T10" fmla="*/ 0 w 2"/>
                <a:gd name="T11" fmla="*/ 0 h 1"/>
                <a:gd name="T12" fmla="*/ 0 w 2"/>
                <a:gd name="T13" fmla="*/ 0 h 1"/>
                <a:gd name="T14" fmla="*/ 0 w 2"/>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1"/>
                <a:gd name="T26" fmla="*/ 2 w 2"/>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1">
                  <a:moveTo>
                    <a:pt x="0" y="0"/>
                  </a:moveTo>
                  <a:lnTo>
                    <a:pt x="0" y="1"/>
                  </a:lnTo>
                  <a:lnTo>
                    <a:pt x="2" y="1"/>
                  </a:lnTo>
                  <a:cubicBezTo>
                    <a:pt x="2" y="1"/>
                    <a:pt x="2" y="0"/>
                    <a:pt x="2" y="0"/>
                  </a:cubicBezTo>
                  <a:cubicBezTo>
                    <a:pt x="2" y="0"/>
                    <a:pt x="1" y="0"/>
                    <a:pt x="0"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272" name="Freeform 40">
              <a:extLst>
                <a:ext uri="{FF2B5EF4-FFF2-40B4-BE49-F238E27FC236}">
                  <a16:creationId xmlns:a16="http://schemas.microsoft.com/office/drawing/2014/main" xmlns="" id="{01C4C77D-7DD2-48FD-B223-7DDB88B1115F}"/>
                </a:ext>
              </a:extLst>
            </p:cNvPr>
            <p:cNvSpPr>
              <a:spLocks/>
            </p:cNvSpPr>
            <p:nvPr>
              <p:custDataLst>
                <p:tags r:id="rId37"/>
              </p:custDataLst>
            </p:nvPr>
          </p:nvSpPr>
          <p:spPr bwMode="auto">
            <a:xfrm>
              <a:off x="151" y="1494"/>
              <a:ext cx="55" cy="23"/>
            </a:xfrm>
            <a:custGeom>
              <a:avLst/>
              <a:gdLst>
                <a:gd name="T0" fmla="*/ 2 w 7"/>
                <a:gd name="T1" fmla="*/ 3 h 3"/>
                <a:gd name="T2" fmla="*/ 7 w 7"/>
                <a:gd name="T3" fmla="*/ 0 h 3"/>
                <a:gd name="T4" fmla="*/ 6 w 7"/>
                <a:gd name="T5" fmla="*/ 0 h 3"/>
                <a:gd name="T6" fmla="*/ 0 w 7"/>
                <a:gd name="T7" fmla="*/ 3 h 3"/>
                <a:gd name="T8" fmla="*/ 2 w 7"/>
                <a:gd name="T9" fmla="*/ 3 h 3"/>
                <a:gd name="T10" fmla="*/ 2 w 7"/>
                <a:gd name="T11" fmla="*/ 3 h 3"/>
                <a:gd name="T12" fmla="*/ 2 w 7"/>
                <a:gd name="T13" fmla="*/ 3 h 3"/>
                <a:gd name="T14" fmla="*/ 0 60000 65536"/>
                <a:gd name="T15" fmla="*/ 0 60000 65536"/>
                <a:gd name="T16" fmla="*/ 0 60000 65536"/>
                <a:gd name="T17" fmla="*/ 0 60000 65536"/>
                <a:gd name="T18" fmla="*/ 0 60000 65536"/>
                <a:gd name="T19" fmla="*/ 0 60000 65536"/>
                <a:gd name="T20" fmla="*/ 0 60000 65536"/>
                <a:gd name="T21" fmla="*/ 0 w 7"/>
                <a:gd name="T22" fmla="*/ 0 h 3"/>
                <a:gd name="T23" fmla="*/ 7 w 7"/>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3">
                  <a:moveTo>
                    <a:pt x="2" y="3"/>
                  </a:moveTo>
                  <a:cubicBezTo>
                    <a:pt x="4" y="2"/>
                    <a:pt x="6" y="1"/>
                    <a:pt x="7" y="0"/>
                  </a:cubicBezTo>
                  <a:cubicBezTo>
                    <a:pt x="7" y="0"/>
                    <a:pt x="6" y="0"/>
                    <a:pt x="6" y="0"/>
                  </a:cubicBezTo>
                  <a:cubicBezTo>
                    <a:pt x="5" y="0"/>
                    <a:pt x="1" y="1"/>
                    <a:pt x="0" y="3"/>
                  </a:cubicBezTo>
                  <a:cubicBezTo>
                    <a:pt x="2" y="3"/>
                    <a:pt x="2" y="3"/>
                    <a:pt x="2" y="3"/>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273" name="Freeform 41">
              <a:extLst>
                <a:ext uri="{FF2B5EF4-FFF2-40B4-BE49-F238E27FC236}">
                  <a16:creationId xmlns:a16="http://schemas.microsoft.com/office/drawing/2014/main" xmlns="" id="{48E9F857-0226-47D7-99D4-2D86DCDB20C6}"/>
                </a:ext>
              </a:extLst>
            </p:cNvPr>
            <p:cNvSpPr>
              <a:spLocks/>
            </p:cNvSpPr>
            <p:nvPr>
              <p:custDataLst>
                <p:tags r:id="rId38"/>
              </p:custDataLst>
            </p:nvPr>
          </p:nvSpPr>
          <p:spPr bwMode="auto">
            <a:xfrm>
              <a:off x="116" y="1513"/>
              <a:ext cx="27" cy="12"/>
            </a:xfrm>
            <a:custGeom>
              <a:avLst/>
              <a:gdLst>
                <a:gd name="T0" fmla="*/ 4 w 4"/>
                <a:gd name="T1" fmla="*/ 0 h 2"/>
                <a:gd name="T2" fmla="*/ 3 w 4"/>
                <a:gd name="T3" fmla="*/ 2 h 2"/>
                <a:gd name="T4" fmla="*/ 3 w 4"/>
                <a:gd name="T5" fmla="*/ 2 h 2"/>
                <a:gd name="T6" fmla="*/ 0 w 4"/>
                <a:gd name="T7" fmla="*/ 2 h 2"/>
                <a:gd name="T8" fmla="*/ 0 w 4"/>
                <a:gd name="T9" fmla="*/ 2 h 2"/>
                <a:gd name="T10" fmla="*/ 2 w 4"/>
                <a:gd name="T11" fmla="*/ 0 h 2"/>
                <a:gd name="T12" fmla="*/ 4 w 4"/>
                <a:gd name="T13" fmla="*/ 0 h 2"/>
                <a:gd name="T14" fmla="*/ 4 w 4"/>
                <a:gd name="T15" fmla="*/ 0 h 2"/>
                <a:gd name="T16" fmla="*/ 4 w 4"/>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2"/>
                <a:gd name="T29" fmla="*/ 4 w 4"/>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2">
                  <a:moveTo>
                    <a:pt x="4" y="0"/>
                  </a:moveTo>
                  <a:cubicBezTo>
                    <a:pt x="4" y="1"/>
                    <a:pt x="3" y="1"/>
                    <a:pt x="3" y="2"/>
                  </a:cubicBezTo>
                  <a:lnTo>
                    <a:pt x="0" y="2"/>
                  </a:lnTo>
                  <a:cubicBezTo>
                    <a:pt x="1" y="1"/>
                    <a:pt x="2" y="1"/>
                    <a:pt x="2" y="0"/>
                  </a:cubicBezTo>
                  <a:cubicBezTo>
                    <a:pt x="3" y="0"/>
                    <a:pt x="4" y="0"/>
                    <a:pt x="4"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274" name="Freeform 42">
              <a:extLst>
                <a:ext uri="{FF2B5EF4-FFF2-40B4-BE49-F238E27FC236}">
                  <a16:creationId xmlns:a16="http://schemas.microsoft.com/office/drawing/2014/main" xmlns="" id="{5A360B85-89F1-40B0-AF1E-BB4EA9016C9C}"/>
                </a:ext>
              </a:extLst>
            </p:cNvPr>
            <p:cNvSpPr>
              <a:spLocks/>
            </p:cNvSpPr>
            <p:nvPr>
              <p:custDataLst>
                <p:tags r:id="rId39"/>
              </p:custDataLst>
            </p:nvPr>
          </p:nvSpPr>
          <p:spPr bwMode="auto">
            <a:xfrm>
              <a:off x="327" y="1470"/>
              <a:ext cx="12" cy="12"/>
            </a:xfrm>
            <a:custGeom>
              <a:avLst/>
              <a:gdLst>
                <a:gd name="T0" fmla="*/ 0 w 2"/>
                <a:gd name="T1" fmla="*/ 0 h 1"/>
                <a:gd name="T2" fmla="*/ 0 w 2"/>
                <a:gd name="T3" fmla="*/ 1 h 1"/>
                <a:gd name="T4" fmla="*/ 0 w 2"/>
                <a:gd name="T5" fmla="*/ 1 h 1"/>
                <a:gd name="T6" fmla="*/ 2 w 2"/>
                <a:gd name="T7" fmla="*/ 0 h 1"/>
                <a:gd name="T8" fmla="*/ 0 w 2"/>
                <a:gd name="T9" fmla="*/ 0 h 1"/>
                <a:gd name="T10" fmla="*/ 0 w 2"/>
                <a:gd name="T11" fmla="*/ 0 h 1"/>
                <a:gd name="T12" fmla="*/ 0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0"/>
                  </a:moveTo>
                  <a:lnTo>
                    <a:pt x="0" y="1"/>
                  </a:lnTo>
                  <a:cubicBezTo>
                    <a:pt x="2" y="1"/>
                    <a:pt x="2" y="1"/>
                    <a:pt x="2" y="0"/>
                  </a:cubicBezTo>
                  <a:cubicBezTo>
                    <a:pt x="1" y="0"/>
                    <a:pt x="1" y="0"/>
                    <a:pt x="0"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275" name="Freeform 43">
              <a:extLst>
                <a:ext uri="{FF2B5EF4-FFF2-40B4-BE49-F238E27FC236}">
                  <a16:creationId xmlns:a16="http://schemas.microsoft.com/office/drawing/2014/main" xmlns="" id="{62E6FD21-3E95-4E37-92A5-170FB87C4645}"/>
                </a:ext>
              </a:extLst>
            </p:cNvPr>
            <p:cNvSpPr>
              <a:spLocks/>
            </p:cNvSpPr>
            <p:nvPr>
              <p:custDataLst>
                <p:tags r:id="rId40"/>
              </p:custDataLst>
            </p:nvPr>
          </p:nvSpPr>
          <p:spPr bwMode="auto">
            <a:xfrm>
              <a:off x="339" y="1443"/>
              <a:ext cx="47" cy="39"/>
            </a:xfrm>
            <a:custGeom>
              <a:avLst/>
              <a:gdLst>
                <a:gd name="T0" fmla="*/ 4 w 7"/>
                <a:gd name="T1" fmla="*/ 0 h 5"/>
                <a:gd name="T2" fmla="*/ 3 w 7"/>
                <a:gd name="T3" fmla="*/ 2 h 5"/>
                <a:gd name="T4" fmla="*/ 1 w 7"/>
                <a:gd name="T5" fmla="*/ 2 h 5"/>
                <a:gd name="T6" fmla="*/ 0 w 7"/>
                <a:gd name="T7" fmla="*/ 3 h 5"/>
                <a:gd name="T8" fmla="*/ 2 w 7"/>
                <a:gd name="T9" fmla="*/ 5 h 5"/>
                <a:gd name="T10" fmla="*/ 7 w 7"/>
                <a:gd name="T11" fmla="*/ 1 h 5"/>
                <a:gd name="T12" fmla="*/ 7 w 7"/>
                <a:gd name="T13" fmla="*/ 0 h 5"/>
                <a:gd name="T14" fmla="*/ 4 w 7"/>
                <a:gd name="T15" fmla="*/ 0 h 5"/>
                <a:gd name="T16" fmla="*/ 4 w 7"/>
                <a:gd name="T17" fmla="*/ 0 h 5"/>
                <a:gd name="T18" fmla="*/ 4 w 7"/>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5"/>
                <a:gd name="T32" fmla="*/ 7 w 7"/>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5">
                  <a:moveTo>
                    <a:pt x="4" y="0"/>
                  </a:moveTo>
                  <a:cubicBezTo>
                    <a:pt x="4" y="1"/>
                    <a:pt x="3" y="2"/>
                    <a:pt x="3" y="2"/>
                  </a:cubicBezTo>
                  <a:cubicBezTo>
                    <a:pt x="2" y="2"/>
                    <a:pt x="2" y="2"/>
                    <a:pt x="1" y="2"/>
                  </a:cubicBezTo>
                  <a:cubicBezTo>
                    <a:pt x="1" y="2"/>
                    <a:pt x="0" y="2"/>
                    <a:pt x="0" y="3"/>
                  </a:cubicBezTo>
                  <a:cubicBezTo>
                    <a:pt x="0" y="4"/>
                    <a:pt x="1" y="4"/>
                    <a:pt x="2" y="5"/>
                  </a:cubicBezTo>
                  <a:cubicBezTo>
                    <a:pt x="2" y="3"/>
                    <a:pt x="6" y="1"/>
                    <a:pt x="7" y="1"/>
                  </a:cubicBezTo>
                  <a:cubicBezTo>
                    <a:pt x="7" y="1"/>
                    <a:pt x="7" y="0"/>
                    <a:pt x="7" y="0"/>
                  </a:cubicBezTo>
                  <a:cubicBezTo>
                    <a:pt x="6" y="0"/>
                    <a:pt x="4" y="1"/>
                    <a:pt x="4"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276" name="Freeform 44">
              <a:extLst>
                <a:ext uri="{FF2B5EF4-FFF2-40B4-BE49-F238E27FC236}">
                  <a16:creationId xmlns:a16="http://schemas.microsoft.com/office/drawing/2014/main" xmlns="" id="{5D8348D4-9311-4BBA-AEC4-4552DB8CFC35}"/>
                </a:ext>
              </a:extLst>
            </p:cNvPr>
            <p:cNvSpPr>
              <a:spLocks/>
            </p:cNvSpPr>
            <p:nvPr>
              <p:custDataLst>
                <p:tags r:id="rId41"/>
              </p:custDataLst>
            </p:nvPr>
          </p:nvSpPr>
          <p:spPr bwMode="auto">
            <a:xfrm>
              <a:off x="1576" y="3892"/>
              <a:ext cx="11" cy="12"/>
            </a:xfrm>
            <a:custGeom>
              <a:avLst/>
              <a:gdLst>
                <a:gd name="T0" fmla="*/ 0 w 2"/>
                <a:gd name="T1" fmla="*/ 1 h 1"/>
                <a:gd name="T2" fmla="*/ 2 w 2"/>
                <a:gd name="T3" fmla="*/ 1 h 1"/>
                <a:gd name="T4" fmla="*/ 0 w 2"/>
                <a:gd name="T5" fmla="*/ 1 h 1"/>
                <a:gd name="T6" fmla="*/ 0 w 2"/>
                <a:gd name="T7" fmla="*/ 1 h 1"/>
                <a:gd name="T8" fmla="*/ 0 w 2"/>
                <a:gd name="T9" fmla="*/ 1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1"/>
                  </a:moveTo>
                  <a:cubicBezTo>
                    <a:pt x="1" y="1"/>
                    <a:pt x="2" y="1"/>
                    <a:pt x="2" y="1"/>
                  </a:cubicBezTo>
                  <a:cubicBezTo>
                    <a:pt x="2" y="0"/>
                    <a:pt x="1" y="0"/>
                    <a:pt x="0" y="1"/>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277" name="Freeform 45">
              <a:extLst>
                <a:ext uri="{FF2B5EF4-FFF2-40B4-BE49-F238E27FC236}">
                  <a16:creationId xmlns:a16="http://schemas.microsoft.com/office/drawing/2014/main" xmlns="" id="{78B438BF-1ABF-4774-BEB0-C2CE416F23A0}"/>
                </a:ext>
              </a:extLst>
            </p:cNvPr>
            <p:cNvSpPr>
              <a:spLocks/>
            </p:cNvSpPr>
            <p:nvPr>
              <p:custDataLst>
                <p:tags r:id="rId42"/>
              </p:custDataLst>
            </p:nvPr>
          </p:nvSpPr>
          <p:spPr bwMode="auto">
            <a:xfrm>
              <a:off x="1552" y="3885"/>
              <a:ext cx="24" cy="0"/>
            </a:xfrm>
            <a:custGeom>
              <a:avLst/>
              <a:gdLst>
                <a:gd name="T0" fmla="*/ 0 w 3"/>
                <a:gd name="T1" fmla="*/ 0 w 3"/>
                <a:gd name="T2" fmla="*/ 3 w 3"/>
                <a:gd name="T3" fmla="*/ 3 w 3"/>
                <a:gd name="T4" fmla="*/ 0 w 3"/>
                <a:gd name="T5" fmla="*/ 0 w 3"/>
                <a:gd name="T6" fmla="*/ 0 60000 65536"/>
                <a:gd name="T7" fmla="*/ 0 60000 65536"/>
                <a:gd name="T8" fmla="*/ 0 60000 65536"/>
                <a:gd name="T9" fmla="*/ 0 60000 65536"/>
                <a:gd name="T10" fmla="*/ 0 60000 65536"/>
                <a:gd name="T11" fmla="*/ 0 60000 65536"/>
                <a:gd name="T12" fmla="*/ 0 w 3"/>
                <a:gd name="T13" fmla="*/ 3 w 3"/>
              </a:gdLst>
              <a:ahLst/>
              <a:cxnLst>
                <a:cxn ang="T6">
                  <a:pos x="T0" y="0"/>
                </a:cxn>
                <a:cxn ang="T7">
                  <a:pos x="T1" y="0"/>
                </a:cxn>
                <a:cxn ang="T8">
                  <a:pos x="T2" y="0"/>
                </a:cxn>
                <a:cxn ang="T9">
                  <a:pos x="T3" y="0"/>
                </a:cxn>
                <a:cxn ang="T10">
                  <a:pos x="T4" y="0"/>
                </a:cxn>
                <a:cxn ang="T11">
                  <a:pos x="T5" y="0"/>
                </a:cxn>
              </a:cxnLst>
              <a:rect l="T12" t="0" r="T13" b="0"/>
              <a:pathLst>
                <a:path w="3">
                  <a:moveTo>
                    <a:pt x="0" y="0"/>
                  </a:moveTo>
                  <a:cubicBezTo>
                    <a:pt x="0" y="0"/>
                    <a:pt x="0" y="0"/>
                    <a:pt x="0" y="0"/>
                  </a:cubicBezTo>
                  <a:cubicBezTo>
                    <a:pt x="1" y="0"/>
                    <a:pt x="3" y="0"/>
                    <a:pt x="3" y="0"/>
                  </a:cubicBezTo>
                  <a:lnTo>
                    <a:pt x="0" y="0"/>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278" name="Freeform 46">
              <a:extLst>
                <a:ext uri="{FF2B5EF4-FFF2-40B4-BE49-F238E27FC236}">
                  <a16:creationId xmlns:a16="http://schemas.microsoft.com/office/drawing/2014/main" xmlns="" id="{4715BAA6-F948-4600-9C8A-D5211D2683E4}"/>
                </a:ext>
              </a:extLst>
            </p:cNvPr>
            <p:cNvSpPr>
              <a:spLocks/>
            </p:cNvSpPr>
            <p:nvPr>
              <p:custDataLst>
                <p:tags r:id="rId43"/>
              </p:custDataLst>
            </p:nvPr>
          </p:nvSpPr>
          <p:spPr bwMode="auto">
            <a:xfrm>
              <a:off x="1552" y="3865"/>
              <a:ext cx="16" cy="16"/>
            </a:xfrm>
            <a:custGeom>
              <a:avLst/>
              <a:gdLst>
                <a:gd name="T0" fmla="*/ 0 w 2"/>
                <a:gd name="T1" fmla="*/ 0 h 2"/>
                <a:gd name="T2" fmla="*/ 0 w 2"/>
                <a:gd name="T3" fmla="*/ 1 h 2"/>
                <a:gd name="T4" fmla="*/ 0 w 2"/>
                <a:gd name="T5" fmla="*/ 1 h 2"/>
                <a:gd name="T6" fmla="*/ 2 w 2"/>
                <a:gd name="T7" fmla="*/ 1 h 2"/>
                <a:gd name="T8" fmla="*/ 0 w 2"/>
                <a:gd name="T9" fmla="*/ 0 h 2"/>
                <a:gd name="T10" fmla="*/ 0 w 2"/>
                <a:gd name="T11" fmla="*/ 0 h 2"/>
                <a:gd name="T12" fmla="*/ 0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0"/>
                  </a:moveTo>
                  <a:lnTo>
                    <a:pt x="0" y="1"/>
                  </a:lnTo>
                  <a:cubicBezTo>
                    <a:pt x="1" y="2"/>
                    <a:pt x="1" y="2"/>
                    <a:pt x="2" y="1"/>
                  </a:cubicBezTo>
                  <a:cubicBezTo>
                    <a:pt x="1" y="1"/>
                    <a:pt x="1" y="1"/>
                    <a:pt x="0"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279" name="Freeform 47">
              <a:extLst>
                <a:ext uri="{FF2B5EF4-FFF2-40B4-BE49-F238E27FC236}">
                  <a16:creationId xmlns:a16="http://schemas.microsoft.com/office/drawing/2014/main" xmlns="" id="{9C378C61-8731-4137-9AE7-6CB4B47CC38D}"/>
                </a:ext>
              </a:extLst>
            </p:cNvPr>
            <p:cNvSpPr>
              <a:spLocks/>
            </p:cNvSpPr>
            <p:nvPr>
              <p:custDataLst>
                <p:tags r:id="rId44"/>
              </p:custDataLst>
            </p:nvPr>
          </p:nvSpPr>
          <p:spPr bwMode="auto">
            <a:xfrm>
              <a:off x="1529" y="3865"/>
              <a:ext cx="15" cy="16"/>
            </a:xfrm>
            <a:custGeom>
              <a:avLst/>
              <a:gdLst>
                <a:gd name="T0" fmla="*/ 2 w 3"/>
                <a:gd name="T1" fmla="*/ 0 h 2"/>
                <a:gd name="T2" fmla="*/ 0 w 3"/>
                <a:gd name="T3" fmla="*/ 1 h 2"/>
                <a:gd name="T4" fmla="*/ 3 w 3"/>
                <a:gd name="T5" fmla="*/ 1 h 2"/>
                <a:gd name="T6" fmla="*/ 2 w 3"/>
                <a:gd name="T7" fmla="*/ 0 h 2"/>
                <a:gd name="T8" fmla="*/ 2 w 3"/>
                <a:gd name="T9" fmla="*/ 0 h 2"/>
                <a:gd name="T10" fmla="*/ 2 w 3"/>
                <a:gd name="T11" fmla="*/ 0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2" y="0"/>
                  </a:moveTo>
                  <a:cubicBezTo>
                    <a:pt x="1" y="0"/>
                    <a:pt x="0" y="0"/>
                    <a:pt x="0" y="1"/>
                  </a:cubicBezTo>
                  <a:cubicBezTo>
                    <a:pt x="0" y="2"/>
                    <a:pt x="2" y="2"/>
                    <a:pt x="3" y="1"/>
                  </a:cubicBezTo>
                  <a:cubicBezTo>
                    <a:pt x="2" y="1"/>
                    <a:pt x="2" y="0"/>
                    <a:pt x="2"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280" name="Freeform 48">
              <a:extLst>
                <a:ext uri="{FF2B5EF4-FFF2-40B4-BE49-F238E27FC236}">
                  <a16:creationId xmlns:a16="http://schemas.microsoft.com/office/drawing/2014/main" xmlns="" id="{26B13490-31C8-439B-8349-4207A6D0CD8A}"/>
                </a:ext>
              </a:extLst>
            </p:cNvPr>
            <p:cNvSpPr>
              <a:spLocks/>
            </p:cNvSpPr>
            <p:nvPr>
              <p:custDataLst>
                <p:tags r:id="rId45"/>
              </p:custDataLst>
            </p:nvPr>
          </p:nvSpPr>
          <p:spPr bwMode="auto">
            <a:xfrm>
              <a:off x="1509" y="3853"/>
              <a:ext cx="23" cy="12"/>
            </a:xfrm>
            <a:custGeom>
              <a:avLst/>
              <a:gdLst>
                <a:gd name="T0" fmla="*/ 0 w 3"/>
                <a:gd name="T1" fmla="*/ 1 h 1"/>
                <a:gd name="T2" fmla="*/ 3 w 3"/>
                <a:gd name="T3" fmla="*/ 0 h 1"/>
                <a:gd name="T4" fmla="*/ 0 w 3"/>
                <a:gd name="T5" fmla="*/ 1 h 1"/>
                <a:gd name="T6" fmla="*/ 0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cubicBezTo>
                    <a:pt x="1" y="1"/>
                    <a:pt x="2" y="1"/>
                    <a:pt x="3" y="0"/>
                  </a:cubicBezTo>
                  <a:cubicBezTo>
                    <a:pt x="2" y="0"/>
                    <a:pt x="1" y="1"/>
                    <a:pt x="0" y="1"/>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281" name="Freeform 49">
              <a:extLst>
                <a:ext uri="{FF2B5EF4-FFF2-40B4-BE49-F238E27FC236}">
                  <a16:creationId xmlns:a16="http://schemas.microsoft.com/office/drawing/2014/main" xmlns="" id="{85F7EF46-53A7-4252-8F8F-461A56CDD14D}"/>
                </a:ext>
              </a:extLst>
            </p:cNvPr>
            <p:cNvSpPr>
              <a:spLocks/>
            </p:cNvSpPr>
            <p:nvPr>
              <p:custDataLst>
                <p:tags r:id="rId46"/>
              </p:custDataLst>
            </p:nvPr>
          </p:nvSpPr>
          <p:spPr bwMode="auto">
            <a:xfrm>
              <a:off x="1489" y="3849"/>
              <a:ext cx="28" cy="4"/>
            </a:xfrm>
            <a:custGeom>
              <a:avLst/>
              <a:gdLst>
                <a:gd name="T0" fmla="*/ 2 w 4"/>
                <a:gd name="T1" fmla="*/ 0 h 1"/>
                <a:gd name="T2" fmla="*/ 0 w 4"/>
                <a:gd name="T3" fmla="*/ 0 h 1"/>
                <a:gd name="T4" fmla="*/ 1 w 4"/>
                <a:gd name="T5" fmla="*/ 1 h 1"/>
                <a:gd name="T6" fmla="*/ 4 w 4"/>
                <a:gd name="T7" fmla="*/ 0 h 1"/>
                <a:gd name="T8" fmla="*/ 2 w 4"/>
                <a:gd name="T9" fmla="*/ 0 h 1"/>
                <a:gd name="T10" fmla="*/ 2 w 4"/>
                <a:gd name="T11" fmla="*/ 0 h 1"/>
                <a:gd name="T12" fmla="*/ 2 w 4"/>
                <a:gd name="T13" fmla="*/ 0 h 1"/>
                <a:gd name="T14" fmla="*/ 0 60000 65536"/>
                <a:gd name="T15" fmla="*/ 0 60000 65536"/>
                <a:gd name="T16" fmla="*/ 0 60000 65536"/>
                <a:gd name="T17" fmla="*/ 0 60000 65536"/>
                <a:gd name="T18" fmla="*/ 0 60000 65536"/>
                <a:gd name="T19" fmla="*/ 0 60000 65536"/>
                <a:gd name="T20" fmla="*/ 0 60000 65536"/>
                <a:gd name="T21" fmla="*/ 0 w 4"/>
                <a:gd name="T22" fmla="*/ 0 h 1"/>
                <a:gd name="T23" fmla="*/ 4 w 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1">
                  <a:moveTo>
                    <a:pt x="2" y="0"/>
                  </a:moveTo>
                  <a:cubicBezTo>
                    <a:pt x="2" y="0"/>
                    <a:pt x="1" y="0"/>
                    <a:pt x="0" y="0"/>
                  </a:cubicBezTo>
                  <a:cubicBezTo>
                    <a:pt x="1" y="1"/>
                    <a:pt x="1" y="1"/>
                    <a:pt x="1" y="1"/>
                  </a:cubicBezTo>
                  <a:cubicBezTo>
                    <a:pt x="2" y="1"/>
                    <a:pt x="3" y="1"/>
                    <a:pt x="4" y="0"/>
                  </a:cubicBezTo>
                  <a:cubicBezTo>
                    <a:pt x="3" y="0"/>
                    <a:pt x="3" y="0"/>
                    <a:pt x="2"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282" name="Freeform 50">
              <a:extLst>
                <a:ext uri="{FF2B5EF4-FFF2-40B4-BE49-F238E27FC236}">
                  <a16:creationId xmlns:a16="http://schemas.microsoft.com/office/drawing/2014/main" xmlns="" id="{5B1C1F67-5BEE-4FFB-8B02-AB1CA994C6C3}"/>
                </a:ext>
              </a:extLst>
            </p:cNvPr>
            <p:cNvSpPr>
              <a:spLocks/>
            </p:cNvSpPr>
            <p:nvPr>
              <p:custDataLst>
                <p:tags r:id="rId47"/>
              </p:custDataLst>
            </p:nvPr>
          </p:nvSpPr>
          <p:spPr bwMode="auto">
            <a:xfrm>
              <a:off x="1489" y="3834"/>
              <a:ext cx="20" cy="4"/>
            </a:xfrm>
            <a:custGeom>
              <a:avLst/>
              <a:gdLst>
                <a:gd name="T0" fmla="*/ 1 w 3"/>
                <a:gd name="T1" fmla="*/ 0 h 1"/>
                <a:gd name="T2" fmla="*/ 0 w 3"/>
                <a:gd name="T3" fmla="*/ 1 h 1"/>
                <a:gd name="T4" fmla="*/ 3 w 3"/>
                <a:gd name="T5" fmla="*/ 1 h 1"/>
                <a:gd name="T6" fmla="*/ 1 w 3"/>
                <a:gd name="T7" fmla="*/ 0 h 1"/>
                <a:gd name="T8" fmla="*/ 1 w 3"/>
                <a:gd name="T9" fmla="*/ 0 h 1"/>
                <a:gd name="T10" fmla="*/ 1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1" y="0"/>
                  </a:moveTo>
                  <a:cubicBezTo>
                    <a:pt x="0" y="0"/>
                    <a:pt x="0" y="1"/>
                    <a:pt x="0" y="1"/>
                  </a:cubicBezTo>
                  <a:cubicBezTo>
                    <a:pt x="1" y="1"/>
                    <a:pt x="2" y="1"/>
                    <a:pt x="3" y="1"/>
                  </a:cubicBezTo>
                  <a:cubicBezTo>
                    <a:pt x="2" y="0"/>
                    <a:pt x="2" y="0"/>
                    <a:pt x="1"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283" name="Freeform 51">
              <a:extLst>
                <a:ext uri="{FF2B5EF4-FFF2-40B4-BE49-F238E27FC236}">
                  <a16:creationId xmlns:a16="http://schemas.microsoft.com/office/drawing/2014/main" xmlns="" id="{BD449683-5E9F-4E6E-A38F-2DCB3494246A}"/>
                </a:ext>
              </a:extLst>
            </p:cNvPr>
            <p:cNvSpPr>
              <a:spLocks/>
            </p:cNvSpPr>
            <p:nvPr>
              <p:custDataLst>
                <p:tags r:id="rId48"/>
              </p:custDataLst>
            </p:nvPr>
          </p:nvSpPr>
          <p:spPr bwMode="auto">
            <a:xfrm>
              <a:off x="1415" y="3622"/>
              <a:ext cx="16" cy="28"/>
            </a:xfrm>
            <a:custGeom>
              <a:avLst/>
              <a:gdLst>
                <a:gd name="T0" fmla="*/ 0 w 2"/>
                <a:gd name="T1" fmla="*/ 0 h 4"/>
                <a:gd name="T2" fmla="*/ 0 w 2"/>
                <a:gd name="T3" fmla="*/ 1 h 4"/>
                <a:gd name="T4" fmla="*/ 1 w 2"/>
                <a:gd name="T5" fmla="*/ 4 h 4"/>
                <a:gd name="T6" fmla="*/ 2 w 2"/>
                <a:gd name="T7" fmla="*/ 3 h 4"/>
                <a:gd name="T8" fmla="*/ 1 w 2"/>
                <a:gd name="T9" fmla="*/ 1 h 4"/>
                <a:gd name="T10" fmla="*/ 0 w 2"/>
                <a:gd name="T11" fmla="*/ 0 h 4"/>
                <a:gd name="T12" fmla="*/ 0 w 2"/>
                <a:gd name="T13" fmla="*/ 0 h 4"/>
                <a:gd name="T14" fmla="*/ 0 w 2"/>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0"/>
                  </a:moveTo>
                  <a:cubicBezTo>
                    <a:pt x="0" y="1"/>
                    <a:pt x="0" y="1"/>
                    <a:pt x="0" y="1"/>
                  </a:cubicBezTo>
                  <a:cubicBezTo>
                    <a:pt x="0" y="2"/>
                    <a:pt x="0" y="4"/>
                    <a:pt x="1" y="4"/>
                  </a:cubicBezTo>
                  <a:cubicBezTo>
                    <a:pt x="2" y="4"/>
                    <a:pt x="2" y="3"/>
                    <a:pt x="2" y="3"/>
                  </a:cubicBezTo>
                  <a:cubicBezTo>
                    <a:pt x="2" y="2"/>
                    <a:pt x="1" y="2"/>
                    <a:pt x="1" y="1"/>
                  </a:cubicBezTo>
                  <a:cubicBezTo>
                    <a:pt x="1" y="1"/>
                    <a:pt x="1" y="0"/>
                    <a:pt x="0"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284" name="Freeform 52">
              <a:extLst>
                <a:ext uri="{FF2B5EF4-FFF2-40B4-BE49-F238E27FC236}">
                  <a16:creationId xmlns:a16="http://schemas.microsoft.com/office/drawing/2014/main" xmlns="" id="{A0059C50-F163-4646-A623-CE3D1ABF66EA}"/>
                </a:ext>
              </a:extLst>
            </p:cNvPr>
            <p:cNvSpPr>
              <a:spLocks/>
            </p:cNvSpPr>
            <p:nvPr>
              <p:custDataLst>
                <p:tags r:id="rId49"/>
              </p:custDataLst>
            </p:nvPr>
          </p:nvSpPr>
          <p:spPr bwMode="auto">
            <a:xfrm>
              <a:off x="1431" y="3681"/>
              <a:ext cx="15" cy="24"/>
            </a:xfrm>
            <a:custGeom>
              <a:avLst/>
              <a:gdLst>
                <a:gd name="T0" fmla="*/ 0 w 2"/>
                <a:gd name="T1" fmla="*/ 3 h 3"/>
                <a:gd name="T2" fmla="*/ 2 w 2"/>
                <a:gd name="T3" fmla="*/ 3 h 3"/>
                <a:gd name="T4" fmla="*/ 2 w 2"/>
                <a:gd name="T5" fmla="*/ 2 h 3"/>
                <a:gd name="T6" fmla="*/ 2 w 2"/>
                <a:gd name="T7" fmla="*/ 2 h 3"/>
                <a:gd name="T8" fmla="*/ 2 w 2"/>
                <a:gd name="T9" fmla="*/ 0 h 3"/>
                <a:gd name="T10" fmla="*/ 0 w 2"/>
                <a:gd name="T11" fmla="*/ 3 h 3"/>
                <a:gd name="T12" fmla="*/ 0 w 2"/>
                <a:gd name="T13" fmla="*/ 3 h 3"/>
                <a:gd name="T14" fmla="*/ 0 w 2"/>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0" y="3"/>
                  </a:moveTo>
                  <a:lnTo>
                    <a:pt x="2" y="3"/>
                  </a:lnTo>
                  <a:lnTo>
                    <a:pt x="2" y="2"/>
                  </a:lnTo>
                  <a:cubicBezTo>
                    <a:pt x="2" y="1"/>
                    <a:pt x="2" y="1"/>
                    <a:pt x="2" y="0"/>
                  </a:cubicBezTo>
                  <a:cubicBezTo>
                    <a:pt x="1" y="1"/>
                    <a:pt x="0" y="2"/>
                    <a:pt x="0" y="3"/>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285" name="Freeform 53">
              <a:extLst>
                <a:ext uri="{FF2B5EF4-FFF2-40B4-BE49-F238E27FC236}">
                  <a16:creationId xmlns:a16="http://schemas.microsoft.com/office/drawing/2014/main" xmlns="" id="{70D02B46-2446-41F8-85FD-B4EDB69A4B03}"/>
                </a:ext>
              </a:extLst>
            </p:cNvPr>
            <p:cNvSpPr>
              <a:spLocks/>
            </p:cNvSpPr>
            <p:nvPr>
              <p:custDataLst>
                <p:tags r:id="rId50"/>
              </p:custDataLst>
            </p:nvPr>
          </p:nvSpPr>
          <p:spPr bwMode="auto">
            <a:xfrm>
              <a:off x="1439" y="3705"/>
              <a:ext cx="7" cy="3"/>
            </a:xfrm>
            <a:custGeom>
              <a:avLst/>
              <a:gdLst>
                <a:gd name="T0" fmla="*/ 1 w 1"/>
                <a:gd name="T1" fmla="*/ 0 h 1"/>
                <a:gd name="T2" fmla="*/ 0 w 1"/>
                <a:gd name="T3" fmla="*/ 0 h 1"/>
                <a:gd name="T4" fmla="*/ 0 w 1"/>
                <a:gd name="T5" fmla="*/ 0 h 1"/>
                <a:gd name="T6" fmla="*/ 1 w 1"/>
                <a:gd name="T7" fmla="*/ 1 h 1"/>
                <a:gd name="T8" fmla="*/ 1 w 1"/>
                <a:gd name="T9" fmla="*/ 1 h 1"/>
                <a:gd name="T10" fmla="*/ 1 w 1"/>
                <a:gd name="T11" fmla="*/ 0 h 1"/>
                <a:gd name="T12" fmla="*/ 1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0"/>
                  </a:moveTo>
                  <a:lnTo>
                    <a:pt x="0" y="0"/>
                  </a:lnTo>
                  <a:cubicBezTo>
                    <a:pt x="0" y="0"/>
                    <a:pt x="1" y="1"/>
                    <a:pt x="1" y="1"/>
                  </a:cubicBezTo>
                  <a:lnTo>
                    <a:pt x="1" y="0"/>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286" name="Freeform 54">
              <a:extLst>
                <a:ext uri="{FF2B5EF4-FFF2-40B4-BE49-F238E27FC236}">
                  <a16:creationId xmlns:a16="http://schemas.microsoft.com/office/drawing/2014/main" xmlns="" id="{E2BBF72A-2DBB-4CA4-9294-96A34BCF59A2}"/>
                </a:ext>
              </a:extLst>
            </p:cNvPr>
            <p:cNvSpPr>
              <a:spLocks/>
            </p:cNvSpPr>
            <p:nvPr>
              <p:custDataLst>
                <p:tags r:id="rId51"/>
              </p:custDataLst>
            </p:nvPr>
          </p:nvSpPr>
          <p:spPr bwMode="auto">
            <a:xfrm>
              <a:off x="1446" y="3740"/>
              <a:ext cx="12" cy="15"/>
            </a:xfrm>
            <a:custGeom>
              <a:avLst/>
              <a:gdLst>
                <a:gd name="T0" fmla="*/ 0 w 2"/>
                <a:gd name="T1" fmla="*/ 1 h 2"/>
                <a:gd name="T2" fmla="*/ 2 w 2"/>
                <a:gd name="T3" fmla="*/ 2 h 2"/>
                <a:gd name="T4" fmla="*/ 2 w 2"/>
                <a:gd name="T5" fmla="*/ 0 h 2"/>
                <a:gd name="T6" fmla="*/ 1 w 2"/>
                <a:gd name="T7" fmla="*/ 1 h 2"/>
                <a:gd name="T8" fmla="*/ 1 w 2"/>
                <a:gd name="T9" fmla="*/ 1 h 2"/>
                <a:gd name="T10" fmla="*/ 0 w 2"/>
                <a:gd name="T11" fmla="*/ 1 h 2"/>
                <a:gd name="T12" fmla="*/ 0 w 2"/>
                <a:gd name="T13" fmla="*/ 1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1"/>
                  </a:moveTo>
                  <a:cubicBezTo>
                    <a:pt x="1" y="2"/>
                    <a:pt x="2" y="2"/>
                    <a:pt x="2" y="2"/>
                  </a:cubicBezTo>
                  <a:cubicBezTo>
                    <a:pt x="2" y="2"/>
                    <a:pt x="2" y="1"/>
                    <a:pt x="2" y="0"/>
                  </a:cubicBezTo>
                  <a:cubicBezTo>
                    <a:pt x="1" y="0"/>
                    <a:pt x="1" y="1"/>
                    <a:pt x="1" y="1"/>
                  </a:cubicBezTo>
                  <a:lnTo>
                    <a:pt x="0" y="1"/>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287" name="Freeform 55">
              <a:extLst>
                <a:ext uri="{FF2B5EF4-FFF2-40B4-BE49-F238E27FC236}">
                  <a16:creationId xmlns:a16="http://schemas.microsoft.com/office/drawing/2014/main" xmlns="" id="{7F33F359-E79F-4226-A509-2FA6CE06CCF9}"/>
                </a:ext>
              </a:extLst>
            </p:cNvPr>
            <p:cNvSpPr>
              <a:spLocks/>
            </p:cNvSpPr>
            <p:nvPr>
              <p:custDataLst>
                <p:tags r:id="rId52"/>
              </p:custDataLst>
            </p:nvPr>
          </p:nvSpPr>
          <p:spPr bwMode="auto">
            <a:xfrm>
              <a:off x="1431" y="3755"/>
              <a:ext cx="27" cy="20"/>
            </a:xfrm>
            <a:custGeom>
              <a:avLst/>
              <a:gdLst>
                <a:gd name="T0" fmla="*/ 2 w 4"/>
                <a:gd name="T1" fmla="*/ 1 h 2"/>
                <a:gd name="T2" fmla="*/ 2 w 4"/>
                <a:gd name="T3" fmla="*/ 0 h 2"/>
                <a:gd name="T4" fmla="*/ 2 w 4"/>
                <a:gd name="T5" fmla="*/ 0 h 2"/>
                <a:gd name="T6" fmla="*/ 4 w 4"/>
                <a:gd name="T7" fmla="*/ 2 h 2"/>
                <a:gd name="T8" fmla="*/ 2 w 4"/>
                <a:gd name="T9" fmla="*/ 1 h 2"/>
                <a:gd name="T10" fmla="*/ 2 w 4"/>
                <a:gd name="T11" fmla="*/ 1 h 2"/>
                <a:gd name="T12" fmla="*/ 2 w 4"/>
                <a:gd name="T13" fmla="*/ 1 h 2"/>
                <a:gd name="T14" fmla="*/ 0 60000 65536"/>
                <a:gd name="T15" fmla="*/ 0 60000 65536"/>
                <a:gd name="T16" fmla="*/ 0 60000 65536"/>
                <a:gd name="T17" fmla="*/ 0 60000 65536"/>
                <a:gd name="T18" fmla="*/ 0 60000 65536"/>
                <a:gd name="T19" fmla="*/ 0 60000 65536"/>
                <a:gd name="T20" fmla="*/ 0 60000 65536"/>
                <a:gd name="T21" fmla="*/ 0 w 4"/>
                <a:gd name="T22" fmla="*/ 0 h 2"/>
                <a:gd name="T23" fmla="*/ 4 w 4"/>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
                  <a:moveTo>
                    <a:pt x="2" y="1"/>
                  </a:moveTo>
                  <a:lnTo>
                    <a:pt x="2" y="0"/>
                  </a:lnTo>
                  <a:cubicBezTo>
                    <a:pt x="0" y="1"/>
                    <a:pt x="2" y="2"/>
                    <a:pt x="4" y="2"/>
                  </a:cubicBezTo>
                  <a:cubicBezTo>
                    <a:pt x="4" y="1"/>
                    <a:pt x="3" y="1"/>
                    <a:pt x="2" y="1"/>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288" name="Freeform 56">
              <a:extLst>
                <a:ext uri="{FF2B5EF4-FFF2-40B4-BE49-F238E27FC236}">
                  <a16:creationId xmlns:a16="http://schemas.microsoft.com/office/drawing/2014/main" xmlns="" id="{53DAACFC-C42F-4FFC-9662-52BA5F05E6EE}"/>
                </a:ext>
              </a:extLst>
            </p:cNvPr>
            <p:cNvSpPr>
              <a:spLocks/>
            </p:cNvSpPr>
            <p:nvPr>
              <p:custDataLst>
                <p:tags r:id="rId53"/>
              </p:custDataLst>
            </p:nvPr>
          </p:nvSpPr>
          <p:spPr bwMode="auto">
            <a:xfrm>
              <a:off x="1458" y="3775"/>
              <a:ext cx="16" cy="20"/>
            </a:xfrm>
            <a:custGeom>
              <a:avLst/>
              <a:gdLst>
                <a:gd name="T0" fmla="*/ 1 w 2"/>
                <a:gd name="T1" fmla="*/ 1 h 3"/>
                <a:gd name="T2" fmla="*/ 0 w 2"/>
                <a:gd name="T3" fmla="*/ 0 h 3"/>
                <a:gd name="T4" fmla="*/ 0 w 2"/>
                <a:gd name="T5" fmla="*/ 0 h 3"/>
                <a:gd name="T6" fmla="*/ 0 w 2"/>
                <a:gd name="T7" fmla="*/ 1 h 3"/>
                <a:gd name="T8" fmla="*/ 1 w 2"/>
                <a:gd name="T9" fmla="*/ 3 h 3"/>
                <a:gd name="T10" fmla="*/ 1 w 2"/>
                <a:gd name="T11" fmla="*/ 1 h 3"/>
                <a:gd name="T12" fmla="*/ 1 w 2"/>
                <a:gd name="T13" fmla="*/ 1 h 3"/>
                <a:gd name="T14" fmla="*/ 1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1" y="1"/>
                  </a:moveTo>
                  <a:lnTo>
                    <a:pt x="0" y="0"/>
                  </a:lnTo>
                  <a:cubicBezTo>
                    <a:pt x="0" y="0"/>
                    <a:pt x="0" y="1"/>
                    <a:pt x="0" y="1"/>
                  </a:cubicBezTo>
                  <a:cubicBezTo>
                    <a:pt x="0" y="2"/>
                    <a:pt x="0" y="3"/>
                    <a:pt x="1" y="3"/>
                  </a:cubicBezTo>
                  <a:cubicBezTo>
                    <a:pt x="2" y="3"/>
                    <a:pt x="1" y="1"/>
                    <a:pt x="1" y="1"/>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289" name="Freeform 57">
              <a:extLst>
                <a:ext uri="{FF2B5EF4-FFF2-40B4-BE49-F238E27FC236}">
                  <a16:creationId xmlns:a16="http://schemas.microsoft.com/office/drawing/2014/main" xmlns="" id="{3F7AB720-B4F7-4096-8257-811AF533D940}"/>
                </a:ext>
              </a:extLst>
            </p:cNvPr>
            <p:cNvSpPr>
              <a:spLocks/>
            </p:cNvSpPr>
            <p:nvPr>
              <p:custDataLst>
                <p:tags r:id="rId54"/>
              </p:custDataLst>
            </p:nvPr>
          </p:nvSpPr>
          <p:spPr bwMode="auto">
            <a:xfrm>
              <a:off x="1458" y="3795"/>
              <a:ext cx="16" cy="15"/>
            </a:xfrm>
            <a:custGeom>
              <a:avLst/>
              <a:gdLst>
                <a:gd name="T0" fmla="*/ 2 w 2"/>
                <a:gd name="T1" fmla="*/ 0 h 2"/>
                <a:gd name="T2" fmla="*/ 0 w 2"/>
                <a:gd name="T3" fmla="*/ 1 h 2"/>
                <a:gd name="T4" fmla="*/ 2 w 2"/>
                <a:gd name="T5" fmla="*/ 1 h 2"/>
                <a:gd name="T6" fmla="*/ 2 w 2"/>
                <a:gd name="T7" fmla="*/ 1 h 2"/>
                <a:gd name="T8" fmla="*/ 2 w 2"/>
                <a:gd name="T9" fmla="*/ 0 h 2"/>
                <a:gd name="T10" fmla="*/ 2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0"/>
                  </a:moveTo>
                  <a:cubicBezTo>
                    <a:pt x="0" y="0"/>
                    <a:pt x="1" y="1"/>
                    <a:pt x="0" y="1"/>
                  </a:cubicBezTo>
                  <a:cubicBezTo>
                    <a:pt x="0" y="2"/>
                    <a:pt x="1" y="1"/>
                    <a:pt x="2" y="1"/>
                  </a:cubicBezTo>
                  <a:lnTo>
                    <a:pt x="2" y="0"/>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290" name="Freeform 58">
              <a:extLst>
                <a:ext uri="{FF2B5EF4-FFF2-40B4-BE49-F238E27FC236}">
                  <a16:creationId xmlns:a16="http://schemas.microsoft.com/office/drawing/2014/main" xmlns="" id="{8B831595-0C89-48ED-98EA-B64C452E19C1}"/>
                </a:ext>
              </a:extLst>
            </p:cNvPr>
            <p:cNvSpPr>
              <a:spLocks/>
            </p:cNvSpPr>
            <p:nvPr>
              <p:custDataLst>
                <p:tags r:id="rId55"/>
              </p:custDataLst>
            </p:nvPr>
          </p:nvSpPr>
          <p:spPr bwMode="auto">
            <a:xfrm>
              <a:off x="1474" y="3810"/>
              <a:ext cx="15" cy="16"/>
            </a:xfrm>
            <a:custGeom>
              <a:avLst/>
              <a:gdLst>
                <a:gd name="T0" fmla="*/ 1 w 2"/>
                <a:gd name="T1" fmla="*/ 0 h 2"/>
                <a:gd name="T2" fmla="*/ 0 w 2"/>
                <a:gd name="T3" fmla="*/ 0 h 2"/>
                <a:gd name="T4" fmla="*/ 0 w 2"/>
                <a:gd name="T5" fmla="*/ 0 h 2"/>
                <a:gd name="T6" fmla="*/ 2 w 2"/>
                <a:gd name="T7" fmla="*/ 2 h 2"/>
                <a:gd name="T8" fmla="*/ 1 w 2"/>
                <a:gd name="T9" fmla="*/ 0 h 2"/>
                <a:gd name="T10" fmla="*/ 1 w 2"/>
                <a:gd name="T11" fmla="*/ 0 h 2"/>
                <a:gd name="T12" fmla="*/ 1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1" y="0"/>
                  </a:moveTo>
                  <a:cubicBezTo>
                    <a:pt x="1" y="0"/>
                    <a:pt x="1" y="0"/>
                    <a:pt x="0" y="0"/>
                  </a:cubicBezTo>
                  <a:cubicBezTo>
                    <a:pt x="0" y="0"/>
                    <a:pt x="0" y="0"/>
                    <a:pt x="0" y="0"/>
                  </a:cubicBezTo>
                  <a:cubicBezTo>
                    <a:pt x="0" y="1"/>
                    <a:pt x="1" y="2"/>
                    <a:pt x="2" y="2"/>
                  </a:cubicBezTo>
                  <a:cubicBezTo>
                    <a:pt x="2" y="0"/>
                    <a:pt x="1" y="0"/>
                    <a:pt x="1"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291" name="Freeform 59">
              <a:extLst>
                <a:ext uri="{FF2B5EF4-FFF2-40B4-BE49-F238E27FC236}">
                  <a16:creationId xmlns:a16="http://schemas.microsoft.com/office/drawing/2014/main" xmlns="" id="{3A17BC8A-3914-4C6B-A30D-D0E4273CBC1B}"/>
                </a:ext>
              </a:extLst>
            </p:cNvPr>
            <p:cNvSpPr>
              <a:spLocks/>
            </p:cNvSpPr>
            <p:nvPr>
              <p:custDataLst>
                <p:tags r:id="rId56"/>
              </p:custDataLst>
            </p:nvPr>
          </p:nvSpPr>
          <p:spPr bwMode="auto">
            <a:xfrm>
              <a:off x="1486" y="3834"/>
              <a:ext cx="0" cy="0"/>
            </a:xfrm>
            <a:custGeom>
              <a:avLst/>
              <a:gdLst>
                <a:gd name="T0" fmla="*/ 0 60000 65536"/>
                <a:gd name="T1" fmla="*/ 0 60000 65536"/>
                <a:gd name="T2" fmla="*/ 0 60000 65536"/>
                <a:gd name="T3" fmla="*/ 0 60000 65536"/>
                <a:gd name="T4" fmla="*/ 0 60000 65536"/>
              </a:gdLst>
              <a:ahLst/>
              <a:cxnLst>
                <a:cxn ang="T0">
                  <a:pos x="0" y="0"/>
                </a:cxn>
                <a:cxn ang="T1">
                  <a:pos x="0" y="0"/>
                </a:cxn>
                <a:cxn ang="T2">
                  <a:pos x="0" y="0"/>
                </a:cxn>
                <a:cxn ang="T3">
                  <a:pos x="0" y="0"/>
                </a:cxn>
                <a:cxn ang="T4">
                  <a:pos x="0" y="0"/>
                </a:cxn>
              </a:cxnLst>
              <a:rect l="0" t="0" r="0" b="0"/>
              <a:pathLst>
                <a:path>
                  <a:moveTo>
                    <a:pt x="0" y="0"/>
                  </a:moveTo>
                  <a:cubicBezTo>
                    <a:pt x="0" y="0"/>
                    <a:pt x="0" y="0"/>
                    <a:pt x="0"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292" name="Freeform 60">
              <a:extLst>
                <a:ext uri="{FF2B5EF4-FFF2-40B4-BE49-F238E27FC236}">
                  <a16:creationId xmlns:a16="http://schemas.microsoft.com/office/drawing/2014/main" xmlns="" id="{4CAC89E4-3984-4F26-AC69-A197A3C63360}"/>
                </a:ext>
              </a:extLst>
            </p:cNvPr>
            <p:cNvSpPr>
              <a:spLocks/>
            </p:cNvSpPr>
            <p:nvPr>
              <p:custDataLst>
                <p:tags r:id="rId57"/>
              </p:custDataLst>
            </p:nvPr>
          </p:nvSpPr>
          <p:spPr bwMode="auto">
            <a:xfrm>
              <a:off x="1560" y="3892"/>
              <a:ext cx="27" cy="12"/>
            </a:xfrm>
            <a:custGeom>
              <a:avLst/>
              <a:gdLst>
                <a:gd name="T0" fmla="*/ 0 w 4"/>
                <a:gd name="T1" fmla="*/ 0 h 1"/>
                <a:gd name="T2" fmla="*/ 1 w 4"/>
                <a:gd name="T3" fmla="*/ 1 h 1"/>
                <a:gd name="T4" fmla="*/ 4 w 4"/>
                <a:gd name="T5" fmla="*/ 0 h 1"/>
                <a:gd name="T6" fmla="*/ 4 w 4"/>
                <a:gd name="T7" fmla="*/ 0 h 1"/>
                <a:gd name="T8" fmla="*/ 0 w 4"/>
                <a:gd name="T9" fmla="*/ 0 h 1"/>
                <a:gd name="T10" fmla="*/ 0 w 4"/>
                <a:gd name="T11" fmla="*/ 0 h 1"/>
                <a:gd name="T12" fmla="*/ 0 60000 65536"/>
                <a:gd name="T13" fmla="*/ 0 60000 65536"/>
                <a:gd name="T14" fmla="*/ 0 60000 65536"/>
                <a:gd name="T15" fmla="*/ 0 60000 65536"/>
                <a:gd name="T16" fmla="*/ 0 60000 65536"/>
                <a:gd name="T17" fmla="*/ 0 60000 65536"/>
                <a:gd name="T18" fmla="*/ 0 w 4"/>
                <a:gd name="T19" fmla="*/ 0 h 1"/>
                <a:gd name="T20" fmla="*/ 4 w 4"/>
                <a:gd name="T21" fmla="*/ 1 h 1"/>
              </a:gdLst>
              <a:ahLst/>
              <a:cxnLst>
                <a:cxn ang="T12">
                  <a:pos x="T0" y="T1"/>
                </a:cxn>
                <a:cxn ang="T13">
                  <a:pos x="T2" y="T3"/>
                </a:cxn>
                <a:cxn ang="T14">
                  <a:pos x="T4" y="T5"/>
                </a:cxn>
                <a:cxn ang="T15">
                  <a:pos x="T6" y="T7"/>
                </a:cxn>
                <a:cxn ang="T16">
                  <a:pos x="T8" y="T9"/>
                </a:cxn>
                <a:cxn ang="T17">
                  <a:pos x="T10" y="T11"/>
                </a:cxn>
              </a:cxnLst>
              <a:rect l="T18" t="T19" r="T20" b="T21"/>
              <a:pathLst>
                <a:path w="4" h="1">
                  <a:moveTo>
                    <a:pt x="0" y="0"/>
                  </a:moveTo>
                  <a:cubicBezTo>
                    <a:pt x="0" y="0"/>
                    <a:pt x="1" y="0"/>
                    <a:pt x="1" y="1"/>
                  </a:cubicBezTo>
                  <a:cubicBezTo>
                    <a:pt x="2" y="0"/>
                    <a:pt x="3" y="0"/>
                    <a:pt x="4" y="0"/>
                  </a:cubicBezTo>
                  <a:lnTo>
                    <a:pt x="0" y="0"/>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293" name="Freeform 61">
              <a:extLst>
                <a:ext uri="{FF2B5EF4-FFF2-40B4-BE49-F238E27FC236}">
                  <a16:creationId xmlns:a16="http://schemas.microsoft.com/office/drawing/2014/main" xmlns="" id="{FE055BBA-0F70-4E33-8AB1-D50C1546F8C3}"/>
                </a:ext>
              </a:extLst>
            </p:cNvPr>
            <p:cNvSpPr>
              <a:spLocks/>
            </p:cNvSpPr>
            <p:nvPr>
              <p:custDataLst>
                <p:tags r:id="rId58"/>
              </p:custDataLst>
            </p:nvPr>
          </p:nvSpPr>
          <p:spPr bwMode="auto">
            <a:xfrm>
              <a:off x="1532" y="3881"/>
              <a:ext cx="20" cy="4"/>
            </a:xfrm>
            <a:custGeom>
              <a:avLst/>
              <a:gdLst>
                <a:gd name="T0" fmla="*/ 2 w 3"/>
                <a:gd name="T1" fmla="*/ 0 h 1"/>
                <a:gd name="T2" fmla="*/ 0 w 3"/>
                <a:gd name="T3" fmla="*/ 1 h 1"/>
                <a:gd name="T4" fmla="*/ 3 w 3"/>
                <a:gd name="T5" fmla="*/ 1 h 1"/>
                <a:gd name="T6" fmla="*/ 2 w 3"/>
                <a:gd name="T7" fmla="*/ 0 h 1"/>
                <a:gd name="T8" fmla="*/ 2 w 3"/>
                <a:gd name="T9" fmla="*/ 0 h 1"/>
                <a:gd name="T10" fmla="*/ 2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2" y="0"/>
                  </a:moveTo>
                  <a:cubicBezTo>
                    <a:pt x="1" y="0"/>
                    <a:pt x="1" y="0"/>
                    <a:pt x="0" y="1"/>
                  </a:cubicBezTo>
                  <a:cubicBezTo>
                    <a:pt x="1" y="1"/>
                    <a:pt x="3" y="1"/>
                    <a:pt x="3" y="1"/>
                  </a:cubicBezTo>
                  <a:cubicBezTo>
                    <a:pt x="3" y="0"/>
                    <a:pt x="3" y="0"/>
                    <a:pt x="2"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294" name="Freeform 62">
              <a:extLst>
                <a:ext uri="{FF2B5EF4-FFF2-40B4-BE49-F238E27FC236}">
                  <a16:creationId xmlns:a16="http://schemas.microsoft.com/office/drawing/2014/main" xmlns="" id="{B2E41F86-B0B4-4405-8E10-1FBE01DAAC4A}"/>
                </a:ext>
              </a:extLst>
            </p:cNvPr>
            <p:cNvSpPr>
              <a:spLocks/>
            </p:cNvSpPr>
            <p:nvPr>
              <p:custDataLst>
                <p:tags r:id="rId59"/>
              </p:custDataLst>
            </p:nvPr>
          </p:nvSpPr>
          <p:spPr bwMode="auto">
            <a:xfrm>
              <a:off x="1536" y="1333"/>
              <a:ext cx="8" cy="20"/>
            </a:xfrm>
            <a:custGeom>
              <a:avLst/>
              <a:gdLst>
                <a:gd name="T0" fmla="*/ 0 w 1"/>
                <a:gd name="T1" fmla="*/ 0 h 2"/>
                <a:gd name="T2" fmla="*/ 1 w 1"/>
                <a:gd name="T3" fmla="*/ 2 h 2"/>
                <a:gd name="T4" fmla="*/ 1 w 1"/>
                <a:gd name="T5" fmla="*/ 2 h 2"/>
                <a:gd name="T6" fmla="*/ 1 w 1"/>
                <a:gd name="T7" fmla="*/ 0 h 2"/>
                <a:gd name="T8" fmla="*/ 1 w 1"/>
                <a:gd name="T9" fmla="*/ 0 h 2"/>
                <a:gd name="T10" fmla="*/ 0 w 1"/>
                <a:gd name="T11" fmla="*/ 0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cubicBezTo>
                    <a:pt x="0" y="2"/>
                    <a:pt x="0" y="2"/>
                    <a:pt x="1" y="2"/>
                  </a:cubicBezTo>
                  <a:lnTo>
                    <a:pt x="1" y="0"/>
                  </a:lnTo>
                  <a:cubicBezTo>
                    <a:pt x="0" y="0"/>
                    <a:pt x="0" y="0"/>
                    <a:pt x="0"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295" name="Freeform 63">
              <a:extLst>
                <a:ext uri="{FF2B5EF4-FFF2-40B4-BE49-F238E27FC236}">
                  <a16:creationId xmlns:a16="http://schemas.microsoft.com/office/drawing/2014/main" xmlns="" id="{13C4E438-5EDD-45AD-8743-40EA75F6B624}"/>
                </a:ext>
              </a:extLst>
            </p:cNvPr>
            <p:cNvSpPr>
              <a:spLocks/>
            </p:cNvSpPr>
            <p:nvPr>
              <p:custDataLst>
                <p:tags r:id="rId60"/>
              </p:custDataLst>
            </p:nvPr>
          </p:nvSpPr>
          <p:spPr bwMode="auto">
            <a:xfrm>
              <a:off x="1654" y="1674"/>
              <a:ext cx="15" cy="27"/>
            </a:xfrm>
            <a:custGeom>
              <a:avLst/>
              <a:gdLst>
                <a:gd name="T0" fmla="*/ 0 w 2"/>
                <a:gd name="T1" fmla="*/ 3 h 3"/>
                <a:gd name="T2" fmla="*/ 2 w 2"/>
                <a:gd name="T3" fmla="*/ 0 h 3"/>
                <a:gd name="T4" fmla="*/ 0 w 2"/>
                <a:gd name="T5" fmla="*/ 2 h 3"/>
                <a:gd name="T6" fmla="*/ 0 w 2"/>
                <a:gd name="T7" fmla="*/ 3 h 3"/>
                <a:gd name="T8" fmla="*/ 0 w 2"/>
                <a:gd name="T9" fmla="*/ 3 h 3"/>
                <a:gd name="T10" fmla="*/ 0 w 2"/>
                <a:gd name="T11" fmla="*/ 3 h 3"/>
                <a:gd name="T12" fmla="*/ 0 60000 65536"/>
                <a:gd name="T13" fmla="*/ 0 60000 65536"/>
                <a:gd name="T14" fmla="*/ 0 60000 65536"/>
                <a:gd name="T15" fmla="*/ 0 60000 65536"/>
                <a:gd name="T16" fmla="*/ 0 60000 65536"/>
                <a:gd name="T17" fmla="*/ 0 60000 65536"/>
                <a:gd name="T18" fmla="*/ 0 w 2"/>
                <a:gd name="T19" fmla="*/ 0 h 3"/>
                <a:gd name="T20" fmla="*/ 2 w 2"/>
                <a:gd name="T21" fmla="*/ 3 h 3"/>
              </a:gdLst>
              <a:ahLst/>
              <a:cxnLst>
                <a:cxn ang="T12">
                  <a:pos x="T0" y="T1"/>
                </a:cxn>
                <a:cxn ang="T13">
                  <a:pos x="T2" y="T3"/>
                </a:cxn>
                <a:cxn ang="T14">
                  <a:pos x="T4" y="T5"/>
                </a:cxn>
                <a:cxn ang="T15">
                  <a:pos x="T6" y="T7"/>
                </a:cxn>
                <a:cxn ang="T16">
                  <a:pos x="T8" y="T9"/>
                </a:cxn>
                <a:cxn ang="T17">
                  <a:pos x="T10" y="T11"/>
                </a:cxn>
              </a:cxnLst>
              <a:rect l="T18" t="T19" r="T20" b="T21"/>
              <a:pathLst>
                <a:path w="2" h="3">
                  <a:moveTo>
                    <a:pt x="0" y="3"/>
                  </a:moveTo>
                  <a:cubicBezTo>
                    <a:pt x="1" y="2"/>
                    <a:pt x="2" y="1"/>
                    <a:pt x="2" y="0"/>
                  </a:cubicBezTo>
                  <a:cubicBezTo>
                    <a:pt x="1" y="0"/>
                    <a:pt x="0" y="1"/>
                    <a:pt x="0" y="2"/>
                  </a:cubicBezTo>
                  <a:cubicBezTo>
                    <a:pt x="0" y="2"/>
                    <a:pt x="0" y="3"/>
                    <a:pt x="0" y="3"/>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296" name="Freeform 64">
              <a:extLst>
                <a:ext uri="{FF2B5EF4-FFF2-40B4-BE49-F238E27FC236}">
                  <a16:creationId xmlns:a16="http://schemas.microsoft.com/office/drawing/2014/main" xmlns="" id="{974F6D16-0948-444B-A3CC-FE2323F45D8B}"/>
                </a:ext>
              </a:extLst>
            </p:cNvPr>
            <p:cNvSpPr>
              <a:spLocks/>
            </p:cNvSpPr>
            <p:nvPr>
              <p:custDataLst>
                <p:tags r:id="rId61"/>
              </p:custDataLst>
            </p:nvPr>
          </p:nvSpPr>
          <p:spPr bwMode="auto">
            <a:xfrm>
              <a:off x="1603" y="1674"/>
              <a:ext cx="35" cy="27"/>
            </a:xfrm>
            <a:custGeom>
              <a:avLst/>
              <a:gdLst>
                <a:gd name="T0" fmla="*/ 2 w 5"/>
                <a:gd name="T1" fmla="*/ 0 h 3"/>
                <a:gd name="T2" fmla="*/ 0 w 5"/>
                <a:gd name="T3" fmla="*/ 2 h 3"/>
                <a:gd name="T4" fmla="*/ 3 w 5"/>
                <a:gd name="T5" fmla="*/ 3 h 3"/>
                <a:gd name="T6" fmla="*/ 5 w 5"/>
                <a:gd name="T7" fmla="*/ 2 h 3"/>
                <a:gd name="T8" fmla="*/ 2 w 5"/>
                <a:gd name="T9" fmla="*/ 0 h 3"/>
                <a:gd name="T10" fmla="*/ 2 w 5"/>
                <a:gd name="T11" fmla="*/ 0 h 3"/>
                <a:gd name="T12" fmla="*/ 2 w 5"/>
                <a:gd name="T13" fmla="*/ 0 h 3"/>
                <a:gd name="T14" fmla="*/ 0 60000 65536"/>
                <a:gd name="T15" fmla="*/ 0 60000 65536"/>
                <a:gd name="T16" fmla="*/ 0 60000 65536"/>
                <a:gd name="T17" fmla="*/ 0 60000 65536"/>
                <a:gd name="T18" fmla="*/ 0 60000 65536"/>
                <a:gd name="T19" fmla="*/ 0 60000 65536"/>
                <a:gd name="T20" fmla="*/ 0 60000 65536"/>
                <a:gd name="T21" fmla="*/ 0 w 5"/>
                <a:gd name="T22" fmla="*/ 0 h 3"/>
                <a:gd name="T23" fmla="*/ 5 w 5"/>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3">
                  <a:moveTo>
                    <a:pt x="2" y="0"/>
                  </a:moveTo>
                  <a:cubicBezTo>
                    <a:pt x="1" y="0"/>
                    <a:pt x="0" y="1"/>
                    <a:pt x="0" y="2"/>
                  </a:cubicBezTo>
                  <a:cubicBezTo>
                    <a:pt x="1" y="2"/>
                    <a:pt x="2" y="3"/>
                    <a:pt x="3" y="3"/>
                  </a:cubicBezTo>
                  <a:cubicBezTo>
                    <a:pt x="4" y="3"/>
                    <a:pt x="5" y="3"/>
                    <a:pt x="5" y="2"/>
                  </a:cubicBezTo>
                  <a:cubicBezTo>
                    <a:pt x="3" y="2"/>
                    <a:pt x="2" y="1"/>
                    <a:pt x="2"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297" name="Freeform 65">
              <a:extLst>
                <a:ext uri="{FF2B5EF4-FFF2-40B4-BE49-F238E27FC236}">
                  <a16:creationId xmlns:a16="http://schemas.microsoft.com/office/drawing/2014/main" xmlns="" id="{8F8D41A1-8B3B-4507-89D8-A6FD4E5D6ABC}"/>
                </a:ext>
              </a:extLst>
            </p:cNvPr>
            <p:cNvSpPr>
              <a:spLocks/>
            </p:cNvSpPr>
            <p:nvPr>
              <p:custDataLst>
                <p:tags r:id="rId62"/>
              </p:custDataLst>
            </p:nvPr>
          </p:nvSpPr>
          <p:spPr bwMode="auto">
            <a:xfrm>
              <a:off x="1403" y="1799"/>
              <a:ext cx="36" cy="16"/>
            </a:xfrm>
            <a:custGeom>
              <a:avLst/>
              <a:gdLst>
                <a:gd name="T0" fmla="*/ 0 w 5"/>
                <a:gd name="T1" fmla="*/ 2 h 2"/>
                <a:gd name="T2" fmla="*/ 3 w 5"/>
                <a:gd name="T3" fmla="*/ 2 h 2"/>
                <a:gd name="T4" fmla="*/ 3 w 5"/>
                <a:gd name="T5" fmla="*/ 2 h 2"/>
                <a:gd name="T6" fmla="*/ 5 w 5"/>
                <a:gd name="T7" fmla="*/ 0 h 2"/>
                <a:gd name="T8" fmla="*/ 0 w 5"/>
                <a:gd name="T9" fmla="*/ 2 h 2"/>
                <a:gd name="T10" fmla="*/ 0 w 5"/>
                <a:gd name="T11" fmla="*/ 2 h 2"/>
                <a:gd name="T12" fmla="*/ 0 w 5"/>
                <a:gd name="T13" fmla="*/ 2 h 2"/>
                <a:gd name="T14" fmla="*/ 0 60000 65536"/>
                <a:gd name="T15" fmla="*/ 0 60000 65536"/>
                <a:gd name="T16" fmla="*/ 0 60000 65536"/>
                <a:gd name="T17" fmla="*/ 0 60000 65536"/>
                <a:gd name="T18" fmla="*/ 0 60000 65536"/>
                <a:gd name="T19" fmla="*/ 0 60000 65536"/>
                <a:gd name="T20" fmla="*/ 0 60000 65536"/>
                <a:gd name="T21" fmla="*/ 0 w 5"/>
                <a:gd name="T22" fmla="*/ 0 h 2"/>
                <a:gd name="T23" fmla="*/ 5 w 5"/>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2">
                  <a:moveTo>
                    <a:pt x="0" y="2"/>
                  </a:moveTo>
                  <a:lnTo>
                    <a:pt x="3" y="2"/>
                  </a:lnTo>
                  <a:cubicBezTo>
                    <a:pt x="4" y="1"/>
                    <a:pt x="5" y="2"/>
                    <a:pt x="5" y="0"/>
                  </a:cubicBezTo>
                  <a:cubicBezTo>
                    <a:pt x="4" y="0"/>
                    <a:pt x="1" y="1"/>
                    <a:pt x="0" y="2"/>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298" name="Freeform 66">
              <a:extLst>
                <a:ext uri="{FF2B5EF4-FFF2-40B4-BE49-F238E27FC236}">
                  <a16:creationId xmlns:a16="http://schemas.microsoft.com/office/drawing/2014/main" xmlns="" id="{22B67EA6-2F50-4AE9-A843-494A4570C358}"/>
                </a:ext>
              </a:extLst>
            </p:cNvPr>
            <p:cNvSpPr>
              <a:spLocks/>
            </p:cNvSpPr>
            <p:nvPr>
              <p:custDataLst>
                <p:tags r:id="rId63"/>
              </p:custDataLst>
            </p:nvPr>
          </p:nvSpPr>
          <p:spPr bwMode="auto">
            <a:xfrm>
              <a:off x="1157" y="2225"/>
              <a:ext cx="16" cy="8"/>
            </a:xfrm>
            <a:custGeom>
              <a:avLst/>
              <a:gdLst>
                <a:gd name="T0" fmla="*/ 0 w 2"/>
                <a:gd name="T1" fmla="*/ 0 h 1"/>
                <a:gd name="T2" fmla="*/ 0 w 2"/>
                <a:gd name="T3" fmla="*/ 1 h 1"/>
                <a:gd name="T4" fmla="*/ 0 w 2"/>
                <a:gd name="T5" fmla="*/ 1 h 1"/>
                <a:gd name="T6" fmla="*/ 1 w 2"/>
                <a:gd name="T7" fmla="*/ 1 h 1"/>
                <a:gd name="T8" fmla="*/ 2 w 2"/>
                <a:gd name="T9" fmla="*/ 0 h 1"/>
                <a:gd name="T10" fmla="*/ 0 w 2"/>
                <a:gd name="T11" fmla="*/ 0 h 1"/>
                <a:gd name="T12" fmla="*/ 0 w 2"/>
                <a:gd name="T13" fmla="*/ 0 h 1"/>
                <a:gd name="T14" fmla="*/ 0 w 2"/>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1"/>
                <a:gd name="T26" fmla="*/ 2 w 2"/>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1">
                  <a:moveTo>
                    <a:pt x="0" y="0"/>
                  </a:moveTo>
                  <a:lnTo>
                    <a:pt x="0" y="1"/>
                  </a:lnTo>
                  <a:cubicBezTo>
                    <a:pt x="0" y="1"/>
                    <a:pt x="1" y="1"/>
                    <a:pt x="1" y="1"/>
                  </a:cubicBezTo>
                  <a:cubicBezTo>
                    <a:pt x="1" y="1"/>
                    <a:pt x="2" y="1"/>
                    <a:pt x="2" y="0"/>
                  </a:cubicBezTo>
                  <a:cubicBezTo>
                    <a:pt x="1" y="0"/>
                    <a:pt x="1" y="0"/>
                    <a:pt x="0"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299" name="Freeform 67">
              <a:extLst>
                <a:ext uri="{FF2B5EF4-FFF2-40B4-BE49-F238E27FC236}">
                  <a16:creationId xmlns:a16="http://schemas.microsoft.com/office/drawing/2014/main" xmlns="" id="{F5E46D54-132D-4EF5-B1AD-75E350E225DA}"/>
                </a:ext>
              </a:extLst>
            </p:cNvPr>
            <p:cNvSpPr>
              <a:spLocks/>
            </p:cNvSpPr>
            <p:nvPr>
              <p:custDataLst>
                <p:tags r:id="rId64"/>
              </p:custDataLst>
            </p:nvPr>
          </p:nvSpPr>
          <p:spPr bwMode="auto">
            <a:xfrm>
              <a:off x="2417" y="1114"/>
              <a:ext cx="12" cy="4"/>
            </a:xfrm>
            <a:custGeom>
              <a:avLst/>
              <a:gdLst>
                <a:gd name="T0" fmla="*/ 0 w 2"/>
                <a:gd name="T1" fmla="*/ 1 h 1"/>
                <a:gd name="T2" fmla="*/ 1 w 2"/>
                <a:gd name="T3" fmla="*/ 0 h 1"/>
                <a:gd name="T4" fmla="*/ 1 w 2"/>
                <a:gd name="T5" fmla="*/ 0 h 1"/>
                <a:gd name="T6" fmla="*/ 2 w 2"/>
                <a:gd name="T7" fmla="*/ 0 h 1"/>
                <a:gd name="T8" fmla="*/ 2 w 2"/>
                <a:gd name="T9" fmla="*/ 0 h 1"/>
                <a:gd name="T10" fmla="*/ 2 w 2"/>
                <a:gd name="T11" fmla="*/ 1 h 1"/>
                <a:gd name="T12" fmla="*/ 0 w 2"/>
                <a:gd name="T13" fmla="*/ 1 h 1"/>
                <a:gd name="T14" fmla="*/ 0 w 2"/>
                <a:gd name="T15" fmla="*/ 1 h 1"/>
                <a:gd name="T16" fmla="*/ 0 w 2"/>
                <a:gd name="T17" fmla="*/ 1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1"/>
                <a:gd name="T29" fmla="*/ 2 w 2"/>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1">
                  <a:moveTo>
                    <a:pt x="0" y="1"/>
                  </a:moveTo>
                  <a:lnTo>
                    <a:pt x="1" y="0"/>
                  </a:lnTo>
                  <a:cubicBezTo>
                    <a:pt x="1" y="0"/>
                    <a:pt x="2" y="0"/>
                    <a:pt x="2" y="0"/>
                  </a:cubicBezTo>
                  <a:lnTo>
                    <a:pt x="2" y="1"/>
                  </a:lnTo>
                  <a:lnTo>
                    <a:pt x="0" y="1"/>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00" name="Freeform 68">
              <a:extLst>
                <a:ext uri="{FF2B5EF4-FFF2-40B4-BE49-F238E27FC236}">
                  <a16:creationId xmlns:a16="http://schemas.microsoft.com/office/drawing/2014/main" xmlns="" id="{C51843F5-C936-43E6-9886-7A4E8D38CEC7}"/>
                </a:ext>
              </a:extLst>
            </p:cNvPr>
            <p:cNvSpPr>
              <a:spLocks/>
            </p:cNvSpPr>
            <p:nvPr>
              <p:custDataLst>
                <p:tags r:id="rId65"/>
              </p:custDataLst>
            </p:nvPr>
          </p:nvSpPr>
          <p:spPr bwMode="auto">
            <a:xfrm>
              <a:off x="1928" y="1204"/>
              <a:ext cx="27" cy="24"/>
            </a:xfrm>
            <a:custGeom>
              <a:avLst/>
              <a:gdLst>
                <a:gd name="T0" fmla="*/ 0 w 4"/>
                <a:gd name="T1" fmla="*/ 0 h 3"/>
                <a:gd name="T2" fmla="*/ 4 w 4"/>
                <a:gd name="T3" fmla="*/ 2 h 3"/>
                <a:gd name="T4" fmla="*/ 0 w 4"/>
                <a:gd name="T5" fmla="*/ 2 h 3"/>
                <a:gd name="T6" fmla="*/ 0 w 4"/>
                <a:gd name="T7" fmla="*/ 0 h 3"/>
                <a:gd name="T8" fmla="*/ 0 w 4"/>
                <a:gd name="T9" fmla="*/ 0 h 3"/>
                <a:gd name="T10" fmla="*/ 0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0" y="0"/>
                  </a:moveTo>
                  <a:cubicBezTo>
                    <a:pt x="2" y="0"/>
                    <a:pt x="3" y="1"/>
                    <a:pt x="4" y="2"/>
                  </a:cubicBezTo>
                  <a:cubicBezTo>
                    <a:pt x="3" y="3"/>
                    <a:pt x="0" y="3"/>
                    <a:pt x="0" y="2"/>
                  </a:cubicBezTo>
                  <a:cubicBezTo>
                    <a:pt x="0" y="1"/>
                    <a:pt x="0" y="1"/>
                    <a:pt x="0"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01" name="Freeform 69">
              <a:extLst>
                <a:ext uri="{FF2B5EF4-FFF2-40B4-BE49-F238E27FC236}">
                  <a16:creationId xmlns:a16="http://schemas.microsoft.com/office/drawing/2014/main" xmlns="" id="{12A1F651-98C9-424C-9315-76787D9DC6CA}"/>
                </a:ext>
              </a:extLst>
            </p:cNvPr>
            <p:cNvSpPr>
              <a:spLocks/>
            </p:cNvSpPr>
            <p:nvPr>
              <p:custDataLst>
                <p:tags r:id="rId66"/>
              </p:custDataLst>
            </p:nvPr>
          </p:nvSpPr>
          <p:spPr bwMode="auto">
            <a:xfrm>
              <a:off x="1936" y="1161"/>
              <a:ext cx="11" cy="24"/>
            </a:xfrm>
            <a:custGeom>
              <a:avLst/>
              <a:gdLst>
                <a:gd name="T0" fmla="*/ 1 w 2"/>
                <a:gd name="T1" fmla="*/ 0 h 3"/>
                <a:gd name="T2" fmla="*/ 2 w 2"/>
                <a:gd name="T3" fmla="*/ 3 h 3"/>
                <a:gd name="T4" fmla="*/ 2 w 2"/>
                <a:gd name="T5" fmla="*/ 3 h 3"/>
                <a:gd name="T6" fmla="*/ 0 w 2"/>
                <a:gd name="T7" fmla="*/ 2 h 3"/>
                <a:gd name="T8" fmla="*/ 1 w 2"/>
                <a:gd name="T9" fmla="*/ 1 h 3"/>
                <a:gd name="T10" fmla="*/ 1 w 2"/>
                <a:gd name="T11" fmla="*/ 0 h 3"/>
                <a:gd name="T12" fmla="*/ 1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0"/>
                  </a:moveTo>
                  <a:cubicBezTo>
                    <a:pt x="2" y="1"/>
                    <a:pt x="2" y="1"/>
                    <a:pt x="2" y="3"/>
                  </a:cubicBezTo>
                  <a:lnTo>
                    <a:pt x="0" y="2"/>
                  </a:lnTo>
                  <a:lnTo>
                    <a:pt x="1" y="1"/>
                  </a:lnTo>
                  <a:lnTo>
                    <a:pt x="1" y="0"/>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02" name="Freeform 70">
              <a:extLst>
                <a:ext uri="{FF2B5EF4-FFF2-40B4-BE49-F238E27FC236}">
                  <a16:creationId xmlns:a16="http://schemas.microsoft.com/office/drawing/2014/main" xmlns="" id="{609DDD45-5028-4F60-9DBA-32EE04BEFEA1}"/>
                </a:ext>
              </a:extLst>
            </p:cNvPr>
            <p:cNvSpPr>
              <a:spLocks/>
            </p:cNvSpPr>
            <p:nvPr>
              <p:custDataLst>
                <p:tags r:id="rId67"/>
              </p:custDataLst>
            </p:nvPr>
          </p:nvSpPr>
          <p:spPr bwMode="auto">
            <a:xfrm>
              <a:off x="1791" y="1075"/>
              <a:ext cx="27" cy="23"/>
            </a:xfrm>
            <a:custGeom>
              <a:avLst/>
              <a:gdLst>
                <a:gd name="T0" fmla="*/ 0 w 4"/>
                <a:gd name="T1" fmla="*/ 0 h 3"/>
                <a:gd name="T2" fmla="*/ 4 w 4"/>
                <a:gd name="T3" fmla="*/ 2 h 3"/>
                <a:gd name="T4" fmla="*/ 1 w 4"/>
                <a:gd name="T5" fmla="*/ 3 h 3"/>
                <a:gd name="T6" fmla="*/ 1 w 4"/>
                <a:gd name="T7" fmla="*/ 1 h 3"/>
                <a:gd name="T8" fmla="*/ 1 w 4"/>
                <a:gd name="T9" fmla="*/ 1 h 3"/>
                <a:gd name="T10" fmla="*/ 0 w 4"/>
                <a:gd name="T11" fmla="*/ 1 h 3"/>
                <a:gd name="T12" fmla="*/ 0 w 4"/>
                <a:gd name="T13" fmla="*/ 0 h 3"/>
                <a:gd name="T14" fmla="*/ 0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0" y="0"/>
                  </a:moveTo>
                  <a:cubicBezTo>
                    <a:pt x="2" y="0"/>
                    <a:pt x="4" y="0"/>
                    <a:pt x="4" y="2"/>
                  </a:cubicBezTo>
                  <a:cubicBezTo>
                    <a:pt x="2" y="2"/>
                    <a:pt x="2" y="3"/>
                    <a:pt x="1" y="3"/>
                  </a:cubicBezTo>
                  <a:cubicBezTo>
                    <a:pt x="1" y="3"/>
                    <a:pt x="1" y="2"/>
                    <a:pt x="1" y="1"/>
                  </a:cubicBezTo>
                  <a:lnTo>
                    <a:pt x="0" y="1"/>
                  </a:lnTo>
                  <a:lnTo>
                    <a:pt x="0" y="0"/>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03" name="Freeform 71">
              <a:extLst>
                <a:ext uri="{FF2B5EF4-FFF2-40B4-BE49-F238E27FC236}">
                  <a16:creationId xmlns:a16="http://schemas.microsoft.com/office/drawing/2014/main" xmlns="" id="{0A00A0F6-C1A7-4836-B3FB-C9867555F2C6}"/>
                </a:ext>
              </a:extLst>
            </p:cNvPr>
            <p:cNvSpPr>
              <a:spLocks/>
            </p:cNvSpPr>
            <p:nvPr>
              <p:custDataLst>
                <p:tags r:id="rId68"/>
              </p:custDataLst>
            </p:nvPr>
          </p:nvSpPr>
          <p:spPr bwMode="auto">
            <a:xfrm>
              <a:off x="1936" y="1185"/>
              <a:ext cx="11" cy="3"/>
            </a:xfrm>
            <a:custGeom>
              <a:avLst/>
              <a:gdLst>
                <a:gd name="T0" fmla="*/ 0 w 2"/>
                <a:gd name="T1" fmla="*/ 0 h 1"/>
                <a:gd name="T2" fmla="*/ 2 w 2"/>
                <a:gd name="T3" fmla="*/ 0 h 1"/>
                <a:gd name="T4" fmla="*/ 2 w 2"/>
                <a:gd name="T5" fmla="*/ 0 h 1"/>
                <a:gd name="T6" fmla="*/ 0 w 2"/>
                <a:gd name="T7" fmla="*/ 1 h 1"/>
                <a:gd name="T8" fmla="*/ 0 w 2"/>
                <a:gd name="T9" fmla="*/ 1 h 1"/>
                <a:gd name="T10" fmla="*/ 0 w 2"/>
                <a:gd name="T11" fmla="*/ 0 h 1"/>
                <a:gd name="T12" fmla="*/ 0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0"/>
                  </a:moveTo>
                  <a:lnTo>
                    <a:pt x="2" y="0"/>
                  </a:lnTo>
                  <a:cubicBezTo>
                    <a:pt x="1" y="1"/>
                    <a:pt x="1" y="0"/>
                    <a:pt x="0" y="1"/>
                  </a:cubicBezTo>
                  <a:lnTo>
                    <a:pt x="0" y="0"/>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04" name="Freeform 72">
              <a:extLst>
                <a:ext uri="{FF2B5EF4-FFF2-40B4-BE49-F238E27FC236}">
                  <a16:creationId xmlns:a16="http://schemas.microsoft.com/office/drawing/2014/main" xmlns="" id="{F74EBC6A-1510-4B53-B621-3A2161867ECF}"/>
                </a:ext>
              </a:extLst>
            </p:cNvPr>
            <p:cNvSpPr>
              <a:spLocks/>
            </p:cNvSpPr>
            <p:nvPr>
              <p:custDataLst>
                <p:tags r:id="rId69"/>
              </p:custDataLst>
            </p:nvPr>
          </p:nvSpPr>
          <p:spPr bwMode="auto">
            <a:xfrm>
              <a:off x="1799" y="985"/>
              <a:ext cx="712" cy="427"/>
            </a:xfrm>
            <a:custGeom>
              <a:avLst/>
              <a:gdLst>
                <a:gd name="T0" fmla="*/ 7 w 99"/>
                <a:gd name="T1" fmla="*/ 9 h 56"/>
                <a:gd name="T2" fmla="*/ 17 w 99"/>
                <a:gd name="T3" fmla="*/ 7 h 56"/>
                <a:gd name="T4" fmla="*/ 24 w 99"/>
                <a:gd name="T5" fmla="*/ 4 h 56"/>
                <a:gd name="T6" fmla="*/ 28 w 99"/>
                <a:gd name="T7" fmla="*/ 2 h 56"/>
                <a:gd name="T8" fmla="*/ 38 w 99"/>
                <a:gd name="T9" fmla="*/ 3 h 56"/>
                <a:gd name="T10" fmla="*/ 45 w 99"/>
                <a:gd name="T11" fmla="*/ 2 h 56"/>
                <a:gd name="T12" fmla="*/ 49 w 99"/>
                <a:gd name="T13" fmla="*/ 5 h 56"/>
                <a:gd name="T14" fmla="*/ 52 w 99"/>
                <a:gd name="T15" fmla="*/ 2 h 56"/>
                <a:gd name="T16" fmla="*/ 55 w 99"/>
                <a:gd name="T17" fmla="*/ 1 h 56"/>
                <a:gd name="T18" fmla="*/ 61 w 99"/>
                <a:gd name="T19" fmla="*/ 0 h 56"/>
                <a:gd name="T20" fmla="*/ 77 w 99"/>
                <a:gd name="T21" fmla="*/ 1 h 56"/>
                <a:gd name="T22" fmla="*/ 64 w 99"/>
                <a:gd name="T23" fmla="*/ 2 h 56"/>
                <a:gd name="T24" fmla="*/ 83 w 99"/>
                <a:gd name="T25" fmla="*/ 2 h 56"/>
                <a:gd name="T26" fmla="*/ 84 w 99"/>
                <a:gd name="T27" fmla="*/ 3 h 56"/>
                <a:gd name="T28" fmla="*/ 71 w 99"/>
                <a:gd name="T29" fmla="*/ 3 h 56"/>
                <a:gd name="T30" fmla="*/ 78 w 99"/>
                <a:gd name="T31" fmla="*/ 6 h 56"/>
                <a:gd name="T32" fmla="*/ 96 w 99"/>
                <a:gd name="T33" fmla="*/ 4 h 56"/>
                <a:gd name="T34" fmla="*/ 85 w 99"/>
                <a:gd name="T35" fmla="*/ 7 h 56"/>
                <a:gd name="T36" fmla="*/ 82 w 99"/>
                <a:gd name="T37" fmla="*/ 11 h 56"/>
                <a:gd name="T38" fmla="*/ 84 w 99"/>
                <a:gd name="T39" fmla="*/ 11 h 56"/>
                <a:gd name="T40" fmla="*/ 89 w 99"/>
                <a:gd name="T41" fmla="*/ 11 h 56"/>
                <a:gd name="T42" fmla="*/ 81 w 99"/>
                <a:gd name="T43" fmla="*/ 13 h 56"/>
                <a:gd name="T44" fmla="*/ 82 w 99"/>
                <a:gd name="T45" fmla="*/ 14 h 56"/>
                <a:gd name="T46" fmla="*/ 81 w 99"/>
                <a:gd name="T47" fmla="*/ 17 h 56"/>
                <a:gd name="T48" fmla="*/ 80 w 99"/>
                <a:gd name="T49" fmla="*/ 19 h 56"/>
                <a:gd name="T50" fmla="*/ 78 w 99"/>
                <a:gd name="T51" fmla="*/ 21 h 56"/>
                <a:gd name="T52" fmla="*/ 73 w 99"/>
                <a:gd name="T53" fmla="*/ 22 h 56"/>
                <a:gd name="T54" fmla="*/ 79 w 99"/>
                <a:gd name="T55" fmla="*/ 27 h 56"/>
                <a:gd name="T56" fmla="*/ 77 w 99"/>
                <a:gd name="T57" fmla="*/ 27 h 56"/>
                <a:gd name="T58" fmla="*/ 70 w 99"/>
                <a:gd name="T59" fmla="*/ 25 h 56"/>
                <a:gd name="T60" fmla="*/ 72 w 99"/>
                <a:gd name="T61" fmla="*/ 28 h 56"/>
                <a:gd name="T62" fmla="*/ 71 w 99"/>
                <a:gd name="T63" fmla="*/ 28 h 56"/>
                <a:gd name="T64" fmla="*/ 75 w 99"/>
                <a:gd name="T65" fmla="*/ 28 h 56"/>
                <a:gd name="T66" fmla="*/ 68 w 99"/>
                <a:gd name="T67" fmla="*/ 33 h 56"/>
                <a:gd name="T68" fmla="*/ 56 w 99"/>
                <a:gd name="T69" fmla="*/ 35 h 56"/>
                <a:gd name="T70" fmla="*/ 39 w 99"/>
                <a:gd name="T71" fmla="*/ 41 h 56"/>
                <a:gd name="T72" fmla="*/ 34 w 99"/>
                <a:gd name="T73" fmla="*/ 48 h 56"/>
                <a:gd name="T74" fmla="*/ 29 w 99"/>
                <a:gd name="T75" fmla="*/ 56 h 56"/>
                <a:gd name="T76" fmla="*/ 19 w 99"/>
                <a:gd name="T77" fmla="*/ 46 h 56"/>
                <a:gd name="T78" fmla="*/ 18 w 99"/>
                <a:gd name="T79" fmla="*/ 45 h 56"/>
                <a:gd name="T80" fmla="*/ 17 w 99"/>
                <a:gd name="T81" fmla="*/ 43 h 56"/>
                <a:gd name="T82" fmla="*/ 16 w 99"/>
                <a:gd name="T83" fmla="*/ 40 h 56"/>
                <a:gd name="T84" fmla="*/ 16 w 99"/>
                <a:gd name="T85" fmla="*/ 39 h 56"/>
                <a:gd name="T86" fmla="*/ 16 w 99"/>
                <a:gd name="T87" fmla="*/ 37 h 56"/>
                <a:gd name="T88" fmla="*/ 25 w 99"/>
                <a:gd name="T89" fmla="*/ 32 h 56"/>
                <a:gd name="T90" fmla="*/ 19 w 99"/>
                <a:gd name="T91" fmla="*/ 27 h 56"/>
                <a:gd name="T92" fmla="*/ 25 w 99"/>
                <a:gd name="T93" fmla="*/ 27 h 56"/>
                <a:gd name="T94" fmla="*/ 21 w 99"/>
                <a:gd name="T95" fmla="*/ 22 h 56"/>
                <a:gd name="T96" fmla="*/ 21 w 99"/>
                <a:gd name="T97" fmla="*/ 21 h 56"/>
                <a:gd name="T98" fmla="*/ 15 w 99"/>
                <a:gd name="T99" fmla="*/ 15 h 56"/>
                <a:gd name="T100" fmla="*/ 8 w 99"/>
                <a:gd name="T101" fmla="*/ 15 h 56"/>
                <a:gd name="T102" fmla="*/ 4 w 99"/>
                <a:gd name="T103" fmla="*/ 14 h 56"/>
                <a:gd name="T104" fmla="*/ 0 w 99"/>
                <a:gd name="T105" fmla="*/ 10 h 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9"/>
                <a:gd name="T160" fmla="*/ 0 h 56"/>
                <a:gd name="T161" fmla="*/ 99 w 99"/>
                <a:gd name="T162" fmla="*/ 56 h 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9" h="56">
                  <a:moveTo>
                    <a:pt x="0" y="10"/>
                  </a:moveTo>
                  <a:lnTo>
                    <a:pt x="2" y="10"/>
                  </a:lnTo>
                  <a:cubicBezTo>
                    <a:pt x="4" y="9"/>
                    <a:pt x="6" y="10"/>
                    <a:pt x="7" y="9"/>
                  </a:cubicBezTo>
                  <a:lnTo>
                    <a:pt x="12" y="9"/>
                  </a:lnTo>
                  <a:cubicBezTo>
                    <a:pt x="12" y="9"/>
                    <a:pt x="15" y="7"/>
                    <a:pt x="17" y="7"/>
                  </a:cubicBezTo>
                  <a:cubicBezTo>
                    <a:pt x="16" y="7"/>
                    <a:pt x="14" y="7"/>
                    <a:pt x="13" y="7"/>
                  </a:cubicBezTo>
                  <a:cubicBezTo>
                    <a:pt x="14" y="6"/>
                    <a:pt x="15" y="6"/>
                    <a:pt x="15" y="5"/>
                  </a:cubicBezTo>
                  <a:cubicBezTo>
                    <a:pt x="16" y="5"/>
                    <a:pt x="17" y="5"/>
                    <a:pt x="17" y="5"/>
                  </a:cubicBezTo>
                  <a:cubicBezTo>
                    <a:pt x="20" y="5"/>
                    <a:pt x="23" y="4"/>
                    <a:pt x="24" y="4"/>
                  </a:cubicBezTo>
                  <a:lnTo>
                    <a:pt x="29" y="4"/>
                  </a:lnTo>
                  <a:lnTo>
                    <a:pt x="28" y="2"/>
                  </a:lnTo>
                  <a:cubicBezTo>
                    <a:pt x="28" y="3"/>
                    <a:pt x="29" y="4"/>
                    <a:pt x="30" y="4"/>
                  </a:cubicBezTo>
                  <a:cubicBezTo>
                    <a:pt x="31" y="4"/>
                    <a:pt x="36" y="2"/>
                    <a:pt x="36" y="4"/>
                  </a:cubicBezTo>
                  <a:cubicBezTo>
                    <a:pt x="36" y="4"/>
                    <a:pt x="36" y="4"/>
                    <a:pt x="37" y="4"/>
                  </a:cubicBezTo>
                  <a:cubicBezTo>
                    <a:pt x="37" y="4"/>
                    <a:pt x="37" y="4"/>
                    <a:pt x="38" y="3"/>
                  </a:cubicBezTo>
                  <a:cubicBezTo>
                    <a:pt x="38" y="4"/>
                    <a:pt x="38" y="4"/>
                    <a:pt x="39" y="4"/>
                  </a:cubicBezTo>
                  <a:cubicBezTo>
                    <a:pt x="40" y="4"/>
                    <a:pt x="40" y="4"/>
                    <a:pt x="41" y="4"/>
                  </a:cubicBezTo>
                  <a:cubicBezTo>
                    <a:pt x="41" y="2"/>
                    <a:pt x="42" y="2"/>
                    <a:pt x="43" y="2"/>
                  </a:cubicBezTo>
                  <a:cubicBezTo>
                    <a:pt x="44" y="2"/>
                    <a:pt x="44" y="3"/>
                    <a:pt x="45" y="2"/>
                  </a:cubicBezTo>
                  <a:cubicBezTo>
                    <a:pt x="45" y="3"/>
                    <a:pt x="45" y="3"/>
                    <a:pt x="45" y="4"/>
                  </a:cubicBezTo>
                  <a:cubicBezTo>
                    <a:pt x="46" y="4"/>
                    <a:pt x="47" y="4"/>
                    <a:pt x="48" y="4"/>
                  </a:cubicBezTo>
                  <a:lnTo>
                    <a:pt x="49" y="5"/>
                  </a:lnTo>
                  <a:cubicBezTo>
                    <a:pt x="50" y="4"/>
                    <a:pt x="51" y="4"/>
                    <a:pt x="52" y="3"/>
                  </a:cubicBezTo>
                  <a:cubicBezTo>
                    <a:pt x="51" y="3"/>
                    <a:pt x="51" y="2"/>
                    <a:pt x="50" y="2"/>
                  </a:cubicBezTo>
                  <a:cubicBezTo>
                    <a:pt x="51" y="2"/>
                    <a:pt x="51" y="2"/>
                    <a:pt x="52" y="2"/>
                  </a:cubicBezTo>
                  <a:cubicBezTo>
                    <a:pt x="51" y="2"/>
                    <a:pt x="50" y="1"/>
                    <a:pt x="50" y="1"/>
                  </a:cubicBezTo>
                  <a:lnTo>
                    <a:pt x="55" y="1"/>
                  </a:lnTo>
                  <a:cubicBezTo>
                    <a:pt x="55" y="2"/>
                    <a:pt x="54" y="2"/>
                    <a:pt x="54" y="2"/>
                  </a:cubicBezTo>
                  <a:cubicBezTo>
                    <a:pt x="57" y="2"/>
                    <a:pt x="59" y="1"/>
                    <a:pt x="61" y="1"/>
                  </a:cubicBezTo>
                  <a:cubicBezTo>
                    <a:pt x="61" y="1"/>
                    <a:pt x="61" y="1"/>
                    <a:pt x="61" y="0"/>
                  </a:cubicBezTo>
                  <a:cubicBezTo>
                    <a:pt x="65" y="0"/>
                    <a:pt x="71" y="1"/>
                    <a:pt x="73" y="1"/>
                  </a:cubicBezTo>
                  <a:cubicBezTo>
                    <a:pt x="76" y="1"/>
                    <a:pt x="76" y="0"/>
                    <a:pt x="77" y="1"/>
                  </a:cubicBezTo>
                  <a:cubicBezTo>
                    <a:pt x="75" y="2"/>
                    <a:pt x="72" y="1"/>
                    <a:pt x="69" y="1"/>
                  </a:cubicBezTo>
                  <a:lnTo>
                    <a:pt x="64" y="2"/>
                  </a:lnTo>
                  <a:cubicBezTo>
                    <a:pt x="66" y="2"/>
                    <a:pt x="72" y="1"/>
                    <a:pt x="74" y="1"/>
                  </a:cubicBezTo>
                  <a:cubicBezTo>
                    <a:pt x="76" y="1"/>
                    <a:pt x="78" y="1"/>
                    <a:pt x="78" y="2"/>
                  </a:cubicBezTo>
                  <a:cubicBezTo>
                    <a:pt x="80" y="2"/>
                    <a:pt x="83" y="2"/>
                    <a:pt x="83" y="2"/>
                  </a:cubicBezTo>
                  <a:lnTo>
                    <a:pt x="83" y="3"/>
                  </a:lnTo>
                  <a:cubicBezTo>
                    <a:pt x="83" y="3"/>
                    <a:pt x="84" y="3"/>
                    <a:pt x="84" y="3"/>
                  </a:cubicBezTo>
                  <a:lnTo>
                    <a:pt x="73" y="3"/>
                  </a:lnTo>
                  <a:cubicBezTo>
                    <a:pt x="73" y="3"/>
                    <a:pt x="72" y="3"/>
                    <a:pt x="71" y="3"/>
                  </a:cubicBezTo>
                  <a:lnTo>
                    <a:pt x="68" y="4"/>
                  </a:lnTo>
                  <a:cubicBezTo>
                    <a:pt x="70" y="3"/>
                    <a:pt x="76" y="3"/>
                    <a:pt x="80" y="3"/>
                  </a:cubicBezTo>
                  <a:cubicBezTo>
                    <a:pt x="81" y="3"/>
                    <a:pt x="80" y="4"/>
                    <a:pt x="78" y="6"/>
                  </a:cubicBezTo>
                  <a:cubicBezTo>
                    <a:pt x="78" y="5"/>
                    <a:pt x="81" y="3"/>
                    <a:pt x="83" y="3"/>
                  </a:cubicBezTo>
                  <a:cubicBezTo>
                    <a:pt x="83" y="5"/>
                    <a:pt x="82" y="6"/>
                    <a:pt x="81" y="6"/>
                  </a:cubicBezTo>
                  <a:cubicBezTo>
                    <a:pt x="83" y="5"/>
                    <a:pt x="88" y="5"/>
                    <a:pt x="90" y="4"/>
                  </a:cubicBezTo>
                  <a:cubicBezTo>
                    <a:pt x="93" y="4"/>
                    <a:pt x="96" y="4"/>
                    <a:pt x="96" y="4"/>
                  </a:cubicBezTo>
                  <a:cubicBezTo>
                    <a:pt x="98" y="4"/>
                    <a:pt x="98" y="4"/>
                    <a:pt x="99" y="5"/>
                  </a:cubicBezTo>
                  <a:cubicBezTo>
                    <a:pt x="95" y="6"/>
                    <a:pt x="90" y="6"/>
                    <a:pt x="85" y="6"/>
                  </a:cubicBezTo>
                  <a:cubicBezTo>
                    <a:pt x="88" y="6"/>
                    <a:pt x="89" y="7"/>
                    <a:pt x="91" y="7"/>
                  </a:cubicBezTo>
                  <a:cubicBezTo>
                    <a:pt x="88" y="7"/>
                    <a:pt x="87" y="7"/>
                    <a:pt x="85" y="7"/>
                  </a:cubicBezTo>
                  <a:cubicBezTo>
                    <a:pt x="86" y="7"/>
                    <a:pt x="87" y="7"/>
                    <a:pt x="88" y="7"/>
                  </a:cubicBezTo>
                  <a:cubicBezTo>
                    <a:pt x="87" y="8"/>
                    <a:pt x="87" y="8"/>
                    <a:pt x="87" y="8"/>
                  </a:cubicBezTo>
                  <a:cubicBezTo>
                    <a:pt x="87" y="10"/>
                    <a:pt x="83" y="10"/>
                    <a:pt x="82" y="11"/>
                  </a:cubicBezTo>
                  <a:lnTo>
                    <a:pt x="83" y="12"/>
                  </a:lnTo>
                  <a:cubicBezTo>
                    <a:pt x="83" y="11"/>
                    <a:pt x="84" y="11"/>
                    <a:pt x="84" y="11"/>
                  </a:cubicBezTo>
                  <a:lnTo>
                    <a:pt x="86" y="11"/>
                  </a:lnTo>
                  <a:cubicBezTo>
                    <a:pt x="86" y="12"/>
                    <a:pt x="86" y="12"/>
                    <a:pt x="86" y="12"/>
                  </a:cubicBezTo>
                  <a:cubicBezTo>
                    <a:pt x="87" y="12"/>
                    <a:pt x="88" y="11"/>
                    <a:pt x="89" y="11"/>
                  </a:cubicBezTo>
                  <a:cubicBezTo>
                    <a:pt x="88" y="13"/>
                    <a:pt x="87" y="14"/>
                    <a:pt x="86" y="16"/>
                  </a:cubicBezTo>
                  <a:cubicBezTo>
                    <a:pt x="86" y="15"/>
                    <a:pt x="85" y="15"/>
                    <a:pt x="85" y="13"/>
                  </a:cubicBezTo>
                  <a:lnTo>
                    <a:pt x="81" y="13"/>
                  </a:lnTo>
                  <a:cubicBezTo>
                    <a:pt x="81" y="14"/>
                    <a:pt x="82" y="13"/>
                    <a:pt x="83" y="13"/>
                  </a:cubicBezTo>
                  <a:cubicBezTo>
                    <a:pt x="83" y="14"/>
                    <a:pt x="83" y="14"/>
                    <a:pt x="83" y="14"/>
                  </a:cubicBezTo>
                  <a:cubicBezTo>
                    <a:pt x="83" y="14"/>
                    <a:pt x="82" y="14"/>
                    <a:pt x="82" y="14"/>
                  </a:cubicBezTo>
                  <a:cubicBezTo>
                    <a:pt x="83" y="15"/>
                    <a:pt x="84" y="15"/>
                    <a:pt x="84" y="16"/>
                  </a:cubicBezTo>
                  <a:cubicBezTo>
                    <a:pt x="84" y="16"/>
                    <a:pt x="84" y="17"/>
                    <a:pt x="84" y="17"/>
                  </a:cubicBezTo>
                  <a:lnTo>
                    <a:pt x="81" y="17"/>
                  </a:lnTo>
                  <a:cubicBezTo>
                    <a:pt x="82" y="17"/>
                    <a:pt x="82" y="17"/>
                    <a:pt x="83" y="17"/>
                  </a:cubicBezTo>
                  <a:cubicBezTo>
                    <a:pt x="83" y="19"/>
                    <a:pt x="84" y="19"/>
                    <a:pt x="84" y="19"/>
                  </a:cubicBezTo>
                  <a:cubicBezTo>
                    <a:pt x="83" y="20"/>
                    <a:pt x="81" y="19"/>
                    <a:pt x="80" y="19"/>
                  </a:cubicBezTo>
                  <a:cubicBezTo>
                    <a:pt x="81" y="19"/>
                    <a:pt x="81" y="19"/>
                    <a:pt x="82" y="19"/>
                  </a:cubicBezTo>
                  <a:cubicBezTo>
                    <a:pt x="82" y="20"/>
                    <a:pt x="82" y="20"/>
                    <a:pt x="82" y="20"/>
                  </a:cubicBezTo>
                  <a:cubicBezTo>
                    <a:pt x="82" y="21"/>
                    <a:pt x="81" y="22"/>
                    <a:pt x="80" y="22"/>
                  </a:cubicBezTo>
                  <a:cubicBezTo>
                    <a:pt x="79" y="22"/>
                    <a:pt x="79" y="21"/>
                    <a:pt x="78" y="21"/>
                  </a:cubicBezTo>
                  <a:cubicBezTo>
                    <a:pt x="78" y="21"/>
                    <a:pt x="79" y="22"/>
                    <a:pt x="79" y="22"/>
                  </a:cubicBezTo>
                  <a:cubicBezTo>
                    <a:pt x="79" y="23"/>
                    <a:pt x="78" y="24"/>
                    <a:pt x="78" y="24"/>
                  </a:cubicBezTo>
                  <a:cubicBezTo>
                    <a:pt x="77" y="24"/>
                    <a:pt x="76" y="23"/>
                    <a:pt x="76" y="23"/>
                  </a:cubicBezTo>
                  <a:cubicBezTo>
                    <a:pt x="75" y="23"/>
                    <a:pt x="74" y="22"/>
                    <a:pt x="73" y="22"/>
                  </a:cubicBezTo>
                  <a:cubicBezTo>
                    <a:pt x="76" y="23"/>
                    <a:pt x="76" y="26"/>
                    <a:pt x="79" y="26"/>
                  </a:cubicBezTo>
                  <a:lnTo>
                    <a:pt x="79" y="27"/>
                  </a:lnTo>
                  <a:cubicBezTo>
                    <a:pt x="78" y="27"/>
                    <a:pt x="78" y="28"/>
                    <a:pt x="78" y="29"/>
                  </a:cubicBezTo>
                  <a:cubicBezTo>
                    <a:pt x="78" y="29"/>
                    <a:pt x="78" y="28"/>
                    <a:pt x="78" y="27"/>
                  </a:cubicBezTo>
                  <a:lnTo>
                    <a:pt x="77" y="27"/>
                  </a:lnTo>
                  <a:cubicBezTo>
                    <a:pt x="76" y="28"/>
                    <a:pt x="75" y="28"/>
                    <a:pt x="75" y="29"/>
                  </a:cubicBezTo>
                  <a:cubicBezTo>
                    <a:pt x="74" y="28"/>
                    <a:pt x="74" y="27"/>
                    <a:pt x="74" y="26"/>
                  </a:cubicBezTo>
                  <a:cubicBezTo>
                    <a:pt x="72" y="26"/>
                    <a:pt x="71" y="25"/>
                    <a:pt x="70" y="25"/>
                  </a:cubicBezTo>
                  <a:cubicBezTo>
                    <a:pt x="68" y="25"/>
                    <a:pt x="68" y="25"/>
                    <a:pt x="67" y="25"/>
                  </a:cubicBezTo>
                  <a:cubicBezTo>
                    <a:pt x="68" y="26"/>
                    <a:pt x="69" y="26"/>
                    <a:pt x="71" y="26"/>
                  </a:cubicBezTo>
                  <a:cubicBezTo>
                    <a:pt x="71" y="26"/>
                    <a:pt x="72" y="27"/>
                    <a:pt x="72" y="28"/>
                  </a:cubicBezTo>
                  <a:lnTo>
                    <a:pt x="71" y="28"/>
                  </a:lnTo>
                  <a:lnTo>
                    <a:pt x="71" y="27"/>
                  </a:lnTo>
                  <a:cubicBezTo>
                    <a:pt x="71" y="27"/>
                    <a:pt x="71" y="28"/>
                    <a:pt x="71" y="28"/>
                  </a:cubicBezTo>
                  <a:cubicBezTo>
                    <a:pt x="71" y="30"/>
                    <a:pt x="67" y="27"/>
                    <a:pt x="66" y="27"/>
                  </a:cubicBezTo>
                  <a:cubicBezTo>
                    <a:pt x="66" y="27"/>
                    <a:pt x="67" y="29"/>
                    <a:pt x="67" y="29"/>
                  </a:cubicBezTo>
                  <a:cubicBezTo>
                    <a:pt x="69" y="29"/>
                    <a:pt x="70" y="29"/>
                    <a:pt x="72" y="29"/>
                  </a:cubicBezTo>
                  <a:cubicBezTo>
                    <a:pt x="73" y="29"/>
                    <a:pt x="73" y="29"/>
                    <a:pt x="75" y="28"/>
                  </a:cubicBezTo>
                  <a:cubicBezTo>
                    <a:pt x="75" y="29"/>
                    <a:pt x="76" y="29"/>
                    <a:pt x="77" y="29"/>
                  </a:cubicBezTo>
                  <a:cubicBezTo>
                    <a:pt x="76" y="30"/>
                    <a:pt x="74" y="31"/>
                    <a:pt x="73" y="32"/>
                  </a:cubicBezTo>
                  <a:cubicBezTo>
                    <a:pt x="71" y="32"/>
                    <a:pt x="70" y="32"/>
                    <a:pt x="68" y="33"/>
                  </a:cubicBezTo>
                  <a:lnTo>
                    <a:pt x="64" y="34"/>
                  </a:lnTo>
                  <a:cubicBezTo>
                    <a:pt x="63" y="34"/>
                    <a:pt x="61" y="34"/>
                    <a:pt x="60" y="34"/>
                  </a:cubicBezTo>
                  <a:cubicBezTo>
                    <a:pt x="59" y="34"/>
                    <a:pt x="57" y="35"/>
                    <a:pt x="56" y="35"/>
                  </a:cubicBezTo>
                  <a:cubicBezTo>
                    <a:pt x="56" y="36"/>
                    <a:pt x="54" y="38"/>
                    <a:pt x="53" y="38"/>
                  </a:cubicBezTo>
                  <a:cubicBezTo>
                    <a:pt x="51" y="39"/>
                    <a:pt x="48" y="40"/>
                    <a:pt x="46" y="41"/>
                  </a:cubicBezTo>
                  <a:cubicBezTo>
                    <a:pt x="44" y="41"/>
                    <a:pt x="41" y="41"/>
                    <a:pt x="41" y="41"/>
                  </a:cubicBezTo>
                  <a:cubicBezTo>
                    <a:pt x="40" y="41"/>
                    <a:pt x="40" y="41"/>
                    <a:pt x="39" y="41"/>
                  </a:cubicBezTo>
                  <a:cubicBezTo>
                    <a:pt x="39" y="42"/>
                    <a:pt x="40" y="42"/>
                    <a:pt x="40" y="42"/>
                  </a:cubicBezTo>
                  <a:cubicBezTo>
                    <a:pt x="40" y="44"/>
                    <a:pt x="39" y="43"/>
                    <a:pt x="39" y="45"/>
                  </a:cubicBezTo>
                  <a:cubicBezTo>
                    <a:pt x="39" y="45"/>
                    <a:pt x="37" y="45"/>
                    <a:pt x="37" y="46"/>
                  </a:cubicBezTo>
                  <a:cubicBezTo>
                    <a:pt x="36" y="46"/>
                    <a:pt x="34" y="48"/>
                    <a:pt x="34" y="48"/>
                  </a:cubicBezTo>
                  <a:lnTo>
                    <a:pt x="34" y="50"/>
                  </a:lnTo>
                  <a:cubicBezTo>
                    <a:pt x="31" y="50"/>
                    <a:pt x="31" y="56"/>
                    <a:pt x="29" y="56"/>
                  </a:cubicBezTo>
                  <a:cubicBezTo>
                    <a:pt x="27" y="56"/>
                    <a:pt x="28" y="53"/>
                    <a:pt x="27" y="53"/>
                  </a:cubicBezTo>
                  <a:cubicBezTo>
                    <a:pt x="26" y="52"/>
                    <a:pt x="25" y="53"/>
                    <a:pt x="23" y="53"/>
                  </a:cubicBezTo>
                  <a:cubicBezTo>
                    <a:pt x="21" y="53"/>
                    <a:pt x="20" y="50"/>
                    <a:pt x="20" y="49"/>
                  </a:cubicBezTo>
                  <a:cubicBezTo>
                    <a:pt x="19" y="48"/>
                    <a:pt x="19" y="47"/>
                    <a:pt x="19" y="46"/>
                  </a:cubicBezTo>
                  <a:cubicBezTo>
                    <a:pt x="18" y="46"/>
                    <a:pt x="18" y="45"/>
                    <a:pt x="17" y="45"/>
                  </a:cubicBezTo>
                  <a:lnTo>
                    <a:pt x="18" y="45"/>
                  </a:lnTo>
                  <a:cubicBezTo>
                    <a:pt x="18" y="44"/>
                    <a:pt x="17" y="44"/>
                    <a:pt x="18" y="43"/>
                  </a:cubicBezTo>
                  <a:lnTo>
                    <a:pt x="17" y="43"/>
                  </a:lnTo>
                  <a:lnTo>
                    <a:pt x="18" y="43"/>
                  </a:lnTo>
                  <a:lnTo>
                    <a:pt x="18" y="41"/>
                  </a:lnTo>
                  <a:cubicBezTo>
                    <a:pt x="16" y="41"/>
                    <a:pt x="16" y="40"/>
                    <a:pt x="16" y="40"/>
                  </a:cubicBezTo>
                  <a:lnTo>
                    <a:pt x="17" y="40"/>
                  </a:lnTo>
                  <a:cubicBezTo>
                    <a:pt x="17" y="39"/>
                    <a:pt x="16" y="39"/>
                    <a:pt x="16" y="39"/>
                  </a:cubicBezTo>
                  <a:cubicBezTo>
                    <a:pt x="16" y="38"/>
                    <a:pt x="17" y="38"/>
                    <a:pt x="17" y="38"/>
                  </a:cubicBezTo>
                  <a:lnTo>
                    <a:pt x="16" y="37"/>
                  </a:lnTo>
                  <a:cubicBezTo>
                    <a:pt x="17" y="37"/>
                    <a:pt x="17" y="36"/>
                    <a:pt x="17" y="36"/>
                  </a:cubicBezTo>
                  <a:cubicBezTo>
                    <a:pt x="19" y="36"/>
                    <a:pt x="20" y="34"/>
                    <a:pt x="20" y="33"/>
                  </a:cubicBezTo>
                  <a:cubicBezTo>
                    <a:pt x="22" y="33"/>
                    <a:pt x="23" y="32"/>
                    <a:pt x="25" y="32"/>
                  </a:cubicBezTo>
                  <a:lnTo>
                    <a:pt x="25" y="31"/>
                  </a:lnTo>
                  <a:cubicBezTo>
                    <a:pt x="25" y="31"/>
                    <a:pt x="19" y="27"/>
                    <a:pt x="19" y="27"/>
                  </a:cubicBezTo>
                  <a:lnTo>
                    <a:pt x="21" y="27"/>
                  </a:lnTo>
                  <a:lnTo>
                    <a:pt x="25" y="29"/>
                  </a:lnTo>
                  <a:cubicBezTo>
                    <a:pt x="26" y="28"/>
                    <a:pt x="25" y="28"/>
                    <a:pt x="25" y="27"/>
                  </a:cubicBezTo>
                  <a:cubicBezTo>
                    <a:pt x="22" y="27"/>
                    <a:pt x="22" y="24"/>
                    <a:pt x="21" y="23"/>
                  </a:cubicBezTo>
                  <a:lnTo>
                    <a:pt x="21" y="22"/>
                  </a:lnTo>
                  <a:cubicBezTo>
                    <a:pt x="21" y="21"/>
                    <a:pt x="21" y="21"/>
                    <a:pt x="20" y="21"/>
                  </a:cubicBezTo>
                  <a:lnTo>
                    <a:pt x="21" y="21"/>
                  </a:lnTo>
                  <a:cubicBezTo>
                    <a:pt x="21" y="21"/>
                    <a:pt x="21" y="20"/>
                    <a:pt x="21" y="20"/>
                  </a:cubicBezTo>
                  <a:cubicBezTo>
                    <a:pt x="21" y="20"/>
                    <a:pt x="20" y="20"/>
                    <a:pt x="20" y="19"/>
                  </a:cubicBezTo>
                  <a:cubicBezTo>
                    <a:pt x="20" y="19"/>
                    <a:pt x="21" y="19"/>
                    <a:pt x="21" y="19"/>
                  </a:cubicBezTo>
                  <a:cubicBezTo>
                    <a:pt x="19" y="17"/>
                    <a:pt x="15" y="17"/>
                    <a:pt x="15" y="15"/>
                  </a:cubicBezTo>
                  <a:lnTo>
                    <a:pt x="11" y="15"/>
                  </a:lnTo>
                  <a:cubicBezTo>
                    <a:pt x="9" y="15"/>
                    <a:pt x="8" y="16"/>
                    <a:pt x="8" y="15"/>
                  </a:cubicBezTo>
                  <a:cubicBezTo>
                    <a:pt x="7" y="16"/>
                    <a:pt x="5" y="17"/>
                    <a:pt x="4" y="17"/>
                  </a:cubicBezTo>
                  <a:cubicBezTo>
                    <a:pt x="3" y="17"/>
                    <a:pt x="2" y="16"/>
                    <a:pt x="2" y="15"/>
                  </a:cubicBezTo>
                  <a:cubicBezTo>
                    <a:pt x="3" y="15"/>
                    <a:pt x="4" y="15"/>
                    <a:pt x="5" y="14"/>
                  </a:cubicBezTo>
                  <a:cubicBezTo>
                    <a:pt x="5" y="14"/>
                    <a:pt x="4" y="14"/>
                    <a:pt x="4" y="14"/>
                  </a:cubicBezTo>
                  <a:cubicBezTo>
                    <a:pt x="6" y="13"/>
                    <a:pt x="7" y="14"/>
                    <a:pt x="9" y="13"/>
                  </a:cubicBezTo>
                  <a:cubicBezTo>
                    <a:pt x="7" y="12"/>
                    <a:pt x="4" y="13"/>
                    <a:pt x="3" y="12"/>
                  </a:cubicBezTo>
                  <a:cubicBezTo>
                    <a:pt x="2" y="12"/>
                    <a:pt x="0" y="12"/>
                    <a:pt x="0" y="1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05" name="Freeform 73">
              <a:extLst>
                <a:ext uri="{FF2B5EF4-FFF2-40B4-BE49-F238E27FC236}">
                  <a16:creationId xmlns:a16="http://schemas.microsoft.com/office/drawing/2014/main" xmlns="" id="{763A11CE-B1FA-4FBE-8A3F-DA3EA08D323A}"/>
                </a:ext>
              </a:extLst>
            </p:cNvPr>
            <p:cNvSpPr>
              <a:spLocks/>
            </p:cNvSpPr>
            <p:nvPr>
              <p:custDataLst>
                <p:tags r:id="rId70"/>
              </p:custDataLst>
            </p:nvPr>
          </p:nvSpPr>
          <p:spPr bwMode="auto">
            <a:xfrm>
              <a:off x="2127" y="989"/>
              <a:ext cx="32" cy="19"/>
            </a:xfrm>
            <a:custGeom>
              <a:avLst/>
              <a:gdLst>
                <a:gd name="T0" fmla="*/ 1 w 4"/>
                <a:gd name="T1" fmla="*/ 1 h 2"/>
                <a:gd name="T2" fmla="*/ 2 w 4"/>
                <a:gd name="T3" fmla="*/ 0 h 2"/>
                <a:gd name="T4" fmla="*/ 3 w 4"/>
                <a:gd name="T5" fmla="*/ 1 h 2"/>
                <a:gd name="T6" fmla="*/ 4 w 4"/>
                <a:gd name="T7" fmla="*/ 2 h 2"/>
                <a:gd name="T8" fmla="*/ 0 w 4"/>
                <a:gd name="T9" fmla="*/ 1 h 2"/>
                <a:gd name="T10" fmla="*/ 0 w 4"/>
                <a:gd name="T11" fmla="*/ 1 h 2"/>
                <a:gd name="T12" fmla="*/ 1 w 4"/>
                <a:gd name="T13" fmla="*/ 1 h 2"/>
                <a:gd name="T14" fmla="*/ 1 w 4"/>
                <a:gd name="T15" fmla="*/ 1 h 2"/>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2"/>
                <a:gd name="T26" fmla="*/ 4 w 4"/>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2">
                  <a:moveTo>
                    <a:pt x="1" y="1"/>
                  </a:moveTo>
                  <a:cubicBezTo>
                    <a:pt x="1" y="1"/>
                    <a:pt x="2" y="1"/>
                    <a:pt x="2" y="0"/>
                  </a:cubicBezTo>
                  <a:cubicBezTo>
                    <a:pt x="3" y="1"/>
                    <a:pt x="3" y="1"/>
                    <a:pt x="3" y="1"/>
                  </a:cubicBezTo>
                  <a:cubicBezTo>
                    <a:pt x="3" y="1"/>
                    <a:pt x="4" y="2"/>
                    <a:pt x="4" y="2"/>
                  </a:cubicBezTo>
                  <a:cubicBezTo>
                    <a:pt x="3" y="2"/>
                    <a:pt x="1" y="2"/>
                    <a:pt x="0" y="1"/>
                  </a:cubicBezTo>
                  <a:lnTo>
                    <a:pt x="1" y="1"/>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06" name="Freeform 74">
              <a:extLst>
                <a:ext uri="{FF2B5EF4-FFF2-40B4-BE49-F238E27FC236}">
                  <a16:creationId xmlns:a16="http://schemas.microsoft.com/office/drawing/2014/main" xmlns="" id="{C992C517-2A6D-494E-9390-717276DE93D8}"/>
                </a:ext>
              </a:extLst>
            </p:cNvPr>
            <p:cNvSpPr>
              <a:spLocks/>
            </p:cNvSpPr>
            <p:nvPr>
              <p:custDataLst>
                <p:tags r:id="rId71"/>
              </p:custDataLst>
            </p:nvPr>
          </p:nvSpPr>
          <p:spPr bwMode="auto">
            <a:xfrm>
              <a:off x="5062" y="3579"/>
              <a:ext cx="74" cy="63"/>
            </a:xfrm>
            <a:custGeom>
              <a:avLst/>
              <a:gdLst>
                <a:gd name="T0" fmla="*/ 1 w 10"/>
                <a:gd name="T1" fmla="*/ 8 h 8"/>
                <a:gd name="T2" fmla="*/ 0 w 10"/>
                <a:gd name="T3" fmla="*/ 6 h 8"/>
                <a:gd name="T4" fmla="*/ 3 w 10"/>
                <a:gd name="T5" fmla="*/ 0 h 8"/>
                <a:gd name="T6" fmla="*/ 5 w 10"/>
                <a:gd name="T7" fmla="*/ 1 h 8"/>
                <a:gd name="T8" fmla="*/ 8 w 10"/>
                <a:gd name="T9" fmla="*/ 0 h 8"/>
                <a:gd name="T10" fmla="*/ 8 w 10"/>
                <a:gd name="T11" fmla="*/ 0 h 8"/>
                <a:gd name="T12" fmla="*/ 10 w 10"/>
                <a:gd name="T13" fmla="*/ 0 h 8"/>
                <a:gd name="T14" fmla="*/ 10 w 10"/>
                <a:gd name="T15" fmla="*/ 0 h 8"/>
                <a:gd name="T16" fmla="*/ 6 w 10"/>
                <a:gd name="T17" fmla="*/ 6 h 8"/>
                <a:gd name="T18" fmla="*/ 5 w 10"/>
                <a:gd name="T19" fmla="*/ 6 h 8"/>
                <a:gd name="T20" fmla="*/ 1 w 10"/>
                <a:gd name="T21" fmla="*/ 8 h 8"/>
                <a:gd name="T22" fmla="*/ 1 w 10"/>
                <a:gd name="T23" fmla="*/ 8 h 8"/>
                <a:gd name="T24" fmla="*/ 1 w 10"/>
                <a:gd name="T25" fmla="*/ 8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8"/>
                <a:gd name="T41" fmla="*/ 10 w 10"/>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8">
                  <a:moveTo>
                    <a:pt x="1" y="8"/>
                  </a:moveTo>
                  <a:cubicBezTo>
                    <a:pt x="1" y="8"/>
                    <a:pt x="0" y="7"/>
                    <a:pt x="0" y="6"/>
                  </a:cubicBezTo>
                  <a:cubicBezTo>
                    <a:pt x="0" y="4"/>
                    <a:pt x="2" y="0"/>
                    <a:pt x="3" y="0"/>
                  </a:cubicBezTo>
                  <a:cubicBezTo>
                    <a:pt x="4" y="0"/>
                    <a:pt x="5" y="1"/>
                    <a:pt x="5" y="1"/>
                  </a:cubicBezTo>
                  <a:cubicBezTo>
                    <a:pt x="7" y="1"/>
                    <a:pt x="7" y="1"/>
                    <a:pt x="8" y="0"/>
                  </a:cubicBezTo>
                  <a:lnTo>
                    <a:pt x="10" y="0"/>
                  </a:lnTo>
                  <a:cubicBezTo>
                    <a:pt x="9" y="3"/>
                    <a:pt x="6" y="4"/>
                    <a:pt x="6" y="6"/>
                  </a:cubicBezTo>
                  <a:cubicBezTo>
                    <a:pt x="6" y="6"/>
                    <a:pt x="5" y="6"/>
                    <a:pt x="5" y="6"/>
                  </a:cubicBezTo>
                  <a:cubicBezTo>
                    <a:pt x="4" y="6"/>
                    <a:pt x="4" y="8"/>
                    <a:pt x="1" y="8"/>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07" name="Freeform 75">
              <a:extLst>
                <a:ext uri="{FF2B5EF4-FFF2-40B4-BE49-F238E27FC236}">
                  <a16:creationId xmlns:a16="http://schemas.microsoft.com/office/drawing/2014/main" xmlns="" id="{8F223CD8-10BB-4585-97E0-C06E54512A09}"/>
                </a:ext>
              </a:extLst>
            </p:cNvPr>
            <p:cNvSpPr>
              <a:spLocks/>
            </p:cNvSpPr>
            <p:nvPr>
              <p:custDataLst>
                <p:tags r:id="rId72"/>
              </p:custDataLst>
            </p:nvPr>
          </p:nvSpPr>
          <p:spPr bwMode="auto">
            <a:xfrm>
              <a:off x="5355" y="3705"/>
              <a:ext cx="16" cy="11"/>
            </a:xfrm>
            <a:custGeom>
              <a:avLst/>
              <a:gdLst>
                <a:gd name="T0" fmla="*/ 0 w 2"/>
                <a:gd name="T1" fmla="*/ 2 h 2"/>
                <a:gd name="T2" fmla="*/ 2 w 2"/>
                <a:gd name="T3" fmla="*/ 0 h 2"/>
                <a:gd name="T4" fmla="*/ 2 w 2"/>
                <a:gd name="T5" fmla="*/ 0 h 2"/>
                <a:gd name="T6" fmla="*/ 2 w 2"/>
                <a:gd name="T7" fmla="*/ 1 h 2"/>
                <a:gd name="T8" fmla="*/ 2 w 2"/>
                <a:gd name="T9" fmla="*/ 1 h 2"/>
                <a:gd name="T10" fmla="*/ 0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cubicBezTo>
                    <a:pt x="0" y="1"/>
                    <a:pt x="1" y="0"/>
                    <a:pt x="2" y="0"/>
                  </a:cubicBezTo>
                  <a:lnTo>
                    <a:pt x="2" y="1"/>
                  </a:lnTo>
                  <a:cubicBezTo>
                    <a:pt x="1" y="2"/>
                    <a:pt x="1" y="2"/>
                    <a:pt x="0" y="2"/>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08" name="Freeform 76">
              <a:extLst>
                <a:ext uri="{FF2B5EF4-FFF2-40B4-BE49-F238E27FC236}">
                  <a16:creationId xmlns:a16="http://schemas.microsoft.com/office/drawing/2014/main" xmlns="" id="{458E2E54-5269-47A5-AA8A-96C7EB308205}"/>
                </a:ext>
              </a:extLst>
            </p:cNvPr>
            <p:cNvSpPr>
              <a:spLocks/>
            </p:cNvSpPr>
            <p:nvPr>
              <p:custDataLst>
                <p:tags r:id="rId73"/>
              </p:custDataLst>
            </p:nvPr>
          </p:nvSpPr>
          <p:spPr bwMode="auto">
            <a:xfrm>
              <a:off x="5363" y="3575"/>
              <a:ext cx="204" cy="130"/>
            </a:xfrm>
            <a:custGeom>
              <a:avLst/>
              <a:gdLst>
                <a:gd name="T0" fmla="*/ 0 w 28"/>
                <a:gd name="T1" fmla="*/ 16 h 17"/>
                <a:gd name="T2" fmla="*/ 0 w 28"/>
                <a:gd name="T3" fmla="*/ 14 h 17"/>
                <a:gd name="T4" fmla="*/ 0 w 28"/>
                <a:gd name="T5" fmla="*/ 14 h 17"/>
                <a:gd name="T6" fmla="*/ 3 w 28"/>
                <a:gd name="T7" fmla="*/ 12 h 17"/>
                <a:gd name="T8" fmla="*/ 5 w 28"/>
                <a:gd name="T9" fmla="*/ 12 h 17"/>
                <a:gd name="T10" fmla="*/ 8 w 28"/>
                <a:gd name="T11" fmla="*/ 10 h 17"/>
                <a:gd name="T12" fmla="*/ 16 w 28"/>
                <a:gd name="T13" fmla="*/ 6 h 17"/>
                <a:gd name="T14" fmla="*/ 17 w 28"/>
                <a:gd name="T15" fmla="*/ 6 h 17"/>
                <a:gd name="T16" fmla="*/ 21 w 28"/>
                <a:gd name="T17" fmla="*/ 3 h 17"/>
                <a:gd name="T18" fmla="*/ 26 w 28"/>
                <a:gd name="T19" fmla="*/ 0 h 17"/>
                <a:gd name="T20" fmla="*/ 28 w 28"/>
                <a:gd name="T21" fmla="*/ 2 h 17"/>
                <a:gd name="T22" fmla="*/ 19 w 28"/>
                <a:gd name="T23" fmla="*/ 9 h 17"/>
                <a:gd name="T24" fmla="*/ 18 w 28"/>
                <a:gd name="T25" fmla="*/ 9 h 17"/>
                <a:gd name="T26" fmla="*/ 15 w 28"/>
                <a:gd name="T27" fmla="*/ 10 h 17"/>
                <a:gd name="T28" fmla="*/ 4 w 28"/>
                <a:gd name="T29" fmla="*/ 17 h 17"/>
                <a:gd name="T30" fmla="*/ 1 w 28"/>
                <a:gd name="T31" fmla="*/ 16 h 17"/>
                <a:gd name="T32" fmla="*/ 1 w 28"/>
                <a:gd name="T33" fmla="*/ 16 h 17"/>
                <a:gd name="T34" fmla="*/ 0 w 28"/>
                <a:gd name="T35" fmla="*/ 16 h 17"/>
                <a:gd name="T36" fmla="*/ 0 w 28"/>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17"/>
                <a:gd name="T59" fmla="*/ 28 w 28"/>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17">
                  <a:moveTo>
                    <a:pt x="0" y="16"/>
                  </a:moveTo>
                  <a:lnTo>
                    <a:pt x="0" y="14"/>
                  </a:lnTo>
                  <a:cubicBezTo>
                    <a:pt x="2" y="14"/>
                    <a:pt x="3" y="13"/>
                    <a:pt x="3" y="12"/>
                  </a:cubicBezTo>
                  <a:cubicBezTo>
                    <a:pt x="4" y="12"/>
                    <a:pt x="5" y="12"/>
                    <a:pt x="5" y="12"/>
                  </a:cubicBezTo>
                  <a:cubicBezTo>
                    <a:pt x="7" y="12"/>
                    <a:pt x="7" y="10"/>
                    <a:pt x="8" y="10"/>
                  </a:cubicBezTo>
                  <a:cubicBezTo>
                    <a:pt x="11" y="8"/>
                    <a:pt x="14" y="8"/>
                    <a:pt x="16" y="6"/>
                  </a:cubicBezTo>
                  <a:cubicBezTo>
                    <a:pt x="17" y="6"/>
                    <a:pt x="17" y="6"/>
                    <a:pt x="17" y="6"/>
                  </a:cubicBezTo>
                  <a:cubicBezTo>
                    <a:pt x="18" y="6"/>
                    <a:pt x="21" y="4"/>
                    <a:pt x="21" y="3"/>
                  </a:cubicBezTo>
                  <a:cubicBezTo>
                    <a:pt x="23" y="3"/>
                    <a:pt x="24" y="1"/>
                    <a:pt x="26" y="0"/>
                  </a:cubicBezTo>
                  <a:cubicBezTo>
                    <a:pt x="26" y="1"/>
                    <a:pt x="27" y="2"/>
                    <a:pt x="28" y="2"/>
                  </a:cubicBezTo>
                  <a:cubicBezTo>
                    <a:pt x="26" y="5"/>
                    <a:pt x="23" y="9"/>
                    <a:pt x="19" y="9"/>
                  </a:cubicBezTo>
                  <a:cubicBezTo>
                    <a:pt x="19" y="10"/>
                    <a:pt x="19" y="9"/>
                    <a:pt x="18" y="9"/>
                  </a:cubicBezTo>
                  <a:cubicBezTo>
                    <a:pt x="17" y="9"/>
                    <a:pt x="15" y="11"/>
                    <a:pt x="15" y="10"/>
                  </a:cubicBezTo>
                  <a:cubicBezTo>
                    <a:pt x="14" y="13"/>
                    <a:pt x="8" y="17"/>
                    <a:pt x="4" y="17"/>
                  </a:cubicBezTo>
                  <a:cubicBezTo>
                    <a:pt x="2" y="17"/>
                    <a:pt x="3" y="17"/>
                    <a:pt x="1" y="16"/>
                  </a:cubicBezTo>
                  <a:lnTo>
                    <a:pt x="0" y="16"/>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09" name="Freeform 77">
              <a:extLst>
                <a:ext uri="{FF2B5EF4-FFF2-40B4-BE49-F238E27FC236}">
                  <a16:creationId xmlns:a16="http://schemas.microsoft.com/office/drawing/2014/main" xmlns="" id="{C62B0E69-D1B7-4ABF-BBD5-E86BA29EDD31}"/>
                </a:ext>
              </a:extLst>
            </p:cNvPr>
            <p:cNvSpPr>
              <a:spLocks/>
            </p:cNvSpPr>
            <p:nvPr>
              <p:custDataLst>
                <p:tags r:id="rId74"/>
              </p:custDataLst>
            </p:nvPr>
          </p:nvSpPr>
          <p:spPr bwMode="auto">
            <a:xfrm>
              <a:off x="5579" y="3435"/>
              <a:ext cx="113" cy="164"/>
            </a:xfrm>
            <a:custGeom>
              <a:avLst/>
              <a:gdLst>
                <a:gd name="T0" fmla="*/ 1 w 16"/>
                <a:gd name="T1" fmla="*/ 14 h 21"/>
                <a:gd name="T2" fmla="*/ 7 w 16"/>
                <a:gd name="T3" fmla="*/ 10 h 21"/>
                <a:gd name="T4" fmla="*/ 9 w 16"/>
                <a:gd name="T5" fmla="*/ 7 h 21"/>
                <a:gd name="T6" fmla="*/ 7 w 16"/>
                <a:gd name="T7" fmla="*/ 0 h 21"/>
                <a:gd name="T8" fmla="*/ 8 w 16"/>
                <a:gd name="T9" fmla="*/ 0 h 21"/>
                <a:gd name="T10" fmla="*/ 10 w 16"/>
                <a:gd name="T11" fmla="*/ 4 h 21"/>
                <a:gd name="T12" fmla="*/ 9 w 16"/>
                <a:gd name="T13" fmla="*/ 7 h 21"/>
                <a:gd name="T14" fmla="*/ 10 w 16"/>
                <a:gd name="T15" fmla="*/ 8 h 21"/>
                <a:gd name="T16" fmla="*/ 10 w 16"/>
                <a:gd name="T17" fmla="*/ 7 h 21"/>
                <a:gd name="T18" fmla="*/ 13 w 16"/>
                <a:gd name="T19" fmla="*/ 11 h 21"/>
                <a:gd name="T20" fmla="*/ 16 w 16"/>
                <a:gd name="T21" fmla="*/ 9 h 21"/>
                <a:gd name="T22" fmla="*/ 9 w 16"/>
                <a:gd name="T23" fmla="*/ 14 h 21"/>
                <a:gd name="T24" fmla="*/ 8 w 16"/>
                <a:gd name="T25" fmla="*/ 16 h 21"/>
                <a:gd name="T26" fmla="*/ 1 w 16"/>
                <a:gd name="T27" fmla="*/ 21 h 21"/>
                <a:gd name="T28" fmla="*/ 0 w 16"/>
                <a:gd name="T29" fmla="*/ 20 h 21"/>
                <a:gd name="T30" fmla="*/ 3 w 16"/>
                <a:gd name="T31" fmla="*/ 18 h 21"/>
                <a:gd name="T32" fmla="*/ 3 w 16"/>
                <a:gd name="T33" fmla="*/ 17 h 21"/>
                <a:gd name="T34" fmla="*/ 1 w 16"/>
                <a:gd name="T35" fmla="*/ 15 h 21"/>
                <a:gd name="T36" fmla="*/ 1 w 16"/>
                <a:gd name="T37" fmla="*/ 15 h 21"/>
                <a:gd name="T38" fmla="*/ 1 w 16"/>
                <a:gd name="T39" fmla="*/ 14 h 21"/>
                <a:gd name="T40" fmla="*/ 1 w 16"/>
                <a:gd name="T41" fmla="*/ 14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21"/>
                <a:gd name="T65" fmla="*/ 16 w 16"/>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21">
                  <a:moveTo>
                    <a:pt x="1" y="14"/>
                  </a:moveTo>
                  <a:cubicBezTo>
                    <a:pt x="4" y="13"/>
                    <a:pt x="5" y="12"/>
                    <a:pt x="7" y="10"/>
                  </a:cubicBezTo>
                  <a:cubicBezTo>
                    <a:pt x="7" y="10"/>
                    <a:pt x="7" y="7"/>
                    <a:pt x="9" y="7"/>
                  </a:cubicBezTo>
                  <a:cubicBezTo>
                    <a:pt x="7" y="6"/>
                    <a:pt x="7" y="2"/>
                    <a:pt x="7" y="0"/>
                  </a:cubicBezTo>
                  <a:cubicBezTo>
                    <a:pt x="8" y="0"/>
                    <a:pt x="8" y="0"/>
                    <a:pt x="8" y="0"/>
                  </a:cubicBezTo>
                  <a:cubicBezTo>
                    <a:pt x="8" y="2"/>
                    <a:pt x="10" y="2"/>
                    <a:pt x="10" y="4"/>
                  </a:cubicBezTo>
                  <a:cubicBezTo>
                    <a:pt x="10" y="5"/>
                    <a:pt x="9" y="5"/>
                    <a:pt x="9" y="7"/>
                  </a:cubicBezTo>
                  <a:cubicBezTo>
                    <a:pt x="9" y="8"/>
                    <a:pt x="9" y="8"/>
                    <a:pt x="10" y="8"/>
                  </a:cubicBezTo>
                  <a:cubicBezTo>
                    <a:pt x="10" y="8"/>
                    <a:pt x="10" y="7"/>
                    <a:pt x="10" y="7"/>
                  </a:cubicBezTo>
                  <a:cubicBezTo>
                    <a:pt x="11" y="8"/>
                    <a:pt x="11" y="10"/>
                    <a:pt x="13" y="11"/>
                  </a:cubicBezTo>
                  <a:cubicBezTo>
                    <a:pt x="13" y="10"/>
                    <a:pt x="15" y="9"/>
                    <a:pt x="16" y="9"/>
                  </a:cubicBezTo>
                  <a:cubicBezTo>
                    <a:pt x="15" y="13"/>
                    <a:pt x="13" y="13"/>
                    <a:pt x="9" y="14"/>
                  </a:cubicBezTo>
                  <a:cubicBezTo>
                    <a:pt x="8" y="15"/>
                    <a:pt x="8" y="16"/>
                    <a:pt x="8" y="16"/>
                  </a:cubicBezTo>
                  <a:cubicBezTo>
                    <a:pt x="7" y="18"/>
                    <a:pt x="2" y="21"/>
                    <a:pt x="1" y="21"/>
                  </a:cubicBezTo>
                  <a:cubicBezTo>
                    <a:pt x="0" y="21"/>
                    <a:pt x="0" y="20"/>
                    <a:pt x="0" y="20"/>
                  </a:cubicBezTo>
                  <a:cubicBezTo>
                    <a:pt x="0" y="18"/>
                    <a:pt x="2" y="18"/>
                    <a:pt x="3" y="18"/>
                  </a:cubicBezTo>
                  <a:cubicBezTo>
                    <a:pt x="3" y="18"/>
                    <a:pt x="3" y="17"/>
                    <a:pt x="3" y="17"/>
                  </a:cubicBezTo>
                  <a:cubicBezTo>
                    <a:pt x="3" y="15"/>
                    <a:pt x="2" y="15"/>
                    <a:pt x="1" y="15"/>
                  </a:cubicBezTo>
                  <a:lnTo>
                    <a:pt x="1" y="14"/>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10" name="Freeform 78">
              <a:extLst>
                <a:ext uri="{FF2B5EF4-FFF2-40B4-BE49-F238E27FC236}">
                  <a16:creationId xmlns:a16="http://schemas.microsoft.com/office/drawing/2014/main" xmlns="" id="{C69EE410-E1EA-4B10-B2F7-6D228F17D4C1}"/>
                </a:ext>
              </a:extLst>
            </p:cNvPr>
            <p:cNvSpPr>
              <a:spLocks/>
            </p:cNvSpPr>
            <p:nvPr>
              <p:custDataLst>
                <p:tags r:id="rId75"/>
              </p:custDataLst>
            </p:nvPr>
          </p:nvSpPr>
          <p:spPr bwMode="auto">
            <a:xfrm>
              <a:off x="5042" y="2844"/>
              <a:ext cx="4" cy="15"/>
            </a:xfrm>
            <a:custGeom>
              <a:avLst/>
              <a:gdLst>
                <a:gd name="T0" fmla="*/ 0 w 1"/>
                <a:gd name="T1" fmla="*/ 2 h 2"/>
                <a:gd name="T2" fmla="*/ 1 w 1"/>
                <a:gd name="T3" fmla="*/ 0 h 2"/>
                <a:gd name="T4" fmla="*/ 1 w 1"/>
                <a:gd name="T5" fmla="*/ 0 h 2"/>
                <a:gd name="T6" fmla="*/ 1 w 1"/>
                <a:gd name="T7" fmla="*/ 1 h 2"/>
                <a:gd name="T8" fmla="*/ 1 w 1"/>
                <a:gd name="T9" fmla="*/ 1 h 2"/>
                <a:gd name="T10" fmla="*/ 0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cubicBezTo>
                    <a:pt x="0" y="1"/>
                    <a:pt x="0" y="1"/>
                    <a:pt x="1" y="0"/>
                  </a:cubicBezTo>
                  <a:lnTo>
                    <a:pt x="1" y="1"/>
                  </a:lnTo>
                  <a:cubicBezTo>
                    <a:pt x="0" y="2"/>
                    <a:pt x="1" y="2"/>
                    <a:pt x="0" y="2"/>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11" name="Freeform 79">
              <a:extLst>
                <a:ext uri="{FF2B5EF4-FFF2-40B4-BE49-F238E27FC236}">
                  <a16:creationId xmlns:a16="http://schemas.microsoft.com/office/drawing/2014/main" xmlns="" id="{FC41551E-AE81-4528-875D-B727883E9C18}"/>
                </a:ext>
              </a:extLst>
            </p:cNvPr>
            <p:cNvSpPr>
              <a:spLocks/>
            </p:cNvSpPr>
            <p:nvPr>
              <p:custDataLst>
                <p:tags r:id="rId76"/>
              </p:custDataLst>
            </p:nvPr>
          </p:nvSpPr>
          <p:spPr bwMode="auto">
            <a:xfrm>
              <a:off x="5089" y="2805"/>
              <a:ext cx="24" cy="27"/>
            </a:xfrm>
            <a:custGeom>
              <a:avLst/>
              <a:gdLst>
                <a:gd name="T0" fmla="*/ 0 w 3"/>
                <a:gd name="T1" fmla="*/ 3 h 4"/>
                <a:gd name="T2" fmla="*/ 2 w 3"/>
                <a:gd name="T3" fmla="*/ 0 h 4"/>
                <a:gd name="T4" fmla="*/ 2 w 3"/>
                <a:gd name="T5" fmla="*/ 0 h 4"/>
                <a:gd name="T6" fmla="*/ 3 w 3"/>
                <a:gd name="T7" fmla="*/ 1 h 4"/>
                <a:gd name="T8" fmla="*/ 3 w 3"/>
                <a:gd name="T9" fmla="*/ 1 h 4"/>
                <a:gd name="T10" fmla="*/ 1 w 3"/>
                <a:gd name="T11" fmla="*/ 3 h 4"/>
                <a:gd name="T12" fmla="*/ 1 w 3"/>
                <a:gd name="T13" fmla="*/ 4 h 4"/>
                <a:gd name="T14" fmla="*/ 0 w 3"/>
                <a:gd name="T15" fmla="*/ 3 h 4"/>
                <a:gd name="T16" fmla="*/ 0 w 3"/>
                <a:gd name="T17" fmla="*/ 3 h 4"/>
                <a:gd name="T18" fmla="*/ 0 w 3"/>
                <a:gd name="T19" fmla="*/ 3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4"/>
                <a:gd name="T32" fmla="*/ 3 w 3"/>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4">
                  <a:moveTo>
                    <a:pt x="0" y="3"/>
                  </a:moveTo>
                  <a:cubicBezTo>
                    <a:pt x="0" y="1"/>
                    <a:pt x="2" y="0"/>
                    <a:pt x="2" y="0"/>
                  </a:cubicBezTo>
                  <a:lnTo>
                    <a:pt x="3" y="1"/>
                  </a:lnTo>
                  <a:cubicBezTo>
                    <a:pt x="2" y="2"/>
                    <a:pt x="2" y="2"/>
                    <a:pt x="1" y="3"/>
                  </a:cubicBezTo>
                  <a:cubicBezTo>
                    <a:pt x="1" y="3"/>
                    <a:pt x="1" y="4"/>
                    <a:pt x="1" y="4"/>
                  </a:cubicBezTo>
                  <a:cubicBezTo>
                    <a:pt x="1" y="4"/>
                    <a:pt x="0" y="3"/>
                    <a:pt x="0" y="3"/>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12" name="Freeform 80">
              <a:extLst>
                <a:ext uri="{FF2B5EF4-FFF2-40B4-BE49-F238E27FC236}">
                  <a16:creationId xmlns:a16="http://schemas.microsoft.com/office/drawing/2014/main" xmlns="" id="{57DDDBAB-20C1-4664-BB9E-D6735F478215}"/>
                </a:ext>
              </a:extLst>
            </p:cNvPr>
            <p:cNvSpPr>
              <a:spLocks/>
            </p:cNvSpPr>
            <p:nvPr>
              <p:custDataLst>
                <p:tags r:id="rId77"/>
              </p:custDataLst>
            </p:nvPr>
          </p:nvSpPr>
          <p:spPr bwMode="auto">
            <a:xfrm>
              <a:off x="5375" y="2875"/>
              <a:ext cx="27" cy="20"/>
            </a:xfrm>
            <a:custGeom>
              <a:avLst/>
              <a:gdLst>
                <a:gd name="T0" fmla="*/ 0 w 3"/>
                <a:gd name="T1" fmla="*/ 0 h 3"/>
                <a:gd name="T2" fmla="*/ 2 w 3"/>
                <a:gd name="T3" fmla="*/ 3 h 3"/>
                <a:gd name="T4" fmla="*/ 3 w 3"/>
                <a:gd name="T5" fmla="*/ 1 h 3"/>
                <a:gd name="T6" fmla="*/ 3 w 3"/>
                <a:gd name="T7" fmla="*/ 0 h 3"/>
                <a:gd name="T8" fmla="*/ 0 w 3"/>
                <a:gd name="T9" fmla="*/ 0 h 3"/>
                <a:gd name="T10" fmla="*/ 0 w 3"/>
                <a:gd name="T11" fmla="*/ 0 h 3"/>
                <a:gd name="T12" fmla="*/ 0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0"/>
                  </a:moveTo>
                  <a:cubicBezTo>
                    <a:pt x="0" y="2"/>
                    <a:pt x="1" y="3"/>
                    <a:pt x="2" y="3"/>
                  </a:cubicBezTo>
                  <a:cubicBezTo>
                    <a:pt x="2" y="3"/>
                    <a:pt x="3" y="2"/>
                    <a:pt x="3" y="1"/>
                  </a:cubicBezTo>
                  <a:cubicBezTo>
                    <a:pt x="3" y="1"/>
                    <a:pt x="3" y="0"/>
                    <a:pt x="3" y="0"/>
                  </a:cubicBezTo>
                  <a:cubicBezTo>
                    <a:pt x="2" y="0"/>
                    <a:pt x="1" y="0"/>
                    <a:pt x="0"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13" name="Freeform 81">
              <a:extLst>
                <a:ext uri="{FF2B5EF4-FFF2-40B4-BE49-F238E27FC236}">
                  <a16:creationId xmlns:a16="http://schemas.microsoft.com/office/drawing/2014/main" xmlns="" id="{F2417DBB-7070-4705-A313-748A6834BB95}"/>
                </a:ext>
              </a:extLst>
            </p:cNvPr>
            <p:cNvSpPr>
              <a:spLocks/>
            </p:cNvSpPr>
            <p:nvPr>
              <p:custDataLst>
                <p:tags r:id="rId78"/>
              </p:custDataLst>
            </p:nvPr>
          </p:nvSpPr>
          <p:spPr bwMode="auto">
            <a:xfrm>
              <a:off x="5391" y="2902"/>
              <a:ext cx="11" cy="16"/>
            </a:xfrm>
            <a:custGeom>
              <a:avLst/>
              <a:gdLst>
                <a:gd name="T0" fmla="*/ 1 w 1"/>
                <a:gd name="T1" fmla="*/ 0 h 2"/>
                <a:gd name="T2" fmla="*/ 0 w 1"/>
                <a:gd name="T3" fmla="*/ 1 h 2"/>
                <a:gd name="T4" fmla="*/ 0 w 1"/>
                <a:gd name="T5" fmla="*/ 1 h 2"/>
                <a:gd name="T6" fmla="*/ 1 w 1"/>
                <a:gd name="T7" fmla="*/ 2 h 2"/>
                <a:gd name="T8" fmla="*/ 1 w 1"/>
                <a:gd name="T9" fmla="*/ 2 h 2"/>
                <a:gd name="T10" fmla="*/ 1 w 1"/>
                <a:gd name="T11" fmla="*/ 0 h 2"/>
                <a:gd name="T12" fmla="*/ 1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lnTo>
                    <a:pt x="0" y="1"/>
                  </a:lnTo>
                  <a:cubicBezTo>
                    <a:pt x="0" y="1"/>
                    <a:pt x="1" y="2"/>
                    <a:pt x="1" y="2"/>
                  </a:cubicBezTo>
                  <a:lnTo>
                    <a:pt x="1" y="0"/>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14" name="Freeform 82">
              <a:extLst>
                <a:ext uri="{FF2B5EF4-FFF2-40B4-BE49-F238E27FC236}">
                  <a16:creationId xmlns:a16="http://schemas.microsoft.com/office/drawing/2014/main" xmlns="" id="{1D49E95F-AC23-48AC-BAE4-876DC7FFC695}"/>
                </a:ext>
              </a:extLst>
            </p:cNvPr>
            <p:cNvSpPr>
              <a:spLocks/>
            </p:cNvSpPr>
            <p:nvPr>
              <p:custDataLst>
                <p:tags r:id="rId79"/>
              </p:custDataLst>
            </p:nvPr>
          </p:nvSpPr>
          <p:spPr bwMode="auto">
            <a:xfrm>
              <a:off x="5125" y="2722"/>
              <a:ext cx="19" cy="8"/>
            </a:xfrm>
            <a:custGeom>
              <a:avLst/>
              <a:gdLst>
                <a:gd name="T0" fmla="*/ 0 w 3"/>
                <a:gd name="T1" fmla="*/ 0 h 1"/>
                <a:gd name="T2" fmla="*/ 3 w 3"/>
                <a:gd name="T3" fmla="*/ 1 h 1"/>
                <a:gd name="T4" fmla="*/ 0 w 3"/>
                <a:gd name="T5" fmla="*/ 1 h 1"/>
                <a:gd name="T6" fmla="*/ 0 w 3"/>
                <a:gd name="T7" fmla="*/ 1 h 1"/>
                <a:gd name="T8" fmla="*/ 0 w 3"/>
                <a:gd name="T9" fmla="*/ 0 h 1"/>
                <a:gd name="T10" fmla="*/ 0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0"/>
                  </a:moveTo>
                  <a:cubicBezTo>
                    <a:pt x="1" y="0"/>
                    <a:pt x="2" y="0"/>
                    <a:pt x="3" y="1"/>
                  </a:cubicBezTo>
                  <a:cubicBezTo>
                    <a:pt x="1" y="1"/>
                    <a:pt x="1" y="1"/>
                    <a:pt x="0" y="1"/>
                  </a:cubicBezTo>
                  <a:lnTo>
                    <a:pt x="0" y="0"/>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15" name="Freeform 83">
              <a:extLst>
                <a:ext uri="{FF2B5EF4-FFF2-40B4-BE49-F238E27FC236}">
                  <a16:creationId xmlns:a16="http://schemas.microsoft.com/office/drawing/2014/main" xmlns="" id="{95D2BC09-A3C1-48D7-A9BB-56B9BBC967F5}"/>
                </a:ext>
              </a:extLst>
            </p:cNvPr>
            <p:cNvSpPr>
              <a:spLocks/>
            </p:cNvSpPr>
            <p:nvPr>
              <p:custDataLst>
                <p:tags r:id="rId80"/>
              </p:custDataLst>
            </p:nvPr>
          </p:nvSpPr>
          <p:spPr bwMode="auto">
            <a:xfrm>
              <a:off x="5113" y="2699"/>
              <a:ext cx="23" cy="8"/>
            </a:xfrm>
            <a:custGeom>
              <a:avLst/>
              <a:gdLst>
                <a:gd name="T0" fmla="*/ 0 w 3"/>
                <a:gd name="T1" fmla="*/ 1 h 1"/>
                <a:gd name="T2" fmla="*/ 3 w 3"/>
                <a:gd name="T3" fmla="*/ 1 h 1"/>
                <a:gd name="T4" fmla="*/ 3 w 3"/>
                <a:gd name="T5" fmla="*/ 1 h 1"/>
                <a:gd name="T6" fmla="*/ 1 w 3"/>
                <a:gd name="T7" fmla="*/ 0 h 1"/>
                <a:gd name="T8" fmla="*/ 1 w 3"/>
                <a:gd name="T9" fmla="*/ 0 h 1"/>
                <a:gd name="T10" fmla="*/ 0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3" y="1"/>
                  </a:lnTo>
                  <a:cubicBezTo>
                    <a:pt x="3" y="1"/>
                    <a:pt x="2" y="0"/>
                    <a:pt x="1" y="0"/>
                  </a:cubicBezTo>
                  <a:lnTo>
                    <a:pt x="0" y="1"/>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16" name="Freeform 84">
              <a:extLst>
                <a:ext uri="{FF2B5EF4-FFF2-40B4-BE49-F238E27FC236}">
                  <a16:creationId xmlns:a16="http://schemas.microsoft.com/office/drawing/2014/main" xmlns="" id="{88D3CDCE-6A24-4140-B148-8929F494798F}"/>
                </a:ext>
              </a:extLst>
            </p:cNvPr>
            <p:cNvSpPr>
              <a:spLocks/>
            </p:cNvSpPr>
            <p:nvPr>
              <p:custDataLst>
                <p:tags r:id="rId81"/>
              </p:custDataLst>
            </p:nvPr>
          </p:nvSpPr>
          <p:spPr bwMode="auto">
            <a:xfrm>
              <a:off x="4992" y="2628"/>
              <a:ext cx="7" cy="16"/>
            </a:xfrm>
            <a:custGeom>
              <a:avLst/>
              <a:gdLst>
                <a:gd name="T0" fmla="*/ 0 w 1"/>
                <a:gd name="T1" fmla="*/ 2 h 2"/>
                <a:gd name="T2" fmla="*/ 0 w 1"/>
                <a:gd name="T3" fmla="*/ 2 h 2"/>
                <a:gd name="T4" fmla="*/ 0 w 1"/>
                <a:gd name="T5" fmla="*/ 2 h 2"/>
                <a:gd name="T6" fmla="*/ 0 w 1"/>
                <a:gd name="T7" fmla="*/ 0 h 2"/>
                <a:gd name="T8" fmla="*/ 0 w 1"/>
                <a:gd name="T9" fmla="*/ 0 h 2"/>
                <a:gd name="T10" fmla="*/ 0 w 1"/>
                <a:gd name="T11" fmla="*/ 2 h 2"/>
                <a:gd name="T12" fmla="*/ 0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lnTo>
                    <a:pt x="0" y="2"/>
                  </a:lnTo>
                  <a:cubicBezTo>
                    <a:pt x="0" y="1"/>
                    <a:pt x="1" y="1"/>
                    <a:pt x="0" y="0"/>
                  </a:cubicBezTo>
                  <a:lnTo>
                    <a:pt x="0" y="2"/>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17" name="Freeform 85">
              <a:extLst>
                <a:ext uri="{FF2B5EF4-FFF2-40B4-BE49-F238E27FC236}">
                  <a16:creationId xmlns:a16="http://schemas.microsoft.com/office/drawing/2014/main" xmlns="" id="{02462AE9-67B0-46E6-B1BD-C657AAD75716}"/>
                </a:ext>
              </a:extLst>
            </p:cNvPr>
            <p:cNvSpPr>
              <a:spLocks/>
            </p:cNvSpPr>
            <p:nvPr>
              <p:custDataLst>
                <p:tags r:id="rId82"/>
              </p:custDataLst>
            </p:nvPr>
          </p:nvSpPr>
          <p:spPr bwMode="auto">
            <a:xfrm>
              <a:off x="4929" y="2722"/>
              <a:ext cx="23" cy="8"/>
            </a:xfrm>
            <a:custGeom>
              <a:avLst/>
              <a:gdLst>
                <a:gd name="T0" fmla="*/ 1 w 3"/>
                <a:gd name="T1" fmla="*/ 1 h 1"/>
                <a:gd name="T2" fmla="*/ 3 w 3"/>
                <a:gd name="T3" fmla="*/ 1 h 1"/>
                <a:gd name="T4" fmla="*/ 3 w 3"/>
                <a:gd name="T5" fmla="*/ 1 h 1"/>
                <a:gd name="T6" fmla="*/ 3 w 3"/>
                <a:gd name="T7" fmla="*/ 0 h 1"/>
                <a:gd name="T8" fmla="*/ 3 w 3"/>
                <a:gd name="T9" fmla="*/ 0 h 1"/>
                <a:gd name="T10" fmla="*/ 0 w 3"/>
                <a:gd name="T11" fmla="*/ 0 h 1"/>
                <a:gd name="T12" fmla="*/ 1 w 3"/>
                <a:gd name="T13" fmla="*/ 1 h 1"/>
                <a:gd name="T14" fmla="*/ 1 w 3"/>
                <a:gd name="T15" fmla="*/ 1 h 1"/>
                <a:gd name="T16" fmla="*/ 1 w 3"/>
                <a:gd name="T17" fmla="*/ 1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1"/>
                <a:gd name="T29" fmla="*/ 3 w 3"/>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1">
                  <a:moveTo>
                    <a:pt x="1" y="1"/>
                  </a:moveTo>
                  <a:cubicBezTo>
                    <a:pt x="2" y="1"/>
                    <a:pt x="2" y="1"/>
                    <a:pt x="3" y="1"/>
                  </a:cubicBezTo>
                  <a:lnTo>
                    <a:pt x="3" y="0"/>
                  </a:lnTo>
                  <a:cubicBezTo>
                    <a:pt x="1" y="0"/>
                    <a:pt x="2" y="0"/>
                    <a:pt x="0" y="0"/>
                  </a:cubicBezTo>
                  <a:cubicBezTo>
                    <a:pt x="0" y="0"/>
                    <a:pt x="1" y="1"/>
                    <a:pt x="1" y="1"/>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18" name="Freeform 86">
              <a:extLst>
                <a:ext uri="{FF2B5EF4-FFF2-40B4-BE49-F238E27FC236}">
                  <a16:creationId xmlns:a16="http://schemas.microsoft.com/office/drawing/2014/main" xmlns="" id="{C5781DE0-4D30-43E7-8940-D6A26DA3A9C7}"/>
                </a:ext>
              </a:extLst>
            </p:cNvPr>
            <p:cNvSpPr>
              <a:spLocks/>
            </p:cNvSpPr>
            <p:nvPr>
              <p:custDataLst>
                <p:tags r:id="rId83"/>
              </p:custDataLst>
            </p:nvPr>
          </p:nvSpPr>
          <p:spPr bwMode="auto">
            <a:xfrm>
              <a:off x="4941" y="2851"/>
              <a:ext cx="11" cy="16"/>
            </a:xfrm>
            <a:custGeom>
              <a:avLst/>
              <a:gdLst>
                <a:gd name="T0" fmla="*/ 0 w 2"/>
                <a:gd name="T1" fmla="*/ 0 h 2"/>
                <a:gd name="T2" fmla="*/ 2 w 2"/>
                <a:gd name="T3" fmla="*/ 1 h 2"/>
                <a:gd name="T4" fmla="*/ 1 w 2"/>
                <a:gd name="T5" fmla="*/ 2 h 2"/>
                <a:gd name="T6" fmla="*/ 0 w 2"/>
                <a:gd name="T7" fmla="*/ 0 h 2"/>
                <a:gd name="T8" fmla="*/ 0 w 2"/>
                <a:gd name="T9" fmla="*/ 0 h 2"/>
                <a:gd name="T10" fmla="*/ 0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0"/>
                  </a:moveTo>
                  <a:cubicBezTo>
                    <a:pt x="1" y="0"/>
                    <a:pt x="1" y="1"/>
                    <a:pt x="2" y="1"/>
                  </a:cubicBezTo>
                  <a:cubicBezTo>
                    <a:pt x="2" y="1"/>
                    <a:pt x="1" y="2"/>
                    <a:pt x="1" y="2"/>
                  </a:cubicBezTo>
                  <a:cubicBezTo>
                    <a:pt x="0" y="2"/>
                    <a:pt x="0" y="0"/>
                    <a:pt x="0"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19" name="Freeform 87">
              <a:extLst>
                <a:ext uri="{FF2B5EF4-FFF2-40B4-BE49-F238E27FC236}">
                  <a16:creationId xmlns:a16="http://schemas.microsoft.com/office/drawing/2014/main" xmlns="" id="{C2D99AEB-833F-4B3F-A300-FBC1ABA25FBA}"/>
                </a:ext>
              </a:extLst>
            </p:cNvPr>
            <p:cNvSpPr>
              <a:spLocks/>
            </p:cNvSpPr>
            <p:nvPr>
              <p:custDataLst>
                <p:tags r:id="rId84"/>
              </p:custDataLst>
            </p:nvPr>
          </p:nvSpPr>
          <p:spPr bwMode="auto">
            <a:xfrm>
              <a:off x="5027" y="2722"/>
              <a:ext cx="4" cy="8"/>
            </a:xfrm>
            <a:custGeom>
              <a:avLst/>
              <a:gdLst>
                <a:gd name="T0" fmla="*/ 0 w 1"/>
                <a:gd name="T1" fmla="*/ 0 h 1"/>
                <a:gd name="T2" fmla="*/ 1 w 1"/>
                <a:gd name="T3" fmla="*/ 1 h 1"/>
                <a:gd name="T4" fmla="*/ 1 w 1"/>
                <a:gd name="T5" fmla="*/ 1 h 1"/>
                <a:gd name="T6" fmla="*/ 1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1" y="1"/>
                  </a:lnTo>
                  <a:cubicBezTo>
                    <a:pt x="1" y="1"/>
                    <a:pt x="1" y="1"/>
                    <a:pt x="1" y="0"/>
                  </a:cubicBezTo>
                  <a:cubicBezTo>
                    <a:pt x="0" y="0"/>
                    <a:pt x="0" y="0"/>
                    <a:pt x="0"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20" name="Freeform 88">
              <a:extLst>
                <a:ext uri="{FF2B5EF4-FFF2-40B4-BE49-F238E27FC236}">
                  <a16:creationId xmlns:a16="http://schemas.microsoft.com/office/drawing/2014/main" xmlns="" id="{FA035013-2CCD-4D3B-871A-DBEEE2C169D2}"/>
                </a:ext>
              </a:extLst>
            </p:cNvPr>
            <p:cNvSpPr>
              <a:spLocks/>
            </p:cNvSpPr>
            <p:nvPr>
              <p:custDataLst>
                <p:tags r:id="rId85"/>
              </p:custDataLst>
            </p:nvPr>
          </p:nvSpPr>
          <p:spPr bwMode="auto">
            <a:xfrm>
              <a:off x="4874" y="2448"/>
              <a:ext cx="16" cy="40"/>
            </a:xfrm>
            <a:custGeom>
              <a:avLst/>
              <a:gdLst>
                <a:gd name="T0" fmla="*/ 2 w 2"/>
                <a:gd name="T1" fmla="*/ 5 h 5"/>
                <a:gd name="T2" fmla="*/ 2 w 2"/>
                <a:gd name="T3" fmla="*/ 4 h 5"/>
                <a:gd name="T4" fmla="*/ 2 w 2"/>
                <a:gd name="T5" fmla="*/ 0 h 5"/>
                <a:gd name="T6" fmla="*/ 0 w 2"/>
                <a:gd name="T7" fmla="*/ 4 h 5"/>
                <a:gd name="T8" fmla="*/ 2 w 2"/>
                <a:gd name="T9" fmla="*/ 5 h 5"/>
                <a:gd name="T10" fmla="*/ 2 w 2"/>
                <a:gd name="T11" fmla="*/ 5 h 5"/>
                <a:gd name="T12" fmla="*/ 2 w 2"/>
                <a:gd name="T13" fmla="*/ 5 h 5"/>
                <a:gd name="T14" fmla="*/ 0 60000 65536"/>
                <a:gd name="T15" fmla="*/ 0 60000 65536"/>
                <a:gd name="T16" fmla="*/ 0 60000 65536"/>
                <a:gd name="T17" fmla="*/ 0 60000 65536"/>
                <a:gd name="T18" fmla="*/ 0 60000 65536"/>
                <a:gd name="T19" fmla="*/ 0 60000 65536"/>
                <a:gd name="T20" fmla="*/ 0 60000 65536"/>
                <a:gd name="T21" fmla="*/ 0 w 2"/>
                <a:gd name="T22" fmla="*/ 0 h 5"/>
                <a:gd name="T23" fmla="*/ 2 w 2"/>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5">
                  <a:moveTo>
                    <a:pt x="2" y="5"/>
                  </a:moveTo>
                  <a:cubicBezTo>
                    <a:pt x="2" y="5"/>
                    <a:pt x="2" y="4"/>
                    <a:pt x="2" y="4"/>
                  </a:cubicBezTo>
                  <a:cubicBezTo>
                    <a:pt x="2" y="2"/>
                    <a:pt x="2" y="1"/>
                    <a:pt x="2" y="0"/>
                  </a:cubicBezTo>
                  <a:cubicBezTo>
                    <a:pt x="0" y="1"/>
                    <a:pt x="0" y="3"/>
                    <a:pt x="0" y="4"/>
                  </a:cubicBezTo>
                  <a:cubicBezTo>
                    <a:pt x="0" y="4"/>
                    <a:pt x="1" y="5"/>
                    <a:pt x="2" y="5"/>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21" name="Freeform 89">
              <a:extLst>
                <a:ext uri="{FF2B5EF4-FFF2-40B4-BE49-F238E27FC236}">
                  <a16:creationId xmlns:a16="http://schemas.microsoft.com/office/drawing/2014/main" xmlns="" id="{69E86B3D-1F83-45F4-AF0D-8DBB3345E097}"/>
                </a:ext>
              </a:extLst>
            </p:cNvPr>
            <p:cNvSpPr>
              <a:spLocks/>
            </p:cNvSpPr>
            <p:nvPr>
              <p:custDataLst>
                <p:tags r:id="rId86"/>
              </p:custDataLst>
            </p:nvPr>
          </p:nvSpPr>
          <p:spPr bwMode="auto">
            <a:xfrm>
              <a:off x="4905" y="2417"/>
              <a:ext cx="24" cy="31"/>
            </a:xfrm>
            <a:custGeom>
              <a:avLst/>
              <a:gdLst>
                <a:gd name="T0" fmla="*/ 0 w 4"/>
                <a:gd name="T1" fmla="*/ 1 h 4"/>
                <a:gd name="T2" fmla="*/ 3 w 4"/>
                <a:gd name="T3" fmla="*/ 4 h 4"/>
                <a:gd name="T4" fmla="*/ 3 w 4"/>
                <a:gd name="T5" fmla="*/ 4 h 4"/>
                <a:gd name="T6" fmla="*/ 4 w 4"/>
                <a:gd name="T7" fmla="*/ 4 h 4"/>
                <a:gd name="T8" fmla="*/ 4 w 4"/>
                <a:gd name="T9" fmla="*/ 4 h 4"/>
                <a:gd name="T10" fmla="*/ 4 w 4"/>
                <a:gd name="T11" fmla="*/ 0 h 4"/>
                <a:gd name="T12" fmla="*/ 0 w 4"/>
                <a:gd name="T13" fmla="*/ 1 h 4"/>
                <a:gd name="T14" fmla="*/ 0 w 4"/>
                <a:gd name="T15" fmla="*/ 1 h 4"/>
                <a:gd name="T16" fmla="*/ 0 w 4"/>
                <a:gd name="T17" fmla="*/ 1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0" y="1"/>
                  </a:moveTo>
                  <a:cubicBezTo>
                    <a:pt x="1" y="1"/>
                    <a:pt x="3" y="3"/>
                    <a:pt x="3" y="4"/>
                  </a:cubicBezTo>
                  <a:lnTo>
                    <a:pt x="4" y="4"/>
                  </a:lnTo>
                  <a:cubicBezTo>
                    <a:pt x="3" y="2"/>
                    <a:pt x="3" y="2"/>
                    <a:pt x="4" y="0"/>
                  </a:cubicBezTo>
                  <a:cubicBezTo>
                    <a:pt x="3" y="0"/>
                    <a:pt x="1" y="0"/>
                    <a:pt x="0" y="1"/>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22" name="Freeform 90">
              <a:extLst>
                <a:ext uri="{FF2B5EF4-FFF2-40B4-BE49-F238E27FC236}">
                  <a16:creationId xmlns:a16="http://schemas.microsoft.com/office/drawing/2014/main" xmlns="" id="{DA192DCD-F3F2-4F28-8AFB-A3AE3D49847A}"/>
                </a:ext>
              </a:extLst>
            </p:cNvPr>
            <p:cNvSpPr>
              <a:spLocks/>
            </p:cNvSpPr>
            <p:nvPr>
              <p:custDataLst>
                <p:tags r:id="rId87"/>
              </p:custDataLst>
            </p:nvPr>
          </p:nvSpPr>
          <p:spPr bwMode="auto">
            <a:xfrm>
              <a:off x="4874" y="2386"/>
              <a:ext cx="4" cy="16"/>
            </a:xfrm>
            <a:custGeom>
              <a:avLst/>
              <a:gdLst>
                <a:gd name="T0" fmla="*/ 1 w 1"/>
                <a:gd name="T1" fmla="*/ 2 h 2"/>
                <a:gd name="T2" fmla="*/ 1 w 1"/>
                <a:gd name="T3" fmla="*/ 0 h 2"/>
                <a:gd name="T4" fmla="*/ 1 w 1"/>
                <a:gd name="T5" fmla="*/ 2 h 2"/>
                <a:gd name="T6" fmla="*/ 1 w 1"/>
                <a:gd name="T7" fmla="*/ 2 h 2"/>
                <a:gd name="T8" fmla="*/ 1 w 1"/>
                <a:gd name="T9" fmla="*/ 2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2"/>
                  </a:moveTo>
                  <a:cubicBezTo>
                    <a:pt x="1" y="1"/>
                    <a:pt x="1" y="0"/>
                    <a:pt x="1" y="0"/>
                  </a:cubicBezTo>
                  <a:cubicBezTo>
                    <a:pt x="0" y="0"/>
                    <a:pt x="0" y="2"/>
                    <a:pt x="1" y="2"/>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23" name="Freeform 91">
              <a:extLst>
                <a:ext uri="{FF2B5EF4-FFF2-40B4-BE49-F238E27FC236}">
                  <a16:creationId xmlns:a16="http://schemas.microsoft.com/office/drawing/2014/main" xmlns="" id="{9BBF2B9A-4C28-4C05-94DD-0AA949038D37}"/>
                </a:ext>
              </a:extLst>
            </p:cNvPr>
            <p:cNvSpPr>
              <a:spLocks/>
            </p:cNvSpPr>
            <p:nvPr>
              <p:custDataLst>
                <p:tags r:id="rId88"/>
              </p:custDataLst>
            </p:nvPr>
          </p:nvSpPr>
          <p:spPr bwMode="auto">
            <a:xfrm>
              <a:off x="4859" y="2378"/>
              <a:ext cx="15" cy="16"/>
            </a:xfrm>
            <a:custGeom>
              <a:avLst/>
              <a:gdLst>
                <a:gd name="T0" fmla="*/ 1 w 2"/>
                <a:gd name="T1" fmla="*/ 1 h 2"/>
                <a:gd name="T2" fmla="*/ 0 w 2"/>
                <a:gd name="T3" fmla="*/ 2 h 2"/>
                <a:gd name="T4" fmla="*/ 0 w 2"/>
                <a:gd name="T5" fmla="*/ 2 h 2"/>
                <a:gd name="T6" fmla="*/ 2 w 2"/>
                <a:gd name="T7" fmla="*/ 1 h 2"/>
                <a:gd name="T8" fmla="*/ 2 w 2"/>
                <a:gd name="T9" fmla="*/ 1 h 2"/>
                <a:gd name="T10" fmla="*/ 2 w 2"/>
                <a:gd name="T11" fmla="*/ 0 h 2"/>
                <a:gd name="T12" fmla="*/ 2 w 2"/>
                <a:gd name="T13" fmla="*/ 0 h 2"/>
                <a:gd name="T14" fmla="*/ 1 w 2"/>
                <a:gd name="T15" fmla="*/ 1 h 2"/>
                <a:gd name="T16" fmla="*/ 1 w 2"/>
                <a:gd name="T17" fmla="*/ 1 h 2"/>
                <a:gd name="T18" fmla="*/ 1 w 2"/>
                <a:gd name="T19" fmla="*/ 1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2"/>
                <a:gd name="T32" fmla="*/ 2 w 2"/>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2">
                  <a:moveTo>
                    <a:pt x="1" y="1"/>
                  </a:moveTo>
                  <a:lnTo>
                    <a:pt x="0" y="2"/>
                  </a:lnTo>
                  <a:cubicBezTo>
                    <a:pt x="0" y="2"/>
                    <a:pt x="1" y="2"/>
                    <a:pt x="2" y="1"/>
                  </a:cubicBezTo>
                  <a:lnTo>
                    <a:pt x="2" y="0"/>
                  </a:lnTo>
                  <a:cubicBezTo>
                    <a:pt x="1" y="0"/>
                    <a:pt x="1" y="0"/>
                    <a:pt x="1" y="1"/>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24" name="Freeform 92">
              <a:extLst>
                <a:ext uri="{FF2B5EF4-FFF2-40B4-BE49-F238E27FC236}">
                  <a16:creationId xmlns:a16="http://schemas.microsoft.com/office/drawing/2014/main" xmlns="" id="{7D0AB818-6DD5-40CA-8318-D0DB09B7FAD8}"/>
                </a:ext>
              </a:extLst>
            </p:cNvPr>
            <p:cNvSpPr>
              <a:spLocks/>
            </p:cNvSpPr>
            <p:nvPr>
              <p:custDataLst>
                <p:tags r:id="rId89"/>
              </p:custDataLst>
            </p:nvPr>
          </p:nvSpPr>
          <p:spPr bwMode="auto">
            <a:xfrm>
              <a:off x="4890" y="2405"/>
              <a:ext cx="15" cy="4"/>
            </a:xfrm>
            <a:custGeom>
              <a:avLst/>
              <a:gdLst>
                <a:gd name="T0" fmla="*/ 0 w 2"/>
                <a:gd name="T1" fmla="*/ 0 h 4"/>
                <a:gd name="T2" fmla="*/ 2 w 2"/>
                <a:gd name="T3" fmla="*/ 0 h 4"/>
                <a:gd name="T4" fmla="*/ 2 w 2"/>
                <a:gd name="T5" fmla="*/ 0 h 4"/>
                <a:gd name="T6" fmla="*/ 2 w 2"/>
                <a:gd name="T7" fmla="*/ 0 h 4"/>
                <a:gd name="T8" fmla="*/ 2 w 2"/>
                <a:gd name="T9" fmla="*/ 0 h 4"/>
                <a:gd name="T10" fmla="*/ 0 w 2"/>
                <a:gd name="T11" fmla="*/ 0 h 4"/>
                <a:gd name="T12" fmla="*/ 0 w 2"/>
                <a:gd name="T13" fmla="*/ 0 h 4"/>
                <a:gd name="T14" fmla="*/ 0 w 2"/>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0"/>
                  </a:moveTo>
                  <a:lnTo>
                    <a:pt x="2" y="0"/>
                  </a:lnTo>
                  <a:cubicBezTo>
                    <a:pt x="1" y="0"/>
                    <a:pt x="0" y="0"/>
                    <a:pt x="0"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25" name="Freeform 93">
              <a:extLst>
                <a:ext uri="{FF2B5EF4-FFF2-40B4-BE49-F238E27FC236}">
                  <a16:creationId xmlns:a16="http://schemas.microsoft.com/office/drawing/2014/main" xmlns="" id="{EF922E1F-F79C-49C8-A7B1-0514E2F708B1}"/>
                </a:ext>
              </a:extLst>
            </p:cNvPr>
            <p:cNvSpPr>
              <a:spLocks/>
            </p:cNvSpPr>
            <p:nvPr>
              <p:custDataLst>
                <p:tags r:id="rId90"/>
              </p:custDataLst>
            </p:nvPr>
          </p:nvSpPr>
          <p:spPr bwMode="auto">
            <a:xfrm>
              <a:off x="4859" y="2538"/>
              <a:ext cx="19" cy="12"/>
            </a:xfrm>
            <a:custGeom>
              <a:avLst/>
              <a:gdLst>
                <a:gd name="T0" fmla="*/ 2 w 3"/>
                <a:gd name="T1" fmla="*/ 2 h 2"/>
                <a:gd name="T2" fmla="*/ 3 w 3"/>
                <a:gd name="T3" fmla="*/ 0 h 2"/>
                <a:gd name="T4" fmla="*/ 0 w 3"/>
                <a:gd name="T5" fmla="*/ 1 h 2"/>
                <a:gd name="T6" fmla="*/ 2 w 3"/>
                <a:gd name="T7" fmla="*/ 2 h 2"/>
                <a:gd name="T8" fmla="*/ 2 w 3"/>
                <a:gd name="T9" fmla="*/ 2 h 2"/>
                <a:gd name="T10" fmla="*/ 2 w 3"/>
                <a:gd name="T11" fmla="*/ 2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2" y="2"/>
                  </a:moveTo>
                  <a:cubicBezTo>
                    <a:pt x="2" y="1"/>
                    <a:pt x="3" y="1"/>
                    <a:pt x="3" y="0"/>
                  </a:cubicBezTo>
                  <a:cubicBezTo>
                    <a:pt x="2" y="0"/>
                    <a:pt x="1" y="0"/>
                    <a:pt x="0" y="1"/>
                  </a:cubicBezTo>
                  <a:cubicBezTo>
                    <a:pt x="1" y="1"/>
                    <a:pt x="1" y="2"/>
                    <a:pt x="2" y="2"/>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26" name="Freeform 94">
              <a:extLst>
                <a:ext uri="{FF2B5EF4-FFF2-40B4-BE49-F238E27FC236}">
                  <a16:creationId xmlns:a16="http://schemas.microsoft.com/office/drawing/2014/main" xmlns="" id="{419138B2-D2F2-4746-A811-5AD7B2F3A328}"/>
                </a:ext>
              </a:extLst>
            </p:cNvPr>
            <p:cNvSpPr>
              <a:spLocks/>
            </p:cNvSpPr>
            <p:nvPr>
              <p:custDataLst>
                <p:tags r:id="rId91"/>
              </p:custDataLst>
            </p:nvPr>
          </p:nvSpPr>
          <p:spPr bwMode="auto">
            <a:xfrm>
              <a:off x="4847" y="2550"/>
              <a:ext cx="12" cy="12"/>
            </a:xfrm>
            <a:custGeom>
              <a:avLst/>
              <a:gdLst>
                <a:gd name="T0" fmla="*/ 2 w 2"/>
                <a:gd name="T1" fmla="*/ 1 h 1"/>
                <a:gd name="T2" fmla="*/ 2 w 2"/>
                <a:gd name="T3" fmla="*/ 0 h 1"/>
                <a:gd name="T4" fmla="*/ 2 w 2"/>
                <a:gd name="T5" fmla="*/ 0 h 1"/>
                <a:gd name="T6" fmla="*/ 0 w 2"/>
                <a:gd name="T7" fmla="*/ 0 h 1"/>
                <a:gd name="T8" fmla="*/ 0 w 2"/>
                <a:gd name="T9" fmla="*/ 0 h 1"/>
                <a:gd name="T10" fmla="*/ 2 w 2"/>
                <a:gd name="T11" fmla="*/ 1 h 1"/>
                <a:gd name="T12" fmla="*/ 2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lnTo>
                    <a:pt x="2" y="0"/>
                  </a:lnTo>
                  <a:cubicBezTo>
                    <a:pt x="1" y="0"/>
                    <a:pt x="1" y="0"/>
                    <a:pt x="0" y="0"/>
                  </a:cubicBezTo>
                  <a:lnTo>
                    <a:pt x="2" y="1"/>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27" name="Freeform 95">
              <a:extLst>
                <a:ext uri="{FF2B5EF4-FFF2-40B4-BE49-F238E27FC236}">
                  <a16:creationId xmlns:a16="http://schemas.microsoft.com/office/drawing/2014/main" xmlns="" id="{787DB815-4515-4B21-9E81-2EE10A693EE8}"/>
                </a:ext>
              </a:extLst>
            </p:cNvPr>
            <p:cNvSpPr>
              <a:spLocks/>
            </p:cNvSpPr>
            <p:nvPr>
              <p:custDataLst>
                <p:tags r:id="rId92"/>
              </p:custDataLst>
            </p:nvPr>
          </p:nvSpPr>
          <p:spPr bwMode="auto">
            <a:xfrm>
              <a:off x="4917" y="2722"/>
              <a:ext cx="12" cy="12"/>
            </a:xfrm>
            <a:custGeom>
              <a:avLst/>
              <a:gdLst>
                <a:gd name="T0" fmla="*/ 1 w 2"/>
                <a:gd name="T1" fmla="*/ 0 h 2"/>
                <a:gd name="T2" fmla="*/ 1 w 2"/>
                <a:gd name="T3" fmla="*/ 2 h 2"/>
                <a:gd name="T4" fmla="*/ 2 w 2"/>
                <a:gd name="T5" fmla="*/ 0 h 2"/>
                <a:gd name="T6" fmla="*/ 2 w 2"/>
                <a:gd name="T7" fmla="*/ 0 h 2"/>
                <a:gd name="T8" fmla="*/ 1 w 2"/>
                <a:gd name="T9" fmla="*/ 0 h 2"/>
                <a:gd name="T10" fmla="*/ 1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1" y="0"/>
                  </a:moveTo>
                  <a:cubicBezTo>
                    <a:pt x="1" y="1"/>
                    <a:pt x="0" y="2"/>
                    <a:pt x="1" y="2"/>
                  </a:cubicBezTo>
                  <a:cubicBezTo>
                    <a:pt x="1" y="1"/>
                    <a:pt x="2" y="0"/>
                    <a:pt x="2" y="0"/>
                  </a:cubicBezTo>
                  <a:lnTo>
                    <a:pt x="1" y="0"/>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28" name="Freeform 96">
              <a:extLst>
                <a:ext uri="{FF2B5EF4-FFF2-40B4-BE49-F238E27FC236}">
                  <a16:creationId xmlns:a16="http://schemas.microsoft.com/office/drawing/2014/main" xmlns="" id="{F4AF2153-D54D-460B-9347-A4C945F4D2CC}"/>
                </a:ext>
              </a:extLst>
            </p:cNvPr>
            <p:cNvSpPr>
              <a:spLocks/>
            </p:cNvSpPr>
            <p:nvPr>
              <p:custDataLst>
                <p:tags r:id="rId93"/>
              </p:custDataLst>
            </p:nvPr>
          </p:nvSpPr>
          <p:spPr bwMode="auto">
            <a:xfrm>
              <a:off x="4952" y="2750"/>
              <a:ext cx="20" cy="23"/>
            </a:xfrm>
            <a:custGeom>
              <a:avLst/>
              <a:gdLst>
                <a:gd name="T0" fmla="*/ 0 w 3"/>
                <a:gd name="T1" fmla="*/ 1 h 3"/>
                <a:gd name="T2" fmla="*/ 1 w 3"/>
                <a:gd name="T3" fmla="*/ 3 h 3"/>
                <a:gd name="T4" fmla="*/ 3 w 3"/>
                <a:gd name="T5" fmla="*/ 1 h 3"/>
                <a:gd name="T6" fmla="*/ 0 w 3"/>
                <a:gd name="T7" fmla="*/ 0 h 3"/>
                <a:gd name="T8" fmla="*/ 0 w 3"/>
                <a:gd name="T9" fmla="*/ 1 h 3"/>
                <a:gd name="T10" fmla="*/ 0 w 3"/>
                <a:gd name="T11" fmla="*/ 1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cubicBezTo>
                    <a:pt x="0" y="2"/>
                    <a:pt x="0" y="3"/>
                    <a:pt x="1" y="3"/>
                  </a:cubicBezTo>
                  <a:cubicBezTo>
                    <a:pt x="2" y="3"/>
                    <a:pt x="3" y="2"/>
                    <a:pt x="3" y="1"/>
                  </a:cubicBezTo>
                  <a:cubicBezTo>
                    <a:pt x="2" y="0"/>
                    <a:pt x="1" y="1"/>
                    <a:pt x="0" y="0"/>
                  </a:cubicBezTo>
                  <a:cubicBezTo>
                    <a:pt x="0" y="0"/>
                    <a:pt x="0" y="1"/>
                    <a:pt x="0" y="1"/>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29" name="Freeform 97">
              <a:extLst>
                <a:ext uri="{FF2B5EF4-FFF2-40B4-BE49-F238E27FC236}">
                  <a16:creationId xmlns:a16="http://schemas.microsoft.com/office/drawing/2014/main" xmlns="" id="{5CD8B101-86F9-414F-A1F1-CF83416C06EA}"/>
                </a:ext>
              </a:extLst>
            </p:cNvPr>
            <p:cNvSpPr>
              <a:spLocks/>
            </p:cNvSpPr>
            <p:nvPr>
              <p:custDataLst>
                <p:tags r:id="rId94"/>
              </p:custDataLst>
            </p:nvPr>
          </p:nvSpPr>
          <p:spPr bwMode="auto">
            <a:xfrm>
              <a:off x="4917" y="2867"/>
              <a:ext cx="8" cy="8"/>
            </a:xfrm>
            <a:custGeom>
              <a:avLst/>
              <a:gdLst>
                <a:gd name="T0" fmla="*/ 1 w 1"/>
                <a:gd name="T1" fmla="*/ 1 h 1"/>
                <a:gd name="T2" fmla="*/ 1 w 1"/>
                <a:gd name="T3" fmla="*/ 0 h 1"/>
                <a:gd name="T4" fmla="*/ 1 w 1"/>
                <a:gd name="T5" fmla="*/ 0 h 1"/>
                <a:gd name="T6" fmla="*/ 1 w 1"/>
                <a:gd name="T7" fmla="*/ 1 h 1"/>
                <a:gd name="T8" fmla="*/ 1 w 1"/>
                <a:gd name="T9" fmla="*/ 1 h 1"/>
                <a:gd name="T10" fmla="*/ 1 w 1"/>
                <a:gd name="T11" fmla="*/ 1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1" y="1"/>
                  </a:moveTo>
                  <a:lnTo>
                    <a:pt x="1" y="0"/>
                  </a:lnTo>
                  <a:cubicBezTo>
                    <a:pt x="0" y="0"/>
                    <a:pt x="0" y="1"/>
                    <a:pt x="1" y="1"/>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30" name="Freeform 98">
              <a:extLst>
                <a:ext uri="{FF2B5EF4-FFF2-40B4-BE49-F238E27FC236}">
                  <a16:creationId xmlns:a16="http://schemas.microsoft.com/office/drawing/2014/main" xmlns="" id="{6284D0F7-1672-4413-8869-09AAA4D4457E}"/>
                </a:ext>
              </a:extLst>
            </p:cNvPr>
            <p:cNvSpPr>
              <a:spLocks/>
            </p:cNvSpPr>
            <p:nvPr>
              <p:custDataLst>
                <p:tags r:id="rId95"/>
              </p:custDataLst>
            </p:nvPr>
          </p:nvSpPr>
          <p:spPr bwMode="auto">
            <a:xfrm>
              <a:off x="3070" y="1822"/>
              <a:ext cx="0" cy="4"/>
            </a:xfrm>
            <a:custGeom>
              <a:avLst/>
              <a:gdLst>
                <a:gd name="T0" fmla="*/ 0 h 4"/>
                <a:gd name="T1" fmla="*/ 0 h 4"/>
                <a:gd name="T2" fmla="*/ 0 h 4"/>
                <a:gd name="T3" fmla="*/ 0 h 4"/>
                <a:gd name="T4" fmla="*/ 0 h 4"/>
                <a:gd name="T5" fmla="*/ 0 60000 65536"/>
                <a:gd name="T6" fmla="*/ 0 60000 65536"/>
                <a:gd name="T7" fmla="*/ 0 60000 65536"/>
                <a:gd name="T8" fmla="*/ 0 60000 65536"/>
                <a:gd name="T9" fmla="*/ 0 60000 65536"/>
                <a:gd name="T10" fmla="*/ 0 h 4"/>
                <a:gd name="T11" fmla="*/ 4 h 4"/>
              </a:gdLst>
              <a:ahLst/>
              <a:cxnLst>
                <a:cxn ang="T5">
                  <a:pos x="0" y="T0"/>
                </a:cxn>
                <a:cxn ang="T6">
                  <a:pos x="0" y="T1"/>
                </a:cxn>
                <a:cxn ang="T7">
                  <a:pos x="0" y="T2"/>
                </a:cxn>
                <a:cxn ang="T8">
                  <a:pos x="0" y="T3"/>
                </a:cxn>
                <a:cxn ang="T9">
                  <a:pos x="0" y="T4"/>
                </a:cxn>
              </a:cxnLst>
              <a:rect l="0" t="T10" r="0" b="T11"/>
              <a:pathLst>
                <a:path h="4">
                  <a:moveTo>
                    <a:pt x="0" y="0"/>
                  </a:moveTo>
                  <a:cubicBezTo>
                    <a:pt x="0" y="0"/>
                    <a:pt x="0" y="0"/>
                    <a:pt x="0" y="0"/>
                  </a:cubicBezTo>
                  <a:cubicBezTo>
                    <a:pt x="0" y="0"/>
                    <a:pt x="0" y="0"/>
                    <a:pt x="0"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31" name="Freeform 99">
              <a:extLst>
                <a:ext uri="{FF2B5EF4-FFF2-40B4-BE49-F238E27FC236}">
                  <a16:creationId xmlns:a16="http://schemas.microsoft.com/office/drawing/2014/main" xmlns="" id="{750CB6D7-4B4D-451B-AC58-8A3B7D9099EC}"/>
                </a:ext>
              </a:extLst>
            </p:cNvPr>
            <p:cNvSpPr>
              <a:spLocks/>
            </p:cNvSpPr>
            <p:nvPr>
              <p:custDataLst>
                <p:tags r:id="rId96"/>
              </p:custDataLst>
            </p:nvPr>
          </p:nvSpPr>
          <p:spPr bwMode="auto">
            <a:xfrm>
              <a:off x="2769" y="1032"/>
              <a:ext cx="172" cy="59"/>
            </a:xfrm>
            <a:custGeom>
              <a:avLst/>
              <a:gdLst>
                <a:gd name="T0" fmla="*/ 2 w 24"/>
                <a:gd name="T1" fmla="*/ 1 h 8"/>
                <a:gd name="T2" fmla="*/ 4 w 24"/>
                <a:gd name="T3" fmla="*/ 1 h 8"/>
                <a:gd name="T4" fmla="*/ 4 w 24"/>
                <a:gd name="T5" fmla="*/ 1 h 8"/>
                <a:gd name="T6" fmla="*/ 3 w 24"/>
                <a:gd name="T7" fmla="*/ 2 h 8"/>
                <a:gd name="T8" fmla="*/ 4 w 24"/>
                <a:gd name="T9" fmla="*/ 2 h 8"/>
                <a:gd name="T10" fmla="*/ 4 w 24"/>
                <a:gd name="T11" fmla="*/ 2 h 8"/>
                <a:gd name="T12" fmla="*/ 5 w 24"/>
                <a:gd name="T13" fmla="*/ 1 h 8"/>
                <a:gd name="T14" fmla="*/ 7 w 24"/>
                <a:gd name="T15" fmla="*/ 2 h 8"/>
                <a:gd name="T16" fmla="*/ 7 w 24"/>
                <a:gd name="T17" fmla="*/ 2 h 8"/>
                <a:gd name="T18" fmla="*/ 7 w 24"/>
                <a:gd name="T19" fmla="*/ 1 h 8"/>
                <a:gd name="T20" fmla="*/ 7 w 24"/>
                <a:gd name="T21" fmla="*/ 1 h 8"/>
                <a:gd name="T22" fmla="*/ 11 w 24"/>
                <a:gd name="T23" fmla="*/ 1 h 8"/>
                <a:gd name="T24" fmla="*/ 12 w 24"/>
                <a:gd name="T25" fmla="*/ 1 h 8"/>
                <a:gd name="T26" fmla="*/ 13 w 24"/>
                <a:gd name="T27" fmla="*/ 0 h 8"/>
                <a:gd name="T28" fmla="*/ 13 w 24"/>
                <a:gd name="T29" fmla="*/ 0 h 8"/>
                <a:gd name="T30" fmla="*/ 14 w 24"/>
                <a:gd name="T31" fmla="*/ 0 h 8"/>
                <a:gd name="T32" fmla="*/ 14 w 24"/>
                <a:gd name="T33" fmla="*/ 0 h 8"/>
                <a:gd name="T34" fmla="*/ 15 w 24"/>
                <a:gd name="T35" fmla="*/ 1 h 8"/>
                <a:gd name="T36" fmla="*/ 16 w 24"/>
                <a:gd name="T37" fmla="*/ 0 h 8"/>
                <a:gd name="T38" fmla="*/ 19 w 24"/>
                <a:gd name="T39" fmla="*/ 0 h 8"/>
                <a:gd name="T40" fmla="*/ 24 w 24"/>
                <a:gd name="T41" fmla="*/ 1 h 8"/>
                <a:gd name="T42" fmla="*/ 24 w 24"/>
                <a:gd name="T43" fmla="*/ 1 h 8"/>
                <a:gd name="T44" fmla="*/ 24 w 24"/>
                <a:gd name="T45" fmla="*/ 2 h 8"/>
                <a:gd name="T46" fmla="*/ 24 w 24"/>
                <a:gd name="T47" fmla="*/ 2 h 8"/>
                <a:gd name="T48" fmla="*/ 24 w 24"/>
                <a:gd name="T49" fmla="*/ 3 h 8"/>
                <a:gd name="T50" fmla="*/ 21 w 24"/>
                <a:gd name="T51" fmla="*/ 2 h 8"/>
                <a:gd name="T52" fmla="*/ 21 w 24"/>
                <a:gd name="T53" fmla="*/ 2 h 8"/>
                <a:gd name="T54" fmla="*/ 19 w 24"/>
                <a:gd name="T55" fmla="*/ 2 h 8"/>
                <a:gd name="T56" fmla="*/ 19 w 24"/>
                <a:gd name="T57" fmla="*/ 2 h 8"/>
                <a:gd name="T58" fmla="*/ 22 w 24"/>
                <a:gd name="T59" fmla="*/ 5 h 8"/>
                <a:gd name="T60" fmla="*/ 20 w 24"/>
                <a:gd name="T61" fmla="*/ 7 h 8"/>
                <a:gd name="T62" fmla="*/ 18 w 24"/>
                <a:gd name="T63" fmla="*/ 6 h 8"/>
                <a:gd name="T64" fmla="*/ 17 w 24"/>
                <a:gd name="T65" fmla="*/ 4 h 8"/>
                <a:gd name="T66" fmla="*/ 14 w 24"/>
                <a:gd name="T67" fmla="*/ 4 h 8"/>
                <a:gd name="T68" fmla="*/ 11 w 24"/>
                <a:gd name="T69" fmla="*/ 8 h 8"/>
                <a:gd name="T70" fmla="*/ 5 w 24"/>
                <a:gd name="T71" fmla="*/ 5 h 8"/>
                <a:gd name="T72" fmla="*/ 0 w 24"/>
                <a:gd name="T73" fmla="*/ 2 h 8"/>
                <a:gd name="T74" fmla="*/ 2 w 24"/>
                <a:gd name="T75" fmla="*/ 1 h 8"/>
                <a:gd name="T76" fmla="*/ 2 w 24"/>
                <a:gd name="T77" fmla="*/ 1 h 8"/>
                <a:gd name="T78" fmla="*/ 2 w 24"/>
                <a:gd name="T79" fmla="*/ 1 h 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
                <a:gd name="T121" fmla="*/ 0 h 8"/>
                <a:gd name="T122" fmla="*/ 24 w 24"/>
                <a:gd name="T123" fmla="*/ 8 h 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 h="8">
                  <a:moveTo>
                    <a:pt x="2" y="1"/>
                  </a:moveTo>
                  <a:cubicBezTo>
                    <a:pt x="3" y="1"/>
                    <a:pt x="3" y="1"/>
                    <a:pt x="4" y="1"/>
                  </a:cubicBezTo>
                  <a:lnTo>
                    <a:pt x="3" y="2"/>
                  </a:lnTo>
                  <a:lnTo>
                    <a:pt x="4" y="2"/>
                  </a:lnTo>
                  <a:cubicBezTo>
                    <a:pt x="4" y="1"/>
                    <a:pt x="5" y="1"/>
                    <a:pt x="5" y="1"/>
                  </a:cubicBezTo>
                  <a:cubicBezTo>
                    <a:pt x="7" y="1"/>
                    <a:pt x="7" y="1"/>
                    <a:pt x="7" y="2"/>
                  </a:cubicBezTo>
                  <a:lnTo>
                    <a:pt x="7" y="1"/>
                  </a:lnTo>
                  <a:cubicBezTo>
                    <a:pt x="9" y="1"/>
                    <a:pt x="10" y="1"/>
                    <a:pt x="11" y="1"/>
                  </a:cubicBezTo>
                  <a:cubicBezTo>
                    <a:pt x="11" y="1"/>
                    <a:pt x="12" y="1"/>
                    <a:pt x="12" y="1"/>
                  </a:cubicBezTo>
                  <a:cubicBezTo>
                    <a:pt x="12" y="1"/>
                    <a:pt x="13" y="0"/>
                    <a:pt x="13" y="0"/>
                  </a:cubicBezTo>
                  <a:lnTo>
                    <a:pt x="14" y="0"/>
                  </a:lnTo>
                  <a:cubicBezTo>
                    <a:pt x="14" y="0"/>
                    <a:pt x="15" y="1"/>
                    <a:pt x="15" y="1"/>
                  </a:cubicBezTo>
                  <a:cubicBezTo>
                    <a:pt x="15" y="1"/>
                    <a:pt x="16" y="0"/>
                    <a:pt x="16" y="0"/>
                  </a:cubicBezTo>
                  <a:cubicBezTo>
                    <a:pt x="17" y="1"/>
                    <a:pt x="18" y="0"/>
                    <a:pt x="19" y="0"/>
                  </a:cubicBezTo>
                  <a:cubicBezTo>
                    <a:pt x="21" y="0"/>
                    <a:pt x="22" y="1"/>
                    <a:pt x="24" y="1"/>
                  </a:cubicBezTo>
                  <a:lnTo>
                    <a:pt x="24" y="2"/>
                  </a:lnTo>
                  <a:cubicBezTo>
                    <a:pt x="24" y="2"/>
                    <a:pt x="24" y="3"/>
                    <a:pt x="24" y="3"/>
                  </a:cubicBezTo>
                  <a:cubicBezTo>
                    <a:pt x="23" y="3"/>
                    <a:pt x="22" y="3"/>
                    <a:pt x="21" y="2"/>
                  </a:cubicBezTo>
                  <a:lnTo>
                    <a:pt x="19" y="2"/>
                  </a:lnTo>
                  <a:cubicBezTo>
                    <a:pt x="19" y="4"/>
                    <a:pt x="21" y="5"/>
                    <a:pt x="22" y="5"/>
                  </a:cubicBezTo>
                  <a:cubicBezTo>
                    <a:pt x="22" y="6"/>
                    <a:pt x="21" y="7"/>
                    <a:pt x="20" y="7"/>
                  </a:cubicBezTo>
                  <a:cubicBezTo>
                    <a:pt x="19" y="7"/>
                    <a:pt x="19" y="6"/>
                    <a:pt x="18" y="6"/>
                  </a:cubicBezTo>
                  <a:cubicBezTo>
                    <a:pt x="17" y="6"/>
                    <a:pt x="17" y="5"/>
                    <a:pt x="17" y="4"/>
                  </a:cubicBezTo>
                  <a:cubicBezTo>
                    <a:pt x="16" y="4"/>
                    <a:pt x="15" y="4"/>
                    <a:pt x="14" y="4"/>
                  </a:cubicBezTo>
                  <a:cubicBezTo>
                    <a:pt x="14" y="4"/>
                    <a:pt x="11" y="7"/>
                    <a:pt x="11" y="8"/>
                  </a:cubicBezTo>
                  <a:cubicBezTo>
                    <a:pt x="7" y="8"/>
                    <a:pt x="7" y="6"/>
                    <a:pt x="5" y="5"/>
                  </a:cubicBezTo>
                  <a:cubicBezTo>
                    <a:pt x="4" y="4"/>
                    <a:pt x="2" y="4"/>
                    <a:pt x="0" y="2"/>
                  </a:cubicBezTo>
                  <a:cubicBezTo>
                    <a:pt x="1" y="1"/>
                    <a:pt x="2" y="1"/>
                    <a:pt x="2" y="1"/>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32" name="Freeform 100">
              <a:extLst>
                <a:ext uri="{FF2B5EF4-FFF2-40B4-BE49-F238E27FC236}">
                  <a16:creationId xmlns:a16="http://schemas.microsoft.com/office/drawing/2014/main" xmlns="" id="{F1909352-2780-4F82-AA62-2E4D45011B89}"/>
                </a:ext>
              </a:extLst>
            </p:cNvPr>
            <p:cNvSpPr>
              <a:spLocks/>
            </p:cNvSpPr>
            <p:nvPr>
              <p:custDataLst>
                <p:tags r:id="rId97"/>
              </p:custDataLst>
            </p:nvPr>
          </p:nvSpPr>
          <p:spPr bwMode="auto">
            <a:xfrm>
              <a:off x="2812" y="1482"/>
              <a:ext cx="20" cy="31"/>
            </a:xfrm>
            <a:custGeom>
              <a:avLst/>
              <a:gdLst>
                <a:gd name="T0" fmla="*/ 0 w 3"/>
                <a:gd name="T1" fmla="*/ 0 h 4"/>
                <a:gd name="T2" fmla="*/ 0 w 3"/>
                <a:gd name="T3" fmla="*/ 1 h 4"/>
                <a:gd name="T4" fmla="*/ 1 w 3"/>
                <a:gd name="T5" fmla="*/ 4 h 4"/>
                <a:gd name="T6" fmla="*/ 3 w 3"/>
                <a:gd name="T7" fmla="*/ 2 h 4"/>
                <a:gd name="T8" fmla="*/ 2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0" y="0"/>
                  </a:moveTo>
                  <a:cubicBezTo>
                    <a:pt x="0" y="1"/>
                    <a:pt x="0" y="1"/>
                    <a:pt x="0" y="1"/>
                  </a:cubicBezTo>
                  <a:cubicBezTo>
                    <a:pt x="0" y="2"/>
                    <a:pt x="1" y="3"/>
                    <a:pt x="1" y="4"/>
                  </a:cubicBezTo>
                  <a:cubicBezTo>
                    <a:pt x="2" y="3"/>
                    <a:pt x="3" y="3"/>
                    <a:pt x="3" y="2"/>
                  </a:cubicBezTo>
                  <a:cubicBezTo>
                    <a:pt x="3" y="1"/>
                    <a:pt x="2" y="1"/>
                    <a:pt x="2" y="0"/>
                  </a:cubicBezTo>
                  <a:cubicBezTo>
                    <a:pt x="1" y="1"/>
                    <a:pt x="1" y="1"/>
                    <a:pt x="0"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33" name="Freeform 101">
              <a:extLst>
                <a:ext uri="{FF2B5EF4-FFF2-40B4-BE49-F238E27FC236}">
                  <a16:creationId xmlns:a16="http://schemas.microsoft.com/office/drawing/2014/main" xmlns="" id="{A768D0F4-B0E1-484B-A9D0-9DACCCE17359}"/>
                </a:ext>
              </a:extLst>
            </p:cNvPr>
            <p:cNvSpPr>
              <a:spLocks/>
            </p:cNvSpPr>
            <p:nvPr>
              <p:custDataLst>
                <p:tags r:id="rId98"/>
              </p:custDataLst>
            </p:nvPr>
          </p:nvSpPr>
          <p:spPr bwMode="auto">
            <a:xfrm>
              <a:off x="3149" y="1024"/>
              <a:ext cx="74" cy="16"/>
            </a:xfrm>
            <a:custGeom>
              <a:avLst/>
              <a:gdLst>
                <a:gd name="T0" fmla="*/ 1 w 10"/>
                <a:gd name="T1" fmla="*/ 1 h 2"/>
                <a:gd name="T2" fmla="*/ 3 w 10"/>
                <a:gd name="T3" fmla="*/ 1 h 2"/>
                <a:gd name="T4" fmla="*/ 3 w 10"/>
                <a:gd name="T5" fmla="*/ 1 h 2"/>
                <a:gd name="T6" fmla="*/ 3 w 10"/>
                <a:gd name="T7" fmla="*/ 2 h 2"/>
                <a:gd name="T8" fmla="*/ 6 w 10"/>
                <a:gd name="T9" fmla="*/ 2 h 2"/>
                <a:gd name="T10" fmla="*/ 6 w 10"/>
                <a:gd name="T11" fmla="*/ 2 h 2"/>
                <a:gd name="T12" fmla="*/ 10 w 10"/>
                <a:gd name="T13" fmla="*/ 0 h 2"/>
                <a:gd name="T14" fmla="*/ 7 w 10"/>
                <a:gd name="T15" fmla="*/ 0 h 2"/>
                <a:gd name="T16" fmla="*/ 5 w 10"/>
                <a:gd name="T17" fmla="*/ 0 h 2"/>
                <a:gd name="T18" fmla="*/ 2 w 10"/>
                <a:gd name="T19" fmla="*/ 0 h 2"/>
                <a:gd name="T20" fmla="*/ 0 w 10"/>
                <a:gd name="T21" fmla="*/ 1 h 2"/>
                <a:gd name="T22" fmla="*/ 1 w 10"/>
                <a:gd name="T23" fmla="*/ 1 h 2"/>
                <a:gd name="T24" fmla="*/ 1 w 10"/>
                <a:gd name="T25" fmla="*/ 1 h 2"/>
                <a:gd name="T26" fmla="*/ 1 w 10"/>
                <a:gd name="T27" fmla="*/ 1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2"/>
                <a:gd name="T44" fmla="*/ 10 w 10"/>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2">
                  <a:moveTo>
                    <a:pt x="1" y="1"/>
                  </a:moveTo>
                  <a:cubicBezTo>
                    <a:pt x="2" y="1"/>
                    <a:pt x="3" y="1"/>
                    <a:pt x="3" y="1"/>
                  </a:cubicBezTo>
                  <a:lnTo>
                    <a:pt x="3" y="2"/>
                  </a:lnTo>
                  <a:lnTo>
                    <a:pt x="6" y="2"/>
                  </a:lnTo>
                  <a:cubicBezTo>
                    <a:pt x="6" y="1"/>
                    <a:pt x="9" y="0"/>
                    <a:pt x="10" y="0"/>
                  </a:cubicBezTo>
                  <a:cubicBezTo>
                    <a:pt x="8" y="0"/>
                    <a:pt x="7" y="0"/>
                    <a:pt x="7" y="0"/>
                  </a:cubicBezTo>
                  <a:cubicBezTo>
                    <a:pt x="6" y="1"/>
                    <a:pt x="5" y="0"/>
                    <a:pt x="5" y="0"/>
                  </a:cubicBezTo>
                  <a:cubicBezTo>
                    <a:pt x="5" y="0"/>
                    <a:pt x="3" y="0"/>
                    <a:pt x="2" y="0"/>
                  </a:cubicBezTo>
                  <a:cubicBezTo>
                    <a:pt x="2" y="1"/>
                    <a:pt x="0" y="1"/>
                    <a:pt x="0" y="1"/>
                  </a:cubicBezTo>
                  <a:cubicBezTo>
                    <a:pt x="0" y="1"/>
                    <a:pt x="0" y="1"/>
                    <a:pt x="1" y="1"/>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34" name="Freeform 102">
              <a:extLst>
                <a:ext uri="{FF2B5EF4-FFF2-40B4-BE49-F238E27FC236}">
                  <a16:creationId xmlns:a16="http://schemas.microsoft.com/office/drawing/2014/main" xmlns="" id="{C9F221F2-D554-41F3-A4F3-B56A174C4559}"/>
                </a:ext>
              </a:extLst>
            </p:cNvPr>
            <p:cNvSpPr>
              <a:spLocks/>
            </p:cNvSpPr>
            <p:nvPr>
              <p:custDataLst>
                <p:tags r:id="rId99"/>
              </p:custDataLst>
            </p:nvPr>
          </p:nvSpPr>
          <p:spPr bwMode="auto">
            <a:xfrm>
              <a:off x="3242" y="1008"/>
              <a:ext cx="51" cy="24"/>
            </a:xfrm>
            <a:custGeom>
              <a:avLst/>
              <a:gdLst>
                <a:gd name="T0" fmla="*/ 5 w 7"/>
                <a:gd name="T1" fmla="*/ 0 h 3"/>
                <a:gd name="T2" fmla="*/ 7 w 7"/>
                <a:gd name="T3" fmla="*/ 0 h 3"/>
                <a:gd name="T4" fmla="*/ 6 w 7"/>
                <a:gd name="T5" fmla="*/ 0 h 3"/>
                <a:gd name="T6" fmla="*/ 6 w 7"/>
                <a:gd name="T7" fmla="*/ 2 h 3"/>
                <a:gd name="T8" fmla="*/ 4 w 7"/>
                <a:gd name="T9" fmla="*/ 3 h 3"/>
                <a:gd name="T10" fmla="*/ 1 w 7"/>
                <a:gd name="T11" fmla="*/ 2 h 3"/>
                <a:gd name="T12" fmla="*/ 5 w 7"/>
                <a:gd name="T13" fmla="*/ 0 h 3"/>
                <a:gd name="T14" fmla="*/ 5 w 7"/>
                <a:gd name="T15" fmla="*/ 0 h 3"/>
                <a:gd name="T16" fmla="*/ 5 w 7"/>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3"/>
                <a:gd name="T29" fmla="*/ 7 w 7"/>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3">
                  <a:moveTo>
                    <a:pt x="5" y="0"/>
                  </a:moveTo>
                  <a:cubicBezTo>
                    <a:pt x="6" y="0"/>
                    <a:pt x="7" y="0"/>
                    <a:pt x="7" y="0"/>
                  </a:cubicBezTo>
                  <a:cubicBezTo>
                    <a:pt x="7" y="0"/>
                    <a:pt x="7" y="1"/>
                    <a:pt x="6" y="0"/>
                  </a:cubicBezTo>
                  <a:cubicBezTo>
                    <a:pt x="6" y="1"/>
                    <a:pt x="6" y="2"/>
                    <a:pt x="6" y="2"/>
                  </a:cubicBezTo>
                  <a:cubicBezTo>
                    <a:pt x="5" y="2"/>
                    <a:pt x="5" y="3"/>
                    <a:pt x="4" y="3"/>
                  </a:cubicBezTo>
                  <a:cubicBezTo>
                    <a:pt x="3" y="3"/>
                    <a:pt x="0" y="2"/>
                    <a:pt x="1" y="2"/>
                  </a:cubicBezTo>
                  <a:cubicBezTo>
                    <a:pt x="3" y="2"/>
                    <a:pt x="4" y="1"/>
                    <a:pt x="5"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35" name="Freeform 103">
              <a:extLst>
                <a:ext uri="{FF2B5EF4-FFF2-40B4-BE49-F238E27FC236}">
                  <a16:creationId xmlns:a16="http://schemas.microsoft.com/office/drawing/2014/main" xmlns="" id="{782C8612-099F-4599-A1D1-F540B80623D9}"/>
                </a:ext>
              </a:extLst>
            </p:cNvPr>
            <p:cNvSpPr>
              <a:spLocks/>
            </p:cNvSpPr>
            <p:nvPr>
              <p:custDataLst>
                <p:tags r:id="rId100"/>
              </p:custDataLst>
            </p:nvPr>
          </p:nvSpPr>
          <p:spPr bwMode="auto">
            <a:xfrm>
              <a:off x="3270" y="1008"/>
              <a:ext cx="102" cy="32"/>
            </a:xfrm>
            <a:custGeom>
              <a:avLst/>
              <a:gdLst>
                <a:gd name="T0" fmla="*/ 6 w 14"/>
                <a:gd name="T1" fmla="*/ 4 h 4"/>
                <a:gd name="T2" fmla="*/ 10 w 14"/>
                <a:gd name="T3" fmla="*/ 2 h 4"/>
                <a:gd name="T4" fmla="*/ 12 w 14"/>
                <a:gd name="T5" fmla="*/ 3 h 4"/>
                <a:gd name="T6" fmla="*/ 13 w 14"/>
                <a:gd name="T7" fmla="*/ 3 h 4"/>
                <a:gd name="T8" fmla="*/ 14 w 14"/>
                <a:gd name="T9" fmla="*/ 2 h 4"/>
                <a:gd name="T10" fmla="*/ 11 w 14"/>
                <a:gd name="T11" fmla="*/ 2 h 4"/>
                <a:gd name="T12" fmla="*/ 9 w 14"/>
                <a:gd name="T13" fmla="*/ 2 h 4"/>
                <a:gd name="T14" fmla="*/ 9 w 14"/>
                <a:gd name="T15" fmla="*/ 2 h 4"/>
                <a:gd name="T16" fmla="*/ 8 w 14"/>
                <a:gd name="T17" fmla="*/ 2 h 4"/>
                <a:gd name="T18" fmla="*/ 8 w 14"/>
                <a:gd name="T19" fmla="*/ 2 h 4"/>
                <a:gd name="T20" fmla="*/ 10 w 14"/>
                <a:gd name="T21" fmla="*/ 0 h 4"/>
                <a:gd name="T22" fmla="*/ 10 w 14"/>
                <a:gd name="T23" fmla="*/ 0 h 4"/>
                <a:gd name="T24" fmla="*/ 9 w 14"/>
                <a:gd name="T25" fmla="*/ 0 h 4"/>
                <a:gd name="T26" fmla="*/ 9 w 14"/>
                <a:gd name="T27" fmla="*/ 0 h 4"/>
                <a:gd name="T28" fmla="*/ 5 w 14"/>
                <a:gd name="T29" fmla="*/ 3 h 4"/>
                <a:gd name="T30" fmla="*/ 0 w 14"/>
                <a:gd name="T31" fmla="*/ 4 h 4"/>
                <a:gd name="T32" fmla="*/ 6 w 14"/>
                <a:gd name="T33" fmla="*/ 4 h 4"/>
                <a:gd name="T34" fmla="*/ 6 w 14"/>
                <a:gd name="T35" fmla="*/ 4 h 4"/>
                <a:gd name="T36" fmla="*/ 6 w 14"/>
                <a:gd name="T37" fmla="*/ 4 h 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
                <a:gd name="T58" fmla="*/ 0 h 4"/>
                <a:gd name="T59" fmla="*/ 14 w 14"/>
                <a:gd name="T60" fmla="*/ 4 h 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 h="4">
                  <a:moveTo>
                    <a:pt x="6" y="4"/>
                  </a:moveTo>
                  <a:cubicBezTo>
                    <a:pt x="7" y="4"/>
                    <a:pt x="9" y="3"/>
                    <a:pt x="10" y="2"/>
                  </a:cubicBezTo>
                  <a:cubicBezTo>
                    <a:pt x="10" y="3"/>
                    <a:pt x="11" y="3"/>
                    <a:pt x="12" y="3"/>
                  </a:cubicBezTo>
                  <a:cubicBezTo>
                    <a:pt x="12" y="3"/>
                    <a:pt x="13" y="3"/>
                    <a:pt x="13" y="3"/>
                  </a:cubicBezTo>
                  <a:cubicBezTo>
                    <a:pt x="13" y="2"/>
                    <a:pt x="14" y="2"/>
                    <a:pt x="14" y="2"/>
                  </a:cubicBezTo>
                  <a:cubicBezTo>
                    <a:pt x="12" y="2"/>
                    <a:pt x="11" y="2"/>
                    <a:pt x="11" y="2"/>
                  </a:cubicBezTo>
                  <a:cubicBezTo>
                    <a:pt x="10" y="2"/>
                    <a:pt x="10" y="2"/>
                    <a:pt x="9" y="2"/>
                  </a:cubicBezTo>
                  <a:lnTo>
                    <a:pt x="8" y="2"/>
                  </a:lnTo>
                  <a:cubicBezTo>
                    <a:pt x="8" y="1"/>
                    <a:pt x="10" y="1"/>
                    <a:pt x="10" y="0"/>
                  </a:cubicBezTo>
                  <a:lnTo>
                    <a:pt x="9" y="0"/>
                  </a:lnTo>
                  <a:cubicBezTo>
                    <a:pt x="8" y="1"/>
                    <a:pt x="6" y="2"/>
                    <a:pt x="5" y="3"/>
                  </a:cubicBezTo>
                  <a:cubicBezTo>
                    <a:pt x="4" y="4"/>
                    <a:pt x="1" y="3"/>
                    <a:pt x="0" y="4"/>
                  </a:cubicBezTo>
                  <a:cubicBezTo>
                    <a:pt x="3" y="4"/>
                    <a:pt x="5" y="4"/>
                    <a:pt x="6" y="4"/>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36" name="Freeform 104">
              <a:extLst>
                <a:ext uri="{FF2B5EF4-FFF2-40B4-BE49-F238E27FC236}">
                  <a16:creationId xmlns:a16="http://schemas.microsoft.com/office/drawing/2014/main" xmlns="" id="{628A844D-1239-47D5-8843-DB94B5B40651}"/>
                </a:ext>
              </a:extLst>
            </p:cNvPr>
            <p:cNvSpPr>
              <a:spLocks/>
            </p:cNvSpPr>
            <p:nvPr>
              <p:custDataLst>
                <p:tags r:id="rId101"/>
              </p:custDataLst>
            </p:nvPr>
          </p:nvSpPr>
          <p:spPr bwMode="auto">
            <a:xfrm>
              <a:off x="3579" y="1138"/>
              <a:ext cx="31" cy="15"/>
            </a:xfrm>
            <a:custGeom>
              <a:avLst/>
              <a:gdLst>
                <a:gd name="T0" fmla="*/ 4 w 4"/>
                <a:gd name="T1" fmla="*/ 0 h 2"/>
                <a:gd name="T2" fmla="*/ 4 w 4"/>
                <a:gd name="T3" fmla="*/ 1 h 2"/>
                <a:gd name="T4" fmla="*/ 2 w 4"/>
                <a:gd name="T5" fmla="*/ 2 h 2"/>
                <a:gd name="T6" fmla="*/ 0 w 4"/>
                <a:gd name="T7" fmla="*/ 2 h 2"/>
                <a:gd name="T8" fmla="*/ 4 w 4"/>
                <a:gd name="T9" fmla="*/ 0 h 2"/>
                <a:gd name="T10" fmla="*/ 4 w 4"/>
                <a:gd name="T11" fmla="*/ 0 h 2"/>
                <a:gd name="T12" fmla="*/ 4 w 4"/>
                <a:gd name="T13" fmla="*/ 0 h 2"/>
                <a:gd name="T14" fmla="*/ 0 60000 65536"/>
                <a:gd name="T15" fmla="*/ 0 60000 65536"/>
                <a:gd name="T16" fmla="*/ 0 60000 65536"/>
                <a:gd name="T17" fmla="*/ 0 60000 65536"/>
                <a:gd name="T18" fmla="*/ 0 60000 65536"/>
                <a:gd name="T19" fmla="*/ 0 60000 65536"/>
                <a:gd name="T20" fmla="*/ 0 60000 65536"/>
                <a:gd name="T21" fmla="*/ 0 w 4"/>
                <a:gd name="T22" fmla="*/ 0 h 2"/>
                <a:gd name="T23" fmla="*/ 4 w 4"/>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
                  <a:moveTo>
                    <a:pt x="4" y="0"/>
                  </a:moveTo>
                  <a:cubicBezTo>
                    <a:pt x="4" y="0"/>
                    <a:pt x="4" y="1"/>
                    <a:pt x="4" y="1"/>
                  </a:cubicBezTo>
                  <a:cubicBezTo>
                    <a:pt x="4" y="2"/>
                    <a:pt x="3" y="2"/>
                    <a:pt x="2" y="2"/>
                  </a:cubicBezTo>
                  <a:cubicBezTo>
                    <a:pt x="1" y="2"/>
                    <a:pt x="0" y="2"/>
                    <a:pt x="0" y="2"/>
                  </a:cubicBezTo>
                  <a:cubicBezTo>
                    <a:pt x="1" y="2"/>
                    <a:pt x="2" y="0"/>
                    <a:pt x="4"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37" name="Freeform 105">
              <a:extLst>
                <a:ext uri="{FF2B5EF4-FFF2-40B4-BE49-F238E27FC236}">
                  <a16:creationId xmlns:a16="http://schemas.microsoft.com/office/drawing/2014/main" xmlns="" id="{7C1903E2-E95C-408A-9B83-19964544C245}"/>
                </a:ext>
              </a:extLst>
            </p:cNvPr>
            <p:cNvSpPr>
              <a:spLocks/>
            </p:cNvSpPr>
            <p:nvPr>
              <p:custDataLst>
                <p:tags r:id="rId102"/>
              </p:custDataLst>
            </p:nvPr>
          </p:nvSpPr>
          <p:spPr bwMode="auto">
            <a:xfrm>
              <a:off x="3673" y="1012"/>
              <a:ext cx="74" cy="28"/>
            </a:xfrm>
            <a:custGeom>
              <a:avLst/>
              <a:gdLst>
                <a:gd name="T0" fmla="*/ 3 w 10"/>
                <a:gd name="T1" fmla="*/ 0 h 3"/>
                <a:gd name="T2" fmla="*/ 10 w 10"/>
                <a:gd name="T3" fmla="*/ 1 h 3"/>
                <a:gd name="T4" fmla="*/ 4 w 10"/>
                <a:gd name="T5" fmla="*/ 3 h 3"/>
                <a:gd name="T6" fmla="*/ 0 w 10"/>
                <a:gd name="T7" fmla="*/ 3 h 3"/>
                <a:gd name="T8" fmla="*/ 3 w 10"/>
                <a:gd name="T9" fmla="*/ 0 h 3"/>
                <a:gd name="T10" fmla="*/ 3 w 10"/>
                <a:gd name="T11" fmla="*/ 0 h 3"/>
                <a:gd name="T12" fmla="*/ 3 w 10"/>
                <a:gd name="T13" fmla="*/ 0 h 3"/>
                <a:gd name="T14" fmla="*/ 0 60000 65536"/>
                <a:gd name="T15" fmla="*/ 0 60000 65536"/>
                <a:gd name="T16" fmla="*/ 0 60000 65536"/>
                <a:gd name="T17" fmla="*/ 0 60000 65536"/>
                <a:gd name="T18" fmla="*/ 0 60000 65536"/>
                <a:gd name="T19" fmla="*/ 0 60000 65536"/>
                <a:gd name="T20" fmla="*/ 0 60000 65536"/>
                <a:gd name="T21" fmla="*/ 0 w 10"/>
                <a:gd name="T22" fmla="*/ 0 h 3"/>
                <a:gd name="T23" fmla="*/ 10 w 10"/>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3">
                  <a:moveTo>
                    <a:pt x="3" y="0"/>
                  </a:moveTo>
                  <a:cubicBezTo>
                    <a:pt x="6" y="0"/>
                    <a:pt x="8" y="0"/>
                    <a:pt x="10" y="1"/>
                  </a:cubicBezTo>
                  <a:cubicBezTo>
                    <a:pt x="10" y="2"/>
                    <a:pt x="5" y="3"/>
                    <a:pt x="4" y="3"/>
                  </a:cubicBezTo>
                  <a:cubicBezTo>
                    <a:pt x="3" y="3"/>
                    <a:pt x="2" y="3"/>
                    <a:pt x="0" y="3"/>
                  </a:cubicBezTo>
                  <a:cubicBezTo>
                    <a:pt x="1" y="1"/>
                    <a:pt x="2" y="0"/>
                    <a:pt x="3"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38" name="Freeform 106">
              <a:extLst>
                <a:ext uri="{FF2B5EF4-FFF2-40B4-BE49-F238E27FC236}">
                  <a16:creationId xmlns:a16="http://schemas.microsoft.com/office/drawing/2014/main" xmlns="" id="{9AC82EBF-AAD1-4A24-B7FE-489FF66E837E}"/>
                </a:ext>
              </a:extLst>
            </p:cNvPr>
            <p:cNvSpPr>
              <a:spLocks/>
            </p:cNvSpPr>
            <p:nvPr>
              <p:custDataLst>
                <p:tags r:id="rId103"/>
              </p:custDataLst>
            </p:nvPr>
          </p:nvSpPr>
          <p:spPr bwMode="auto">
            <a:xfrm>
              <a:off x="3720" y="1032"/>
              <a:ext cx="78" cy="23"/>
            </a:xfrm>
            <a:custGeom>
              <a:avLst/>
              <a:gdLst>
                <a:gd name="T0" fmla="*/ 2 w 11"/>
                <a:gd name="T1" fmla="*/ 0 h 3"/>
                <a:gd name="T2" fmla="*/ 0 w 11"/>
                <a:gd name="T3" fmla="*/ 1 h 3"/>
                <a:gd name="T4" fmla="*/ 3 w 11"/>
                <a:gd name="T5" fmla="*/ 2 h 3"/>
                <a:gd name="T6" fmla="*/ 3 w 11"/>
                <a:gd name="T7" fmla="*/ 2 h 3"/>
                <a:gd name="T8" fmla="*/ 7 w 11"/>
                <a:gd name="T9" fmla="*/ 2 h 3"/>
                <a:gd name="T10" fmla="*/ 7 w 11"/>
                <a:gd name="T11" fmla="*/ 2 h 3"/>
                <a:gd name="T12" fmla="*/ 9 w 11"/>
                <a:gd name="T13" fmla="*/ 3 h 3"/>
                <a:gd name="T14" fmla="*/ 11 w 11"/>
                <a:gd name="T15" fmla="*/ 2 h 3"/>
                <a:gd name="T16" fmla="*/ 7 w 11"/>
                <a:gd name="T17" fmla="*/ 0 h 3"/>
                <a:gd name="T18" fmla="*/ 6 w 11"/>
                <a:gd name="T19" fmla="*/ 1 h 3"/>
                <a:gd name="T20" fmla="*/ 2 w 11"/>
                <a:gd name="T21" fmla="*/ 0 h 3"/>
                <a:gd name="T22" fmla="*/ 2 w 11"/>
                <a:gd name="T23" fmla="*/ 0 h 3"/>
                <a:gd name="T24" fmla="*/ 2 w 11"/>
                <a:gd name="T25" fmla="*/ 0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3"/>
                <a:gd name="T41" fmla="*/ 11 w 11"/>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3">
                  <a:moveTo>
                    <a:pt x="2" y="0"/>
                  </a:moveTo>
                  <a:cubicBezTo>
                    <a:pt x="1" y="1"/>
                    <a:pt x="1" y="1"/>
                    <a:pt x="0" y="1"/>
                  </a:cubicBezTo>
                  <a:cubicBezTo>
                    <a:pt x="1" y="2"/>
                    <a:pt x="2" y="2"/>
                    <a:pt x="3" y="2"/>
                  </a:cubicBezTo>
                  <a:lnTo>
                    <a:pt x="7" y="2"/>
                  </a:lnTo>
                  <a:cubicBezTo>
                    <a:pt x="7" y="3"/>
                    <a:pt x="9" y="3"/>
                    <a:pt x="9" y="3"/>
                  </a:cubicBezTo>
                  <a:cubicBezTo>
                    <a:pt x="10" y="3"/>
                    <a:pt x="10" y="2"/>
                    <a:pt x="11" y="2"/>
                  </a:cubicBezTo>
                  <a:cubicBezTo>
                    <a:pt x="9" y="2"/>
                    <a:pt x="8" y="0"/>
                    <a:pt x="7" y="0"/>
                  </a:cubicBezTo>
                  <a:cubicBezTo>
                    <a:pt x="6" y="0"/>
                    <a:pt x="6" y="1"/>
                    <a:pt x="6" y="1"/>
                  </a:cubicBezTo>
                  <a:cubicBezTo>
                    <a:pt x="4" y="1"/>
                    <a:pt x="3" y="0"/>
                    <a:pt x="2"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39" name="Freeform 107">
              <a:extLst>
                <a:ext uri="{FF2B5EF4-FFF2-40B4-BE49-F238E27FC236}">
                  <a16:creationId xmlns:a16="http://schemas.microsoft.com/office/drawing/2014/main" xmlns="" id="{5820B9FF-8180-4221-8E82-D87C360083BE}"/>
                </a:ext>
              </a:extLst>
            </p:cNvPr>
            <p:cNvSpPr>
              <a:spLocks/>
            </p:cNvSpPr>
            <p:nvPr>
              <p:custDataLst>
                <p:tags r:id="rId104"/>
              </p:custDataLst>
            </p:nvPr>
          </p:nvSpPr>
          <p:spPr bwMode="auto">
            <a:xfrm>
              <a:off x="3802" y="1040"/>
              <a:ext cx="67" cy="27"/>
            </a:xfrm>
            <a:custGeom>
              <a:avLst/>
              <a:gdLst>
                <a:gd name="T0" fmla="*/ 1 w 9"/>
                <a:gd name="T1" fmla="*/ 1 h 4"/>
                <a:gd name="T2" fmla="*/ 2 w 9"/>
                <a:gd name="T3" fmla="*/ 0 h 4"/>
                <a:gd name="T4" fmla="*/ 2 w 9"/>
                <a:gd name="T5" fmla="*/ 0 h 4"/>
                <a:gd name="T6" fmla="*/ 9 w 9"/>
                <a:gd name="T7" fmla="*/ 2 h 4"/>
                <a:gd name="T8" fmla="*/ 9 w 9"/>
                <a:gd name="T9" fmla="*/ 3 h 4"/>
                <a:gd name="T10" fmla="*/ 3 w 9"/>
                <a:gd name="T11" fmla="*/ 3 h 4"/>
                <a:gd name="T12" fmla="*/ 2 w 9"/>
                <a:gd name="T13" fmla="*/ 4 h 4"/>
                <a:gd name="T14" fmla="*/ 0 w 9"/>
                <a:gd name="T15" fmla="*/ 3 h 4"/>
                <a:gd name="T16" fmla="*/ 1 w 9"/>
                <a:gd name="T17" fmla="*/ 1 h 4"/>
                <a:gd name="T18" fmla="*/ 1 w 9"/>
                <a:gd name="T19" fmla="*/ 1 h 4"/>
                <a:gd name="T20" fmla="*/ 1 w 9"/>
                <a:gd name="T21" fmla="*/ 1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4"/>
                <a:gd name="T35" fmla="*/ 9 w 9"/>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4">
                  <a:moveTo>
                    <a:pt x="1" y="1"/>
                  </a:moveTo>
                  <a:lnTo>
                    <a:pt x="2" y="0"/>
                  </a:lnTo>
                  <a:cubicBezTo>
                    <a:pt x="3" y="1"/>
                    <a:pt x="8" y="2"/>
                    <a:pt x="9" y="2"/>
                  </a:cubicBezTo>
                  <a:cubicBezTo>
                    <a:pt x="9" y="3"/>
                    <a:pt x="9" y="3"/>
                    <a:pt x="9" y="3"/>
                  </a:cubicBezTo>
                  <a:cubicBezTo>
                    <a:pt x="7" y="4"/>
                    <a:pt x="4" y="3"/>
                    <a:pt x="3" y="3"/>
                  </a:cubicBezTo>
                  <a:cubicBezTo>
                    <a:pt x="2" y="3"/>
                    <a:pt x="2" y="4"/>
                    <a:pt x="2" y="4"/>
                  </a:cubicBezTo>
                  <a:cubicBezTo>
                    <a:pt x="1" y="4"/>
                    <a:pt x="0" y="3"/>
                    <a:pt x="0" y="3"/>
                  </a:cubicBezTo>
                  <a:cubicBezTo>
                    <a:pt x="0" y="2"/>
                    <a:pt x="1" y="1"/>
                    <a:pt x="1" y="1"/>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40" name="Freeform 108">
              <a:extLst>
                <a:ext uri="{FF2B5EF4-FFF2-40B4-BE49-F238E27FC236}">
                  <a16:creationId xmlns:a16="http://schemas.microsoft.com/office/drawing/2014/main" xmlns="" id="{72F481E2-7EDA-459E-AE34-33E50BABA51F}"/>
                </a:ext>
              </a:extLst>
            </p:cNvPr>
            <p:cNvSpPr>
              <a:spLocks/>
            </p:cNvSpPr>
            <p:nvPr>
              <p:custDataLst>
                <p:tags r:id="rId105"/>
              </p:custDataLst>
            </p:nvPr>
          </p:nvSpPr>
          <p:spPr bwMode="auto">
            <a:xfrm>
              <a:off x="4162" y="1130"/>
              <a:ext cx="86" cy="23"/>
            </a:xfrm>
            <a:custGeom>
              <a:avLst/>
              <a:gdLst>
                <a:gd name="T0" fmla="*/ 6 w 12"/>
                <a:gd name="T1" fmla="*/ 0 h 3"/>
                <a:gd name="T2" fmla="*/ 12 w 12"/>
                <a:gd name="T3" fmla="*/ 3 h 3"/>
                <a:gd name="T4" fmla="*/ 12 w 12"/>
                <a:gd name="T5" fmla="*/ 3 h 3"/>
                <a:gd name="T6" fmla="*/ 10 w 12"/>
                <a:gd name="T7" fmla="*/ 3 h 3"/>
                <a:gd name="T8" fmla="*/ 10 w 12"/>
                <a:gd name="T9" fmla="*/ 3 h 3"/>
                <a:gd name="T10" fmla="*/ 6 w 12"/>
                <a:gd name="T11" fmla="*/ 0 h 3"/>
                <a:gd name="T12" fmla="*/ 6 w 12"/>
                <a:gd name="T13" fmla="*/ 0 h 3"/>
                <a:gd name="T14" fmla="*/ 6 w 12"/>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3"/>
                <a:gd name="T26" fmla="*/ 12 w 1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3">
                  <a:moveTo>
                    <a:pt x="6" y="0"/>
                  </a:moveTo>
                  <a:cubicBezTo>
                    <a:pt x="9" y="0"/>
                    <a:pt x="10" y="2"/>
                    <a:pt x="12" y="3"/>
                  </a:cubicBezTo>
                  <a:lnTo>
                    <a:pt x="10" y="3"/>
                  </a:lnTo>
                  <a:cubicBezTo>
                    <a:pt x="8" y="3"/>
                    <a:pt x="0" y="0"/>
                    <a:pt x="6"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41" name="Freeform 109">
              <a:extLst>
                <a:ext uri="{FF2B5EF4-FFF2-40B4-BE49-F238E27FC236}">
                  <a16:creationId xmlns:a16="http://schemas.microsoft.com/office/drawing/2014/main" xmlns="" id="{F6A705D0-1AA7-41BE-95AD-5D90E58C0714}"/>
                </a:ext>
              </a:extLst>
            </p:cNvPr>
            <p:cNvSpPr>
              <a:spLocks/>
            </p:cNvSpPr>
            <p:nvPr>
              <p:custDataLst>
                <p:tags r:id="rId106"/>
              </p:custDataLst>
            </p:nvPr>
          </p:nvSpPr>
          <p:spPr bwMode="auto">
            <a:xfrm>
              <a:off x="4244" y="1138"/>
              <a:ext cx="20" cy="15"/>
            </a:xfrm>
            <a:custGeom>
              <a:avLst/>
              <a:gdLst>
                <a:gd name="T0" fmla="*/ 0 w 3"/>
                <a:gd name="T1" fmla="*/ 1 h 2"/>
                <a:gd name="T2" fmla="*/ 3 w 3"/>
                <a:gd name="T3" fmla="*/ 0 h 2"/>
                <a:gd name="T4" fmla="*/ 3 w 3"/>
                <a:gd name="T5" fmla="*/ 1 h 2"/>
                <a:gd name="T6" fmla="*/ 2 w 3"/>
                <a:gd name="T7" fmla="*/ 2 h 2"/>
                <a:gd name="T8" fmla="*/ 0 w 3"/>
                <a:gd name="T9" fmla="*/ 1 h 2"/>
                <a:gd name="T10" fmla="*/ 0 w 3"/>
                <a:gd name="T11" fmla="*/ 1 h 2"/>
                <a:gd name="T12" fmla="*/ 0 w 3"/>
                <a:gd name="T13" fmla="*/ 1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1"/>
                  </a:moveTo>
                  <a:cubicBezTo>
                    <a:pt x="1" y="0"/>
                    <a:pt x="2" y="0"/>
                    <a:pt x="3" y="0"/>
                  </a:cubicBezTo>
                  <a:cubicBezTo>
                    <a:pt x="3" y="1"/>
                    <a:pt x="3" y="1"/>
                    <a:pt x="3" y="1"/>
                  </a:cubicBezTo>
                  <a:cubicBezTo>
                    <a:pt x="3" y="2"/>
                    <a:pt x="2" y="2"/>
                    <a:pt x="2" y="2"/>
                  </a:cubicBezTo>
                  <a:cubicBezTo>
                    <a:pt x="0" y="2"/>
                    <a:pt x="0" y="1"/>
                    <a:pt x="0" y="1"/>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42" name="Freeform 110">
              <a:extLst>
                <a:ext uri="{FF2B5EF4-FFF2-40B4-BE49-F238E27FC236}">
                  <a16:creationId xmlns:a16="http://schemas.microsoft.com/office/drawing/2014/main" xmlns="" id="{69C49CD6-767D-46C0-B11B-895D616903C4}"/>
                </a:ext>
              </a:extLst>
            </p:cNvPr>
            <p:cNvSpPr>
              <a:spLocks/>
            </p:cNvSpPr>
            <p:nvPr>
              <p:custDataLst>
                <p:tags r:id="rId107"/>
              </p:custDataLst>
            </p:nvPr>
          </p:nvSpPr>
          <p:spPr bwMode="auto">
            <a:xfrm>
              <a:off x="4264" y="1138"/>
              <a:ext cx="35" cy="31"/>
            </a:xfrm>
            <a:custGeom>
              <a:avLst/>
              <a:gdLst>
                <a:gd name="T0" fmla="*/ 5 w 5"/>
                <a:gd name="T1" fmla="*/ 3 h 4"/>
                <a:gd name="T2" fmla="*/ 2 w 5"/>
                <a:gd name="T3" fmla="*/ 4 h 4"/>
                <a:gd name="T4" fmla="*/ 0 w 5"/>
                <a:gd name="T5" fmla="*/ 2 h 4"/>
                <a:gd name="T6" fmla="*/ 5 w 5"/>
                <a:gd name="T7" fmla="*/ 3 h 4"/>
                <a:gd name="T8" fmla="*/ 5 w 5"/>
                <a:gd name="T9" fmla="*/ 3 h 4"/>
                <a:gd name="T10" fmla="*/ 5 w 5"/>
                <a:gd name="T11" fmla="*/ 3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5" y="3"/>
                  </a:moveTo>
                  <a:cubicBezTo>
                    <a:pt x="4" y="4"/>
                    <a:pt x="3" y="4"/>
                    <a:pt x="2" y="4"/>
                  </a:cubicBezTo>
                  <a:cubicBezTo>
                    <a:pt x="1" y="4"/>
                    <a:pt x="0" y="3"/>
                    <a:pt x="0" y="2"/>
                  </a:cubicBezTo>
                  <a:cubicBezTo>
                    <a:pt x="0" y="0"/>
                    <a:pt x="5" y="3"/>
                    <a:pt x="5" y="3"/>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43" name="Freeform 111">
              <a:extLst>
                <a:ext uri="{FF2B5EF4-FFF2-40B4-BE49-F238E27FC236}">
                  <a16:creationId xmlns:a16="http://schemas.microsoft.com/office/drawing/2014/main" xmlns="" id="{AA339FE3-38D8-42D4-A291-A071376FFFB8}"/>
                </a:ext>
              </a:extLst>
            </p:cNvPr>
            <p:cNvSpPr>
              <a:spLocks/>
            </p:cNvSpPr>
            <p:nvPr>
              <p:custDataLst>
                <p:tags r:id="rId108"/>
              </p:custDataLst>
            </p:nvPr>
          </p:nvSpPr>
          <p:spPr bwMode="auto">
            <a:xfrm>
              <a:off x="4099" y="1130"/>
              <a:ext cx="43" cy="12"/>
            </a:xfrm>
            <a:custGeom>
              <a:avLst/>
              <a:gdLst>
                <a:gd name="T0" fmla="*/ 0 w 6"/>
                <a:gd name="T1" fmla="*/ 0 h 2"/>
                <a:gd name="T2" fmla="*/ 3 w 6"/>
                <a:gd name="T3" fmla="*/ 0 h 2"/>
                <a:gd name="T4" fmla="*/ 3 w 6"/>
                <a:gd name="T5" fmla="*/ 0 h 2"/>
                <a:gd name="T6" fmla="*/ 6 w 6"/>
                <a:gd name="T7" fmla="*/ 2 h 2"/>
                <a:gd name="T8" fmla="*/ 6 w 6"/>
                <a:gd name="T9" fmla="*/ 2 h 2"/>
                <a:gd name="T10" fmla="*/ 0 w 6"/>
                <a:gd name="T11" fmla="*/ 0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cubicBezTo>
                    <a:pt x="0" y="1"/>
                    <a:pt x="2" y="0"/>
                    <a:pt x="3" y="0"/>
                  </a:cubicBezTo>
                  <a:lnTo>
                    <a:pt x="6" y="2"/>
                  </a:lnTo>
                  <a:cubicBezTo>
                    <a:pt x="4" y="2"/>
                    <a:pt x="0" y="0"/>
                    <a:pt x="0"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44" name="Freeform 112">
              <a:extLst>
                <a:ext uri="{FF2B5EF4-FFF2-40B4-BE49-F238E27FC236}">
                  <a16:creationId xmlns:a16="http://schemas.microsoft.com/office/drawing/2014/main" xmlns="" id="{02B4984E-F5A9-4738-A453-79AC0220A0D5}"/>
                </a:ext>
              </a:extLst>
            </p:cNvPr>
            <p:cNvSpPr>
              <a:spLocks/>
            </p:cNvSpPr>
            <p:nvPr>
              <p:custDataLst>
                <p:tags r:id="rId109"/>
              </p:custDataLst>
            </p:nvPr>
          </p:nvSpPr>
          <p:spPr bwMode="auto">
            <a:xfrm>
              <a:off x="4315" y="1083"/>
              <a:ext cx="101" cy="31"/>
            </a:xfrm>
            <a:custGeom>
              <a:avLst/>
              <a:gdLst>
                <a:gd name="T0" fmla="*/ 0 w 14"/>
                <a:gd name="T1" fmla="*/ 1 h 4"/>
                <a:gd name="T2" fmla="*/ 6 w 14"/>
                <a:gd name="T3" fmla="*/ 3 h 4"/>
                <a:gd name="T4" fmla="*/ 6 w 14"/>
                <a:gd name="T5" fmla="*/ 1 h 4"/>
                <a:gd name="T6" fmla="*/ 14 w 14"/>
                <a:gd name="T7" fmla="*/ 4 h 4"/>
                <a:gd name="T8" fmla="*/ 7 w 14"/>
                <a:gd name="T9" fmla="*/ 4 h 4"/>
                <a:gd name="T10" fmla="*/ 3 w 14"/>
                <a:gd name="T11" fmla="*/ 4 h 4"/>
                <a:gd name="T12" fmla="*/ 0 w 14"/>
                <a:gd name="T13" fmla="*/ 2 h 4"/>
                <a:gd name="T14" fmla="*/ 0 w 14"/>
                <a:gd name="T15" fmla="*/ 1 h 4"/>
                <a:gd name="T16" fmla="*/ 0 w 14"/>
                <a:gd name="T17" fmla="*/ 1 h 4"/>
                <a:gd name="T18" fmla="*/ 0 w 14"/>
                <a:gd name="T19" fmla="*/ 1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4"/>
                <a:gd name="T32" fmla="*/ 14 w 14"/>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4">
                  <a:moveTo>
                    <a:pt x="0" y="1"/>
                  </a:moveTo>
                  <a:cubicBezTo>
                    <a:pt x="2" y="0"/>
                    <a:pt x="5" y="2"/>
                    <a:pt x="6" y="3"/>
                  </a:cubicBezTo>
                  <a:cubicBezTo>
                    <a:pt x="6" y="2"/>
                    <a:pt x="6" y="2"/>
                    <a:pt x="6" y="1"/>
                  </a:cubicBezTo>
                  <a:cubicBezTo>
                    <a:pt x="8" y="1"/>
                    <a:pt x="13" y="2"/>
                    <a:pt x="14" y="4"/>
                  </a:cubicBezTo>
                  <a:cubicBezTo>
                    <a:pt x="12" y="4"/>
                    <a:pt x="8" y="4"/>
                    <a:pt x="7" y="4"/>
                  </a:cubicBezTo>
                  <a:cubicBezTo>
                    <a:pt x="6" y="4"/>
                    <a:pt x="3" y="4"/>
                    <a:pt x="3" y="4"/>
                  </a:cubicBezTo>
                  <a:cubicBezTo>
                    <a:pt x="1" y="4"/>
                    <a:pt x="2" y="2"/>
                    <a:pt x="0" y="2"/>
                  </a:cubicBezTo>
                  <a:cubicBezTo>
                    <a:pt x="0" y="2"/>
                    <a:pt x="0" y="2"/>
                    <a:pt x="0" y="1"/>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45" name="Freeform 113">
              <a:extLst>
                <a:ext uri="{FF2B5EF4-FFF2-40B4-BE49-F238E27FC236}">
                  <a16:creationId xmlns:a16="http://schemas.microsoft.com/office/drawing/2014/main" xmlns="" id="{1CBA8134-8A45-4D45-85BD-5392F6DF3A35}"/>
                </a:ext>
              </a:extLst>
            </p:cNvPr>
            <p:cNvSpPr>
              <a:spLocks/>
            </p:cNvSpPr>
            <p:nvPr>
              <p:custDataLst>
                <p:tags r:id="rId110"/>
              </p:custDataLst>
            </p:nvPr>
          </p:nvSpPr>
          <p:spPr bwMode="auto">
            <a:xfrm>
              <a:off x="4428" y="1091"/>
              <a:ext cx="71" cy="39"/>
            </a:xfrm>
            <a:custGeom>
              <a:avLst/>
              <a:gdLst>
                <a:gd name="T0" fmla="*/ 4 w 10"/>
                <a:gd name="T1" fmla="*/ 1 h 5"/>
                <a:gd name="T2" fmla="*/ 5 w 10"/>
                <a:gd name="T3" fmla="*/ 1 h 5"/>
                <a:gd name="T4" fmla="*/ 5 w 10"/>
                <a:gd name="T5" fmla="*/ 0 h 5"/>
                <a:gd name="T6" fmla="*/ 10 w 10"/>
                <a:gd name="T7" fmla="*/ 3 h 5"/>
                <a:gd name="T8" fmla="*/ 3 w 10"/>
                <a:gd name="T9" fmla="*/ 3 h 5"/>
                <a:gd name="T10" fmla="*/ 0 w 10"/>
                <a:gd name="T11" fmla="*/ 1 h 5"/>
                <a:gd name="T12" fmla="*/ 4 w 10"/>
                <a:gd name="T13" fmla="*/ 1 h 5"/>
                <a:gd name="T14" fmla="*/ 4 w 10"/>
                <a:gd name="T15" fmla="*/ 1 h 5"/>
                <a:gd name="T16" fmla="*/ 4 w 10"/>
                <a:gd name="T17" fmla="*/ 1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
                <a:gd name="T29" fmla="*/ 10 w 10"/>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
                  <a:moveTo>
                    <a:pt x="4" y="1"/>
                  </a:moveTo>
                  <a:cubicBezTo>
                    <a:pt x="4" y="1"/>
                    <a:pt x="5" y="2"/>
                    <a:pt x="5" y="1"/>
                  </a:cubicBezTo>
                  <a:cubicBezTo>
                    <a:pt x="5" y="2"/>
                    <a:pt x="5" y="1"/>
                    <a:pt x="5" y="0"/>
                  </a:cubicBezTo>
                  <a:cubicBezTo>
                    <a:pt x="7" y="2"/>
                    <a:pt x="9" y="2"/>
                    <a:pt x="10" y="3"/>
                  </a:cubicBezTo>
                  <a:cubicBezTo>
                    <a:pt x="7" y="3"/>
                    <a:pt x="5" y="5"/>
                    <a:pt x="3" y="3"/>
                  </a:cubicBezTo>
                  <a:cubicBezTo>
                    <a:pt x="2" y="3"/>
                    <a:pt x="0" y="2"/>
                    <a:pt x="0" y="1"/>
                  </a:cubicBezTo>
                  <a:cubicBezTo>
                    <a:pt x="2" y="1"/>
                    <a:pt x="3" y="1"/>
                    <a:pt x="4" y="1"/>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46" name="Freeform 114">
              <a:extLst>
                <a:ext uri="{FF2B5EF4-FFF2-40B4-BE49-F238E27FC236}">
                  <a16:creationId xmlns:a16="http://schemas.microsoft.com/office/drawing/2014/main" xmlns="" id="{17A31FED-2C00-4007-8C91-720C063EEAA2}"/>
                </a:ext>
              </a:extLst>
            </p:cNvPr>
            <p:cNvSpPr>
              <a:spLocks/>
            </p:cNvSpPr>
            <p:nvPr>
              <p:custDataLst>
                <p:tags r:id="rId111"/>
              </p:custDataLst>
            </p:nvPr>
          </p:nvSpPr>
          <p:spPr bwMode="auto">
            <a:xfrm>
              <a:off x="4401" y="1118"/>
              <a:ext cx="51" cy="20"/>
            </a:xfrm>
            <a:custGeom>
              <a:avLst/>
              <a:gdLst>
                <a:gd name="T0" fmla="*/ 7 w 7"/>
                <a:gd name="T1" fmla="*/ 2 h 2"/>
                <a:gd name="T2" fmla="*/ 5 w 7"/>
                <a:gd name="T3" fmla="*/ 1 h 2"/>
                <a:gd name="T4" fmla="*/ 5 w 7"/>
                <a:gd name="T5" fmla="*/ 1 h 2"/>
                <a:gd name="T6" fmla="*/ 3 w 7"/>
                <a:gd name="T7" fmla="*/ 1 h 2"/>
                <a:gd name="T8" fmla="*/ 3 w 7"/>
                <a:gd name="T9" fmla="*/ 1 h 2"/>
                <a:gd name="T10" fmla="*/ 1 w 7"/>
                <a:gd name="T11" fmla="*/ 1 h 2"/>
                <a:gd name="T12" fmla="*/ 0 w 7"/>
                <a:gd name="T13" fmla="*/ 2 h 2"/>
                <a:gd name="T14" fmla="*/ 4 w 7"/>
                <a:gd name="T15" fmla="*/ 2 h 2"/>
                <a:gd name="T16" fmla="*/ 7 w 7"/>
                <a:gd name="T17" fmla="*/ 2 h 2"/>
                <a:gd name="T18" fmla="*/ 7 w 7"/>
                <a:gd name="T19" fmla="*/ 2 h 2"/>
                <a:gd name="T20" fmla="*/ 7 w 7"/>
                <a:gd name="T21" fmla="*/ 2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2"/>
                <a:gd name="T35" fmla="*/ 7 w 7"/>
                <a:gd name="T36" fmla="*/ 2 h 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2">
                  <a:moveTo>
                    <a:pt x="7" y="2"/>
                  </a:moveTo>
                  <a:cubicBezTo>
                    <a:pt x="6" y="1"/>
                    <a:pt x="6" y="0"/>
                    <a:pt x="5" y="1"/>
                  </a:cubicBezTo>
                  <a:lnTo>
                    <a:pt x="3" y="1"/>
                  </a:lnTo>
                  <a:cubicBezTo>
                    <a:pt x="2" y="1"/>
                    <a:pt x="2" y="1"/>
                    <a:pt x="1" y="1"/>
                  </a:cubicBezTo>
                  <a:cubicBezTo>
                    <a:pt x="1" y="1"/>
                    <a:pt x="0" y="1"/>
                    <a:pt x="0" y="2"/>
                  </a:cubicBezTo>
                  <a:cubicBezTo>
                    <a:pt x="2" y="2"/>
                    <a:pt x="3" y="2"/>
                    <a:pt x="4" y="2"/>
                  </a:cubicBezTo>
                  <a:cubicBezTo>
                    <a:pt x="5" y="2"/>
                    <a:pt x="6" y="2"/>
                    <a:pt x="7" y="2"/>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47" name="Freeform 115">
              <a:extLst>
                <a:ext uri="{FF2B5EF4-FFF2-40B4-BE49-F238E27FC236}">
                  <a16:creationId xmlns:a16="http://schemas.microsoft.com/office/drawing/2014/main" xmlns="" id="{DBA1130A-1AE3-4E7E-9674-E56CE0412AA1}"/>
                </a:ext>
              </a:extLst>
            </p:cNvPr>
            <p:cNvSpPr>
              <a:spLocks/>
            </p:cNvSpPr>
            <p:nvPr>
              <p:custDataLst>
                <p:tags r:id="rId112"/>
              </p:custDataLst>
            </p:nvPr>
          </p:nvSpPr>
          <p:spPr bwMode="auto">
            <a:xfrm>
              <a:off x="3782" y="1075"/>
              <a:ext cx="8" cy="8"/>
            </a:xfrm>
            <a:custGeom>
              <a:avLst/>
              <a:gdLst>
                <a:gd name="T0" fmla="*/ 0 w 1"/>
                <a:gd name="T1" fmla="*/ 1 h 1"/>
                <a:gd name="T2" fmla="*/ 1 w 1"/>
                <a:gd name="T3" fmla="*/ 0 h 1"/>
                <a:gd name="T4" fmla="*/ 1 w 1"/>
                <a:gd name="T5" fmla="*/ 0 h 1"/>
                <a:gd name="T6" fmla="*/ 1 w 1"/>
                <a:gd name="T7" fmla="*/ 1 h 1"/>
                <a:gd name="T8" fmla="*/ 1 w 1"/>
                <a:gd name="T9" fmla="*/ 1 h 1"/>
                <a:gd name="T10" fmla="*/ 1 w 1"/>
                <a:gd name="T11" fmla="*/ 1 h 1"/>
                <a:gd name="T12" fmla="*/ 1 w 1"/>
                <a:gd name="T13" fmla="*/ 1 h 1"/>
                <a:gd name="T14" fmla="*/ 0 w 1"/>
                <a:gd name="T15" fmla="*/ 1 h 1"/>
                <a:gd name="T16" fmla="*/ 0 w 1"/>
                <a:gd name="T17" fmla="*/ 1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1"/>
                <a:gd name="T29" fmla="*/ 1 w 1"/>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1">
                  <a:moveTo>
                    <a:pt x="0" y="1"/>
                  </a:moveTo>
                  <a:cubicBezTo>
                    <a:pt x="0" y="0"/>
                    <a:pt x="1" y="0"/>
                    <a:pt x="1" y="0"/>
                  </a:cubicBezTo>
                  <a:lnTo>
                    <a:pt x="1" y="1"/>
                  </a:lnTo>
                  <a:cubicBezTo>
                    <a:pt x="1" y="1"/>
                    <a:pt x="1" y="1"/>
                    <a:pt x="1" y="1"/>
                  </a:cubicBezTo>
                  <a:lnTo>
                    <a:pt x="0" y="1"/>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48" name="Freeform 116">
              <a:extLst>
                <a:ext uri="{FF2B5EF4-FFF2-40B4-BE49-F238E27FC236}">
                  <a16:creationId xmlns:a16="http://schemas.microsoft.com/office/drawing/2014/main" xmlns="" id="{C47712C9-C539-4781-904A-67FD415ED9F9}"/>
                </a:ext>
              </a:extLst>
            </p:cNvPr>
            <p:cNvSpPr>
              <a:spLocks/>
            </p:cNvSpPr>
            <p:nvPr>
              <p:custDataLst>
                <p:tags r:id="rId113"/>
              </p:custDataLst>
            </p:nvPr>
          </p:nvSpPr>
          <p:spPr bwMode="auto">
            <a:xfrm>
              <a:off x="4326" y="1118"/>
              <a:ext cx="8" cy="12"/>
            </a:xfrm>
            <a:custGeom>
              <a:avLst/>
              <a:gdLst>
                <a:gd name="T0" fmla="*/ 1 w 1"/>
                <a:gd name="T1" fmla="*/ 1 h 1"/>
                <a:gd name="T2" fmla="*/ 1 w 1"/>
                <a:gd name="T3" fmla="*/ 0 h 1"/>
                <a:gd name="T4" fmla="*/ 1 w 1"/>
                <a:gd name="T5" fmla="*/ 0 h 1"/>
                <a:gd name="T6" fmla="*/ 0 w 1"/>
                <a:gd name="T7" fmla="*/ 0 h 1"/>
                <a:gd name="T8" fmla="*/ 0 w 1"/>
                <a:gd name="T9" fmla="*/ 0 h 1"/>
                <a:gd name="T10" fmla="*/ 1 w 1"/>
                <a:gd name="T11" fmla="*/ 1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cubicBezTo>
                    <a:pt x="1" y="1"/>
                    <a:pt x="1" y="0"/>
                    <a:pt x="1" y="0"/>
                  </a:cubicBezTo>
                  <a:lnTo>
                    <a:pt x="0" y="0"/>
                  </a:lnTo>
                  <a:cubicBezTo>
                    <a:pt x="0" y="1"/>
                    <a:pt x="1" y="1"/>
                    <a:pt x="1" y="1"/>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49" name="Freeform 117">
              <a:extLst>
                <a:ext uri="{FF2B5EF4-FFF2-40B4-BE49-F238E27FC236}">
                  <a16:creationId xmlns:a16="http://schemas.microsoft.com/office/drawing/2014/main" xmlns="" id="{80670451-88E9-4734-B865-59B127515056}"/>
                </a:ext>
              </a:extLst>
            </p:cNvPr>
            <p:cNvSpPr>
              <a:spLocks/>
            </p:cNvSpPr>
            <p:nvPr>
              <p:custDataLst>
                <p:tags r:id="rId114"/>
              </p:custDataLst>
            </p:nvPr>
          </p:nvSpPr>
          <p:spPr bwMode="auto">
            <a:xfrm>
              <a:off x="4295" y="1098"/>
              <a:ext cx="4" cy="8"/>
            </a:xfrm>
            <a:custGeom>
              <a:avLst/>
              <a:gdLst>
                <a:gd name="T0" fmla="*/ 0 w 1"/>
                <a:gd name="T1" fmla="*/ 0 h 1"/>
                <a:gd name="T2" fmla="*/ 1 w 1"/>
                <a:gd name="T3" fmla="*/ 1 h 1"/>
                <a:gd name="T4" fmla="*/ 1 w 1"/>
                <a:gd name="T5" fmla="*/ 1 h 1"/>
                <a:gd name="T6" fmla="*/ 1 w 1"/>
                <a:gd name="T7" fmla="*/ 0 h 1"/>
                <a:gd name="T8" fmla="*/ 1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1" y="1"/>
                  </a:lnTo>
                  <a:cubicBezTo>
                    <a:pt x="1" y="1"/>
                    <a:pt x="1" y="0"/>
                    <a:pt x="1" y="0"/>
                  </a:cubicBezTo>
                  <a:lnTo>
                    <a:pt x="0" y="0"/>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50" name="Freeform 118">
              <a:extLst>
                <a:ext uri="{FF2B5EF4-FFF2-40B4-BE49-F238E27FC236}">
                  <a16:creationId xmlns:a16="http://schemas.microsoft.com/office/drawing/2014/main" xmlns="" id="{10CF3AD4-66CD-4193-9BD9-42A5E353CEA6}"/>
                </a:ext>
              </a:extLst>
            </p:cNvPr>
            <p:cNvSpPr>
              <a:spLocks/>
            </p:cNvSpPr>
            <p:nvPr>
              <p:custDataLst>
                <p:tags r:id="rId115"/>
              </p:custDataLst>
            </p:nvPr>
          </p:nvSpPr>
          <p:spPr bwMode="auto">
            <a:xfrm>
              <a:off x="4745" y="1486"/>
              <a:ext cx="8" cy="16"/>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cubicBezTo>
                    <a:pt x="0" y="0"/>
                    <a:pt x="0" y="0"/>
                    <a:pt x="1" y="0"/>
                  </a:cubicBezTo>
                  <a:cubicBezTo>
                    <a:pt x="1" y="1"/>
                    <a:pt x="1" y="1"/>
                    <a:pt x="1" y="2"/>
                  </a:cubicBezTo>
                  <a:lnTo>
                    <a:pt x="0" y="2"/>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51" name="Freeform 119">
              <a:extLst>
                <a:ext uri="{FF2B5EF4-FFF2-40B4-BE49-F238E27FC236}">
                  <a16:creationId xmlns:a16="http://schemas.microsoft.com/office/drawing/2014/main" xmlns="" id="{60C44CD0-029E-4EC9-9EDA-913CB57C277C}"/>
                </a:ext>
              </a:extLst>
            </p:cNvPr>
            <p:cNvSpPr>
              <a:spLocks/>
            </p:cNvSpPr>
            <p:nvPr>
              <p:custDataLst>
                <p:tags r:id="rId116"/>
              </p:custDataLst>
            </p:nvPr>
          </p:nvSpPr>
          <p:spPr bwMode="auto">
            <a:xfrm>
              <a:off x="4952" y="1161"/>
              <a:ext cx="47" cy="24"/>
            </a:xfrm>
            <a:custGeom>
              <a:avLst/>
              <a:gdLst>
                <a:gd name="T0" fmla="*/ 1 w 6"/>
                <a:gd name="T1" fmla="*/ 2 h 3"/>
                <a:gd name="T2" fmla="*/ 1 w 6"/>
                <a:gd name="T3" fmla="*/ 1 h 3"/>
                <a:gd name="T4" fmla="*/ 3 w 6"/>
                <a:gd name="T5" fmla="*/ 0 h 3"/>
                <a:gd name="T6" fmla="*/ 6 w 6"/>
                <a:gd name="T7" fmla="*/ 2 h 3"/>
                <a:gd name="T8" fmla="*/ 3 w 6"/>
                <a:gd name="T9" fmla="*/ 3 h 3"/>
                <a:gd name="T10" fmla="*/ 1 w 6"/>
                <a:gd name="T11" fmla="*/ 2 h 3"/>
                <a:gd name="T12" fmla="*/ 1 w 6"/>
                <a:gd name="T13" fmla="*/ 2 h 3"/>
                <a:gd name="T14" fmla="*/ 1 w 6"/>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3"/>
                <a:gd name="T26" fmla="*/ 6 w 6"/>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3">
                  <a:moveTo>
                    <a:pt x="1" y="2"/>
                  </a:moveTo>
                  <a:cubicBezTo>
                    <a:pt x="0" y="2"/>
                    <a:pt x="1" y="1"/>
                    <a:pt x="1" y="1"/>
                  </a:cubicBezTo>
                  <a:cubicBezTo>
                    <a:pt x="2" y="0"/>
                    <a:pt x="2" y="1"/>
                    <a:pt x="3" y="0"/>
                  </a:cubicBezTo>
                  <a:cubicBezTo>
                    <a:pt x="4" y="1"/>
                    <a:pt x="5" y="1"/>
                    <a:pt x="6" y="2"/>
                  </a:cubicBezTo>
                  <a:cubicBezTo>
                    <a:pt x="5" y="3"/>
                    <a:pt x="4" y="3"/>
                    <a:pt x="3" y="3"/>
                  </a:cubicBezTo>
                  <a:cubicBezTo>
                    <a:pt x="2" y="3"/>
                    <a:pt x="1" y="2"/>
                    <a:pt x="1" y="2"/>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52" name="Freeform 120">
              <a:extLst>
                <a:ext uri="{FF2B5EF4-FFF2-40B4-BE49-F238E27FC236}">
                  <a16:creationId xmlns:a16="http://schemas.microsoft.com/office/drawing/2014/main" xmlns="" id="{D54B903A-82F1-4454-A2B8-E3100FCA3A81}"/>
                </a:ext>
              </a:extLst>
            </p:cNvPr>
            <p:cNvSpPr>
              <a:spLocks/>
            </p:cNvSpPr>
            <p:nvPr>
              <p:custDataLst>
                <p:tags r:id="rId117"/>
              </p:custDataLst>
            </p:nvPr>
          </p:nvSpPr>
          <p:spPr bwMode="auto">
            <a:xfrm>
              <a:off x="5050" y="1404"/>
              <a:ext cx="20" cy="11"/>
            </a:xfrm>
            <a:custGeom>
              <a:avLst/>
              <a:gdLst>
                <a:gd name="T0" fmla="*/ 1 w 2"/>
                <a:gd name="T1" fmla="*/ 2 h 2"/>
                <a:gd name="T2" fmla="*/ 0 w 2"/>
                <a:gd name="T3" fmla="*/ 1 h 2"/>
                <a:gd name="T4" fmla="*/ 0 w 2"/>
                <a:gd name="T5" fmla="*/ 0 h 2"/>
                <a:gd name="T6" fmla="*/ 0 w 2"/>
                <a:gd name="T7" fmla="*/ 0 h 2"/>
                <a:gd name="T8" fmla="*/ 2 w 2"/>
                <a:gd name="T9" fmla="*/ 0 h 2"/>
                <a:gd name="T10" fmla="*/ 2 w 2"/>
                <a:gd name="T11" fmla="*/ 0 h 2"/>
                <a:gd name="T12" fmla="*/ 2 w 2"/>
                <a:gd name="T13" fmla="*/ 1 h 2"/>
                <a:gd name="T14" fmla="*/ 2 w 2"/>
                <a:gd name="T15" fmla="*/ 1 h 2"/>
                <a:gd name="T16" fmla="*/ 1 w 2"/>
                <a:gd name="T17" fmla="*/ 2 h 2"/>
                <a:gd name="T18" fmla="*/ 1 w 2"/>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2"/>
                <a:gd name="T32" fmla="*/ 2 w 2"/>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2">
                  <a:moveTo>
                    <a:pt x="1" y="2"/>
                  </a:moveTo>
                  <a:lnTo>
                    <a:pt x="0" y="1"/>
                  </a:lnTo>
                  <a:lnTo>
                    <a:pt x="0" y="0"/>
                  </a:lnTo>
                  <a:cubicBezTo>
                    <a:pt x="1" y="0"/>
                    <a:pt x="1" y="0"/>
                    <a:pt x="2" y="0"/>
                  </a:cubicBezTo>
                  <a:lnTo>
                    <a:pt x="2" y="1"/>
                  </a:lnTo>
                  <a:lnTo>
                    <a:pt x="1" y="2"/>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53" name="Freeform 121">
              <a:extLst>
                <a:ext uri="{FF2B5EF4-FFF2-40B4-BE49-F238E27FC236}">
                  <a16:creationId xmlns:a16="http://schemas.microsoft.com/office/drawing/2014/main" xmlns="" id="{F75D22B2-5436-42D2-8EEA-F17FAF23EF71}"/>
                </a:ext>
              </a:extLst>
            </p:cNvPr>
            <p:cNvSpPr>
              <a:spLocks/>
            </p:cNvSpPr>
            <p:nvPr>
              <p:custDataLst>
                <p:tags r:id="rId118"/>
              </p:custDataLst>
            </p:nvPr>
          </p:nvSpPr>
          <p:spPr bwMode="auto">
            <a:xfrm>
              <a:off x="5046" y="1717"/>
              <a:ext cx="0" cy="4"/>
            </a:xfrm>
            <a:custGeom>
              <a:avLst/>
              <a:gdLst>
                <a:gd name="T0" fmla="*/ 0 h 1"/>
                <a:gd name="T1" fmla="*/ 1 h 1"/>
                <a:gd name="T2" fmla="*/ 0 h 1"/>
                <a:gd name="T3" fmla="*/ 0 h 1"/>
                <a:gd name="T4" fmla="*/ 0 h 1"/>
                <a:gd name="T5" fmla="*/ 0 60000 65536"/>
                <a:gd name="T6" fmla="*/ 0 60000 65536"/>
                <a:gd name="T7" fmla="*/ 0 60000 65536"/>
                <a:gd name="T8" fmla="*/ 0 60000 65536"/>
                <a:gd name="T9" fmla="*/ 0 60000 65536"/>
                <a:gd name="T10" fmla="*/ 0 h 1"/>
                <a:gd name="T11" fmla="*/ 1 h 1"/>
              </a:gdLst>
              <a:ahLst/>
              <a:cxnLst>
                <a:cxn ang="T5">
                  <a:pos x="0" y="T0"/>
                </a:cxn>
                <a:cxn ang="T6">
                  <a:pos x="0" y="T1"/>
                </a:cxn>
                <a:cxn ang="T7">
                  <a:pos x="0" y="T2"/>
                </a:cxn>
                <a:cxn ang="T8">
                  <a:pos x="0" y="T3"/>
                </a:cxn>
                <a:cxn ang="T9">
                  <a:pos x="0" y="T4"/>
                </a:cxn>
              </a:cxnLst>
              <a:rect l="0" t="T10" r="0" b="T11"/>
              <a:pathLst>
                <a:path h="1">
                  <a:moveTo>
                    <a:pt x="0" y="0"/>
                  </a:moveTo>
                  <a:cubicBezTo>
                    <a:pt x="0" y="0"/>
                    <a:pt x="0" y="1"/>
                    <a:pt x="0" y="1"/>
                  </a:cubicBezTo>
                  <a:cubicBezTo>
                    <a:pt x="0" y="1"/>
                    <a:pt x="0" y="0"/>
                    <a:pt x="0"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54" name="Freeform 122">
              <a:extLst>
                <a:ext uri="{FF2B5EF4-FFF2-40B4-BE49-F238E27FC236}">
                  <a16:creationId xmlns:a16="http://schemas.microsoft.com/office/drawing/2014/main" xmlns="" id="{27AC96AD-8743-43D5-80EC-6212B6225CFF}"/>
                </a:ext>
              </a:extLst>
            </p:cNvPr>
            <p:cNvSpPr>
              <a:spLocks/>
            </p:cNvSpPr>
            <p:nvPr>
              <p:custDataLst>
                <p:tags r:id="rId119"/>
              </p:custDataLst>
            </p:nvPr>
          </p:nvSpPr>
          <p:spPr bwMode="auto">
            <a:xfrm>
              <a:off x="4905" y="1396"/>
              <a:ext cx="20" cy="8"/>
            </a:xfrm>
            <a:custGeom>
              <a:avLst/>
              <a:gdLst>
                <a:gd name="T0" fmla="*/ 0 w 3"/>
                <a:gd name="T1" fmla="*/ 0 h 1"/>
                <a:gd name="T2" fmla="*/ 3 w 3"/>
                <a:gd name="T3" fmla="*/ 1 h 1"/>
                <a:gd name="T4" fmla="*/ 0 w 3"/>
                <a:gd name="T5" fmla="*/ 0 h 1"/>
                <a:gd name="T6" fmla="*/ 0 w 3"/>
                <a:gd name="T7" fmla="*/ 0 h 1"/>
                <a:gd name="T8" fmla="*/ 0 w 3"/>
                <a:gd name="T9" fmla="*/ 0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0"/>
                  </a:moveTo>
                  <a:cubicBezTo>
                    <a:pt x="2" y="1"/>
                    <a:pt x="1" y="1"/>
                    <a:pt x="3" y="1"/>
                  </a:cubicBezTo>
                  <a:cubicBezTo>
                    <a:pt x="1" y="1"/>
                    <a:pt x="1" y="1"/>
                    <a:pt x="0"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55" name="Freeform 123">
              <a:extLst>
                <a:ext uri="{FF2B5EF4-FFF2-40B4-BE49-F238E27FC236}">
                  <a16:creationId xmlns:a16="http://schemas.microsoft.com/office/drawing/2014/main" xmlns="" id="{07147143-C1EA-41F8-9507-876A3E3116C6}"/>
                </a:ext>
              </a:extLst>
            </p:cNvPr>
            <p:cNvSpPr>
              <a:spLocks/>
            </p:cNvSpPr>
            <p:nvPr>
              <p:custDataLst>
                <p:tags r:id="rId120"/>
              </p:custDataLst>
            </p:nvPr>
          </p:nvSpPr>
          <p:spPr bwMode="auto">
            <a:xfrm>
              <a:off x="4847" y="1948"/>
              <a:ext cx="0" cy="11"/>
            </a:xfrm>
            <a:custGeom>
              <a:avLst/>
              <a:gdLst>
                <a:gd name="T0" fmla="*/ 1 h 1"/>
                <a:gd name="T1" fmla="*/ 0 h 1"/>
                <a:gd name="T2" fmla="*/ 1 h 1"/>
                <a:gd name="T3" fmla="*/ 1 h 1"/>
                <a:gd name="T4" fmla="*/ 1 h 1"/>
                <a:gd name="T5" fmla="*/ 0 60000 65536"/>
                <a:gd name="T6" fmla="*/ 0 60000 65536"/>
                <a:gd name="T7" fmla="*/ 0 60000 65536"/>
                <a:gd name="T8" fmla="*/ 0 60000 65536"/>
                <a:gd name="T9" fmla="*/ 0 60000 65536"/>
                <a:gd name="T10" fmla="*/ 0 h 1"/>
                <a:gd name="T11" fmla="*/ 1 h 1"/>
              </a:gdLst>
              <a:ahLst/>
              <a:cxnLst>
                <a:cxn ang="T5">
                  <a:pos x="0" y="T0"/>
                </a:cxn>
                <a:cxn ang="T6">
                  <a:pos x="0" y="T1"/>
                </a:cxn>
                <a:cxn ang="T7">
                  <a:pos x="0" y="T2"/>
                </a:cxn>
                <a:cxn ang="T8">
                  <a:pos x="0" y="T3"/>
                </a:cxn>
                <a:cxn ang="T9">
                  <a:pos x="0" y="T4"/>
                </a:cxn>
              </a:cxnLst>
              <a:rect l="0" t="T10" r="0" b="T11"/>
              <a:pathLst>
                <a:path h="1">
                  <a:moveTo>
                    <a:pt x="0" y="1"/>
                  </a:moveTo>
                  <a:lnTo>
                    <a:pt x="0" y="0"/>
                  </a:lnTo>
                  <a:lnTo>
                    <a:pt x="0" y="1"/>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56" name="Freeform 124">
              <a:extLst>
                <a:ext uri="{FF2B5EF4-FFF2-40B4-BE49-F238E27FC236}">
                  <a16:creationId xmlns:a16="http://schemas.microsoft.com/office/drawing/2014/main" xmlns="" id="{90457EC3-6008-4E85-8FAF-C5C9D408CF65}"/>
                </a:ext>
              </a:extLst>
            </p:cNvPr>
            <p:cNvSpPr>
              <a:spLocks/>
            </p:cNvSpPr>
            <p:nvPr>
              <p:custDataLst>
                <p:tags r:id="rId121"/>
              </p:custDataLst>
            </p:nvPr>
          </p:nvSpPr>
          <p:spPr bwMode="auto">
            <a:xfrm>
              <a:off x="2789" y="1486"/>
              <a:ext cx="23" cy="27"/>
            </a:xfrm>
            <a:custGeom>
              <a:avLst/>
              <a:gdLst>
                <a:gd name="T0" fmla="*/ 0 w 3"/>
                <a:gd name="T1" fmla="*/ 0 h 3"/>
                <a:gd name="T2" fmla="*/ 0 w 3"/>
                <a:gd name="T3" fmla="*/ 1 h 3"/>
                <a:gd name="T4" fmla="*/ 0 w 3"/>
                <a:gd name="T5" fmla="*/ 1 h 3"/>
                <a:gd name="T6" fmla="*/ 2 w 3"/>
                <a:gd name="T7" fmla="*/ 3 h 3"/>
                <a:gd name="T8" fmla="*/ 3 w 3"/>
                <a:gd name="T9" fmla="*/ 2 h 3"/>
                <a:gd name="T10" fmla="*/ 2 w 3"/>
                <a:gd name="T11" fmla="*/ 0 h 3"/>
                <a:gd name="T12" fmla="*/ 0 w 3"/>
                <a:gd name="T13" fmla="*/ 0 h 3"/>
                <a:gd name="T14" fmla="*/ 0 w 3"/>
                <a:gd name="T15" fmla="*/ 0 h 3"/>
                <a:gd name="T16" fmla="*/ 0 w 3"/>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0" y="0"/>
                  </a:moveTo>
                  <a:lnTo>
                    <a:pt x="0" y="1"/>
                  </a:lnTo>
                  <a:cubicBezTo>
                    <a:pt x="1" y="2"/>
                    <a:pt x="1" y="3"/>
                    <a:pt x="2" y="3"/>
                  </a:cubicBezTo>
                  <a:cubicBezTo>
                    <a:pt x="2" y="3"/>
                    <a:pt x="3" y="2"/>
                    <a:pt x="3" y="2"/>
                  </a:cubicBezTo>
                  <a:cubicBezTo>
                    <a:pt x="2" y="1"/>
                    <a:pt x="2" y="1"/>
                    <a:pt x="2" y="0"/>
                  </a:cubicBezTo>
                  <a:cubicBezTo>
                    <a:pt x="1" y="0"/>
                    <a:pt x="1" y="0"/>
                    <a:pt x="0"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57" name="Freeform 125">
              <a:extLst>
                <a:ext uri="{FF2B5EF4-FFF2-40B4-BE49-F238E27FC236}">
                  <a16:creationId xmlns:a16="http://schemas.microsoft.com/office/drawing/2014/main" xmlns="" id="{B3CFBF34-9287-42DF-B05E-361E97F9FB15}"/>
                </a:ext>
              </a:extLst>
            </p:cNvPr>
            <p:cNvSpPr>
              <a:spLocks/>
            </p:cNvSpPr>
            <p:nvPr>
              <p:custDataLst>
                <p:tags r:id="rId122"/>
              </p:custDataLst>
            </p:nvPr>
          </p:nvSpPr>
          <p:spPr bwMode="auto">
            <a:xfrm>
              <a:off x="2890" y="1447"/>
              <a:ext cx="8" cy="35"/>
            </a:xfrm>
            <a:custGeom>
              <a:avLst/>
              <a:gdLst>
                <a:gd name="T0" fmla="*/ 0 w 1"/>
                <a:gd name="T1" fmla="*/ 4 h 4"/>
                <a:gd name="T2" fmla="*/ 0 w 1"/>
                <a:gd name="T3" fmla="*/ 0 h 4"/>
                <a:gd name="T4" fmla="*/ 0 w 1"/>
                <a:gd name="T5" fmla="*/ 0 h 4"/>
                <a:gd name="T6" fmla="*/ 1 w 1"/>
                <a:gd name="T7" fmla="*/ 0 h 4"/>
                <a:gd name="T8" fmla="*/ 1 w 1"/>
                <a:gd name="T9" fmla="*/ 0 h 4"/>
                <a:gd name="T10" fmla="*/ 0 w 1"/>
                <a:gd name="T11" fmla="*/ 3 h 4"/>
                <a:gd name="T12" fmla="*/ 0 w 1"/>
                <a:gd name="T13" fmla="*/ 3 h 4"/>
                <a:gd name="T14" fmla="*/ 0 w 1"/>
                <a:gd name="T15" fmla="*/ 4 h 4"/>
                <a:gd name="T16" fmla="*/ 0 w 1"/>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4"/>
                <a:gd name="T29" fmla="*/ 1 w 1"/>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4">
                  <a:moveTo>
                    <a:pt x="0" y="4"/>
                  </a:moveTo>
                  <a:cubicBezTo>
                    <a:pt x="0" y="2"/>
                    <a:pt x="1" y="1"/>
                    <a:pt x="0" y="0"/>
                  </a:cubicBezTo>
                  <a:lnTo>
                    <a:pt x="1" y="0"/>
                  </a:lnTo>
                  <a:cubicBezTo>
                    <a:pt x="1" y="2"/>
                    <a:pt x="1" y="2"/>
                    <a:pt x="0" y="3"/>
                  </a:cubicBezTo>
                  <a:lnTo>
                    <a:pt x="0" y="4"/>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58" name="Freeform 126">
              <a:extLst>
                <a:ext uri="{FF2B5EF4-FFF2-40B4-BE49-F238E27FC236}">
                  <a16:creationId xmlns:a16="http://schemas.microsoft.com/office/drawing/2014/main" xmlns="" id="{D40F2C47-CC93-483E-BD6A-8D1FE24FC3E7}"/>
                </a:ext>
              </a:extLst>
            </p:cNvPr>
            <p:cNvSpPr>
              <a:spLocks/>
            </p:cNvSpPr>
            <p:nvPr>
              <p:custDataLst>
                <p:tags r:id="rId123"/>
              </p:custDataLst>
            </p:nvPr>
          </p:nvSpPr>
          <p:spPr bwMode="auto">
            <a:xfrm>
              <a:off x="3098" y="1889"/>
              <a:ext cx="15" cy="8"/>
            </a:xfrm>
            <a:custGeom>
              <a:avLst/>
              <a:gdLst>
                <a:gd name="T0" fmla="*/ 0 w 2"/>
                <a:gd name="T1" fmla="*/ 0 h 1"/>
                <a:gd name="T2" fmla="*/ 2 w 2"/>
                <a:gd name="T3" fmla="*/ 0 h 1"/>
                <a:gd name="T4" fmla="*/ 0 w 2"/>
                <a:gd name="T5" fmla="*/ 0 h 1"/>
                <a:gd name="T6" fmla="*/ 0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cubicBezTo>
                    <a:pt x="1" y="0"/>
                    <a:pt x="1" y="0"/>
                    <a:pt x="2" y="0"/>
                  </a:cubicBezTo>
                  <a:cubicBezTo>
                    <a:pt x="2" y="0"/>
                    <a:pt x="1" y="1"/>
                    <a:pt x="0"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59" name="Freeform 127">
              <a:extLst>
                <a:ext uri="{FF2B5EF4-FFF2-40B4-BE49-F238E27FC236}">
                  <a16:creationId xmlns:a16="http://schemas.microsoft.com/office/drawing/2014/main" xmlns="" id="{021DD455-4322-48B5-B880-28FD57E35437}"/>
                </a:ext>
              </a:extLst>
            </p:cNvPr>
            <p:cNvSpPr>
              <a:spLocks/>
            </p:cNvSpPr>
            <p:nvPr>
              <p:custDataLst>
                <p:tags r:id="rId124"/>
              </p:custDataLst>
            </p:nvPr>
          </p:nvSpPr>
          <p:spPr bwMode="auto">
            <a:xfrm>
              <a:off x="3121" y="1905"/>
              <a:ext cx="8" cy="11"/>
            </a:xfrm>
            <a:custGeom>
              <a:avLst/>
              <a:gdLst>
                <a:gd name="T0" fmla="*/ 0 w 1"/>
                <a:gd name="T1" fmla="*/ 1 h 1"/>
                <a:gd name="T2" fmla="*/ 0 w 1"/>
                <a:gd name="T3" fmla="*/ 0 h 1"/>
                <a:gd name="T4" fmla="*/ 1 w 1"/>
                <a:gd name="T5" fmla="*/ 0 h 1"/>
                <a:gd name="T6" fmla="*/ 0 w 1"/>
                <a:gd name="T7" fmla="*/ 1 h 1"/>
                <a:gd name="T8" fmla="*/ 0 w 1"/>
                <a:gd name="T9" fmla="*/ 1 h 1"/>
                <a:gd name="T10" fmla="*/ 0 60000 65536"/>
                <a:gd name="T11" fmla="*/ 0 60000 65536"/>
                <a:gd name="T12" fmla="*/ 0 60000 65536"/>
                <a:gd name="T13" fmla="*/ 0 60000 65536"/>
                <a:gd name="T14" fmla="*/ 0 60000 65536"/>
                <a:gd name="T15" fmla="*/ 0 w 1"/>
                <a:gd name="T16" fmla="*/ 0 h 1"/>
                <a:gd name="T17" fmla="*/ 1 w 1"/>
                <a:gd name="T18" fmla="*/ 1 h 1"/>
              </a:gdLst>
              <a:ahLst/>
              <a:cxnLst>
                <a:cxn ang="T10">
                  <a:pos x="T0" y="T1"/>
                </a:cxn>
                <a:cxn ang="T11">
                  <a:pos x="T2" y="T3"/>
                </a:cxn>
                <a:cxn ang="T12">
                  <a:pos x="T4" y="T5"/>
                </a:cxn>
                <a:cxn ang="T13">
                  <a:pos x="T6" y="T7"/>
                </a:cxn>
                <a:cxn ang="T14">
                  <a:pos x="T8" y="T9"/>
                </a:cxn>
              </a:cxnLst>
              <a:rect l="T15" t="T16" r="T17" b="T18"/>
              <a:pathLst>
                <a:path w="1" h="1">
                  <a:moveTo>
                    <a:pt x="0" y="1"/>
                  </a:moveTo>
                  <a:lnTo>
                    <a:pt x="0" y="0"/>
                  </a:lnTo>
                  <a:lnTo>
                    <a:pt x="1" y="0"/>
                  </a:lnTo>
                  <a:lnTo>
                    <a:pt x="0" y="1"/>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60" name="Freeform 128">
              <a:extLst>
                <a:ext uri="{FF2B5EF4-FFF2-40B4-BE49-F238E27FC236}">
                  <a16:creationId xmlns:a16="http://schemas.microsoft.com/office/drawing/2014/main" xmlns="" id="{29834CBB-48B0-4AB1-8B5A-B77E85D20418}"/>
                </a:ext>
              </a:extLst>
            </p:cNvPr>
            <p:cNvSpPr>
              <a:spLocks/>
            </p:cNvSpPr>
            <p:nvPr>
              <p:custDataLst>
                <p:tags r:id="rId125"/>
              </p:custDataLst>
            </p:nvPr>
          </p:nvSpPr>
          <p:spPr bwMode="auto">
            <a:xfrm>
              <a:off x="3395" y="2323"/>
              <a:ext cx="20" cy="24"/>
            </a:xfrm>
            <a:custGeom>
              <a:avLst/>
              <a:gdLst>
                <a:gd name="T0" fmla="*/ 1 w 3"/>
                <a:gd name="T1" fmla="*/ 0 h 3"/>
                <a:gd name="T2" fmla="*/ 0 w 3"/>
                <a:gd name="T3" fmla="*/ 1 h 3"/>
                <a:gd name="T4" fmla="*/ 3 w 3"/>
                <a:gd name="T5" fmla="*/ 3 h 3"/>
                <a:gd name="T6" fmla="*/ 2 w 3"/>
                <a:gd name="T7" fmla="*/ 1 h 3"/>
                <a:gd name="T8" fmla="*/ 1 w 3"/>
                <a:gd name="T9" fmla="*/ 0 h 3"/>
                <a:gd name="T10" fmla="*/ 1 w 3"/>
                <a:gd name="T11" fmla="*/ 0 h 3"/>
                <a:gd name="T12" fmla="*/ 1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0"/>
                  </a:moveTo>
                  <a:cubicBezTo>
                    <a:pt x="1" y="0"/>
                    <a:pt x="0" y="1"/>
                    <a:pt x="0" y="1"/>
                  </a:cubicBezTo>
                  <a:cubicBezTo>
                    <a:pt x="0" y="3"/>
                    <a:pt x="2" y="3"/>
                    <a:pt x="3" y="3"/>
                  </a:cubicBezTo>
                  <a:cubicBezTo>
                    <a:pt x="2" y="2"/>
                    <a:pt x="2" y="2"/>
                    <a:pt x="2" y="1"/>
                  </a:cubicBezTo>
                  <a:cubicBezTo>
                    <a:pt x="2" y="1"/>
                    <a:pt x="1" y="0"/>
                    <a:pt x="1"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61" name="Freeform 129">
              <a:extLst>
                <a:ext uri="{FF2B5EF4-FFF2-40B4-BE49-F238E27FC236}">
                  <a16:creationId xmlns:a16="http://schemas.microsoft.com/office/drawing/2014/main" xmlns="" id="{4F5F7B28-78B6-43D5-B8A9-5CCD7E9621CD}"/>
                </a:ext>
              </a:extLst>
            </p:cNvPr>
            <p:cNvSpPr>
              <a:spLocks/>
            </p:cNvSpPr>
            <p:nvPr>
              <p:custDataLst>
                <p:tags r:id="rId126"/>
              </p:custDataLst>
            </p:nvPr>
          </p:nvSpPr>
          <p:spPr bwMode="auto">
            <a:xfrm>
              <a:off x="5156" y="2851"/>
              <a:ext cx="19" cy="24"/>
            </a:xfrm>
            <a:custGeom>
              <a:avLst/>
              <a:gdLst>
                <a:gd name="T0" fmla="*/ 1 w 3"/>
                <a:gd name="T1" fmla="*/ 3 h 3"/>
                <a:gd name="T2" fmla="*/ 0 w 3"/>
                <a:gd name="T3" fmla="*/ 2 h 3"/>
                <a:gd name="T4" fmla="*/ 2 w 3"/>
                <a:gd name="T5" fmla="*/ 0 h 3"/>
                <a:gd name="T6" fmla="*/ 3 w 3"/>
                <a:gd name="T7" fmla="*/ 0 h 3"/>
                <a:gd name="T8" fmla="*/ 3 w 3"/>
                <a:gd name="T9" fmla="*/ 0 h 3"/>
                <a:gd name="T10" fmla="*/ 3 w 3"/>
                <a:gd name="T11" fmla="*/ 2 h 3"/>
                <a:gd name="T12" fmla="*/ 3 w 3"/>
                <a:gd name="T13" fmla="*/ 2 h 3"/>
                <a:gd name="T14" fmla="*/ 1 w 3"/>
                <a:gd name="T15" fmla="*/ 3 h 3"/>
                <a:gd name="T16" fmla="*/ 1 w 3"/>
                <a:gd name="T17" fmla="*/ 3 h 3"/>
                <a:gd name="T18" fmla="*/ 1 w 3"/>
                <a:gd name="T19" fmla="*/ 3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1" y="3"/>
                  </a:moveTo>
                  <a:cubicBezTo>
                    <a:pt x="1" y="3"/>
                    <a:pt x="0" y="2"/>
                    <a:pt x="0" y="2"/>
                  </a:cubicBezTo>
                  <a:cubicBezTo>
                    <a:pt x="0" y="1"/>
                    <a:pt x="1" y="0"/>
                    <a:pt x="2" y="0"/>
                  </a:cubicBezTo>
                  <a:cubicBezTo>
                    <a:pt x="2" y="0"/>
                    <a:pt x="3" y="0"/>
                    <a:pt x="3" y="0"/>
                  </a:cubicBezTo>
                  <a:lnTo>
                    <a:pt x="3" y="2"/>
                  </a:lnTo>
                  <a:cubicBezTo>
                    <a:pt x="3" y="2"/>
                    <a:pt x="2" y="3"/>
                    <a:pt x="1" y="3"/>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62" name="Freeform 130">
              <a:extLst>
                <a:ext uri="{FF2B5EF4-FFF2-40B4-BE49-F238E27FC236}">
                  <a16:creationId xmlns:a16="http://schemas.microsoft.com/office/drawing/2014/main" xmlns="" id="{A497678B-D922-46FE-ADAF-8A202DD3EA78}"/>
                </a:ext>
              </a:extLst>
            </p:cNvPr>
            <p:cNvSpPr>
              <a:spLocks/>
            </p:cNvSpPr>
            <p:nvPr>
              <p:custDataLst>
                <p:tags r:id="rId127"/>
              </p:custDataLst>
            </p:nvPr>
          </p:nvSpPr>
          <p:spPr bwMode="auto">
            <a:xfrm>
              <a:off x="2804" y="2617"/>
              <a:ext cx="8" cy="4"/>
            </a:xfrm>
            <a:custGeom>
              <a:avLst/>
              <a:gdLst>
                <a:gd name="T0" fmla="*/ 1 w 1"/>
                <a:gd name="T1" fmla="*/ 0 h 1"/>
                <a:gd name="T2" fmla="*/ 1 w 1"/>
                <a:gd name="T3" fmla="*/ 1 h 1"/>
                <a:gd name="T4" fmla="*/ 0 w 1"/>
                <a:gd name="T5" fmla="*/ 1 h 1"/>
                <a:gd name="T6" fmla="*/ 1 w 1"/>
                <a:gd name="T7" fmla="*/ 0 h 1"/>
                <a:gd name="T8" fmla="*/ 1 w 1"/>
                <a:gd name="T9" fmla="*/ 0 h 1"/>
                <a:gd name="T10" fmla="*/ 1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1" y="0"/>
                  </a:moveTo>
                  <a:cubicBezTo>
                    <a:pt x="1" y="1"/>
                    <a:pt x="1" y="1"/>
                    <a:pt x="1" y="1"/>
                  </a:cubicBezTo>
                  <a:cubicBezTo>
                    <a:pt x="0" y="1"/>
                    <a:pt x="0" y="1"/>
                    <a:pt x="0" y="1"/>
                  </a:cubicBezTo>
                  <a:cubicBezTo>
                    <a:pt x="0" y="1"/>
                    <a:pt x="0" y="1"/>
                    <a:pt x="1"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63" name="Freeform 131">
              <a:extLst>
                <a:ext uri="{FF2B5EF4-FFF2-40B4-BE49-F238E27FC236}">
                  <a16:creationId xmlns:a16="http://schemas.microsoft.com/office/drawing/2014/main" xmlns="" id="{BBEA3259-D816-41FD-A4D6-EC1060A8A5C6}"/>
                </a:ext>
              </a:extLst>
            </p:cNvPr>
            <p:cNvSpPr>
              <a:spLocks/>
            </p:cNvSpPr>
            <p:nvPr>
              <p:custDataLst>
                <p:tags r:id="rId128"/>
              </p:custDataLst>
            </p:nvPr>
          </p:nvSpPr>
          <p:spPr bwMode="auto">
            <a:xfrm>
              <a:off x="2769" y="1447"/>
              <a:ext cx="35" cy="55"/>
            </a:xfrm>
            <a:custGeom>
              <a:avLst/>
              <a:gdLst>
                <a:gd name="T0" fmla="*/ 3 w 5"/>
                <a:gd name="T1" fmla="*/ 6 h 7"/>
                <a:gd name="T2" fmla="*/ 2 w 5"/>
                <a:gd name="T3" fmla="*/ 6 h 7"/>
                <a:gd name="T4" fmla="*/ 0 w 5"/>
                <a:gd name="T5" fmla="*/ 4 h 7"/>
                <a:gd name="T6" fmla="*/ 1 w 5"/>
                <a:gd name="T7" fmla="*/ 1 h 7"/>
                <a:gd name="T8" fmla="*/ 3 w 5"/>
                <a:gd name="T9" fmla="*/ 0 h 7"/>
                <a:gd name="T10" fmla="*/ 4 w 5"/>
                <a:gd name="T11" fmla="*/ 1 h 7"/>
                <a:gd name="T12" fmla="*/ 4 w 5"/>
                <a:gd name="T13" fmla="*/ 2 h 7"/>
                <a:gd name="T14" fmla="*/ 5 w 5"/>
                <a:gd name="T15" fmla="*/ 4 h 7"/>
                <a:gd name="T16" fmla="*/ 3 w 5"/>
                <a:gd name="T17" fmla="*/ 7 h 7"/>
                <a:gd name="T18" fmla="*/ 3 w 5"/>
                <a:gd name="T19" fmla="*/ 7 h 7"/>
                <a:gd name="T20" fmla="*/ 3 w 5"/>
                <a:gd name="T21" fmla="*/ 6 h 7"/>
                <a:gd name="T22" fmla="*/ 3 w 5"/>
                <a:gd name="T23" fmla="*/ 6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
                <a:gd name="T37" fmla="*/ 0 h 7"/>
                <a:gd name="T38" fmla="*/ 5 w 5"/>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 h="7">
                  <a:moveTo>
                    <a:pt x="3" y="6"/>
                  </a:moveTo>
                  <a:cubicBezTo>
                    <a:pt x="3" y="7"/>
                    <a:pt x="2" y="7"/>
                    <a:pt x="2" y="6"/>
                  </a:cubicBezTo>
                  <a:cubicBezTo>
                    <a:pt x="1" y="6"/>
                    <a:pt x="0" y="5"/>
                    <a:pt x="0" y="4"/>
                  </a:cubicBezTo>
                  <a:cubicBezTo>
                    <a:pt x="0" y="4"/>
                    <a:pt x="0" y="2"/>
                    <a:pt x="1" y="1"/>
                  </a:cubicBezTo>
                  <a:cubicBezTo>
                    <a:pt x="2" y="1"/>
                    <a:pt x="3" y="0"/>
                    <a:pt x="3" y="0"/>
                  </a:cubicBezTo>
                  <a:cubicBezTo>
                    <a:pt x="3" y="0"/>
                    <a:pt x="4" y="1"/>
                    <a:pt x="4" y="1"/>
                  </a:cubicBezTo>
                  <a:cubicBezTo>
                    <a:pt x="4" y="1"/>
                    <a:pt x="4" y="2"/>
                    <a:pt x="4" y="2"/>
                  </a:cubicBezTo>
                  <a:cubicBezTo>
                    <a:pt x="4" y="2"/>
                    <a:pt x="5" y="4"/>
                    <a:pt x="5" y="4"/>
                  </a:cubicBezTo>
                  <a:cubicBezTo>
                    <a:pt x="3" y="4"/>
                    <a:pt x="3" y="6"/>
                    <a:pt x="3" y="7"/>
                  </a:cubicBezTo>
                  <a:lnTo>
                    <a:pt x="3" y="6"/>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64" name="Freeform 132">
              <a:extLst>
                <a:ext uri="{FF2B5EF4-FFF2-40B4-BE49-F238E27FC236}">
                  <a16:creationId xmlns:a16="http://schemas.microsoft.com/office/drawing/2014/main" xmlns="" id="{11E1F84F-441B-48C9-AB83-D7336504C628}"/>
                </a:ext>
              </a:extLst>
            </p:cNvPr>
            <p:cNvSpPr>
              <a:spLocks/>
            </p:cNvSpPr>
            <p:nvPr>
              <p:custDataLst>
                <p:tags r:id="rId129"/>
              </p:custDataLst>
            </p:nvPr>
          </p:nvSpPr>
          <p:spPr bwMode="auto">
            <a:xfrm>
              <a:off x="4056" y="1556"/>
              <a:ext cx="533" cy="231"/>
            </a:xfrm>
            <a:custGeom>
              <a:avLst/>
              <a:gdLst>
                <a:gd name="T0" fmla="*/ 0 w 74"/>
                <a:gd name="T1" fmla="*/ 9 h 30"/>
                <a:gd name="T2" fmla="*/ 8 w 74"/>
                <a:gd name="T3" fmla="*/ 13 h 30"/>
                <a:gd name="T4" fmla="*/ 11 w 74"/>
                <a:gd name="T5" fmla="*/ 17 h 30"/>
                <a:gd name="T6" fmla="*/ 11 w 74"/>
                <a:gd name="T7" fmla="*/ 18 h 30"/>
                <a:gd name="T8" fmla="*/ 11 w 74"/>
                <a:gd name="T9" fmla="*/ 20 h 30"/>
                <a:gd name="T10" fmla="*/ 13 w 74"/>
                <a:gd name="T11" fmla="*/ 20 h 30"/>
                <a:gd name="T12" fmla="*/ 24 w 74"/>
                <a:gd name="T13" fmla="*/ 23 h 30"/>
                <a:gd name="T14" fmla="*/ 30 w 74"/>
                <a:gd name="T15" fmla="*/ 27 h 30"/>
                <a:gd name="T16" fmla="*/ 30 w 74"/>
                <a:gd name="T17" fmla="*/ 27 h 30"/>
                <a:gd name="T18" fmla="*/ 33 w 74"/>
                <a:gd name="T19" fmla="*/ 27 h 30"/>
                <a:gd name="T20" fmla="*/ 40 w 74"/>
                <a:gd name="T21" fmla="*/ 27 h 30"/>
                <a:gd name="T22" fmla="*/ 40 w 74"/>
                <a:gd name="T23" fmla="*/ 27 h 30"/>
                <a:gd name="T24" fmla="*/ 49 w 74"/>
                <a:gd name="T25" fmla="*/ 30 h 30"/>
                <a:gd name="T26" fmla="*/ 55 w 74"/>
                <a:gd name="T27" fmla="*/ 27 h 30"/>
                <a:gd name="T28" fmla="*/ 55 w 74"/>
                <a:gd name="T29" fmla="*/ 27 h 30"/>
                <a:gd name="T30" fmla="*/ 59 w 74"/>
                <a:gd name="T31" fmla="*/ 27 h 30"/>
                <a:gd name="T32" fmla="*/ 59 w 74"/>
                <a:gd name="T33" fmla="*/ 27 h 30"/>
                <a:gd name="T34" fmla="*/ 62 w 74"/>
                <a:gd name="T35" fmla="*/ 24 h 30"/>
                <a:gd name="T36" fmla="*/ 60 w 74"/>
                <a:gd name="T37" fmla="*/ 20 h 30"/>
                <a:gd name="T38" fmla="*/ 60 w 74"/>
                <a:gd name="T39" fmla="*/ 20 h 30"/>
                <a:gd name="T40" fmla="*/ 65 w 74"/>
                <a:gd name="T41" fmla="*/ 20 h 30"/>
                <a:gd name="T42" fmla="*/ 65 w 74"/>
                <a:gd name="T43" fmla="*/ 20 h 30"/>
                <a:gd name="T44" fmla="*/ 71 w 74"/>
                <a:gd name="T45" fmla="*/ 16 h 30"/>
                <a:gd name="T46" fmla="*/ 74 w 74"/>
                <a:gd name="T47" fmla="*/ 15 h 30"/>
                <a:gd name="T48" fmla="*/ 73 w 74"/>
                <a:gd name="T49" fmla="*/ 13 h 30"/>
                <a:gd name="T50" fmla="*/ 70 w 74"/>
                <a:gd name="T51" fmla="*/ 12 h 30"/>
                <a:gd name="T52" fmla="*/ 68 w 74"/>
                <a:gd name="T53" fmla="*/ 13 h 30"/>
                <a:gd name="T54" fmla="*/ 63 w 74"/>
                <a:gd name="T55" fmla="*/ 8 h 30"/>
                <a:gd name="T56" fmla="*/ 63 w 74"/>
                <a:gd name="T57" fmla="*/ 8 h 30"/>
                <a:gd name="T58" fmla="*/ 63 w 74"/>
                <a:gd name="T59" fmla="*/ 7 h 30"/>
                <a:gd name="T60" fmla="*/ 63 w 74"/>
                <a:gd name="T61" fmla="*/ 7 h 30"/>
                <a:gd name="T62" fmla="*/ 57 w 74"/>
                <a:gd name="T63" fmla="*/ 6 h 30"/>
                <a:gd name="T64" fmla="*/ 54 w 74"/>
                <a:gd name="T65" fmla="*/ 8 h 30"/>
                <a:gd name="T66" fmla="*/ 46 w 74"/>
                <a:gd name="T67" fmla="*/ 8 h 30"/>
                <a:gd name="T68" fmla="*/ 38 w 74"/>
                <a:gd name="T69" fmla="*/ 5 h 30"/>
                <a:gd name="T70" fmla="*/ 34 w 74"/>
                <a:gd name="T71" fmla="*/ 6 h 30"/>
                <a:gd name="T72" fmla="*/ 29 w 74"/>
                <a:gd name="T73" fmla="*/ 2 h 30"/>
                <a:gd name="T74" fmla="*/ 29 w 74"/>
                <a:gd name="T75" fmla="*/ 2 h 30"/>
                <a:gd name="T76" fmla="*/ 20 w 74"/>
                <a:gd name="T77" fmla="*/ 0 h 30"/>
                <a:gd name="T78" fmla="*/ 20 w 74"/>
                <a:gd name="T79" fmla="*/ 1 h 30"/>
                <a:gd name="T80" fmla="*/ 20 w 74"/>
                <a:gd name="T81" fmla="*/ 1 h 30"/>
                <a:gd name="T82" fmla="*/ 20 w 74"/>
                <a:gd name="T83" fmla="*/ 2 h 30"/>
                <a:gd name="T84" fmla="*/ 22 w 74"/>
                <a:gd name="T85" fmla="*/ 7 h 30"/>
                <a:gd name="T86" fmla="*/ 22 w 74"/>
                <a:gd name="T87" fmla="*/ 7 h 30"/>
                <a:gd name="T88" fmla="*/ 14 w 74"/>
                <a:gd name="T89" fmla="*/ 7 h 30"/>
                <a:gd name="T90" fmla="*/ 14 w 74"/>
                <a:gd name="T91" fmla="*/ 7 h 30"/>
                <a:gd name="T92" fmla="*/ 13 w 74"/>
                <a:gd name="T93" fmla="*/ 5 h 30"/>
                <a:gd name="T94" fmla="*/ 12 w 74"/>
                <a:gd name="T95" fmla="*/ 5 h 30"/>
                <a:gd name="T96" fmla="*/ 12 w 74"/>
                <a:gd name="T97" fmla="*/ 5 h 30"/>
                <a:gd name="T98" fmla="*/ 11 w 74"/>
                <a:gd name="T99" fmla="*/ 5 h 30"/>
                <a:gd name="T100" fmla="*/ 11 w 74"/>
                <a:gd name="T101" fmla="*/ 5 h 30"/>
                <a:gd name="T102" fmla="*/ 8 w 74"/>
                <a:gd name="T103" fmla="*/ 5 h 30"/>
                <a:gd name="T104" fmla="*/ 2 w 74"/>
                <a:gd name="T105" fmla="*/ 7 h 30"/>
                <a:gd name="T106" fmla="*/ 0 w 74"/>
                <a:gd name="T107" fmla="*/ 9 h 30"/>
                <a:gd name="T108" fmla="*/ 0 w 74"/>
                <a:gd name="T109" fmla="*/ 9 h 30"/>
                <a:gd name="T110" fmla="*/ 0 w 74"/>
                <a:gd name="T111" fmla="*/ 9 h 3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4"/>
                <a:gd name="T169" fmla="*/ 0 h 30"/>
                <a:gd name="T170" fmla="*/ 74 w 74"/>
                <a:gd name="T171" fmla="*/ 30 h 3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4" h="30">
                  <a:moveTo>
                    <a:pt x="0" y="9"/>
                  </a:moveTo>
                  <a:cubicBezTo>
                    <a:pt x="1" y="12"/>
                    <a:pt x="4" y="13"/>
                    <a:pt x="8" y="13"/>
                  </a:cubicBezTo>
                  <a:cubicBezTo>
                    <a:pt x="8" y="14"/>
                    <a:pt x="11" y="17"/>
                    <a:pt x="11" y="17"/>
                  </a:cubicBezTo>
                  <a:cubicBezTo>
                    <a:pt x="11" y="17"/>
                    <a:pt x="11" y="18"/>
                    <a:pt x="11" y="18"/>
                  </a:cubicBezTo>
                  <a:cubicBezTo>
                    <a:pt x="11" y="19"/>
                    <a:pt x="11" y="19"/>
                    <a:pt x="11" y="20"/>
                  </a:cubicBezTo>
                  <a:cubicBezTo>
                    <a:pt x="11" y="20"/>
                    <a:pt x="13" y="20"/>
                    <a:pt x="13" y="20"/>
                  </a:cubicBezTo>
                  <a:cubicBezTo>
                    <a:pt x="18" y="20"/>
                    <a:pt x="21" y="23"/>
                    <a:pt x="24" y="23"/>
                  </a:cubicBezTo>
                  <a:cubicBezTo>
                    <a:pt x="25" y="25"/>
                    <a:pt x="28" y="27"/>
                    <a:pt x="30" y="27"/>
                  </a:cubicBezTo>
                  <a:lnTo>
                    <a:pt x="33" y="27"/>
                  </a:lnTo>
                  <a:lnTo>
                    <a:pt x="40" y="27"/>
                  </a:lnTo>
                  <a:cubicBezTo>
                    <a:pt x="41" y="28"/>
                    <a:pt x="47" y="30"/>
                    <a:pt x="49" y="30"/>
                  </a:cubicBezTo>
                  <a:cubicBezTo>
                    <a:pt x="50" y="30"/>
                    <a:pt x="53" y="28"/>
                    <a:pt x="55" y="27"/>
                  </a:cubicBezTo>
                  <a:lnTo>
                    <a:pt x="59" y="27"/>
                  </a:lnTo>
                  <a:cubicBezTo>
                    <a:pt x="60" y="27"/>
                    <a:pt x="62" y="25"/>
                    <a:pt x="62" y="24"/>
                  </a:cubicBezTo>
                  <a:cubicBezTo>
                    <a:pt x="62" y="22"/>
                    <a:pt x="60" y="22"/>
                    <a:pt x="60" y="20"/>
                  </a:cubicBezTo>
                  <a:lnTo>
                    <a:pt x="65" y="20"/>
                  </a:lnTo>
                  <a:cubicBezTo>
                    <a:pt x="66" y="19"/>
                    <a:pt x="71" y="16"/>
                    <a:pt x="71" y="16"/>
                  </a:cubicBezTo>
                  <a:cubicBezTo>
                    <a:pt x="73" y="16"/>
                    <a:pt x="74" y="15"/>
                    <a:pt x="74" y="15"/>
                  </a:cubicBezTo>
                  <a:cubicBezTo>
                    <a:pt x="74" y="14"/>
                    <a:pt x="73" y="14"/>
                    <a:pt x="73" y="13"/>
                  </a:cubicBezTo>
                  <a:cubicBezTo>
                    <a:pt x="72" y="12"/>
                    <a:pt x="71" y="12"/>
                    <a:pt x="70" y="12"/>
                  </a:cubicBezTo>
                  <a:cubicBezTo>
                    <a:pt x="69" y="12"/>
                    <a:pt x="69" y="13"/>
                    <a:pt x="68" y="13"/>
                  </a:cubicBezTo>
                  <a:cubicBezTo>
                    <a:pt x="64" y="13"/>
                    <a:pt x="64" y="11"/>
                    <a:pt x="63" y="8"/>
                  </a:cubicBezTo>
                  <a:lnTo>
                    <a:pt x="63" y="7"/>
                  </a:lnTo>
                  <a:cubicBezTo>
                    <a:pt x="63" y="7"/>
                    <a:pt x="60" y="6"/>
                    <a:pt x="57" y="6"/>
                  </a:cubicBezTo>
                  <a:cubicBezTo>
                    <a:pt x="55" y="6"/>
                    <a:pt x="56" y="8"/>
                    <a:pt x="54" y="8"/>
                  </a:cubicBezTo>
                  <a:cubicBezTo>
                    <a:pt x="52" y="8"/>
                    <a:pt x="50" y="8"/>
                    <a:pt x="46" y="8"/>
                  </a:cubicBezTo>
                  <a:cubicBezTo>
                    <a:pt x="44" y="8"/>
                    <a:pt x="42" y="5"/>
                    <a:pt x="38" y="5"/>
                  </a:cubicBezTo>
                  <a:cubicBezTo>
                    <a:pt x="37" y="5"/>
                    <a:pt x="36" y="6"/>
                    <a:pt x="34" y="6"/>
                  </a:cubicBezTo>
                  <a:cubicBezTo>
                    <a:pt x="31" y="6"/>
                    <a:pt x="29" y="5"/>
                    <a:pt x="29" y="2"/>
                  </a:cubicBezTo>
                  <a:lnTo>
                    <a:pt x="20" y="0"/>
                  </a:lnTo>
                  <a:lnTo>
                    <a:pt x="20" y="1"/>
                  </a:lnTo>
                  <a:cubicBezTo>
                    <a:pt x="20" y="1"/>
                    <a:pt x="20" y="2"/>
                    <a:pt x="20" y="2"/>
                  </a:cubicBezTo>
                  <a:cubicBezTo>
                    <a:pt x="20" y="4"/>
                    <a:pt x="22" y="4"/>
                    <a:pt x="22" y="7"/>
                  </a:cubicBezTo>
                  <a:lnTo>
                    <a:pt x="14" y="7"/>
                  </a:lnTo>
                  <a:cubicBezTo>
                    <a:pt x="13" y="6"/>
                    <a:pt x="13" y="6"/>
                    <a:pt x="13" y="5"/>
                  </a:cubicBezTo>
                  <a:cubicBezTo>
                    <a:pt x="13" y="5"/>
                    <a:pt x="12" y="5"/>
                    <a:pt x="12" y="5"/>
                  </a:cubicBezTo>
                  <a:lnTo>
                    <a:pt x="11" y="5"/>
                  </a:lnTo>
                  <a:cubicBezTo>
                    <a:pt x="10" y="5"/>
                    <a:pt x="9" y="5"/>
                    <a:pt x="8" y="5"/>
                  </a:cubicBezTo>
                  <a:cubicBezTo>
                    <a:pt x="5" y="5"/>
                    <a:pt x="4" y="7"/>
                    <a:pt x="2" y="7"/>
                  </a:cubicBezTo>
                  <a:cubicBezTo>
                    <a:pt x="1" y="7"/>
                    <a:pt x="0" y="8"/>
                    <a:pt x="0" y="9"/>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65" name="Freeform 133">
              <a:extLst>
                <a:ext uri="{FF2B5EF4-FFF2-40B4-BE49-F238E27FC236}">
                  <a16:creationId xmlns:a16="http://schemas.microsoft.com/office/drawing/2014/main" xmlns="" id="{94B3373A-CF0C-4057-9E49-BE9E07013126}"/>
                </a:ext>
              </a:extLst>
            </p:cNvPr>
            <p:cNvSpPr>
              <a:spLocks/>
            </p:cNvSpPr>
            <p:nvPr>
              <p:custDataLst>
                <p:tags r:id="rId130"/>
              </p:custDataLst>
            </p:nvPr>
          </p:nvSpPr>
          <p:spPr bwMode="auto">
            <a:xfrm>
              <a:off x="3896" y="1525"/>
              <a:ext cx="935" cy="716"/>
            </a:xfrm>
            <a:custGeom>
              <a:avLst/>
              <a:gdLst>
                <a:gd name="T0" fmla="*/ 13 w 130"/>
                <a:gd name="T1" fmla="*/ 52 h 94"/>
                <a:gd name="T2" fmla="*/ 19 w 130"/>
                <a:gd name="T3" fmla="*/ 55 h 94"/>
                <a:gd name="T4" fmla="*/ 19 w 130"/>
                <a:gd name="T5" fmla="*/ 60 h 94"/>
                <a:gd name="T6" fmla="*/ 17 w 130"/>
                <a:gd name="T7" fmla="*/ 61 h 94"/>
                <a:gd name="T8" fmla="*/ 28 w 130"/>
                <a:gd name="T9" fmla="*/ 67 h 94"/>
                <a:gd name="T10" fmla="*/ 44 w 130"/>
                <a:gd name="T11" fmla="*/ 74 h 94"/>
                <a:gd name="T12" fmla="*/ 45 w 130"/>
                <a:gd name="T13" fmla="*/ 72 h 94"/>
                <a:gd name="T14" fmla="*/ 48 w 130"/>
                <a:gd name="T15" fmla="*/ 72 h 94"/>
                <a:gd name="T16" fmla="*/ 67 w 130"/>
                <a:gd name="T17" fmla="*/ 72 h 94"/>
                <a:gd name="T18" fmla="*/ 69 w 130"/>
                <a:gd name="T19" fmla="*/ 83 h 94"/>
                <a:gd name="T20" fmla="*/ 77 w 130"/>
                <a:gd name="T21" fmla="*/ 92 h 94"/>
                <a:gd name="T22" fmla="*/ 88 w 130"/>
                <a:gd name="T23" fmla="*/ 86 h 94"/>
                <a:gd name="T24" fmla="*/ 95 w 130"/>
                <a:gd name="T25" fmla="*/ 91 h 94"/>
                <a:gd name="T26" fmla="*/ 99 w 130"/>
                <a:gd name="T27" fmla="*/ 93 h 94"/>
                <a:gd name="T28" fmla="*/ 103 w 130"/>
                <a:gd name="T29" fmla="*/ 91 h 94"/>
                <a:gd name="T30" fmla="*/ 111 w 130"/>
                <a:gd name="T31" fmla="*/ 89 h 94"/>
                <a:gd name="T32" fmla="*/ 121 w 130"/>
                <a:gd name="T33" fmla="*/ 79 h 94"/>
                <a:gd name="T34" fmla="*/ 124 w 130"/>
                <a:gd name="T35" fmla="*/ 69 h 94"/>
                <a:gd name="T36" fmla="*/ 123 w 130"/>
                <a:gd name="T37" fmla="*/ 68 h 94"/>
                <a:gd name="T38" fmla="*/ 124 w 130"/>
                <a:gd name="T39" fmla="*/ 66 h 94"/>
                <a:gd name="T40" fmla="*/ 122 w 130"/>
                <a:gd name="T41" fmla="*/ 63 h 94"/>
                <a:gd name="T42" fmla="*/ 118 w 130"/>
                <a:gd name="T43" fmla="*/ 59 h 94"/>
                <a:gd name="T44" fmla="*/ 112 w 130"/>
                <a:gd name="T45" fmla="*/ 50 h 94"/>
                <a:gd name="T46" fmla="*/ 113 w 130"/>
                <a:gd name="T47" fmla="*/ 49 h 94"/>
                <a:gd name="T48" fmla="*/ 112 w 130"/>
                <a:gd name="T49" fmla="*/ 44 h 94"/>
                <a:gd name="T50" fmla="*/ 111 w 130"/>
                <a:gd name="T51" fmla="*/ 44 h 94"/>
                <a:gd name="T52" fmla="*/ 109 w 130"/>
                <a:gd name="T53" fmla="*/ 46 h 94"/>
                <a:gd name="T54" fmla="*/ 103 w 130"/>
                <a:gd name="T55" fmla="*/ 41 h 94"/>
                <a:gd name="T56" fmla="*/ 108 w 130"/>
                <a:gd name="T57" fmla="*/ 36 h 94"/>
                <a:gd name="T58" fmla="*/ 110 w 130"/>
                <a:gd name="T59" fmla="*/ 37 h 94"/>
                <a:gd name="T60" fmla="*/ 112 w 130"/>
                <a:gd name="T61" fmla="*/ 40 h 94"/>
                <a:gd name="T62" fmla="*/ 118 w 130"/>
                <a:gd name="T63" fmla="*/ 38 h 94"/>
                <a:gd name="T64" fmla="*/ 126 w 130"/>
                <a:gd name="T65" fmla="*/ 24 h 94"/>
                <a:gd name="T66" fmla="*/ 130 w 130"/>
                <a:gd name="T67" fmla="*/ 24 h 94"/>
                <a:gd name="T68" fmla="*/ 129 w 130"/>
                <a:gd name="T69" fmla="*/ 17 h 94"/>
                <a:gd name="T70" fmla="*/ 122 w 130"/>
                <a:gd name="T71" fmla="*/ 16 h 94"/>
                <a:gd name="T72" fmla="*/ 99 w 130"/>
                <a:gd name="T73" fmla="*/ 2 h 94"/>
                <a:gd name="T74" fmla="*/ 87 w 130"/>
                <a:gd name="T75" fmla="*/ 1 h 94"/>
                <a:gd name="T76" fmla="*/ 90 w 130"/>
                <a:gd name="T77" fmla="*/ 4 h 94"/>
                <a:gd name="T78" fmla="*/ 87 w 130"/>
                <a:gd name="T79" fmla="*/ 11 h 94"/>
                <a:gd name="T80" fmla="*/ 85 w 130"/>
                <a:gd name="T81" fmla="*/ 12 h 94"/>
                <a:gd name="T82" fmla="*/ 92 w 130"/>
                <a:gd name="T83" fmla="*/ 16 h 94"/>
                <a:gd name="T84" fmla="*/ 93 w 130"/>
                <a:gd name="T85" fmla="*/ 20 h 94"/>
                <a:gd name="T86" fmla="*/ 82 w 130"/>
                <a:gd name="T87" fmla="*/ 24 h 94"/>
                <a:gd name="T88" fmla="*/ 81 w 130"/>
                <a:gd name="T89" fmla="*/ 31 h 94"/>
                <a:gd name="T90" fmla="*/ 77 w 130"/>
                <a:gd name="T91" fmla="*/ 31 h 94"/>
                <a:gd name="T92" fmla="*/ 62 w 130"/>
                <a:gd name="T93" fmla="*/ 31 h 94"/>
                <a:gd name="T94" fmla="*/ 52 w 130"/>
                <a:gd name="T95" fmla="*/ 31 h 94"/>
                <a:gd name="T96" fmla="*/ 33 w 130"/>
                <a:gd name="T97" fmla="*/ 24 h 94"/>
                <a:gd name="T98" fmla="*/ 30 w 130"/>
                <a:gd name="T99" fmla="*/ 17 h 94"/>
                <a:gd name="T100" fmla="*/ 18 w 130"/>
                <a:gd name="T101" fmla="*/ 19 h 94"/>
                <a:gd name="T102" fmla="*/ 14 w 130"/>
                <a:gd name="T103" fmla="*/ 24 h 94"/>
                <a:gd name="T104" fmla="*/ 13 w 130"/>
                <a:gd name="T105" fmla="*/ 31 h 94"/>
                <a:gd name="T106" fmla="*/ 5 w 130"/>
                <a:gd name="T107" fmla="*/ 38 h 94"/>
                <a:gd name="T108" fmla="*/ 5 w 130"/>
                <a:gd name="T109" fmla="*/ 45 h 9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0"/>
                <a:gd name="T166" fmla="*/ 0 h 94"/>
                <a:gd name="T167" fmla="*/ 130 w 130"/>
                <a:gd name="T168" fmla="*/ 94 h 9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0" h="94">
                  <a:moveTo>
                    <a:pt x="5" y="45"/>
                  </a:moveTo>
                  <a:cubicBezTo>
                    <a:pt x="8" y="50"/>
                    <a:pt x="11" y="52"/>
                    <a:pt x="13" y="52"/>
                  </a:cubicBezTo>
                  <a:lnTo>
                    <a:pt x="16" y="51"/>
                  </a:lnTo>
                  <a:cubicBezTo>
                    <a:pt x="17" y="51"/>
                    <a:pt x="19" y="53"/>
                    <a:pt x="19" y="55"/>
                  </a:cubicBezTo>
                  <a:cubicBezTo>
                    <a:pt x="19" y="55"/>
                    <a:pt x="18" y="56"/>
                    <a:pt x="17" y="56"/>
                  </a:cubicBezTo>
                  <a:cubicBezTo>
                    <a:pt x="18" y="58"/>
                    <a:pt x="19" y="58"/>
                    <a:pt x="19" y="60"/>
                  </a:cubicBezTo>
                  <a:lnTo>
                    <a:pt x="17" y="60"/>
                  </a:lnTo>
                  <a:lnTo>
                    <a:pt x="17" y="61"/>
                  </a:lnTo>
                  <a:cubicBezTo>
                    <a:pt x="18" y="65"/>
                    <a:pt x="22" y="64"/>
                    <a:pt x="24" y="67"/>
                  </a:cubicBezTo>
                  <a:lnTo>
                    <a:pt x="28" y="67"/>
                  </a:lnTo>
                  <a:cubicBezTo>
                    <a:pt x="28" y="68"/>
                    <a:pt x="30" y="68"/>
                    <a:pt x="31" y="69"/>
                  </a:cubicBezTo>
                  <a:cubicBezTo>
                    <a:pt x="35" y="71"/>
                    <a:pt x="37" y="74"/>
                    <a:pt x="44" y="74"/>
                  </a:cubicBezTo>
                  <a:lnTo>
                    <a:pt x="44" y="72"/>
                  </a:lnTo>
                  <a:lnTo>
                    <a:pt x="45" y="72"/>
                  </a:lnTo>
                  <a:cubicBezTo>
                    <a:pt x="45" y="73"/>
                    <a:pt x="46" y="73"/>
                    <a:pt x="46" y="74"/>
                  </a:cubicBezTo>
                  <a:cubicBezTo>
                    <a:pt x="47" y="74"/>
                    <a:pt x="47" y="72"/>
                    <a:pt x="48" y="72"/>
                  </a:cubicBezTo>
                  <a:cubicBezTo>
                    <a:pt x="49" y="73"/>
                    <a:pt x="52" y="74"/>
                    <a:pt x="54" y="74"/>
                  </a:cubicBezTo>
                  <a:cubicBezTo>
                    <a:pt x="56" y="71"/>
                    <a:pt x="59" y="70"/>
                    <a:pt x="62" y="69"/>
                  </a:cubicBezTo>
                  <a:cubicBezTo>
                    <a:pt x="63" y="70"/>
                    <a:pt x="65" y="72"/>
                    <a:pt x="67" y="72"/>
                  </a:cubicBezTo>
                  <a:cubicBezTo>
                    <a:pt x="68" y="72"/>
                    <a:pt x="68" y="74"/>
                    <a:pt x="70" y="74"/>
                  </a:cubicBezTo>
                  <a:cubicBezTo>
                    <a:pt x="70" y="76"/>
                    <a:pt x="71" y="77"/>
                    <a:pt x="71" y="79"/>
                  </a:cubicBezTo>
                  <a:cubicBezTo>
                    <a:pt x="71" y="80"/>
                    <a:pt x="69" y="81"/>
                    <a:pt x="69" y="83"/>
                  </a:cubicBezTo>
                  <a:cubicBezTo>
                    <a:pt x="69" y="84"/>
                    <a:pt x="71" y="84"/>
                    <a:pt x="72" y="85"/>
                  </a:cubicBezTo>
                  <a:cubicBezTo>
                    <a:pt x="73" y="86"/>
                    <a:pt x="73" y="87"/>
                    <a:pt x="73" y="87"/>
                  </a:cubicBezTo>
                  <a:cubicBezTo>
                    <a:pt x="74" y="89"/>
                    <a:pt x="75" y="92"/>
                    <a:pt x="77" y="92"/>
                  </a:cubicBezTo>
                  <a:cubicBezTo>
                    <a:pt x="77" y="92"/>
                    <a:pt x="78" y="91"/>
                    <a:pt x="78" y="91"/>
                  </a:cubicBezTo>
                  <a:cubicBezTo>
                    <a:pt x="80" y="91"/>
                    <a:pt x="80" y="89"/>
                    <a:pt x="81" y="89"/>
                  </a:cubicBezTo>
                  <a:cubicBezTo>
                    <a:pt x="83" y="87"/>
                    <a:pt x="87" y="88"/>
                    <a:pt x="88" y="86"/>
                  </a:cubicBezTo>
                  <a:cubicBezTo>
                    <a:pt x="89" y="87"/>
                    <a:pt x="91" y="88"/>
                    <a:pt x="92" y="88"/>
                  </a:cubicBezTo>
                  <a:cubicBezTo>
                    <a:pt x="93" y="89"/>
                    <a:pt x="94" y="91"/>
                    <a:pt x="95" y="91"/>
                  </a:cubicBezTo>
                  <a:lnTo>
                    <a:pt x="99" y="92"/>
                  </a:lnTo>
                  <a:cubicBezTo>
                    <a:pt x="99" y="92"/>
                    <a:pt x="99" y="92"/>
                    <a:pt x="99" y="93"/>
                  </a:cubicBezTo>
                  <a:cubicBezTo>
                    <a:pt x="99" y="94"/>
                    <a:pt x="100" y="94"/>
                    <a:pt x="100" y="94"/>
                  </a:cubicBezTo>
                  <a:cubicBezTo>
                    <a:pt x="100" y="94"/>
                    <a:pt x="101" y="94"/>
                    <a:pt x="100" y="93"/>
                  </a:cubicBezTo>
                  <a:cubicBezTo>
                    <a:pt x="101" y="93"/>
                    <a:pt x="102" y="91"/>
                    <a:pt x="103" y="91"/>
                  </a:cubicBezTo>
                  <a:cubicBezTo>
                    <a:pt x="106" y="91"/>
                    <a:pt x="106" y="88"/>
                    <a:pt x="108" y="87"/>
                  </a:cubicBezTo>
                  <a:cubicBezTo>
                    <a:pt x="108" y="88"/>
                    <a:pt x="109" y="88"/>
                    <a:pt x="109" y="89"/>
                  </a:cubicBezTo>
                  <a:cubicBezTo>
                    <a:pt x="109" y="88"/>
                    <a:pt x="110" y="88"/>
                    <a:pt x="111" y="89"/>
                  </a:cubicBezTo>
                  <a:cubicBezTo>
                    <a:pt x="111" y="86"/>
                    <a:pt x="113" y="87"/>
                    <a:pt x="115" y="87"/>
                  </a:cubicBezTo>
                  <a:cubicBezTo>
                    <a:pt x="117" y="86"/>
                    <a:pt x="117" y="83"/>
                    <a:pt x="120" y="82"/>
                  </a:cubicBezTo>
                  <a:cubicBezTo>
                    <a:pt x="120" y="81"/>
                    <a:pt x="121" y="80"/>
                    <a:pt x="121" y="79"/>
                  </a:cubicBezTo>
                  <a:cubicBezTo>
                    <a:pt x="121" y="79"/>
                    <a:pt x="121" y="77"/>
                    <a:pt x="120" y="77"/>
                  </a:cubicBezTo>
                  <a:cubicBezTo>
                    <a:pt x="122" y="75"/>
                    <a:pt x="123" y="73"/>
                    <a:pt x="124" y="70"/>
                  </a:cubicBezTo>
                  <a:cubicBezTo>
                    <a:pt x="123" y="70"/>
                    <a:pt x="124" y="69"/>
                    <a:pt x="124" y="69"/>
                  </a:cubicBezTo>
                  <a:lnTo>
                    <a:pt x="123" y="68"/>
                  </a:lnTo>
                  <a:cubicBezTo>
                    <a:pt x="123" y="68"/>
                    <a:pt x="124" y="67"/>
                    <a:pt x="124" y="67"/>
                  </a:cubicBezTo>
                  <a:lnTo>
                    <a:pt x="124" y="66"/>
                  </a:lnTo>
                  <a:cubicBezTo>
                    <a:pt x="122" y="67"/>
                    <a:pt x="121" y="66"/>
                    <a:pt x="119" y="66"/>
                  </a:cubicBezTo>
                  <a:cubicBezTo>
                    <a:pt x="121" y="65"/>
                    <a:pt x="121" y="64"/>
                    <a:pt x="122" y="63"/>
                  </a:cubicBezTo>
                  <a:cubicBezTo>
                    <a:pt x="119" y="62"/>
                    <a:pt x="118" y="62"/>
                    <a:pt x="116" y="60"/>
                  </a:cubicBezTo>
                  <a:cubicBezTo>
                    <a:pt x="117" y="61"/>
                    <a:pt x="120" y="62"/>
                    <a:pt x="122" y="62"/>
                  </a:cubicBezTo>
                  <a:cubicBezTo>
                    <a:pt x="122" y="60"/>
                    <a:pt x="118" y="60"/>
                    <a:pt x="118" y="59"/>
                  </a:cubicBezTo>
                  <a:cubicBezTo>
                    <a:pt x="118" y="58"/>
                    <a:pt x="118" y="58"/>
                    <a:pt x="117" y="58"/>
                  </a:cubicBezTo>
                  <a:cubicBezTo>
                    <a:pt x="117" y="57"/>
                    <a:pt x="111" y="52"/>
                    <a:pt x="111" y="52"/>
                  </a:cubicBezTo>
                  <a:cubicBezTo>
                    <a:pt x="111" y="51"/>
                    <a:pt x="112" y="51"/>
                    <a:pt x="112" y="50"/>
                  </a:cubicBezTo>
                  <a:cubicBezTo>
                    <a:pt x="112" y="50"/>
                    <a:pt x="112" y="50"/>
                    <a:pt x="112" y="49"/>
                  </a:cubicBezTo>
                  <a:lnTo>
                    <a:pt x="113" y="49"/>
                  </a:lnTo>
                  <a:cubicBezTo>
                    <a:pt x="113" y="48"/>
                    <a:pt x="115" y="47"/>
                    <a:pt x="116" y="46"/>
                  </a:cubicBezTo>
                  <a:cubicBezTo>
                    <a:pt x="115" y="45"/>
                    <a:pt x="113" y="45"/>
                    <a:pt x="112" y="44"/>
                  </a:cubicBezTo>
                  <a:lnTo>
                    <a:pt x="111" y="44"/>
                  </a:lnTo>
                  <a:cubicBezTo>
                    <a:pt x="111" y="44"/>
                    <a:pt x="111" y="45"/>
                    <a:pt x="111" y="46"/>
                  </a:cubicBezTo>
                  <a:lnTo>
                    <a:pt x="109" y="46"/>
                  </a:lnTo>
                  <a:cubicBezTo>
                    <a:pt x="108" y="45"/>
                    <a:pt x="108" y="44"/>
                    <a:pt x="108" y="44"/>
                  </a:cubicBezTo>
                  <a:cubicBezTo>
                    <a:pt x="107" y="43"/>
                    <a:pt x="103" y="43"/>
                    <a:pt x="103" y="41"/>
                  </a:cubicBezTo>
                  <a:cubicBezTo>
                    <a:pt x="103" y="40"/>
                    <a:pt x="104" y="40"/>
                    <a:pt x="105" y="40"/>
                  </a:cubicBezTo>
                  <a:cubicBezTo>
                    <a:pt x="105" y="40"/>
                    <a:pt x="106" y="38"/>
                    <a:pt x="106" y="38"/>
                  </a:cubicBezTo>
                  <a:cubicBezTo>
                    <a:pt x="107" y="38"/>
                    <a:pt x="108" y="38"/>
                    <a:pt x="108" y="36"/>
                  </a:cubicBezTo>
                  <a:cubicBezTo>
                    <a:pt x="108" y="36"/>
                    <a:pt x="108" y="35"/>
                    <a:pt x="109" y="35"/>
                  </a:cubicBezTo>
                  <a:cubicBezTo>
                    <a:pt x="110" y="35"/>
                    <a:pt x="111" y="36"/>
                    <a:pt x="111" y="36"/>
                  </a:cubicBezTo>
                  <a:cubicBezTo>
                    <a:pt x="111" y="37"/>
                    <a:pt x="111" y="37"/>
                    <a:pt x="110" y="37"/>
                  </a:cubicBezTo>
                  <a:cubicBezTo>
                    <a:pt x="111" y="38"/>
                    <a:pt x="111" y="39"/>
                    <a:pt x="112" y="39"/>
                  </a:cubicBezTo>
                  <a:lnTo>
                    <a:pt x="112" y="40"/>
                  </a:lnTo>
                  <a:cubicBezTo>
                    <a:pt x="111" y="40"/>
                    <a:pt x="112" y="41"/>
                    <a:pt x="112" y="41"/>
                  </a:cubicBezTo>
                  <a:cubicBezTo>
                    <a:pt x="116" y="37"/>
                    <a:pt x="116" y="37"/>
                    <a:pt x="118" y="38"/>
                  </a:cubicBezTo>
                  <a:cubicBezTo>
                    <a:pt x="119" y="36"/>
                    <a:pt x="121" y="36"/>
                    <a:pt x="122" y="34"/>
                  </a:cubicBezTo>
                  <a:cubicBezTo>
                    <a:pt x="126" y="34"/>
                    <a:pt x="125" y="30"/>
                    <a:pt x="129" y="30"/>
                  </a:cubicBezTo>
                  <a:cubicBezTo>
                    <a:pt x="129" y="27"/>
                    <a:pt x="126" y="27"/>
                    <a:pt x="126" y="24"/>
                  </a:cubicBezTo>
                  <a:cubicBezTo>
                    <a:pt x="126" y="24"/>
                    <a:pt x="127" y="24"/>
                    <a:pt x="127" y="24"/>
                  </a:cubicBezTo>
                  <a:cubicBezTo>
                    <a:pt x="128" y="24"/>
                    <a:pt x="129" y="24"/>
                    <a:pt x="130" y="24"/>
                  </a:cubicBezTo>
                  <a:lnTo>
                    <a:pt x="130" y="20"/>
                  </a:lnTo>
                  <a:cubicBezTo>
                    <a:pt x="129" y="19"/>
                    <a:pt x="129" y="18"/>
                    <a:pt x="129" y="17"/>
                  </a:cubicBezTo>
                  <a:cubicBezTo>
                    <a:pt x="129" y="16"/>
                    <a:pt x="129" y="16"/>
                    <a:pt x="129" y="15"/>
                  </a:cubicBezTo>
                  <a:cubicBezTo>
                    <a:pt x="128" y="15"/>
                    <a:pt x="128" y="14"/>
                    <a:pt x="127" y="14"/>
                  </a:cubicBezTo>
                  <a:cubicBezTo>
                    <a:pt x="125" y="14"/>
                    <a:pt x="124" y="16"/>
                    <a:pt x="122" y="16"/>
                  </a:cubicBezTo>
                  <a:cubicBezTo>
                    <a:pt x="118" y="16"/>
                    <a:pt x="116" y="12"/>
                    <a:pt x="113" y="11"/>
                  </a:cubicBezTo>
                  <a:cubicBezTo>
                    <a:pt x="110" y="10"/>
                    <a:pt x="106" y="9"/>
                    <a:pt x="106" y="6"/>
                  </a:cubicBezTo>
                  <a:cubicBezTo>
                    <a:pt x="102" y="6"/>
                    <a:pt x="101" y="3"/>
                    <a:pt x="99" y="2"/>
                  </a:cubicBezTo>
                  <a:cubicBezTo>
                    <a:pt x="96" y="1"/>
                    <a:pt x="95" y="1"/>
                    <a:pt x="93" y="0"/>
                  </a:cubicBezTo>
                  <a:lnTo>
                    <a:pt x="87" y="1"/>
                  </a:lnTo>
                  <a:cubicBezTo>
                    <a:pt x="87" y="1"/>
                    <a:pt x="87" y="2"/>
                    <a:pt x="87" y="2"/>
                  </a:cubicBezTo>
                  <a:cubicBezTo>
                    <a:pt x="87" y="3"/>
                    <a:pt x="90" y="3"/>
                    <a:pt x="90" y="4"/>
                  </a:cubicBezTo>
                  <a:cubicBezTo>
                    <a:pt x="90" y="6"/>
                    <a:pt x="89" y="6"/>
                    <a:pt x="89" y="7"/>
                  </a:cubicBezTo>
                  <a:cubicBezTo>
                    <a:pt x="89" y="8"/>
                    <a:pt x="90" y="9"/>
                    <a:pt x="90" y="9"/>
                  </a:cubicBezTo>
                  <a:cubicBezTo>
                    <a:pt x="90" y="10"/>
                    <a:pt x="88" y="11"/>
                    <a:pt x="87" y="11"/>
                  </a:cubicBezTo>
                  <a:cubicBezTo>
                    <a:pt x="87" y="11"/>
                    <a:pt x="86" y="11"/>
                    <a:pt x="85" y="11"/>
                  </a:cubicBezTo>
                  <a:lnTo>
                    <a:pt x="85" y="12"/>
                  </a:lnTo>
                  <a:cubicBezTo>
                    <a:pt x="86" y="15"/>
                    <a:pt x="86" y="17"/>
                    <a:pt x="90" y="17"/>
                  </a:cubicBezTo>
                  <a:cubicBezTo>
                    <a:pt x="91" y="17"/>
                    <a:pt x="91" y="16"/>
                    <a:pt x="92" y="16"/>
                  </a:cubicBezTo>
                  <a:cubicBezTo>
                    <a:pt x="93" y="16"/>
                    <a:pt x="94" y="16"/>
                    <a:pt x="95" y="17"/>
                  </a:cubicBezTo>
                  <a:cubicBezTo>
                    <a:pt x="95" y="18"/>
                    <a:pt x="96" y="18"/>
                    <a:pt x="96" y="19"/>
                  </a:cubicBezTo>
                  <a:cubicBezTo>
                    <a:pt x="96" y="19"/>
                    <a:pt x="95" y="20"/>
                    <a:pt x="93" y="20"/>
                  </a:cubicBezTo>
                  <a:cubicBezTo>
                    <a:pt x="93" y="20"/>
                    <a:pt x="88" y="23"/>
                    <a:pt x="87" y="24"/>
                  </a:cubicBezTo>
                  <a:lnTo>
                    <a:pt x="82" y="24"/>
                  </a:lnTo>
                  <a:cubicBezTo>
                    <a:pt x="82" y="26"/>
                    <a:pt x="84" y="26"/>
                    <a:pt x="84" y="28"/>
                  </a:cubicBezTo>
                  <a:cubicBezTo>
                    <a:pt x="84" y="29"/>
                    <a:pt x="82" y="31"/>
                    <a:pt x="81" y="31"/>
                  </a:cubicBezTo>
                  <a:lnTo>
                    <a:pt x="77" y="31"/>
                  </a:lnTo>
                  <a:cubicBezTo>
                    <a:pt x="75" y="32"/>
                    <a:pt x="72" y="34"/>
                    <a:pt x="71" y="34"/>
                  </a:cubicBezTo>
                  <a:cubicBezTo>
                    <a:pt x="69" y="34"/>
                    <a:pt x="63" y="32"/>
                    <a:pt x="62" y="31"/>
                  </a:cubicBezTo>
                  <a:lnTo>
                    <a:pt x="55" y="31"/>
                  </a:lnTo>
                  <a:lnTo>
                    <a:pt x="52" y="31"/>
                  </a:lnTo>
                  <a:cubicBezTo>
                    <a:pt x="50" y="31"/>
                    <a:pt x="47" y="29"/>
                    <a:pt x="46" y="27"/>
                  </a:cubicBezTo>
                  <a:cubicBezTo>
                    <a:pt x="43" y="27"/>
                    <a:pt x="40" y="24"/>
                    <a:pt x="35" y="24"/>
                  </a:cubicBezTo>
                  <a:cubicBezTo>
                    <a:pt x="35" y="24"/>
                    <a:pt x="33" y="24"/>
                    <a:pt x="33" y="24"/>
                  </a:cubicBezTo>
                  <a:cubicBezTo>
                    <a:pt x="33" y="23"/>
                    <a:pt x="33" y="23"/>
                    <a:pt x="33" y="22"/>
                  </a:cubicBezTo>
                  <a:cubicBezTo>
                    <a:pt x="33" y="22"/>
                    <a:pt x="33" y="21"/>
                    <a:pt x="33" y="21"/>
                  </a:cubicBezTo>
                  <a:cubicBezTo>
                    <a:pt x="33" y="21"/>
                    <a:pt x="30" y="18"/>
                    <a:pt x="30" y="17"/>
                  </a:cubicBezTo>
                  <a:cubicBezTo>
                    <a:pt x="26" y="17"/>
                    <a:pt x="23" y="16"/>
                    <a:pt x="22" y="13"/>
                  </a:cubicBezTo>
                  <a:cubicBezTo>
                    <a:pt x="18" y="12"/>
                    <a:pt x="21" y="14"/>
                    <a:pt x="18" y="15"/>
                  </a:cubicBezTo>
                  <a:cubicBezTo>
                    <a:pt x="16" y="15"/>
                    <a:pt x="21" y="19"/>
                    <a:pt x="18" y="19"/>
                  </a:cubicBezTo>
                  <a:cubicBezTo>
                    <a:pt x="18" y="19"/>
                    <a:pt x="17" y="19"/>
                    <a:pt x="17" y="19"/>
                  </a:cubicBezTo>
                  <a:cubicBezTo>
                    <a:pt x="16" y="19"/>
                    <a:pt x="15" y="19"/>
                    <a:pt x="14" y="18"/>
                  </a:cubicBezTo>
                  <a:cubicBezTo>
                    <a:pt x="13" y="19"/>
                    <a:pt x="15" y="24"/>
                    <a:pt x="14" y="24"/>
                  </a:cubicBezTo>
                  <a:cubicBezTo>
                    <a:pt x="13" y="24"/>
                    <a:pt x="9" y="24"/>
                    <a:pt x="9" y="25"/>
                  </a:cubicBezTo>
                  <a:cubicBezTo>
                    <a:pt x="12" y="26"/>
                    <a:pt x="11" y="29"/>
                    <a:pt x="13" y="29"/>
                  </a:cubicBezTo>
                  <a:cubicBezTo>
                    <a:pt x="12" y="30"/>
                    <a:pt x="13" y="30"/>
                    <a:pt x="13" y="31"/>
                  </a:cubicBezTo>
                  <a:cubicBezTo>
                    <a:pt x="13" y="33"/>
                    <a:pt x="12" y="34"/>
                    <a:pt x="10" y="35"/>
                  </a:cubicBezTo>
                  <a:cubicBezTo>
                    <a:pt x="9" y="35"/>
                    <a:pt x="7" y="35"/>
                    <a:pt x="6" y="36"/>
                  </a:cubicBezTo>
                  <a:cubicBezTo>
                    <a:pt x="6" y="36"/>
                    <a:pt x="6" y="37"/>
                    <a:pt x="5" y="38"/>
                  </a:cubicBezTo>
                  <a:cubicBezTo>
                    <a:pt x="4" y="38"/>
                    <a:pt x="0" y="38"/>
                    <a:pt x="0" y="39"/>
                  </a:cubicBezTo>
                  <a:cubicBezTo>
                    <a:pt x="0" y="40"/>
                    <a:pt x="1" y="41"/>
                    <a:pt x="1" y="43"/>
                  </a:cubicBezTo>
                  <a:cubicBezTo>
                    <a:pt x="3" y="43"/>
                    <a:pt x="4" y="43"/>
                    <a:pt x="5" y="45"/>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66" name="Freeform 134">
              <a:extLst>
                <a:ext uri="{FF2B5EF4-FFF2-40B4-BE49-F238E27FC236}">
                  <a16:creationId xmlns:a16="http://schemas.microsoft.com/office/drawing/2014/main" xmlns="" id="{2D147446-51A9-4FD7-8E15-6B8A174CAD88}"/>
                </a:ext>
              </a:extLst>
            </p:cNvPr>
            <p:cNvSpPr>
              <a:spLocks/>
            </p:cNvSpPr>
            <p:nvPr>
              <p:custDataLst>
                <p:tags r:id="rId131"/>
              </p:custDataLst>
            </p:nvPr>
          </p:nvSpPr>
          <p:spPr bwMode="auto">
            <a:xfrm>
              <a:off x="4416" y="2249"/>
              <a:ext cx="149" cy="321"/>
            </a:xfrm>
            <a:custGeom>
              <a:avLst/>
              <a:gdLst>
                <a:gd name="T0" fmla="*/ 19 w 21"/>
                <a:gd name="T1" fmla="*/ 17 h 42"/>
                <a:gd name="T2" fmla="*/ 17 w 21"/>
                <a:gd name="T3" fmla="*/ 17 h 42"/>
                <a:gd name="T4" fmla="*/ 14 w 21"/>
                <a:gd name="T5" fmla="*/ 19 h 42"/>
                <a:gd name="T6" fmla="*/ 16 w 21"/>
                <a:gd name="T7" fmla="*/ 25 h 42"/>
                <a:gd name="T8" fmla="*/ 16 w 21"/>
                <a:gd name="T9" fmla="*/ 27 h 42"/>
                <a:gd name="T10" fmla="*/ 14 w 21"/>
                <a:gd name="T11" fmla="*/ 24 h 42"/>
                <a:gd name="T12" fmla="*/ 8 w 21"/>
                <a:gd name="T13" fmla="*/ 19 h 42"/>
                <a:gd name="T14" fmla="*/ 8 w 21"/>
                <a:gd name="T15" fmla="*/ 19 h 42"/>
                <a:gd name="T16" fmla="*/ 7 w 21"/>
                <a:gd name="T17" fmla="*/ 19 h 42"/>
                <a:gd name="T18" fmla="*/ 7 w 21"/>
                <a:gd name="T19" fmla="*/ 22 h 42"/>
                <a:gd name="T20" fmla="*/ 7 w 21"/>
                <a:gd name="T21" fmla="*/ 22 h 42"/>
                <a:gd name="T22" fmla="*/ 7 w 21"/>
                <a:gd name="T23" fmla="*/ 24 h 42"/>
                <a:gd name="T24" fmla="*/ 5 w 21"/>
                <a:gd name="T25" fmla="*/ 29 h 42"/>
                <a:gd name="T26" fmla="*/ 7 w 21"/>
                <a:gd name="T27" fmla="*/ 31 h 42"/>
                <a:gd name="T28" fmla="*/ 8 w 21"/>
                <a:gd name="T29" fmla="*/ 33 h 42"/>
                <a:gd name="T30" fmla="*/ 8 w 21"/>
                <a:gd name="T31" fmla="*/ 33 h 42"/>
                <a:gd name="T32" fmla="*/ 8 w 21"/>
                <a:gd name="T33" fmla="*/ 35 h 42"/>
                <a:gd name="T34" fmla="*/ 8 w 21"/>
                <a:gd name="T35" fmla="*/ 35 h 42"/>
                <a:gd name="T36" fmla="*/ 15 w 21"/>
                <a:gd name="T37" fmla="*/ 41 h 42"/>
                <a:gd name="T38" fmla="*/ 12 w 21"/>
                <a:gd name="T39" fmla="*/ 42 h 42"/>
                <a:gd name="T40" fmla="*/ 9 w 21"/>
                <a:gd name="T41" fmla="*/ 40 h 42"/>
                <a:gd name="T42" fmla="*/ 4 w 21"/>
                <a:gd name="T43" fmla="*/ 35 h 42"/>
                <a:gd name="T44" fmla="*/ 3 w 21"/>
                <a:gd name="T45" fmla="*/ 35 h 42"/>
                <a:gd name="T46" fmla="*/ 3 w 21"/>
                <a:gd name="T47" fmla="*/ 33 h 42"/>
                <a:gd name="T48" fmla="*/ 4 w 21"/>
                <a:gd name="T49" fmla="*/ 30 h 42"/>
                <a:gd name="T50" fmla="*/ 5 w 21"/>
                <a:gd name="T51" fmla="*/ 21 h 42"/>
                <a:gd name="T52" fmla="*/ 2 w 21"/>
                <a:gd name="T53" fmla="*/ 15 h 42"/>
                <a:gd name="T54" fmla="*/ 3 w 21"/>
                <a:gd name="T55" fmla="*/ 13 h 42"/>
                <a:gd name="T56" fmla="*/ 0 w 21"/>
                <a:gd name="T57" fmla="*/ 4 h 42"/>
                <a:gd name="T58" fmla="*/ 5 w 21"/>
                <a:gd name="T59" fmla="*/ 0 h 42"/>
                <a:gd name="T60" fmla="*/ 8 w 21"/>
                <a:gd name="T61" fmla="*/ 2 h 42"/>
                <a:gd name="T62" fmla="*/ 9 w 21"/>
                <a:gd name="T63" fmla="*/ 8 h 42"/>
                <a:gd name="T64" fmla="*/ 11 w 21"/>
                <a:gd name="T65" fmla="*/ 6 h 42"/>
                <a:gd name="T66" fmla="*/ 12 w 21"/>
                <a:gd name="T67" fmla="*/ 7 h 42"/>
                <a:gd name="T68" fmla="*/ 14 w 21"/>
                <a:gd name="T69" fmla="*/ 5 h 42"/>
                <a:gd name="T70" fmla="*/ 16 w 21"/>
                <a:gd name="T71" fmla="*/ 7 h 42"/>
                <a:gd name="T72" fmla="*/ 21 w 21"/>
                <a:gd name="T73" fmla="*/ 16 h 42"/>
                <a:gd name="T74" fmla="*/ 20 w 21"/>
                <a:gd name="T75" fmla="*/ 17 h 42"/>
                <a:gd name="T76" fmla="*/ 20 w 21"/>
                <a:gd name="T77" fmla="*/ 17 h 42"/>
                <a:gd name="T78" fmla="*/ 19 w 21"/>
                <a:gd name="T79" fmla="*/ 17 h 42"/>
                <a:gd name="T80" fmla="*/ 19 w 21"/>
                <a:gd name="T81" fmla="*/ 17 h 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1"/>
                <a:gd name="T124" fmla="*/ 0 h 42"/>
                <a:gd name="T125" fmla="*/ 21 w 21"/>
                <a:gd name="T126" fmla="*/ 42 h 4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1" h="42">
                  <a:moveTo>
                    <a:pt x="19" y="17"/>
                  </a:moveTo>
                  <a:cubicBezTo>
                    <a:pt x="18" y="17"/>
                    <a:pt x="17" y="17"/>
                    <a:pt x="17" y="17"/>
                  </a:cubicBezTo>
                  <a:cubicBezTo>
                    <a:pt x="16" y="17"/>
                    <a:pt x="14" y="18"/>
                    <a:pt x="14" y="19"/>
                  </a:cubicBezTo>
                  <a:cubicBezTo>
                    <a:pt x="14" y="22"/>
                    <a:pt x="16" y="23"/>
                    <a:pt x="16" y="25"/>
                  </a:cubicBezTo>
                  <a:cubicBezTo>
                    <a:pt x="16" y="26"/>
                    <a:pt x="16" y="26"/>
                    <a:pt x="16" y="27"/>
                  </a:cubicBezTo>
                  <a:cubicBezTo>
                    <a:pt x="14" y="26"/>
                    <a:pt x="14" y="25"/>
                    <a:pt x="14" y="24"/>
                  </a:cubicBezTo>
                  <a:cubicBezTo>
                    <a:pt x="13" y="22"/>
                    <a:pt x="8" y="23"/>
                    <a:pt x="8" y="19"/>
                  </a:cubicBezTo>
                  <a:lnTo>
                    <a:pt x="7" y="19"/>
                  </a:lnTo>
                  <a:lnTo>
                    <a:pt x="7" y="22"/>
                  </a:lnTo>
                  <a:cubicBezTo>
                    <a:pt x="7" y="23"/>
                    <a:pt x="7" y="23"/>
                    <a:pt x="7" y="24"/>
                  </a:cubicBezTo>
                  <a:cubicBezTo>
                    <a:pt x="7" y="26"/>
                    <a:pt x="5" y="27"/>
                    <a:pt x="5" y="29"/>
                  </a:cubicBezTo>
                  <a:cubicBezTo>
                    <a:pt x="5" y="31"/>
                    <a:pt x="6" y="31"/>
                    <a:pt x="7" y="31"/>
                  </a:cubicBezTo>
                  <a:cubicBezTo>
                    <a:pt x="7" y="32"/>
                    <a:pt x="7" y="33"/>
                    <a:pt x="8" y="33"/>
                  </a:cubicBezTo>
                  <a:lnTo>
                    <a:pt x="8" y="35"/>
                  </a:lnTo>
                  <a:cubicBezTo>
                    <a:pt x="9" y="37"/>
                    <a:pt x="12" y="40"/>
                    <a:pt x="15" y="41"/>
                  </a:cubicBezTo>
                  <a:cubicBezTo>
                    <a:pt x="14" y="41"/>
                    <a:pt x="13" y="42"/>
                    <a:pt x="12" y="42"/>
                  </a:cubicBezTo>
                  <a:cubicBezTo>
                    <a:pt x="11" y="42"/>
                    <a:pt x="11" y="40"/>
                    <a:pt x="9" y="40"/>
                  </a:cubicBezTo>
                  <a:cubicBezTo>
                    <a:pt x="8" y="38"/>
                    <a:pt x="7" y="37"/>
                    <a:pt x="4" y="35"/>
                  </a:cubicBezTo>
                  <a:cubicBezTo>
                    <a:pt x="4" y="35"/>
                    <a:pt x="4" y="35"/>
                    <a:pt x="3" y="35"/>
                  </a:cubicBezTo>
                  <a:cubicBezTo>
                    <a:pt x="3" y="34"/>
                    <a:pt x="3" y="33"/>
                    <a:pt x="3" y="33"/>
                  </a:cubicBezTo>
                  <a:cubicBezTo>
                    <a:pt x="3" y="32"/>
                    <a:pt x="4" y="31"/>
                    <a:pt x="4" y="30"/>
                  </a:cubicBezTo>
                  <a:cubicBezTo>
                    <a:pt x="4" y="30"/>
                    <a:pt x="5" y="25"/>
                    <a:pt x="5" y="21"/>
                  </a:cubicBezTo>
                  <a:cubicBezTo>
                    <a:pt x="5" y="19"/>
                    <a:pt x="2" y="17"/>
                    <a:pt x="2" y="15"/>
                  </a:cubicBezTo>
                  <a:cubicBezTo>
                    <a:pt x="2" y="14"/>
                    <a:pt x="3" y="13"/>
                    <a:pt x="3" y="13"/>
                  </a:cubicBezTo>
                  <a:cubicBezTo>
                    <a:pt x="3" y="9"/>
                    <a:pt x="0" y="9"/>
                    <a:pt x="0" y="4"/>
                  </a:cubicBezTo>
                  <a:cubicBezTo>
                    <a:pt x="0" y="1"/>
                    <a:pt x="3" y="1"/>
                    <a:pt x="5" y="0"/>
                  </a:cubicBezTo>
                  <a:cubicBezTo>
                    <a:pt x="6" y="1"/>
                    <a:pt x="7" y="2"/>
                    <a:pt x="8" y="2"/>
                  </a:cubicBezTo>
                  <a:cubicBezTo>
                    <a:pt x="8" y="4"/>
                    <a:pt x="8" y="8"/>
                    <a:pt x="9" y="8"/>
                  </a:cubicBezTo>
                  <a:cubicBezTo>
                    <a:pt x="10" y="8"/>
                    <a:pt x="10" y="6"/>
                    <a:pt x="11" y="6"/>
                  </a:cubicBezTo>
                  <a:cubicBezTo>
                    <a:pt x="12" y="6"/>
                    <a:pt x="12" y="7"/>
                    <a:pt x="12" y="7"/>
                  </a:cubicBezTo>
                  <a:cubicBezTo>
                    <a:pt x="13" y="7"/>
                    <a:pt x="13" y="5"/>
                    <a:pt x="14" y="5"/>
                  </a:cubicBezTo>
                  <a:cubicBezTo>
                    <a:pt x="16" y="5"/>
                    <a:pt x="16" y="6"/>
                    <a:pt x="16" y="7"/>
                  </a:cubicBezTo>
                  <a:cubicBezTo>
                    <a:pt x="18" y="9"/>
                    <a:pt x="21" y="12"/>
                    <a:pt x="21" y="16"/>
                  </a:cubicBezTo>
                  <a:cubicBezTo>
                    <a:pt x="21" y="16"/>
                    <a:pt x="20" y="17"/>
                    <a:pt x="20" y="17"/>
                  </a:cubicBezTo>
                  <a:lnTo>
                    <a:pt x="19" y="17"/>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67" name="Freeform 135">
              <a:extLst>
                <a:ext uri="{FF2B5EF4-FFF2-40B4-BE49-F238E27FC236}">
                  <a16:creationId xmlns:a16="http://schemas.microsoft.com/office/drawing/2014/main" xmlns="" id="{530497A1-876B-4A4D-921D-33006BE1206B}"/>
                </a:ext>
              </a:extLst>
            </p:cNvPr>
            <p:cNvSpPr>
              <a:spLocks/>
            </p:cNvSpPr>
            <p:nvPr>
              <p:custDataLst>
                <p:tags r:id="rId132"/>
              </p:custDataLst>
            </p:nvPr>
          </p:nvSpPr>
          <p:spPr bwMode="auto">
            <a:xfrm>
              <a:off x="1423" y="3184"/>
              <a:ext cx="282" cy="654"/>
            </a:xfrm>
            <a:custGeom>
              <a:avLst/>
              <a:gdLst>
                <a:gd name="T0" fmla="*/ 39 w 39"/>
                <a:gd name="T1" fmla="*/ 16 h 86"/>
                <a:gd name="T2" fmla="*/ 39 w 39"/>
                <a:gd name="T3" fmla="*/ 10 h 86"/>
                <a:gd name="T4" fmla="*/ 37 w 39"/>
                <a:gd name="T5" fmla="*/ 9 h 86"/>
                <a:gd name="T6" fmla="*/ 37 w 39"/>
                <a:gd name="T7" fmla="*/ 10 h 86"/>
                <a:gd name="T8" fmla="*/ 28 w 39"/>
                <a:gd name="T9" fmla="*/ 14 h 86"/>
                <a:gd name="T10" fmla="*/ 19 w 39"/>
                <a:gd name="T11" fmla="*/ 4 h 86"/>
                <a:gd name="T12" fmla="*/ 12 w 39"/>
                <a:gd name="T13" fmla="*/ 2 h 86"/>
                <a:gd name="T14" fmla="*/ 4 w 39"/>
                <a:gd name="T15" fmla="*/ 2 h 86"/>
                <a:gd name="T16" fmla="*/ 3 w 39"/>
                <a:gd name="T17" fmla="*/ 13 h 86"/>
                <a:gd name="T18" fmla="*/ 0 w 39"/>
                <a:gd name="T19" fmla="*/ 26 h 86"/>
                <a:gd name="T20" fmla="*/ 3 w 39"/>
                <a:gd name="T21" fmla="*/ 36 h 86"/>
                <a:gd name="T22" fmla="*/ 3 w 39"/>
                <a:gd name="T23" fmla="*/ 38 h 86"/>
                <a:gd name="T24" fmla="*/ 2 w 39"/>
                <a:gd name="T25" fmla="*/ 43 h 86"/>
                <a:gd name="T26" fmla="*/ 3 w 39"/>
                <a:gd name="T27" fmla="*/ 52 h 86"/>
                <a:gd name="T28" fmla="*/ 10 w 39"/>
                <a:gd name="T29" fmla="*/ 72 h 86"/>
                <a:gd name="T30" fmla="*/ 9 w 39"/>
                <a:gd name="T31" fmla="*/ 76 h 86"/>
                <a:gd name="T32" fmla="*/ 15 w 39"/>
                <a:gd name="T33" fmla="*/ 84 h 86"/>
                <a:gd name="T34" fmla="*/ 19 w 39"/>
                <a:gd name="T35" fmla="*/ 82 h 86"/>
                <a:gd name="T36" fmla="*/ 21 w 39"/>
                <a:gd name="T37" fmla="*/ 80 h 86"/>
                <a:gd name="T38" fmla="*/ 20 w 39"/>
                <a:gd name="T39" fmla="*/ 77 h 86"/>
                <a:gd name="T40" fmla="*/ 20 w 39"/>
                <a:gd name="T41" fmla="*/ 77 h 86"/>
                <a:gd name="T42" fmla="*/ 23 w 39"/>
                <a:gd name="T43" fmla="*/ 75 h 86"/>
                <a:gd name="T44" fmla="*/ 23 w 39"/>
                <a:gd name="T45" fmla="*/ 72 h 86"/>
                <a:gd name="T46" fmla="*/ 21 w 39"/>
                <a:gd name="T47" fmla="*/ 66 h 86"/>
                <a:gd name="T48" fmla="*/ 19 w 39"/>
                <a:gd name="T49" fmla="*/ 55 h 86"/>
                <a:gd name="T50" fmla="*/ 24 w 39"/>
                <a:gd name="T51" fmla="*/ 55 h 86"/>
                <a:gd name="T52" fmla="*/ 25 w 39"/>
                <a:gd name="T53" fmla="*/ 51 h 86"/>
                <a:gd name="T54" fmla="*/ 28 w 39"/>
                <a:gd name="T55" fmla="*/ 48 h 86"/>
                <a:gd name="T56" fmla="*/ 35 w 39"/>
                <a:gd name="T57" fmla="*/ 41 h 86"/>
                <a:gd name="T58" fmla="*/ 30 w 39"/>
                <a:gd name="T59" fmla="*/ 35 h 86"/>
                <a:gd name="T60" fmla="*/ 31 w 39"/>
                <a:gd name="T61" fmla="*/ 29 h 86"/>
                <a:gd name="T62" fmla="*/ 32 w 39"/>
                <a:gd name="T63" fmla="*/ 24 h 86"/>
                <a:gd name="T64" fmla="*/ 32 w 39"/>
                <a:gd name="T65" fmla="*/ 23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
                <a:gd name="T100" fmla="*/ 0 h 86"/>
                <a:gd name="T101" fmla="*/ 39 w 39"/>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 h="86">
                  <a:moveTo>
                    <a:pt x="32" y="23"/>
                  </a:moveTo>
                  <a:cubicBezTo>
                    <a:pt x="32" y="21"/>
                    <a:pt x="37" y="17"/>
                    <a:pt x="39" y="16"/>
                  </a:cubicBezTo>
                  <a:cubicBezTo>
                    <a:pt x="39" y="16"/>
                    <a:pt x="39" y="14"/>
                    <a:pt x="39" y="13"/>
                  </a:cubicBezTo>
                  <a:cubicBezTo>
                    <a:pt x="39" y="12"/>
                    <a:pt x="39" y="11"/>
                    <a:pt x="39" y="10"/>
                  </a:cubicBezTo>
                  <a:cubicBezTo>
                    <a:pt x="38" y="10"/>
                    <a:pt x="37" y="9"/>
                    <a:pt x="37" y="9"/>
                  </a:cubicBezTo>
                  <a:lnTo>
                    <a:pt x="37" y="10"/>
                  </a:lnTo>
                  <a:cubicBezTo>
                    <a:pt x="38" y="13"/>
                    <a:pt x="34" y="16"/>
                    <a:pt x="33" y="16"/>
                  </a:cubicBezTo>
                  <a:cubicBezTo>
                    <a:pt x="31" y="16"/>
                    <a:pt x="28" y="16"/>
                    <a:pt x="28" y="14"/>
                  </a:cubicBezTo>
                  <a:cubicBezTo>
                    <a:pt x="28" y="12"/>
                    <a:pt x="29" y="11"/>
                    <a:pt x="30" y="9"/>
                  </a:cubicBezTo>
                  <a:cubicBezTo>
                    <a:pt x="25" y="7"/>
                    <a:pt x="22" y="7"/>
                    <a:pt x="19" y="4"/>
                  </a:cubicBezTo>
                  <a:cubicBezTo>
                    <a:pt x="18" y="3"/>
                    <a:pt x="18" y="1"/>
                    <a:pt x="16" y="0"/>
                  </a:cubicBezTo>
                  <a:cubicBezTo>
                    <a:pt x="14" y="0"/>
                    <a:pt x="13" y="0"/>
                    <a:pt x="12" y="2"/>
                  </a:cubicBezTo>
                  <a:cubicBezTo>
                    <a:pt x="11" y="2"/>
                    <a:pt x="10" y="0"/>
                    <a:pt x="8" y="0"/>
                  </a:cubicBezTo>
                  <a:cubicBezTo>
                    <a:pt x="6" y="0"/>
                    <a:pt x="5" y="2"/>
                    <a:pt x="4" y="2"/>
                  </a:cubicBezTo>
                  <a:cubicBezTo>
                    <a:pt x="4" y="6"/>
                    <a:pt x="1" y="6"/>
                    <a:pt x="1" y="8"/>
                  </a:cubicBezTo>
                  <a:cubicBezTo>
                    <a:pt x="1" y="10"/>
                    <a:pt x="3" y="11"/>
                    <a:pt x="3" y="13"/>
                  </a:cubicBezTo>
                  <a:cubicBezTo>
                    <a:pt x="3" y="16"/>
                    <a:pt x="0" y="17"/>
                    <a:pt x="0" y="20"/>
                  </a:cubicBezTo>
                  <a:cubicBezTo>
                    <a:pt x="0" y="23"/>
                    <a:pt x="0" y="24"/>
                    <a:pt x="0" y="26"/>
                  </a:cubicBezTo>
                  <a:cubicBezTo>
                    <a:pt x="0" y="30"/>
                    <a:pt x="3" y="31"/>
                    <a:pt x="3" y="34"/>
                  </a:cubicBezTo>
                  <a:cubicBezTo>
                    <a:pt x="3" y="35"/>
                    <a:pt x="3" y="35"/>
                    <a:pt x="3" y="36"/>
                  </a:cubicBezTo>
                  <a:cubicBezTo>
                    <a:pt x="3" y="36"/>
                    <a:pt x="3" y="36"/>
                    <a:pt x="3" y="36"/>
                  </a:cubicBezTo>
                  <a:cubicBezTo>
                    <a:pt x="3" y="36"/>
                    <a:pt x="3" y="38"/>
                    <a:pt x="3" y="38"/>
                  </a:cubicBezTo>
                  <a:cubicBezTo>
                    <a:pt x="3" y="39"/>
                    <a:pt x="3" y="39"/>
                    <a:pt x="3" y="40"/>
                  </a:cubicBezTo>
                  <a:cubicBezTo>
                    <a:pt x="3" y="41"/>
                    <a:pt x="2" y="42"/>
                    <a:pt x="2" y="43"/>
                  </a:cubicBezTo>
                  <a:cubicBezTo>
                    <a:pt x="2" y="45"/>
                    <a:pt x="4" y="46"/>
                    <a:pt x="4" y="48"/>
                  </a:cubicBezTo>
                  <a:cubicBezTo>
                    <a:pt x="4" y="49"/>
                    <a:pt x="3" y="51"/>
                    <a:pt x="3" y="52"/>
                  </a:cubicBezTo>
                  <a:cubicBezTo>
                    <a:pt x="3" y="59"/>
                    <a:pt x="9" y="61"/>
                    <a:pt x="9" y="67"/>
                  </a:cubicBezTo>
                  <a:cubicBezTo>
                    <a:pt x="9" y="69"/>
                    <a:pt x="10" y="70"/>
                    <a:pt x="10" y="72"/>
                  </a:cubicBezTo>
                  <a:cubicBezTo>
                    <a:pt x="10" y="73"/>
                    <a:pt x="9" y="73"/>
                    <a:pt x="9" y="74"/>
                  </a:cubicBezTo>
                  <a:cubicBezTo>
                    <a:pt x="9" y="75"/>
                    <a:pt x="9" y="76"/>
                    <a:pt x="9" y="76"/>
                  </a:cubicBezTo>
                  <a:cubicBezTo>
                    <a:pt x="9" y="77"/>
                    <a:pt x="9" y="77"/>
                    <a:pt x="9" y="79"/>
                  </a:cubicBezTo>
                  <a:cubicBezTo>
                    <a:pt x="9" y="81"/>
                    <a:pt x="12" y="84"/>
                    <a:pt x="15" y="84"/>
                  </a:cubicBezTo>
                  <a:cubicBezTo>
                    <a:pt x="17" y="85"/>
                    <a:pt x="18" y="86"/>
                    <a:pt x="20" y="86"/>
                  </a:cubicBezTo>
                  <a:cubicBezTo>
                    <a:pt x="20" y="84"/>
                    <a:pt x="19" y="82"/>
                    <a:pt x="19" y="82"/>
                  </a:cubicBezTo>
                  <a:cubicBezTo>
                    <a:pt x="19" y="81"/>
                    <a:pt x="21" y="80"/>
                    <a:pt x="21" y="80"/>
                  </a:cubicBezTo>
                  <a:lnTo>
                    <a:pt x="21" y="77"/>
                  </a:lnTo>
                  <a:lnTo>
                    <a:pt x="20" y="77"/>
                  </a:lnTo>
                  <a:cubicBezTo>
                    <a:pt x="22" y="76"/>
                    <a:pt x="22" y="76"/>
                    <a:pt x="23" y="75"/>
                  </a:cubicBezTo>
                  <a:lnTo>
                    <a:pt x="23" y="72"/>
                  </a:lnTo>
                  <a:cubicBezTo>
                    <a:pt x="20" y="72"/>
                    <a:pt x="18" y="71"/>
                    <a:pt x="18" y="68"/>
                  </a:cubicBezTo>
                  <a:cubicBezTo>
                    <a:pt x="18" y="67"/>
                    <a:pt x="20" y="66"/>
                    <a:pt x="21" y="66"/>
                  </a:cubicBezTo>
                  <a:cubicBezTo>
                    <a:pt x="21" y="65"/>
                    <a:pt x="21" y="63"/>
                    <a:pt x="21" y="62"/>
                  </a:cubicBezTo>
                  <a:cubicBezTo>
                    <a:pt x="21" y="59"/>
                    <a:pt x="19" y="56"/>
                    <a:pt x="19" y="55"/>
                  </a:cubicBezTo>
                  <a:cubicBezTo>
                    <a:pt x="19" y="55"/>
                    <a:pt x="19" y="54"/>
                    <a:pt x="19" y="54"/>
                  </a:cubicBezTo>
                  <a:cubicBezTo>
                    <a:pt x="21" y="54"/>
                    <a:pt x="23" y="55"/>
                    <a:pt x="24" y="55"/>
                  </a:cubicBezTo>
                  <a:cubicBezTo>
                    <a:pt x="25" y="55"/>
                    <a:pt x="25" y="54"/>
                    <a:pt x="25" y="53"/>
                  </a:cubicBezTo>
                  <a:cubicBezTo>
                    <a:pt x="25" y="53"/>
                    <a:pt x="25" y="52"/>
                    <a:pt x="25" y="51"/>
                  </a:cubicBezTo>
                  <a:cubicBezTo>
                    <a:pt x="25" y="51"/>
                    <a:pt x="24" y="51"/>
                    <a:pt x="24" y="50"/>
                  </a:cubicBezTo>
                  <a:cubicBezTo>
                    <a:pt x="24" y="48"/>
                    <a:pt x="27" y="48"/>
                    <a:pt x="28" y="48"/>
                  </a:cubicBezTo>
                  <a:cubicBezTo>
                    <a:pt x="34" y="49"/>
                    <a:pt x="36" y="46"/>
                    <a:pt x="36" y="42"/>
                  </a:cubicBezTo>
                  <a:cubicBezTo>
                    <a:pt x="36" y="41"/>
                    <a:pt x="35" y="41"/>
                    <a:pt x="35" y="41"/>
                  </a:cubicBezTo>
                  <a:cubicBezTo>
                    <a:pt x="34" y="40"/>
                    <a:pt x="34" y="39"/>
                    <a:pt x="35" y="39"/>
                  </a:cubicBezTo>
                  <a:cubicBezTo>
                    <a:pt x="33" y="38"/>
                    <a:pt x="30" y="36"/>
                    <a:pt x="30" y="35"/>
                  </a:cubicBezTo>
                  <a:lnTo>
                    <a:pt x="31" y="29"/>
                  </a:lnTo>
                  <a:cubicBezTo>
                    <a:pt x="31" y="27"/>
                    <a:pt x="30" y="25"/>
                    <a:pt x="32" y="24"/>
                  </a:cubicBezTo>
                  <a:lnTo>
                    <a:pt x="32" y="23"/>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68" name="Freeform 136">
              <a:extLst>
                <a:ext uri="{FF2B5EF4-FFF2-40B4-BE49-F238E27FC236}">
                  <a16:creationId xmlns:a16="http://schemas.microsoft.com/office/drawing/2014/main" xmlns="" id="{C74E021B-D4C2-45B0-ABE3-BA9C72393619}"/>
                </a:ext>
              </a:extLst>
            </p:cNvPr>
            <p:cNvSpPr>
              <a:spLocks/>
            </p:cNvSpPr>
            <p:nvPr>
              <p:custDataLst>
                <p:tags r:id="rId133"/>
              </p:custDataLst>
            </p:nvPr>
          </p:nvSpPr>
          <p:spPr bwMode="auto">
            <a:xfrm>
              <a:off x="1380" y="3086"/>
              <a:ext cx="196" cy="795"/>
            </a:xfrm>
            <a:custGeom>
              <a:avLst/>
              <a:gdLst>
                <a:gd name="T0" fmla="*/ 22 w 27"/>
                <a:gd name="T1" fmla="*/ 98 h 104"/>
                <a:gd name="T2" fmla="*/ 15 w 27"/>
                <a:gd name="T3" fmla="*/ 92 h 104"/>
                <a:gd name="T4" fmla="*/ 15 w 27"/>
                <a:gd name="T5" fmla="*/ 89 h 104"/>
                <a:gd name="T6" fmla="*/ 15 w 27"/>
                <a:gd name="T7" fmla="*/ 87 h 104"/>
                <a:gd name="T8" fmla="*/ 16 w 27"/>
                <a:gd name="T9" fmla="*/ 85 h 104"/>
                <a:gd name="T10" fmla="*/ 15 w 27"/>
                <a:gd name="T11" fmla="*/ 80 h 104"/>
                <a:gd name="T12" fmla="*/ 9 w 27"/>
                <a:gd name="T13" fmla="*/ 65 h 104"/>
                <a:gd name="T14" fmla="*/ 10 w 27"/>
                <a:gd name="T15" fmla="*/ 61 h 104"/>
                <a:gd name="T16" fmla="*/ 8 w 27"/>
                <a:gd name="T17" fmla="*/ 56 h 104"/>
                <a:gd name="T18" fmla="*/ 9 w 27"/>
                <a:gd name="T19" fmla="*/ 53 h 104"/>
                <a:gd name="T20" fmla="*/ 9 w 27"/>
                <a:gd name="T21" fmla="*/ 51 h 104"/>
                <a:gd name="T22" fmla="*/ 9 w 27"/>
                <a:gd name="T23" fmla="*/ 49 h 104"/>
                <a:gd name="T24" fmla="*/ 9 w 27"/>
                <a:gd name="T25" fmla="*/ 49 h 104"/>
                <a:gd name="T26" fmla="*/ 9 w 27"/>
                <a:gd name="T27" fmla="*/ 47 h 104"/>
                <a:gd name="T28" fmla="*/ 6 w 27"/>
                <a:gd name="T29" fmla="*/ 39 h 104"/>
                <a:gd name="T30" fmla="*/ 6 w 27"/>
                <a:gd name="T31" fmla="*/ 33 h 104"/>
                <a:gd name="T32" fmla="*/ 9 w 27"/>
                <a:gd name="T33" fmla="*/ 26 h 104"/>
                <a:gd name="T34" fmla="*/ 7 w 27"/>
                <a:gd name="T35" fmla="*/ 21 h 104"/>
                <a:gd name="T36" fmla="*/ 10 w 27"/>
                <a:gd name="T37" fmla="*/ 15 h 104"/>
                <a:gd name="T38" fmla="*/ 6 w 27"/>
                <a:gd name="T39" fmla="*/ 8 h 104"/>
                <a:gd name="T40" fmla="*/ 3 w 27"/>
                <a:gd name="T41" fmla="*/ 0 h 104"/>
                <a:gd name="T42" fmla="*/ 2 w 27"/>
                <a:gd name="T43" fmla="*/ 3 h 104"/>
                <a:gd name="T44" fmla="*/ 2 w 27"/>
                <a:gd name="T45" fmla="*/ 3 h 104"/>
                <a:gd name="T46" fmla="*/ 0 w 27"/>
                <a:gd name="T47" fmla="*/ 2 h 104"/>
                <a:gd name="T48" fmla="*/ 0 w 27"/>
                <a:gd name="T49" fmla="*/ 2 h 104"/>
                <a:gd name="T50" fmla="*/ 2 w 27"/>
                <a:gd name="T51" fmla="*/ 14 h 104"/>
                <a:gd name="T52" fmla="*/ 1 w 27"/>
                <a:gd name="T53" fmla="*/ 17 h 104"/>
                <a:gd name="T54" fmla="*/ 2 w 27"/>
                <a:gd name="T55" fmla="*/ 25 h 104"/>
                <a:gd name="T56" fmla="*/ 2 w 27"/>
                <a:gd name="T57" fmla="*/ 29 h 104"/>
                <a:gd name="T58" fmla="*/ 2 w 27"/>
                <a:gd name="T59" fmla="*/ 32 h 104"/>
                <a:gd name="T60" fmla="*/ 2 w 27"/>
                <a:gd name="T61" fmla="*/ 33 h 104"/>
                <a:gd name="T62" fmla="*/ 2 w 27"/>
                <a:gd name="T63" fmla="*/ 36 h 104"/>
                <a:gd name="T64" fmla="*/ 2 w 27"/>
                <a:gd name="T65" fmla="*/ 39 h 104"/>
                <a:gd name="T66" fmla="*/ 3 w 27"/>
                <a:gd name="T67" fmla="*/ 42 h 104"/>
                <a:gd name="T68" fmla="*/ 4 w 27"/>
                <a:gd name="T69" fmla="*/ 46 h 104"/>
                <a:gd name="T70" fmla="*/ 3 w 27"/>
                <a:gd name="T71" fmla="*/ 54 h 104"/>
                <a:gd name="T72" fmla="*/ 2 w 27"/>
                <a:gd name="T73" fmla="*/ 57 h 104"/>
                <a:gd name="T74" fmla="*/ 5 w 27"/>
                <a:gd name="T75" fmla="*/ 64 h 104"/>
                <a:gd name="T76" fmla="*/ 4 w 27"/>
                <a:gd name="T77" fmla="*/ 67 h 104"/>
                <a:gd name="T78" fmla="*/ 8 w 27"/>
                <a:gd name="T79" fmla="*/ 70 h 104"/>
                <a:gd name="T80" fmla="*/ 9 w 27"/>
                <a:gd name="T81" fmla="*/ 76 h 104"/>
                <a:gd name="T82" fmla="*/ 10 w 27"/>
                <a:gd name="T83" fmla="*/ 79 h 104"/>
                <a:gd name="T84" fmla="*/ 10 w 27"/>
                <a:gd name="T85" fmla="*/ 82 h 104"/>
                <a:gd name="T86" fmla="*/ 6 w 27"/>
                <a:gd name="T87" fmla="*/ 84 h 104"/>
                <a:gd name="T88" fmla="*/ 10 w 27"/>
                <a:gd name="T89" fmla="*/ 85 h 104"/>
                <a:gd name="T90" fmla="*/ 12 w 27"/>
                <a:gd name="T91" fmla="*/ 87 h 104"/>
                <a:gd name="T92" fmla="*/ 16 w 27"/>
                <a:gd name="T93" fmla="*/ 95 h 104"/>
                <a:gd name="T94" fmla="*/ 19 w 27"/>
                <a:gd name="T95" fmla="*/ 99 h 104"/>
                <a:gd name="T96" fmla="*/ 18 w 27"/>
                <a:gd name="T97" fmla="*/ 99 h 104"/>
                <a:gd name="T98" fmla="*/ 22 w 27"/>
                <a:gd name="T99" fmla="*/ 101 h 104"/>
                <a:gd name="T100" fmla="*/ 24 w 27"/>
                <a:gd name="T101" fmla="*/ 102 h 104"/>
                <a:gd name="T102" fmla="*/ 27 w 27"/>
                <a:gd name="T103" fmla="*/ 100 h 104"/>
                <a:gd name="T104" fmla="*/ 26 w 27"/>
                <a:gd name="T105" fmla="*/ 99 h 104"/>
                <a:gd name="T106" fmla="*/ 26 w 27"/>
                <a:gd name="T107" fmla="*/ 99 h 104"/>
                <a:gd name="T108" fmla="*/ 22 w 27"/>
                <a:gd name="T109" fmla="*/ 98 h 104"/>
                <a:gd name="T110" fmla="*/ 22 w 27"/>
                <a:gd name="T111" fmla="*/ 98 h 1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
                <a:gd name="T169" fmla="*/ 0 h 104"/>
                <a:gd name="T170" fmla="*/ 27 w 27"/>
                <a:gd name="T171" fmla="*/ 104 h 10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 h="104">
                  <a:moveTo>
                    <a:pt x="22" y="98"/>
                  </a:moveTo>
                  <a:cubicBezTo>
                    <a:pt x="19" y="98"/>
                    <a:pt x="15" y="94"/>
                    <a:pt x="15" y="92"/>
                  </a:cubicBezTo>
                  <a:cubicBezTo>
                    <a:pt x="15" y="90"/>
                    <a:pt x="15" y="90"/>
                    <a:pt x="15" y="89"/>
                  </a:cubicBezTo>
                  <a:cubicBezTo>
                    <a:pt x="15" y="89"/>
                    <a:pt x="15" y="88"/>
                    <a:pt x="15" y="87"/>
                  </a:cubicBezTo>
                  <a:cubicBezTo>
                    <a:pt x="15" y="86"/>
                    <a:pt x="16" y="86"/>
                    <a:pt x="16" y="85"/>
                  </a:cubicBezTo>
                  <a:cubicBezTo>
                    <a:pt x="16" y="83"/>
                    <a:pt x="15" y="82"/>
                    <a:pt x="15" y="80"/>
                  </a:cubicBezTo>
                  <a:cubicBezTo>
                    <a:pt x="15" y="74"/>
                    <a:pt x="9" y="72"/>
                    <a:pt x="9" y="65"/>
                  </a:cubicBezTo>
                  <a:cubicBezTo>
                    <a:pt x="9" y="64"/>
                    <a:pt x="10" y="62"/>
                    <a:pt x="10" y="61"/>
                  </a:cubicBezTo>
                  <a:cubicBezTo>
                    <a:pt x="10" y="59"/>
                    <a:pt x="8" y="58"/>
                    <a:pt x="8" y="56"/>
                  </a:cubicBezTo>
                  <a:cubicBezTo>
                    <a:pt x="8" y="55"/>
                    <a:pt x="9" y="54"/>
                    <a:pt x="9" y="53"/>
                  </a:cubicBezTo>
                  <a:cubicBezTo>
                    <a:pt x="9" y="52"/>
                    <a:pt x="9" y="52"/>
                    <a:pt x="9" y="51"/>
                  </a:cubicBezTo>
                  <a:cubicBezTo>
                    <a:pt x="9" y="51"/>
                    <a:pt x="9" y="49"/>
                    <a:pt x="9" y="49"/>
                  </a:cubicBezTo>
                  <a:cubicBezTo>
                    <a:pt x="9" y="49"/>
                    <a:pt x="9" y="49"/>
                    <a:pt x="9" y="49"/>
                  </a:cubicBezTo>
                  <a:cubicBezTo>
                    <a:pt x="9" y="48"/>
                    <a:pt x="9" y="48"/>
                    <a:pt x="9" y="47"/>
                  </a:cubicBezTo>
                  <a:cubicBezTo>
                    <a:pt x="9" y="44"/>
                    <a:pt x="6" y="43"/>
                    <a:pt x="6" y="39"/>
                  </a:cubicBezTo>
                  <a:cubicBezTo>
                    <a:pt x="6" y="37"/>
                    <a:pt x="6" y="36"/>
                    <a:pt x="6" y="33"/>
                  </a:cubicBezTo>
                  <a:cubicBezTo>
                    <a:pt x="6" y="30"/>
                    <a:pt x="9" y="29"/>
                    <a:pt x="9" y="26"/>
                  </a:cubicBezTo>
                  <a:cubicBezTo>
                    <a:pt x="9" y="24"/>
                    <a:pt x="7" y="23"/>
                    <a:pt x="7" y="21"/>
                  </a:cubicBezTo>
                  <a:cubicBezTo>
                    <a:pt x="7" y="19"/>
                    <a:pt x="10" y="19"/>
                    <a:pt x="10" y="15"/>
                  </a:cubicBezTo>
                  <a:cubicBezTo>
                    <a:pt x="8" y="15"/>
                    <a:pt x="6" y="9"/>
                    <a:pt x="6" y="8"/>
                  </a:cubicBezTo>
                  <a:cubicBezTo>
                    <a:pt x="6" y="5"/>
                    <a:pt x="5" y="3"/>
                    <a:pt x="3" y="0"/>
                  </a:cubicBezTo>
                  <a:cubicBezTo>
                    <a:pt x="2" y="1"/>
                    <a:pt x="2" y="2"/>
                    <a:pt x="2" y="3"/>
                  </a:cubicBezTo>
                  <a:lnTo>
                    <a:pt x="0" y="2"/>
                  </a:lnTo>
                  <a:cubicBezTo>
                    <a:pt x="0" y="7"/>
                    <a:pt x="2" y="10"/>
                    <a:pt x="2" y="14"/>
                  </a:cubicBezTo>
                  <a:cubicBezTo>
                    <a:pt x="2" y="15"/>
                    <a:pt x="1" y="16"/>
                    <a:pt x="1" y="17"/>
                  </a:cubicBezTo>
                  <a:cubicBezTo>
                    <a:pt x="1" y="20"/>
                    <a:pt x="2" y="22"/>
                    <a:pt x="2" y="25"/>
                  </a:cubicBezTo>
                  <a:cubicBezTo>
                    <a:pt x="2" y="27"/>
                    <a:pt x="2" y="27"/>
                    <a:pt x="2" y="29"/>
                  </a:cubicBezTo>
                  <a:cubicBezTo>
                    <a:pt x="2" y="30"/>
                    <a:pt x="2" y="31"/>
                    <a:pt x="2" y="32"/>
                  </a:cubicBezTo>
                  <a:cubicBezTo>
                    <a:pt x="2" y="32"/>
                    <a:pt x="2" y="33"/>
                    <a:pt x="2" y="33"/>
                  </a:cubicBezTo>
                  <a:cubicBezTo>
                    <a:pt x="2" y="35"/>
                    <a:pt x="2" y="35"/>
                    <a:pt x="2" y="36"/>
                  </a:cubicBezTo>
                  <a:cubicBezTo>
                    <a:pt x="2" y="37"/>
                    <a:pt x="2" y="38"/>
                    <a:pt x="2" y="39"/>
                  </a:cubicBezTo>
                  <a:cubicBezTo>
                    <a:pt x="2" y="39"/>
                    <a:pt x="3" y="42"/>
                    <a:pt x="3" y="42"/>
                  </a:cubicBezTo>
                  <a:cubicBezTo>
                    <a:pt x="4" y="44"/>
                    <a:pt x="4" y="44"/>
                    <a:pt x="4" y="46"/>
                  </a:cubicBezTo>
                  <a:cubicBezTo>
                    <a:pt x="4" y="49"/>
                    <a:pt x="3" y="51"/>
                    <a:pt x="3" y="54"/>
                  </a:cubicBezTo>
                  <a:cubicBezTo>
                    <a:pt x="3" y="56"/>
                    <a:pt x="2" y="56"/>
                    <a:pt x="2" y="57"/>
                  </a:cubicBezTo>
                  <a:cubicBezTo>
                    <a:pt x="2" y="59"/>
                    <a:pt x="5" y="63"/>
                    <a:pt x="5" y="64"/>
                  </a:cubicBezTo>
                  <a:cubicBezTo>
                    <a:pt x="5" y="65"/>
                    <a:pt x="4" y="66"/>
                    <a:pt x="4" y="67"/>
                  </a:cubicBezTo>
                  <a:cubicBezTo>
                    <a:pt x="4" y="70"/>
                    <a:pt x="6" y="70"/>
                    <a:pt x="8" y="70"/>
                  </a:cubicBezTo>
                  <a:cubicBezTo>
                    <a:pt x="9" y="72"/>
                    <a:pt x="9" y="74"/>
                    <a:pt x="9" y="76"/>
                  </a:cubicBezTo>
                  <a:cubicBezTo>
                    <a:pt x="9" y="76"/>
                    <a:pt x="10" y="78"/>
                    <a:pt x="10" y="79"/>
                  </a:cubicBezTo>
                  <a:cubicBezTo>
                    <a:pt x="10" y="81"/>
                    <a:pt x="10" y="81"/>
                    <a:pt x="10" y="82"/>
                  </a:cubicBezTo>
                  <a:cubicBezTo>
                    <a:pt x="9" y="83"/>
                    <a:pt x="7" y="83"/>
                    <a:pt x="6" y="84"/>
                  </a:cubicBezTo>
                  <a:cubicBezTo>
                    <a:pt x="7" y="84"/>
                    <a:pt x="10" y="85"/>
                    <a:pt x="10" y="85"/>
                  </a:cubicBezTo>
                  <a:cubicBezTo>
                    <a:pt x="11" y="87"/>
                    <a:pt x="11" y="87"/>
                    <a:pt x="12" y="87"/>
                  </a:cubicBezTo>
                  <a:cubicBezTo>
                    <a:pt x="12" y="90"/>
                    <a:pt x="14" y="95"/>
                    <a:pt x="16" y="95"/>
                  </a:cubicBezTo>
                  <a:cubicBezTo>
                    <a:pt x="16" y="98"/>
                    <a:pt x="19" y="98"/>
                    <a:pt x="19" y="99"/>
                  </a:cubicBezTo>
                  <a:cubicBezTo>
                    <a:pt x="19" y="99"/>
                    <a:pt x="19" y="99"/>
                    <a:pt x="18" y="99"/>
                  </a:cubicBezTo>
                  <a:cubicBezTo>
                    <a:pt x="19" y="100"/>
                    <a:pt x="20" y="101"/>
                    <a:pt x="22" y="101"/>
                  </a:cubicBezTo>
                  <a:cubicBezTo>
                    <a:pt x="23" y="102"/>
                    <a:pt x="23" y="104"/>
                    <a:pt x="24" y="102"/>
                  </a:cubicBezTo>
                  <a:cubicBezTo>
                    <a:pt x="24" y="100"/>
                    <a:pt x="25" y="100"/>
                    <a:pt x="27" y="100"/>
                  </a:cubicBezTo>
                  <a:cubicBezTo>
                    <a:pt x="26" y="99"/>
                    <a:pt x="26" y="99"/>
                    <a:pt x="26" y="99"/>
                  </a:cubicBezTo>
                  <a:lnTo>
                    <a:pt x="22" y="98"/>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69" name="Freeform 137">
              <a:extLst>
                <a:ext uri="{FF2B5EF4-FFF2-40B4-BE49-F238E27FC236}">
                  <a16:creationId xmlns:a16="http://schemas.microsoft.com/office/drawing/2014/main" xmlns="" id="{98373FBF-ABE0-4AB7-A0B1-956B34BBB9F6}"/>
                </a:ext>
              </a:extLst>
            </p:cNvPr>
            <p:cNvSpPr>
              <a:spLocks/>
            </p:cNvSpPr>
            <p:nvPr>
              <p:custDataLst>
                <p:tags r:id="rId134"/>
              </p:custDataLst>
            </p:nvPr>
          </p:nvSpPr>
          <p:spPr bwMode="auto">
            <a:xfrm>
              <a:off x="1380" y="2918"/>
              <a:ext cx="239" cy="286"/>
            </a:xfrm>
            <a:custGeom>
              <a:avLst/>
              <a:gdLst>
                <a:gd name="T0" fmla="*/ 0 w 33"/>
                <a:gd name="T1" fmla="*/ 3 h 37"/>
                <a:gd name="T2" fmla="*/ 0 w 33"/>
                <a:gd name="T3" fmla="*/ 3 h 37"/>
                <a:gd name="T4" fmla="*/ 0 w 33"/>
                <a:gd name="T5" fmla="*/ 3 h 37"/>
                <a:gd name="T6" fmla="*/ 0 w 33"/>
                <a:gd name="T7" fmla="*/ 3 h 37"/>
                <a:gd name="T8" fmla="*/ 4 w 33"/>
                <a:gd name="T9" fmla="*/ 7 h 37"/>
                <a:gd name="T10" fmla="*/ 3 w 33"/>
                <a:gd name="T11" fmla="*/ 9 h 37"/>
                <a:gd name="T12" fmla="*/ 4 w 33"/>
                <a:gd name="T13" fmla="*/ 12 h 37"/>
                <a:gd name="T14" fmla="*/ 4 w 33"/>
                <a:gd name="T15" fmla="*/ 13 h 37"/>
                <a:gd name="T16" fmla="*/ 3 w 33"/>
                <a:gd name="T17" fmla="*/ 16 h 37"/>
                <a:gd name="T18" fmla="*/ 4 w 33"/>
                <a:gd name="T19" fmla="*/ 19 h 37"/>
                <a:gd name="T20" fmla="*/ 3 w 33"/>
                <a:gd name="T21" fmla="*/ 22 h 37"/>
                <a:gd name="T22" fmla="*/ 6 w 33"/>
                <a:gd name="T23" fmla="*/ 30 h 37"/>
                <a:gd name="T24" fmla="*/ 10 w 33"/>
                <a:gd name="T25" fmla="*/ 37 h 37"/>
                <a:gd name="T26" fmla="*/ 14 w 33"/>
                <a:gd name="T27" fmla="*/ 35 h 37"/>
                <a:gd name="T28" fmla="*/ 18 w 33"/>
                <a:gd name="T29" fmla="*/ 37 h 37"/>
                <a:gd name="T30" fmla="*/ 22 w 33"/>
                <a:gd name="T31" fmla="*/ 35 h 37"/>
                <a:gd name="T32" fmla="*/ 22 w 33"/>
                <a:gd name="T33" fmla="*/ 35 h 37"/>
                <a:gd name="T34" fmla="*/ 23 w 33"/>
                <a:gd name="T35" fmla="*/ 30 h 37"/>
                <a:gd name="T36" fmla="*/ 23 w 33"/>
                <a:gd name="T37" fmla="*/ 30 h 37"/>
                <a:gd name="T38" fmla="*/ 23 w 33"/>
                <a:gd name="T39" fmla="*/ 29 h 37"/>
                <a:gd name="T40" fmla="*/ 29 w 33"/>
                <a:gd name="T41" fmla="*/ 27 h 37"/>
                <a:gd name="T42" fmla="*/ 31 w 33"/>
                <a:gd name="T43" fmla="*/ 27 h 37"/>
                <a:gd name="T44" fmla="*/ 31 w 33"/>
                <a:gd name="T45" fmla="*/ 27 h 37"/>
                <a:gd name="T46" fmla="*/ 32 w 33"/>
                <a:gd name="T47" fmla="*/ 28 h 37"/>
                <a:gd name="T48" fmla="*/ 32 w 33"/>
                <a:gd name="T49" fmla="*/ 28 h 37"/>
                <a:gd name="T50" fmla="*/ 33 w 33"/>
                <a:gd name="T51" fmla="*/ 25 h 37"/>
                <a:gd name="T52" fmla="*/ 31 w 33"/>
                <a:gd name="T53" fmla="*/ 19 h 37"/>
                <a:gd name="T54" fmla="*/ 31 w 33"/>
                <a:gd name="T55" fmla="*/ 19 h 37"/>
                <a:gd name="T56" fmla="*/ 29 w 33"/>
                <a:gd name="T57" fmla="*/ 19 h 37"/>
                <a:gd name="T58" fmla="*/ 29 w 33"/>
                <a:gd name="T59" fmla="*/ 19 h 37"/>
                <a:gd name="T60" fmla="*/ 25 w 33"/>
                <a:gd name="T61" fmla="*/ 15 h 37"/>
                <a:gd name="T62" fmla="*/ 25 w 33"/>
                <a:gd name="T63" fmla="*/ 13 h 37"/>
                <a:gd name="T64" fmla="*/ 17 w 33"/>
                <a:gd name="T65" fmla="*/ 8 h 37"/>
                <a:gd name="T66" fmla="*/ 12 w 33"/>
                <a:gd name="T67" fmla="*/ 4 h 37"/>
                <a:gd name="T68" fmla="*/ 10 w 33"/>
                <a:gd name="T69" fmla="*/ 0 h 37"/>
                <a:gd name="T70" fmla="*/ 4 w 33"/>
                <a:gd name="T71" fmla="*/ 3 h 37"/>
                <a:gd name="T72" fmla="*/ 4 w 33"/>
                <a:gd name="T73" fmla="*/ 3 h 37"/>
                <a:gd name="T74" fmla="*/ 0 w 33"/>
                <a:gd name="T75" fmla="*/ 3 h 37"/>
                <a:gd name="T76" fmla="*/ 0 w 33"/>
                <a:gd name="T77" fmla="*/ 3 h 37"/>
                <a:gd name="T78" fmla="*/ 0 w 33"/>
                <a:gd name="T79" fmla="*/ 3 h 37"/>
                <a:gd name="T80" fmla="*/ 0 w 33"/>
                <a:gd name="T81" fmla="*/ 3 h 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
                <a:gd name="T124" fmla="*/ 0 h 37"/>
                <a:gd name="T125" fmla="*/ 33 w 33"/>
                <a:gd name="T126" fmla="*/ 37 h 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 h="37">
                  <a:moveTo>
                    <a:pt x="0" y="3"/>
                  </a:moveTo>
                  <a:lnTo>
                    <a:pt x="0" y="3"/>
                  </a:lnTo>
                  <a:cubicBezTo>
                    <a:pt x="0" y="3"/>
                    <a:pt x="0" y="3"/>
                    <a:pt x="0" y="3"/>
                  </a:cubicBezTo>
                  <a:cubicBezTo>
                    <a:pt x="2" y="3"/>
                    <a:pt x="4" y="5"/>
                    <a:pt x="4" y="7"/>
                  </a:cubicBezTo>
                  <a:cubicBezTo>
                    <a:pt x="4" y="8"/>
                    <a:pt x="3" y="8"/>
                    <a:pt x="3" y="9"/>
                  </a:cubicBezTo>
                  <a:cubicBezTo>
                    <a:pt x="3" y="10"/>
                    <a:pt x="3" y="11"/>
                    <a:pt x="4" y="12"/>
                  </a:cubicBezTo>
                  <a:cubicBezTo>
                    <a:pt x="4" y="12"/>
                    <a:pt x="4" y="12"/>
                    <a:pt x="4" y="13"/>
                  </a:cubicBezTo>
                  <a:cubicBezTo>
                    <a:pt x="3" y="13"/>
                    <a:pt x="3" y="14"/>
                    <a:pt x="3" y="16"/>
                  </a:cubicBezTo>
                  <a:cubicBezTo>
                    <a:pt x="3" y="18"/>
                    <a:pt x="4" y="18"/>
                    <a:pt x="4" y="19"/>
                  </a:cubicBezTo>
                  <a:cubicBezTo>
                    <a:pt x="3" y="20"/>
                    <a:pt x="3" y="21"/>
                    <a:pt x="3" y="22"/>
                  </a:cubicBezTo>
                  <a:cubicBezTo>
                    <a:pt x="5" y="25"/>
                    <a:pt x="6" y="27"/>
                    <a:pt x="6" y="30"/>
                  </a:cubicBezTo>
                  <a:cubicBezTo>
                    <a:pt x="6" y="31"/>
                    <a:pt x="9" y="37"/>
                    <a:pt x="10" y="37"/>
                  </a:cubicBezTo>
                  <a:cubicBezTo>
                    <a:pt x="11" y="37"/>
                    <a:pt x="12" y="35"/>
                    <a:pt x="14" y="35"/>
                  </a:cubicBezTo>
                  <a:cubicBezTo>
                    <a:pt x="16" y="35"/>
                    <a:pt x="17" y="37"/>
                    <a:pt x="18" y="37"/>
                  </a:cubicBezTo>
                  <a:cubicBezTo>
                    <a:pt x="19" y="35"/>
                    <a:pt x="20" y="35"/>
                    <a:pt x="22" y="35"/>
                  </a:cubicBezTo>
                  <a:lnTo>
                    <a:pt x="23" y="30"/>
                  </a:lnTo>
                  <a:cubicBezTo>
                    <a:pt x="23" y="30"/>
                    <a:pt x="23" y="30"/>
                    <a:pt x="23" y="29"/>
                  </a:cubicBezTo>
                  <a:cubicBezTo>
                    <a:pt x="23" y="27"/>
                    <a:pt x="27" y="27"/>
                    <a:pt x="29" y="27"/>
                  </a:cubicBezTo>
                  <a:cubicBezTo>
                    <a:pt x="30" y="27"/>
                    <a:pt x="30" y="27"/>
                    <a:pt x="31" y="27"/>
                  </a:cubicBezTo>
                  <a:lnTo>
                    <a:pt x="32" y="28"/>
                  </a:lnTo>
                  <a:cubicBezTo>
                    <a:pt x="32" y="27"/>
                    <a:pt x="33" y="26"/>
                    <a:pt x="33" y="25"/>
                  </a:cubicBezTo>
                  <a:cubicBezTo>
                    <a:pt x="33" y="22"/>
                    <a:pt x="31" y="22"/>
                    <a:pt x="31" y="19"/>
                  </a:cubicBezTo>
                  <a:lnTo>
                    <a:pt x="29" y="19"/>
                  </a:lnTo>
                  <a:cubicBezTo>
                    <a:pt x="27" y="20"/>
                    <a:pt x="25" y="16"/>
                    <a:pt x="25" y="15"/>
                  </a:cubicBezTo>
                  <a:cubicBezTo>
                    <a:pt x="25" y="15"/>
                    <a:pt x="25" y="14"/>
                    <a:pt x="25" y="13"/>
                  </a:cubicBezTo>
                  <a:cubicBezTo>
                    <a:pt x="25" y="11"/>
                    <a:pt x="19" y="8"/>
                    <a:pt x="17" y="8"/>
                  </a:cubicBezTo>
                  <a:cubicBezTo>
                    <a:pt x="15" y="8"/>
                    <a:pt x="13" y="6"/>
                    <a:pt x="12" y="4"/>
                  </a:cubicBezTo>
                  <a:cubicBezTo>
                    <a:pt x="12" y="2"/>
                    <a:pt x="12" y="0"/>
                    <a:pt x="10" y="0"/>
                  </a:cubicBezTo>
                  <a:cubicBezTo>
                    <a:pt x="8" y="0"/>
                    <a:pt x="6" y="2"/>
                    <a:pt x="4" y="3"/>
                  </a:cubicBezTo>
                  <a:lnTo>
                    <a:pt x="0" y="3"/>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70" name="Freeform 138">
              <a:extLst>
                <a:ext uri="{FF2B5EF4-FFF2-40B4-BE49-F238E27FC236}">
                  <a16:creationId xmlns:a16="http://schemas.microsoft.com/office/drawing/2014/main" xmlns="" id="{7529E2D9-DF91-4D1B-A1C4-9EAE2BE3A0B6}"/>
                </a:ext>
              </a:extLst>
            </p:cNvPr>
            <p:cNvSpPr>
              <a:spLocks/>
            </p:cNvSpPr>
            <p:nvPr>
              <p:custDataLst>
                <p:tags r:id="rId135"/>
              </p:custDataLst>
            </p:nvPr>
          </p:nvSpPr>
          <p:spPr bwMode="auto">
            <a:xfrm>
              <a:off x="1313" y="2593"/>
              <a:ext cx="701" cy="830"/>
            </a:xfrm>
            <a:custGeom>
              <a:avLst/>
              <a:gdLst>
                <a:gd name="T0" fmla="*/ 14 w 98"/>
                <a:gd name="T1" fmla="*/ 46 h 109"/>
                <a:gd name="T2" fmla="*/ 20 w 98"/>
                <a:gd name="T3" fmla="*/ 43 h 109"/>
                <a:gd name="T4" fmla="*/ 27 w 98"/>
                <a:gd name="T5" fmla="*/ 51 h 109"/>
                <a:gd name="T6" fmla="*/ 35 w 98"/>
                <a:gd name="T7" fmla="*/ 58 h 109"/>
                <a:gd name="T8" fmla="*/ 39 w 98"/>
                <a:gd name="T9" fmla="*/ 62 h 109"/>
                <a:gd name="T10" fmla="*/ 41 w 98"/>
                <a:gd name="T11" fmla="*/ 62 h 109"/>
                <a:gd name="T12" fmla="*/ 42 w 98"/>
                <a:gd name="T13" fmla="*/ 71 h 109"/>
                <a:gd name="T14" fmla="*/ 43 w 98"/>
                <a:gd name="T15" fmla="*/ 77 h 109"/>
                <a:gd name="T16" fmla="*/ 52 w 98"/>
                <a:gd name="T17" fmla="*/ 82 h 109"/>
                <a:gd name="T18" fmla="*/ 55 w 98"/>
                <a:gd name="T19" fmla="*/ 91 h 109"/>
                <a:gd name="T20" fmla="*/ 48 w 98"/>
                <a:gd name="T21" fmla="*/ 101 h 109"/>
                <a:gd name="T22" fmla="*/ 55 w 98"/>
                <a:gd name="T23" fmla="*/ 105 h 109"/>
                <a:gd name="T24" fmla="*/ 63 w 98"/>
                <a:gd name="T25" fmla="*/ 104 h 109"/>
                <a:gd name="T26" fmla="*/ 68 w 98"/>
                <a:gd name="T27" fmla="*/ 95 h 109"/>
                <a:gd name="T28" fmla="*/ 75 w 98"/>
                <a:gd name="T29" fmla="*/ 82 h 109"/>
                <a:gd name="T30" fmla="*/ 81 w 98"/>
                <a:gd name="T31" fmla="*/ 80 h 109"/>
                <a:gd name="T32" fmla="*/ 84 w 98"/>
                <a:gd name="T33" fmla="*/ 78 h 109"/>
                <a:gd name="T34" fmla="*/ 85 w 98"/>
                <a:gd name="T35" fmla="*/ 75 h 109"/>
                <a:gd name="T36" fmla="*/ 89 w 98"/>
                <a:gd name="T37" fmla="*/ 63 h 109"/>
                <a:gd name="T38" fmla="*/ 88 w 98"/>
                <a:gd name="T39" fmla="*/ 53 h 109"/>
                <a:gd name="T40" fmla="*/ 98 w 98"/>
                <a:gd name="T41" fmla="*/ 37 h 109"/>
                <a:gd name="T42" fmla="*/ 93 w 98"/>
                <a:gd name="T43" fmla="*/ 29 h 109"/>
                <a:gd name="T44" fmla="*/ 81 w 98"/>
                <a:gd name="T45" fmla="*/ 22 h 109"/>
                <a:gd name="T46" fmla="*/ 74 w 98"/>
                <a:gd name="T47" fmla="*/ 23 h 109"/>
                <a:gd name="T48" fmla="*/ 73 w 98"/>
                <a:gd name="T49" fmla="*/ 19 h 109"/>
                <a:gd name="T50" fmla="*/ 66 w 98"/>
                <a:gd name="T51" fmla="*/ 16 h 109"/>
                <a:gd name="T52" fmla="*/ 65 w 98"/>
                <a:gd name="T53" fmla="*/ 16 h 109"/>
                <a:gd name="T54" fmla="*/ 61 w 98"/>
                <a:gd name="T55" fmla="*/ 19 h 109"/>
                <a:gd name="T56" fmla="*/ 57 w 98"/>
                <a:gd name="T57" fmla="*/ 18 h 109"/>
                <a:gd name="T58" fmla="*/ 56 w 98"/>
                <a:gd name="T59" fmla="*/ 18 h 109"/>
                <a:gd name="T60" fmla="*/ 54 w 98"/>
                <a:gd name="T61" fmla="*/ 18 h 109"/>
                <a:gd name="T62" fmla="*/ 57 w 98"/>
                <a:gd name="T63" fmla="*/ 16 h 109"/>
                <a:gd name="T64" fmla="*/ 59 w 98"/>
                <a:gd name="T65" fmla="*/ 9 h 109"/>
                <a:gd name="T66" fmla="*/ 53 w 98"/>
                <a:gd name="T67" fmla="*/ 8 h 109"/>
                <a:gd name="T68" fmla="*/ 50 w 98"/>
                <a:gd name="T69" fmla="*/ 7 h 109"/>
                <a:gd name="T70" fmla="*/ 45 w 98"/>
                <a:gd name="T71" fmla="*/ 7 h 109"/>
                <a:gd name="T72" fmla="*/ 43 w 98"/>
                <a:gd name="T73" fmla="*/ 8 h 109"/>
                <a:gd name="T74" fmla="*/ 35 w 98"/>
                <a:gd name="T75" fmla="*/ 6 h 109"/>
                <a:gd name="T76" fmla="*/ 33 w 98"/>
                <a:gd name="T77" fmla="*/ 0 h 109"/>
                <a:gd name="T78" fmla="*/ 28 w 98"/>
                <a:gd name="T79" fmla="*/ 4 h 109"/>
                <a:gd name="T80" fmla="*/ 24 w 98"/>
                <a:gd name="T81" fmla="*/ 3 h 109"/>
                <a:gd name="T82" fmla="*/ 23 w 98"/>
                <a:gd name="T83" fmla="*/ 5 h 109"/>
                <a:gd name="T84" fmla="*/ 25 w 98"/>
                <a:gd name="T85" fmla="*/ 8 h 109"/>
                <a:gd name="T86" fmla="*/ 16 w 98"/>
                <a:gd name="T87" fmla="*/ 9 h 109"/>
                <a:gd name="T88" fmla="*/ 11 w 98"/>
                <a:gd name="T89" fmla="*/ 12 h 109"/>
                <a:gd name="T90" fmla="*/ 11 w 98"/>
                <a:gd name="T91" fmla="*/ 12 h 109"/>
                <a:gd name="T92" fmla="*/ 9 w 98"/>
                <a:gd name="T93" fmla="*/ 14 h 109"/>
                <a:gd name="T94" fmla="*/ 10 w 98"/>
                <a:gd name="T95" fmla="*/ 27 h 109"/>
                <a:gd name="T96" fmla="*/ 9 w 98"/>
                <a:gd name="T97" fmla="*/ 27 h 109"/>
                <a:gd name="T98" fmla="*/ 8 w 98"/>
                <a:gd name="T99" fmla="*/ 26 h 109"/>
                <a:gd name="T100" fmla="*/ 4 w 98"/>
                <a:gd name="T101" fmla="*/ 28 h 109"/>
                <a:gd name="T102" fmla="*/ 5 w 98"/>
                <a:gd name="T103" fmla="*/ 43 h 109"/>
                <a:gd name="T104" fmla="*/ 10 w 98"/>
                <a:gd name="T105" fmla="*/ 46 h 109"/>
                <a:gd name="T106" fmla="*/ 10 w 98"/>
                <a:gd name="T107" fmla="*/ 46 h 1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
                <a:gd name="T163" fmla="*/ 0 h 109"/>
                <a:gd name="T164" fmla="*/ 98 w 98"/>
                <a:gd name="T165" fmla="*/ 109 h 10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 h="109">
                  <a:moveTo>
                    <a:pt x="10" y="46"/>
                  </a:moveTo>
                  <a:lnTo>
                    <a:pt x="14" y="46"/>
                  </a:lnTo>
                  <a:cubicBezTo>
                    <a:pt x="16" y="45"/>
                    <a:pt x="18" y="43"/>
                    <a:pt x="20" y="43"/>
                  </a:cubicBezTo>
                  <a:cubicBezTo>
                    <a:pt x="22" y="43"/>
                    <a:pt x="22" y="45"/>
                    <a:pt x="22" y="47"/>
                  </a:cubicBezTo>
                  <a:cubicBezTo>
                    <a:pt x="23" y="49"/>
                    <a:pt x="25" y="51"/>
                    <a:pt x="27" y="51"/>
                  </a:cubicBezTo>
                  <a:cubicBezTo>
                    <a:pt x="29" y="51"/>
                    <a:pt x="35" y="54"/>
                    <a:pt x="35" y="56"/>
                  </a:cubicBezTo>
                  <a:cubicBezTo>
                    <a:pt x="35" y="57"/>
                    <a:pt x="35" y="58"/>
                    <a:pt x="35" y="58"/>
                  </a:cubicBezTo>
                  <a:cubicBezTo>
                    <a:pt x="35" y="59"/>
                    <a:pt x="37" y="63"/>
                    <a:pt x="39" y="62"/>
                  </a:cubicBezTo>
                  <a:lnTo>
                    <a:pt x="41" y="62"/>
                  </a:lnTo>
                  <a:cubicBezTo>
                    <a:pt x="41" y="65"/>
                    <a:pt x="43" y="65"/>
                    <a:pt x="43" y="68"/>
                  </a:cubicBezTo>
                  <a:cubicBezTo>
                    <a:pt x="43" y="69"/>
                    <a:pt x="42" y="70"/>
                    <a:pt x="42" y="71"/>
                  </a:cubicBezTo>
                  <a:cubicBezTo>
                    <a:pt x="42" y="73"/>
                    <a:pt x="43" y="73"/>
                    <a:pt x="43" y="74"/>
                  </a:cubicBezTo>
                  <a:cubicBezTo>
                    <a:pt x="44" y="75"/>
                    <a:pt x="43" y="76"/>
                    <a:pt x="43" y="77"/>
                  </a:cubicBezTo>
                  <a:cubicBezTo>
                    <a:pt x="44" y="79"/>
                    <a:pt x="48" y="79"/>
                    <a:pt x="49" y="80"/>
                  </a:cubicBezTo>
                  <a:cubicBezTo>
                    <a:pt x="50" y="81"/>
                    <a:pt x="51" y="81"/>
                    <a:pt x="52" y="82"/>
                  </a:cubicBezTo>
                  <a:cubicBezTo>
                    <a:pt x="54" y="83"/>
                    <a:pt x="51" y="88"/>
                    <a:pt x="55" y="88"/>
                  </a:cubicBezTo>
                  <a:cubicBezTo>
                    <a:pt x="55" y="89"/>
                    <a:pt x="55" y="90"/>
                    <a:pt x="55" y="91"/>
                  </a:cubicBezTo>
                  <a:cubicBezTo>
                    <a:pt x="55" y="92"/>
                    <a:pt x="55" y="94"/>
                    <a:pt x="55" y="94"/>
                  </a:cubicBezTo>
                  <a:cubicBezTo>
                    <a:pt x="53" y="95"/>
                    <a:pt x="48" y="99"/>
                    <a:pt x="48" y="101"/>
                  </a:cubicBezTo>
                  <a:cubicBezTo>
                    <a:pt x="48" y="102"/>
                    <a:pt x="50" y="102"/>
                    <a:pt x="51" y="102"/>
                  </a:cubicBezTo>
                  <a:cubicBezTo>
                    <a:pt x="52" y="102"/>
                    <a:pt x="53" y="104"/>
                    <a:pt x="55" y="105"/>
                  </a:cubicBezTo>
                  <a:cubicBezTo>
                    <a:pt x="57" y="106"/>
                    <a:pt x="59" y="109"/>
                    <a:pt x="60" y="109"/>
                  </a:cubicBezTo>
                  <a:cubicBezTo>
                    <a:pt x="61" y="107"/>
                    <a:pt x="62" y="106"/>
                    <a:pt x="63" y="104"/>
                  </a:cubicBezTo>
                  <a:cubicBezTo>
                    <a:pt x="64" y="102"/>
                    <a:pt x="64" y="102"/>
                    <a:pt x="65" y="99"/>
                  </a:cubicBezTo>
                  <a:cubicBezTo>
                    <a:pt x="66" y="98"/>
                    <a:pt x="68" y="97"/>
                    <a:pt x="68" y="95"/>
                  </a:cubicBezTo>
                  <a:cubicBezTo>
                    <a:pt x="68" y="93"/>
                    <a:pt x="66" y="91"/>
                    <a:pt x="66" y="90"/>
                  </a:cubicBezTo>
                  <a:cubicBezTo>
                    <a:pt x="66" y="87"/>
                    <a:pt x="72" y="82"/>
                    <a:pt x="75" y="82"/>
                  </a:cubicBezTo>
                  <a:cubicBezTo>
                    <a:pt x="76" y="82"/>
                    <a:pt x="76" y="80"/>
                    <a:pt x="78" y="80"/>
                  </a:cubicBezTo>
                  <a:cubicBezTo>
                    <a:pt x="80" y="80"/>
                    <a:pt x="80" y="80"/>
                    <a:pt x="81" y="80"/>
                  </a:cubicBezTo>
                  <a:cubicBezTo>
                    <a:pt x="84" y="80"/>
                    <a:pt x="83" y="80"/>
                    <a:pt x="84" y="78"/>
                  </a:cubicBezTo>
                  <a:lnTo>
                    <a:pt x="85" y="75"/>
                  </a:lnTo>
                  <a:cubicBezTo>
                    <a:pt x="87" y="73"/>
                    <a:pt x="88" y="71"/>
                    <a:pt x="88" y="67"/>
                  </a:cubicBezTo>
                  <a:cubicBezTo>
                    <a:pt x="88" y="66"/>
                    <a:pt x="89" y="65"/>
                    <a:pt x="89" y="63"/>
                  </a:cubicBezTo>
                  <a:cubicBezTo>
                    <a:pt x="89" y="62"/>
                    <a:pt x="89" y="61"/>
                    <a:pt x="89" y="60"/>
                  </a:cubicBezTo>
                  <a:cubicBezTo>
                    <a:pt x="89" y="58"/>
                    <a:pt x="88" y="55"/>
                    <a:pt x="88" y="53"/>
                  </a:cubicBezTo>
                  <a:cubicBezTo>
                    <a:pt x="88" y="51"/>
                    <a:pt x="90" y="51"/>
                    <a:pt x="91" y="51"/>
                  </a:cubicBezTo>
                  <a:cubicBezTo>
                    <a:pt x="91" y="43"/>
                    <a:pt x="98" y="44"/>
                    <a:pt x="98" y="37"/>
                  </a:cubicBezTo>
                  <a:cubicBezTo>
                    <a:pt x="98" y="35"/>
                    <a:pt x="97" y="31"/>
                    <a:pt x="97" y="30"/>
                  </a:cubicBezTo>
                  <a:cubicBezTo>
                    <a:pt x="96" y="27"/>
                    <a:pt x="94" y="30"/>
                    <a:pt x="93" y="29"/>
                  </a:cubicBezTo>
                  <a:cubicBezTo>
                    <a:pt x="90" y="27"/>
                    <a:pt x="89" y="22"/>
                    <a:pt x="85" y="22"/>
                  </a:cubicBezTo>
                  <a:cubicBezTo>
                    <a:pt x="83" y="22"/>
                    <a:pt x="83" y="22"/>
                    <a:pt x="81" y="22"/>
                  </a:cubicBezTo>
                  <a:cubicBezTo>
                    <a:pt x="80" y="22"/>
                    <a:pt x="79" y="22"/>
                    <a:pt x="77" y="22"/>
                  </a:cubicBezTo>
                  <a:cubicBezTo>
                    <a:pt x="75" y="22"/>
                    <a:pt x="75" y="22"/>
                    <a:pt x="74" y="23"/>
                  </a:cubicBezTo>
                  <a:cubicBezTo>
                    <a:pt x="73" y="22"/>
                    <a:pt x="74" y="21"/>
                    <a:pt x="74" y="21"/>
                  </a:cubicBezTo>
                  <a:cubicBezTo>
                    <a:pt x="74" y="20"/>
                    <a:pt x="73" y="19"/>
                    <a:pt x="73" y="19"/>
                  </a:cubicBezTo>
                  <a:cubicBezTo>
                    <a:pt x="72" y="19"/>
                    <a:pt x="70" y="17"/>
                    <a:pt x="70" y="17"/>
                  </a:cubicBezTo>
                  <a:cubicBezTo>
                    <a:pt x="68" y="18"/>
                    <a:pt x="67" y="17"/>
                    <a:pt x="66" y="16"/>
                  </a:cubicBezTo>
                  <a:lnTo>
                    <a:pt x="65" y="16"/>
                  </a:lnTo>
                  <a:cubicBezTo>
                    <a:pt x="65" y="17"/>
                    <a:pt x="62" y="21"/>
                    <a:pt x="61" y="19"/>
                  </a:cubicBezTo>
                  <a:cubicBezTo>
                    <a:pt x="59" y="19"/>
                    <a:pt x="57" y="19"/>
                    <a:pt x="57" y="18"/>
                  </a:cubicBezTo>
                  <a:lnTo>
                    <a:pt x="56" y="18"/>
                  </a:lnTo>
                  <a:cubicBezTo>
                    <a:pt x="56" y="18"/>
                    <a:pt x="55" y="19"/>
                    <a:pt x="54" y="18"/>
                  </a:cubicBezTo>
                  <a:lnTo>
                    <a:pt x="57" y="16"/>
                  </a:lnTo>
                  <a:cubicBezTo>
                    <a:pt x="57" y="13"/>
                    <a:pt x="60" y="12"/>
                    <a:pt x="61" y="11"/>
                  </a:cubicBezTo>
                  <a:cubicBezTo>
                    <a:pt x="60" y="10"/>
                    <a:pt x="59" y="10"/>
                    <a:pt x="59" y="9"/>
                  </a:cubicBezTo>
                  <a:cubicBezTo>
                    <a:pt x="57" y="9"/>
                    <a:pt x="58" y="3"/>
                    <a:pt x="56" y="2"/>
                  </a:cubicBezTo>
                  <a:cubicBezTo>
                    <a:pt x="56" y="3"/>
                    <a:pt x="54" y="8"/>
                    <a:pt x="53" y="8"/>
                  </a:cubicBezTo>
                  <a:lnTo>
                    <a:pt x="50" y="7"/>
                  </a:lnTo>
                  <a:cubicBezTo>
                    <a:pt x="49" y="7"/>
                    <a:pt x="47" y="7"/>
                    <a:pt x="45" y="7"/>
                  </a:cubicBezTo>
                  <a:cubicBezTo>
                    <a:pt x="45" y="8"/>
                    <a:pt x="44" y="8"/>
                    <a:pt x="44" y="8"/>
                  </a:cubicBezTo>
                  <a:cubicBezTo>
                    <a:pt x="44" y="8"/>
                    <a:pt x="44" y="9"/>
                    <a:pt x="43" y="8"/>
                  </a:cubicBezTo>
                  <a:cubicBezTo>
                    <a:pt x="43" y="9"/>
                    <a:pt x="38" y="10"/>
                    <a:pt x="38" y="10"/>
                  </a:cubicBezTo>
                  <a:cubicBezTo>
                    <a:pt x="37" y="10"/>
                    <a:pt x="35" y="7"/>
                    <a:pt x="35" y="6"/>
                  </a:cubicBezTo>
                  <a:cubicBezTo>
                    <a:pt x="35" y="5"/>
                    <a:pt x="36" y="4"/>
                    <a:pt x="36" y="3"/>
                  </a:cubicBezTo>
                  <a:cubicBezTo>
                    <a:pt x="36" y="1"/>
                    <a:pt x="35" y="0"/>
                    <a:pt x="33" y="0"/>
                  </a:cubicBezTo>
                  <a:cubicBezTo>
                    <a:pt x="33" y="1"/>
                    <a:pt x="32" y="2"/>
                    <a:pt x="31" y="1"/>
                  </a:cubicBezTo>
                  <a:cubicBezTo>
                    <a:pt x="31" y="2"/>
                    <a:pt x="28" y="3"/>
                    <a:pt x="28" y="4"/>
                  </a:cubicBezTo>
                  <a:cubicBezTo>
                    <a:pt x="27" y="4"/>
                    <a:pt x="25" y="3"/>
                    <a:pt x="24" y="3"/>
                  </a:cubicBezTo>
                  <a:lnTo>
                    <a:pt x="23" y="3"/>
                  </a:lnTo>
                  <a:lnTo>
                    <a:pt x="23" y="5"/>
                  </a:lnTo>
                  <a:cubicBezTo>
                    <a:pt x="24" y="5"/>
                    <a:pt x="25" y="8"/>
                    <a:pt x="25" y="8"/>
                  </a:cubicBezTo>
                  <a:cubicBezTo>
                    <a:pt x="25" y="10"/>
                    <a:pt x="22" y="12"/>
                    <a:pt x="20" y="12"/>
                  </a:cubicBezTo>
                  <a:cubicBezTo>
                    <a:pt x="19" y="12"/>
                    <a:pt x="17" y="11"/>
                    <a:pt x="16" y="9"/>
                  </a:cubicBezTo>
                  <a:cubicBezTo>
                    <a:pt x="15" y="9"/>
                    <a:pt x="10" y="10"/>
                    <a:pt x="10" y="10"/>
                  </a:cubicBezTo>
                  <a:cubicBezTo>
                    <a:pt x="10" y="11"/>
                    <a:pt x="11" y="11"/>
                    <a:pt x="11" y="12"/>
                  </a:cubicBezTo>
                  <a:cubicBezTo>
                    <a:pt x="11" y="13"/>
                    <a:pt x="9" y="13"/>
                    <a:pt x="9" y="14"/>
                  </a:cubicBezTo>
                  <a:cubicBezTo>
                    <a:pt x="9" y="16"/>
                    <a:pt x="11" y="15"/>
                    <a:pt x="11" y="18"/>
                  </a:cubicBezTo>
                  <a:cubicBezTo>
                    <a:pt x="11" y="21"/>
                    <a:pt x="10" y="24"/>
                    <a:pt x="10" y="27"/>
                  </a:cubicBezTo>
                  <a:lnTo>
                    <a:pt x="9" y="27"/>
                  </a:lnTo>
                  <a:cubicBezTo>
                    <a:pt x="8" y="27"/>
                    <a:pt x="8" y="27"/>
                    <a:pt x="8" y="26"/>
                  </a:cubicBezTo>
                  <a:cubicBezTo>
                    <a:pt x="7" y="27"/>
                    <a:pt x="6" y="27"/>
                    <a:pt x="5" y="27"/>
                  </a:cubicBezTo>
                  <a:cubicBezTo>
                    <a:pt x="4" y="27"/>
                    <a:pt x="4" y="28"/>
                    <a:pt x="4" y="28"/>
                  </a:cubicBezTo>
                  <a:cubicBezTo>
                    <a:pt x="2" y="30"/>
                    <a:pt x="0" y="33"/>
                    <a:pt x="0" y="36"/>
                  </a:cubicBezTo>
                  <a:cubicBezTo>
                    <a:pt x="0" y="38"/>
                    <a:pt x="3" y="43"/>
                    <a:pt x="5" y="43"/>
                  </a:cubicBezTo>
                  <a:cubicBezTo>
                    <a:pt x="7" y="43"/>
                    <a:pt x="7" y="42"/>
                    <a:pt x="8" y="42"/>
                  </a:cubicBezTo>
                  <a:cubicBezTo>
                    <a:pt x="9" y="43"/>
                    <a:pt x="8" y="46"/>
                    <a:pt x="10" y="46"/>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71" name="Freeform 139">
              <a:extLst>
                <a:ext uri="{FF2B5EF4-FFF2-40B4-BE49-F238E27FC236}">
                  <a16:creationId xmlns:a16="http://schemas.microsoft.com/office/drawing/2014/main" xmlns="" id="{A6C31314-F783-4252-B480-0A17DED3F073}"/>
                </a:ext>
              </a:extLst>
            </p:cNvPr>
            <p:cNvSpPr>
              <a:spLocks/>
            </p:cNvSpPr>
            <p:nvPr>
              <p:custDataLst>
                <p:tags r:id="rId136"/>
              </p:custDataLst>
            </p:nvPr>
          </p:nvSpPr>
          <p:spPr bwMode="auto">
            <a:xfrm>
              <a:off x="1603" y="2570"/>
              <a:ext cx="74" cy="90"/>
            </a:xfrm>
            <a:custGeom>
              <a:avLst/>
              <a:gdLst>
                <a:gd name="T0" fmla="*/ 2 w 10"/>
                <a:gd name="T1" fmla="*/ 11 h 12"/>
                <a:gd name="T2" fmla="*/ 3 w 10"/>
                <a:gd name="T3" fmla="*/ 11 h 12"/>
                <a:gd name="T4" fmla="*/ 4 w 10"/>
                <a:gd name="T5" fmla="*/ 10 h 12"/>
                <a:gd name="T6" fmla="*/ 10 w 10"/>
                <a:gd name="T7" fmla="*/ 8 h 12"/>
                <a:gd name="T8" fmla="*/ 8 w 10"/>
                <a:gd name="T9" fmla="*/ 3 h 12"/>
                <a:gd name="T10" fmla="*/ 9 w 10"/>
                <a:gd name="T11" fmla="*/ 1 h 12"/>
                <a:gd name="T12" fmla="*/ 5 w 10"/>
                <a:gd name="T13" fmla="*/ 0 h 12"/>
                <a:gd name="T14" fmla="*/ 5 w 10"/>
                <a:gd name="T15" fmla="*/ 0 h 12"/>
                <a:gd name="T16" fmla="*/ 0 w 10"/>
                <a:gd name="T17" fmla="*/ 1 h 12"/>
                <a:gd name="T18" fmla="*/ 0 w 10"/>
                <a:gd name="T19" fmla="*/ 1 h 12"/>
                <a:gd name="T20" fmla="*/ 0 w 10"/>
                <a:gd name="T21" fmla="*/ 5 h 12"/>
                <a:gd name="T22" fmla="*/ 2 w 10"/>
                <a:gd name="T23" fmla="*/ 11 h 12"/>
                <a:gd name="T24" fmla="*/ 2 w 10"/>
                <a:gd name="T25" fmla="*/ 11 h 12"/>
                <a:gd name="T26" fmla="*/ 2 w 10"/>
                <a:gd name="T27" fmla="*/ 11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12"/>
                <a:gd name="T44" fmla="*/ 10 w 10"/>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12">
                  <a:moveTo>
                    <a:pt x="2" y="11"/>
                  </a:moveTo>
                  <a:cubicBezTo>
                    <a:pt x="3" y="12"/>
                    <a:pt x="3" y="11"/>
                    <a:pt x="3" y="11"/>
                  </a:cubicBezTo>
                  <a:cubicBezTo>
                    <a:pt x="3" y="11"/>
                    <a:pt x="4" y="11"/>
                    <a:pt x="4" y="10"/>
                  </a:cubicBezTo>
                  <a:cubicBezTo>
                    <a:pt x="7" y="10"/>
                    <a:pt x="10" y="10"/>
                    <a:pt x="10" y="8"/>
                  </a:cubicBezTo>
                  <a:cubicBezTo>
                    <a:pt x="10" y="6"/>
                    <a:pt x="8" y="5"/>
                    <a:pt x="8" y="3"/>
                  </a:cubicBezTo>
                  <a:cubicBezTo>
                    <a:pt x="8" y="2"/>
                    <a:pt x="9" y="1"/>
                    <a:pt x="9" y="1"/>
                  </a:cubicBezTo>
                  <a:cubicBezTo>
                    <a:pt x="9" y="1"/>
                    <a:pt x="6" y="0"/>
                    <a:pt x="5" y="0"/>
                  </a:cubicBezTo>
                  <a:lnTo>
                    <a:pt x="0" y="1"/>
                  </a:lnTo>
                  <a:cubicBezTo>
                    <a:pt x="0" y="2"/>
                    <a:pt x="0" y="3"/>
                    <a:pt x="0" y="5"/>
                  </a:cubicBezTo>
                  <a:cubicBezTo>
                    <a:pt x="0" y="8"/>
                    <a:pt x="2" y="9"/>
                    <a:pt x="2" y="11"/>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72" name="Freeform 140">
              <a:extLst>
                <a:ext uri="{FF2B5EF4-FFF2-40B4-BE49-F238E27FC236}">
                  <a16:creationId xmlns:a16="http://schemas.microsoft.com/office/drawing/2014/main" xmlns="" id="{5FF4B3AD-2837-4E0B-B01E-618F1BDF8112}"/>
                </a:ext>
              </a:extLst>
            </p:cNvPr>
            <p:cNvSpPr>
              <a:spLocks/>
            </p:cNvSpPr>
            <p:nvPr>
              <p:custDataLst>
                <p:tags r:id="rId137"/>
              </p:custDataLst>
            </p:nvPr>
          </p:nvSpPr>
          <p:spPr bwMode="auto">
            <a:xfrm>
              <a:off x="1532" y="2523"/>
              <a:ext cx="87" cy="145"/>
            </a:xfrm>
            <a:custGeom>
              <a:avLst/>
              <a:gdLst>
                <a:gd name="T0" fmla="*/ 10 w 12"/>
                <a:gd name="T1" fmla="*/ 7 h 19"/>
                <a:gd name="T2" fmla="*/ 8 w 12"/>
                <a:gd name="T3" fmla="*/ 4 h 19"/>
                <a:gd name="T4" fmla="*/ 7 w 12"/>
                <a:gd name="T5" fmla="*/ 5 h 19"/>
                <a:gd name="T6" fmla="*/ 4 w 12"/>
                <a:gd name="T7" fmla="*/ 0 h 19"/>
                <a:gd name="T8" fmla="*/ 3 w 12"/>
                <a:gd name="T9" fmla="*/ 1 h 19"/>
                <a:gd name="T10" fmla="*/ 3 w 12"/>
                <a:gd name="T11" fmla="*/ 3 h 19"/>
                <a:gd name="T12" fmla="*/ 0 w 12"/>
                <a:gd name="T13" fmla="*/ 6 h 19"/>
                <a:gd name="T14" fmla="*/ 0 w 12"/>
                <a:gd name="T15" fmla="*/ 6 h 19"/>
                <a:gd name="T16" fmla="*/ 2 w 12"/>
                <a:gd name="T17" fmla="*/ 9 h 19"/>
                <a:gd name="T18" fmla="*/ 2 w 12"/>
                <a:gd name="T19" fmla="*/ 9 h 19"/>
                <a:gd name="T20" fmla="*/ 5 w 12"/>
                <a:gd name="T21" fmla="*/ 12 h 19"/>
                <a:gd name="T22" fmla="*/ 4 w 12"/>
                <a:gd name="T23" fmla="*/ 15 h 19"/>
                <a:gd name="T24" fmla="*/ 7 w 12"/>
                <a:gd name="T25" fmla="*/ 19 h 19"/>
                <a:gd name="T26" fmla="*/ 12 w 12"/>
                <a:gd name="T27" fmla="*/ 17 h 19"/>
                <a:gd name="T28" fmla="*/ 10 w 12"/>
                <a:gd name="T29" fmla="*/ 11 h 19"/>
                <a:gd name="T30" fmla="*/ 10 w 12"/>
                <a:gd name="T31" fmla="*/ 7 h 19"/>
                <a:gd name="T32" fmla="*/ 10 w 12"/>
                <a:gd name="T33" fmla="*/ 7 h 19"/>
                <a:gd name="T34" fmla="*/ 10 w 12"/>
                <a:gd name="T35" fmla="*/ 7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9"/>
                <a:gd name="T56" fmla="*/ 12 w 12"/>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9">
                  <a:moveTo>
                    <a:pt x="10" y="7"/>
                  </a:moveTo>
                  <a:cubicBezTo>
                    <a:pt x="9" y="6"/>
                    <a:pt x="9" y="4"/>
                    <a:pt x="8" y="4"/>
                  </a:cubicBezTo>
                  <a:cubicBezTo>
                    <a:pt x="8" y="4"/>
                    <a:pt x="7" y="4"/>
                    <a:pt x="7" y="5"/>
                  </a:cubicBezTo>
                  <a:cubicBezTo>
                    <a:pt x="6" y="2"/>
                    <a:pt x="6" y="1"/>
                    <a:pt x="4" y="0"/>
                  </a:cubicBezTo>
                  <a:cubicBezTo>
                    <a:pt x="4" y="0"/>
                    <a:pt x="3" y="1"/>
                    <a:pt x="3" y="1"/>
                  </a:cubicBezTo>
                  <a:cubicBezTo>
                    <a:pt x="3" y="2"/>
                    <a:pt x="3" y="2"/>
                    <a:pt x="3" y="3"/>
                  </a:cubicBezTo>
                  <a:cubicBezTo>
                    <a:pt x="2" y="4"/>
                    <a:pt x="1" y="5"/>
                    <a:pt x="0" y="6"/>
                  </a:cubicBezTo>
                  <a:lnTo>
                    <a:pt x="2" y="9"/>
                  </a:lnTo>
                  <a:cubicBezTo>
                    <a:pt x="4" y="9"/>
                    <a:pt x="5" y="10"/>
                    <a:pt x="5" y="12"/>
                  </a:cubicBezTo>
                  <a:cubicBezTo>
                    <a:pt x="5" y="13"/>
                    <a:pt x="4" y="14"/>
                    <a:pt x="4" y="15"/>
                  </a:cubicBezTo>
                  <a:cubicBezTo>
                    <a:pt x="4" y="16"/>
                    <a:pt x="6" y="19"/>
                    <a:pt x="7" y="19"/>
                  </a:cubicBezTo>
                  <a:cubicBezTo>
                    <a:pt x="7" y="19"/>
                    <a:pt x="12" y="18"/>
                    <a:pt x="12" y="17"/>
                  </a:cubicBezTo>
                  <a:cubicBezTo>
                    <a:pt x="12" y="15"/>
                    <a:pt x="10" y="14"/>
                    <a:pt x="10" y="11"/>
                  </a:cubicBezTo>
                  <a:cubicBezTo>
                    <a:pt x="10" y="9"/>
                    <a:pt x="10" y="8"/>
                    <a:pt x="10" y="7"/>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73" name="Freeform 141">
              <a:extLst>
                <a:ext uri="{FF2B5EF4-FFF2-40B4-BE49-F238E27FC236}">
                  <a16:creationId xmlns:a16="http://schemas.microsoft.com/office/drawing/2014/main" xmlns="" id="{70D552B8-ED6F-4DE5-A86A-7B2D202C29F0}"/>
                </a:ext>
              </a:extLst>
            </p:cNvPr>
            <p:cNvSpPr>
              <a:spLocks/>
            </p:cNvSpPr>
            <p:nvPr>
              <p:custDataLst>
                <p:tags r:id="rId138"/>
              </p:custDataLst>
            </p:nvPr>
          </p:nvSpPr>
          <p:spPr bwMode="auto">
            <a:xfrm>
              <a:off x="1169" y="2699"/>
              <a:ext cx="242" cy="411"/>
            </a:xfrm>
            <a:custGeom>
              <a:avLst/>
              <a:gdLst>
                <a:gd name="T0" fmla="*/ 28 w 34"/>
                <a:gd name="T1" fmla="*/ 12 h 54"/>
                <a:gd name="T2" fmla="*/ 25 w 34"/>
                <a:gd name="T3" fmla="*/ 13 h 54"/>
                <a:gd name="T4" fmla="*/ 24 w 34"/>
                <a:gd name="T5" fmla="*/ 14 h 54"/>
                <a:gd name="T6" fmla="*/ 20 w 34"/>
                <a:gd name="T7" fmla="*/ 22 h 54"/>
                <a:gd name="T8" fmla="*/ 25 w 34"/>
                <a:gd name="T9" fmla="*/ 29 h 54"/>
                <a:gd name="T10" fmla="*/ 28 w 34"/>
                <a:gd name="T11" fmla="*/ 28 h 54"/>
                <a:gd name="T12" fmla="*/ 30 w 34"/>
                <a:gd name="T13" fmla="*/ 32 h 54"/>
                <a:gd name="T14" fmla="*/ 30 w 34"/>
                <a:gd name="T15" fmla="*/ 32 h 54"/>
                <a:gd name="T16" fmla="*/ 34 w 34"/>
                <a:gd name="T17" fmla="*/ 36 h 54"/>
                <a:gd name="T18" fmla="*/ 33 w 34"/>
                <a:gd name="T19" fmla="*/ 38 h 54"/>
                <a:gd name="T20" fmla="*/ 34 w 34"/>
                <a:gd name="T21" fmla="*/ 41 h 54"/>
                <a:gd name="T22" fmla="*/ 34 w 34"/>
                <a:gd name="T23" fmla="*/ 42 h 54"/>
                <a:gd name="T24" fmla="*/ 33 w 34"/>
                <a:gd name="T25" fmla="*/ 45 h 54"/>
                <a:gd name="T26" fmla="*/ 34 w 34"/>
                <a:gd name="T27" fmla="*/ 48 h 54"/>
                <a:gd name="T28" fmla="*/ 32 w 34"/>
                <a:gd name="T29" fmla="*/ 54 h 54"/>
                <a:gd name="T30" fmla="*/ 32 w 34"/>
                <a:gd name="T31" fmla="*/ 54 h 54"/>
                <a:gd name="T32" fmla="*/ 30 w 34"/>
                <a:gd name="T33" fmla="*/ 53 h 54"/>
                <a:gd name="T34" fmla="*/ 30 w 34"/>
                <a:gd name="T35" fmla="*/ 53 h 54"/>
                <a:gd name="T36" fmla="*/ 25 w 34"/>
                <a:gd name="T37" fmla="*/ 50 h 54"/>
                <a:gd name="T38" fmla="*/ 19 w 34"/>
                <a:gd name="T39" fmla="*/ 47 h 54"/>
                <a:gd name="T40" fmla="*/ 14 w 34"/>
                <a:gd name="T41" fmla="*/ 42 h 54"/>
                <a:gd name="T42" fmla="*/ 14 w 34"/>
                <a:gd name="T43" fmla="*/ 38 h 54"/>
                <a:gd name="T44" fmla="*/ 11 w 34"/>
                <a:gd name="T45" fmla="*/ 35 h 54"/>
                <a:gd name="T46" fmla="*/ 10 w 34"/>
                <a:gd name="T47" fmla="*/ 32 h 54"/>
                <a:gd name="T48" fmla="*/ 6 w 34"/>
                <a:gd name="T49" fmla="*/ 25 h 54"/>
                <a:gd name="T50" fmla="*/ 5 w 34"/>
                <a:gd name="T51" fmla="*/ 23 h 54"/>
                <a:gd name="T52" fmla="*/ 3 w 34"/>
                <a:gd name="T53" fmla="*/ 20 h 54"/>
                <a:gd name="T54" fmla="*/ 0 w 34"/>
                <a:gd name="T55" fmla="*/ 17 h 54"/>
                <a:gd name="T56" fmla="*/ 0 w 34"/>
                <a:gd name="T57" fmla="*/ 17 h 54"/>
                <a:gd name="T58" fmla="*/ 0 w 34"/>
                <a:gd name="T59" fmla="*/ 16 h 54"/>
                <a:gd name="T60" fmla="*/ 0 w 34"/>
                <a:gd name="T61" fmla="*/ 16 h 54"/>
                <a:gd name="T62" fmla="*/ 0 w 34"/>
                <a:gd name="T63" fmla="*/ 13 h 54"/>
                <a:gd name="T64" fmla="*/ 3 w 34"/>
                <a:gd name="T65" fmla="*/ 10 h 54"/>
                <a:gd name="T66" fmla="*/ 3 w 34"/>
                <a:gd name="T67" fmla="*/ 11 h 54"/>
                <a:gd name="T68" fmla="*/ 3 w 34"/>
                <a:gd name="T69" fmla="*/ 13 h 54"/>
                <a:gd name="T70" fmla="*/ 6 w 34"/>
                <a:gd name="T71" fmla="*/ 15 h 54"/>
                <a:gd name="T72" fmla="*/ 8 w 34"/>
                <a:gd name="T73" fmla="*/ 13 h 54"/>
                <a:gd name="T74" fmla="*/ 11 w 34"/>
                <a:gd name="T75" fmla="*/ 8 h 54"/>
                <a:gd name="T76" fmla="*/ 15 w 34"/>
                <a:gd name="T77" fmla="*/ 4 h 54"/>
                <a:gd name="T78" fmla="*/ 14 w 34"/>
                <a:gd name="T79" fmla="*/ 0 h 54"/>
                <a:gd name="T80" fmla="*/ 19 w 34"/>
                <a:gd name="T81" fmla="*/ 3 h 54"/>
                <a:gd name="T82" fmla="*/ 23 w 34"/>
                <a:gd name="T83" fmla="*/ 8 h 54"/>
                <a:gd name="T84" fmla="*/ 27 w 34"/>
                <a:gd name="T85" fmla="*/ 7 h 54"/>
                <a:gd name="T86" fmla="*/ 28 w 34"/>
                <a:gd name="T87" fmla="*/ 7 h 54"/>
                <a:gd name="T88" fmla="*/ 29 w 34"/>
                <a:gd name="T89" fmla="*/ 9 h 54"/>
                <a:gd name="T90" fmla="*/ 27 w 34"/>
                <a:gd name="T91" fmla="*/ 10 h 54"/>
                <a:gd name="T92" fmla="*/ 28 w 34"/>
                <a:gd name="T93" fmla="*/ 12 h 54"/>
                <a:gd name="T94" fmla="*/ 28 w 34"/>
                <a:gd name="T95" fmla="*/ 12 h 54"/>
                <a:gd name="T96" fmla="*/ 28 w 34"/>
                <a:gd name="T97" fmla="*/ 12 h 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4"/>
                <a:gd name="T148" fmla="*/ 0 h 54"/>
                <a:gd name="T149" fmla="*/ 34 w 34"/>
                <a:gd name="T150" fmla="*/ 54 h 5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4" h="54">
                  <a:moveTo>
                    <a:pt x="28" y="12"/>
                  </a:moveTo>
                  <a:cubicBezTo>
                    <a:pt x="27" y="13"/>
                    <a:pt x="26" y="13"/>
                    <a:pt x="25" y="13"/>
                  </a:cubicBezTo>
                  <a:cubicBezTo>
                    <a:pt x="24" y="13"/>
                    <a:pt x="24" y="14"/>
                    <a:pt x="24" y="14"/>
                  </a:cubicBezTo>
                  <a:cubicBezTo>
                    <a:pt x="22" y="16"/>
                    <a:pt x="20" y="19"/>
                    <a:pt x="20" y="22"/>
                  </a:cubicBezTo>
                  <a:cubicBezTo>
                    <a:pt x="20" y="24"/>
                    <a:pt x="23" y="29"/>
                    <a:pt x="25" y="29"/>
                  </a:cubicBezTo>
                  <a:cubicBezTo>
                    <a:pt x="27" y="29"/>
                    <a:pt x="27" y="28"/>
                    <a:pt x="28" y="28"/>
                  </a:cubicBezTo>
                  <a:cubicBezTo>
                    <a:pt x="29" y="29"/>
                    <a:pt x="28" y="32"/>
                    <a:pt x="30" y="32"/>
                  </a:cubicBezTo>
                  <a:cubicBezTo>
                    <a:pt x="30" y="32"/>
                    <a:pt x="30" y="32"/>
                    <a:pt x="30" y="32"/>
                  </a:cubicBezTo>
                  <a:cubicBezTo>
                    <a:pt x="32" y="32"/>
                    <a:pt x="34" y="34"/>
                    <a:pt x="34" y="36"/>
                  </a:cubicBezTo>
                  <a:cubicBezTo>
                    <a:pt x="34" y="37"/>
                    <a:pt x="33" y="37"/>
                    <a:pt x="33" y="38"/>
                  </a:cubicBezTo>
                  <a:cubicBezTo>
                    <a:pt x="33" y="39"/>
                    <a:pt x="33" y="40"/>
                    <a:pt x="34" y="41"/>
                  </a:cubicBezTo>
                  <a:cubicBezTo>
                    <a:pt x="34" y="41"/>
                    <a:pt x="34" y="41"/>
                    <a:pt x="34" y="42"/>
                  </a:cubicBezTo>
                  <a:cubicBezTo>
                    <a:pt x="33" y="42"/>
                    <a:pt x="33" y="43"/>
                    <a:pt x="33" y="45"/>
                  </a:cubicBezTo>
                  <a:cubicBezTo>
                    <a:pt x="33" y="47"/>
                    <a:pt x="34" y="47"/>
                    <a:pt x="34" y="48"/>
                  </a:cubicBezTo>
                  <a:cubicBezTo>
                    <a:pt x="33" y="50"/>
                    <a:pt x="33" y="51"/>
                    <a:pt x="32" y="54"/>
                  </a:cubicBezTo>
                  <a:lnTo>
                    <a:pt x="30" y="53"/>
                  </a:lnTo>
                  <a:cubicBezTo>
                    <a:pt x="28" y="53"/>
                    <a:pt x="28" y="51"/>
                    <a:pt x="25" y="50"/>
                  </a:cubicBezTo>
                  <a:cubicBezTo>
                    <a:pt x="25" y="49"/>
                    <a:pt x="19" y="47"/>
                    <a:pt x="19" y="47"/>
                  </a:cubicBezTo>
                  <a:cubicBezTo>
                    <a:pt x="18" y="46"/>
                    <a:pt x="16" y="44"/>
                    <a:pt x="14" y="42"/>
                  </a:cubicBezTo>
                  <a:cubicBezTo>
                    <a:pt x="13" y="42"/>
                    <a:pt x="15" y="40"/>
                    <a:pt x="14" y="38"/>
                  </a:cubicBezTo>
                  <a:cubicBezTo>
                    <a:pt x="13" y="37"/>
                    <a:pt x="11" y="37"/>
                    <a:pt x="11" y="35"/>
                  </a:cubicBezTo>
                  <a:cubicBezTo>
                    <a:pt x="10" y="34"/>
                    <a:pt x="11" y="33"/>
                    <a:pt x="10" y="32"/>
                  </a:cubicBezTo>
                  <a:cubicBezTo>
                    <a:pt x="8" y="29"/>
                    <a:pt x="8" y="28"/>
                    <a:pt x="6" y="25"/>
                  </a:cubicBezTo>
                  <a:cubicBezTo>
                    <a:pt x="6" y="25"/>
                    <a:pt x="5" y="24"/>
                    <a:pt x="5" y="23"/>
                  </a:cubicBezTo>
                  <a:cubicBezTo>
                    <a:pt x="5" y="22"/>
                    <a:pt x="4" y="20"/>
                    <a:pt x="3" y="20"/>
                  </a:cubicBezTo>
                  <a:cubicBezTo>
                    <a:pt x="2" y="19"/>
                    <a:pt x="0" y="19"/>
                    <a:pt x="0" y="17"/>
                  </a:cubicBezTo>
                  <a:lnTo>
                    <a:pt x="0" y="16"/>
                  </a:lnTo>
                  <a:cubicBezTo>
                    <a:pt x="0" y="15"/>
                    <a:pt x="0" y="15"/>
                    <a:pt x="0" y="13"/>
                  </a:cubicBezTo>
                  <a:cubicBezTo>
                    <a:pt x="0" y="11"/>
                    <a:pt x="2" y="11"/>
                    <a:pt x="3" y="10"/>
                  </a:cubicBezTo>
                  <a:cubicBezTo>
                    <a:pt x="3" y="10"/>
                    <a:pt x="3" y="11"/>
                    <a:pt x="3" y="11"/>
                  </a:cubicBezTo>
                  <a:cubicBezTo>
                    <a:pt x="3" y="12"/>
                    <a:pt x="3" y="12"/>
                    <a:pt x="3" y="13"/>
                  </a:cubicBezTo>
                  <a:cubicBezTo>
                    <a:pt x="3" y="13"/>
                    <a:pt x="6" y="15"/>
                    <a:pt x="6" y="15"/>
                  </a:cubicBezTo>
                  <a:cubicBezTo>
                    <a:pt x="7" y="15"/>
                    <a:pt x="8" y="13"/>
                    <a:pt x="8" y="13"/>
                  </a:cubicBezTo>
                  <a:cubicBezTo>
                    <a:pt x="8" y="11"/>
                    <a:pt x="10" y="9"/>
                    <a:pt x="11" y="8"/>
                  </a:cubicBezTo>
                  <a:cubicBezTo>
                    <a:pt x="13" y="7"/>
                    <a:pt x="15" y="6"/>
                    <a:pt x="15" y="4"/>
                  </a:cubicBezTo>
                  <a:cubicBezTo>
                    <a:pt x="15" y="3"/>
                    <a:pt x="14" y="0"/>
                    <a:pt x="14" y="0"/>
                  </a:cubicBezTo>
                  <a:cubicBezTo>
                    <a:pt x="16" y="1"/>
                    <a:pt x="18" y="2"/>
                    <a:pt x="19" y="3"/>
                  </a:cubicBezTo>
                  <a:cubicBezTo>
                    <a:pt x="20" y="4"/>
                    <a:pt x="21" y="8"/>
                    <a:pt x="23" y="8"/>
                  </a:cubicBezTo>
                  <a:cubicBezTo>
                    <a:pt x="24" y="8"/>
                    <a:pt x="25" y="7"/>
                    <a:pt x="27" y="7"/>
                  </a:cubicBezTo>
                  <a:cubicBezTo>
                    <a:pt x="27" y="7"/>
                    <a:pt x="27" y="7"/>
                    <a:pt x="28" y="7"/>
                  </a:cubicBezTo>
                  <a:cubicBezTo>
                    <a:pt x="28" y="7"/>
                    <a:pt x="29" y="8"/>
                    <a:pt x="29" y="9"/>
                  </a:cubicBezTo>
                  <a:cubicBezTo>
                    <a:pt x="29" y="10"/>
                    <a:pt x="27" y="10"/>
                    <a:pt x="27" y="10"/>
                  </a:cubicBezTo>
                  <a:cubicBezTo>
                    <a:pt x="27" y="12"/>
                    <a:pt x="27" y="12"/>
                    <a:pt x="28" y="12"/>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74" name="Freeform 142">
              <a:extLst>
                <a:ext uri="{FF2B5EF4-FFF2-40B4-BE49-F238E27FC236}">
                  <a16:creationId xmlns:a16="http://schemas.microsoft.com/office/drawing/2014/main" xmlns="" id="{0EA63DDE-B241-4487-8973-9EA000C2A188}"/>
                </a:ext>
              </a:extLst>
            </p:cNvPr>
            <p:cNvSpPr>
              <a:spLocks/>
            </p:cNvSpPr>
            <p:nvPr>
              <p:custDataLst>
                <p:tags r:id="rId139"/>
              </p:custDataLst>
            </p:nvPr>
          </p:nvSpPr>
          <p:spPr bwMode="auto">
            <a:xfrm>
              <a:off x="1169" y="2668"/>
              <a:ext cx="105" cy="148"/>
            </a:xfrm>
            <a:custGeom>
              <a:avLst/>
              <a:gdLst>
                <a:gd name="T0" fmla="*/ 14 w 15"/>
                <a:gd name="T1" fmla="*/ 4 h 19"/>
                <a:gd name="T2" fmla="*/ 13 w 15"/>
                <a:gd name="T3" fmla="*/ 4 h 19"/>
                <a:gd name="T4" fmla="*/ 12 w 15"/>
                <a:gd name="T5" fmla="*/ 4 h 19"/>
                <a:gd name="T6" fmla="*/ 6 w 15"/>
                <a:gd name="T7" fmla="*/ 0 h 19"/>
                <a:gd name="T8" fmla="*/ 4 w 15"/>
                <a:gd name="T9" fmla="*/ 2 h 19"/>
                <a:gd name="T10" fmla="*/ 4 w 15"/>
                <a:gd name="T11" fmla="*/ 2 h 19"/>
                <a:gd name="T12" fmla="*/ 4 w 15"/>
                <a:gd name="T13" fmla="*/ 2 h 19"/>
                <a:gd name="T14" fmla="*/ 4 w 15"/>
                <a:gd name="T15" fmla="*/ 2 h 19"/>
                <a:gd name="T16" fmla="*/ 0 w 15"/>
                <a:gd name="T17" fmla="*/ 10 h 19"/>
                <a:gd name="T18" fmla="*/ 2 w 15"/>
                <a:gd name="T19" fmla="*/ 12 h 19"/>
                <a:gd name="T20" fmla="*/ 3 w 15"/>
                <a:gd name="T21" fmla="*/ 12 h 19"/>
                <a:gd name="T22" fmla="*/ 3 w 15"/>
                <a:gd name="T23" fmla="*/ 14 h 19"/>
                <a:gd name="T24" fmla="*/ 3 w 15"/>
                <a:gd name="T25" fmla="*/ 15 h 19"/>
                <a:gd name="T26" fmla="*/ 3 w 15"/>
                <a:gd name="T27" fmla="*/ 17 h 19"/>
                <a:gd name="T28" fmla="*/ 6 w 15"/>
                <a:gd name="T29" fmla="*/ 19 h 19"/>
                <a:gd name="T30" fmla="*/ 8 w 15"/>
                <a:gd name="T31" fmla="*/ 17 h 19"/>
                <a:gd name="T32" fmla="*/ 11 w 15"/>
                <a:gd name="T33" fmla="*/ 12 h 19"/>
                <a:gd name="T34" fmla="*/ 15 w 15"/>
                <a:gd name="T35" fmla="*/ 8 h 19"/>
                <a:gd name="T36" fmla="*/ 14 w 15"/>
                <a:gd name="T37" fmla="*/ 4 h 19"/>
                <a:gd name="T38" fmla="*/ 14 w 15"/>
                <a:gd name="T39" fmla="*/ 4 h 19"/>
                <a:gd name="T40" fmla="*/ 14 w 15"/>
                <a:gd name="T41" fmla="*/ 4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
                <a:gd name="T64" fmla="*/ 0 h 19"/>
                <a:gd name="T65" fmla="*/ 15 w 15"/>
                <a:gd name="T66" fmla="*/ 19 h 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 h="19">
                  <a:moveTo>
                    <a:pt x="14" y="4"/>
                  </a:moveTo>
                  <a:cubicBezTo>
                    <a:pt x="14" y="4"/>
                    <a:pt x="13" y="4"/>
                    <a:pt x="13" y="4"/>
                  </a:cubicBezTo>
                  <a:cubicBezTo>
                    <a:pt x="13" y="4"/>
                    <a:pt x="12" y="4"/>
                    <a:pt x="12" y="4"/>
                  </a:cubicBezTo>
                  <a:cubicBezTo>
                    <a:pt x="10" y="4"/>
                    <a:pt x="8" y="1"/>
                    <a:pt x="6" y="0"/>
                  </a:cubicBezTo>
                  <a:cubicBezTo>
                    <a:pt x="6" y="1"/>
                    <a:pt x="5" y="2"/>
                    <a:pt x="4" y="2"/>
                  </a:cubicBezTo>
                  <a:cubicBezTo>
                    <a:pt x="3" y="4"/>
                    <a:pt x="0" y="7"/>
                    <a:pt x="0" y="10"/>
                  </a:cubicBezTo>
                  <a:cubicBezTo>
                    <a:pt x="0" y="11"/>
                    <a:pt x="1" y="12"/>
                    <a:pt x="2" y="12"/>
                  </a:cubicBezTo>
                  <a:cubicBezTo>
                    <a:pt x="3" y="12"/>
                    <a:pt x="3" y="11"/>
                    <a:pt x="3" y="12"/>
                  </a:cubicBezTo>
                  <a:cubicBezTo>
                    <a:pt x="3" y="13"/>
                    <a:pt x="3" y="14"/>
                    <a:pt x="3" y="14"/>
                  </a:cubicBezTo>
                  <a:cubicBezTo>
                    <a:pt x="3" y="14"/>
                    <a:pt x="3" y="15"/>
                    <a:pt x="3" y="15"/>
                  </a:cubicBezTo>
                  <a:cubicBezTo>
                    <a:pt x="3" y="16"/>
                    <a:pt x="3" y="16"/>
                    <a:pt x="3" y="17"/>
                  </a:cubicBezTo>
                  <a:cubicBezTo>
                    <a:pt x="3" y="17"/>
                    <a:pt x="6" y="19"/>
                    <a:pt x="6" y="19"/>
                  </a:cubicBezTo>
                  <a:cubicBezTo>
                    <a:pt x="7" y="19"/>
                    <a:pt x="8" y="17"/>
                    <a:pt x="8" y="17"/>
                  </a:cubicBezTo>
                  <a:cubicBezTo>
                    <a:pt x="8" y="15"/>
                    <a:pt x="10" y="13"/>
                    <a:pt x="11" y="12"/>
                  </a:cubicBezTo>
                  <a:cubicBezTo>
                    <a:pt x="13" y="11"/>
                    <a:pt x="15" y="10"/>
                    <a:pt x="15" y="8"/>
                  </a:cubicBezTo>
                  <a:cubicBezTo>
                    <a:pt x="15" y="7"/>
                    <a:pt x="14" y="4"/>
                    <a:pt x="14" y="4"/>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75" name="Freeform 143">
              <a:extLst>
                <a:ext uri="{FF2B5EF4-FFF2-40B4-BE49-F238E27FC236}">
                  <a16:creationId xmlns:a16="http://schemas.microsoft.com/office/drawing/2014/main" xmlns="" id="{6C9D46DF-AE48-444C-A260-23EBE4A5A476}"/>
                </a:ext>
              </a:extLst>
            </p:cNvPr>
            <p:cNvSpPr>
              <a:spLocks/>
            </p:cNvSpPr>
            <p:nvPr>
              <p:custDataLst>
                <p:tags r:id="rId140"/>
              </p:custDataLst>
            </p:nvPr>
          </p:nvSpPr>
          <p:spPr bwMode="auto">
            <a:xfrm>
              <a:off x="1321" y="2448"/>
              <a:ext cx="239" cy="231"/>
            </a:xfrm>
            <a:custGeom>
              <a:avLst/>
              <a:gdLst>
                <a:gd name="T0" fmla="*/ 0 w 33"/>
                <a:gd name="T1" fmla="*/ 6 h 31"/>
                <a:gd name="T2" fmla="*/ 7 w 33"/>
                <a:gd name="T3" fmla="*/ 14 h 31"/>
                <a:gd name="T4" fmla="*/ 9 w 33"/>
                <a:gd name="T5" fmla="*/ 16 h 31"/>
                <a:gd name="T6" fmla="*/ 9 w 33"/>
                <a:gd name="T7" fmla="*/ 16 h 31"/>
                <a:gd name="T8" fmla="*/ 14 w 33"/>
                <a:gd name="T9" fmla="*/ 16 h 31"/>
                <a:gd name="T10" fmla="*/ 14 w 33"/>
                <a:gd name="T11" fmla="*/ 16 h 31"/>
                <a:gd name="T12" fmla="*/ 13 w 33"/>
                <a:gd name="T13" fmla="*/ 19 h 31"/>
                <a:gd name="T14" fmla="*/ 14 w 33"/>
                <a:gd name="T15" fmla="*/ 24 h 31"/>
                <a:gd name="T16" fmla="*/ 13 w 33"/>
                <a:gd name="T17" fmla="*/ 26 h 31"/>
                <a:gd name="T18" fmla="*/ 18 w 33"/>
                <a:gd name="T19" fmla="*/ 31 h 31"/>
                <a:gd name="T20" fmla="*/ 23 w 33"/>
                <a:gd name="T21" fmla="*/ 27 h 31"/>
                <a:gd name="T22" fmla="*/ 21 w 33"/>
                <a:gd name="T23" fmla="*/ 24 h 31"/>
                <a:gd name="T24" fmla="*/ 21 w 33"/>
                <a:gd name="T25" fmla="*/ 24 h 31"/>
                <a:gd name="T26" fmla="*/ 21 w 33"/>
                <a:gd name="T27" fmla="*/ 22 h 31"/>
                <a:gd name="T28" fmla="*/ 22 w 33"/>
                <a:gd name="T29" fmla="*/ 22 h 31"/>
                <a:gd name="T30" fmla="*/ 22 w 33"/>
                <a:gd name="T31" fmla="*/ 22 h 31"/>
                <a:gd name="T32" fmla="*/ 26 w 33"/>
                <a:gd name="T33" fmla="*/ 23 h 31"/>
                <a:gd name="T34" fmla="*/ 29 w 33"/>
                <a:gd name="T35" fmla="*/ 20 h 31"/>
                <a:gd name="T36" fmla="*/ 31 w 33"/>
                <a:gd name="T37" fmla="*/ 19 h 31"/>
                <a:gd name="T38" fmla="*/ 31 w 33"/>
                <a:gd name="T39" fmla="*/ 19 h 31"/>
                <a:gd name="T40" fmla="*/ 29 w 33"/>
                <a:gd name="T41" fmla="*/ 16 h 31"/>
                <a:gd name="T42" fmla="*/ 29 w 33"/>
                <a:gd name="T43" fmla="*/ 16 h 31"/>
                <a:gd name="T44" fmla="*/ 32 w 33"/>
                <a:gd name="T45" fmla="*/ 13 h 31"/>
                <a:gd name="T46" fmla="*/ 32 w 33"/>
                <a:gd name="T47" fmla="*/ 11 h 31"/>
                <a:gd name="T48" fmla="*/ 33 w 33"/>
                <a:gd name="T49" fmla="*/ 10 h 31"/>
                <a:gd name="T50" fmla="*/ 30 w 33"/>
                <a:gd name="T51" fmla="*/ 6 h 31"/>
                <a:gd name="T52" fmla="*/ 29 w 33"/>
                <a:gd name="T53" fmla="*/ 7 h 31"/>
                <a:gd name="T54" fmla="*/ 28 w 33"/>
                <a:gd name="T55" fmla="*/ 5 h 31"/>
                <a:gd name="T56" fmla="*/ 26 w 33"/>
                <a:gd name="T57" fmla="*/ 4 h 31"/>
                <a:gd name="T58" fmla="*/ 26 w 33"/>
                <a:gd name="T59" fmla="*/ 3 h 31"/>
                <a:gd name="T60" fmla="*/ 26 w 33"/>
                <a:gd name="T61" fmla="*/ 3 h 31"/>
                <a:gd name="T62" fmla="*/ 24 w 33"/>
                <a:gd name="T63" fmla="*/ 3 h 31"/>
                <a:gd name="T64" fmla="*/ 24 w 33"/>
                <a:gd name="T65" fmla="*/ 3 h 31"/>
                <a:gd name="T66" fmla="*/ 22 w 33"/>
                <a:gd name="T67" fmla="*/ 4 h 31"/>
                <a:gd name="T68" fmla="*/ 21 w 33"/>
                <a:gd name="T69" fmla="*/ 4 h 31"/>
                <a:gd name="T70" fmla="*/ 20 w 33"/>
                <a:gd name="T71" fmla="*/ 5 h 31"/>
                <a:gd name="T72" fmla="*/ 19 w 33"/>
                <a:gd name="T73" fmla="*/ 4 h 31"/>
                <a:gd name="T74" fmla="*/ 17 w 33"/>
                <a:gd name="T75" fmla="*/ 3 h 31"/>
                <a:gd name="T76" fmla="*/ 14 w 33"/>
                <a:gd name="T77" fmla="*/ 3 h 31"/>
                <a:gd name="T78" fmla="*/ 13 w 33"/>
                <a:gd name="T79" fmla="*/ 4 h 31"/>
                <a:gd name="T80" fmla="*/ 11 w 33"/>
                <a:gd name="T81" fmla="*/ 4 h 31"/>
                <a:gd name="T82" fmla="*/ 7 w 33"/>
                <a:gd name="T83" fmla="*/ 0 h 31"/>
                <a:gd name="T84" fmla="*/ 7 w 33"/>
                <a:gd name="T85" fmla="*/ 2 h 31"/>
                <a:gd name="T86" fmla="*/ 5 w 33"/>
                <a:gd name="T87" fmla="*/ 3 h 31"/>
                <a:gd name="T88" fmla="*/ 5 w 33"/>
                <a:gd name="T89" fmla="*/ 6 h 31"/>
                <a:gd name="T90" fmla="*/ 5 w 33"/>
                <a:gd name="T91" fmla="*/ 9 h 31"/>
                <a:gd name="T92" fmla="*/ 4 w 33"/>
                <a:gd name="T93" fmla="*/ 8 h 31"/>
                <a:gd name="T94" fmla="*/ 3 w 33"/>
                <a:gd name="T95" fmla="*/ 6 h 31"/>
                <a:gd name="T96" fmla="*/ 5 w 33"/>
                <a:gd name="T97" fmla="*/ 0 h 31"/>
                <a:gd name="T98" fmla="*/ 0 w 33"/>
                <a:gd name="T99" fmla="*/ 6 h 31"/>
                <a:gd name="T100" fmla="*/ 0 w 33"/>
                <a:gd name="T101" fmla="*/ 6 h 31"/>
                <a:gd name="T102" fmla="*/ 0 w 33"/>
                <a:gd name="T103" fmla="*/ 6 h 3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3"/>
                <a:gd name="T157" fmla="*/ 0 h 31"/>
                <a:gd name="T158" fmla="*/ 33 w 33"/>
                <a:gd name="T159" fmla="*/ 31 h 3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3" h="31">
                  <a:moveTo>
                    <a:pt x="0" y="6"/>
                  </a:moveTo>
                  <a:cubicBezTo>
                    <a:pt x="0" y="11"/>
                    <a:pt x="3" y="14"/>
                    <a:pt x="7" y="14"/>
                  </a:cubicBezTo>
                  <a:cubicBezTo>
                    <a:pt x="7" y="14"/>
                    <a:pt x="8" y="16"/>
                    <a:pt x="9" y="16"/>
                  </a:cubicBezTo>
                  <a:lnTo>
                    <a:pt x="14" y="16"/>
                  </a:lnTo>
                  <a:cubicBezTo>
                    <a:pt x="14" y="17"/>
                    <a:pt x="13" y="18"/>
                    <a:pt x="13" y="19"/>
                  </a:cubicBezTo>
                  <a:cubicBezTo>
                    <a:pt x="13" y="20"/>
                    <a:pt x="14" y="23"/>
                    <a:pt x="14" y="24"/>
                  </a:cubicBezTo>
                  <a:cubicBezTo>
                    <a:pt x="14" y="24"/>
                    <a:pt x="13" y="25"/>
                    <a:pt x="13" y="26"/>
                  </a:cubicBezTo>
                  <a:cubicBezTo>
                    <a:pt x="13" y="28"/>
                    <a:pt x="16" y="31"/>
                    <a:pt x="18" y="31"/>
                  </a:cubicBezTo>
                  <a:cubicBezTo>
                    <a:pt x="20" y="31"/>
                    <a:pt x="23" y="29"/>
                    <a:pt x="23" y="27"/>
                  </a:cubicBezTo>
                  <a:cubicBezTo>
                    <a:pt x="23" y="27"/>
                    <a:pt x="22" y="24"/>
                    <a:pt x="21" y="24"/>
                  </a:cubicBezTo>
                  <a:lnTo>
                    <a:pt x="21" y="22"/>
                  </a:lnTo>
                  <a:lnTo>
                    <a:pt x="22" y="22"/>
                  </a:lnTo>
                  <a:cubicBezTo>
                    <a:pt x="23" y="22"/>
                    <a:pt x="25" y="23"/>
                    <a:pt x="26" y="23"/>
                  </a:cubicBezTo>
                  <a:cubicBezTo>
                    <a:pt x="26" y="22"/>
                    <a:pt x="29" y="21"/>
                    <a:pt x="29" y="20"/>
                  </a:cubicBezTo>
                  <a:cubicBezTo>
                    <a:pt x="30" y="21"/>
                    <a:pt x="31" y="20"/>
                    <a:pt x="31" y="19"/>
                  </a:cubicBezTo>
                  <a:lnTo>
                    <a:pt x="29" y="16"/>
                  </a:lnTo>
                  <a:cubicBezTo>
                    <a:pt x="30" y="15"/>
                    <a:pt x="31" y="14"/>
                    <a:pt x="32" y="13"/>
                  </a:cubicBezTo>
                  <a:cubicBezTo>
                    <a:pt x="32" y="12"/>
                    <a:pt x="32" y="12"/>
                    <a:pt x="32" y="11"/>
                  </a:cubicBezTo>
                  <a:cubicBezTo>
                    <a:pt x="32" y="11"/>
                    <a:pt x="33" y="10"/>
                    <a:pt x="33" y="10"/>
                  </a:cubicBezTo>
                  <a:cubicBezTo>
                    <a:pt x="31" y="9"/>
                    <a:pt x="30" y="8"/>
                    <a:pt x="30" y="6"/>
                  </a:cubicBezTo>
                  <a:cubicBezTo>
                    <a:pt x="30" y="6"/>
                    <a:pt x="30" y="7"/>
                    <a:pt x="29" y="7"/>
                  </a:cubicBezTo>
                  <a:cubicBezTo>
                    <a:pt x="28" y="7"/>
                    <a:pt x="28" y="6"/>
                    <a:pt x="28" y="5"/>
                  </a:cubicBezTo>
                  <a:cubicBezTo>
                    <a:pt x="27" y="5"/>
                    <a:pt x="26" y="5"/>
                    <a:pt x="26" y="4"/>
                  </a:cubicBezTo>
                  <a:cubicBezTo>
                    <a:pt x="26" y="4"/>
                    <a:pt x="26" y="3"/>
                    <a:pt x="26" y="3"/>
                  </a:cubicBezTo>
                  <a:lnTo>
                    <a:pt x="24" y="3"/>
                  </a:lnTo>
                  <a:cubicBezTo>
                    <a:pt x="23" y="4"/>
                    <a:pt x="23" y="4"/>
                    <a:pt x="22" y="4"/>
                  </a:cubicBezTo>
                  <a:cubicBezTo>
                    <a:pt x="22" y="4"/>
                    <a:pt x="21" y="4"/>
                    <a:pt x="21" y="4"/>
                  </a:cubicBezTo>
                  <a:cubicBezTo>
                    <a:pt x="21" y="4"/>
                    <a:pt x="20" y="5"/>
                    <a:pt x="20" y="5"/>
                  </a:cubicBezTo>
                  <a:cubicBezTo>
                    <a:pt x="19" y="5"/>
                    <a:pt x="19" y="5"/>
                    <a:pt x="19" y="4"/>
                  </a:cubicBezTo>
                  <a:cubicBezTo>
                    <a:pt x="18" y="5"/>
                    <a:pt x="17" y="4"/>
                    <a:pt x="17" y="3"/>
                  </a:cubicBezTo>
                  <a:cubicBezTo>
                    <a:pt x="16" y="3"/>
                    <a:pt x="15" y="4"/>
                    <a:pt x="14" y="3"/>
                  </a:cubicBezTo>
                  <a:cubicBezTo>
                    <a:pt x="14" y="4"/>
                    <a:pt x="13" y="4"/>
                    <a:pt x="13" y="4"/>
                  </a:cubicBezTo>
                  <a:cubicBezTo>
                    <a:pt x="12" y="4"/>
                    <a:pt x="12" y="4"/>
                    <a:pt x="11" y="4"/>
                  </a:cubicBezTo>
                  <a:cubicBezTo>
                    <a:pt x="11" y="1"/>
                    <a:pt x="8" y="1"/>
                    <a:pt x="7" y="0"/>
                  </a:cubicBezTo>
                  <a:cubicBezTo>
                    <a:pt x="7" y="0"/>
                    <a:pt x="7" y="1"/>
                    <a:pt x="7" y="2"/>
                  </a:cubicBezTo>
                  <a:cubicBezTo>
                    <a:pt x="6" y="2"/>
                    <a:pt x="5" y="2"/>
                    <a:pt x="5" y="3"/>
                  </a:cubicBezTo>
                  <a:cubicBezTo>
                    <a:pt x="5" y="5"/>
                    <a:pt x="5" y="4"/>
                    <a:pt x="5" y="6"/>
                  </a:cubicBezTo>
                  <a:cubicBezTo>
                    <a:pt x="5" y="7"/>
                    <a:pt x="5" y="9"/>
                    <a:pt x="5" y="9"/>
                  </a:cubicBezTo>
                  <a:cubicBezTo>
                    <a:pt x="5" y="9"/>
                    <a:pt x="4" y="9"/>
                    <a:pt x="4" y="8"/>
                  </a:cubicBezTo>
                  <a:cubicBezTo>
                    <a:pt x="3" y="8"/>
                    <a:pt x="3" y="7"/>
                    <a:pt x="3" y="6"/>
                  </a:cubicBezTo>
                  <a:cubicBezTo>
                    <a:pt x="3" y="3"/>
                    <a:pt x="4" y="2"/>
                    <a:pt x="5" y="0"/>
                  </a:cubicBezTo>
                  <a:cubicBezTo>
                    <a:pt x="1" y="1"/>
                    <a:pt x="0" y="3"/>
                    <a:pt x="0" y="6"/>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76" name="Freeform 144">
              <a:extLst>
                <a:ext uri="{FF2B5EF4-FFF2-40B4-BE49-F238E27FC236}">
                  <a16:creationId xmlns:a16="http://schemas.microsoft.com/office/drawing/2014/main" xmlns="" id="{46164EA5-795F-4499-8089-FE2F09BE61BB}"/>
                </a:ext>
              </a:extLst>
            </p:cNvPr>
            <p:cNvSpPr>
              <a:spLocks/>
            </p:cNvSpPr>
            <p:nvPr>
              <p:custDataLst>
                <p:tags r:id="rId141"/>
              </p:custDataLst>
            </p:nvPr>
          </p:nvSpPr>
          <p:spPr bwMode="auto">
            <a:xfrm>
              <a:off x="1208" y="2429"/>
              <a:ext cx="215" cy="368"/>
            </a:xfrm>
            <a:custGeom>
              <a:avLst/>
              <a:gdLst>
                <a:gd name="T0" fmla="*/ 30 w 30"/>
                <a:gd name="T1" fmla="*/ 30 h 48"/>
                <a:gd name="T2" fmla="*/ 29 w 30"/>
                <a:gd name="T3" fmla="*/ 28 h 48"/>
                <a:gd name="T4" fmla="*/ 30 w 30"/>
                <a:gd name="T5" fmla="*/ 26 h 48"/>
                <a:gd name="T6" fmla="*/ 29 w 30"/>
                <a:gd name="T7" fmla="*/ 21 h 48"/>
                <a:gd name="T8" fmla="*/ 30 w 30"/>
                <a:gd name="T9" fmla="*/ 18 h 48"/>
                <a:gd name="T10" fmla="*/ 30 w 30"/>
                <a:gd name="T11" fmla="*/ 18 h 48"/>
                <a:gd name="T12" fmla="*/ 25 w 30"/>
                <a:gd name="T13" fmla="*/ 18 h 48"/>
                <a:gd name="T14" fmla="*/ 25 w 30"/>
                <a:gd name="T15" fmla="*/ 18 h 48"/>
                <a:gd name="T16" fmla="*/ 23 w 30"/>
                <a:gd name="T17" fmla="*/ 16 h 48"/>
                <a:gd name="T18" fmla="*/ 16 w 30"/>
                <a:gd name="T19" fmla="*/ 8 h 48"/>
                <a:gd name="T20" fmla="*/ 21 w 30"/>
                <a:gd name="T21" fmla="*/ 2 h 48"/>
                <a:gd name="T22" fmla="*/ 21 w 30"/>
                <a:gd name="T23" fmla="*/ 2 h 48"/>
                <a:gd name="T24" fmla="*/ 21 w 30"/>
                <a:gd name="T25" fmla="*/ 1 h 48"/>
                <a:gd name="T26" fmla="*/ 21 w 30"/>
                <a:gd name="T27" fmla="*/ 1 h 48"/>
                <a:gd name="T28" fmla="*/ 19 w 30"/>
                <a:gd name="T29" fmla="*/ 0 h 48"/>
                <a:gd name="T30" fmla="*/ 15 w 30"/>
                <a:gd name="T31" fmla="*/ 4 h 48"/>
                <a:gd name="T32" fmla="*/ 15 w 30"/>
                <a:gd name="T33" fmla="*/ 4 h 48"/>
                <a:gd name="T34" fmla="*/ 15 w 30"/>
                <a:gd name="T35" fmla="*/ 4 h 48"/>
                <a:gd name="T36" fmla="*/ 15 w 30"/>
                <a:gd name="T37" fmla="*/ 4 h 48"/>
                <a:gd name="T38" fmla="*/ 14 w 30"/>
                <a:gd name="T39" fmla="*/ 4 h 48"/>
                <a:gd name="T40" fmla="*/ 10 w 30"/>
                <a:gd name="T41" fmla="*/ 4 h 48"/>
                <a:gd name="T42" fmla="*/ 7 w 30"/>
                <a:gd name="T43" fmla="*/ 10 h 48"/>
                <a:gd name="T44" fmla="*/ 4 w 30"/>
                <a:gd name="T45" fmla="*/ 14 h 48"/>
                <a:gd name="T46" fmla="*/ 4 w 30"/>
                <a:gd name="T47" fmla="*/ 16 h 48"/>
                <a:gd name="T48" fmla="*/ 4 w 30"/>
                <a:gd name="T49" fmla="*/ 19 h 48"/>
                <a:gd name="T50" fmla="*/ 4 w 30"/>
                <a:gd name="T51" fmla="*/ 24 h 48"/>
                <a:gd name="T52" fmla="*/ 0 w 30"/>
                <a:gd name="T53" fmla="*/ 29 h 48"/>
                <a:gd name="T54" fmla="*/ 0 w 30"/>
                <a:gd name="T55" fmla="*/ 31 h 48"/>
                <a:gd name="T56" fmla="*/ 6 w 30"/>
                <a:gd name="T57" fmla="*/ 35 h 48"/>
                <a:gd name="T58" fmla="*/ 7 w 30"/>
                <a:gd name="T59" fmla="*/ 35 h 48"/>
                <a:gd name="T60" fmla="*/ 13 w 30"/>
                <a:gd name="T61" fmla="*/ 38 h 48"/>
                <a:gd name="T62" fmla="*/ 17 w 30"/>
                <a:gd name="T63" fmla="*/ 43 h 48"/>
                <a:gd name="T64" fmla="*/ 21 w 30"/>
                <a:gd name="T65" fmla="*/ 42 h 48"/>
                <a:gd name="T66" fmla="*/ 22 w 30"/>
                <a:gd name="T67" fmla="*/ 42 h 48"/>
                <a:gd name="T68" fmla="*/ 23 w 30"/>
                <a:gd name="T69" fmla="*/ 44 h 48"/>
                <a:gd name="T70" fmla="*/ 21 w 30"/>
                <a:gd name="T71" fmla="*/ 45 h 48"/>
                <a:gd name="T72" fmla="*/ 23 w 30"/>
                <a:gd name="T73" fmla="*/ 48 h 48"/>
                <a:gd name="T74" fmla="*/ 23 w 30"/>
                <a:gd name="T75" fmla="*/ 48 h 48"/>
                <a:gd name="T76" fmla="*/ 24 w 30"/>
                <a:gd name="T77" fmla="*/ 48 h 48"/>
                <a:gd name="T78" fmla="*/ 24 w 30"/>
                <a:gd name="T79" fmla="*/ 48 h 48"/>
                <a:gd name="T80" fmla="*/ 25 w 30"/>
                <a:gd name="T81" fmla="*/ 39 h 48"/>
                <a:gd name="T82" fmla="*/ 23 w 30"/>
                <a:gd name="T83" fmla="*/ 35 h 48"/>
                <a:gd name="T84" fmla="*/ 25 w 30"/>
                <a:gd name="T85" fmla="*/ 33 h 48"/>
                <a:gd name="T86" fmla="*/ 25 w 30"/>
                <a:gd name="T87" fmla="*/ 33 h 48"/>
                <a:gd name="T88" fmla="*/ 25 w 30"/>
                <a:gd name="T89" fmla="*/ 33 h 48"/>
                <a:gd name="T90" fmla="*/ 25 w 30"/>
                <a:gd name="T91" fmla="*/ 33 h 48"/>
                <a:gd name="T92" fmla="*/ 24 w 30"/>
                <a:gd name="T93" fmla="*/ 31 h 48"/>
                <a:gd name="T94" fmla="*/ 30 w 30"/>
                <a:gd name="T95" fmla="*/ 30 h 48"/>
                <a:gd name="T96" fmla="*/ 30 w 30"/>
                <a:gd name="T97" fmla="*/ 30 h 48"/>
                <a:gd name="T98" fmla="*/ 30 w 30"/>
                <a:gd name="T99" fmla="*/ 30 h 4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0"/>
                <a:gd name="T151" fmla="*/ 0 h 48"/>
                <a:gd name="T152" fmla="*/ 30 w 30"/>
                <a:gd name="T153" fmla="*/ 48 h 4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0" h="48">
                  <a:moveTo>
                    <a:pt x="30" y="30"/>
                  </a:moveTo>
                  <a:cubicBezTo>
                    <a:pt x="30" y="29"/>
                    <a:pt x="29" y="28"/>
                    <a:pt x="29" y="28"/>
                  </a:cubicBezTo>
                  <a:cubicBezTo>
                    <a:pt x="29" y="27"/>
                    <a:pt x="30" y="26"/>
                    <a:pt x="30" y="26"/>
                  </a:cubicBezTo>
                  <a:cubicBezTo>
                    <a:pt x="30" y="25"/>
                    <a:pt x="29" y="22"/>
                    <a:pt x="29" y="21"/>
                  </a:cubicBezTo>
                  <a:cubicBezTo>
                    <a:pt x="29" y="20"/>
                    <a:pt x="30" y="19"/>
                    <a:pt x="30" y="18"/>
                  </a:cubicBezTo>
                  <a:lnTo>
                    <a:pt x="25" y="18"/>
                  </a:lnTo>
                  <a:cubicBezTo>
                    <a:pt x="24" y="18"/>
                    <a:pt x="23" y="16"/>
                    <a:pt x="23" y="16"/>
                  </a:cubicBezTo>
                  <a:cubicBezTo>
                    <a:pt x="19" y="16"/>
                    <a:pt x="16" y="13"/>
                    <a:pt x="16" y="8"/>
                  </a:cubicBezTo>
                  <a:cubicBezTo>
                    <a:pt x="16" y="5"/>
                    <a:pt x="17" y="3"/>
                    <a:pt x="21" y="2"/>
                  </a:cubicBezTo>
                  <a:lnTo>
                    <a:pt x="21" y="1"/>
                  </a:lnTo>
                  <a:cubicBezTo>
                    <a:pt x="20" y="1"/>
                    <a:pt x="20" y="1"/>
                    <a:pt x="19" y="0"/>
                  </a:cubicBezTo>
                  <a:cubicBezTo>
                    <a:pt x="18" y="2"/>
                    <a:pt x="16" y="3"/>
                    <a:pt x="15" y="4"/>
                  </a:cubicBezTo>
                  <a:cubicBezTo>
                    <a:pt x="14" y="4"/>
                    <a:pt x="14" y="4"/>
                    <a:pt x="14" y="4"/>
                  </a:cubicBezTo>
                  <a:cubicBezTo>
                    <a:pt x="13" y="5"/>
                    <a:pt x="11" y="4"/>
                    <a:pt x="10" y="4"/>
                  </a:cubicBezTo>
                  <a:cubicBezTo>
                    <a:pt x="8" y="6"/>
                    <a:pt x="9" y="8"/>
                    <a:pt x="7" y="10"/>
                  </a:cubicBezTo>
                  <a:cubicBezTo>
                    <a:pt x="7" y="11"/>
                    <a:pt x="5" y="12"/>
                    <a:pt x="4" y="14"/>
                  </a:cubicBezTo>
                  <a:cubicBezTo>
                    <a:pt x="4" y="14"/>
                    <a:pt x="4" y="15"/>
                    <a:pt x="4" y="16"/>
                  </a:cubicBezTo>
                  <a:cubicBezTo>
                    <a:pt x="3" y="16"/>
                    <a:pt x="4" y="19"/>
                    <a:pt x="4" y="19"/>
                  </a:cubicBezTo>
                  <a:cubicBezTo>
                    <a:pt x="4" y="20"/>
                    <a:pt x="4" y="23"/>
                    <a:pt x="4" y="24"/>
                  </a:cubicBezTo>
                  <a:cubicBezTo>
                    <a:pt x="4" y="26"/>
                    <a:pt x="2" y="29"/>
                    <a:pt x="0" y="29"/>
                  </a:cubicBezTo>
                  <a:cubicBezTo>
                    <a:pt x="0" y="30"/>
                    <a:pt x="0" y="31"/>
                    <a:pt x="0" y="31"/>
                  </a:cubicBezTo>
                  <a:cubicBezTo>
                    <a:pt x="1" y="32"/>
                    <a:pt x="4" y="35"/>
                    <a:pt x="6" y="35"/>
                  </a:cubicBezTo>
                  <a:cubicBezTo>
                    <a:pt x="6" y="35"/>
                    <a:pt x="7" y="35"/>
                    <a:pt x="7" y="35"/>
                  </a:cubicBezTo>
                  <a:cubicBezTo>
                    <a:pt x="9" y="35"/>
                    <a:pt x="11" y="36"/>
                    <a:pt x="13" y="38"/>
                  </a:cubicBezTo>
                  <a:cubicBezTo>
                    <a:pt x="14" y="39"/>
                    <a:pt x="15" y="43"/>
                    <a:pt x="17" y="43"/>
                  </a:cubicBezTo>
                  <a:cubicBezTo>
                    <a:pt x="18" y="43"/>
                    <a:pt x="19" y="42"/>
                    <a:pt x="21" y="42"/>
                  </a:cubicBezTo>
                  <a:cubicBezTo>
                    <a:pt x="21" y="42"/>
                    <a:pt x="21" y="42"/>
                    <a:pt x="22" y="42"/>
                  </a:cubicBezTo>
                  <a:cubicBezTo>
                    <a:pt x="22" y="42"/>
                    <a:pt x="23" y="43"/>
                    <a:pt x="23" y="44"/>
                  </a:cubicBezTo>
                  <a:cubicBezTo>
                    <a:pt x="23" y="45"/>
                    <a:pt x="21" y="45"/>
                    <a:pt x="21" y="45"/>
                  </a:cubicBezTo>
                  <a:cubicBezTo>
                    <a:pt x="21" y="47"/>
                    <a:pt x="22" y="47"/>
                    <a:pt x="23" y="48"/>
                  </a:cubicBezTo>
                  <a:lnTo>
                    <a:pt x="24" y="48"/>
                  </a:lnTo>
                  <a:cubicBezTo>
                    <a:pt x="24" y="45"/>
                    <a:pt x="25" y="42"/>
                    <a:pt x="25" y="39"/>
                  </a:cubicBezTo>
                  <a:cubicBezTo>
                    <a:pt x="25" y="36"/>
                    <a:pt x="23" y="37"/>
                    <a:pt x="23" y="35"/>
                  </a:cubicBezTo>
                  <a:cubicBezTo>
                    <a:pt x="23" y="34"/>
                    <a:pt x="25" y="34"/>
                    <a:pt x="25" y="33"/>
                  </a:cubicBezTo>
                  <a:cubicBezTo>
                    <a:pt x="25" y="32"/>
                    <a:pt x="24" y="32"/>
                    <a:pt x="24" y="31"/>
                  </a:cubicBezTo>
                  <a:cubicBezTo>
                    <a:pt x="24" y="31"/>
                    <a:pt x="29" y="30"/>
                    <a:pt x="30" y="3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77" name="Freeform 145">
              <a:extLst>
                <a:ext uri="{FF2B5EF4-FFF2-40B4-BE49-F238E27FC236}">
                  <a16:creationId xmlns:a16="http://schemas.microsoft.com/office/drawing/2014/main" xmlns="" id="{264BD3C9-18DC-4E69-AA6C-D11361154279}"/>
                </a:ext>
              </a:extLst>
            </p:cNvPr>
            <p:cNvSpPr>
              <a:spLocks/>
            </p:cNvSpPr>
            <p:nvPr>
              <p:custDataLst>
                <p:tags r:id="rId142"/>
              </p:custDataLst>
            </p:nvPr>
          </p:nvSpPr>
          <p:spPr bwMode="auto">
            <a:xfrm>
              <a:off x="597" y="1185"/>
              <a:ext cx="1186" cy="590"/>
            </a:xfrm>
            <a:custGeom>
              <a:avLst/>
              <a:gdLst>
                <a:gd name="T0" fmla="*/ 134 w 165"/>
                <a:gd name="T1" fmla="*/ 64 h 78"/>
                <a:gd name="T2" fmla="*/ 118 w 165"/>
                <a:gd name="T3" fmla="*/ 70 h 78"/>
                <a:gd name="T4" fmla="*/ 106 w 165"/>
                <a:gd name="T5" fmla="*/ 76 h 78"/>
                <a:gd name="T6" fmla="*/ 95 w 165"/>
                <a:gd name="T7" fmla="*/ 78 h 78"/>
                <a:gd name="T8" fmla="*/ 99 w 165"/>
                <a:gd name="T9" fmla="*/ 70 h 78"/>
                <a:gd name="T10" fmla="*/ 104 w 165"/>
                <a:gd name="T11" fmla="*/ 71 h 78"/>
                <a:gd name="T12" fmla="*/ 101 w 165"/>
                <a:gd name="T13" fmla="*/ 68 h 78"/>
                <a:gd name="T14" fmla="*/ 92 w 165"/>
                <a:gd name="T15" fmla="*/ 60 h 78"/>
                <a:gd name="T16" fmla="*/ 86 w 165"/>
                <a:gd name="T17" fmla="*/ 63 h 78"/>
                <a:gd name="T18" fmla="*/ 78 w 165"/>
                <a:gd name="T19" fmla="*/ 61 h 78"/>
                <a:gd name="T20" fmla="*/ 74 w 165"/>
                <a:gd name="T21" fmla="*/ 58 h 78"/>
                <a:gd name="T22" fmla="*/ 11 w 165"/>
                <a:gd name="T23" fmla="*/ 60 h 78"/>
                <a:gd name="T24" fmla="*/ 6 w 165"/>
                <a:gd name="T25" fmla="*/ 53 h 78"/>
                <a:gd name="T26" fmla="*/ 7 w 165"/>
                <a:gd name="T27" fmla="*/ 48 h 78"/>
                <a:gd name="T28" fmla="*/ 5 w 165"/>
                <a:gd name="T29" fmla="*/ 47 h 78"/>
                <a:gd name="T30" fmla="*/ 10 w 165"/>
                <a:gd name="T31" fmla="*/ 38 h 78"/>
                <a:gd name="T32" fmla="*/ 4 w 165"/>
                <a:gd name="T33" fmla="*/ 31 h 78"/>
                <a:gd name="T34" fmla="*/ 26 w 165"/>
                <a:gd name="T35" fmla="*/ 6 h 78"/>
                <a:gd name="T36" fmla="*/ 33 w 165"/>
                <a:gd name="T37" fmla="*/ 8 h 78"/>
                <a:gd name="T38" fmla="*/ 53 w 165"/>
                <a:gd name="T39" fmla="*/ 4 h 78"/>
                <a:gd name="T40" fmla="*/ 62 w 165"/>
                <a:gd name="T41" fmla="*/ 5 h 78"/>
                <a:gd name="T42" fmla="*/ 79 w 165"/>
                <a:gd name="T43" fmla="*/ 10 h 78"/>
                <a:gd name="T44" fmla="*/ 89 w 165"/>
                <a:gd name="T45" fmla="*/ 8 h 78"/>
                <a:gd name="T46" fmla="*/ 101 w 165"/>
                <a:gd name="T47" fmla="*/ 10 h 78"/>
                <a:gd name="T48" fmla="*/ 105 w 165"/>
                <a:gd name="T49" fmla="*/ 8 h 78"/>
                <a:gd name="T50" fmla="*/ 104 w 165"/>
                <a:gd name="T51" fmla="*/ 11 h 78"/>
                <a:gd name="T52" fmla="*/ 112 w 165"/>
                <a:gd name="T53" fmla="*/ 6 h 78"/>
                <a:gd name="T54" fmla="*/ 116 w 165"/>
                <a:gd name="T55" fmla="*/ 0 h 78"/>
                <a:gd name="T56" fmla="*/ 117 w 165"/>
                <a:gd name="T57" fmla="*/ 8 h 78"/>
                <a:gd name="T58" fmla="*/ 122 w 165"/>
                <a:gd name="T59" fmla="*/ 7 h 78"/>
                <a:gd name="T60" fmla="*/ 131 w 165"/>
                <a:gd name="T61" fmla="*/ 4 h 78"/>
                <a:gd name="T62" fmla="*/ 127 w 165"/>
                <a:gd name="T63" fmla="*/ 13 h 78"/>
                <a:gd name="T64" fmla="*/ 121 w 165"/>
                <a:gd name="T65" fmla="*/ 13 h 78"/>
                <a:gd name="T66" fmla="*/ 111 w 165"/>
                <a:gd name="T67" fmla="*/ 14 h 78"/>
                <a:gd name="T68" fmla="*/ 107 w 165"/>
                <a:gd name="T69" fmla="*/ 20 h 78"/>
                <a:gd name="T70" fmla="*/ 102 w 165"/>
                <a:gd name="T71" fmla="*/ 19 h 78"/>
                <a:gd name="T72" fmla="*/ 99 w 165"/>
                <a:gd name="T73" fmla="*/ 25 h 78"/>
                <a:gd name="T74" fmla="*/ 93 w 165"/>
                <a:gd name="T75" fmla="*/ 33 h 78"/>
                <a:gd name="T76" fmla="*/ 92 w 165"/>
                <a:gd name="T77" fmla="*/ 37 h 78"/>
                <a:gd name="T78" fmla="*/ 97 w 165"/>
                <a:gd name="T79" fmla="*/ 37 h 78"/>
                <a:gd name="T80" fmla="*/ 110 w 165"/>
                <a:gd name="T81" fmla="*/ 43 h 78"/>
                <a:gd name="T82" fmla="*/ 109 w 165"/>
                <a:gd name="T83" fmla="*/ 45 h 78"/>
                <a:gd name="T84" fmla="*/ 111 w 165"/>
                <a:gd name="T85" fmla="*/ 54 h 78"/>
                <a:gd name="T86" fmla="*/ 128 w 165"/>
                <a:gd name="T87" fmla="*/ 28 h 78"/>
                <a:gd name="T88" fmla="*/ 139 w 165"/>
                <a:gd name="T89" fmla="*/ 23 h 78"/>
                <a:gd name="T90" fmla="*/ 145 w 165"/>
                <a:gd name="T91" fmla="*/ 27 h 78"/>
                <a:gd name="T92" fmla="*/ 145 w 165"/>
                <a:gd name="T93" fmla="*/ 34 h 78"/>
                <a:gd name="T94" fmla="*/ 155 w 165"/>
                <a:gd name="T95" fmla="*/ 32 h 78"/>
                <a:gd name="T96" fmla="*/ 156 w 165"/>
                <a:gd name="T97" fmla="*/ 36 h 78"/>
                <a:gd name="T98" fmla="*/ 156 w 165"/>
                <a:gd name="T99" fmla="*/ 46 h 78"/>
                <a:gd name="T100" fmla="*/ 165 w 165"/>
                <a:gd name="T101" fmla="*/ 47 h 78"/>
                <a:gd name="T102" fmla="*/ 155 w 165"/>
                <a:gd name="T103" fmla="*/ 54 h 78"/>
                <a:gd name="T104" fmla="*/ 152 w 165"/>
                <a:gd name="T105" fmla="*/ 56 h 78"/>
                <a:gd name="T106" fmla="*/ 141 w 165"/>
                <a:gd name="T107" fmla="*/ 55 h 78"/>
                <a:gd name="T108" fmla="*/ 140 w 165"/>
                <a:gd name="T109" fmla="*/ 58 h 78"/>
                <a:gd name="T110" fmla="*/ 135 w 165"/>
                <a:gd name="T111" fmla="*/ 62 h 78"/>
                <a:gd name="T112" fmla="*/ 140 w 165"/>
                <a:gd name="T113" fmla="*/ 63 h 78"/>
                <a:gd name="T114" fmla="*/ 146 w 165"/>
                <a:gd name="T115" fmla="*/ 70 h 78"/>
                <a:gd name="T116" fmla="*/ 134 w 165"/>
                <a:gd name="T117" fmla="*/ 75 h 78"/>
                <a:gd name="T118" fmla="*/ 135 w 165"/>
                <a:gd name="T119" fmla="*/ 70 h 78"/>
                <a:gd name="T120" fmla="*/ 133 w 165"/>
                <a:gd name="T121" fmla="*/ 70 h 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5"/>
                <a:gd name="T184" fmla="*/ 0 h 78"/>
                <a:gd name="T185" fmla="*/ 165 w 165"/>
                <a:gd name="T186" fmla="*/ 78 h 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5" h="78">
                  <a:moveTo>
                    <a:pt x="133" y="70"/>
                  </a:moveTo>
                  <a:lnTo>
                    <a:pt x="133" y="67"/>
                  </a:lnTo>
                  <a:cubicBezTo>
                    <a:pt x="133" y="67"/>
                    <a:pt x="134" y="65"/>
                    <a:pt x="134" y="64"/>
                  </a:cubicBezTo>
                  <a:cubicBezTo>
                    <a:pt x="133" y="64"/>
                    <a:pt x="133" y="64"/>
                    <a:pt x="131" y="64"/>
                  </a:cubicBezTo>
                  <a:cubicBezTo>
                    <a:pt x="129" y="64"/>
                    <a:pt x="128" y="66"/>
                    <a:pt x="127" y="68"/>
                  </a:cubicBezTo>
                  <a:cubicBezTo>
                    <a:pt x="125" y="70"/>
                    <a:pt x="122" y="70"/>
                    <a:pt x="118" y="70"/>
                  </a:cubicBezTo>
                  <a:lnTo>
                    <a:pt x="114" y="70"/>
                  </a:lnTo>
                  <a:cubicBezTo>
                    <a:pt x="112" y="74"/>
                    <a:pt x="109" y="76"/>
                    <a:pt x="106" y="76"/>
                  </a:cubicBezTo>
                  <a:lnTo>
                    <a:pt x="102" y="77"/>
                  </a:lnTo>
                  <a:cubicBezTo>
                    <a:pt x="102" y="78"/>
                    <a:pt x="101" y="78"/>
                    <a:pt x="100" y="78"/>
                  </a:cubicBezTo>
                  <a:cubicBezTo>
                    <a:pt x="99" y="78"/>
                    <a:pt x="97" y="78"/>
                    <a:pt x="95" y="78"/>
                  </a:cubicBezTo>
                  <a:cubicBezTo>
                    <a:pt x="95" y="78"/>
                    <a:pt x="94" y="78"/>
                    <a:pt x="94" y="78"/>
                  </a:cubicBezTo>
                  <a:cubicBezTo>
                    <a:pt x="95" y="76"/>
                    <a:pt x="97" y="76"/>
                    <a:pt x="98" y="75"/>
                  </a:cubicBezTo>
                  <a:cubicBezTo>
                    <a:pt x="99" y="73"/>
                    <a:pt x="98" y="72"/>
                    <a:pt x="99" y="70"/>
                  </a:cubicBezTo>
                  <a:lnTo>
                    <a:pt x="100" y="70"/>
                  </a:lnTo>
                  <a:cubicBezTo>
                    <a:pt x="100" y="71"/>
                    <a:pt x="101" y="72"/>
                    <a:pt x="101" y="72"/>
                  </a:cubicBezTo>
                  <a:cubicBezTo>
                    <a:pt x="102" y="72"/>
                    <a:pt x="102" y="72"/>
                    <a:pt x="104" y="71"/>
                  </a:cubicBezTo>
                  <a:lnTo>
                    <a:pt x="104" y="70"/>
                  </a:lnTo>
                  <a:cubicBezTo>
                    <a:pt x="103" y="69"/>
                    <a:pt x="102" y="68"/>
                    <a:pt x="101" y="68"/>
                  </a:cubicBezTo>
                  <a:cubicBezTo>
                    <a:pt x="99" y="68"/>
                    <a:pt x="96" y="68"/>
                    <a:pt x="96" y="67"/>
                  </a:cubicBezTo>
                  <a:cubicBezTo>
                    <a:pt x="95" y="66"/>
                    <a:pt x="96" y="65"/>
                    <a:pt x="95" y="64"/>
                  </a:cubicBezTo>
                  <a:cubicBezTo>
                    <a:pt x="94" y="63"/>
                    <a:pt x="92" y="63"/>
                    <a:pt x="92" y="60"/>
                  </a:cubicBezTo>
                  <a:lnTo>
                    <a:pt x="91" y="60"/>
                  </a:lnTo>
                  <a:cubicBezTo>
                    <a:pt x="90" y="60"/>
                    <a:pt x="89" y="60"/>
                    <a:pt x="88" y="61"/>
                  </a:cubicBezTo>
                  <a:cubicBezTo>
                    <a:pt x="87" y="61"/>
                    <a:pt x="87" y="63"/>
                    <a:pt x="86" y="63"/>
                  </a:cubicBezTo>
                  <a:cubicBezTo>
                    <a:pt x="84" y="63"/>
                    <a:pt x="83" y="62"/>
                    <a:pt x="82" y="61"/>
                  </a:cubicBezTo>
                  <a:cubicBezTo>
                    <a:pt x="82" y="61"/>
                    <a:pt x="82" y="62"/>
                    <a:pt x="82" y="62"/>
                  </a:cubicBezTo>
                  <a:cubicBezTo>
                    <a:pt x="81" y="62"/>
                    <a:pt x="80" y="61"/>
                    <a:pt x="79" y="61"/>
                  </a:cubicBezTo>
                  <a:cubicBezTo>
                    <a:pt x="78" y="61"/>
                    <a:pt x="78" y="61"/>
                    <a:pt x="78" y="61"/>
                  </a:cubicBezTo>
                  <a:cubicBezTo>
                    <a:pt x="77" y="61"/>
                    <a:pt x="76" y="60"/>
                    <a:pt x="76" y="58"/>
                  </a:cubicBezTo>
                  <a:lnTo>
                    <a:pt x="74" y="58"/>
                  </a:lnTo>
                  <a:cubicBezTo>
                    <a:pt x="74" y="59"/>
                    <a:pt x="75" y="59"/>
                    <a:pt x="75" y="60"/>
                  </a:cubicBezTo>
                  <a:lnTo>
                    <a:pt x="11" y="60"/>
                  </a:lnTo>
                  <a:cubicBezTo>
                    <a:pt x="12" y="58"/>
                    <a:pt x="11" y="59"/>
                    <a:pt x="11" y="58"/>
                  </a:cubicBezTo>
                  <a:cubicBezTo>
                    <a:pt x="11" y="58"/>
                    <a:pt x="10" y="57"/>
                    <a:pt x="10" y="57"/>
                  </a:cubicBezTo>
                  <a:cubicBezTo>
                    <a:pt x="10" y="57"/>
                    <a:pt x="9" y="56"/>
                    <a:pt x="9" y="56"/>
                  </a:cubicBezTo>
                  <a:cubicBezTo>
                    <a:pt x="8" y="56"/>
                    <a:pt x="6" y="54"/>
                    <a:pt x="6" y="53"/>
                  </a:cubicBezTo>
                  <a:cubicBezTo>
                    <a:pt x="6" y="52"/>
                    <a:pt x="8" y="52"/>
                    <a:pt x="9" y="51"/>
                  </a:cubicBezTo>
                  <a:cubicBezTo>
                    <a:pt x="8" y="51"/>
                    <a:pt x="7" y="51"/>
                    <a:pt x="7" y="50"/>
                  </a:cubicBezTo>
                  <a:cubicBezTo>
                    <a:pt x="7" y="49"/>
                    <a:pt x="6" y="49"/>
                    <a:pt x="7" y="48"/>
                  </a:cubicBezTo>
                  <a:lnTo>
                    <a:pt x="6" y="48"/>
                  </a:lnTo>
                  <a:lnTo>
                    <a:pt x="6" y="47"/>
                  </a:lnTo>
                  <a:cubicBezTo>
                    <a:pt x="6" y="47"/>
                    <a:pt x="5" y="47"/>
                    <a:pt x="5" y="47"/>
                  </a:cubicBezTo>
                  <a:cubicBezTo>
                    <a:pt x="5" y="45"/>
                    <a:pt x="6" y="45"/>
                    <a:pt x="7" y="44"/>
                  </a:cubicBezTo>
                  <a:cubicBezTo>
                    <a:pt x="6" y="44"/>
                    <a:pt x="7" y="44"/>
                    <a:pt x="8" y="43"/>
                  </a:cubicBezTo>
                  <a:cubicBezTo>
                    <a:pt x="9" y="43"/>
                    <a:pt x="11" y="42"/>
                    <a:pt x="11" y="41"/>
                  </a:cubicBezTo>
                  <a:cubicBezTo>
                    <a:pt x="11" y="39"/>
                    <a:pt x="10" y="39"/>
                    <a:pt x="10" y="38"/>
                  </a:cubicBezTo>
                  <a:cubicBezTo>
                    <a:pt x="10" y="36"/>
                    <a:pt x="11" y="36"/>
                    <a:pt x="11" y="35"/>
                  </a:cubicBezTo>
                  <a:cubicBezTo>
                    <a:pt x="11" y="32"/>
                    <a:pt x="10" y="31"/>
                    <a:pt x="9" y="30"/>
                  </a:cubicBezTo>
                  <a:cubicBezTo>
                    <a:pt x="8" y="30"/>
                    <a:pt x="7" y="32"/>
                    <a:pt x="5" y="32"/>
                  </a:cubicBezTo>
                  <a:cubicBezTo>
                    <a:pt x="5" y="32"/>
                    <a:pt x="4" y="31"/>
                    <a:pt x="4" y="31"/>
                  </a:cubicBezTo>
                  <a:cubicBezTo>
                    <a:pt x="4" y="30"/>
                    <a:pt x="5" y="29"/>
                    <a:pt x="5" y="28"/>
                  </a:cubicBezTo>
                  <a:cubicBezTo>
                    <a:pt x="4" y="28"/>
                    <a:pt x="2" y="28"/>
                    <a:pt x="0" y="28"/>
                  </a:cubicBezTo>
                  <a:lnTo>
                    <a:pt x="26" y="6"/>
                  </a:lnTo>
                  <a:cubicBezTo>
                    <a:pt x="26" y="6"/>
                    <a:pt x="27" y="5"/>
                    <a:pt x="28" y="5"/>
                  </a:cubicBezTo>
                  <a:cubicBezTo>
                    <a:pt x="30" y="5"/>
                    <a:pt x="31" y="8"/>
                    <a:pt x="33" y="8"/>
                  </a:cubicBezTo>
                  <a:lnTo>
                    <a:pt x="42" y="5"/>
                  </a:lnTo>
                  <a:lnTo>
                    <a:pt x="48" y="5"/>
                  </a:lnTo>
                  <a:cubicBezTo>
                    <a:pt x="50" y="6"/>
                    <a:pt x="51" y="4"/>
                    <a:pt x="53" y="4"/>
                  </a:cubicBezTo>
                  <a:cubicBezTo>
                    <a:pt x="53" y="5"/>
                    <a:pt x="53" y="6"/>
                    <a:pt x="54" y="6"/>
                  </a:cubicBezTo>
                  <a:cubicBezTo>
                    <a:pt x="55" y="6"/>
                    <a:pt x="56" y="6"/>
                    <a:pt x="57" y="6"/>
                  </a:cubicBezTo>
                  <a:cubicBezTo>
                    <a:pt x="57" y="6"/>
                    <a:pt x="60" y="6"/>
                    <a:pt x="61" y="6"/>
                  </a:cubicBezTo>
                  <a:cubicBezTo>
                    <a:pt x="61" y="6"/>
                    <a:pt x="62" y="5"/>
                    <a:pt x="62" y="5"/>
                  </a:cubicBezTo>
                  <a:cubicBezTo>
                    <a:pt x="63" y="5"/>
                    <a:pt x="71" y="7"/>
                    <a:pt x="72" y="8"/>
                  </a:cubicBezTo>
                  <a:cubicBezTo>
                    <a:pt x="71" y="9"/>
                    <a:pt x="71" y="9"/>
                    <a:pt x="70" y="10"/>
                  </a:cubicBezTo>
                  <a:cubicBezTo>
                    <a:pt x="72" y="10"/>
                    <a:pt x="73" y="11"/>
                    <a:pt x="75" y="11"/>
                  </a:cubicBezTo>
                  <a:cubicBezTo>
                    <a:pt x="77" y="11"/>
                    <a:pt x="78" y="10"/>
                    <a:pt x="79" y="10"/>
                  </a:cubicBezTo>
                  <a:cubicBezTo>
                    <a:pt x="81" y="10"/>
                    <a:pt x="81" y="12"/>
                    <a:pt x="82" y="12"/>
                  </a:cubicBezTo>
                  <a:lnTo>
                    <a:pt x="83" y="10"/>
                  </a:lnTo>
                  <a:lnTo>
                    <a:pt x="89" y="8"/>
                  </a:lnTo>
                  <a:cubicBezTo>
                    <a:pt x="91" y="8"/>
                    <a:pt x="92" y="10"/>
                    <a:pt x="95" y="10"/>
                  </a:cubicBezTo>
                  <a:cubicBezTo>
                    <a:pt x="97" y="10"/>
                    <a:pt x="97" y="9"/>
                    <a:pt x="98" y="9"/>
                  </a:cubicBezTo>
                  <a:cubicBezTo>
                    <a:pt x="99" y="9"/>
                    <a:pt x="100" y="10"/>
                    <a:pt x="101" y="10"/>
                  </a:cubicBezTo>
                  <a:cubicBezTo>
                    <a:pt x="101" y="10"/>
                    <a:pt x="102" y="10"/>
                    <a:pt x="102" y="9"/>
                  </a:cubicBezTo>
                  <a:cubicBezTo>
                    <a:pt x="103" y="9"/>
                    <a:pt x="104" y="8"/>
                    <a:pt x="104" y="8"/>
                  </a:cubicBezTo>
                  <a:lnTo>
                    <a:pt x="105" y="8"/>
                  </a:lnTo>
                  <a:cubicBezTo>
                    <a:pt x="105" y="8"/>
                    <a:pt x="104" y="9"/>
                    <a:pt x="104" y="10"/>
                  </a:cubicBezTo>
                  <a:cubicBezTo>
                    <a:pt x="104" y="10"/>
                    <a:pt x="104" y="10"/>
                    <a:pt x="104" y="11"/>
                  </a:cubicBezTo>
                  <a:lnTo>
                    <a:pt x="106" y="11"/>
                  </a:lnTo>
                  <a:cubicBezTo>
                    <a:pt x="106" y="10"/>
                    <a:pt x="106" y="10"/>
                    <a:pt x="106" y="9"/>
                  </a:cubicBezTo>
                  <a:cubicBezTo>
                    <a:pt x="109" y="9"/>
                    <a:pt x="112" y="8"/>
                    <a:pt x="112" y="6"/>
                  </a:cubicBezTo>
                  <a:cubicBezTo>
                    <a:pt x="112" y="6"/>
                    <a:pt x="110" y="6"/>
                    <a:pt x="110" y="6"/>
                  </a:cubicBezTo>
                  <a:cubicBezTo>
                    <a:pt x="109" y="6"/>
                    <a:pt x="109" y="4"/>
                    <a:pt x="109" y="4"/>
                  </a:cubicBezTo>
                  <a:cubicBezTo>
                    <a:pt x="109" y="3"/>
                    <a:pt x="113" y="0"/>
                    <a:pt x="115" y="0"/>
                  </a:cubicBezTo>
                  <a:cubicBezTo>
                    <a:pt x="115" y="0"/>
                    <a:pt x="116" y="0"/>
                    <a:pt x="116" y="0"/>
                  </a:cubicBezTo>
                  <a:cubicBezTo>
                    <a:pt x="116" y="2"/>
                    <a:pt x="118" y="3"/>
                    <a:pt x="118" y="4"/>
                  </a:cubicBezTo>
                  <a:cubicBezTo>
                    <a:pt x="118" y="5"/>
                    <a:pt x="116" y="5"/>
                    <a:pt x="116" y="6"/>
                  </a:cubicBezTo>
                  <a:cubicBezTo>
                    <a:pt x="116" y="6"/>
                    <a:pt x="117" y="6"/>
                    <a:pt x="117" y="6"/>
                  </a:cubicBezTo>
                  <a:cubicBezTo>
                    <a:pt x="117" y="6"/>
                    <a:pt x="117" y="7"/>
                    <a:pt x="117" y="8"/>
                  </a:cubicBezTo>
                  <a:cubicBezTo>
                    <a:pt x="117" y="8"/>
                    <a:pt x="117" y="8"/>
                    <a:pt x="118" y="8"/>
                  </a:cubicBezTo>
                  <a:cubicBezTo>
                    <a:pt x="118" y="8"/>
                    <a:pt x="118" y="7"/>
                    <a:pt x="118" y="7"/>
                  </a:cubicBezTo>
                  <a:cubicBezTo>
                    <a:pt x="119" y="7"/>
                    <a:pt x="119" y="6"/>
                    <a:pt x="119" y="6"/>
                  </a:cubicBezTo>
                  <a:cubicBezTo>
                    <a:pt x="120" y="7"/>
                    <a:pt x="122" y="7"/>
                    <a:pt x="122" y="7"/>
                  </a:cubicBezTo>
                  <a:cubicBezTo>
                    <a:pt x="121" y="8"/>
                    <a:pt x="120" y="9"/>
                    <a:pt x="119" y="10"/>
                  </a:cubicBezTo>
                  <a:cubicBezTo>
                    <a:pt x="120" y="10"/>
                    <a:pt x="121" y="10"/>
                    <a:pt x="121" y="10"/>
                  </a:cubicBezTo>
                  <a:cubicBezTo>
                    <a:pt x="123" y="9"/>
                    <a:pt x="125" y="7"/>
                    <a:pt x="127" y="7"/>
                  </a:cubicBezTo>
                  <a:cubicBezTo>
                    <a:pt x="127" y="5"/>
                    <a:pt x="129" y="4"/>
                    <a:pt x="131" y="4"/>
                  </a:cubicBezTo>
                  <a:cubicBezTo>
                    <a:pt x="132" y="4"/>
                    <a:pt x="133" y="5"/>
                    <a:pt x="134" y="5"/>
                  </a:cubicBezTo>
                  <a:cubicBezTo>
                    <a:pt x="134" y="5"/>
                    <a:pt x="134" y="6"/>
                    <a:pt x="134" y="6"/>
                  </a:cubicBezTo>
                  <a:cubicBezTo>
                    <a:pt x="134" y="8"/>
                    <a:pt x="133" y="8"/>
                    <a:pt x="132" y="8"/>
                  </a:cubicBezTo>
                  <a:cubicBezTo>
                    <a:pt x="131" y="11"/>
                    <a:pt x="130" y="13"/>
                    <a:pt x="127" y="13"/>
                  </a:cubicBezTo>
                  <a:cubicBezTo>
                    <a:pt x="127" y="13"/>
                    <a:pt x="126" y="13"/>
                    <a:pt x="126" y="12"/>
                  </a:cubicBezTo>
                  <a:cubicBezTo>
                    <a:pt x="125" y="12"/>
                    <a:pt x="125" y="13"/>
                    <a:pt x="125" y="13"/>
                  </a:cubicBezTo>
                  <a:cubicBezTo>
                    <a:pt x="124" y="13"/>
                    <a:pt x="124" y="14"/>
                    <a:pt x="123" y="14"/>
                  </a:cubicBezTo>
                  <a:cubicBezTo>
                    <a:pt x="122" y="14"/>
                    <a:pt x="122" y="13"/>
                    <a:pt x="121" y="13"/>
                  </a:cubicBezTo>
                  <a:cubicBezTo>
                    <a:pt x="119" y="13"/>
                    <a:pt x="119" y="15"/>
                    <a:pt x="116" y="15"/>
                  </a:cubicBezTo>
                  <a:cubicBezTo>
                    <a:pt x="115" y="15"/>
                    <a:pt x="113" y="15"/>
                    <a:pt x="113" y="14"/>
                  </a:cubicBezTo>
                  <a:lnTo>
                    <a:pt x="111" y="14"/>
                  </a:lnTo>
                  <a:cubicBezTo>
                    <a:pt x="112" y="16"/>
                    <a:pt x="114" y="15"/>
                    <a:pt x="116" y="15"/>
                  </a:cubicBezTo>
                  <a:cubicBezTo>
                    <a:pt x="116" y="16"/>
                    <a:pt x="116" y="16"/>
                    <a:pt x="117" y="17"/>
                  </a:cubicBezTo>
                  <a:cubicBezTo>
                    <a:pt x="114" y="18"/>
                    <a:pt x="110" y="20"/>
                    <a:pt x="107" y="20"/>
                  </a:cubicBezTo>
                  <a:lnTo>
                    <a:pt x="103" y="19"/>
                  </a:lnTo>
                  <a:lnTo>
                    <a:pt x="102" y="19"/>
                  </a:lnTo>
                  <a:cubicBezTo>
                    <a:pt x="104" y="20"/>
                    <a:pt x="105" y="20"/>
                    <a:pt x="106" y="21"/>
                  </a:cubicBezTo>
                  <a:cubicBezTo>
                    <a:pt x="105" y="23"/>
                    <a:pt x="104" y="22"/>
                    <a:pt x="102" y="23"/>
                  </a:cubicBezTo>
                  <a:cubicBezTo>
                    <a:pt x="101" y="23"/>
                    <a:pt x="100" y="24"/>
                    <a:pt x="99" y="24"/>
                  </a:cubicBezTo>
                  <a:cubicBezTo>
                    <a:pt x="99" y="24"/>
                    <a:pt x="99" y="25"/>
                    <a:pt x="99" y="25"/>
                  </a:cubicBezTo>
                  <a:cubicBezTo>
                    <a:pt x="96" y="26"/>
                    <a:pt x="91" y="30"/>
                    <a:pt x="91" y="33"/>
                  </a:cubicBezTo>
                  <a:lnTo>
                    <a:pt x="93" y="33"/>
                  </a:lnTo>
                  <a:cubicBezTo>
                    <a:pt x="93" y="34"/>
                    <a:pt x="92" y="36"/>
                    <a:pt x="93" y="36"/>
                  </a:cubicBezTo>
                  <a:lnTo>
                    <a:pt x="92" y="37"/>
                  </a:lnTo>
                  <a:cubicBezTo>
                    <a:pt x="92" y="37"/>
                    <a:pt x="93" y="38"/>
                    <a:pt x="93" y="38"/>
                  </a:cubicBezTo>
                  <a:lnTo>
                    <a:pt x="97" y="37"/>
                  </a:lnTo>
                  <a:cubicBezTo>
                    <a:pt x="99" y="38"/>
                    <a:pt x="101" y="41"/>
                    <a:pt x="104" y="42"/>
                  </a:cubicBezTo>
                  <a:cubicBezTo>
                    <a:pt x="104" y="44"/>
                    <a:pt x="108" y="42"/>
                    <a:pt x="108" y="42"/>
                  </a:cubicBezTo>
                  <a:lnTo>
                    <a:pt x="110" y="43"/>
                  </a:lnTo>
                  <a:cubicBezTo>
                    <a:pt x="109" y="44"/>
                    <a:pt x="109" y="44"/>
                    <a:pt x="109" y="44"/>
                  </a:cubicBezTo>
                  <a:lnTo>
                    <a:pt x="109" y="45"/>
                  </a:lnTo>
                  <a:cubicBezTo>
                    <a:pt x="109" y="47"/>
                    <a:pt x="108" y="48"/>
                    <a:pt x="108" y="49"/>
                  </a:cubicBezTo>
                  <a:cubicBezTo>
                    <a:pt x="108" y="50"/>
                    <a:pt x="109" y="53"/>
                    <a:pt x="110" y="53"/>
                  </a:cubicBezTo>
                  <a:cubicBezTo>
                    <a:pt x="110" y="53"/>
                    <a:pt x="110" y="54"/>
                    <a:pt x="111" y="54"/>
                  </a:cubicBezTo>
                  <a:cubicBezTo>
                    <a:pt x="113" y="51"/>
                    <a:pt x="116" y="49"/>
                    <a:pt x="116" y="44"/>
                  </a:cubicBezTo>
                  <a:cubicBezTo>
                    <a:pt x="119" y="44"/>
                    <a:pt x="126" y="40"/>
                    <a:pt x="126" y="37"/>
                  </a:cubicBezTo>
                  <a:cubicBezTo>
                    <a:pt x="126" y="35"/>
                    <a:pt x="124" y="35"/>
                    <a:pt x="124" y="33"/>
                  </a:cubicBezTo>
                  <a:cubicBezTo>
                    <a:pt x="124" y="33"/>
                    <a:pt x="128" y="28"/>
                    <a:pt x="128" y="28"/>
                  </a:cubicBezTo>
                  <a:cubicBezTo>
                    <a:pt x="126" y="26"/>
                    <a:pt x="131" y="25"/>
                    <a:pt x="131" y="23"/>
                  </a:cubicBezTo>
                  <a:lnTo>
                    <a:pt x="139" y="23"/>
                  </a:lnTo>
                  <a:cubicBezTo>
                    <a:pt x="139" y="24"/>
                    <a:pt x="140" y="24"/>
                    <a:pt x="141" y="24"/>
                  </a:cubicBezTo>
                  <a:cubicBezTo>
                    <a:pt x="142" y="24"/>
                    <a:pt x="142" y="26"/>
                    <a:pt x="142" y="26"/>
                  </a:cubicBezTo>
                  <a:cubicBezTo>
                    <a:pt x="143" y="27"/>
                    <a:pt x="144" y="26"/>
                    <a:pt x="145" y="26"/>
                  </a:cubicBezTo>
                  <a:cubicBezTo>
                    <a:pt x="145" y="27"/>
                    <a:pt x="145" y="27"/>
                    <a:pt x="145" y="27"/>
                  </a:cubicBezTo>
                  <a:cubicBezTo>
                    <a:pt x="144" y="29"/>
                    <a:pt x="144" y="32"/>
                    <a:pt x="143" y="32"/>
                  </a:cubicBezTo>
                  <a:cubicBezTo>
                    <a:pt x="143" y="32"/>
                    <a:pt x="143" y="32"/>
                    <a:pt x="144" y="32"/>
                  </a:cubicBezTo>
                  <a:cubicBezTo>
                    <a:pt x="144" y="34"/>
                    <a:pt x="143" y="34"/>
                    <a:pt x="142" y="35"/>
                  </a:cubicBezTo>
                  <a:cubicBezTo>
                    <a:pt x="143" y="35"/>
                    <a:pt x="144" y="34"/>
                    <a:pt x="145" y="34"/>
                  </a:cubicBezTo>
                  <a:cubicBezTo>
                    <a:pt x="146" y="35"/>
                    <a:pt x="153" y="30"/>
                    <a:pt x="154" y="29"/>
                  </a:cubicBezTo>
                  <a:cubicBezTo>
                    <a:pt x="155" y="30"/>
                    <a:pt x="154" y="31"/>
                    <a:pt x="154" y="32"/>
                  </a:cubicBezTo>
                  <a:lnTo>
                    <a:pt x="155" y="32"/>
                  </a:lnTo>
                  <a:cubicBezTo>
                    <a:pt x="156" y="33"/>
                    <a:pt x="155" y="33"/>
                    <a:pt x="155" y="34"/>
                  </a:cubicBezTo>
                  <a:cubicBezTo>
                    <a:pt x="155" y="34"/>
                    <a:pt x="156" y="34"/>
                    <a:pt x="156" y="34"/>
                  </a:cubicBezTo>
                  <a:cubicBezTo>
                    <a:pt x="156" y="35"/>
                    <a:pt x="156" y="35"/>
                    <a:pt x="156" y="36"/>
                  </a:cubicBezTo>
                  <a:cubicBezTo>
                    <a:pt x="156" y="36"/>
                    <a:pt x="156" y="37"/>
                    <a:pt x="157" y="37"/>
                  </a:cubicBezTo>
                  <a:cubicBezTo>
                    <a:pt x="157" y="38"/>
                    <a:pt x="156" y="38"/>
                    <a:pt x="155" y="39"/>
                  </a:cubicBezTo>
                  <a:cubicBezTo>
                    <a:pt x="157" y="41"/>
                    <a:pt x="159" y="42"/>
                    <a:pt x="162" y="43"/>
                  </a:cubicBezTo>
                  <a:cubicBezTo>
                    <a:pt x="161" y="45"/>
                    <a:pt x="155" y="46"/>
                    <a:pt x="156" y="46"/>
                  </a:cubicBezTo>
                  <a:cubicBezTo>
                    <a:pt x="157" y="47"/>
                    <a:pt x="158" y="46"/>
                    <a:pt x="158" y="46"/>
                  </a:cubicBezTo>
                  <a:cubicBezTo>
                    <a:pt x="159" y="46"/>
                    <a:pt x="160" y="45"/>
                    <a:pt x="161" y="45"/>
                  </a:cubicBezTo>
                  <a:cubicBezTo>
                    <a:pt x="164" y="45"/>
                    <a:pt x="163" y="46"/>
                    <a:pt x="165" y="45"/>
                  </a:cubicBezTo>
                  <a:cubicBezTo>
                    <a:pt x="165" y="46"/>
                    <a:pt x="165" y="47"/>
                    <a:pt x="165" y="47"/>
                  </a:cubicBezTo>
                  <a:cubicBezTo>
                    <a:pt x="165" y="49"/>
                    <a:pt x="165" y="49"/>
                    <a:pt x="163" y="49"/>
                  </a:cubicBezTo>
                  <a:cubicBezTo>
                    <a:pt x="163" y="49"/>
                    <a:pt x="164" y="50"/>
                    <a:pt x="164" y="50"/>
                  </a:cubicBezTo>
                  <a:cubicBezTo>
                    <a:pt x="163" y="52"/>
                    <a:pt x="162" y="52"/>
                    <a:pt x="160" y="52"/>
                  </a:cubicBezTo>
                  <a:cubicBezTo>
                    <a:pt x="159" y="53"/>
                    <a:pt x="155" y="52"/>
                    <a:pt x="155" y="54"/>
                  </a:cubicBezTo>
                  <a:cubicBezTo>
                    <a:pt x="154" y="55"/>
                    <a:pt x="154" y="56"/>
                    <a:pt x="152" y="56"/>
                  </a:cubicBezTo>
                  <a:lnTo>
                    <a:pt x="147" y="55"/>
                  </a:lnTo>
                  <a:cubicBezTo>
                    <a:pt x="145" y="55"/>
                    <a:pt x="143" y="55"/>
                    <a:pt x="141" y="55"/>
                  </a:cubicBezTo>
                  <a:cubicBezTo>
                    <a:pt x="136" y="55"/>
                    <a:pt x="135" y="59"/>
                    <a:pt x="131" y="60"/>
                  </a:cubicBezTo>
                  <a:cubicBezTo>
                    <a:pt x="129" y="61"/>
                    <a:pt x="125" y="64"/>
                    <a:pt x="124" y="66"/>
                  </a:cubicBezTo>
                  <a:cubicBezTo>
                    <a:pt x="126" y="66"/>
                    <a:pt x="126" y="65"/>
                    <a:pt x="127" y="64"/>
                  </a:cubicBezTo>
                  <a:cubicBezTo>
                    <a:pt x="131" y="62"/>
                    <a:pt x="135" y="58"/>
                    <a:pt x="140" y="58"/>
                  </a:cubicBezTo>
                  <a:cubicBezTo>
                    <a:pt x="140" y="58"/>
                    <a:pt x="142" y="59"/>
                    <a:pt x="142" y="60"/>
                  </a:cubicBezTo>
                  <a:cubicBezTo>
                    <a:pt x="142" y="61"/>
                    <a:pt x="141" y="62"/>
                    <a:pt x="140" y="62"/>
                  </a:cubicBezTo>
                  <a:cubicBezTo>
                    <a:pt x="139" y="62"/>
                    <a:pt x="138" y="61"/>
                    <a:pt x="137" y="61"/>
                  </a:cubicBezTo>
                  <a:cubicBezTo>
                    <a:pt x="136" y="61"/>
                    <a:pt x="135" y="61"/>
                    <a:pt x="135" y="62"/>
                  </a:cubicBezTo>
                  <a:lnTo>
                    <a:pt x="138" y="63"/>
                  </a:lnTo>
                  <a:cubicBezTo>
                    <a:pt x="139" y="63"/>
                    <a:pt x="140" y="63"/>
                    <a:pt x="140" y="63"/>
                  </a:cubicBezTo>
                  <a:cubicBezTo>
                    <a:pt x="140" y="64"/>
                    <a:pt x="138" y="64"/>
                    <a:pt x="138" y="65"/>
                  </a:cubicBezTo>
                  <a:cubicBezTo>
                    <a:pt x="138" y="69"/>
                    <a:pt x="143" y="69"/>
                    <a:pt x="146" y="69"/>
                  </a:cubicBezTo>
                  <a:lnTo>
                    <a:pt x="146" y="70"/>
                  </a:lnTo>
                  <a:cubicBezTo>
                    <a:pt x="145" y="70"/>
                    <a:pt x="144" y="70"/>
                    <a:pt x="143" y="70"/>
                  </a:cubicBezTo>
                  <a:cubicBezTo>
                    <a:pt x="140" y="71"/>
                    <a:pt x="140" y="72"/>
                    <a:pt x="137" y="73"/>
                  </a:cubicBezTo>
                  <a:cubicBezTo>
                    <a:pt x="136" y="74"/>
                    <a:pt x="134" y="74"/>
                    <a:pt x="134" y="75"/>
                  </a:cubicBezTo>
                  <a:cubicBezTo>
                    <a:pt x="133" y="74"/>
                    <a:pt x="133" y="74"/>
                    <a:pt x="133" y="74"/>
                  </a:cubicBezTo>
                  <a:cubicBezTo>
                    <a:pt x="133" y="70"/>
                    <a:pt x="139" y="71"/>
                    <a:pt x="141" y="70"/>
                  </a:cubicBezTo>
                  <a:cubicBezTo>
                    <a:pt x="139" y="69"/>
                    <a:pt x="139" y="69"/>
                    <a:pt x="138" y="69"/>
                  </a:cubicBezTo>
                  <a:cubicBezTo>
                    <a:pt x="137" y="69"/>
                    <a:pt x="136" y="70"/>
                    <a:pt x="135" y="70"/>
                  </a:cubicBezTo>
                  <a:cubicBezTo>
                    <a:pt x="134" y="70"/>
                    <a:pt x="134" y="71"/>
                    <a:pt x="133" y="71"/>
                  </a:cubicBezTo>
                  <a:lnTo>
                    <a:pt x="133" y="70"/>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78" name="Freeform 146">
              <a:extLst>
                <a:ext uri="{FF2B5EF4-FFF2-40B4-BE49-F238E27FC236}">
                  <a16:creationId xmlns:a16="http://schemas.microsoft.com/office/drawing/2014/main" xmlns="" id="{894029DE-59F1-400D-9C70-BA60A32B03CD}"/>
                </a:ext>
              </a:extLst>
            </p:cNvPr>
            <p:cNvSpPr>
              <a:spLocks/>
            </p:cNvSpPr>
            <p:nvPr>
              <p:custDataLst>
                <p:tags r:id="rId143"/>
              </p:custDataLst>
            </p:nvPr>
          </p:nvSpPr>
          <p:spPr bwMode="auto">
            <a:xfrm>
              <a:off x="1486" y="1142"/>
              <a:ext cx="328" cy="223"/>
            </a:xfrm>
            <a:custGeom>
              <a:avLst/>
              <a:gdLst>
                <a:gd name="T0" fmla="*/ 2 w 46"/>
                <a:gd name="T1" fmla="*/ 6 h 29"/>
                <a:gd name="T2" fmla="*/ 1 w 46"/>
                <a:gd name="T3" fmla="*/ 6 h 29"/>
                <a:gd name="T4" fmla="*/ 10 w 46"/>
                <a:gd name="T5" fmla="*/ 0 h 29"/>
                <a:gd name="T6" fmla="*/ 12 w 46"/>
                <a:gd name="T7" fmla="*/ 0 h 29"/>
                <a:gd name="T8" fmla="*/ 8 w 46"/>
                <a:gd name="T9" fmla="*/ 5 h 29"/>
                <a:gd name="T10" fmla="*/ 12 w 46"/>
                <a:gd name="T11" fmla="*/ 3 h 29"/>
                <a:gd name="T12" fmla="*/ 20 w 46"/>
                <a:gd name="T13" fmla="*/ 2 h 29"/>
                <a:gd name="T14" fmla="*/ 25 w 46"/>
                <a:gd name="T15" fmla="*/ 4 h 29"/>
                <a:gd name="T16" fmla="*/ 34 w 46"/>
                <a:gd name="T17" fmla="*/ 5 h 29"/>
                <a:gd name="T18" fmla="*/ 34 w 46"/>
                <a:gd name="T19" fmla="*/ 7 h 29"/>
                <a:gd name="T20" fmla="*/ 32 w 46"/>
                <a:gd name="T21" fmla="*/ 9 h 29"/>
                <a:gd name="T22" fmla="*/ 35 w 46"/>
                <a:gd name="T23" fmla="*/ 8 h 29"/>
                <a:gd name="T24" fmla="*/ 36 w 46"/>
                <a:gd name="T25" fmla="*/ 8 h 29"/>
                <a:gd name="T26" fmla="*/ 39 w 46"/>
                <a:gd name="T27" fmla="*/ 9 h 29"/>
                <a:gd name="T28" fmla="*/ 39 w 46"/>
                <a:gd name="T29" fmla="*/ 11 h 29"/>
                <a:gd name="T30" fmla="*/ 41 w 46"/>
                <a:gd name="T31" fmla="*/ 14 h 29"/>
                <a:gd name="T32" fmla="*/ 44 w 46"/>
                <a:gd name="T33" fmla="*/ 15 h 29"/>
                <a:gd name="T34" fmla="*/ 41 w 46"/>
                <a:gd name="T35" fmla="*/ 20 h 29"/>
                <a:gd name="T36" fmla="*/ 37 w 46"/>
                <a:gd name="T37" fmla="*/ 19 h 29"/>
                <a:gd name="T38" fmla="*/ 38 w 46"/>
                <a:gd name="T39" fmla="*/ 18 h 29"/>
                <a:gd name="T40" fmla="*/ 34 w 46"/>
                <a:gd name="T41" fmla="*/ 17 h 29"/>
                <a:gd name="T42" fmla="*/ 33 w 46"/>
                <a:gd name="T43" fmla="*/ 19 h 29"/>
                <a:gd name="T44" fmla="*/ 32 w 46"/>
                <a:gd name="T45" fmla="*/ 20 h 29"/>
                <a:gd name="T46" fmla="*/ 36 w 46"/>
                <a:gd name="T47" fmla="*/ 24 h 29"/>
                <a:gd name="T48" fmla="*/ 33 w 46"/>
                <a:gd name="T49" fmla="*/ 27 h 29"/>
                <a:gd name="T50" fmla="*/ 29 w 46"/>
                <a:gd name="T51" fmla="*/ 25 h 29"/>
                <a:gd name="T52" fmla="*/ 28 w 46"/>
                <a:gd name="T53" fmla="*/ 25 h 29"/>
                <a:gd name="T54" fmla="*/ 30 w 46"/>
                <a:gd name="T55" fmla="*/ 29 h 29"/>
                <a:gd name="T56" fmla="*/ 20 w 46"/>
                <a:gd name="T57" fmla="*/ 23 h 29"/>
                <a:gd name="T58" fmla="*/ 20 w 46"/>
                <a:gd name="T59" fmla="*/ 20 h 29"/>
                <a:gd name="T60" fmla="*/ 24 w 46"/>
                <a:gd name="T61" fmla="*/ 17 h 29"/>
                <a:gd name="T62" fmla="*/ 26 w 46"/>
                <a:gd name="T63" fmla="*/ 17 h 29"/>
                <a:gd name="T64" fmla="*/ 29 w 46"/>
                <a:gd name="T65" fmla="*/ 19 h 29"/>
                <a:gd name="T66" fmla="*/ 31 w 46"/>
                <a:gd name="T67" fmla="*/ 17 h 29"/>
                <a:gd name="T68" fmla="*/ 27 w 46"/>
                <a:gd name="T69" fmla="*/ 17 h 29"/>
                <a:gd name="T70" fmla="*/ 25 w 46"/>
                <a:gd name="T71" fmla="*/ 17 h 29"/>
                <a:gd name="T72" fmla="*/ 26 w 46"/>
                <a:gd name="T73" fmla="*/ 14 h 29"/>
                <a:gd name="T74" fmla="*/ 22 w 46"/>
                <a:gd name="T75" fmla="*/ 9 h 29"/>
                <a:gd name="T76" fmla="*/ 17 w 46"/>
                <a:gd name="T77" fmla="*/ 10 h 29"/>
                <a:gd name="T78" fmla="*/ 15 w 46"/>
                <a:gd name="T79" fmla="*/ 10 h 29"/>
                <a:gd name="T80" fmla="*/ 8 w 46"/>
                <a:gd name="T81" fmla="*/ 8 h 29"/>
                <a:gd name="T82" fmla="*/ 4 w 46"/>
                <a:gd name="T83" fmla="*/ 8 h 29"/>
                <a:gd name="T84" fmla="*/ 4 w 46"/>
                <a:gd name="T85" fmla="*/ 7 h 29"/>
                <a:gd name="T86" fmla="*/ 4 w 46"/>
                <a:gd name="T87" fmla="*/ 6 h 29"/>
                <a:gd name="T88" fmla="*/ 4 w 46"/>
                <a:gd name="T89" fmla="*/ 6 h 2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6"/>
                <a:gd name="T136" fmla="*/ 0 h 29"/>
                <a:gd name="T137" fmla="*/ 46 w 46"/>
                <a:gd name="T138" fmla="*/ 29 h 2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6" h="29">
                  <a:moveTo>
                    <a:pt x="4" y="6"/>
                  </a:moveTo>
                  <a:lnTo>
                    <a:pt x="2" y="6"/>
                  </a:lnTo>
                  <a:cubicBezTo>
                    <a:pt x="2" y="6"/>
                    <a:pt x="1" y="6"/>
                    <a:pt x="1" y="6"/>
                  </a:cubicBezTo>
                  <a:cubicBezTo>
                    <a:pt x="1" y="3"/>
                    <a:pt x="8" y="1"/>
                    <a:pt x="10" y="0"/>
                  </a:cubicBezTo>
                  <a:lnTo>
                    <a:pt x="12" y="0"/>
                  </a:lnTo>
                  <a:cubicBezTo>
                    <a:pt x="12" y="2"/>
                    <a:pt x="8" y="2"/>
                    <a:pt x="8" y="4"/>
                  </a:cubicBezTo>
                  <a:cubicBezTo>
                    <a:pt x="8" y="4"/>
                    <a:pt x="8" y="5"/>
                    <a:pt x="8" y="5"/>
                  </a:cubicBezTo>
                  <a:cubicBezTo>
                    <a:pt x="10" y="5"/>
                    <a:pt x="10" y="5"/>
                    <a:pt x="12" y="4"/>
                  </a:cubicBezTo>
                  <a:cubicBezTo>
                    <a:pt x="12" y="4"/>
                    <a:pt x="12" y="4"/>
                    <a:pt x="12" y="3"/>
                  </a:cubicBezTo>
                  <a:cubicBezTo>
                    <a:pt x="14" y="2"/>
                    <a:pt x="16" y="1"/>
                    <a:pt x="19" y="1"/>
                  </a:cubicBezTo>
                  <a:cubicBezTo>
                    <a:pt x="20" y="1"/>
                    <a:pt x="20" y="2"/>
                    <a:pt x="20" y="2"/>
                  </a:cubicBezTo>
                  <a:cubicBezTo>
                    <a:pt x="20" y="3"/>
                    <a:pt x="20" y="3"/>
                    <a:pt x="20" y="4"/>
                  </a:cubicBezTo>
                  <a:cubicBezTo>
                    <a:pt x="22" y="4"/>
                    <a:pt x="24" y="4"/>
                    <a:pt x="25" y="4"/>
                  </a:cubicBezTo>
                  <a:cubicBezTo>
                    <a:pt x="26" y="4"/>
                    <a:pt x="28" y="4"/>
                    <a:pt x="29" y="4"/>
                  </a:cubicBezTo>
                  <a:cubicBezTo>
                    <a:pt x="31" y="4"/>
                    <a:pt x="32" y="5"/>
                    <a:pt x="34" y="5"/>
                  </a:cubicBezTo>
                  <a:cubicBezTo>
                    <a:pt x="33" y="6"/>
                    <a:pt x="34" y="6"/>
                    <a:pt x="34" y="7"/>
                  </a:cubicBezTo>
                  <a:lnTo>
                    <a:pt x="32" y="9"/>
                  </a:lnTo>
                  <a:cubicBezTo>
                    <a:pt x="33" y="8"/>
                    <a:pt x="34" y="8"/>
                    <a:pt x="35" y="8"/>
                  </a:cubicBezTo>
                  <a:lnTo>
                    <a:pt x="36" y="8"/>
                  </a:lnTo>
                  <a:cubicBezTo>
                    <a:pt x="35" y="9"/>
                    <a:pt x="39" y="9"/>
                    <a:pt x="39" y="9"/>
                  </a:cubicBezTo>
                  <a:lnTo>
                    <a:pt x="39" y="11"/>
                  </a:lnTo>
                  <a:cubicBezTo>
                    <a:pt x="39" y="12"/>
                    <a:pt x="35" y="11"/>
                    <a:pt x="35" y="12"/>
                  </a:cubicBezTo>
                  <a:cubicBezTo>
                    <a:pt x="37" y="13"/>
                    <a:pt x="38" y="14"/>
                    <a:pt x="41" y="14"/>
                  </a:cubicBezTo>
                  <a:cubicBezTo>
                    <a:pt x="41" y="14"/>
                    <a:pt x="41" y="15"/>
                    <a:pt x="40" y="15"/>
                  </a:cubicBezTo>
                  <a:cubicBezTo>
                    <a:pt x="42" y="16"/>
                    <a:pt x="43" y="16"/>
                    <a:pt x="44" y="15"/>
                  </a:cubicBezTo>
                  <a:cubicBezTo>
                    <a:pt x="44" y="16"/>
                    <a:pt x="45" y="16"/>
                    <a:pt x="46" y="17"/>
                  </a:cubicBezTo>
                  <a:cubicBezTo>
                    <a:pt x="44" y="18"/>
                    <a:pt x="43" y="20"/>
                    <a:pt x="41" y="20"/>
                  </a:cubicBezTo>
                  <a:cubicBezTo>
                    <a:pt x="39" y="20"/>
                    <a:pt x="40" y="21"/>
                    <a:pt x="39" y="21"/>
                  </a:cubicBezTo>
                  <a:cubicBezTo>
                    <a:pt x="38" y="21"/>
                    <a:pt x="37" y="20"/>
                    <a:pt x="37" y="19"/>
                  </a:cubicBezTo>
                  <a:cubicBezTo>
                    <a:pt x="37" y="19"/>
                    <a:pt x="38" y="19"/>
                    <a:pt x="38" y="19"/>
                  </a:cubicBezTo>
                  <a:cubicBezTo>
                    <a:pt x="38" y="19"/>
                    <a:pt x="38" y="18"/>
                    <a:pt x="38" y="18"/>
                  </a:cubicBezTo>
                  <a:cubicBezTo>
                    <a:pt x="37" y="18"/>
                    <a:pt x="37" y="18"/>
                    <a:pt x="36" y="18"/>
                  </a:cubicBezTo>
                  <a:cubicBezTo>
                    <a:pt x="35" y="18"/>
                    <a:pt x="35" y="17"/>
                    <a:pt x="34" y="17"/>
                  </a:cubicBezTo>
                  <a:cubicBezTo>
                    <a:pt x="34" y="17"/>
                    <a:pt x="33" y="18"/>
                    <a:pt x="33" y="19"/>
                  </a:cubicBezTo>
                  <a:lnTo>
                    <a:pt x="32" y="19"/>
                  </a:lnTo>
                  <a:lnTo>
                    <a:pt x="32" y="20"/>
                  </a:lnTo>
                  <a:cubicBezTo>
                    <a:pt x="33" y="20"/>
                    <a:pt x="36" y="24"/>
                    <a:pt x="36" y="24"/>
                  </a:cubicBezTo>
                  <a:cubicBezTo>
                    <a:pt x="36" y="25"/>
                    <a:pt x="35" y="25"/>
                    <a:pt x="36" y="25"/>
                  </a:cubicBezTo>
                  <a:cubicBezTo>
                    <a:pt x="35" y="26"/>
                    <a:pt x="34" y="27"/>
                    <a:pt x="33" y="27"/>
                  </a:cubicBezTo>
                  <a:cubicBezTo>
                    <a:pt x="31" y="27"/>
                    <a:pt x="30" y="25"/>
                    <a:pt x="29" y="25"/>
                  </a:cubicBezTo>
                  <a:lnTo>
                    <a:pt x="28" y="25"/>
                  </a:lnTo>
                  <a:cubicBezTo>
                    <a:pt x="28" y="27"/>
                    <a:pt x="31" y="27"/>
                    <a:pt x="31" y="28"/>
                  </a:cubicBezTo>
                  <a:cubicBezTo>
                    <a:pt x="31" y="28"/>
                    <a:pt x="30" y="29"/>
                    <a:pt x="30" y="29"/>
                  </a:cubicBezTo>
                  <a:cubicBezTo>
                    <a:pt x="28" y="29"/>
                    <a:pt x="22" y="27"/>
                    <a:pt x="22" y="26"/>
                  </a:cubicBezTo>
                  <a:cubicBezTo>
                    <a:pt x="21" y="25"/>
                    <a:pt x="20" y="23"/>
                    <a:pt x="20" y="23"/>
                  </a:cubicBezTo>
                  <a:cubicBezTo>
                    <a:pt x="18" y="22"/>
                    <a:pt x="17" y="23"/>
                    <a:pt x="17" y="21"/>
                  </a:cubicBezTo>
                  <a:cubicBezTo>
                    <a:pt x="17" y="20"/>
                    <a:pt x="20" y="20"/>
                    <a:pt x="20" y="20"/>
                  </a:cubicBezTo>
                  <a:cubicBezTo>
                    <a:pt x="20" y="19"/>
                    <a:pt x="21" y="19"/>
                    <a:pt x="21" y="18"/>
                  </a:cubicBezTo>
                  <a:cubicBezTo>
                    <a:pt x="23" y="18"/>
                    <a:pt x="23" y="18"/>
                    <a:pt x="24" y="17"/>
                  </a:cubicBezTo>
                  <a:lnTo>
                    <a:pt x="26" y="17"/>
                  </a:lnTo>
                  <a:cubicBezTo>
                    <a:pt x="26" y="19"/>
                    <a:pt x="27" y="19"/>
                    <a:pt x="29" y="19"/>
                  </a:cubicBezTo>
                  <a:cubicBezTo>
                    <a:pt x="30" y="19"/>
                    <a:pt x="31" y="18"/>
                    <a:pt x="31" y="18"/>
                  </a:cubicBezTo>
                  <a:cubicBezTo>
                    <a:pt x="31" y="18"/>
                    <a:pt x="31" y="18"/>
                    <a:pt x="31" y="17"/>
                  </a:cubicBezTo>
                  <a:lnTo>
                    <a:pt x="27" y="17"/>
                  </a:lnTo>
                  <a:cubicBezTo>
                    <a:pt x="26" y="17"/>
                    <a:pt x="26" y="17"/>
                    <a:pt x="25" y="17"/>
                  </a:cubicBezTo>
                  <a:cubicBezTo>
                    <a:pt x="25" y="17"/>
                    <a:pt x="24" y="17"/>
                    <a:pt x="24" y="17"/>
                  </a:cubicBezTo>
                  <a:cubicBezTo>
                    <a:pt x="24" y="16"/>
                    <a:pt x="26" y="15"/>
                    <a:pt x="26" y="14"/>
                  </a:cubicBezTo>
                  <a:cubicBezTo>
                    <a:pt x="26" y="14"/>
                    <a:pt x="26" y="13"/>
                    <a:pt x="26" y="13"/>
                  </a:cubicBezTo>
                  <a:cubicBezTo>
                    <a:pt x="24" y="13"/>
                    <a:pt x="22" y="11"/>
                    <a:pt x="22" y="9"/>
                  </a:cubicBezTo>
                  <a:cubicBezTo>
                    <a:pt x="20" y="10"/>
                    <a:pt x="20" y="8"/>
                    <a:pt x="19" y="8"/>
                  </a:cubicBezTo>
                  <a:cubicBezTo>
                    <a:pt x="18" y="8"/>
                    <a:pt x="17" y="9"/>
                    <a:pt x="17" y="10"/>
                  </a:cubicBezTo>
                  <a:lnTo>
                    <a:pt x="15" y="10"/>
                  </a:lnTo>
                  <a:cubicBezTo>
                    <a:pt x="13" y="8"/>
                    <a:pt x="10" y="8"/>
                    <a:pt x="8" y="8"/>
                  </a:cubicBezTo>
                  <a:cubicBezTo>
                    <a:pt x="6" y="8"/>
                    <a:pt x="5" y="9"/>
                    <a:pt x="5" y="9"/>
                  </a:cubicBezTo>
                  <a:cubicBezTo>
                    <a:pt x="4" y="9"/>
                    <a:pt x="4" y="8"/>
                    <a:pt x="4" y="8"/>
                  </a:cubicBezTo>
                  <a:cubicBezTo>
                    <a:pt x="2" y="8"/>
                    <a:pt x="1" y="9"/>
                    <a:pt x="0" y="8"/>
                  </a:cubicBezTo>
                  <a:cubicBezTo>
                    <a:pt x="1" y="7"/>
                    <a:pt x="4" y="7"/>
                    <a:pt x="4" y="7"/>
                  </a:cubicBezTo>
                  <a:cubicBezTo>
                    <a:pt x="4" y="7"/>
                    <a:pt x="4" y="6"/>
                    <a:pt x="4" y="6"/>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79" name="Freeform 147">
              <a:extLst>
                <a:ext uri="{FF2B5EF4-FFF2-40B4-BE49-F238E27FC236}">
                  <a16:creationId xmlns:a16="http://schemas.microsoft.com/office/drawing/2014/main" xmlns="" id="{157D7176-3D27-4C01-9DF6-A175E63998AD}"/>
                </a:ext>
              </a:extLst>
            </p:cNvPr>
            <p:cNvSpPr>
              <a:spLocks/>
            </p:cNvSpPr>
            <p:nvPr>
              <p:custDataLst>
                <p:tags r:id="rId144"/>
              </p:custDataLst>
            </p:nvPr>
          </p:nvSpPr>
          <p:spPr bwMode="auto">
            <a:xfrm>
              <a:off x="1576" y="989"/>
              <a:ext cx="399" cy="125"/>
            </a:xfrm>
            <a:custGeom>
              <a:avLst/>
              <a:gdLst>
                <a:gd name="T0" fmla="*/ 35 w 56"/>
                <a:gd name="T1" fmla="*/ 2 h 16"/>
                <a:gd name="T2" fmla="*/ 39 w 56"/>
                <a:gd name="T3" fmla="*/ 1 h 16"/>
                <a:gd name="T4" fmla="*/ 49 w 56"/>
                <a:gd name="T5" fmla="*/ 1 h 16"/>
                <a:gd name="T6" fmla="*/ 56 w 56"/>
                <a:gd name="T7" fmla="*/ 2 h 16"/>
                <a:gd name="T8" fmla="*/ 45 w 56"/>
                <a:gd name="T9" fmla="*/ 5 h 16"/>
                <a:gd name="T10" fmla="*/ 43 w 56"/>
                <a:gd name="T11" fmla="*/ 5 h 16"/>
                <a:gd name="T12" fmla="*/ 42 w 56"/>
                <a:gd name="T13" fmla="*/ 5 h 16"/>
                <a:gd name="T14" fmla="*/ 28 w 56"/>
                <a:gd name="T15" fmla="*/ 9 h 16"/>
                <a:gd name="T16" fmla="*/ 27 w 56"/>
                <a:gd name="T17" fmla="*/ 9 h 16"/>
                <a:gd name="T18" fmla="*/ 27 w 56"/>
                <a:gd name="T19" fmla="*/ 8 h 16"/>
                <a:gd name="T20" fmla="*/ 26 w 56"/>
                <a:gd name="T21" fmla="*/ 10 h 16"/>
                <a:gd name="T22" fmla="*/ 20 w 56"/>
                <a:gd name="T23" fmla="*/ 11 h 16"/>
                <a:gd name="T24" fmla="*/ 19 w 56"/>
                <a:gd name="T25" fmla="*/ 12 h 16"/>
                <a:gd name="T26" fmla="*/ 19 w 56"/>
                <a:gd name="T27" fmla="*/ 13 h 16"/>
                <a:gd name="T28" fmla="*/ 15 w 56"/>
                <a:gd name="T29" fmla="*/ 16 h 16"/>
                <a:gd name="T30" fmla="*/ 0 w 56"/>
                <a:gd name="T31" fmla="*/ 14 h 16"/>
                <a:gd name="T32" fmla="*/ 7 w 56"/>
                <a:gd name="T33" fmla="*/ 11 h 16"/>
                <a:gd name="T34" fmla="*/ 11 w 56"/>
                <a:gd name="T35" fmla="*/ 12 h 16"/>
                <a:gd name="T36" fmla="*/ 11 w 56"/>
                <a:gd name="T37" fmla="*/ 10 h 16"/>
                <a:gd name="T38" fmla="*/ 9 w 56"/>
                <a:gd name="T39" fmla="*/ 9 h 16"/>
                <a:gd name="T40" fmla="*/ 15 w 56"/>
                <a:gd name="T41" fmla="*/ 9 h 16"/>
                <a:gd name="T42" fmla="*/ 13 w 56"/>
                <a:gd name="T43" fmla="*/ 7 h 16"/>
                <a:gd name="T44" fmla="*/ 19 w 56"/>
                <a:gd name="T45" fmla="*/ 8 h 16"/>
                <a:gd name="T46" fmla="*/ 22 w 56"/>
                <a:gd name="T47" fmla="*/ 8 h 16"/>
                <a:gd name="T48" fmla="*/ 21 w 56"/>
                <a:gd name="T49" fmla="*/ 6 h 16"/>
                <a:gd name="T50" fmla="*/ 29 w 56"/>
                <a:gd name="T51" fmla="*/ 6 h 16"/>
                <a:gd name="T52" fmla="*/ 29 w 56"/>
                <a:gd name="T53" fmla="*/ 4 h 16"/>
                <a:gd name="T54" fmla="*/ 22 w 56"/>
                <a:gd name="T55" fmla="*/ 5 h 16"/>
                <a:gd name="T56" fmla="*/ 20 w 56"/>
                <a:gd name="T57" fmla="*/ 2 h 16"/>
                <a:gd name="T58" fmla="*/ 24 w 56"/>
                <a:gd name="T59" fmla="*/ 2 h 16"/>
                <a:gd name="T60" fmla="*/ 26 w 56"/>
                <a:gd name="T61" fmla="*/ 2 h 16"/>
                <a:gd name="T62" fmla="*/ 34 w 56"/>
                <a:gd name="T63" fmla="*/ 1 h 16"/>
                <a:gd name="T64" fmla="*/ 34 w 56"/>
                <a:gd name="T65" fmla="*/ 1 h 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16"/>
                <a:gd name="T101" fmla="*/ 56 w 56"/>
                <a:gd name="T102" fmla="*/ 16 h 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16">
                  <a:moveTo>
                    <a:pt x="34" y="1"/>
                  </a:moveTo>
                  <a:cubicBezTo>
                    <a:pt x="34" y="2"/>
                    <a:pt x="35" y="2"/>
                    <a:pt x="35" y="2"/>
                  </a:cubicBezTo>
                  <a:cubicBezTo>
                    <a:pt x="35" y="2"/>
                    <a:pt x="36" y="1"/>
                    <a:pt x="37" y="1"/>
                  </a:cubicBezTo>
                  <a:cubicBezTo>
                    <a:pt x="38" y="1"/>
                    <a:pt x="38" y="1"/>
                    <a:pt x="39" y="1"/>
                  </a:cubicBezTo>
                  <a:cubicBezTo>
                    <a:pt x="41" y="1"/>
                    <a:pt x="42" y="0"/>
                    <a:pt x="45" y="0"/>
                  </a:cubicBezTo>
                  <a:cubicBezTo>
                    <a:pt x="46" y="0"/>
                    <a:pt x="48" y="1"/>
                    <a:pt x="49" y="1"/>
                  </a:cubicBezTo>
                  <a:cubicBezTo>
                    <a:pt x="50" y="1"/>
                    <a:pt x="50" y="1"/>
                    <a:pt x="51" y="1"/>
                  </a:cubicBezTo>
                  <a:cubicBezTo>
                    <a:pt x="53" y="1"/>
                    <a:pt x="54" y="1"/>
                    <a:pt x="56" y="2"/>
                  </a:cubicBezTo>
                  <a:cubicBezTo>
                    <a:pt x="55" y="4"/>
                    <a:pt x="48" y="3"/>
                    <a:pt x="46" y="4"/>
                  </a:cubicBezTo>
                  <a:cubicBezTo>
                    <a:pt x="46" y="4"/>
                    <a:pt x="46" y="5"/>
                    <a:pt x="45" y="5"/>
                  </a:cubicBezTo>
                  <a:cubicBezTo>
                    <a:pt x="44" y="5"/>
                    <a:pt x="43" y="5"/>
                    <a:pt x="43" y="5"/>
                  </a:cubicBezTo>
                  <a:lnTo>
                    <a:pt x="42" y="5"/>
                  </a:lnTo>
                  <a:cubicBezTo>
                    <a:pt x="42" y="5"/>
                    <a:pt x="41" y="6"/>
                    <a:pt x="41" y="6"/>
                  </a:cubicBezTo>
                  <a:cubicBezTo>
                    <a:pt x="39" y="6"/>
                    <a:pt x="29" y="6"/>
                    <a:pt x="28" y="9"/>
                  </a:cubicBezTo>
                  <a:lnTo>
                    <a:pt x="27" y="9"/>
                  </a:lnTo>
                  <a:cubicBezTo>
                    <a:pt x="27" y="9"/>
                    <a:pt x="27" y="9"/>
                    <a:pt x="27" y="8"/>
                  </a:cubicBezTo>
                  <a:cubicBezTo>
                    <a:pt x="26" y="8"/>
                    <a:pt x="26" y="8"/>
                    <a:pt x="24" y="8"/>
                  </a:cubicBezTo>
                  <a:cubicBezTo>
                    <a:pt x="25" y="9"/>
                    <a:pt x="26" y="9"/>
                    <a:pt x="26" y="10"/>
                  </a:cubicBezTo>
                  <a:cubicBezTo>
                    <a:pt x="26" y="10"/>
                    <a:pt x="24" y="12"/>
                    <a:pt x="24" y="12"/>
                  </a:cubicBezTo>
                  <a:cubicBezTo>
                    <a:pt x="23" y="12"/>
                    <a:pt x="22" y="11"/>
                    <a:pt x="20" y="11"/>
                  </a:cubicBezTo>
                  <a:cubicBezTo>
                    <a:pt x="18" y="11"/>
                    <a:pt x="17" y="12"/>
                    <a:pt x="16" y="12"/>
                  </a:cubicBezTo>
                  <a:cubicBezTo>
                    <a:pt x="17" y="13"/>
                    <a:pt x="18" y="13"/>
                    <a:pt x="19" y="12"/>
                  </a:cubicBezTo>
                  <a:lnTo>
                    <a:pt x="19" y="13"/>
                  </a:lnTo>
                  <a:cubicBezTo>
                    <a:pt x="18" y="14"/>
                    <a:pt x="15" y="16"/>
                    <a:pt x="15" y="16"/>
                  </a:cubicBezTo>
                  <a:cubicBezTo>
                    <a:pt x="14" y="16"/>
                    <a:pt x="13" y="14"/>
                    <a:pt x="11" y="14"/>
                  </a:cubicBezTo>
                  <a:cubicBezTo>
                    <a:pt x="7" y="14"/>
                    <a:pt x="4" y="13"/>
                    <a:pt x="0" y="14"/>
                  </a:cubicBezTo>
                  <a:cubicBezTo>
                    <a:pt x="0" y="12"/>
                    <a:pt x="5" y="11"/>
                    <a:pt x="6" y="11"/>
                  </a:cubicBezTo>
                  <a:cubicBezTo>
                    <a:pt x="6" y="11"/>
                    <a:pt x="7" y="11"/>
                    <a:pt x="7" y="11"/>
                  </a:cubicBezTo>
                  <a:cubicBezTo>
                    <a:pt x="7" y="11"/>
                    <a:pt x="8" y="11"/>
                    <a:pt x="8" y="11"/>
                  </a:cubicBezTo>
                  <a:cubicBezTo>
                    <a:pt x="9" y="11"/>
                    <a:pt x="10" y="12"/>
                    <a:pt x="11" y="12"/>
                  </a:cubicBezTo>
                  <a:lnTo>
                    <a:pt x="11" y="10"/>
                  </a:lnTo>
                  <a:cubicBezTo>
                    <a:pt x="10" y="10"/>
                    <a:pt x="9" y="11"/>
                    <a:pt x="9" y="9"/>
                  </a:cubicBezTo>
                  <a:cubicBezTo>
                    <a:pt x="9" y="8"/>
                    <a:pt x="10" y="9"/>
                    <a:pt x="11" y="9"/>
                  </a:cubicBezTo>
                  <a:cubicBezTo>
                    <a:pt x="12" y="9"/>
                    <a:pt x="14" y="9"/>
                    <a:pt x="15" y="9"/>
                  </a:cubicBezTo>
                  <a:cubicBezTo>
                    <a:pt x="17" y="9"/>
                    <a:pt x="18" y="9"/>
                    <a:pt x="19" y="9"/>
                  </a:cubicBezTo>
                  <a:cubicBezTo>
                    <a:pt x="16" y="8"/>
                    <a:pt x="14" y="9"/>
                    <a:pt x="13" y="7"/>
                  </a:cubicBezTo>
                  <a:cubicBezTo>
                    <a:pt x="14" y="7"/>
                    <a:pt x="16" y="7"/>
                    <a:pt x="19" y="7"/>
                  </a:cubicBezTo>
                  <a:cubicBezTo>
                    <a:pt x="19" y="7"/>
                    <a:pt x="19" y="7"/>
                    <a:pt x="19" y="8"/>
                  </a:cubicBezTo>
                  <a:lnTo>
                    <a:pt x="22" y="8"/>
                  </a:lnTo>
                  <a:cubicBezTo>
                    <a:pt x="22" y="7"/>
                    <a:pt x="21" y="6"/>
                    <a:pt x="21" y="6"/>
                  </a:cubicBezTo>
                  <a:lnTo>
                    <a:pt x="29" y="6"/>
                  </a:lnTo>
                  <a:cubicBezTo>
                    <a:pt x="29" y="5"/>
                    <a:pt x="29" y="5"/>
                    <a:pt x="29" y="4"/>
                  </a:cubicBezTo>
                  <a:cubicBezTo>
                    <a:pt x="29" y="4"/>
                    <a:pt x="27" y="6"/>
                    <a:pt x="27" y="6"/>
                  </a:cubicBezTo>
                  <a:cubicBezTo>
                    <a:pt x="26" y="6"/>
                    <a:pt x="23" y="5"/>
                    <a:pt x="22" y="5"/>
                  </a:cubicBezTo>
                  <a:cubicBezTo>
                    <a:pt x="21" y="5"/>
                    <a:pt x="13" y="7"/>
                    <a:pt x="10" y="4"/>
                  </a:cubicBezTo>
                  <a:cubicBezTo>
                    <a:pt x="9" y="4"/>
                    <a:pt x="20" y="3"/>
                    <a:pt x="20" y="2"/>
                  </a:cubicBezTo>
                  <a:lnTo>
                    <a:pt x="24" y="2"/>
                  </a:lnTo>
                  <a:lnTo>
                    <a:pt x="26" y="2"/>
                  </a:lnTo>
                  <a:cubicBezTo>
                    <a:pt x="28" y="2"/>
                    <a:pt x="29" y="1"/>
                    <a:pt x="30" y="1"/>
                  </a:cubicBezTo>
                  <a:cubicBezTo>
                    <a:pt x="32" y="1"/>
                    <a:pt x="32" y="1"/>
                    <a:pt x="34" y="1"/>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80" name="Freeform 148">
              <a:extLst>
                <a:ext uri="{FF2B5EF4-FFF2-40B4-BE49-F238E27FC236}">
                  <a16:creationId xmlns:a16="http://schemas.microsoft.com/office/drawing/2014/main" xmlns="" id="{7161F7CF-C6E0-410A-B8A6-5BC2131F84D6}"/>
                </a:ext>
              </a:extLst>
            </p:cNvPr>
            <p:cNvSpPr>
              <a:spLocks/>
            </p:cNvSpPr>
            <p:nvPr>
              <p:custDataLst>
                <p:tags r:id="rId145"/>
              </p:custDataLst>
            </p:nvPr>
          </p:nvSpPr>
          <p:spPr bwMode="auto">
            <a:xfrm>
              <a:off x="206" y="1196"/>
              <a:ext cx="579" cy="321"/>
            </a:xfrm>
            <a:custGeom>
              <a:avLst/>
              <a:gdLst>
                <a:gd name="T0" fmla="*/ 63 w 81"/>
                <a:gd name="T1" fmla="*/ 37 h 42"/>
                <a:gd name="T2" fmla="*/ 59 w 81"/>
                <a:gd name="T3" fmla="*/ 31 h 42"/>
                <a:gd name="T4" fmla="*/ 58 w 81"/>
                <a:gd name="T5" fmla="*/ 33 h 42"/>
                <a:gd name="T6" fmla="*/ 56 w 81"/>
                <a:gd name="T7" fmla="*/ 30 h 42"/>
                <a:gd name="T8" fmla="*/ 46 w 81"/>
                <a:gd name="T9" fmla="*/ 27 h 42"/>
                <a:gd name="T10" fmla="*/ 44 w 81"/>
                <a:gd name="T11" fmla="*/ 27 h 42"/>
                <a:gd name="T12" fmla="*/ 40 w 81"/>
                <a:gd name="T13" fmla="*/ 27 h 42"/>
                <a:gd name="T14" fmla="*/ 31 w 81"/>
                <a:gd name="T15" fmla="*/ 28 h 42"/>
                <a:gd name="T16" fmla="*/ 37 w 81"/>
                <a:gd name="T17" fmla="*/ 25 h 42"/>
                <a:gd name="T18" fmla="*/ 34 w 81"/>
                <a:gd name="T19" fmla="*/ 25 h 42"/>
                <a:gd name="T20" fmla="*/ 25 w 81"/>
                <a:gd name="T21" fmla="*/ 31 h 42"/>
                <a:gd name="T22" fmla="*/ 17 w 81"/>
                <a:gd name="T23" fmla="*/ 35 h 42"/>
                <a:gd name="T24" fmla="*/ 2 w 81"/>
                <a:gd name="T25" fmla="*/ 40 h 42"/>
                <a:gd name="T26" fmla="*/ 1 w 81"/>
                <a:gd name="T27" fmla="*/ 40 h 42"/>
                <a:gd name="T28" fmla="*/ 1 w 81"/>
                <a:gd name="T29" fmla="*/ 38 h 42"/>
                <a:gd name="T30" fmla="*/ 16 w 81"/>
                <a:gd name="T31" fmla="*/ 32 h 42"/>
                <a:gd name="T32" fmla="*/ 12 w 81"/>
                <a:gd name="T33" fmla="*/ 32 h 42"/>
                <a:gd name="T34" fmla="*/ 12 w 81"/>
                <a:gd name="T35" fmla="*/ 27 h 42"/>
                <a:gd name="T36" fmla="*/ 6 w 81"/>
                <a:gd name="T37" fmla="*/ 28 h 42"/>
                <a:gd name="T38" fmla="*/ 6 w 81"/>
                <a:gd name="T39" fmla="*/ 28 h 42"/>
                <a:gd name="T40" fmla="*/ 16 w 81"/>
                <a:gd name="T41" fmla="*/ 19 h 42"/>
                <a:gd name="T42" fmla="*/ 18 w 81"/>
                <a:gd name="T43" fmla="*/ 20 h 42"/>
                <a:gd name="T44" fmla="*/ 27 w 81"/>
                <a:gd name="T45" fmla="*/ 15 h 42"/>
                <a:gd name="T46" fmla="*/ 26 w 81"/>
                <a:gd name="T47" fmla="*/ 15 h 42"/>
                <a:gd name="T48" fmla="*/ 23 w 81"/>
                <a:gd name="T49" fmla="*/ 16 h 42"/>
                <a:gd name="T50" fmla="*/ 25 w 81"/>
                <a:gd name="T51" fmla="*/ 12 h 42"/>
                <a:gd name="T52" fmla="*/ 32 w 81"/>
                <a:gd name="T53" fmla="*/ 13 h 42"/>
                <a:gd name="T54" fmla="*/ 34 w 81"/>
                <a:gd name="T55" fmla="*/ 12 h 42"/>
                <a:gd name="T56" fmla="*/ 35 w 81"/>
                <a:gd name="T57" fmla="*/ 5 h 42"/>
                <a:gd name="T58" fmla="*/ 55 w 81"/>
                <a:gd name="T59" fmla="*/ 1 h 42"/>
                <a:gd name="T60" fmla="*/ 61 w 81"/>
                <a:gd name="T61" fmla="*/ 1 h 42"/>
                <a:gd name="T62" fmla="*/ 75 w 81"/>
                <a:gd name="T63" fmla="*/ 4 h 42"/>
                <a:gd name="T64" fmla="*/ 79 w 81"/>
                <a:gd name="T65" fmla="*/ 3 h 42"/>
                <a:gd name="T66" fmla="*/ 81 w 81"/>
                <a:gd name="T67" fmla="*/ 4 h 42"/>
                <a:gd name="T68" fmla="*/ 55 w 81"/>
                <a:gd name="T69" fmla="*/ 26 h 42"/>
                <a:gd name="T70" fmla="*/ 59 w 81"/>
                <a:gd name="T71" fmla="*/ 29 h 42"/>
                <a:gd name="T72" fmla="*/ 64 w 81"/>
                <a:gd name="T73" fmla="*/ 28 h 42"/>
                <a:gd name="T74" fmla="*/ 65 w 81"/>
                <a:gd name="T75" fmla="*/ 36 h 42"/>
                <a:gd name="T76" fmla="*/ 63 w 81"/>
                <a:gd name="T77" fmla="*/ 41 h 42"/>
                <a:gd name="T78" fmla="*/ 63 w 81"/>
                <a:gd name="T79" fmla="*/ 41 h 4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1"/>
                <a:gd name="T121" fmla="*/ 0 h 42"/>
                <a:gd name="T122" fmla="*/ 81 w 81"/>
                <a:gd name="T123" fmla="*/ 42 h 4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1" h="42">
                  <a:moveTo>
                    <a:pt x="63" y="41"/>
                  </a:moveTo>
                  <a:cubicBezTo>
                    <a:pt x="62" y="40"/>
                    <a:pt x="63" y="38"/>
                    <a:pt x="63" y="37"/>
                  </a:cubicBezTo>
                  <a:cubicBezTo>
                    <a:pt x="62" y="37"/>
                    <a:pt x="62" y="32"/>
                    <a:pt x="62" y="31"/>
                  </a:cubicBezTo>
                  <a:cubicBezTo>
                    <a:pt x="62" y="32"/>
                    <a:pt x="59" y="32"/>
                    <a:pt x="59" y="31"/>
                  </a:cubicBezTo>
                  <a:lnTo>
                    <a:pt x="58" y="33"/>
                  </a:lnTo>
                  <a:cubicBezTo>
                    <a:pt x="57" y="31"/>
                    <a:pt x="56" y="32"/>
                    <a:pt x="56" y="30"/>
                  </a:cubicBezTo>
                  <a:cubicBezTo>
                    <a:pt x="53" y="29"/>
                    <a:pt x="49" y="28"/>
                    <a:pt x="46" y="27"/>
                  </a:cubicBezTo>
                  <a:lnTo>
                    <a:pt x="44" y="27"/>
                  </a:lnTo>
                  <a:cubicBezTo>
                    <a:pt x="44" y="26"/>
                    <a:pt x="44" y="25"/>
                    <a:pt x="42" y="25"/>
                  </a:cubicBezTo>
                  <a:cubicBezTo>
                    <a:pt x="40" y="25"/>
                    <a:pt x="40" y="26"/>
                    <a:pt x="40" y="27"/>
                  </a:cubicBezTo>
                  <a:cubicBezTo>
                    <a:pt x="38" y="28"/>
                    <a:pt x="32" y="30"/>
                    <a:pt x="30" y="30"/>
                  </a:cubicBezTo>
                  <a:cubicBezTo>
                    <a:pt x="30" y="30"/>
                    <a:pt x="31" y="28"/>
                    <a:pt x="31" y="28"/>
                  </a:cubicBezTo>
                  <a:cubicBezTo>
                    <a:pt x="34" y="25"/>
                    <a:pt x="36" y="28"/>
                    <a:pt x="37" y="25"/>
                  </a:cubicBezTo>
                  <a:lnTo>
                    <a:pt x="34" y="25"/>
                  </a:lnTo>
                  <a:cubicBezTo>
                    <a:pt x="32" y="27"/>
                    <a:pt x="29" y="28"/>
                    <a:pt x="27" y="29"/>
                  </a:cubicBezTo>
                  <a:cubicBezTo>
                    <a:pt x="25" y="29"/>
                    <a:pt x="25" y="31"/>
                    <a:pt x="25" y="31"/>
                  </a:cubicBezTo>
                  <a:cubicBezTo>
                    <a:pt x="24" y="32"/>
                    <a:pt x="22" y="32"/>
                    <a:pt x="21" y="32"/>
                  </a:cubicBezTo>
                  <a:cubicBezTo>
                    <a:pt x="20" y="32"/>
                    <a:pt x="18" y="34"/>
                    <a:pt x="17" y="35"/>
                  </a:cubicBezTo>
                  <a:cubicBezTo>
                    <a:pt x="13" y="36"/>
                    <a:pt x="12" y="36"/>
                    <a:pt x="10" y="37"/>
                  </a:cubicBezTo>
                  <a:cubicBezTo>
                    <a:pt x="6" y="39"/>
                    <a:pt x="5" y="39"/>
                    <a:pt x="2" y="40"/>
                  </a:cubicBezTo>
                  <a:lnTo>
                    <a:pt x="1" y="40"/>
                  </a:lnTo>
                  <a:cubicBezTo>
                    <a:pt x="2" y="39"/>
                    <a:pt x="0" y="39"/>
                    <a:pt x="1" y="38"/>
                  </a:cubicBezTo>
                  <a:cubicBezTo>
                    <a:pt x="3" y="37"/>
                    <a:pt x="5" y="37"/>
                    <a:pt x="7" y="37"/>
                  </a:cubicBezTo>
                  <a:cubicBezTo>
                    <a:pt x="10" y="36"/>
                    <a:pt x="13" y="33"/>
                    <a:pt x="16" y="32"/>
                  </a:cubicBezTo>
                  <a:cubicBezTo>
                    <a:pt x="15" y="31"/>
                    <a:pt x="15" y="31"/>
                    <a:pt x="14" y="30"/>
                  </a:cubicBezTo>
                  <a:cubicBezTo>
                    <a:pt x="13" y="31"/>
                    <a:pt x="13" y="32"/>
                    <a:pt x="12" y="32"/>
                  </a:cubicBezTo>
                  <a:cubicBezTo>
                    <a:pt x="11" y="32"/>
                    <a:pt x="8" y="32"/>
                    <a:pt x="8" y="31"/>
                  </a:cubicBezTo>
                  <a:cubicBezTo>
                    <a:pt x="8" y="30"/>
                    <a:pt x="11" y="28"/>
                    <a:pt x="12" y="27"/>
                  </a:cubicBezTo>
                  <a:cubicBezTo>
                    <a:pt x="10" y="27"/>
                    <a:pt x="8" y="29"/>
                    <a:pt x="6" y="28"/>
                  </a:cubicBezTo>
                  <a:cubicBezTo>
                    <a:pt x="8" y="26"/>
                    <a:pt x="10" y="24"/>
                    <a:pt x="13" y="22"/>
                  </a:cubicBezTo>
                  <a:cubicBezTo>
                    <a:pt x="14" y="21"/>
                    <a:pt x="15" y="20"/>
                    <a:pt x="16" y="19"/>
                  </a:cubicBezTo>
                  <a:lnTo>
                    <a:pt x="18" y="20"/>
                  </a:lnTo>
                  <a:cubicBezTo>
                    <a:pt x="21" y="17"/>
                    <a:pt x="27" y="20"/>
                    <a:pt x="27" y="15"/>
                  </a:cubicBezTo>
                  <a:lnTo>
                    <a:pt x="26" y="15"/>
                  </a:lnTo>
                  <a:cubicBezTo>
                    <a:pt x="25" y="16"/>
                    <a:pt x="24" y="16"/>
                    <a:pt x="23" y="16"/>
                  </a:cubicBezTo>
                  <a:cubicBezTo>
                    <a:pt x="22" y="16"/>
                    <a:pt x="21" y="15"/>
                    <a:pt x="20" y="16"/>
                  </a:cubicBezTo>
                  <a:cubicBezTo>
                    <a:pt x="20" y="15"/>
                    <a:pt x="23" y="13"/>
                    <a:pt x="25" y="12"/>
                  </a:cubicBezTo>
                  <a:lnTo>
                    <a:pt x="32" y="13"/>
                  </a:lnTo>
                  <a:cubicBezTo>
                    <a:pt x="32" y="11"/>
                    <a:pt x="34" y="12"/>
                    <a:pt x="34" y="12"/>
                  </a:cubicBezTo>
                  <a:cubicBezTo>
                    <a:pt x="34" y="9"/>
                    <a:pt x="31" y="10"/>
                    <a:pt x="30" y="8"/>
                  </a:cubicBezTo>
                  <a:cubicBezTo>
                    <a:pt x="32" y="7"/>
                    <a:pt x="33" y="6"/>
                    <a:pt x="35" y="5"/>
                  </a:cubicBezTo>
                  <a:cubicBezTo>
                    <a:pt x="41" y="4"/>
                    <a:pt x="45" y="1"/>
                    <a:pt x="51" y="1"/>
                  </a:cubicBezTo>
                  <a:cubicBezTo>
                    <a:pt x="53" y="1"/>
                    <a:pt x="53" y="1"/>
                    <a:pt x="55" y="1"/>
                  </a:cubicBezTo>
                  <a:cubicBezTo>
                    <a:pt x="56" y="1"/>
                    <a:pt x="58" y="0"/>
                    <a:pt x="58" y="1"/>
                  </a:cubicBezTo>
                  <a:cubicBezTo>
                    <a:pt x="59" y="1"/>
                    <a:pt x="61" y="1"/>
                    <a:pt x="61" y="1"/>
                  </a:cubicBezTo>
                  <a:cubicBezTo>
                    <a:pt x="65" y="1"/>
                    <a:pt x="71" y="4"/>
                    <a:pt x="75" y="4"/>
                  </a:cubicBezTo>
                  <a:lnTo>
                    <a:pt x="79" y="3"/>
                  </a:lnTo>
                  <a:cubicBezTo>
                    <a:pt x="79" y="3"/>
                    <a:pt x="80" y="3"/>
                    <a:pt x="81" y="4"/>
                  </a:cubicBezTo>
                  <a:lnTo>
                    <a:pt x="55" y="26"/>
                  </a:lnTo>
                  <a:cubicBezTo>
                    <a:pt x="57" y="26"/>
                    <a:pt x="59" y="26"/>
                    <a:pt x="60" y="26"/>
                  </a:cubicBezTo>
                  <a:cubicBezTo>
                    <a:pt x="60" y="27"/>
                    <a:pt x="59" y="28"/>
                    <a:pt x="59" y="29"/>
                  </a:cubicBezTo>
                  <a:cubicBezTo>
                    <a:pt x="59" y="29"/>
                    <a:pt x="60" y="30"/>
                    <a:pt x="60" y="30"/>
                  </a:cubicBezTo>
                  <a:cubicBezTo>
                    <a:pt x="62" y="30"/>
                    <a:pt x="63" y="28"/>
                    <a:pt x="64" y="28"/>
                  </a:cubicBezTo>
                  <a:cubicBezTo>
                    <a:pt x="65" y="29"/>
                    <a:pt x="66" y="30"/>
                    <a:pt x="66" y="33"/>
                  </a:cubicBezTo>
                  <a:cubicBezTo>
                    <a:pt x="66" y="34"/>
                    <a:pt x="65" y="34"/>
                    <a:pt x="65" y="36"/>
                  </a:cubicBezTo>
                  <a:cubicBezTo>
                    <a:pt x="65" y="37"/>
                    <a:pt x="66" y="37"/>
                    <a:pt x="66" y="39"/>
                  </a:cubicBezTo>
                  <a:cubicBezTo>
                    <a:pt x="66" y="40"/>
                    <a:pt x="64" y="42"/>
                    <a:pt x="63" y="41"/>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81" name="Freeform 149">
              <a:extLst>
                <a:ext uri="{FF2B5EF4-FFF2-40B4-BE49-F238E27FC236}">
                  <a16:creationId xmlns:a16="http://schemas.microsoft.com/office/drawing/2014/main" xmlns="" id="{E35B199F-C0B7-4ED2-96B9-BDCFAF9DF6DB}"/>
                </a:ext>
              </a:extLst>
            </p:cNvPr>
            <p:cNvSpPr>
              <a:spLocks/>
            </p:cNvSpPr>
            <p:nvPr>
              <p:custDataLst>
                <p:tags r:id="rId146"/>
              </p:custDataLst>
            </p:nvPr>
          </p:nvSpPr>
          <p:spPr bwMode="auto">
            <a:xfrm>
              <a:off x="554" y="1623"/>
              <a:ext cx="1006" cy="536"/>
            </a:xfrm>
            <a:custGeom>
              <a:avLst/>
              <a:gdLst>
                <a:gd name="T0" fmla="*/ 127 w 140"/>
                <a:gd name="T1" fmla="*/ 21 h 70"/>
                <a:gd name="T2" fmla="*/ 125 w 140"/>
                <a:gd name="T3" fmla="*/ 22 h 70"/>
                <a:gd name="T4" fmla="*/ 118 w 140"/>
                <a:gd name="T5" fmla="*/ 26 h 70"/>
                <a:gd name="T6" fmla="*/ 115 w 140"/>
                <a:gd name="T7" fmla="*/ 29 h 70"/>
                <a:gd name="T8" fmla="*/ 114 w 140"/>
                <a:gd name="T9" fmla="*/ 28 h 70"/>
                <a:gd name="T10" fmla="*/ 112 w 140"/>
                <a:gd name="T11" fmla="*/ 34 h 70"/>
                <a:gd name="T12" fmla="*/ 109 w 140"/>
                <a:gd name="T13" fmla="*/ 31 h 70"/>
                <a:gd name="T14" fmla="*/ 111 w 140"/>
                <a:gd name="T15" fmla="*/ 35 h 70"/>
                <a:gd name="T16" fmla="*/ 110 w 140"/>
                <a:gd name="T17" fmla="*/ 36 h 70"/>
                <a:gd name="T18" fmla="*/ 98 w 140"/>
                <a:gd name="T19" fmla="*/ 49 h 70"/>
                <a:gd name="T20" fmla="*/ 93 w 140"/>
                <a:gd name="T21" fmla="*/ 61 h 70"/>
                <a:gd name="T22" fmla="*/ 94 w 140"/>
                <a:gd name="T23" fmla="*/ 64 h 70"/>
                <a:gd name="T24" fmla="*/ 91 w 140"/>
                <a:gd name="T25" fmla="*/ 70 h 70"/>
                <a:gd name="T26" fmla="*/ 89 w 140"/>
                <a:gd name="T27" fmla="*/ 67 h 70"/>
                <a:gd name="T28" fmla="*/ 88 w 140"/>
                <a:gd name="T29" fmla="*/ 63 h 70"/>
                <a:gd name="T30" fmla="*/ 83 w 140"/>
                <a:gd name="T31" fmla="*/ 56 h 70"/>
                <a:gd name="T32" fmla="*/ 71 w 140"/>
                <a:gd name="T33" fmla="*/ 56 h 70"/>
                <a:gd name="T34" fmla="*/ 66 w 140"/>
                <a:gd name="T35" fmla="*/ 57 h 70"/>
                <a:gd name="T36" fmla="*/ 65 w 140"/>
                <a:gd name="T37" fmla="*/ 58 h 70"/>
                <a:gd name="T38" fmla="*/ 51 w 140"/>
                <a:gd name="T39" fmla="*/ 68 h 70"/>
                <a:gd name="T40" fmla="*/ 51 w 140"/>
                <a:gd name="T41" fmla="*/ 68 h 70"/>
                <a:gd name="T42" fmla="*/ 40 w 140"/>
                <a:gd name="T43" fmla="*/ 59 h 70"/>
                <a:gd name="T44" fmla="*/ 39 w 140"/>
                <a:gd name="T45" fmla="*/ 59 h 70"/>
                <a:gd name="T46" fmla="*/ 25 w 140"/>
                <a:gd name="T47" fmla="*/ 52 h 70"/>
                <a:gd name="T48" fmla="*/ 7 w 140"/>
                <a:gd name="T49" fmla="*/ 47 h 70"/>
                <a:gd name="T50" fmla="*/ 0 w 140"/>
                <a:gd name="T51" fmla="*/ 33 h 70"/>
                <a:gd name="T52" fmla="*/ 0 w 140"/>
                <a:gd name="T53" fmla="*/ 30 h 70"/>
                <a:gd name="T54" fmla="*/ 12 w 140"/>
                <a:gd name="T55" fmla="*/ 8 h 70"/>
                <a:gd name="T56" fmla="*/ 15 w 140"/>
                <a:gd name="T57" fmla="*/ 8 h 70"/>
                <a:gd name="T58" fmla="*/ 81 w 140"/>
                <a:gd name="T59" fmla="*/ 2 h 70"/>
                <a:gd name="T60" fmla="*/ 80 w 140"/>
                <a:gd name="T61" fmla="*/ 0 h 70"/>
                <a:gd name="T62" fmla="*/ 82 w 140"/>
                <a:gd name="T63" fmla="*/ 0 h 70"/>
                <a:gd name="T64" fmla="*/ 88 w 140"/>
                <a:gd name="T65" fmla="*/ 4 h 70"/>
                <a:gd name="T66" fmla="*/ 94 w 140"/>
                <a:gd name="T67" fmla="*/ 3 h 70"/>
                <a:gd name="T68" fmla="*/ 98 w 140"/>
                <a:gd name="T69" fmla="*/ 2 h 70"/>
                <a:gd name="T70" fmla="*/ 102 w 140"/>
                <a:gd name="T71" fmla="*/ 9 h 70"/>
                <a:gd name="T72" fmla="*/ 110 w 140"/>
                <a:gd name="T73" fmla="*/ 12 h 70"/>
                <a:gd name="T74" fmla="*/ 107 w 140"/>
                <a:gd name="T75" fmla="*/ 14 h 70"/>
                <a:gd name="T76" fmla="*/ 105 w 140"/>
                <a:gd name="T77" fmla="*/ 12 h 70"/>
                <a:gd name="T78" fmla="*/ 100 w 140"/>
                <a:gd name="T79" fmla="*/ 20 h 70"/>
                <a:gd name="T80" fmla="*/ 108 w 140"/>
                <a:gd name="T81" fmla="*/ 19 h 70"/>
                <a:gd name="T82" fmla="*/ 112 w 140"/>
                <a:gd name="T83" fmla="*/ 18 h 70"/>
                <a:gd name="T84" fmla="*/ 124 w 140"/>
                <a:gd name="T85" fmla="*/ 12 h 70"/>
                <a:gd name="T86" fmla="*/ 137 w 140"/>
                <a:gd name="T87" fmla="*/ 6 h 70"/>
                <a:gd name="T88" fmla="*/ 139 w 140"/>
                <a:gd name="T89" fmla="*/ 9 h 70"/>
                <a:gd name="T90" fmla="*/ 139 w 140"/>
                <a:gd name="T91" fmla="*/ 13 h 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0"/>
                <a:gd name="T139" fmla="*/ 0 h 70"/>
                <a:gd name="T140" fmla="*/ 140 w 140"/>
                <a:gd name="T141" fmla="*/ 70 h 7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0" h="70">
                  <a:moveTo>
                    <a:pt x="139" y="13"/>
                  </a:moveTo>
                  <a:cubicBezTo>
                    <a:pt x="136" y="14"/>
                    <a:pt x="134" y="15"/>
                    <a:pt x="130" y="16"/>
                  </a:cubicBezTo>
                  <a:cubicBezTo>
                    <a:pt x="128" y="17"/>
                    <a:pt x="128" y="20"/>
                    <a:pt x="127" y="21"/>
                  </a:cubicBezTo>
                  <a:cubicBezTo>
                    <a:pt x="127" y="21"/>
                    <a:pt x="127" y="21"/>
                    <a:pt x="127" y="22"/>
                  </a:cubicBezTo>
                  <a:cubicBezTo>
                    <a:pt x="127" y="21"/>
                    <a:pt x="128" y="21"/>
                    <a:pt x="128" y="21"/>
                  </a:cubicBezTo>
                  <a:cubicBezTo>
                    <a:pt x="129" y="23"/>
                    <a:pt x="127" y="22"/>
                    <a:pt x="125" y="22"/>
                  </a:cubicBezTo>
                  <a:cubicBezTo>
                    <a:pt x="123" y="22"/>
                    <a:pt x="120" y="23"/>
                    <a:pt x="118" y="24"/>
                  </a:cubicBezTo>
                  <a:lnTo>
                    <a:pt x="118" y="26"/>
                  </a:lnTo>
                  <a:cubicBezTo>
                    <a:pt x="118" y="28"/>
                    <a:pt x="116" y="28"/>
                    <a:pt x="115" y="30"/>
                  </a:cubicBezTo>
                  <a:cubicBezTo>
                    <a:pt x="115" y="30"/>
                    <a:pt x="115" y="29"/>
                    <a:pt x="115" y="29"/>
                  </a:cubicBezTo>
                  <a:cubicBezTo>
                    <a:pt x="115" y="29"/>
                    <a:pt x="114" y="28"/>
                    <a:pt x="115" y="28"/>
                  </a:cubicBezTo>
                  <a:lnTo>
                    <a:pt x="114" y="28"/>
                  </a:lnTo>
                  <a:cubicBezTo>
                    <a:pt x="113" y="30"/>
                    <a:pt x="114" y="30"/>
                    <a:pt x="114" y="31"/>
                  </a:cubicBezTo>
                  <a:cubicBezTo>
                    <a:pt x="114" y="32"/>
                    <a:pt x="113" y="33"/>
                    <a:pt x="112" y="34"/>
                  </a:cubicBezTo>
                  <a:cubicBezTo>
                    <a:pt x="112" y="32"/>
                    <a:pt x="112" y="31"/>
                    <a:pt x="112" y="29"/>
                  </a:cubicBezTo>
                  <a:cubicBezTo>
                    <a:pt x="111" y="29"/>
                    <a:pt x="110" y="30"/>
                    <a:pt x="110" y="31"/>
                  </a:cubicBezTo>
                  <a:cubicBezTo>
                    <a:pt x="110" y="31"/>
                    <a:pt x="110" y="31"/>
                    <a:pt x="109" y="31"/>
                  </a:cubicBezTo>
                  <a:cubicBezTo>
                    <a:pt x="109" y="32"/>
                    <a:pt x="110" y="33"/>
                    <a:pt x="111" y="34"/>
                  </a:cubicBezTo>
                  <a:lnTo>
                    <a:pt x="111" y="35"/>
                  </a:lnTo>
                  <a:cubicBezTo>
                    <a:pt x="110" y="35"/>
                    <a:pt x="109" y="35"/>
                    <a:pt x="108" y="35"/>
                  </a:cubicBezTo>
                  <a:cubicBezTo>
                    <a:pt x="108" y="36"/>
                    <a:pt x="110" y="36"/>
                    <a:pt x="110" y="36"/>
                  </a:cubicBezTo>
                  <a:cubicBezTo>
                    <a:pt x="110" y="37"/>
                    <a:pt x="110" y="37"/>
                    <a:pt x="111" y="37"/>
                  </a:cubicBezTo>
                  <a:cubicBezTo>
                    <a:pt x="108" y="40"/>
                    <a:pt x="108" y="42"/>
                    <a:pt x="104" y="44"/>
                  </a:cubicBezTo>
                  <a:cubicBezTo>
                    <a:pt x="103" y="44"/>
                    <a:pt x="99" y="48"/>
                    <a:pt x="98" y="49"/>
                  </a:cubicBezTo>
                  <a:cubicBezTo>
                    <a:pt x="95" y="50"/>
                    <a:pt x="93" y="51"/>
                    <a:pt x="93" y="54"/>
                  </a:cubicBezTo>
                  <a:cubicBezTo>
                    <a:pt x="93" y="55"/>
                    <a:pt x="93" y="57"/>
                    <a:pt x="93" y="58"/>
                  </a:cubicBezTo>
                  <a:cubicBezTo>
                    <a:pt x="93" y="59"/>
                    <a:pt x="94" y="60"/>
                    <a:pt x="93" y="61"/>
                  </a:cubicBezTo>
                  <a:lnTo>
                    <a:pt x="94" y="64"/>
                  </a:lnTo>
                  <a:cubicBezTo>
                    <a:pt x="94" y="66"/>
                    <a:pt x="93" y="69"/>
                    <a:pt x="92" y="70"/>
                  </a:cubicBezTo>
                  <a:lnTo>
                    <a:pt x="91" y="70"/>
                  </a:lnTo>
                  <a:cubicBezTo>
                    <a:pt x="91" y="68"/>
                    <a:pt x="89" y="69"/>
                    <a:pt x="89" y="67"/>
                  </a:cubicBezTo>
                  <a:lnTo>
                    <a:pt x="89" y="66"/>
                  </a:lnTo>
                  <a:cubicBezTo>
                    <a:pt x="88" y="66"/>
                    <a:pt x="88" y="64"/>
                    <a:pt x="88" y="63"/>
                  </a:cubicBezTo>
                  <a:cubicBezTo>
                    <a:pt x="88" y="62"/>
                    <a:pt x="88" y="61"/>
                    <a:pt x="88" y="59"/>
                  </a:cubicBezTo>
                  <a:cubicBezTo>
                    <a:pt x="88" y="58"/>
                    <a:pt x="87" y="56"/>
                    <a:pt x="85" y="56"/>
                  </a:cubicBezTo>
                  <a:cubicBezTo>
                    <a:pt x="84" y="56"/>
                    <a:pt x="83" y="56"/>
                    <a:pt x="83" y="56"/>
                  </a:cubicBezTo>
                  <a:cubicBezTo>
                    <a:pt x="82" y="56"/>
                    <a:pt x="81" y="56"/>
                    <a:pt x="79" y="56"/>
                  </a:cubicBezTo>
                  <a:cubicBezTo>
                    <a:pt x="77" y="56"/>
                    <a:pt x="77" y="55"/>
                    <a:pt x="76" y="55"/>
                  </a:cubicBezTo>
                  <a:cubicBezTo>
                    <a:pt x="75" y="55"/>
                    <a:pt x="71" y="54"/>
                    <a:pt x="71" y="56"/>
                  </a:cubicBezTo>
                  <a:cubicBezTo>
                    <a:pt x="71" y="57"/>
                    <a:pt x="72" y="57"/>
                    <a:pt x="72" y="58"/>
                  </a:cubicBezTo>
                  <a:cubicBezTo>
                    <a:pt x="71" y="58"/>
                    <a:pt x="69" y="59"/>
                    <a:pt x="68" y="59"/>
                  </a:cubicBezTo>
                  <a:cubicBezTo>
                    <a:pt x="68" y="59"/>
                    <a:pt x="67" y="58"/>
                    <a:pt x="66" y="57"/>
                  </a:cubicBezTo>
                  <a:lnTo>
                    <a:pt x="65" y="58"/>
                  </a:lnTo>
                  <a:cubicBezTo>
                    <a:pt x="64" y="58"/>
                    <a:pt x="63" y="57"/>
                    <a:pt x="63" y="57"/>
                  </a:cubicBezTo>
                  <a:cubicBezTo>
                    <a:pt x="59" y="57"/>
                    <a:pt x="54" y="61"/>
                    <a:pt x="51" y="63"/>
                  </a:cubicBezTo>
                  <a:cubicBezTo>
                    <a:pt x="51" y="64"/>
                    <a:pt x="52" y="66"/>
                    <a:pt x="51" y="68"/>
                  </a:cubicBezTo>
                  <a:cubicBezTo>
                    <a:pt x="49" y="68"/>
                    <a:pt x="47" y="66"/>
                    <a:pt x="47" y="65"/>
                  </a:cubicBezTo>
                  <a:cubicBezTo>
                    <a:pt x="47" y="63"/>
                    <a:pt x="46" y="57"/>
                    <a:pt x="43" y="57"/>
                  </a:cubicBezTo>
                  <a:cubicBezTo>
                    <a:pt x="42" y="57"/>
                    <a:pt x="40" y="57"/>
                    <a:pt x="40" y="59"/>
                  </a:cubicBezTo>
                  <a:lnTo>
                    <a:pt x="39" y="59"/>
                  </a:lnTo>
                  <a:cubicBezTo>
                    <a:pt x="38" y="58"/>
                    <a:pt x="36" y="54"/>
                    <a:pt x="36" y="54"/>
                  </a:cubicBezTo>
                  <a:cubicBezTo>
                    <a:pt x="34" y="54"/>
                    <a:pt x="35" y="50"/>
                    <a:pt x="32" y="50"/>
                  </a:cubicBezTo>
                  <a:cubicBezTo>
                    <a:pt x="29" y="50"/>
                    <a:pt x="29" y="52"/>
                    <a:pt x="25" y="52"/>
                  </a:cubicBezTo>
                  <a:cubicBezTo>
                    <a:pt x="20" y="52"/>
                    <a:pt x="18" y="48"/>
                    <a:pt x="13" y="48"/>
                  </a:cubicBezTo>
                  <a:cubicBezTo>
                    <a:pt x="11" y="48"/>
                    <a:pt x="10" y="49"/>
                    <a:pt x="7" y="48"/>
                  </a:cubicBezTo>
                  <a:cubicBezTo>
                    <a:pt x="7" y="47"/>
                    <a:pt x="8" y="47"/>
                    <a:pt x="7" y="47"/>
                  </a:cubicBezTo>
                  <a:cubicBezTo>
                    <a:pt x="6" y="45"/>
                    <a:pt x="4" y="43"/>
                    <a:pt x="1" y="43"/>
                  </a:cubicBezTo>
                  <a:cubicBezTo>
                    <a:pt x="1" y="42"/>
                    <a:pt x="2" y="42"/>
                    <a:pt x="2" y="42"/>
                  </a:cubicBezTo>
                  <a:cubicBezTo>
                    <a:pt x="2" y="39"/>
                    <a:pt x="1" y="35"/>
                    <a:pt x="0" y="33"/>
                  </a:cubicBezTo>
                  <a:cubicBezTo>
                    <a:pt x="0" y="33"/>
                    <a:pt x="2" y="32"/>
                    <a:pt x="1" y="31"/>
                  </a:cubicBezTo>
                  <a:cubicBezTo>
                    <a:pt x="1" y="32"/>
                    <a:pt x="0" y="32"/>
                    <a:pt x="0" y="32"/>
                  </a:cubicBezTo>
                  <a:cubicBezTo>
                    <a:pt x="0" y="32"/>
                    <a:pt x="0" y="31"/>
                    <a:pt x="0" y="30"/>
                  </a:cubicBezTo>
                  <a:cubicBezTo>
                    <a:pt x="0" y="28"/>
                    <a:pt x="0" y="28"/>
                    <a:pt x="0" y="25"/>
                  </a:cubicBezTo>
                  <a:cubicBezTo>
                    <a:pt x="4" y="22"/>
                    <a:pt x="5" y="17"/>
                    <a:pt x="8" y="13"/>
                  </a:cubicBezTo>
                  <a:cubicBezTo>
                    <a:pt x="10" y="12"/>
                    <a:pt x="10" y="9"/>
                    <a:pt x="12" y="8"/>
                  </a:cubicBezTo>
                  <a:cubicBezTo>
                    <a:pt x="12" y="6"/>
                    <a:pt x="12" y="5"/>
                    <a:pt x="12" y="4"/>
                  </a:cubicBezTo>
                  <a:cubicBezTo>
                    <a:pt x="13" y="4"/>
                    <a:pt x="16" y="4"/>
                    <a:pt x="16" y="4"/>
                  </a:cubicBezTo>
                  <a:cubicBezTo>
                    <a:pt x="16" y="6"/>
                    <a:pt x="15" y="7"/>
                    <a:pt x="15" y="8"/>
                  </a:cubicBezTo>
                  <a:cubicBezTo>
                    <a:pt x="17" y="7"/>
                    <a:pt x="17" y="2"/>
                    <a:pt x="17" y="2"/>
                  </a:cubicBezTo>
                  <a:lnTo>
                    <a:pt x="81" y="2"/>
                  </a:lnTo>
                  <a:cubicBezTo>
                    <a:pt x="81" y="1"/>
                    <a:pt x="80" y="1"/>
                    <a:pt x="80" y="0"/>
                  </a:cubicBezTo>
                  <a:lnTo>
                    <a:pt x="81" y="0"/>
                  </a:lnTo>
                  <a:lnTo>
                    <a:pt x="82" y="0"/>
                  </a:lnTo>
                  <a:cubicBezTo>
                    <a:pt x="82" y="2"/>
                    <a:pt x="83" y="3"/>
                    <a:pt x="84" y="3"/>
                  </a:cubicBezTo>
                  <a:cubicBezTo>
                    <a:pt x="84" y="3"/>
                    <a:pt x="84" y="3"/>
                    <a:pt x="85" y="3"/>
                  </a:cubicBezTo>
                  <a:cubicBezTo>
                    <a:pt x="86" y="3"/>
                    <a:pt x="87" y="4"/>
                    <a:pt x="88" y="4"/>
                  </a:cubicBezTo>
                  <a:cubicBezTo>
                    <a:pt x="88" y="4"/>
                    <a:pt x="88" y="3"/>
                    <a:pt x="88" y="3"/>
                  </a:cubicBezTo>
                  <a:cubicBezTo>
                    <a:pt x="89" y="4"/>
                    <a:pt x="90" y="5"/>
                    <a:pt x="92" y="5"/>
                  </a:cubicBezTo>
                  <a:cubicBezTo>
                    <a:pt x="93" y="5"/>
                    <a:pt x="93" y="3"/>
                    <a:pt x="94" y="3"/>
                  </a:cubicBezTo>
                  <a:cubicBezTo>
                    <a:pt x="95" y="2"/>
                    <a:pt x="96" y="2"/>
                    <a:pt x="97" y="2"/>
                  </a:cubicBezTo>
                  <a:lnTo>
                    <a:pt x="98" y="2"/>
                  </a:lnTo>
                  <a:cubicBezTo>
                    <a:pt x="98" y="5"/>
                    <a:pt x="100" y="5"/>
                    <a:pt x="101" y="6"/>
                  </a:cubicBezTo>
                  <a:cubicBezTo>
                    <a:pt x="102" y="7"/>
                    <a:pt x="101" y="8"/>
                    <a:pt x="102" y="9"/>
                  </a:cubicBezTo>
                  <a:cubicBezTo>
                    <a:pt x="102" y="10"/>
                    <a:pt x="105" y="10"/>
                    <a:pt x="107" y="10"/>
                  </a:cubicBezTo>
                  <a:cubicBezTo>
                    <a:pt x="108" y="10"/>
                    <a:pt x="109" y="11"/>
                    <a:pt x="110" y="12"/>
                  </a:cubicBezTo>
                  <a:lnTo>
                    <a:pt x="110" y="13"/>
                  </a:lnTo>
                  <a:cubicBezTo>
                    <a:pt x="108" y="14"/>
                    <a:pt x="108" y="14"/>
                    <a:pt x="107" y="14"/>
                  </a:cubicBezTo>
                  <a:cubicBezTo>
                    <a:pt x="107" y="14"/>
                    <a:pt x="106" y="13"/>
                    <a:pt x="106" y="12"/>
                  </a:cubicBezTo>
                  <a:lnTo>
                    <a:pt x="105" y="12"/>
                  </a:lnTo>
                  <a:cubicBezTo>
                    <a:pt x="104" y="14"/>
                    <a:pt x="105" y="15"/>
                    <a:pt x="104" y="17"/>
                  </a:cubicBezTo>
                  <a:cubicBezTo>
                    <a:pt x="103" y="18"/>
                    <a:pt x="101" y="18"/>
                    <a:pt x="100" y="20"/>
                  </a:cubicBezTo>
                  <a:cubicBezTo>
                    <a:pt x="100" y="20"/>
                    <a:pt x="101" y="20"/>
                    <a:pt x="101" y="20"/>
                  </a:cubicBezTo>
                  <a:cubicBezTo>
                    <a:pt x="103" y="20"/>
                    <a:pt x="105" y="20"/>
                    <a:pt x="106" y="20"/>
                  </a:cubicBezTo>
                  <a:cubicBezTo>
                    <a:pt x="107" y="20"/>
                    <a:pt x="108" y="20"/>
                    <a:pt x="108" y="19"/>
                  </a:cubicBezTo>
                  <a:lnTo>
                    <a:pt x="112" y="18"/>
                  </a:lnTo>
                  <a:cubicBezTo>
                    <a:pt x="115" y="18"/>
                    <a:pt x="118" y="16"/>
                    <a:pt x="120" y="12"/>
                  </a:cubicBezTo>
                  <a:lnTo>
                    <a:pt x="124" y="12"/>
                  </a:lnTo>
                  <a:cubicBezTo>
                    <a:pt x="128" y="12"/>
                    <a:pt x="131" y="12"/>
                    <a:pt x="133" y="10"/>
                  </a:cubicBezTo>
                  <a:cubicBezTo>
                    <a:pt x="134" y="8"/>
                    <a:pt x="135" y="6"/>
                    <a:pt x="137" y="6"/>
                  </a:cubicBezTo>
                  <a:cubicBezTo>
                    <a:pt x="139" y="6"/>
                    <a:pt x="139" y="6"/>
                    <a:pt x="140" y="6"/>
                  </a:cubicBezTo>
                  <a:cubicBezTo>
                    <a:pt x="140" y="7"/>
                    <a:pt x="139" y="9"/>
                    <a:pt x="139" y="9"/>
                  </a:cubicBezTo>
                  <a:lnTo>
                    <a:pt x="139" y="12"/>
                  </a:lnTo>
                  <a:lnTo>
                    <a:pt x="139" y="13"/>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82" name="Freeform 150">
              <a:extLst>
                <a:ext uri="{FF2B5EF4-FFF2-40B4-BE49-F238E27FC236}">
                  <a16:creationId xmlns:a16="http://schemas.microsoft.com/office/drawing/2014/main" xmlns="" id="{FEDE4A25-8A4E-4258-967E-163213081707}"/>
                </a:ext>
              </a:extLst>
            </p:cNvPr>
            <p:cNvSpPr>
              <a:spLocks/>
            </p:cNvSpPr>
            <p:nvPr>
              <p:custDataLst>
                <p:tags r:id="rId147"/>
              </p:custDataLst>
            </p:nvPr>
          </p:nvSpPr>
          <p:spPr bwMode="auto">
            <a:xfrm>
              <a:off x="4632" y="2910"/>
              <a:ext cx="739" cy="626"/>
            </a:xfrm>
            <a:custGeom>
              <a:avLst/>
              <a:gdLst>
                <a:gd name="T0" fmla="*/ 10 w 103"/>
                <a:gd name="T1" fmla="*/ 33 h 82"/>
                <a:gd name="T2" fmla="*/ 22 w 103"/>
                <a:gd name="T3" fmla="*/ 28 h 82"/>
                <a:gd name="T4" fmla="*/ 30 w 103"/>
                <a:gd name="T5" fmla="*/ 21 h 82"/>
                <a:gd name="T6" fmla="*/ 34 w 103"/>
                <a:gd name="T7" fmla="*/ 19 h 82"/>
                <a:gd name="T8" fmla="*/ 35 w 103"/>
                <a:gd name="T9" fmla="*/ 18 h 82"/>
                <a:gd name="T10" fmla="*/ 37 w 103"/>
                <a:gd name="T11" fmla="*/ 15 h 82"/>
                <a:gd name="T12" fmla="*/ 42 w 103"/>
                <a:gd name="T13" fmla="*/ 10 h 82"/>
                <a:gd name="T14" fmla="*/ 48 w 103"/>
                <a:gd name="T15" fmla="*/ 13 h 82"/>
                <a:gd name="T16" fmla="*/ 52 w 103"/>
                <a:gd name="T17" fmla="*/ 8 h 82"/>
                <a:gd name="T18" fmla="*/ 60 w 103"/>
                <a:gd name="T19" fmla="*/ 2 h 82"/>
                <a:gd name="T20" fmla="*/ 68 w 103"/>
                <a:gd name="T21" fmla="*/ 6 h 82"/>
                <a:gd name="T22" fmla="*/ 69 w 103"/>
                <a:gd name="T23" fmla="*/ 7 h 82"/>
                <a:gd name="T24" fmla="*/ 67 w 103"/>
                <a:gd name="T25" fmla="*/ 16 h 82"/>
                <a:gd name="T26" fmla="*/ 76 w 103"/>
                <a:gd name="T27" fmla="*/ 21 h 82"/>
                <a:gd name="T28" fmla="*/ 87 w 103"/>
                <a:gd name="T29" fmla="*/ 4 h 82"/>
                <a:gd name="T30" fmla="*/ 86 w 103"/>
                <a:gd name="T31" fmla="*/ 9 h 82"/>
                <a:gd name="T32" fmla="*/ 91 w 103"/>
                <a:gd name="T33" fmla="*/ 25 h 82"/>
                <a:gd name="T34" fmla="*/ 97 w 103"/>
                <a:gd name="T35" fmla="*/ 35 h 82"/>
                <a:gd name="T36" fmla="*/ 102 w 103"/>
                <a:gd name="T37" fmla="*/ 43 h 82"/>
                <a:gd name="T38" fmla="*/ 103 w 103"/>
                <a:gd name="T39" fmla="*/ 44 h 82"/>
                <a:gd name="T40" fmla="*/ 98 w 103"/>
                <a:gd name="T41" fmla="*/ 57 h 82"/>
                <a:gd name="T42" fmla="*/ 80 w 103"/>
                <a:gd name="T43" fmla="*/ 77 h 82"/>
                <a:gd name="T44" fmla="*/ 69 w 103"/>
                <a:gd name="T45" fmla="*/ 82 h 82"/>
                <a:gd name="T46" fmla="*/ 63 w 103"/>
                <a:gd name="T47" fmla="*/ 82 h 82"/>
                <a:gd name="T48" fmla="*/ 58 w 103"/>
                <a:gd name="T49" fmla="*/ 75 h 82"/>
                <a:gd name="T50" fmla="*/ 58 w 103"/>
                <a:gd name="T51" fmla="*/ 73 h 82"/>
                <a:gd name="T52" fmla="*/ 55 w 103"/>
                <a:gd name="T53" fmla="*/ 73 h 82"/>
                <a:gd name="T54" fmla="*/ 57 w 103"/>
                <a:gd name="T55" fmla="*/ 72 h 82"/>
                <a:gd name="T56" fmla="*/ 54 w 103"/>
                <a:gd name="T57" fmla="*/ 72 h 82"/>
                <a:gd name="T58" fmla="*/ 53 w 103"/>
                <a:gd name="T59" fmla="*/ 72 h 82"/>
                <a:gd name="T60" fmla="*/ 50 w 103"/>
                <a:gd name="T61" fmla="*/ 71 h 82"/>
                <a:gd name="T62" fmla="*/ 50 w 103"/>
                <a:gd name="T63" fmla="*/ 66 h 82"/>
                <a:gd name="T64" fmla="*/ 41 w 103"/>
                <a:gd name="T65" fmla="*/ 62 h 82"/>
                <a:gd name="T66" fmla="*/ 37 w 103"/>
                <a:gd name="T67" fmla="*/ 62 h 82"/>
                <a:gd name="T68" fmla="*/ 21 w 103"/>
                <a:gd name="T69" fmla="*/ 68 h 82"/>
                <a:gd name="T70" fmla="*/ 14 w 103"/>
                <a:gd name="T71" fmla="*/ 68 h 82"/>
                <a:gd name="T72" fmla="*/ 3 w 103"/>
                <a:gd name="T73" fmla="*/ 67 h 82"/>
                <a:gd name="T74" fmla="*/ 5 w 103"/>
                <a:gd name="T75" fmla="*/ 55 h 82"/>
                <a:gd name="T76" fmla="*/ 3 w 103"/>
                <a:gd name="T77" fmla="*/ 44 h 82"/>
                <a:gd name="T78" fmla="*/ 4 w 103"/>
                <a:gd name="T79" fmla="*/ 46 h 82"/>
                <a:gd name="T80" fmla="*/ 5 w 103"/>
                <a:gd name="T81" fmla="*/ 46 h 82"/>
                <a:gd name="T82" fmla="*/ 6 w 103"/>
                <a:gd name="T83" fmla="*/ 39 h 82"/>
                <a:gd name="T84" fmla="*/ 7 w 103"/>
                <a:gd name="T85" fmla="*/ 34 h 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3"/>
                <a:gd name="T130" fmla="*/ 0 h 82"/>
                <a:gd name="T131" fmla="*/ 103 w 103"/>
                <a:gd name="T132" fmla="*/ 82 h 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3" h="82">
                  <a:moveTo>
                    <a:pt x="7" y="34"/>
                  </a:moveTo>
                  <a:cubicBezTo>
                    <a:pt x="7" y="35"/>
                    <a:pt x="8" y="35"/>
                    <a:pt x="8" y="36"/>
                  </a:cubicBezTo>
                  <a:cubicBezTo>
                    <a:pt x="9" y="35"/>
                    <a:pt x="9" y="34"/>
                    <a:pt x="10" y="33"/>
                  </a:cubicBezTo>
                  <a:cubicBezTo>
                    <a:pt x="12" y="31"/>
                    <a:pt x="14" y="32"/>
                    <a:pt x="15" y="30"/>
                  </a:cubicBezTo>
                  <a:cubicBezTo>
                    <a:pt x="17" y="30"/>
                    <a:pt x="16" y="30"/>
                    <a:pt x="17" y="30"/>
                  </a:cubicBezTo>
                  <a:cubicBezTo>
                    <a:pt x="19" y="30"/>
                    <a:pt x="20" y="28"/>
                    <a:pt x="22" y="28"/>
                  </a:cubicBezTo>
                  <a:cubicBezTo>
                    <a:pt x="24" y="28"/>
                    <a:pt x="25" y="28"/>
                    <a:pt x="26" y="28"/>
                  </a:cubicBezTo>
                  <a:cubicBezTo>
                    <a:pt x="28" y="27"/>
                    <a:pt x="30" y="24"/>
                    <a:pt x="31" y="22"/>
                  </a:cubicBezTo>
                  <a:cubicBezTo>
                    <a:pt x="31" y="22"/>
                    <a:pt x="31" y="21"/>
                    <a:pt x="30" y="21"/>
                  </a:cubicBezTo>
                  <a:cubicBezTo>
                    <a:pt x="32" y="20"/>
                    <a:pt x="32" y="19"/>
                    <a:pt x="33" y="19"/>
                  </a:cubicBezTo>
                  <a:cubicBezTo>
                    <a:pt x="33" y="20"/>
                    <a:pt x="34" y="21"/>
                    <a:pt x="34" y="21"/>
                  </a:cubicBezTo>
                  <a:cubicBezTo>
                    <a:pt x="34" y="21"/>
                    <a:pt x="34" y="20"/>
                    <a:pt x="34" y="19"/>
                  </a:cubicBezTo>
                  <a:cubicBezTo>
                    <a:pt x="35" y="19"/>
                    <a:pt x="34" y="18"/>
                    <a:pt x="35" y="17"/>
                  </a:cubicBezTo>
                  <a:cubicBezTo>
                    <a:pt x="35" y="17"/>
                    <a:pt x="35" y="18"/>
                    <a:pt x="35" y="18"/>
                  </a:cubicBezTo>
                  <a:lnTo>
                    <a:pt x="37" y="18"/>
                  </a:lnTo>
                  <a:cubicBezTo>
                    <a:pt x="37" y="16"/>
                    <a:pt x="37" y="16"/>
                    <a:pt x="37" y="15"/>
                  </a:cubicBezTo>
                  <a:cubicBezTo>
                    <a:pt x="38" y="15"/>
                    <a:pt x="38" y="15"/>
                    <a:pt x="39" y="15"/>
                  </a:cubicBezTo>
                  <a:cubicBezTo>
                    <a:pt x="40" y="14"/>
                    <a:pt x="40" y="13"/>
                    <a:pt x="41" y="12"/>
                  </a:cubicBezTo>
                  <a:cubicBezTo>
                    <a:pt x="42" y="13"/>
                    <a:pt x="42" y="11"/>
                    <a:pt x="42" y="10"/>
                  </a:cubicBezTo>
                  <a:cubicBezTo>
                    <a:pt x="43" y="11"/>
                    <a:pt x="44" y="10"/>
                    <a:pt x="45" y="10"/>
                  </a:cubicBezTo>
                  <a:cubicBezTo>
                    <a:pt x="47" y="11"/>
                    <a:pt x="46" y="14"/>
                    <a:pt x="47" y="14"/>
                  </a:cubicBezTo>
                  <a:cubicBezTo>
                    <a:pt x="48" y="14"/>
                    <a:pt x="48" y="14"/>
                    <a:pt x="48" y="13"/>
                  </a:cubicBezTo>
                  <a:cubicBezTo>
                    <a:pt x="49" y="14"/>
                    <a:pt x="49" y="13"/>
                    <a:pt x="49" y="13"/>
                  </a:cubicBezTo>
                  <a:cubicBezTo>
                    <a:pt x="51" y="13"/>
                    <a:pt x="50" y="13"/>
                    <a:pt x="50" y="12"/>
                  </a:cubicBezTo>
                  <a:cubicBezTo>
                    <a:pt x="50" y="10"/>
                    <a:pt x="52" y="9"/>
                    <a:pt x="52" y="8"/>
                  </a:cubicBezTo>
                  <a:cubicBezTo>
                    <a:pt x="55" y="5"/>
                    <a:pt x="58" y="7"/>
                    <a:pt x="59" y="5"/>
                  </a:cubicBezTo>
                  <a:cubicBezTo>
                    <a:pt x="58" y="4"/>
                    <a:pt x="57" y="4"/>
                    <a:pt x="57" y="2"/>
                  </a:cubicBezTo>
                  <a:cubicBezTo>
                    <a:pt x="58" y="2"/>
                    <a:pt x="59" y="2"/>
                    <a:pt x="60" y="2"/>
                  </a:cubicBezTo>
                  <a:cubicBezTo>
                    <a:pt x="60" y="4"/>
                    <a:pt x="63" y="5"/>
                    <a:pt x="65" y="5"/>
                  </a:cubicBezTo>
                  <a:cubicBezTo>
                    <a:pt x="66" y="5"/>
                    <a:pt x="66" y="5"/>
                    <a:pt x="67" y="5"/>
                  </a:cubicBezTo>
                  <a:cubicBezTo>
                    <a:pt x="67" y="5"/>
                    <a:pt x="68" y="6"/>
                    <a:pt x="68" y="6"/>
                  </a:cubicBezTo>
                  <a:cubicBezTo>
                    <a:pt x="69" y="6"/>
                    <a:pt x="69" y="5"/>
                    <a:pt x="69" y="5"/>
                  </a:cubicBezTo>
                  <a:lnTo>
                    <a:pt x="69" y="7"/>
                  </a:lnTo>
                  <a:cubicBezTo>
                    <a:pt x="69" y="7"/>
                    <a:pt x="65" y="12"/>
                    <a:pt x="65" y="13"/>
                  </a:cubicBezTo>
                  <a:cubicBezTo>
                    <a:pt x="67" y="14"/>
                    <a:pt x="66" y="15"/>
                    <a:pt x="67" y="16"/>
                  </a:cubicBezTo>
                  <a:cubicBezTo>
                    <a:pt x="67" y="16"/>
                    <a:pt x="68" y="16"/>
                    <a:pt x="69" y="16"/>
                  </a:cubicBezTo>
                  <a:cubicBezTo>
                    <a:pt x="70" y="16"/>
                    <a:pt x="70" y="18"/>
                    <a:pt x="72" y="19"/>
                  </a:cubicBezTo>
                  <a:cubicBezTo>
                    <a:pt x="74" y="19"/>
                    <a:pt x="74" y="21"/>
                    <a:pt x="76" y="21"/>
                  </a:cubicBezTo>
                  <a:cubicBezTo>
                    <a:pt x="78" y="21"/>
                    <a:pt x="81" y="14"/>
                    <a:pt x="81" y="11"/>
                  </a:cubicBezTo>
                  <a:cubicBezTo>
                    <a:pt x="81" y="7"/>
                    <a:pt x="84" y="4"/>
                    <a:pt x="84" y="0"/>
                  </a:cubicBezTo>
                  <a:cubicBezTo>
                    <a:pt x="85" y="1"/>
                    <a:pt x="86" y="3"/>
                    <a:pt x="87" y="4"/>
                  </a:cubicBezTo>
                  <a:cubicBezTo>
                    <a:pt x="87" y="4"/>
                    <a:pt x="86" y="4"/>
                    <a:pt x="86" y="4"/>
                  </a:cubicBezTo>
                  <a:cubicBezTo>
                    <a:pt x="86" y="5"/>
                    <a:pt x="87" y="5"/>
                    <a:pt x="87" y="7"/>
                  </a:cubicBezTo>
                  <a:cubicBezTo>
                    <a:pt x="87" y="8"/>
                    <a:pt x="86" y="9"/>
                    <a:pt x="86" y="9"/>
                  </a:cubicBezTo>
                  <a:cubicBezTo>
                    <a:pt x="86" y="11"/>
                    <a:pt x="87" y="11"/>
                    <a:pt x="88" y="11"/>
                  </a:cubicBezTo>
                  <a:cubicBezTo>
                    <a:pt x="88" y="12"/>
                    <a:pt x="89" y="12"/>
                    <a:pt x="89" y="12"/>
                  </a:cubicBezTo>
                  <a:cubicBezTo>
                    <a:pt x="89" y="17"/>
                    <a:pt x="91" y="21"/>
                    <a:pt x="91" y="25"/>
                  </a:cubicBezTo>
                  <a:cubicBezTo>
                    <a:pt x="91" y="26"/>
                    <a:pt x="93" y="26"/>
                    <a:pt x="93" y="26"/>
                  </a:cubicBezTo>
                  <a:cubicBezTo>
                    <a:pt x="94" y="27"/>
                    <a:pt x="94" y="28"/>
                    <a:pt x="94" y="28"/>
                  </a:cubicBezTo>
                  <a:cubicBezTo>
                    <a:pt x="94" y="29"/>
                    <a:pt x="96" y="34"/>
                    <a:pt x="97" y="35"/>
                  </a:cubicBezTo>
                  <a:cubicBezTo>
                    <a:pt x="97" y="35"/>
                    <a:pt x="99" y="35"/>
                    <a:pt x="99" y="36"/>
                  </a:cubicBezTo>
                  <a:cubicBezTo>
                    <a:pt x="99" y="36"/>
                    <a:pt x="99" y="36"/>
                    <a:pt x="98" y="37"/>
                  </a:cubicBezTo>
                  <a:cubicBezTo>
                    <a:pt x="99" y="39"/>
                    <a:pt x="101" y="41"/>
                    <a:pt x="102" y="43"/>
                  </a:cubicBezTo>
                  <a:cubicBezTo>
                    <a:pt x="103" y="43"/>
                    <a:pt x="103" y="43"/>
                    <a:pt x="103" y="42"/>
                  </a:cubicBezTo>
                  <a:cubicBezTo>
                    <a:pt x="103" y="43"/>
                    <a:pt x="103" y="43"/>
                    <a:pt x="103" y="44"/>
                  </a:cubicBezTo>
                  <a:lnTo>
                    <a:pt x="102" y="48"/>
                  </a:lnTo>
                  <a:cubicBezTo>
                    <a:pt x="102" y="52"/>
                    <a:pt x="99" y="55"/>
                    <a:pt x="98" y="57"/>
                  </a:cubicBezTo>
                  <a:cubicBezTo>
                    <a:pt x="96" y="60"/>
                    <a:pt x="94" y="66"/>
                    <a:pt x="90" y="66"/>
                  </a:cubicBezTo>
                  <a:cubicBezTo>
                    <a:pt x="90" y="69"/>
                    <a:pt x="86" y="70"/>
                    <a:pt x="84" y="72"/>
                  </a:cubicBezTo>
                  <a:cubicBezTo>
                    <a:pt x="82" y="74"/>
                    <a:pt x="82" y="75"/>
                    <a:pt x="80" y="77"/>
                  </a:cubicBezTo>
                  <a:cubicBezTo>
                    <a:pt x="79" y="78"/>
                    <a:pt x="80" y="80"/>
                    <a:pt x="78" y="80"/>
                  </a:cubicBezTo>
                  <a:cubicBezTo>
                    <a:pt x="77" y="80"/>
                    <a:pt x="76" y="80"/>
                    <a:pt x="76" y="80"/>
                  </a:cubicBezTo>
                  <a:cubicBezTo>
                    <a:pt x="74" y="80"/>
                    <a:pt x="73" y="82"/>
                    <a:pt x="69" y="82"/>
                  </a:cubicBezTo>
                  <a:cubicBezTo>
                    <a:pt x="69" y="82"/>
                    <a:pt x="69" y="82"/>
                    <a:pt x="69" y="82"/>
                  </a:cubicBezTo>
                  <a:cubicBezTo>
                    <a:pt x="67" y="82"/>
                    <a:pt x="67" y="80"/>
                    <a:pt x="67" y="79"/>
                  </a:cubicBezTo>
                  <a:cubicBezTo>
                    <a:pt x="66" y="81"/>
                    <a:pt x="64" y="82"/>
                    <a:pt x="63" y="82"/>
                  </a:cubicBezTo>
                  <a:cubicBezTo>
                    <a:pt x="63" y="82"/>
                    <a:pt x="62" y="82"/>
                    <a:pt x="62" y="82"/>
                  </a:cubicBezTo>
                  <a:cubicBezTo>
                    <a:pt x="59" y="82"/>
                    <a:pt x="56" y="81"/>
                    <a:pt x="56" y="78"/>
                  </a:cubicBezTo>
                  <a:cubicBezTo>
                    <a:pt x="56" y="77"/>
                    <a:pt x="58" y="77"/>
                    <a:pt x="58" y="75"/>
                  </a:cubicBezTo>
                  <a:lnTo>
                    <a:pt x="58" y="74"/>
                  </a:lnTo>
                  <a:lnTo>
                    <a:pt x="58" y="73"/>
                  </a:lnTo>
                  <a:lnTo>
                    <a:pt x="58" y="72"/>
                  </a:lnTo>
                  <a:lnTo>
                    <a:pt x="56" y="72"/>
                  </a:lnTo>
                  <a:lnTo>
                    <a:pt x="55" y="73"/>
                  </a:lnTo>
                  <a:cubicBezTo>
                    <a:pt x="56" y="72"/>
                    <a:pt x="56" y="72"/>
                    <a:pt x="57" y="72"/>
                  </a:cubicBezTo>
                  <a:lnTo>
                    <a:pt x="57" y="70"/>
                  </a:lnTo>
                  <a:cubicBezTo>
                    <a:pt x="55" y="70"/>
                    <a:pt x="55" y="71"/>
                    <a:pt x="54" y="72"/>
                  </a:cubicBezTo>
                  <a:lnTo>
                    <a:pt x="53" y="72"/>
                  </a:lnTo>
                  <a:cubicBezTo>
                    <a:pt x="55" y="70"/>
                    <a:pt x="56" y="68"/>
                    <a:pt x="58" y="66"/>
                  </a:cubicBezTo>
                  <a:cubicBezTo>
                    <a:pt x="57" y="65"/>
                    <a:pt x="56" y="66"/>
                    <a:pt x="56" y="67"/>
                  </a:cubicBezTo>
                  <a:cubicBezTo>
                    <a:pt x="55" y="67"/>
                    <a:pt x="50" y="71"/>
                    <a:pt x="50" y="71"/>
                  </a:cubicBezTo>
                  <a:lnTo>
                    <a:pt x="50" y="66"/>
                  </a:lnTo>
                  <a:cubicBezTo>
                    <a:pt x="49" y="66"/>
                    <a:pt x="48" y="65"/>
                    <a:pt x="48" y="64"/>
                  </a:cubicBezTo>
                  <a:cubicBezTo>
                    <a:pt x="47" y="63"/>
                    <a:pt x="45" y="61"/>
                    <a:pt x="42" y="61"/>
                  </a:cubicBezTo>
                  <a:cubicBezTo>
                    <a:pt x="42" y="61"/>
                    <a:pt x="41" y="61"/>
                    <a:pt x="41" y="62"/>
                  </a:cubicBezTo>
                  <a:lnTo>
                    <a:pt x="37" y="62"/>
                  </a:lnTo>
                  <a:cubicBezTo>
                    <a:pt x="34" y="64"/>
                    <a:pt x="32" y="63"/>
                    <a:pt x="30" y="64"/>
                  </a:cubicBezTo>
                  <a:cubicBezTo>
                    <a:pt x="28" y="64"/>
                    <a:pt x="25" y="65"/>
                    <a:pt x="24" y="66"/>
                  </a:cubicBezTo>
                  <a:cubicBezTo>
                    <a:pt x="23" y="67"/>
                    <a:pt x="23" y="68"/>
                    <a:pt x="21" y="68"/>
                  </a:cubicBezTo>
                  <a:lnTo>
                    <a:pt x="14" y="68"/>
                  </a:lnTo>
                  <a:cubicBezTo>
                    <a:pt x="10" y="69"/>
                    <a:pt x="10" y="71"/>
                    <a:pt x="5" y="71"/>
                  </a:cubicBezTo>
                  <a:cubicBezTo>
                    <a:pt x="2" y="71"/>
                    <a:pt x="0" y="70"/>
                    <a:pt x="0" y="68"/>
                  </a:cubicBezTo>
                  <a:cubicBezTo>
                    <a:pt x="0" y="67"/>
                    <a:pt x="2" y="67"/>
                    <a:pt x="3" y="67"/>
                  </a:cubicBezTo>
                  <a:cubicBezTo>
                    <a:pt x="4" y="67"/>
                    <a:pt x="5" y="63"/>
                    <a:pt x="5" y="62"/>
                  </a:cubicBezTo>
                  <a:cubicBezTo>
                    <a:pt x="5" y="60"/>
                    <a:pt x="4" y="60"/>
                    <a:pt x="4" y="59"/>
                  </a:cubicBezTo>
                  <a:cubicBezTo>
                    <a:pt x="4" y="57"/>
                    <a:pt x="5" y="57"/>
                    <a:pt x="5" y="55"/>
                  </a:cubicBezTo>
                  <a:cubicBezTo>
                    <a:pt x="5" y="52"/>
                    <a:pt x="3" y="48"/>
                    <a:pt x="3" y="46"/>
                  </a:cubicBezTo>
                  <a:lnTo>
                    <a:pt x="3" y="44"/>
                  </a:lnTo>
                  <a:cubicBezTo>
                    <a:pt x="3" y="45"/>
                    <a:pt x="3" y="46"/>
                    <a:pt x="4" y="46"/>
                  </a:cubicBezTo>
                  <a:lnTo>
                    <a:pt x="4" y="45"/>
                  </a:lnTo>
                  <a:cubicBezTo>
                    <a:pt x="4" y="46"/>
                    <a:pt x="4" y="46"/>
                    <a:pt x="5" y="46"/>
                  </a:cubicBezTo>
                  <a:cubicBezTo>
                    <a:pt x="5" y="46"/>
                    <a:pt x="6" y="45"/>
                    <a:pt x="6" y="45"/>
                  </a:cubicBezTo>
                  <a:cubicBezTo>
                    <a:pt x="6" y="43"/>
                    <a:pt x="5" y="42"/>
                    <a:pt x="5" y="41"/>
                  </a:cubicBezTo>
                  <a:cubicBezTo>
                    <a:pt x="5" y="40"/>
                    <a:pt x="6" y="39"/>
                    <a:pt x="6" y="39"/>
                  </a:cubicBezTo>
                  <a:cubicBezTo>
                    <a:pt x="6" y="38"/>
                    <a:pt x="6" y="38"/>
                    <a:pt x="7" y="37"/>
                  </a:cubicBezTo>
                  <a:cubicBezTo>
                    <a:pt x="7" y="36"/>
                    <a:pt x="7" y="36"/>
                    <a:pt x="7" y="34"/>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83" name="Freeform 151">
              <a:extLst>
                <a:ext uri="{FF2B5EF4-FFF2-40B4-BE49-F238E27FC236}">
                  <a16:creationId xmlns:a16="http://schemas.microsoft.com/office/drawing/2014/main" xmlns="" id="{F624805D-BAFE-43ED-A7FE-F66D7C4878F2}"/>
                </a:ext>
              </a:extLst>
            </p:cNvPr>
            <p:cNvSpPr>
              <a:spLocks/>
            </p:cNvSpPr>
            <p:nvPr>
              <p:custDataLst>
                <p:tags r:id="rId148"/>
              </p:custDataLst>
            </p:nvPr>
          </p:nvSpPr>
          <p:spPr bwMode="auto">
            <a:xfrm>
              <a:off x="4389" y="2562"/>
              <a:ext cx="192" cy="254"/>
            </a:xfrm>
            <a:custGeom>
              <a:avLst/>
              <a:gdLst>
                <a:gd name="T0" fmla="*/ 19 w 27"/>
                <a:gd name="T1" fmla="*/ 13 h 33"/>
                <a:gd name="T2" fmla="*/ 22 w 27"/>
                <a:gd name="T3" fmla="*/ 16 h 33"/>
                <a:gd name="T4" fmla="*/ 22 w 27"/>
                <a:gd name="T5" fmla="*/ 16 h 33"/>
                <a:gd name="T6" fmla="*/ 21 w 27"/>
                <a:gd name="T7" fmla="*/ 16 h 33"/>
                <a:gd name="T8" fmla="*/ 21 w 27"/>
                <a:gd name="T9" fmla="*/ 16 h 33"/>
                <a:gd name="T10" fmla="*/ 21 w 27"/>
                <a:gd name="T11" fmla="*/ 19 h 33"/>
                <a:gd name="T12" fmla="*/ 21 w 27"/>
                <a:gd name="T13" fmla="*/ 19 h 33"/>
                <a:gd name="T14" fmla="*/ 24 w 27"/>
                <a:gd name="T15" fmla="*/ 19 h 33"/>
                <a:gd name="T16" fmla="*/ 27 w 27"/>
                <a:gd name="T17" fmla="*/ 23 h 33"/>
                <a:gd name="T18" fmla="*/ 27 w 27"/>
                <a:gd name="T19" fmla="*/ 25 h 33"/>
                <a:gd name="T20" fmla="*/ 27 w 27"/>
                <a:gd name="T21" fmla="*/ 33 h 33"/>
                <a:gd name="T22" fmla="*/ 23 w 27"/>
                <a:gd name="T23" fmla="*/ 33 h 33"/>
                <a:gd name="T24" fmla="*/ 23 w 27"/>
                <a:gd name="T25" fmla="*/ 33 h 33"/>
                <a:gd name="T26" fmla="*/ 17 w 27"/>
                <a:gd name="T27" fmla="*/ 27 h 33"/>
                <a:gd name="T28" fmla="*/ 17 w 27"/>
                <a:gd name="T29" fmla="*/ 27 h 33"/>
                <a:gd name="T30" fmla="*/ 17 w 27"/>
                <a:gd name="T31" fmla="*/ 26 h 33"/>
                <a:gd name="T32" fmla="*/ 13 w 27"/>
                <a:gd name="T33" fmla="*/ 21 h 33"/>
                <a:gd name="T34" fmla="*/ 12 w 27"/>
                <a:gd name="T35" fmla="*/ 17 h 33"/>
                <a:gd name="T36" fmla="*/ 9 w 27"/>
                <a:gd name="T37" fmla="*/ 12 h 33"/>
                <a:gd name="T38" fmla="*/ 6 w 27"/>
                <a:gd name="T39" fmla="*/ 7 h 33"/>
                <a:gd name="T40" fmla="*/ 0 w 27"/>
                <a:gd name="T41" fmla="*/ 0 h 33"/>
                <a:gd name="T42" fmla="*/ 6 w 27"/>
                <a:gd name="T43" fmla="*/ 2 h 33"/>
                <a:gd name="T44" fmla="*/ 9 w 27"/>
                <a:gd name="T45" fmla="*/ 6 h 33"/>
                <a:gd name="T46" fmla="*/ 16 w 27"/>
                <a:gd name="T47" fmla="*/ 11 h 33"/>
                <a:gd name="T48" fmla="*/ 19 w 27"/>
                <a:gd name="T49" fmla="*/ 13 h 33"/>
                <a:gd name="T50" fmla="*/ 19 w 27"/>
                <a:gd name="T51" fmla="*/ 13 h 33"/>
                <a:gd name="T52" fmla="*/ 19 w 27"/>
                <a:gd name="T53" fmla="*/ 13 h 3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
                <a:gd name="T82" fmla="*/ 0 h 33"/>
                <a:gd name="T83" fmla="*/ 27 w 27"/>
                <a:gd name="T84" fmla="*/ 33 h 3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 h="33">
                  <a:moveTo>
                    <a:pt x="19" y="13"/>
                  </a:moveTo>
                  <a:lnTo>
                    <a:pt x="22" y="16"/>
                  </a:lnTo>
                  <a:cubicBezTo>
                    <a:pt x="22" y="16"/>
                    <a:pt x="21" y="17"/>
                    <a:pt x="21" y="16"/>
                  </a:cubicBezTo>
                  <a:lnTo>
                    <a:pt x="21" y="19"/>
                  </a:lnTo>
                  <a:cubicBezTo>
                    <a:pt x="22" y="19"/>
                    <a:pt x="22" y="20"/>
                    <a:pt x="24" y="19"/>
                  </a:cubicBezTo>
                  <a:cubicBezTo>
                    <a:pt x="24" y="23"/>
                    <a:pt x="25" y="23"/>
                    <a:pt x="27" y="23"/>
                  </a:cubicBezTo>
                  <a:cubicBezTo>
                    <a:pt x="27" y="24"/>
                    <a:pt x="27" y="25"/>
                    <a:pt x="27" y="25"/>
                  </a:cubicBezTo>
                  <a:cubicBezTo>
                    <a:pt x="27" y="27"/>
                    <a:pt x="27" y="31"/>
                    <a:pt x="27" y="33"/>
                  </a:cubicBezTo>
                  <a:cubicBezTo>
                    <a:pt x="25" y="33"/>
                    <a:pt x="24" y="33"/>
                    <a:pt x="23" y="33"/>
                  </a:cubicBezTo>
                  <a:lnTo>
                    <a:pt x="17" y="27"/>
                  </a:lnTo>
                  <a:cubicBezTo>
                    <a:pt x="17" y="27"/>
                    <a:pt x="17" y="26"/>
                    <a:pt x="17" y="26"/>
                  </a:cubicBezTo>
                  <a:cubicBezTo>
                    <a:pt x="16" y="24"/>
                    <a:pt x="14" y="23"/>
                    <a:pt x="13" y="21"/>
                  </a:cubicBezTo>
                  <a:cubicBezTo>
                    <a:pt x="12" y="20"/>
                    <a:pt x="13" y="18"/>
                    <a:pt x="12" y="17"/>
                  </a:cubicBezTo>
                  <a:cubicBezTo>
                    <a:pt x="11" y="16"/>
                    <a:pt x="10" y="14"/>
                    <a:pt x="9" y="12"/>
                  </a:cubicBezTo>
                  <a:cubicBezTo>
                    <a:pt x="9" y="10"/>
                    <a:pt x="6" y="9"/>
                    <a:pt x="6" y="7"/>
                  </a:cubicBezTo>
                  <a:cubicBezTo>
                    <a:pt x="3" y="7"/>
                    <a:pt x="0" y="2"/>
                    <a:pt x="0" y="0"/>
                  </a:cubicBezTo>
                  <a:cubicBezTo>
                    <a:pt x="2" y="2"/>
                    <a:pt x="4" y="1"/>
                    <a:pt x="6" y="2"/>
                  </a:cubicBezTo>
                  <a:cubicBezTo>
                    <a:pt x="7" y="2"/>
                    <a:pt x="9" y="6"/>
                    <a:pt x="9" y="6"/>
                  </a:cubicBezTo>
                  <a:cubicBezTo>
                    <a:pt x="11" y="9"/>
                    <a:pt x="13" y="11"/>
                    <a:pt x="16" y="11"/>
                  </a:cubicBezTo>
                  <a:cubicBezTo>
                    <a:pt x="18" y="11"/>
                    <a:pt x="18" y="13"/>
                    <a:pt x="19" y="13"/>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84" name="Freeform 152">
              <a:extLst>
                <a:ext uri="{FF2B5EF4-FFF2-40B4-BE49-F238E27FC236}">
                  <a16:creationId xmlns:a16="http://schemas.microsoft.com/office/drawing/2014/main" xmlns="" id="{89CB582E-CA1F-4DED-A1EB-876A0A155D3B}"/>
                </a:ext>
              </a:extLst>
            </p:cNvPr>
            <p:cNvSpPr>
              <a:spLocks/>
            </p:cNvSpPr>
            <p:nvPr>
              <p:custDataLst>
                <p:tags r:id="rId149"/>
              </p:custDataLst>
            </p:nvPr>
          </p:nvSpPr>
          <p:spPr bwMode="auto">
            <a:xfrm>
              <a:off x="605" y="1991"/>
              <a:ext cx="489" cy="403"/>
            </a:xfrm>
            <a:custGeom>
              <a:avLst/>
              <a:gdLst>
                <a:gd name="T0" fmla="*/ 55 w 68"/>
                <a:gd name="T1" fmla="*/ 44 h 53"/>
                <a:gd name="T2" fmla="*/ 54 w 68"/>
                <a:gd name="T3" fmla="*/ 48 h 53"/>
                <a:gd name="T4" fmla="*/ 50 w 68"/>
                <a:gd name="T5" fmla="*/ 51 h 53"/>
                <a:gd name="T6" fmla="*/ 42 w 68"/>
                <a:gd name="T7" fmla="*/ 50 h 53"/>
                <a:gd name="T8" fmla="*/ 35 w 68"/>
                <a:gd name="T9" fmla="*/ 46 h 53"/>
                <a:gd name="T10" fmla="*/ 33 w 68"/>
                <a:gd name="T11" fmla="*/ 47 h 53"/>
                <a:gd name="T12" fmla="*/ 28 w 68"/>
                <a:gd name="T13" fmla="*/ 43 h 53"/>
                <a:gd name="T14" fmla="*/ 22 w 68"/>
                <a:gd name="T15" fmla="*/ 40 h 53"/>
                <a:gd name="T16" fmla="*/ 21 w 68"/>
                <a:gd name="T17" fmla="*/ 33 h 53"/>
                <a:gd name="T18" fmla="*/ 14 w 68"/>
                <a:gd name="T19" fmla="*/ 20 h 53"/>
                <a:gd name="T20" fmla="*/ 14 w 68"/>
                <a:gd name="T21" fmla="*/ 19 h 53"/>
                <a:gd name="T22" fmla="*/ 9 w 68"/>
                <a:gd name="T23" fmla="*/ 11 h 53"/>
                <a:gd name="T24" fmla="*/ 5 w 68"/>
                <a:gd name="T25" fmla="*/ 3 h 53"/>
                <a:gd name="T26" fmla="*/ 7 w 68"/>
                <a:gd name="T27" fmla="*/ 15 h 53"/>
                <a:gd name="T28" fmla="*/ 10 w 68"/>
                <a:gd name="T29" fmla="*/ 23 h 53"/>
                <a:gd name="T30" fmla="*/ 12 w 68"/>
                <a:gd name="T31" fmla="*/ 27 h 53"/>
                <a:gd name="T32" fmla="*/ 10 w 68"/>
                <a:gd name="T33" fmla="*/ 27 h 53"/>
                <a:gd name="T34" fmla="*/ 7 w 68"/>
                <a:gd name="T35" fmla="*/ 21 h 53"/>
                <a:gd name="T36" fmla="*/ 4 w 68"/>
                <a:gd name="T37" fmla="*/ 12 h 53"/>
                <a:gd name="T38" fmla="*/ 0 w 68"/>
                <a:gd name="T39" fmla="*/ 5 h 53"/>
                <a:gd name="T40" fmla="*/ 0 w 68"/>
                <a:gd name="T41" fmla="*/ 3 h 53"/>
                <a:gd name="T42" fmla="*/ 1 w 68"/>
                <a:gd name="T43" fmla="*/ 0 h 53"/>
                <a:gd name="T44" fmla="*/ 18 w 68"/>
                <a:gd name="T45" fmla="*/ 4 h 53"/>
                <a:gd name="T46" fmla="*/ 29 w 68"/>
                <a:gd name="T47" fmla="*/ 6 h 53"/>
                <a:gd name="T48" fmla="*/ 32 w 68"/>
                <a:gd name="T49" fmla="*/ 11 h 53"/>
                <a:gd name="T50" fmla="*/ 33 w 68"/>
                <a:gd name="T51" fmla="*/ 11 h 53"/>
                <a:gd name="T52" fmla="*/ 40 w 68"/>
                <a:gd name="T53" fmla="*/ 17 h 53"/>
                <a:gd name="T54" fmla="*/ 44 w 68"/>
                <a:gd name="T55" fmla="*/ 20 h 53"/>
                <a:gd name="T56" fmla="*/ 44 w 68"/>
                <a:gd name="T57" fmla="*/ 19 h 53"/>
                <a:gd name="T58" fmla="*/ 41 w 68"/>
                <a:gd name="T59" fmla="*/ 31 h 53"/>
                <a:gd name="T60" fmla="*/ 48 w 68"/>
                <a:gd name="T61" fmla="*/ 42 h 53"/>
                <a:gd name="T62" fmla="*/ 56 w 68"/>
                <a:gd name="T63" fmla="*/ 41 h 53"/>
                <a:gd name="T64" fmla="*/ 66 w 68"/>
                <a:gd name="T65" fmla="*/ 33 h 53"/>
                <a:gd name="T66" fmla="*/ 68 w 68"/>
                <a:gd name="T67" fmla="*/ 34 h 53"/>
                <a:gd name="T68" fmla="*/ 64 w 68"/>
                <a:gd name="T69" fmla="*/ 43 h 53"/>
                <a:gd name="T70" fmla="*/ 59 w 68"/>
                <a:gd name="T71" fmla="*/ 43 h 53"/>
                <a:gd name="T72" fmla="*/ 59 w 68"/>
                <a:gd name="T73" fmla="*/ 43 h 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8"/>
                <a:gd name="T112" fmla="*/ 0 h 53"/>
                <a:gd name="T113" fmla="*/ 68 w 68"/>
                <a:gd name="T114" fmla="*/ 53 h 5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8" h="53">
                  <a:moveTo>
                    <a:pt x="59" y="43"/>
                  </a:moveTo>
                  <a:cubicBezTo>
                    <a:pt x="59" y="43"/>
                    <a:pt x="55" y="44"/>
                    <a:pt x="55" y="44"/>
                  </a:cubicBezTo>
                  <a:cubicBezTo>
                    <a:pt x="55" y="45"/>
                    <a:pt x="57" y="46"/>
                    <a:pt x="58" y="47"/>
                  </a:cubicBezTo>
                  <a:cubicBezTo>
                    <a:pt x="57" y="49"/>
                    <a:pt x="54" y="47"/>
                    <a:pt x="54" y="48"/>
                  </a:cubicBezTo>
                  <a:cubicBezTo>
                    <a:pt x="53" y="50"/>
                    <a:pt x="52" y="51"/>
                    <a:pt x="52" y="53"/>
                  </a:cubicBezTo>
                  <a:cubicBezTo>
                    <a:pt x="52" y="52"/>
                    <a:pt x="51" y="52"/>
                    <a:pt x="50" y="51"/>
                  </a:cubicBezTo>
                  <a:cubicBezTo>
                    <a:pt x="49" y="50"/>
                    <a:pt x="48" y="48"/>
                    <a:pt x="46" y="48"/>
                  </a:cubicBezTo>
                  <a:cubicBezTo>
                    <a:pt x="44" y="48"/>
                    <a:pt x="44" y="50"/>
                    <a:pt x="42" y="50"/>
                  </a:cubicBezTo>
                  <a:cubicBezTo>
                    <a:pt x="40" y="50"/>
                    <a:pt x="35" y="47"/>
                    <a:pt x="35" y="46"/>
                  </a:cubicBezTo>
                  <a:lnTo>
                    <a:pt x="33" y="47"/>
                  </a:lnTo>
                  <a:cubicBezTo>
                    <a:pt x="32" y="46"/>
                    <a:pt x="31" y="45"/>
                    <a:pt x="30" y="45"/>
                  </a:cubicBezTo>
                  <a:cubicBezTo>
                    <a:pt x="29" y="44"/>
                    <a:pt x="29" y="43"/>
                    <a:pt x="28" y="43"/>
                  </a:cubicBezTo>
                  <a:cubicBezTo>
                    <a:pt x="25" y="42"/>
                    <a:pt x="25" y="43"/>
                    <a:pt x="24" y="40"/>
                  </a:cubicBezTo>
                  <a:cubicBezTo>
                    <a:pt x="24" y="39"/>
                    <a:pt x="23" y="40"/>
                    <a:pt x="22" y="40"/>
                  </a:cubicBezTo>
                  <a:cubicBezTo>
                    <a:pt x="21" y="39"/>
                    <a:pt x="20" y="37"/>
                    <a:pt x="20" y="36"/>
                  </a:cubicBezTo>
                  <a:cubicBezTo>
                    <a:pt x="20" y="35"/>
                    <a:pt x="21" y="34"/>
                    <a:pt x="21" y="33"/>
                  </a:cubicBezTo>
                  <a:cubicBezTo>
                    <a:pt x="21" y="28"/>
                    <a:pt x="17" y="26"/>
                    <a:pt x="16" y="23"/>
                  </a:cubicBezTo>
                  <a:cubicBezTo>
                    <a:pt x="16" y="21"/>
                    <a:pt x="14" y="21"/>
                    <a:pt x="14" y="20"/>
                  </a:cubicBezTo>
                  <a:cubicBezTo>
                    <a:pt x="14" y="20"/>
                    <a:pt x="14" y="19"/>
                    <a:pt x="14" y="19"/>
                  </a:cubicBezTo>
                  <a:cubicBezTo>
                    <a:pt x="14" y="19"/>
                    <a:pt x="14" y="19"/>
                    <a:pt x="14" y="19"/>
                  </a:cubicBezTo>
                  <a:cubicBezTo>
                    <a:pt x="14" y="18"/>
                    <a:pt x="12" y="15"/>
                    <a:pt x="12" y="15"/>
                  </a:cubicBezTo>
                  <a:cubicBezTo>
                    <a:pt x="11" y="13"/>
                    <a:pt x="10" y="12"/>
                    <a:pt x="9" y="11"/>
                  </a:cubicBezTo>
                  <a:cubicBezTo>
                    <a:pt x="8" y="8"/>
                    <a:pt x="8" y="6"/>
                    <a:pt x="8" y="4"/>
                  </a:cubicBezTo>
                  <a:cubicBezTo>
                    <a:pt x="6" y="4"/>
                    <a:pt x="6" y="4"/>
                    <a:pt x="5" y="3"/>
                  </a:cubicBezTo>
                  <a:cubicBezTo>
                    <a:pt x="5" y="4"/>
                    <a:pt x="4" y="5"/>
                    <a:pt x="4" y="7"/>
                  </a:cubicBezTo>
                  <a:cubicBezTo>
                    <a:pt x="4" y="10"/>
                    <a:pt x="7" y="12"/>
                    <a:pt x="7" y="15"/>
                  </a:cubicBezTo>
                  <a:cubicBezTo>
                    <a:pt x="7" y="16"/>
                    <a:pt x="9" y="18"/>
                    <a:pt x="9" y="19"/>
                  </a:cubicBezTo>
                  <a:cubicBezTo>
                    <a:pt x="10" y="21"/>
                    <a:pt x="8" y="22"/>
                    <a:pt x="10" y="23"/>
                  </a:cubicBezTo>
                  <a:cubicBezTo>
                    <a:pt x="10" y="24"/>
                    <a:pt x="10" y="24"/>
                    <a:pt x="10" y="25"/>
                  </a:cubicBezTo>
                  <a:cubicBezTo>
                    <a:pt x="11" y="25"/>
                    <a:pt x="12" y="26"/>
                    <a:pt x="12" y="27"/>
                  </a:cubicBezTo>
                  <a:cubicBezTo>
                    <a:pt x="12" y="28"/>
                    <a:pt x="11" y="29"/>
                    <a:pt x="10" y="29"/>
                  </a:cubicBezTo>
                  <a:cubicBezTo>
                    <a:pt x="10" y="28"/>
                    <a:pt x="10" y="27"/>
                    <a:pt x="10" y="27"/>
                  </a:cubicBezTo>
                  <a:cubicBezTo>
                    <a:pt x="9" y="26"/>
                    <a:pt x="6" y="25"/>
                    <a:pt x="6" y="23"/>
                  </a:cubicBezTo>
                  <a:cubicBezTo>
                    <a:pt x="6" y="22"/>
                    <a:pt x="7" y="21"/>
                    <a:pt x="7" y="21"/>
                  </a:cubicBezTo>
                  <a:cubicBezTo>
                    <a:pt x="7" y="18"/>
                    <a:pt x="2" y="18"/>
                    <a:pt x="2" y="15"/>
                  </a:cubicBezTo>
                  <a:cubicBezTo>
                    <a:pt x="3" y="15"/>
                    <a:pt x="4" y="14"/>
                    <a:pt x="4" y="12"/>
                  </a:cubicBezTo>
                  <a:cubicBezTo>
                    <a:pt x="4" y="11"/>
                    <a:pt x="3" y="10"/>
                    <a:pt x="2" y="9"/>
                  </a:cubicBezTo>
                  <a:cubicBezTo>
                    <a:pt x="0" y="7"/>
                    <a:pt x="1" y="6"/>
                    <a:pt x="0" y="5"/>
                  </a:cubicBezTo>
                  <a:lnTo>
                    <a:pt x="0" y="3"/>
                  </a:lnTo>
                  <a:cubicBezTo>
                    <a:pt x="0" y="2"/>
                    <a:pt x="1" y="1"/>
                    <a:pt x="1" y="0"/>
                  </a:cubicBezTo>
                  <a:cubicBezTo>
                    <a:pt x="3" y="1"/>
                    <a:pt x="4" y="0"/>
                    <a:pt x="6" y="0"/>
                  </a:cubicBezTo>
                  <a:cubicBezTo>
                    <a:pt x="11" y="0"/>
                    <a:pt x="13" y="4"/>
                    <a:pt x="18" y="4"/>
                  </a:cubicBezTo>
                  <a:cubicBezTo>
                    <a:pt x="22" y="4"/>
                    <a:pt x="22" y="2"/>
                    <a:pt x="25" y="2"/>
                  </a:cubicBezTo>
                  <a:cubicBezTo>
                    <a:pt x="28" y="2"/>
                    <a:pt x="27" y="6"/>
                    <a:pt x="29" y="6"/>
                  </a:cubicBezTo>
                  <a:cubicBezTo>
                    <a:pt x="29" y="6"/>
                    <a:pt x="31" y="10"/>
                    <a:pt x="32" y="11"/>
                  </a:cubicBezTo>
                  <a:lnTo>
                    <a:pt x="33" y="11"/>
                  </a:lnTo>
                  <a:cubicBezTo>
                    <a:pt x="33" y="9"/>
                    <a:pt x="35" y="9"/>
                    <a:pt x="36" y="9"/>
                  </a:cubicBezTo>
                  <a:cubicBezTo>
                    <a:pt x="39" y="9"/>
                    <a:pt x="40" y="15"/>
                    <a:pt x="40" y="17"/>
                  </a:cubicBezTo>
                  <a:cubicBezTo>
                    <a:pt x="40" y="18"/>
                    <a:pt x="42" y="20"/>
                    <a:pt x="44" y="20"/>
                  </a:cubicBezTo>
                  <a:lnTo>
                    <a:pt x="44" y="19"/>
                  </a:lnTo>
                  <a:cubicBezTo>
                    <a:pt x="44" y="21"/>
                    <a:pt x="43" y="21"/>
                    <a:pt x="44" y="22"/>
                  </a:cubicBezTo>
                  <a:cubicBezTo>
                    <a:pt x="40" y="22"/>
                    <a:pt x="41" y="28"/>
                    <a:pt x="41" y="31"/>
                  </a:cubicBezTo>
                  <a:cubicBezTo>
                    <a:pt x="41" y="31"/>
                    <a:pt x="41" y="35"/>
                    <a:pt x="41" y="35"/>
                  </a:cubicBezTo>
                  <a:cubicBezTo>
                    <a:pt x="42" y="38"/>
                    <a:pt x="45" y="42"/>
                    <a:pt x="48" y="42"/>
                  </a:cubicBezTo>
                  <a:cubicBezTo>
                    <a:pt x="48" y="42"/>
                    <a:pt x="51" y="41"/>
                    <a:pt x="52" y="41"/>
                  </a:cubicBezTo>
                  <a:cubicBezTo>
                    <a:pt x="52" y="40"/>
                    <a:pt x="55" y="41"/>
                    <a:pt x="56" y="41"/>
                  </a:cubicBezTo>
                  <a:cubicBezTo>
                    <a:pt x="58" y="39"/>
                    <a:pt x="57" y="37"/>
                    <a:pt x="58" y="34"/>
                  </a:cubicBezTo>
                  <a:cubicBezTo>
                    <a:pt x="59" y="33"/>
                    <a:pt x="64" y="33"/>
                    <a:pt x="66" y="33"/>
                  </a:cubicBezTo>
                  <a:cubicBezTo>
                    <a:pt x="67" y="33"/>
                    <a:pt x="67" y="33"/>
                    <a:pt x="68" y="33"/>
                  </a:cubicBezTo>
                  <a:cubicBezTo>
                    <a:pt x="68" y="33"/>
                    <a:pt x="68" y="34"/>
                    <a:pt x="68" y="34"/>
                  </a:cubicBezTo>
                  <a:cubicBezTo>
                    <a:pt x="67" y="35"/>
                    <a:pt x="65" y="35"/>
                    <a:pt x="65" y="40"/>
                  </a:cubicBezTo>
                  <a:cubicBezTo>
                    <a:pt x="64" y="41"/>
                    <a:pt x="64" y="42"/>
                    <a:pt x="64" y="43"/>
                  </a:cubicBezTo>
                  <a:cubicBezTo>
                    <a:pt x="63" y="43"/>
                    <a:pt x="62" y="43"/>
                    <a:pt x="61" y="43"/>
                  </a:cubicBezTo>
                  <a:cubicBezTo>
                    <a:pt x="61" y="43"/>
                    <a:pt x="60" y="43"/>
                    <a:pt x="59" y="43"/>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85" name="Freeform 153">
              <a:extLst>
                <a:ext uri="{FF2B5EF4-FFF2-40B4-BE49-F238E27FC236}">
                  <a16:creationId xmlns:a16="http://schemas.microsoft.com/office/drawing/2014/main" xmlns="" id="{3326462D-75E3-4696-B2FD-183A8F9CF0BA}"/>
                </a:ext>
              </a:extLst>
            </p:cNvPr>
            <p:cNvSpPr>
              <a:spLocks/>
            </p:cNvSpPr>
            <p:nvPr>
              <p:custDataLst>
                <p:tags r:id="rId150"/>
              </p:custDataLst>
            </p:nvPr>
          </p:nvSpPr>
          <p:spPr bwMode="auto">
            <a:xfrm>
              <a:off x="4632" y="2593"/>
              <a:ext cx="187" cy="180"/>
            </a:xfrm>
            <a:custGeom>
              <a:avLst/>
              <a:gdLst>
                <a:gd name="T0" fmla="*/ 24 w 26"/>
                <a:gd name="T1" fmla="*/ 1 h 24"/>
                <a:gd name="T2" fmla="*/ 22 w 26"/>
                <a:gd name="T3" fmla="*/ 3 h 24"/>
                <a:gd name="T4" fmla="*/ 23 w 26"/>
                <a:gd name="T5" fmla="*/ 3 h 24"/>
                <a:gd name="T6" fmla="*/ 26 w 26"/>
                <a:gd name="T7" fmla="*/ 10 h 24"/>
                <a:gd name="T8" fmla="*/ 24 w 26"/>
                <a:gd name="T9" fmla="*/ 10 h 24"/>
                <a:gd name="T10" fmla="*/ 23 w 26"/>
                <a:gd name="T11" fmla="*/ 12 h 24"/>
                <a:gd name="T12" fmla="*/ 24 w 26"/>
                <a:gd name="T13" fmla="*/ 14 h 24"/>
                <a:gd name="T14" fmla="*/ 20 w 26"/>
                <a:gd name="T15" fmla="*/ 16 h 24"/>
                <a:gd name="T16" fmla="*/ 20 w 26"/>
                <a:gd name="T17" fmla="*/ 19 h 24"/>
                <a:gd name="T18" fmla="*/ 16 w 26"/>
                <a:gd name="T19" fmla="*/ 24 h 24"/>
                <a:gd name="T20" fmla="*/ 16 w 26"/>
                <a:gd name="T21" fmla="*/ 24 h 24"/>
                <a:gd name="T22" fmla="*/ 15 w 26"/>
                <a:gd name="T23" fmla="*/ 22 h 24"/>
                <a:gd name="T24" fmla="*/ 11 w 26"/>
                <a:gd name="T25" fmla="*/ 22 h 24"/>
                <a:gd name="T26" fmla="*/ 11 w 26"/>
                <a:gd name="T27" fmla="*/ 22 h 24"/>
                <a:gd name="T28" fmla="*/ 10 w 26"/>
                <a:gd name="T29" fmla="*/ 22 h 24"/>
                <a:gd name="T30" fmla="*/ 10 w 26"/>
                <a:gd name="T31" fmla="*/ 22 h 24"/>
                <a:gd name="T32" fmla="*/ 7 w 26"/>
                <a:gd name="T33" fmla="*/ 21 h 24"/>
                <a:gd name="T34" fmla="*/ 4 w 26"/>
                <a:gd name="T35" fmla="*/ 21 h 24"/>
                <a:gd name="T36" fmla="*/ 0 w 26"/>
                <a:gd name="T37" fmla="*/ 11 h 24"/>
                <a:gd name="T38" fmla="*/ 2 w 26"/>
                <a:gd name="T39" fmla="*/ 7 h 24"/>
                <a:gd name="T40" fmla="*/ 4 w 26"/>
                <a:gd name="T41" fmla="*/ 7 h 24"/>
                <a:gd name="T42" fmla="*/ 6 w 26"/>
                <a:gd name="T43" fmla="*/ 11 h 24"/>
                <a:gd name="T44" fmla="*/ 11 w 26"/>
                <a:gd name="T45" fmla="*/ 9 h 24"/>
                <a:gd name="T46" fmla="*/ 14 w 26"/>
                <a:gd name="T47" fmla="*/ 9 h 24"/>
                <a:gd name="T48" fmla="*/ 14 w 26"/>
                <a:gd name="T49" fmla="*/ 9 h 24"/>
                <a:gd name="T50" fmla="*/ 15 w 26"/>
                <a:gd name="T51" fmla="*/ 9 h 24"/>
                <a:gd name="T52" fmla="*/ 15 w 26"/>
                <a:gd name="T53" fmla="*/ 9 h 24"/>
                <a:gd name="T54" fmla="*/ 16 w 26"/>
                <a:gd name="T55" fmla="*/ 8 h 24"/>
                <a:gd name="T56" fmla="*/ 19 w 26"/>
                <a:gd name="T57" fmla="*/ 2 h 24"/>
                <a:gd name="T58" fmla="*/ 21 w 26"/>
                <a:gd name="T59" fmla="*/ 0 h 24"/>
                <a:gd name="T60" fmla="*/ 24 w 26"/>
                <a:gd name="T61" fmla="*/ 1 h 24"/>
                <a:gd name="T62" fmla="*/ 24 w 26"/>
                <a:gd name="T63" fmla="*/ 1 h 24"/>
                <a:gd name="T64" fmla="*/ 24 w 26"/>
                <a:gd name="T65" fmla="*/ 1 h 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
                <a:gd name="T100" fmla="*/ 0 h 24"/>
                <a:gd name="T101" fmla="*/ 26 w 26"/>
                <a:gd name="T102" fmla="*/ 24 h 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 h="24">
                  <a:moveTo>
                    <a:pt x="24" y="1"/>
                  </a:moveTo>
                  <a:cubicBezTo>
                    <a:pt x="24" y="2"/>
                    <a:pt x="22" y="2"/>
                    <a:pt x="22" y="3"/>
                  </a:cubicBezTo>
                  <a:cubicBezTo>
                    <a:pt x="22" y="3"/>
                    <a:pt x="22" y="3"/>
                    <a:pt x="23" y="3"/>
                  </a:cubicBezTo>
                  <a:cubicBezTo>
                    <a:pt x="23" y="7"/>
                    <a:pt x="26" y="8"/>
                    <a:pt x="26" y="10"/>
                  </a:cubicBezTo>
                  <a:cubicBezTo>
                    <a:pt x="26" y="10"/>
                    <a:pt x="25" y="10"/>
                    <a:pt x="24" y="10"/>
                  </a:cubicBezTo>
                  <a:cubicBezTo>
                    <a:pt x="23" y="11"/>
                    <a:pt x="23" y="12"/>
                    <a:pt x="23" y="12"/>
                  </a:cubicBezTo>
                  <a:cubicBezTo>
                    <a:pt x="23" y="13"/>
                    <a:pt x="24" y="13"/>
                    <a:pt x="24" y="14"/>
                  </a:cubicBezTo>
                  <a:cubicBezTo>
                    <a:pt x="24" y="15"/>
                    <a:pt x="21" y="15"/>
                    <a:pt x="20" y="16"/>
                  </a:cubicBezTo>
                  <a:cubicBezTo>
                    <a:pt x="20" y="17"/>
                    <a:pt x="20" y="19"/>
                    <a:pt x="20" y="19"/>
                  </a:cubicBezTo>
                  <a:cubicBezTo>
                    <a:pt x="20" y="24"/>
                    <a:pt x="17" y="22"/>
                    <a:pt x="16" y="24"/>
                  </a:cubicBezTo>
                  <a:cubicBezTo>
                    <a:pt x="16" y="24"/>
                    <a:pt x="16" y="24"/>
                    <a:pt x="16" y="24"/>
                  </a:cubicBezTo>
                  <a:cubicBezTo>
                    <a:pt x="14" y="24"/>
                    <a:pt x="15" y="23"/>
                    <a:pt x="15" y="22"/>
                  </a:cubicBezTo>
                  <a:cubicBezTo>
                    <a:pt x="13" y="22"/>
                    <a:pt x="12" y="22"/>
                    <a:pt x="11" y="22"/>
                  </a:cubicBezTo>
                  <a:lnTo>
                    <a:pt x="10" y="22"/>
                  </a:lnTo>
                  <a:cubicBezTo>
                    <a:pt x="9" y="22"/>
                    <a:pt x="8" y="21"/>
                    <a:pt x="7" y="21"/>
                  </a:cubicBezTo>
                  <a:cubicBezTo>
                    <a:pt x="7" y="21"/>
                    <a:pt x="4" y="21"/>
                    <a:pt x="4" y="21"/>
                  </a:cubicBezTo>
                  <a:cubicBezTo>
                    <a:pt x="3" y="12"/>
                    <a:pt x="2" y="17"/>
                    <a:pt x="0" y="11"/>
                  </a:cubicBezTo>
                  <a:cubicBezTo>
                    <a:pt x="0" y="10"/>
                    <a:pt x="2" y="7"/>
                    <a:pt x="2" y="7"/>
                  </a:cubicBezTo>
                  <a:cubicBezTo>
                    <a:pt x="2" y="7"/>
                    <a:pt x="3" y="7"/>
                    <a:pt x="4" y="7"/>
                  </a:cubicBezTo>
                  <a:cubicBezTo>
                    <a:pt x="4" y="8"/>
                    <a:pt x="5" y="11"/>
                    <a:pt x="6" y="11"/>
                  </a:cubicBezTo>
                  <a:cubicBezTo>
                    <a:pt x="8" y="11"/>
                    <a:pt x="10" y="10"/>
                    <a:pt x="11" y="9"/>
                  </a:cubicBezTo>
                  <a:cubicBezTo>
                    <a:pt x="12" y="9"/>
                    <a:pt x="13" y="9"/>
                    <a:pt x="14" y="9"/>
                  </a:cubicBezTo>
                  <a:lnTo>
                    <a:pt x="15" y="9"/>
                  </a:lnTo>
                  <a:cubicBezTo>
                    <a:pt x="15" y="8"/>
                    <a:pt x="16" y="8"/>
                    <a:pt x="16" y="8"/>
                  </a:cubicBezTo>
                  <a:cubicBezTo>
                    <a:pt x="18" y="7"/>
                    <a:pt x="19" y="4"/>
                    <a:pt x="19" y="2"/>
                  </a:cubicBezTo>
                  <a:cubicBezTo>
                    <a:pt x="19" y="1"/>
                    <a:pt x="20" y="0"/>
                    <a:pt x="21" y="0"/>
                  </a:cubicBezTo>
                  <a:cubicBezTo>
                    <a:pt x="21" y="0"/>
                    <a:pt x="23" y="1"/>
                    <a:pt x="24" y="1"/>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86" name="Freeform 154">
              <a:extLst>
                <a:ext uri="{FF2B5EF4-FFF2-40B4-BE49-F238E27FC236}">
                  <a16:creationId xmlns:a16="http://schemas.microsoft.com/office/drawing/2014/main" xmlns="" id="{BC7B294E-F5C8-43B3-B2F7-E5328A6E7991}"/>
                </a:ext>
              </a:extLst>
            </p:cNvPr>
            <p:cNvSpPr>
              <a:spLocks/>
            </p:cNvSpPr>
            <p:nvPr>
              <p:custDataLst>
                <p:tags r:id="rId151"/>
              </p:custDataLst>
            </p:nvPr>
          </p:nvSpPr>
          <p:spPr bwMode="auto">
            <a:xfrm>
              <a:off x="1587" y="3838"/>
              <a:ext cx="59" cy="66"/>
            </a:xfrm>
            <a:custGeom>
              <a:avLst/>
              <a:gdLst>
                <a:gd name="T0" fmla="*/ 0 w 8"/>
                <a:gd name="T1" fmla="*/ 0 h 8"/>
                <a:gd name="T2" fmla="*/ 3 w 8"/>
                <a:gd name="T3" fmla="*/ 7 h 8"/>
                <a:gd name="T4" fmla="*/ 8 w 8"/>
                <a:gd name="T5" fmla="*/ 7 h 8"/>
                <a:gd name="T6" fmla="*/ 0 w 8"/>
                <a:gd name="T7" fmla="*/ 0 h 8"/>
                <a:gd name="T8" fmla="*/ 0 w 8"/>
                <a:gd name="T9" fmla="*/ 0 h 8"/>
                <a:gd name="T10" fmla="*/ 0 w 8"/>
                <a:gd name="T11" fmla="*/ 0 h 8"/>
                <a:gd name="T12" fmla="*/ 0 w 8"/>
                <a:gd name="T13" fmla="*/ 0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0" y="0"/>
                  </a:moveTo>
                  <a:cubicBezTo>
                    <a:pt x="0" y="3"/>
                    <a:pt x="2" y="6"/>
                    <a:pt x="3" y="7"/>
                  </a:cubicBezTo>
                  <a:cubicBezTo>
                    <a:pt x="4" y="8"/>
                    <a:pt x="6" y="7"/>
                    <a:pt x="8" y="7"/>
                  </a:cubicBezTo>
                  <a:cubicBezTo>
                    <a:pt x="5" y="7"/>
                    <a:pt x="1" y="3"/>
                    <a:pt x="0"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87" name="Freeform 155">
              <a:extLst>
                <a:ext uri="{FF2B5EF4-FFF2-40B4-BE49-F238E27FC236}">
                  <a16:creationId xmlns:a16="http://schemas.microsoft.com/office/drawing/2014/main" xmlns="" id="{C221252E-747E-4C20-982A-088BC61CB637}"/>
                </a:ext>
              </a:extLst>
            </p:cNvPr>
            <p:cNvSpPr>
              <a:spLocks/>
            </p:cNvSpPr>
            <p:nvPr>
              <p:custDataLst>
                <p:tags r:id="rId152"/>
              </p:custDataLst>
            </p:nvPr>
          </p:nvSpPr>
          <p:spPr bwMode="auto">
            <a:xfrm>
              <a:off x="1709" y="2691"/>
              <a:ext cx="66" cy="43"/>
            </a:xfrm>
            <a:custGeom>
              <a:avLst/>
              <a:gdLst>
                <a:gd name="T0" fmla="*/ 7 w 9"/>
                <a:gd name="T1" fmla="*/ 2 h 6"/>
                <a:gd name="T2" fmla="*/ 5 w 9"/>
                <a:gd name="T3" fmla="*/ 1 h 6"/>
                <a:gd name="T4" fmla="*/ 2 w 9"/>
                <a:gd name="T5" fmla="*/ 2 h 6"/>
                <a:gd name="T6" fmla="*/ 0 w 9"/>
                <a:gd name="T7" fmla="*/ 4 h 6"/>
                <a:gd name="T8" fmla="*/ 4 w 9"/>
                <a:gd name="T9" fmla="*/ 6 h 6"/>
                <a:gd name="T10" fmla="*/ 7 w 9"/>
                <a:gd name="T11" fmla="*/ 4 h 6"/>
                <a:gd name="T12" fmla="*/ 7 w 9"/>
                <a:gd name="T13" fmla="*/ 4 h 6"/>
                <a:gd name="T14" fmla="*/ 9 w 9"/>
                <a:gd name="T15" fmla="*/ 2 h 6"/>
                <a:gd name="T16" fmla="*/ 7 w 9"/>
                <a:gd name="T17" fmla="*/ 2 h 6"/>
                <a:gd name="T18" fmla="*/ 7 w 9"/>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7" y="2"/>
                  </a:moveTo>
                  <a:cubicBezTo>
                    <a:pt x="6" y="2"/>
                    <a:pt x="6" y="1"/>
                    <a:pt x="5" y="1"/>
                  </a:cubicBezTo>
                  <a:cubicBezTo>
                    <a:pt x="4" y="1"/>
                    <a:pt x="2" y="0"/>
                    <a:pt x="2" y="2"/>
                  </a:cubicBezTo>
                  <a:cubicBezTo>
                    <a:pt x="2" y="2"/>
                    <a:pt x="0" y="4"/>
                    <a:pt x="0" y="4"/>
                  </a:cubicBezTo>
                  <a:cubicBezTo>
                    <a:pt x="3" y="4"/>
                    <a:pt x="2" y="6"/>
                    <a:pt x="4" y="6"/>
                  </a:cubicBezTo>
                  <a:cubicBezTo>
                    <a:pt x="6" y="6"/>
                    <a:pt x="7" y="6"/>
                    <a:pt x="7" y="4"/>
                  </a:cubicBezTo>
                  <a:lnTo>
                    <a:pt x="9" y="2"/>
                  </a:lnTo>
                  <a:lnTo>
                    <a:pt x="7" y="2"/>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88" name="Freeform 156">
              <a:extLst>
                <a:ext uri="{FF2B5EF4-FFF2-40B4-BE49-F238E27FC236}">
                  <a16:creationId xmlns:a16="http://schemas.microsoft.com/office/drawing/2014/main" xmlns="" id="{9DD78F61-0AF6-4CE8-B197-123A0570AF6C}"/>
                </a:ext>
              </a:extLst>
            </p:cNvPr>
            <p:cNvSpPr>
              <a:spLocks/>
            </p:cNvSpPr>
            <p:nvPr>
              <p:custDataLst>
                <p:tags r:id="rId153"/>
              </p:custDataLst>
            </p:nvPr>
          </p:nvSpPr>
          <p:spPr bwMode="auto">
            <a:xfrm>
              <a:off x="1662" y="2578"/>
              <a:ext cx="47" cy="74"/>
            </a:xfrm>
            <a:custGeom>
              <a:avLst/>
              <a:gdLst>
                <a:gd name="T0" fmla="*/ 0 w 7"/>
                <a:gd name="T1" fmla="*/ 9 h 10"/>
                <a:gd name="T2" fmla="*/ 4 w 7"/>
                <a:gd name="T3" fmla="*/ 10 h 10"/>
                <a:gd name="T4" fmla="*/ 4 w 7"/>
                <a:gd name="T5" fmla="*/ 10 h 10"/>
                <a:gd name="T6" fmla="*/ 7 w 7"/>
                <a:gd name="T7" fmla="*/ 5 h 10"/>
                <a:gd name="T8" fmla="*/ 3 w 7"/>
                <a:gd name="T9" fmla="*/ 0 h 10"/>
                <a:gd name="T10" fmla="*/ 1 w 7"/>
                <a:gd name="T11" fmla="*/ 0 h 10"/>
                <a:gd name="T12" fmla="*/ 0 w 7"/>
                <a:gd name="T13" fmla="*/ 2 h 10"/>
                <a:gd name="T14" fmla="*/ 2 w 7"/>
                <a:gd name="T15" fmla="*/ 7 h 10"/>
                <a:gd name="T16" fmla="*/ 0 w 7"/>
                <a:gd name="T17" fmla="*/ 9 h 10"/>
                <a:gd name="T18" fmla="*/ 0 w 7"/>
                <a:gd name="T19" fmla="*/ 9 h 10"/>
                <a:gd name="T20" fmla="*/ 0 w 7"/>
                <a:gd name="T21" fmla="*/ 9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0"/>
                <a:gd name="T35" fmla="*/ 7 w 7"/>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0">
                  <a:moveTo>
                    <a:pt x="0" y="9"/>
                  </a:moveTo>
                  <a:lnTo>
                    <a:pt x="4" y="10"/>
                  </a:lnTo>
                  <a:cubicBezTo>
                    <a:pt x="5" y="10"/>
                    <a:pt x="7" y="5"/>
                    <a:pt x="7" y="5"/>
                  </a:cubicBezTo>
                  <a:cubicBezTo>
                    <a:pt x="5" y="4"/>
                    <a:pt x="3" y="2"/>
                    <a:pt x="3" y="0"/>
                  </a:cubicBezTo>
                  <a:cubicBezTo>
                    <a:pt x="1" y="0"/>
                    <a:pt x="2" y="0"/>
                    <a:pt x="1" y="0"/>
                  </a:cubicBezTo>
                  <a:cubicBezTo>
                    <a:pt x="1" y="0"/>
                    <a:pt x="0" y="1"/>
                    <a:pt x="0" y="2"/>
                  </a:cubicBezTo>
                  <a:cubicBezTo>
                    <a:pt x="0" y="4"/>
                    <a:pt x="2" y="5"/>
                    <a:pt x="2" y="7"/>
                  </a:cubicBezTo>
                  <a:cubicBezTo>
                    <a:pt x="2" y="8"/>
                    <a:pt x="1" y="8"/>
                    <a:pt x="0" y="9"/>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89" name="Freeform 157">
              <a:extLst>
                <a:ext uri="{FF2B5EF4-FFF2-40B4-BE49-F238E27FC236}">
                  <a16:creationId xmlns:a16="http://schemas.microsoft.com/office/drawing/2014/main" xmlns="" id="{0A03804A-F69C-41E7-B2EE-A94245E6B42F}"/>
                </a:ext>
              </a:extLst>
            </p:cNvPr>
            <p:cNvSpPr>
              <a:spLocks/>
            </p:cNvSpPr>
            <p:nvPr>
              <p:custDataLst>
                <p:tags r:id="rId154"/>
              </p:custDataLst>
            </p:nvPr>
          </p:nvSpPr>
          <p:spPr bwMode="auto">
            <a:xfrm>
              <a:off x="1313" y="2272"/>
              <a:ext cx="47" cy="40"/>
            </a:xfrm>
            <a:custGeom>
              <a:avLst/>
              <a:gdLst>
                <a:gd name="T0" fmla="*/ 6 w 7"/>
                <a:gd name="T1" fmla="*/ 5 h 5"/>
                <a:gd name="T2" fmla="*/ 2 w 7"/>
                <a:gd name="T3" fmla="*/ 5 h 5"/>
                <a:gd name="T4" fmla="*/ 0 w 7"/>
                <a:gd name="T5" fmla="*/ 4 h 5"/>
                <a:gd name="T6" fmla="*/ 2 w 7"/>
                <a:gd name="T7" fmla="*/ 3 h 5"/>
                <a:gd name="T8" fmla="*/ 4 w 7"/>
                <a:gd name="T9" fmla="*/ 3 h 5"/>
                <a:gd name="T10" fmla="*/ 4 w 7"/>
                <a:gd name="T11" fmla="*/ 1 h 5"/>
                <a:gd name="T12" fmla="*/ 2 w 7"/>
                <a:gd name="T13" fmla="*/ 0 h 5"/>
                <a:gd name="T14" fmla="*/ 2 w 7"/>
                <a:gd name="T15" fmla="*/ 0 h 5"/>
                <a:gd name="T16" fmla="*/ 6 w 7"/>
                <a:gd name="T17" fmla="*/ 0 h 5"/>
                <a:gd name="T18" fmla="*/ 6 w 7"/>
                <a:gd name="T19" fmla="*/ 0 h 5"/>
                <a:gd name="T20" fmla="*/ 6 w 7"/>
                <a:gd name="T21" fmla="*/ 3 h 5"/>
                <a:gd name="T22" fmla="*/ 6 w 7"/>
                <a:gd name="T23" fmla="*/ 3 h 5"/>
                <a:gd name="T24" fmla="*/ 6 w 7"/>
                <a:gd name="T25" fmla="*/ 5 h 5"/>
                <a:gd name="T26" fmla="*/ 6 w 7"/>
                <a:gd name="T27" fmla="*/ 5 h 5"/>
                <a:gd name="T28" fmla="*/ 6 w 7"/>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
                <a:gd name="T46" fmla="*/ 0 h 5"/>
                <a:gd name="T47" fmla="*/ 7 w 7"/>
                <a:gd name="T48" fmla="*/ 5 h 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 h="5">
                  <a:moveTo>
                    <a:pt x="6" y="5"/>
                  </a:moveTo>
                  <a:cubicBezTo>
                    <a:pt x="5" y="5"/>
                    <a:pt x="4" y="4"/>
                    <a:pt x="2" y="5"/>
                  </a:cubicBezTo>
                  <a:cubicBezTo>
                    <a:pt x="1" y="5"/>
                    <a:pt x="0" y="4"/>
                    <a:pt x="0" y="4"/>
                  </a:cubicBezTo>
                  <a:cubicBezTo>
                    <a:pt x="0" y="3"/>
                    <a:pt x="1" y="3"/>
                    <a:pt x="2" y="3"/>
                  </a:cubicBezTo>
                  <a:cubicBezTo>
                    <a:pt x="3" y="3"/>
                    <a:pt x="3" y="3"/>
                    <a:pt x="4" y="3"/>
                  </a:cubicBezTo>
                  <a:cubicBezTo>
                    <a:pt x="4" y="3"/>
                    <a:pt x="4" y="1"/>
                    <a:pt x="4" y="1"/>
                  </a:cubicBezTo>
                  <a:cubicBezTo>
                    <a:pt x="3" y="1"/>
                    <a:pt x="2" y="1"/>
                    <a:pt x="2" y="0"/>
                  </a:cubicBezTo>
                  <a:lnTo>
                    <a:pt x="6" y="0"/>
                  </a:lnTo>
                  <a:cubicBezTo>
                    <a:pt x="6" y="2"/>
                    <a:pt x="7" y="3"/>
                    <a:pt x="6" y="3"/>
                  </a:cubicBezTo>
                  <a:lnTo>
                    <a:pt x="6" y="5"/>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90" name="Freeform 158">
              <a:extLst>
                <a:ext uri="{FF2B5EF4-FFF2-40B4-BE49-F238E27FC236}">
                  <a16:creationId xmlns:a16="http://schemas.microsoft.com/office/drawing/2014/main" xmlns="" id="{CBE276B4-17EC-45AC-B725-2C5ECC6F3268}"/>
                </a:ext>
              </a:extLst>
            </p:cNvPr>
            <p:cNvSpPr>
              <a:spLocks/>
            </p:cNvSpPr>
            <p:nvPr>
              <p:custDataLst>
                <p:tags r:id="rId155"/>
              </p:custDataLst>
            </p:nvPr>
          </p:nvSpPr>
          <p:spPr bwMode="auto">
            <a:xfrm>
              <a:off x="1560" y="3834"/>
              <a:ext cx="94" cy="74"/>
            </a:xfrm>
            <a:custGeom>
              <a:avLst/>
              <a:gdLst>
                <a:gd name="T0" fmla="*/ 12 w 13"/>
                <a:gd name="T1" fmla="*/ 8 h 10"/>
                <a:gd name="T2" fmla="*/ 7 w 13"/>
                <a:gd name="T3" fmla="*/ 8 h 10"/>
                <a:gd name="T4" fmla="*/ 4 w 13"/>
                <a:gd name="T5" fmla="*/ 1 h 10"/>
                <a:gd name="T6" fmla="*/ 4 w 13"/>
                <a:gd name="T7" fmla="*/ 1 h 10"/>
                <a:gd name="T8" fmla="*/ 4 w 13"/>
                <a:gd name="T9" fmla="*/ 1 h 10"/>
                <a:gd name="T10" fmla="*/ 2 w 13"/>
                <a:gd name="T11" fmla="*/ 0 h 10"/>
                <a:gd name="T12" fmla="*/ 2 w 13"/>
                <a:gd name="T13" fmla="*/ 3 h 10"/>
                <a:gd name="T14" fmla="*/ 2 w 13"/>
                <a:gd name="T15" fmla="*/ 3 h 10"/>
                <a:gd name="T16" fmla="*/ 0 w 13"/>
                <a:gd name="T17" fmla="*/ 4 h 10"/>
                <a:gd name="T18" fmla="*/ 2 w 13"/>
                <a:gd name="T19" fmla="*/ 6 h 10"/>
                <a:gd name="T20" fmla="*/ 4 w 13"/>
                <a:gd name="T21" fmla="*/ 7 h 10"/>
                <a:gd name="T22" fmla="*/ 5 w 13"/>
                <a:gd name="T23" fmla="*/ 8 h 10"/>
                <a:gd name="T24" fmla="*/ 7 w 13"/>
                <a:gd name="T25" fmla="*/ 9 h 10"/>
                <a:gd name="T26" fmla="*/ 10 w 13"/>
                <a:gd name="T27" fmla="*/ 9 h 10"/>
                <a:gd name="T28" fmla="*/ 10 w 13"/>
                <a:gd name="T29" fmla="*/ 9 h 10"/>
                <a:gd name="T30" fmla="*/ 13 w 13"/>
                <a:gd name="T31" fmla="*/ 8 h 10"/>
                <a:gd name="T32" fmla="*/ 12 w 13"/>
                <a:gd name="T33" fmla="*/ 8 h 10"/>
                <a:gd name="T34" fmla="*/ 12 w 13"/>
                <a:gd name="T35" fmla="*/ 8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
                <a:gd name="T55" fmla="*/ 0 h 10"/>
                <a:gd name="T56" fmla="*/ 13 w 13"/>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 h="10">
                  <a:moveTo>
                    <a:pt x="12" y="8"/>
                  </a:moveTo>
                  <a:cubicBezTo>
                    <a:pt x="10" y="8"/>
                    <a:pt x="8" y="9"/>
                    <a:pt x="7" y="8"/>
                  </a:cubicBezTo>
                  <a:cubicBezTo>
                    <a:pt x="6" y="7"/>
                    <a:pt x="4" y="4"/>
                    <a:pt x="4" y="1"/>
                  </a:cubicBezTo>
                  <a:lnTo>
                    <a:pt x="2" y="0"/>
                  </a:lnTo>
                  <a:lnTo>
                    <a:pt x="2" y="3"/>
                  </a:lnTo>
                  <a:cubicBezTo>
                    <a:pt x="2" y="3"/>
                    <a:pt x="0" y="4"/>
                    <a:pt x="0" y="4"/>
                  </a:cubicBezTo>
                  <a:cubicBezTo>
                    <a:pt x="0" y="4"/>
                    <a:pt x="2" y="6"/>
                    <a:pt x="2" y="6"/>
                  </a:cubicBezTo>
                  <a:cubicBezTo>
                    <a:pt x="2" y="7"/>
                    <a:pt x="3" y="7"/>
                    <a:pt x="4" y="7"/>
                  </a:cubicBezTo>
                  <a:cubicBezTo>
                    <a:pt x="4" y="8"/>
                    <a:pt x="5" y="7"/>
                    <a:pt x="5" y="8"/>
                  </a:cubicBezTo>
                  <a:cubicBezTo>
                    <a:pt x="5" y="10"/>
                    <a:pt x="5" y="9"/>
                    <a:pt x="7" y="9"/>
                  </a:cubicBezTo>
                  <a:cubicBezTo>
                    <a:pt x="9" y="9"/>
                    <a:pt x="8" y="9"/>
                    <a:pt x="10" y="9"/>
                  </a:cubicBezTo>
                  <a:lnTo>
                    <a:pt x="13" y="8"/>
                  </a:lnTo>
                  <a:lnTo>
                    <a:pt x="12" y="8"/>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91" name="Freeform 159">
              <a:extLst>
                <a:ext uri="{FF2B5EF4-FFF2-40B4-BE49-F238E27FC236}">
                  <a16:creationId xmlns:a16="http://schemas.microsoft.com/office/drawing/2014/main" xmlns="" id="{73363C33-BE7A-4AD2-A550-3F4BD7242257}"/>
                </a:ext>
              </a:extLst>
            </p:cNvPr>
            <p:cNvSpPr>
              <a:spLocks/>
            </p:cNvSpPr>
            <p:nvPr>
              <p:custDataLst>
                <p:tags r:id="rId156"/>
              </p:custDataLst>
            </p:nvPr>
          </p:nvSpPr>
          <p:spPr bwMode="auto">
            <a:xfrm>
              <a:off x="1239" y="2292"/>
              <a:ext cx="35" cy="27"/>
            </a:xfrm>
            <a:custGeom>
              <a:avLst/>
              <a:gdLst>
                <a:gd name="T0" fmla="*/ 0 w 5"/>
                <a:gd name="T1" fmla="*/ 1 h 3"/>
                <a:gd name="T2" fmla="*/ 5 w 5"/>
                <a:gd name="T3" fmla="*/ 3 h 3"/>
                <a:gd name="T4" fmla="*/ 5 w 5"/>
                <a:gd name="T5" fmla="*/ 3 h 3"/>
                <a:gd name="T6" fmla="*/ 5 w 5"/>
                <a:gd name="T7" fmla="*/ 2 h 3"/>
                <a:gd name="T8" fmla="*/ 5 w 5"/>
                <a:gd name="T9" fmla="*/ 2 h 3"/>
                <a:gd name="T10" fmla="*/ 2 w 5"/>
                <a:gd name="T11" fmla="*/ 0 h 3"/>
                <a:gd name="T12" fmla="*/ 0 w 5"/>
                <a:gd name="T13" fmla="*/ 1 h 3"/>
                <a:gd name="T14" fmla="*/ 0 w 5"/>
                <a:gd name="T15" fmla="*/ 1 h 3"/>
                <a:gd name="T16" fmla="*/ 0 w 5"/>
                <a:gd name="T17" fmla="*/ 1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3"/>
                <a:gd name="T29" fmla="*/ 5 w 5"/>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3">
                  <a:moveTo>
                    <a:pt x="0" y="1"/>
                  </a:moveTo>
                  <a:cubicBezTo>
                    <a:pt x="0" y="3"/>
                    <a:pt x="3" y="2"/>
                    <a:pt x="5" y="3"/>
                  </a:cubicBezTo>
                  <a:lnTo>
                    <a:pt x="5" y="2"/>
                  </a:lnTo>
                  <a:cubicBezTo>
                    <a:pt x="4" y="2"/>
                    <a:pt x="3" y="0"/>
                    <a:pt x="2" y="0"/>
                  </a:cubicBezTo>
                  <a:cubicBezTo>
                    <a:pt x="2" y="0"/>
                    <a:pt x="0" y="1"/>
                    <a:pt x="0" y="1"/>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92" name="Freeform 160">
              <a:extLst>
                <a:ext uri="{FF2B5EF4-FFF2-40B4-BE49-F238E27FC236}">
                  <a16:creationId xmlns:a16="http://schemas.microsoft.com/office/drawing/2014/main" xmlns="" id="{09E5F336-EC39-46AC-9381-7E660166D8B8}"/>
                </a:ext>
              </a:extLst>
            </p:cNvPr>
            <p:cNvSpPr>
              <a:spLocks/>
            </p:cNvSpPr>
            <p:nvPr>
              <p:custDataLst>
                <p:tags r:id="rId157"/>
              </p:custDataLst>
            </p:nvPr>
          </p:nvSpPr>
          <p:spPr bwMode="auto">
            <a:xfrm>
              <a:off x="1129" y="2202"/>
              <a:ext cx="184" cy="74"/>
            </a:xfrm>
            <a:custGeom>
              <a:avLst/>
              <a:gdLst>
                <a:gd name="T0" fmla="*/ 6 w 25"/>
                <a:gd name="T1" fmla="*/ 0 h 10"/>
                <a:gd name="T2" fmla="*/ 2 w 25"/>
                <a:gd name="T3" fmla="*/ 1 h 10"/>
                <a:gd name="T4" fmla="*/ 0 w 25"/>
                <a:gd name="T5" fmla="*/ 4 h 10"/>
                <a:gd name="T6" fmla="*/ 6 w 25"/>
                <a:gd name="T7" fmla="*/ 1 h 10"/>
                <a:gd name="T8" fmla="*/ 6 w 25"/>
                <a:gd name="T9" fmla="*/ 1 h 10"/>
                <a:gd name="T10" fmla="*/ 8 w 25"/>
                <a:gd name="T11" fmla="*/ 1 h 10"/>
                <a:gd name="T12" fmla="*/ 8 w 25"/>
                <a:gd name="T13" fmla="*/ 1 h 10"/>
                <a:gd name="T14" fmla="*/ 10 w 25"/>
                <a:gd name="T15" fmla="*/ 3 h 10"/>
                <a:gd name="T16" fmla="*/ 17 w 25"/>
                <a:gd name="T17" fmla="*/ 5 h 10"/>
                <a:gd name="T18" fmla="*/ 19 w 25"/>
                <a:gd name="T19" fmla="*/ 7 h 10"/>
                <a:gd name="T20" fmla="*/ 18 w 25"/>
                <a:gd name="T21" fmla="*/ 9 h 10"/>
                <a:gd name="T22" fmla="*/ 20 w 25"/>
                <a:gd name="T23" fmla="*/ 9 h 10"/>
                <a:gd name="T24" fmla="*/ 20 w 25"/>
                <a:gd name="T25" fmla="*/ 9 h 10"/>
                <a:gd name="T26" fmla="*/ 25 w 25"/>
                <a:gd name="T27" fmla="*/ 9 h 10"/>
                <a:gd name="T28" fmla="*/ 25 w 25"/>
                <a:gd name="T29" fmla="*/ 9 h 10"/>
                <a:gd name="T30" fmla="*/ 25 w 25"/>
                <a:gd name="T31" fmla="*/ 8 h 10"/>
                <a:gd name="T32" fmla="*/ 25 w 25"/>
                <a:gd name="T33" fmla="*/ 7 h 10"/>
                <a:gd name="T34" fmla="*/ 16 w 25"/>
                <a:gd name="T35" fmla="*/ 2 h 10"/>
                <a:gd name="T36" fmla="*/ 13 w 25"/>
                <a:gd name="T37" fmla="*/ 1 h 10"/>
                <a:gd name="T38" fmla="*/ 13 w 25"/>
                <a:gd name="T39" fmla="*/ 1 h 10"/>
                <a:gd name="T40" fmla="*/ 6 w 25"/>
                <a:gd name="T41" fmla="*/ 0 h 10"/>
                <a:gd name="T42" fmla="*/ 6 w 25"/>
                <a:gd name="T43" fmla="*/ 0 h 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
                <a:gd name="T67" fmla="*/ 0 h 10"/>
                <a:gd name="T68" fmla="*/ 25 w 25"/>
                <a:gd name="T69" fmla="*/ 10 h 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 h="10">
                  <a:moveTo>
                    <a:pt x="6" y="0"/>
                  </a:moveTo>
                  <a:cubicBezTo>
                    <a:pt x="5" y="0"/>
                    <a:pt x="2" y="0"/>
                    <a:pt x="2" y="1"/>
                  </a:cubicBezTo>
                  <a:cubicBezTo>
                    <a:pt x="1" y="1"/>
                    <a:pt x="0" y="4"/>
                    <a:pt x="0" y="4"/>
                  </a:cubicBezTo>
                  <a:cubicBezTo>
                    <a:pt x="3" y="4"/>
                    <a:pt x="3" y="2"/>
                    <a:pt x="6" y="1"/>
                  </a:cubicBezTo>
                  <a:lnTo>
                    <a:pt x="8" y="1"/>
                  </a:lnTo>
                  <a:cubicBezTo>
                    <a:pt x="8" y="3"/>
                    <a:pt x="9" y="2"/>
                    <a:pt x="10" y="3"/>
                  </a:cubicBezTo>
                  <a:cubicBezTo>
                    <a:pt x="13" y="3"/>
                    <a:pt x="14" y="5"/>
                    <a:pt x="17" y="5"/>
                  </a:cubicBezTo>
                  <a:cubicBezTo>
                    <a:pt x="17" y="7"/>
                    <a:pt x="18" y="7"/>
                    <a:pt x="19" y="7"/>
                  </a:cubicBezTo>
                  <a:cubicBezTo>
                    <a:pt x="19" y="8"/>
                    <a:pt x="18" y="8"/>
                    <a:pt x="18" y="9"/>
                  </a:cubicBezTo>
                  <a:cubicBezTo>
                    <a:pt x="18" y="10"/>
                    <a:pt x="20" y="9"/>
                    <a:pt x="20" y="9"/>
                  </a:cubicBezTo>
                  <a:lnTo>
                    <a:pt x="25" y="9"/>
                  </a:lnTo>
                  <a:cubicBezTo>
                    <a:pt x="25" y="8"/>
                    <a:pt x="25" y="8"/>
                    <a:pt x="25" y="8"/>
                  </a:cubicBezTo>
                  <a:cubicBezTo>
                    <a:pt x="25" y="7"/>
                    <a:pt x="25" y="7"/>
                    <a:pt x="25" y="7"/>
                  </a:cubicBezTo>
                  <a:cubicBezTo>
                    <a:pt x="22" y="7"/>
                    <a:pt x="18" y="4"/>
                    <a:pt x="16" y="2"/>
                  </a:cubicBezTo>
                  <a:cubicBezTo>
                    <a:pt x="15" y="2"/>
                    <a:pt x="13" y="3"/>
                    <a:pt x="13" y="1"/>
                  </a:cubicBezTo>
                  <a:lnTo>
                    <a:pt x="6" y="0"/>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93" name="Freeform 161">
              <a:extLst>
                <a:ext uri="{FF2B5EF4-FFF2-40B4-BE49-F238E27FC236}">
                  <a16:creationId xmlns:a16="http://schemas.microsoft.com/office/drawing/2014/main" xmlns="" id="{6FBA85F0-5601-4CC0-9F16-527656D37282}"/>
                </a:ext>
              </a:extLst>
            </p:cNvPr>
            <p:cNvSpPr>
              <a:spLocks/>
            </p:cNvSpPr>
            <p:nvPr>
              <p:custDataLst>
                <p:tags r:id="rId158"/>
              </p:custDataLst>
            </p:nvPr>
          </p:nvSpPr>
          <p:spPr bwMode="auto">
            <a:xfrm>
              <a:off x="1353" y="2272"/>
              <a:ext cx="62" cy="47"/>
            </a:xfrm>
            <a:custGeom>
              <a:avLst/>
              <a:gdLst>
                <a:gd name="T0" fmla="*/ 2 w 9"/>
                <a:gd name="T1" fmla="*/ 6 h 6"/>
                <a:gd name="T2" fmla="*/ 9 w 9"/>
                <a:gd name="T3" fmla="*/ 3 h 6"/>
                <a:gd name="T4" fmla="*/ 2 w 9"/>
                <a:gd name="T5" fmla="*/ 0 h 6"/>
                <a:gd name="T6" fmla="*/ 2 w 9"/>
                <a:gd name="T7" fmla="*/ 0 h 6"/>
                <a:gd name="T8" fmla="*/ 0 w 9"/>
                <a:gd name="T9" fmla="*/ 0 h 6"/>
                <a:gd name="T10" fmla="*/ 0 w 9"/>
                <a:gd name="T11" fmla="*/ 0 h 6"/>
                <a:gd name="T12" fmla="*/ 0 w 9"/>
                <a:gd name="T13" fmla="*/ 3 h 6"/>
                <a:gd name="T14" fmla="*/ 0 w 9"/>
                <a:gd name="T15" fmla="*/ 3 h 6"/>
                <a:gd name="T16" fmla="*/ 0 w 9"/>
                <a:gd name="T17" fmla="*/ 5 h 6"/>
                <a:gd name="T18" fmla="*/ 0 w 9"/>
                <a:gd name="T19" fmla="*/ 5 h 6"/>
                <a:gd name="T20" fmla="*/ 2 w 9"/>
                <a:gd name="T21" fmla="*/ 6 h 6"/>
                <a:gd name="T22" fmla="*/ 2 w 9"/>
                <a:gd name="T23" fmla="*/ 6 h 6"/>
                <a:gd name="T24" fmla="*/ 2 w 9"/>
                <a:gd name="T25" fmla="*/ 6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6"/>
                <a:gd name="T41" fmla="*/ 9 w 9"/>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6">
                  <a:moveTo>
                    <a:pt x="2" y="6"/>
                  </a:moveTo>
                  <a:cubicBezTo>
                    <a:pt x="4" y="4"/>
                    <a:pt x="8" y="5"/>
                    <a:pt x="9" y="3"/>
                  </a:cubicBezTo>
                  <a:cubicBezTo>
                    <a:pt x="7" y="1"/>
                    <a:pt x="4" y="1"/>
                    <a:pt x="2" y="0"/>
                  </a:cubicBezTo>
                  <a:lnTo>
                    <a:pt x="0" y="0"/>
                  </a:lnTo>
                  <a:cubicBezTo>
                    <a:pt x="0" y="2"/>
                    <a:pt x="1" y="3"/>
                    <a:pt x="0" y="3"/>
                  </a:cubicBezTo>
                  <a:lnTo>
                    <a:pt x="0" y="5"/>
                  </a:lnTo>
                  <a:cubicBezTo>
                    <a:pt x="0" y="5"/>
                    <a:pt x="1" y="5"/>
                    <a:pt x="2" y="6"/>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94" name="Freeform 162">
              <a:extLst>
                <a:ext uri="{FF2B5EF4-FFF2-40B4-BE49-F238E27FC236}">
                  <a16:creationId xmlns:a16="http://schemas.microsoft.com/office/drawing/2014/main" xmlns="" id="{B72A8041-914D-42D7-981A-ABB7C3D62316}"/>
                </a:ext>
              </a:extLst>
            </p:cNvPr>
            <p:cNvSpPr>
              <a:spLocks/>
            </p:cNvSpPr>
            <p:nvPr>
              <p:custDataLst>
                <p:tags r:id="rId159"/>
              </p:custDataLst>
            </p:nvPr>
          </p:nvSpPr>
          <p:spPr bwMode="auto">
            <a:xfrm>
              <a:off x="1036" y="2319"/>
              <a:ext cx="27" cy="51"/>
            </a:xfrm>
            <a:custGeom>
              <a:avLst/>
              <a:gdLst>
                <a:gd name="T0" fmla="*/ 4 w 4"/>
                <a:gd name="T1" fmla="*/ 0 h 7"/>
                <a:gd name="T2" fmla="*/ 3 w 4"/>
                <a:gd name="T3" fmla="*/ 0 h 7"/>
                <a:gd name="T4" fmla="*/ 3 w 4"/>
                <a:gd name="T5" fmla="*/ 1 h 7"/>
                <a:gd name="T6" fmla="*/ 1 w 4"/>
                <a:gd name="T7" fmla="*/ 7 h 7"/>
                <a:gd name="T8" fmla="*/ 1 w 4"/>
                <a:gd name="T9" fmla="*/ 7 h 7"/>
                <a:gd name="T10" fmla="*/ 1 w 4"/>
                <a:gd name="T11" fmla="*/ 6 h 7"/>
                <a:gd name="T12" fmla="*/ 1 w 4"/>
                <a:gd name="T13" fmla="*/ 6 h 7"/>
                <a:gd name="T14" fmla="*/ 0 w 4"/>
                <a:gd name="T15" fmla="*/ 7 h 7"/>
                <a:gd name="T16" fmla="*/ 1 w 4"/>
                <a:gd name="T17" fmla="*/ 2 h 7"/>
                <a:gd name="T18" fmla="*/ 1 w 4"/>
                <a:gd name="T19" fmla="*/ 2 h 7"/>
                <a:gd name="T20" fmla="*/ 1 w 4"/>
                <a:gd name="T21" fmla="*/ 0 h 7"/>
                <a:gd name="T22" fmla="*/ 1 w 4"/>
                <a:gd name="T23" fmla="*/ 0 h 7"/>
                <a:gd name="T24" fmla="*/ 4 w 4"/>
                <a:gd name="T25" fmla="*/ 0 h 7"/>
                <a:gd name="T26" fmla="*/ 4 w 4"/>
                <a:gd name="T27" fmla="*/ 0 h 7"/>
                <a:gd name="T28" fmla="*/ 4 w 4"/>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
                <a:gd name="T46" fmla="*/ 0 h 7"/>
                <a:gd name="T47" fmla="*/ 4 w 4"/>
                <a:gd name="T48" fmla="*/ 7 h 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 h="7">
                  <a:moveTo>
                    <a:pt x="4" y="0"/>
                  </a:moveTo>
                  <a:cubicBezTo>
                    <a:pt x="3" y="0"/>
                    <a:pt x="3" y="0"/>
                    <a:pt x="3" y="0"/>
                  </a:cubicBezTo>
                  <a:cubicBezTo>
                    <a:pt x="3" y="1"/>
                    <a:pt x="3" y="1"/>
                    <a:pt x="3" y="1"/>
                  </a:cubicBezTo>
                  <a:cubicBezTo>
                    <a:pt x="4" y="3"/>
                    <a:pt x="2" y="6"/>
                    <a:pt x="1" y="7"/>
                  </a:cubicBezTo>
                  <a:lnTo>
                    <a:pt x="1" y="6"/>
                  </a:lnTo>
                  <a:cubicBezTo>
                    <a:pt x="1" y="6"/>
                    <a:pt x="1" y="7"/>
                    <a:pt x="0" y="7"/>
                  </a:cubicBezTo>
                  <a:cubicBezTo>
                    <a:pt x="1" y="6"/>
                    <a:pt x="1" y="4"/>
                    <a:pt x="1" y="2"/>
                  </a:cubicBezTo>
                  <a:lnTo>
                    <a:pt x="1" y="0"/>
                  </a:lnTo>
                  <a:cubicBezTo>
                    <a:pt x="1" y="0"/>
                    <a:pt x="3" y="0"/>
                    <a:pt x="4"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95" name="Freeform 163">
              <a:extLst>
                <a:ext uri="{FF2B5EF4-FFF2-40B4-BE49-F238E27FC236}">
                  <a16:creationId xmlns:a16="http://schemas.microsoft.com/office/drawing/2014/main" xmlns="" id="{CEF72222-CA62-44C6-9494-E6615C2EECA8}"/>
                </a:ext>
              </a:extLst>
            </p:cNvPr>
            <p:cNvSpPr>
              <a:spLocks/>
            </p:cNvSpPr>
            <p:nvPr>
              <p:custDataLst>
                <p:tags r:id="rId160"/>
              </p:custDataLst>
            </p:nvPr>
          </p:nvSpPr>
          <p:spPr bwMode="auto">
            <a:xfrm>
              <a:off x="977" y="2319"/>
              <a:ext cx="74" cy="86"/>
            </a:xfrm>
            <a:custGeom>
              <a:avLst/>
              <a:gdLst>
                <a:gd name="T0" fmla="*/ 0 w 10"/>
                <a:gd name="T1" fmla="*/ 10 h 12"/>
                <a:gd name="T2" fmla="*/ 2 w 10"/>
                <a:gd name="T3" fmla="*/ 5 h 12"/>
                <a:gd name="T4" fmla="*/ 6 w 10"/>
                <a:gd name="T5" fmla="*/ 4 h 12"/>
                <a:gd name="T6" fmla="*/ 3 w 10"/>
                <a:gd name="T7" fmla="*/ 1 h 12"/>
                <a:gd name="T8" fmla="*/ 7 w 10"/>
                <a:gd name="T9" fmla="*/ 0 h 12"/>
                <a:gd name="T10" fmla="*/ 9 w 10"/>
                <a:gd name="T11" fmla="*/ 0 h 12"/>
                <a:gd name="T12" fmla="*/ 9 w 10"/>
                <a:gd name="T13" fmla="*/ 0 h 12"/>
                <a:gd name="T14" fmla="*/ 9 w 10"/>
                <a:gd name="T15" fmla="*/ 2 h 12"/>
                <a:gd name="T16" fmla="*/ 9 w 10"/>
                <a:gd name="T17" fmla="*/ 2 h 12"/>
                <a:gd name="T18" fmla="*/ 8 w 10"/>
                <a:gd name="T19" fmla="*/ 7 h 12"/>
                <a:gd name="T20" fmla="*/ 9 w 10"/>
                <a:gd name="T21" fmla="*/ 7 h 12"/>
                <a:gd name="T22" fmla="*/ 9 w 10"/>
                <a:gd name="T23" fmla="*/ 8 h 12"/>
                <a:gd name="T24" fmla="*/ 5 w 10"/>
                <a:gd name="T25" fmla="*/ 12 h 12"/>
                <a:gd name="T26" fmla="*/ 0 w 10"/>
                <a:gd name="T27" fmla="*/ 10 h 12"/>
                <a:gd name="T28" fmla="*/ 0 w 10"/>
                <a:gd name="T29" fmla="*/ 10 h 12"/>
                <a:gd name="T30" fmla="*/ 0 w 10"/>
                <a:gd name="T31" fmla="*/ 10 h 12"/>
                <a:gd name="T32" fmla="*/ 0 w 10"/>
                <a:gd name="T33" fmla="*/ 1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2"/>
                <a:gd name="T53" fmla="*/ 10 w 1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2">
                  <a:moveTo>
                    <a:pt x="0" y="10"/>
                  </a:moveTo>
                  <a:cubicBezTo>
                    <a:pt x="0" y="8"/>
                    <a:pt x="1" y="7"/>
                    <a:pt x="2" y="5"/>
                  </a:cubicBezTo>
                  <a:cubicBezTo>
                    <a:pt x="2" y="4"/>
                    <a:pt x="5" y="6"/>
                    <a:pt x="6" y="4"/>
                  </a:cubicBezTo>
                  <a:cubicBezTo>
                    <a:pt x="5" y="3"/>
                    <a:pt x="3" y="2"/>
                    <a:pt x="3" y="1"/>
                  </a:cubicBezTo>
                  <a:cubicBezTo>
                    <a:pt x="3" y="1"/>
                    <a:pt x="7" y="0"/>
                    <a:pt x="7" y="0"/>
                  </a:cubicBezTo>
                  <a:cubicBezTo>
                    <a:pt x="8" y="0"/>
                    <a:pt x="9" y="0"/>
                    <a:pt x="9" y="0"/>
                  </a:cubicBezTo>
                  <a:lnTo>
                    <a:pt x="9" y="2"/>
                  </a:lnTo>
                  <a:cubicBezTo>
                    <a:pt x="9" y="4"/>
                    <a:pt x="9" y="6"/>
                    <a:pt x="8" y="7"/>
                  </a:cubicBezTo>
                  <a:cubicBezTo>
                    <a:pt x="9" y="7"/>
                    <a:pt x="9" y="7"/>
                    <a:pt x="9" y="7"/>
                  </a:cubicBezTo>
                  <a:cubicBezTo>
                    <a:pt x="9" y="7"/>
                    <a:pt x="10" y="8"/>
                    <a:pt x="9" y="8"/>
                  </a:cubicBezTo>
                  <a:cubicBezTo>
                    <a:pt x="8" y="10"/>
                    <a:pt x="5" y="12"/>
                    <a:pt x="5" y="12"/>
                  </a:cubicBezTo>
                  <a:cubicBezTo>
                    <a:pt x="3" y="12"/>
                    <a:pt x="2" y="11"/>
                    <a:pt x="0" y="1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96" name="Freeform 164">
              <a:extLst>
                <a:ext uri="{FF2B5EF4-FFF2-40B4-BE49-F238E27FC236}">
                  <a16:creationId xmlns:a16="http://schemas.microsoft.com/office/drawing/2014/main" xmlns="" id="{9655779A-248E-47F1-BB4E-F3495682316F}"/>
                </a:ext>
              </a:extLst>
            </p:cNvPr>
            <p:cNvSpPr>
              <a:spLocks/>
            </p:cNvSpPr>
            <p:nvPr>
              <p:custDataLst>
                <p:tags r:id="rId161"/>
              </p:custDataLst>
            </p:nvPr>
          </p:nvSpPr>
          <p:spPr bwMode="auto">
            <a:xfrm>
              <a:off x="1012" y="2386"/>
              <a:ext cx="51" cy="31"/>
            </a:xfrm>
            <a:custGeom>
              <a:avLst/>
              <a:gdLst>
                <a:gd name="T0" fmla="*/ 3 w 7"/>
                <a:gd name="T1" fmla="*/ 0 h 4"/>
                <a:gd name="T2" fmla="*/ 7 w 7"/>
                <a:gd name="T3" fmla="*/ 2 h 4"/>
                <a:gd name="T4" fmla="*/ 7 w 7"/>
                <a:gd name="T5" fmla="*/ 2 h 4"/>
                <a:gd name="T6" fmla="*/ 7 w 7"/>
                <a:gd name="T7" fmla="*/ 3 h 4"/>
                <a:gd name="T8" fmla="*/ 7 w 7"/>
                <a:gd name="T9" fmla="*/ 3 h 4"/>
                <a:gd name="T10" fmla="*/ 5 w 7"/>
                <a:gd name="T11" fmla="*/ 4 h 4"/>
                <a:gd name="T12" fmla="*/ 0 w 7"/>
                <a:gd name="T13" fmla="*/ 3 h 4"/>
                <a:gd name="T14" fmla="*/ 3 w 7"/>
                <a:gd name="T15" fmla="*/ 1 h 4"/>
                <a:gd name="T16" fmla="*/ 3 w 7"/>
                <a:gd name="T17" fmla="*/ 1 h 4"/>
                <a:gd name="T18" fmla="*/ 3 w 7"/>
                <a:gd name="T19" fmla="*/ 0 h 4"/>
                <a:gd name="T20" fmla="*/ 3 w 7"/>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4"/>
                <a:gd name="T35" fmla="*/ 7 w 7"/>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4">
                  <a:moveTo>
                    <a:pt x="3" y="0"/>
                  </a:moveTo>
                  <a:cubicBezTo>
                    <a:pt x="4" y="1"/>
                    <a:pt x="5" y="2"/>
                    <a:pt x="7" y="2"/>
                  </a:cubicBezTo>
                  <a:lnTo>
                    <a:pt x="7" y="3"/>
                  </a:lnTo>
                  <a:cubicBezTo>
                    <a:pt x="7" y="4"/>
                    <a:pt x="6" y="4"/>
                    <a:pt x="5" y="4"/>
                  </a:cubicBezTo>
                  <a:cubicBezTo>
                    <a:pt x="3" y="3"/>
                    <a:pt x="2" y="4"/>
                    <a:pt x="0" y="3"/>
                  </a:cubicBezTo>
                  <a:cubicBezTo>
                    <a:pt x="0" y="3"/>
                    <a:pt x="2" y="2"/>
                    <a:pt x="3" y="1"/>
                  </a:cubicBezTo>
                  <a:lnTo>
                    <a:pt x="3" y="0"/>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97" name="Freeform 165">
              <a:extLst>
                <a:ext uri="{FF2B5EF4-FFF2-40B4-BE49-F238E27FC236}">
                  <a16:creationId xmlns:a16="http://schemas.microsoft.com/office/drawing/2014/main" xmlns="" id="{0CD4B9A1-D617-4416-95B9-C32015508722}"/>
                </a:ext>
              </a:extLst>
            </p:cNvPr>
            <p:cNvSpPr>
              <a:spLocks/>
            </p:cNvSpPr>
            <p:nvPr>
              <p:custDataLst>
                <p:tags r:id="rId162"/>
              </p:custDataLst>
            </p:nvPr>
          </p:nvSpPr>
          <p:spPr bwMode="auto">
            <a:xfrm>
              <a:off x="1036" y="2362"/>
              <a:ext cx="109" cy="59"/>
            </a:xfrm>
            <a:custGeom>
              <a:avLst/>
              <a:gdLst>
                <a:gd name="T0" fmla="*/ 0 w 15"/>
                <a:gd name="T1" fmla="*/ 4 h 8"/>
                <a:gd name="T2" fmla="*/ 0 w 15"/>
                <a:gd name="T3" fmla="*/ 3 h 8"/>
                <a:gd name="T4" fmla="*/ 0 w 15"/>
                <a:gd name="T5" fmla="*/ 3 h 8"/>
                <a:gd name="T6" fmla="*/ 4 w 15"/>
                <a:gd name="T7" fmla="*/ 5 h 8"/>
                <a:gd name="T8" fmla="*/ 4 w 15"/>
                <a:gd name="T9" fmla="*/ 5 h 8"/>
                <a:gd name="T10" fmla="*/ 4 w 15"/>
                <a:gd name="T11" fmla="*/ 6 h 8"/>
                <a:gd name="T12" fmla="*/ 4 w 15"/>
                <a:gd name="T13" fmla="*/ 6 h 8"/>
                <a:gd name="T14" fmla="*/ 5 w 15"/>
                <a:gd name="T15" fmla="*/ 8 h 8"/>
                <a:gd name="T16" fmla="*/ 7 w 15"/>
                <a:gd name="T17" fmla="*/ 6 h 8"/>
                <a:gd name="T18" fmla="*/ 15 w 15"/>
                <a:gd name="T19" fmla="*/ 3 h 8"/>
                <a:gd name="T20" fmla="*/ 15 w 15"/>
                <a:gd name="T21" fmla="*/ 0 h 8"/>
                <a:gd name="T22" fmla="*/ 7 w 15"/>
                <a:gd name="T23" fmla="*/ 0 h 8"/>
                <a:gd name="T24" fmla="*/ 1 w 15"/>
                <a:gd name="T25" fmla="*/ 1 h 8"/>
                <a:gd name="T26" fmla="*/ 1 w 15"/>
                <a:gd name="T27" fmla="*/ 2 h 8"/>
                <a:gd name="T28" fmla="*/ 0 w 15"/>
                <a:gd name="T29" fmla="*/ 3 h 8"/>
                <a:gd name="T30" fmla="*/ 0 w 15"/>
                <a:gd name="T31" fmla="*/ 3 h 8"/>
                <a:gd name="T32" fmla="*/ 0 w 15"/>
                <a:gd name="T33" fmla="*/ 4 h 8"/>
                <a:gd name="T34" fmla="*/ 0 w 15"/>
                <a:gd name="T35" fmla="*/ 4 h 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8"/>
                <a:gd name="T56" fmla="*/ 15 w 15"/>
                <a:gd name="T57" fmla="*/ 8 h 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8">
                  <a:moveTo>
                    <a:pt x="0" y="4"/>
                  </a:moveTo>
                  <a:lnTo>
                    <a:pt x="0" y="3"/>
                  </a:lnTo>
                  <a:cubicBezTo>
                    <a:pt x="1" y="4"/>
                    <a:pt x="2" y="5"/>
                    <a:pt x="4" y="5"/>
                  </a:cubicBezTo>
                  <a:lnTo>
                    <a:pt x="4" y="6"/>
                  </a:lnTo>
                  <a:cubicBezTo>
                    <a:pt x="4" y="7"/>
                    <a:pt x="4" y="8"/>
                    <a:pt x="5" y="8"/>
                  </a:cubicBezTo>
                  <a:cubicBezTo>
                    <a:pt x="6" y="8"/>
                    <a:pt x="6" y="6"/>
                    <a:pt x="7" y="6"/>
                  </a:cubicBezTo>
                  <a:cubicBezTo>
                    <a:pt x="9" y="4"/>
                    <a:pt x="11" y="3"/>
                    <a:pt x="15" y="3"/>
                  </a:cubicBezTo>
                  <a:cubicBezTo>
                    <a:pt x="15" y="2"/>
                    <a:pt x="15" y="1"/>
                    <a:pt x="15" y="0"/>
                  </a:cubicBezTo>
                  <a:cubicBezTo>
                    <a:pt x="14" y="0"/>
                    <a:pt x="10" y="0"/>
                    <a:pt x="7" y="0"/>
                  </a:cubicBezTo>
                  <a:cubicBezTo>
                    <a:pt x="4" y="0"/>
                    <a:pt x="2" y="1"/>
                    <a:pt x="1" y="1"/>
                  </a:cubicBezTo>
                  <a:cubicBezTo>
                    <a:pt x="1" y="1"/>
                    <a:pt x="2" y="2"/>
                    <a:pt x="1" y="2"/>
                  </a:cubicBezTo>
                  <a:cubicBezTo>
                    <a:pt x="1" y="3"/>
                    <a:pt x="1" y="3"/>
                    <a:pt x="0" y="3"/>
                  </a:cubicBezTo>
                  <a:lnTo>
                    <a:pt x="0" y="4"/>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98" name="Freeform 166">
              <a:extLst>
                <a:ext uri="{FF2B5EF4-FFF2-40B4-BE49-F238E27FC236}">
                  <a16:creationId xmlns:a16="http://schemas.microsoft.com/office/drawing/2014/main" xmlns="" id="{0492ED99-5428-4D72-9FD0-A2ED10009BD2}"/>
                </a:ext>
              </a:extLst>
            </p:cNvPr>
            <p:cNvSpPr>
              <a:spLocks/>
            </p:cNvSpPr>
            <p:nvPr>
              <p:custDataLst>
                <p:tags r:id="rId163"/>
              </p:custDataLst>
            </p:nvPr>
          </p:nvSpPr>
          <p:spPr bwMode="auto">
            <a:xfrm>
              <a:off x="1051" y="2386"/>
              <a:ext cx="94" cy="86"/>
            </a:xfrm>
            <a:custGeom>
              <a:avLst/>
              <a:gdLst>
                <a:gd name="T0" fmla="*/ 2 w 13"/>
                <a:gd name="T1" fmla="*/ 3 h 11"/>
                <a:gd name="T2" fmla="*/ 3 w 13"/>
                <a:gd name="T3" fmla="*/ 5 h 11"/>
                <a:gd name="T4" fmla="*/ 5 w 13"/>
                <a:gd name="T5" fmla="*/ 3 h 11"/>
                <a:gd name="T6" fmla="*/ 13 w 13"/>
                <a:gd name="T7" fmla="*/ 0 h 11"/>
                <a:gd name="T8" fmla="*/ 11 w 13"/>
                <a:gd name="T9" fmla="*/ 10 h 11"/>
                <a:gd name="T10" fmla="*/ 11 w 13"/>
                <a:gd name="T11" fmla="*/ 10 h 11"/>
                <a:gd name="T12" fmla="*/ 7 w 13"/>
                <a:gd name="T13" fmla="*/ 10 h 11"/>
                <a:gd name="T14" fmla="*/ 7 w 13"/>
                <a:gd name="T15" fmla="*/ 10 h 11"/>
                <a:gd name="T16" fmla="*/ 6 w 13"/>
                <a:gd name="T17" fmla="*/ 11 h 11"/>
                <a:gd name="T18" fmla="*/ 0 w 13"/>
                <a:gd name="T19" fmla="*/ 4 h 11"/>
                <a:gd name="T20" fmla="*/ 2 w 13"/>
                <a:gd name="T21" fmla="*/ 3 h 11"/>
                <a:gd name="T22" fmla="*/ 2 w 13"/>
                <a:gd name="T23" fmla="*/ 3 h 11"/>
                <a:gd name="T24" fmla="*/ 2 w 13"/>
                <a:gd name="T25" fmla="*/ 3 h 11"/>
                <a:gd name="T26" fmla="*/ 2 w 13"/>
                <a:gd name="T27" fmla="*/ 3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
                <a:gd name="T43" fmla="*/ 0 h 11"/>
                <a:gd name="T44" fmla="*/ 13 w 13"/>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 h="11">
                  <a:moveTo>
                    <a:pt x="2" y="3"/>
                  </a:moveTo>
                  <a:cubicBezTo>
                    <a:pt x="2" y="4"/>
                    <a:pt x="2" y="5"/>
                    <a:pt x="3" y="5"/>
                  </a:cubicBezTo>
                  <a:cubicBezTo>
                    <a:pt x="4" y="5"/>
                    <a:pt x="4" y="3"/>
                    <a:pt x="5" y="3"/>
                  </a:cubicBezTo>
                  <a:cubicBezTo>
                    <a:pt x="7" y="1"/>
                    <a:pt x="9" y="0"/>
                    <a:pt x="13" y="0"/>
                  </a:cubicBezTo>
                  <a:cubicBezTo>
                    <a:pt x="13" y="2"/>
                    <a:pt x="11" y="6"/>
                    <a:pt x="11" y="10"/>
                  </a:cubicBezTo>
                  <a:lnTo>
                    <a:pt x="7" y="10"/>
                  </a:lnTo>
                  <a:cubicBezTo>
                    <a:pt x="6" y="10"/>
                    <a:pt x="6" y="10"/>
                    <a:pt x="6" y="11"/>
                  </a:cubicBezTo>
                  <a:cubicBezTo>
                    <a:pt x="3" y="9"/>
                    <a:pt x="3" y="5"/>
                    <a:pt x="0" y="4"/>
                  </a:cubicBezTo>
                  <a:cubicBezTo>
                    <a:pt x="1" y="4"/>
                    <a:pt x="2" y="4"/>
                    <a:pt x="2" y="3"/>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399" name="Freeform 167">
              <a:extLst>
                <a:ext uri="{FF2B5EF4-FFF2-40B4-BE49-F238E27FC236}">
                  <a16:creationId xmlns:a16="http://schemas.microsoft.com/office/drawing/2014/main" xmlns="" id="{134608E9-E831-4E3D-89B4-C0F856EE9AE4}"/>
                </a:ext>
              </a:extLst>
            </p:cNvPr>
            <p:cNvSpPr>
              <a:spLocks/>
            </p:cNvSpPr>
            <p:nvPr>
              <p:custDataLst>
                <p:tags r:id="rId164"/>
              </p:custDataLst>
            </p:nvPr>
          </p:nvSpPr>
          <p:spPr bwMode="auto">
            <a:xfrm>
              <a:off x="1086" y="2464"/>
              <a:ext cx="63" cy="67"/>
            </a:xfrm>
            <a:custGeom>
              <a:avLst/>
              <a:gdLst>
                <a:gd name="T0" fmla="*/ 9 w 9"/>
                <a:gd name="T1" fmla="*/ 9 h 9"/>
                <a:gd name="T2" fmla="*/ 9 w 9"/>
                <a:gd name="T3" fmla="*/ 9 h 9"/>
                <a:gd name="T4" fmla="*/ 9 w 9"/>
                <a:gd name="T5" fmla="*/ 9 h 9"/>
                <a:gd name="T6" fmla="*/ 7 w 9"/>
                <a:gd name="T7" fmla="*/ 9 h 9"/>
                <a:gd name="T8" fmla="*/ 4 w 9"/>
                <a:gd name="T9" fmla="*/ 5 h 9"/>
                <a:gd name="T10" fmla="*/ 4 w 9"/>
                <a:gd name="T11" fmla="*/ 6 h 9"/>
                <a:gd name="T12" fmla="*/ 1 w 9"/>
                <a:gd name="T13" fmla="*/ 2 h 9"/>
                <a:gd name="T14" fmla="*/ 2 w 9"/>
                <a:gd name="T15" fmla="*/ 4 h 9"/>
                <a:gd name="T16" fmla="*/ 2 w 9"/>
                <a:gd name="T17" fmla="*/ 4 h 9"/>
                <a:gd name="T18" fmla="*/ 2 w 9"/>
                <a:gd name="T19" fmla="*/ 5 h 9"/>
                <a:gd name="T20" fmla="*/ 1 w 9"/>
                <a:gd name="T21" fmla="*/ 5 h 9"/>
                <a:gd name="T22" fmla="*/ 1 w 9"/>
                <a:gd name="T23" fmla="*/ 5 h 9"/>
                <a:gd name="T24" fmla="*/ 0 w 9"/>
                <a:gd name="T25" fmla="*/ 2 h 9"/>
                <a:gd name="T26" fmla="*/ 1 w 9"/>
                <a:gd name="T27" fmla="*/ 1 h 9"/>
                <a:gd name="T28" fmla="*/ 2 w 9"/>
                <a:gd name="T29" fmla="*/ 0 h 9"/>
                <a:gd name="T30" fmla="*/ 2 w 9"/>
                <a:gd name="T31" fmla="*/ 0 h 9"/>
                <a:gd name="T32" fmla="*/ 6 w 9"/>
                <a:gd name="T33" fmla="*/ 0 h 9"/>
                <a:gd name="T34" fmla="*/ 6 w 9"/>
                <a:gd name="T35" fmla="*/ 0 h 9"/>
                <a:gd name="T36" fmla="*/ 9 w 9"/>
                <a:gd name="T37" fmla="*/ 6 h 9"/>
                <a:gd name="T38" fmla="*/ 9 w 9"/>
                <a:gd name="T39" fmla="*/ 9 h 9"/>
                <a:gd name="T40" fmla="*/ 9 w 9"/>
                <a:gd name="T41" fmla="*/ 9 h 9"/>
                <a:gd name="T42" fmla="*/ 9 w 9"/>
                <a:gd name="T43" fmla="*/ 9 h 9"/>
                <a:gd name="T44" fmla="*/ 9 w 9"/>
                <a:gd name="T45" fmla="*/ 9 h 9"/>
                <a:gd name="T46" fmla="*/ 9 w 9"/>
                <a:gd name="T47" fmla="*/ 9 h 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
                <a:gd name="T73" fmla="*/ 0 h 9"/>
                <a:gd name="T74" fmla="*/ 9 w 9"/>
                <a:gd name="T75" fmla="*/ 9 h 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 h="9">
                  <a:moveTo>
                    <a:pt x="9" y="9"/>
                  </a:moveTo>
                  <a:lnTo>
                    <a:pt x="9" y="9"/>
                  </a:lnTo>
                  <a:cubicBezTo>
                    <a:pt x="8" y="9"/>
                    <a:pt x="8" y="9"/>
                    <a:pt x="7" y="9"/>
                  </a:cubicBezTo>
                  <a:cubicBezTo>
                    <a:pt x="5" y="9"/>
                    <a:pt x="6" y="6"/>
                    <a:pt x="4" y="5"/>
                  </a:cubicBezTo>
                  <a:cubicBezTo>
                    <a:pt x="4" y="6"/>
                    <a:pt x="4" y="6"/>
                    <a:pt x="4" y="6"/>
                  </a:cubicBezTo>
                  <a:cubicBezTo>
                    <a:pt x="4" y="6"/>
                    <a:pt x="2" y="3"/>
                    <a:pt x="1" y="2"/>
                  </a:cubicBezTo>
                  <a:cubicBezTo>
                    <a:pt x="1" y="3"/>
                    <a:pt x="2" y="4"/>
                    <a:pt x="2" y="4"/>
                  </a:cubicBezTo>
                  <a:lnTo>
                    <a:pt x="2" y="5"/>
                  </a:lnTo>
                  <a:lnTo>
                    <a:pt x="1" y="5"/>
                  </a:lnTo>
                  <a:cubicBezTo>
                    <a:pt x="0" y="4"/>
                    <a:pt x="0" y="3"/>
                    <a:pt x="0" y="2"/>
                  </a:cubicBezTo>
                  <a:cubicBezTo>
                    <a:pt x="0" y="2"/>
                    <a:pt x="0" y="1"/>
                    <a:pt x="1" y="1"/>
                  </a:cubicBezTo>
                  <a:cubicBezTo>
                    <a:pt x="1" y="0"/>
                    <a:pt x="1" y="0"/>
                    <a:pt x="2" y="0"/>
                  </a:cubicBezTo>
                  <a:lnTo>
                    <a:pt x="6" y="0"/>
                  </a:lnTo>
                  <a:cubicBezTo>
                    <a:pt x="6" y="2"/>
                    <a:pt x="7" y="5"/>
                    <a:pt x="9" y="6"/>
                  </a:cubicBezTo>
                  <a:cubicBezTo>
                    <a:pt x="8" y="7"/>
                    <a:pt x="9" y="7"/>
                    <a:pt x="9" y="9"/>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00" name="Freeform 168">
              <a:extLst>
                <a:ext uri="{FF2B5EF4-FFF2-40B4-BE49-F238E27FC236}">
                  <a16:creationId xmlns:a16="http://schemas.microsoft.com/office/drawing/2014/main" xmlns="" id="{3466C6CB-6345-4752-A434-5A31CD22F054}"/>
                </a:ext>
              </a:extLst>
            </p:cNvPr>
            <p:cNvSpPr>
              <a:spLocks/>
            </p:cNvSpPr>
            <p:nvPr>
              <p:custDataLst>
                <p:tags r:id="rId165"/>
              </p:custDataLst>
            </p:nvPr>
          </p:nvSpPr>
          <p:spPr bwMode="auto">
            <a:xfrm>
              <a:off x="1145" y="2499"/>
              <a:ext cx="106" cy="51"/>
            </a:xfrm>
            <a:custGeom>
              <a:avLst/>
              <a:gdLst>
                <a:gd name="T0" fmla="*/ 1 w 15"/>
                <a:gd name="T1" fmla="*/ 3 h 7"/>
                <a:gd name="T2" fmla="*/ 1 w 15"/>
                <a:gd name="T3" fmla="*/ 1 h 7"/>
                <a:gd name="T4" fmla="*/ 3 w 15"/>
                <a:gd name="T5" fmla="*/ 2 h 7"/>
                <a:gd name="T6" fmla="*/ 9 w 15"/>
                <a:gd name="T7" fmla="*/ 0 h 7"/>
                <a:gd name="T8" fmla="*/ 15 w 15"/>
                <a:gd name="T9" fmla="*/ 3 h 7"/>
                <a:gd name="T10" fmla="*/ 12 w 15"/>
                <a:gd name="T11" fmla="*/ 7 h 7"/>
                <a:gd name="T12" fmla="*/ 11 w 15"/>
                <a:gd name="T13" fmla="*/ 6 h 7"/>
                <a:gd name="T14" fmla="*/ 12 w 15"/>
                <a:gd name="T15" fmla="*/ 4 h 7"/>
                <a:gd name="T16" fmla="*/ 9 w 15"/>
                <a:gd name="T17" fmla="*/ 1 h 7"/>
                <a:gd name="T18" fmla="*/ 6 w 15"/>
                <a:gd name="T19" fmla="*/ 6 h 7"/>
                <a:gd name="T20" fmla="*/ 5 w 15"/>
                <a:gd name="T21" fmla="*/ 6 h 7"/>
                <a:gd name="T22" fmla="*/ 1 w 15"/>
                <a:gd name="T23" fmla="*/ 3 h 7"/>
                <a:gd name="T24" fmla="*/ 1 w 15"/>
                <a:gd name="T25" fmla="*/ 3 h 7"/>
                <a:gd name="T26" fmla="*/ 1 w 15"/>
                <a:gd name="T27" fmla="*/ 3 h 7"/>
                <a:gd name="T28" fmla="*/ 1 w 15"/>
                <a:gd name="T29" fmla="*/ 3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7"/>
                <a:gd name="T47" fmla="*/ 15 w 15"/>
                <a:gd name="T48" fmla="*/ 7 h 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7">
                  <a:moveTo>
                    <a:pt x="1" y="3"/>
                  </a:moveTo>
                  <a:cubicBezTo>
                    <a:pt x="1" y="2"/>
                    <a:pt x="0" y="2"/>
                    <a:pt x="1" y="1"/>
                  </a:cubicBezTo>
                  <a:cubicBezTo>
                    <a:pt x="1" y="2"/>
                    <a:pt x="2" y="2"/>
                    <a:pt x="3" y="2"/>
                  </a:cubicBezTo>
                  <a:cubicBezTo>
                    <a:pt x="6" y="2"/>
                    <a:pt x="6" y="0"/>
                    <a:pt x="9" y="0"/>
                  </a:cubicBezTo>
                  <a:cubicBezTo>
                    <a:pt x="12" y="0"/>
                    <a:pt x="13" y="3"/>
                    <a:pt x="15" y="3"/>
                  </a:cubicBezTo>
                  <a:cubicBezTo>
                    <a:pt x="13" y="5"/>
                    <a:pt x="13" y="6"/>
                    <a:pt x="12" y="7"/>
                  </a:cubicBezTo>
                  <a:cubicBezTo>
                    <a:pt x="12" y="7"/>
                    <a:pt x="11" y="6"/>
                    <a:pt x="11" y="6"/>
                  </a:cubicBezTo>
                  <a:cubicBezTo>
                    <a:pt x="11" y="5"/>
                    <a:pt x="11" y="4"/>
                    <a:pt x="12" y="4"/>
                  </a:cubicBezTo>
                  <a:cubicBezTo>
                    <a:pt x="10" y="3"/>
                    <a:pt x="9" y="3"/>
                    <a:pt x="9" y="1"/>
                  </a:cubicBezTo>
                  <a:cubicBezTo>
                    <a:pt x="6" y="2"/>
                    <a:pt x="6" y="4"/>
                    <a:pt x="6" y="6"/>
                  </a:cubicBezTo>
                  <a:cubicBezTo>
                    <a:pt x="6" y="6"/>
                    <a:pt x="5" y="6"/>
                    <a:pt x="5" y="6"/>
                  </a:cubicBezTo>
                  <a:cubicBezTo>
                    <a:pt x="3" y="6"/>
                    <a:pt x="3" y="3"/>
                    <a:pt x="1" y="3"/>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01" name="Freeform 169">
              <a:extLst>
                <a:ext uri="{FF2B5EF4-FFF2-40B4-BE49-F238E27FC236}">
                  <a16:creationId xmlns:a16="http://schemas.microsoft.com/office/drawing/2014/main" xmlns="" id="{745942A5-BE39-4E76-98AB-5D238DB95941}"/>
                </a:ext>
              </a:extLst>
            </p:cNvPr>
            <p:cNvSpPr>
              <a:spLocks/>
            </p:cNvSpPr>
            <p:nvPr>
              <p:custDataLst>
                <p:tags r:id="rId166"/>
              </p:custDataLst>
            </p:nvPr>
          </p:nvSpPr>
          <p:spPr bwMode="auto">
            <a:xfrm>
              <a:off x="1638" y="3360"/>
              <a:ext cx="110" cy="118"/>
            </a:xfrm>
            <a:custGeom>
              <a:avLst/>
              <a:gdLst>
                <a:gd name="T0" fmla="*/ 14 w 15"/>
                <a:gd name="T1" fmla="*/ 8 h 15"/>
                <a:gd name="T2" fmla="*/ 14 w 15"/>
                <a:gd name="T3" fmla="*/ 9 h 15"/>
                <a:gd name="T4" fmla="*/ 12 w 15"/>
                <a:gd name="T5" fmla="*/ 11 h 15"/>
                <a:gd name="T6" fmla="*/ 9 w 15"/>
                <a:gd name="T7" fmla="*/ 14 h 15"/>
                <a:gd name="T8" fmla="*/ 4 w 15"/>
                <a:gd name="T9" fmla="*/ 13 h 15"/>
                <a:gd name="T10" fmla="*/ 4 w 15"/>
                <a:gd name="T11" fmla="*/ 13 h 15"/>
                <a:gd name="T12" fmla="*/ 1 w 15"/>
                <a:gd name="T13" fmla="*/ 12 h 15"/>
                <a:gd name="T14" fmla="*/ 1 w 15"/>
                <a:gd name="T15" fmla="*/ 6 h 15"/>
                <a:gd name="T16" fmla="*/ 1 w 15"/>
                <a:gd name="T17" fmla="*/ 6 h 15"/>
                <a:gd name="T18" fmla="*/ 2 w 15"/>
                <a:gd name="T19" fmla="*/ 1 h 15"/>
                <a:gd name="T20" fmla="*/ 4 w 15"/>
                <a:gd name="T21" fmla="*/ 1 h 15"/>
                <a:gd name="T22" fmla="*/ 5 w 15"/>
                <a:gd name="T23" fmla="*/ 1 h 15"/>
                <a:gd name="T24" fmla="*/ 6 w 15"/>
                <a:gd name="T25" fmla="*/ 2 h 15"/>
                <a:gd name="T26" fmla="*/ 12 w 15"/>
                <a:gd name="T27" fmla="*/ 6 h 15"/>
                <a:gd name="T28" fmla="*/ 14 w 15"/>
                <a:gd name="T29" fmla="*/ 8 h 15"/>
                <a:gd name="T30" fmla="*/ 14 w 15"/>
                <a:gd name="T31" fmla="*/ 8 h 15"/>
                <a:gd name="T32" fmla="*/ 14 w 15"/>
                <a:gd name="T33" fmla="*/ 8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15"/>
                <a:gd name="T53" fmla="*/ 15 w 15"/>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15">
                  <a:moveTo>
                    <a:pt x="14" y="8"/>
                  </a:moveTo>
                  <a:cubicBezTo>
                    <a:pt x="14" y="10"/>
                    <a:pt x="14" y="9"/>
                    <a:pt x="14" y="9"/>
                  </a:cubicBezTo>
                  <a:cubicBezTo>
                    <a:pt x="13" y="10"/>
                    <a:pt x="13" y="10"/>
                    <a:pt x="12" y="11"/>
                  </a:cubicBezTo>
                  <a:cubicBezTo>
                    <a:pt x="11" y="13"/>
                    <a:pt x="11" y="13"/>
                    <a:pt x="9" y="14"/>
                  </a:cubicBezTo>
                  <a:cubicBezTo>
                    <a:pt x="7" y="15"/>
                    <a:pt x="4" y="15"/>
                    <a:pt x="4" y="13"/>
                  </a:cubicBezTo>
                  <a:lnTo>
                    <a:pt x="1" y="12"/>
                  </a:lnTo>
                  <a:lnTo>
                    <a:pt x="1" y="6"/>
                  </a:lnTo>
                  <a:cubicBezTo>
                    <a:pt x="1" y="4"/>
                    <a:pt x="0" y="2"/>
                    <a:pt x="2" y="1"/>
                  </a:cubicBezTo>
                  <a:cubicBezTo>
                    <a:pt x="3" y="1"/>
                    <a:pt x="3" y="0"/>
                    <a:pt x="4" y="1"/>
                  </a:cubicBezTo>
                  <a:cubicBezTo>
                    <a:pt x="4" y="1"/>
                    <a:pt x="5" y="0"/>
                    <a:pt x="5" y="1"/>
                  </a:cubicBezTo>
                  <a:cubicBezTo>
                    <a:pt x="5" y="1"/>
                    <a:pt x="6" y="2"/>
                    <a:pt x="6" y="2"/>
                  </a:cubicBezTo>
                  <a:cubicBezTo>
                    <a:pt x="9" y="3"/>
                    <a:pt x="10" y="4"/>
                    <a:pt x="12" y="6"/>
                  </a:cubicBezTo>
                  <a:cubicBezTo>
                    <a:pt x="12" y="7"/>
                    <a:pt x="15" y="8"/>
                    <a:pt x="14" y="8"/>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02" name="Freeform 170">
              <a:extLst>
                <a:ext uri="{FF2B5EF4-FFF2-40B4-BE49-F238E27FC236}">
                  <a16:creationId xmlns:a16="http://schemas.microsoft.com/office/drawing/2014/main" xmlns="" id="{113B1E30-9CD0-4F5E-BFFB-957B340F7426}"/>
                </a:ext>
              </a:extLst>
            </p:cNvPr>
            <p:cNvSpPr>
              <a:spLocks/>
            </p:cNvSpPr>
            <p:nvPr>
              <p:custDataLst>
                <p:tags r:id="rId167"/>
              </p:custDataLst>
            </p:nvPr>
          </p:nvSpPr>
          <p:spPr bwMode="auto">
            <a:xfrm>
              <a:off x="617" y="1599"/>
              <a:ext cx="51" cy="47"/>
            </a:xfrm>
            <a:custGeom>
              <a:avLst/>
              <a:gdLst>
                <a:gd name="T0" fmla="*/ 0 w 7"/>
                <a:gd name="T1" fmla="*/ 0 h 6"/>
                <a:gd name="T2" fmla="*/ 6 w 7"/>
                <a:gd name="T3" fmla="*/ 6 h 6"/>
                <a:gd name="T4" fmla="*/ 7 w 7"/>
                <a:gd name="T5" fmla="*/ 5 h 6"/>
                <a:gd name="T6" fmla="*/ 6 w 7"/>
                <a:gd name="T7" fmla="*/ 2 h 6"/>
                <a:gd name="T8" fmla="*/ 3 w 7"/>
                <a:gd name="T9" fmla="*/ 0 h 6"/>
                <a:gd name="T10" fmla="*/ 1 w 7"/>
                <a:gd name="T11" fmla="*/ 0 h 6"/>
                <a:gd name="T12" fmla="*/ 1 w 7"/>
                <a:gd name="T13" fmla="*/ 0 h 6"/>
                <a:gd name="T14" fmla="*/ 0 w 7"/>
                <a:gd name="T15" fmla="*/ 0 h 6"/>
                <a:gd name="T16" fmla="*/ 0 w 7"/>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6"/>
                <a:gd name="T29" fmla="*/ 7 w 7"/>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6">
                  <a:moveTo>
                    <a:pt x="0" y="0"/>
                  </a:moveTo>
                  <a:cubicBezTo>
                    <a:pt x="0" y="2"/>
                    <a:pt x="4" y="6"/>
                    <a:pt x="6" y="6"/>
                  </a:cubicBezTo>
                  <a:cubicBezTo>
                    <a:pt x="6" y="6"/>
                    <a:pt x="6" y="5"/>
                    <a:pt x="7" y="5"/>
                  </a:cubicBezTo>
                  <a:cubicBezTo>
                    <a:pt x="6" y="4"/>
                    <a:pt x="6" y="4"/>
                    <a:pt x="6" y="2"/>
                  </a:cubicBezTo>
                  <a:cubicBezTo>
                    <a:pt x="5" y="2"/>
                    <a:pt x="3" y="1"/>
                    <a:pt x="3" y="0"/>
                  </a:cubicBezTo>
                  <a:cubicBezTo>
                    <a:pt x="2" y="0"/>
                    <a:pt x="2" y="0"/>
                    <a:pt x="1" y="0"/>
                  </a:cubicBezTo>
                  <a:lnTo>
                    <a:pt x="0" y="0"/>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03" name="Freeform 171">
              <a:extLst>
                <a:ext uri="{FF2B5EF4-FFF2-40B4-BE49-F238E27FC236}">
                  <a16:creationId xmlns:a16="http://schemas.microsoft.com/office/drawing/2014/main" xmlns="" id="{C579E2EF-C930-47FE-8BA6-86098E203967}"/>
                </a:ext>
              </a:extLst>
            </p:cNvPr>
            <p:cNvSpPr>
              <a:spLocks/>
            </p:cNvSpPr>
            <p:nvPr>
              <p:custDataLst>
                <p:tags r:id="rId168"/>
              </p:custDataLst>
            </p:nvPr>
          </p:nvSpPr>
          <p:spPr bwMode="auto">
            <a:xfrm>
              <a:off x="593" y="1525"/>
              <a:ext cx="24" cy="55"/>
            </a:xfrm>
            <a:custGeom>
              <a:avLst/>
              <a:gdLst>
                <a:gd name="T0" fmla="*/ 2 w 4"/>
                <a:gd name="T1" fmla="*/ 6 h 7"/>
                <a:gd name="T2" fmla="*/ 4 w 4"/>
                <a:gd name="T3" fmla="*/ 2 h 7"/>
                <a:gd name="T4" fmla="*/ 4 w 4"/>
                <a:gd name="T5" fmla="*/ 1 h 7"/>
                <a:gd name="T6" fmla="*/ 4 w 4"/>
                <a:gd name="T7" fmla="*/ 1 h 7"/>
                <a:gd name="T8" fmla="*/ 2 w 4"/>
                <a:gd name="T9" fmla="*/ 0 h 7"/>
                <a:gd name="T10" fmla="*/ 2 w 4"/>
                <a:gd name="T11" fmla="*/ 0 h 7"/>
                <a:gd name="T12" fmla="*/ 0 w 4"/>
                <a:gd name="T13" fmla="*/ 0 h 7"/>
                <a:gd name="T14" fmla="*/ 0 w 4"/>
                <a:gd name="T15" fmla="*/ 0 h 7"/>
                <a:gd name="T16" fmla="*/ 0 w 4"/>
                <a:gd name="T17" fmla="*/ 3 h 7"/>
                <a:gd name="T18" fmla="*/ 1 w 4"/>
                <a:gd name="T19" fmla="*/ 7 h 7"/>
                <a:gd name="T20" fmla="*/ 2 w 4"/>
                <a:gd name="T21" fmla="*/ 6 h 7"/>
                <a:gd name="T22" fmla="*/ 2 w 4"/>
                <a:gd name="T23" fmla="*/ 6 h 7"/>
                <a:gd name="T24" fmla="*/ 2 w 4"/>
                <a:gd name="T25" fmla="*/ 6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
                <a:gd name="T40" fmla="*/ 0 h 7"/>
                <a:gd name="T41" fmla="*/ 4 w 4"/>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 h="7">
                  <a:moveTo>
                    <a:pt x="2" y="6"/>
                  </a:moveTo>
                  <a:lnTo>
                    <a:pt x="4" y="2"/>
                  </a:lnTo>
                  <a:lnTo>
                    <a:pt x="4" y="1"/>
                  </a:lnTo>
                  <a:cubicBezTo>
                    <a:pt x="2" y="1"/>
                    <a:pt x="2" y="0"/>
                    <a:pt x="2" y="0"/>
                  </a:cubicBezTo>
                  <a:lnTo>
                    <a:pt x="0" y="0"/>
                  </a:lnTo>
                  <a:cubicBezTo>
                    <a:pt x="0" y="2"/>
                    <a:pt x="0" y="2"/>
                    <a:pt x="0" y="3"/>
                  </a:cubicBezTo>
                  <a:cubicBezTo>
                    <a:pt x="0" y="4"/>
                    <a:pt x="1" y="6"/>
                    <a:pt x="1" y="7"/>
                  </a:cubicBezTo>
                  <a:cubicBezTo>
                    <a:pt x="2" y="7"/>
                    <a:pt x="2" y="6"/>
                    <a:pt x="2" y="6"/>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04" name="Freeform 172">
              <a:extLst>
                <a:ext uri="{FF2B5EF4-FFF2-40B4-BE49-F238E27FC236}">
                  <a16:creationId xmlns:a16="http://schemas.microsoft.com/office/drawing/2014/main" xmlns="" id="{858964A6-24E5-4EDC-9A5B-24C7350C9D4E}"/>
                </a:ext>
              </a:extLst>
            </p:cNvPr>
            <p:cNvSpPr>
              <a:spLocks/>
            </p:cNvSpPr>
            <p:nvPr>
              <p:custDataLst>
                <p:tags r:id="rId169"/>
              </p:custDataLst>
            </p:nvPr>
          </p:nvSpPr>
          <p:spPr bwMode="auto">
            <a:xfrm>
              <a:off x="1431" y="1298"/>
              <a:ext cx="78" cy="43"/>
            </a:xfrm>
            <a:custGeom>
              <a:avLst/>
              <a:gdLst>
                <a:gd name="T0" fmla="*/ 0 w 11"/>
                <a:gd name="T1" fmla="*/ 4 h 6"/>
                <a:gd name="T2" fmla="*/ 2 w 11"/>
                <a:gd name="T3" fmla="*/ 6 h 6"/>
                <a:gd name="T4" fmla="*/ 6 w 11"/>
                <a:gd name="T5" fmla="*/ 4 h 6"/>
                <a:gd name="T6" fmla="*/ 9 w 11"/>
                <a:gd name="T7" fmla="*/ 5 h 6"/>
                <a:gd name="T8" fmla="*/ 9 w 11"/>
                <a:gd name="T9" fmla="*/ 5 h 6"/>
                <a:gd name="T10" fmla="*/ 11 w 11"/>
                <a:gd name="T11" fmla="*/ 5 h 6"/>
                <a:gd name="T12" fmla="*/ 11 w 11"/>
                <a:gd name="T13" fmla="*/ 5 h 6"/>
                <a:gd name="T14" fmla="*/ 11 w 11"/>
                <a:gd name="T15" fmla="*/ 5 h 6"/>
                <a:gd name="T16" fmla="*/ 10 w 11"/>
                <a:gd name="T17" fmla="*/ 4 h 6"/>
                <a:gd name="T18" fmla="*/ 10 w 11"/>
                <a:gd name="T19" fmla="*/ 3 h 6"/>
                <a:gd name="T20" fmla="*/ 5 w 11"/>
                <a:gd name="T21" fmla="*/ 0 h 6"/>
                <a:gd name="T22" fmla="*/ 0 w 11"/>
                <a:gd name="T23" fmla="*/ 4 h 6"/>
                <a:gd name="T24" fmla="*/ 0 w 11"/>
                <a:gd name="T25" fmla="*/ 4 h 6"/>
                <a:gd name="T26" fmla="*/ 0 w 11"/>
                <a:gd name="T27" fmla="*/ 4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6"/>
                <a:gd name="T44" fmla="*/ 11 w 11"/>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6">
                  <a:moveTo>
                    <a:pt x="0" y="4"/>
                  </a:moveTo>
                  <a:cubicBezTo>
                    <a:pt x="0" y="5"/>
                    <a:pt x="1" y="6"/>
                    <a:pt x="2" y="6"/>
                  </a:cubicBezTo>
                  <a:cubicBezTo>
                    <a:pt x="4" y="6"/>
                    <a:pt x="4" y="4"/>
                    <a:pt x="6" y="4"/>
                  </a:cubicBezTo>
                  <a:cubicBezTo>
                    <a:pt x="7" y="4"/>
                    <a:pt x="8" y="5"/>
                    <a:pt x="9" y="5"/>
                  </a:cubicBezTo>
                  <a:lnTo>
                    <a:pt x="11" y="5"/>
                  </a:lnTo>
                  <a:cubicBezTo>
                    <a:pt x="11" y="5"/>
                    <a:pt x="10" y="4"/>
                    <a:pt x="10" y="4"/>
                  </a:cubicBezTo>
                  <a:cubicBezTo>
                    <a:pt x="10" y="4"/>
                    <a:pt x="10" y="3"/>
                    <a:pt x="10" y="3"/>
                  </a:cubicBezTo>
                  <a:cubicBezTo>
                    <a:pt x="9" y="1"/>
                    <a:pt x="6" y="1"/>
                    <a:pt x="5" y="0"/>
                  </a:cubicBezTo>
                  <a:cubicBezTo>
                    <a:pt x="3" y="0"/>
                    <a:pt x="0" y="3"/>
                    <a:pt x="0" y="4"/>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05" name="Freeform 173">
              <a:extLst>
                <a:ext uri="{FF2B5EF4-FFF2-40B4-BE49-F238E27FC236}">
                  <a16:creationId xmlns:a16="http://schemas.microsoft.com/office/drawing/2014/main" xmlns="" id="{ACF3AFFC-0E99-4840-B9AD-F8DCCD7C83A6}"/>
                </a:ext>
              </a:extLst>
            </p:cNvPr>
            <p:cNvSpPr>
              <a:spLocks/>
            </p:cNvSpPr>
            <p:nvPr>
              <p:custDataLst>
                <p:tags r:id="rId170"/>
              </p:custDataLst>
            </p:nvPr>
          </p:nvSpPr>
          <p:spPr bwMode="auto">
            <a:xfrm>
              <a:off x="1552" y="1298"/>
              <a:ext cx="47" cy="20"/>
            </a:xfrm>
            <a:custGeom>
              <a:avLst/>
              <a:gdLst>
                <a:gd name="T0" fmla="*/ 0 w 6"/>
                <a:gd name="T1" fmla="*/ 2 h 3"/>
                <a:gd name="T2" fmla="*/ 3 w 6"/>
                <a:gd name="T3" fmla="*/ 3 h 3"/>
                <a:gd name="T4" fmla="*/ 6 w 6"/>
                <a:gd name="T5" fmla="*/ 1 h 3"/>
                <a:gd name="T6" fmla="*/ 0 w 6"/>
                <a:gd name="T7" fmla="*/ 2 h 3"/>
                <a:gd name="T8" fmla="*/ 0 w 6"/>
                <a:gd name="T9" fmla="*/ 2 h 3"/>
                <a:gd name="T10" fmla="*/ 0 w 6"/>
                <a:gd name="T11" fmla="*/ 2 h 3"/>
                <a:gd name="T12" fmla="*/ 0 60000 65536"/>
                <a:gd name="T13" fmla="*/ 0 60000 65536"/>
                <a:gd name="T14" fmla="*/ 0 60000 65536"/>
                <a:gd name="T15" fmla="*/ 0 60000 65536"/>
                <a:gd name="T16" fmla="*/ 0 60000 65536"/>
                <a:gd name="T17" fmla="*/ 0 60000 65536"/>
                <a:gd name="T18" fmla="*/ 0 w 6"/>
                <a:gd name="T19" fmla="*/ 0 h 3"/>
                <a:gd name="T20" fmla="*/ 6 w 6"/>
                <a:gd name="T21" fmla="*/ 3 h 3"/>
              </a:gdLst>
              <a:ahLst/>
              <a:cxnLst>
                <a:cxn ang="T12">
                  <a:pos x="T0" y="T1"/>
                </a:cxn>
                <a:cxn ang="T13">
                  <a:pos x="T2" y="T3"/>
                </a:cxn>
                <a:cxn ang="T14">
                  <a:pos x="T4" y="T5"/>
                </a:cxn>
                <a:cxn ang="T15">
                  <a:pos x="T6" y="T7"/>
                </a:cxn>
                <a:cxn ang="T16">
                  <a:pos x="T8" y="T9"/>
                </a:cxn>
                <a:cxn ang="T17">
                  <a:pos x="T10" y="T11"/>
                </a:cxn>
              </a:cxnLst>
              <a:rect l="T18" t="T19" r="T20" b="T21"/>
              <a:pathLst>
                <a:path w="6" h="3">
                  <a:moveTo>
                    <a:pt x="0" y="2"/>
                  </a:moveTo>
                  <a:cubicBezTo>
                    <a:pt x="1" y="3"/>
                    <a:pt x="2" y="3"/>
                    <a:pt x="3" y="3"/>
                  </a:cubicBezTo>
                  <a:cubicBezTo>
                    <a:pt x="5" y="3"/>
                    <a:pt x="5" y="2"/>
                    <a:pt x="6" y="1"/>
                  </a:cubicBezTo>
                  <a:cubicBezTo>
                    <a:pt x="4" y="0"/>
                    <a:pt x="1" y="1"/>
                    <a:pt x="0" y="2"/>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06" name="Freeform 174">
              <a:extLst>
                <a:ext uri="{FF2B5EF4-FFF2-40B4-BE49-F238E27FC236}">
                  <a16:creationId xmlns:a16="http://schemas.microsoft.com/office/drawing/2014/main" xmlns="" id="{924D952B-F929-41FD-B811-0C7F85D9CB42}"/>
                </a:ext>
              </a:extLst>
            </p:cNvPr>
            <p:cNvSpPr>
              <a:spLocks/>
            </p:cNvSpPr>
            <p:nvPr>
              <p:custDataLst>
                <p:tags r:id="rId171"/>
              </p:custDataLst>
            </p:nvPr>
          </p:nvSpPr>
          <p:spPr bwMode="auto">
            <a:xfrm>
              <a:off x="1603" y="1243"/>
              <a:ext cx="27" cy="16"/>
            </a:xfrm>
            <a:custGeom>
              <a:avLst/>
              <a:gdLst>
                <a:gd name="T0" fmla="*/ 0 w 4"/>
                <a:gd name="T1" fmla="*/ 2 h 2"/>
                <a:gd name="T2" fmla="*/ 1 w 4"/>
                <a:gd name="T3" fmla="*/ 2 h 2"/>
                <a:gd name="T4" fmla="*/ 4 w 4"/>
                <a:gd name="T5" fmla="*/ 1 h 2"/>
                <a:gd name="T6" fmla="*/ 4 w 4"/>
                <a:gd name="T7" fmla="*/ 1 h 2"/>
                <a:gd name="T8" fmla="*/ 4 w 4"/>
                <a:gd name="T9" fmla="*/ 0 h 2"/>
                <a:gd name="T10" fmla="*/ 4 w 4"/>
                <a:gd name="T11" fmla="*/ 0 h 2"/>
                <a:gd name="T12" fmla="*/ 0 w 4"/>
                <a:gd name="T13" fmla="*/ 2 h 2"/>
                <a:gd name="T14" fmla="*/ 0 w 4"/>
                <a:gd name="T15" fmla="*/ 2 h 2"/>
                <a:gd name="T16" fmla="*/ 0 w 4"/>
                <a:gd name="T17" fmla="*/ 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2"/>
                <a:gd name="T29" fmla="*/ 4 w 4"/>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2">
                  <a:moveTo>
                    <a:pt x="0" y="2"/>
                  </a:moveTo>
                  <a:cubicBezTo>
                    <a:pt x="0" y="2"/>
                    <a:pt x="0" y="2"/>
                    <a:pt x="1" y="2"/>
                  </a:cubicBezTo>
                  <a:cubicBezTo>
                    <a:pt x="2" y="2"/>
                    <a:pt x="3" y="2"/>
                    <a:pt x="4" y="1"/>
                  </a:cubicBezTo>
                  <a:lnTo>
                    <a:pt x="4" y="0"/>
                  </a:lnTo>
                  <a:cubicBezTo>
                    <a:pt x="3" y="0"/>
                    <a:pt x="1" y="1"/>
                    <a:pt x="0" y="2"/>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07" name="Freeform 175">
              <a:extLst>
                <a:ext uri="{FF2B5EF4-FFF2-40B4-BE49-F238E27FC236}">
                  <a16:creationId xmlns:a16="http://schemas.microsoft.com/office/drawing/2014/main" xmlns="" id="{15902D2A-B759-4939-8D15-E571147F9D91}"/>
                </a:ext>
              </a:extLst>
            </p:cNvPr>
            <p:cNvSpPr>
              <a:spLocks/>
            </p:cNvSpPr>
            <p:nvPr>
              <p:custDataLst>
                <p:tags r:id="rId172"/>
              </p:custDataLst>
            </p:nvPr>
          </p:nvSpPr>
          <p:spPr bwMode="auto">
            <a:xfrm>
              <a:off x="1431" y="1142"/>
              <a:ext cx="78" cy="35"/>
            </a:xfrm>
            <a:custGeom>
              <a:avLst/>
              <a:gdLst>
                <a:gd name="T0" fmla="*/ 1 w 11"/>
                <a:gd name="T1" fmla="*/ 4 h 4"/>
                <a:gd name="T2" fmla="*/ 0 w 11"/>
                <a:gd name="T3" fmla="*/ 3 h 4"/>
                <a:gd name="T4" fmla="*/ 6 w 11"/>
                <a:gd name="T5" fmla="*/ 0 h 4"/>
                <a:gd name="T6" fmla="*/ 11 w 11"/>
                <a:gd name="T7" fmla="*/ 0 h 4"/>
                <a:gd name="T8" fmla="*/ 5 w 11"/>
                <a:gd name="T9" fmla="*/ 3 h 4"/>
                <a:gd name="T10" fmla="*/ 4 w 11"/>
                <a:gd name="T11" fmla="*/ 3 h 4"/>
                <a:gd name="T12" fmla="*/ 1 w 11"/>
                <a:gd name="T13" fmla="*/ 4 h 4"/>
                <a:gd name="T14" fmla="*/ 1 w 11"/>
                <a:gd name="T15" fmla="*/ 4 h 4"/>
                <a:gd name="T16" fmla="*/ 1 w 11"/>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4"/>
                <a:gd name="T29" fmla="*/ 11 w 11"/>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4">
                  <a:moveTo>
                    <a:pt x="1" y="4"/>
                  </a:moveTo>
                  <a:cubicBezTo>
                    <a:pt x="0" y="4"/>
                    <a:pt x="0" y="4"/>
                    <a:pt x="0" y="3"/>
                  </a:cubicBezTo>
                  <a:cubicBezTo>
                    <a:pt x="0" y="1"/>
                    <a:pt x="5" y="0"/>
                    <a:pt x="6" y="0"/>
                  </a:cubicBezTo>
                  <a:cubicBezTo>
                    <a:pt x="8" y="0"/>
                    <a:pt x="9" y="0"/>
                    <a:pt x="11" y="0"/>
                  </a:cubicBezTo>
                  <a:cubicBezTo>
                    <a:pt x="10" y="1"/>
                    <a:pt x="7" y="3"/>
                    <a:pt x="5" y="3"/>
                  </a:cubicBezTo>
                  <a:cubicBezTo>
                    <a:pt x="5" y="3"/>
                    <a:pt x="4" y="3"/>
                    <a:pt x="4" y="3"/>
                  </a:cubicBezTo>
                  <a:cubicBezTo>
                    <a:pt x="3" y="3"/>
                    <a:pt x="2" y="4"/>
                    <a:pt x="1" y="4"/>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08" name="Freeform 176">
              <a:extLst>
                <a:ext uri="{FF2B5EF4-FFF2-40B4-BE49-F238E27FC236}">
                  <a16:creationId xmlns:a16="http://schemas.microsoft.com/office/drawing/2014/main" xmlns="" id="{6A2788FB-7D63-46F7-BBFA-2AD00B036EE1}"/>
                </a:ext>
              </a:extLst>
            </p:cNvPr>
            <p:cNvSpPr>
              <a:spLocks/>
            </p:cNvSpPr>
            <p:nvPr>
              <p:custDataLst>
                <p:tags r:id="rId173"/>
              </p:custDataLst>
            </p:nvPr>
          </p:nvSpPr>
          <p:spPr bwMode="auto">
            <a:xfrm>
              <a:off x="1345" y="1142"/>
              <a:ext cx="70" cy="46"/>
            </a:xfrm>
            <a:custGeom>
              <a:avLst/>
              <a:gdLst>
                <a:gd name="T0" fmla="*/ 2 w 10"/>
                <a:gd name="T1" fmla="*/ 5 h 6"/>
                <a:gd name="T2" fmla="*/ 0 w 10"/>
                <a:gd name="T3" fmla="*/ 4 h 6"/>
                <a:gd name="T4" fmla="*/ 0 w 10"/>
                <a:gd name="T5" fmla="*/ 4 h 6"/>
                <a:gd name="T6" fmla="*/ 0 w 10"/>
                <a:gd name="T7" fmla="*/ 3 h 6"/>
                <a:gd name="T8" fmla="*/ 0 w 10"/>
                <a:gd name="T9" fmla="*/ 3 h 6"/>
                <a:gd name="T10" fmla="*/ 1 w 10"/>
                <a:gd name="T11" fmla="*/ 2 h 6"/>
                <a:gd name="T12" fmla="*/ 3 w 10"/>
                <a:gd name="T13" fmla="*/ 2 h 6"/>
                <a:gd name="T14" fmla="*/ 7 w 10"/>
                <a:gd name="T15" fmla="*/ 0 h 6"/>
                <a:gd name="T16" fmla="*/ 8 w 10"/>
                <a:gd name="T17" fmla="*/ 1 h 6"/>
                <a:gd name="T18" fmla="*/ 10 w 10"/>
                <a:gd name="T19" fmla="*/ 0 h 6"/>
                <a:gd name="T20" fmla="*/ 10 w 10"/>
                <a:gd name="T21" fmla="*/ 0 h 6"/>
                <a:gd name="T22" fmla="*/ 10 w 10"/>
                <a:gd name="T23" fmla="*/ 0 h 6"/>
                <a:gd name="T24" fmla="*/ 10 w 10"/>
                <a:gd name="T25" fmla="*/ 0 h 6"/>
                <a:gd name="T26" fmla="*/ 9 w 10"/>
                <a:gd name="T27" fmla="*/ 2 h 6"/>
                <a:gd name="T28" fmla="*/ 9 w 10"/>
                <a:gd name="T29" fmla="*/ 4 h 6"/>
                <a:gd name="T30" fmla="*/ 6 w 10"/>
                <a:gd name="T31" fmla="*/ 5 h 6"/>
                <a:gd name="T32" fmla="*/ 3 w 10"/>
                <a:gd name="T33" fmla="*/ 6 h 6"/>
                <a:gd name="T34" fmla="*/ 2 w 10"/>
                <a:gd name="T35" fmla="*/ 5 h 6"/>
                <a:gd name="T36" fmla="*/ 2 w 10"/>
                <a:gd name="T37" fmla="*/ 5 h 6"/>
                <a:gd name="T38" fmla="*/ 2 w 10"/>
                <a:gd name="T39" fmla="*/ 5 h 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
                <a:gd name="T61" fmla="*/ 0 h 6"/>
                <a:gd name="T62" fmla="*/ 10 w 10"/>
                <a:gd name="T63" fmla="*/ 6 h 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 h="6">
                  <a:moveTo>
                    <a:pt x="2" y="5"/>
                  </a:moveTo>
                  <a:cubicBezTo>
                    <a:pt x="1" y="4"/>
                    <a:pt x="1" y="4"/>
                    <a:pt x="0" y="4"/>
                  </a:cubicBezTo>
                  <a:lnTo>
                    <a:pt x="0" y="3"/>
                  </a:lnTo>
                  <a:cubicBezTo>
                    <a:pt x="0" y="3"/>
                    <a:pt x="1" y="2"/>
                    <a:pt x="1" y="2"/>
                  </a:cubicBezTo>
                  <a:cubicBezTo>
                    <a:pt x="2" y="2"/>
                    <a:pt x="2" y="2"/>
                    <a:pt x="3" y="2"/>
                  </a:cubicBezTo>
                  <a:cubicBezTo>
                    <a:pt x="4" y="2"/>
                    <a:pt x="5" y="1"/>
                    <a:pt x="7" y="0"/>
                  </a:cubicBezTo>
                  <a:cubicBezTo>
                    <a:pt x="7" y="1"/>
                    <a:pt x="7" y="1"/>
                    <a:pt x="8" y="1"/>
                  </a:cubicBezTo>
                  <a:cubicBezTo>
                    <a:pt x="9" y="1"/>
                    <a:pt x="10" y="0"/>
                    <a:pt x="10" y="0"/>
                  </a:cubicBezTo>
                  <a:cubicBezTo>
                    <a:pt x="10" y="1"/>
                    <a:pt x="10" y="2"/>
                    <a:pt x="9" y="2"/>
                  </a:cubicBezTo>
                  <a:cubicBezTo>
                    <a:pt x="9" y="3"/>
                    <a:pt x="9" y="3"/>
                    <a:pt x="9" y="4"/>
                  </a:cubicBezTo>
                  <a:cubicBezTo>
                    <a:pt x="8" y="5"/>
                    <a:pt x="7" y="5"/>
                    <a:pt x="6" y="5"/>
                  </a:cubicBezTo>
                  <a:cubicBezTo>
                    <a:pt x="4" y="5"/>
                    <a:pt x="4" y="6"/>
                    <a:pt x="3" y="6"/>
                  </a:cubicBezTo>
                  <a:cubicBezTo>
                    <a:pt x="2" y="6"/>
                    <a:pt x="2" y="5"/>
                    <a:pt x="2" y="5"/>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09" name="Freeform 177">
              <a:extLst>
                <a:ext uri="{FF2B5EF4-FFF2-40B4-BE49-F238E27FC236}">
                  <a16:creationId xmlns:a16="http://schemas.microsoft.com/office/drawing/2014/main" xmlns="" id="{E6B2AA82-1482-4648-8E7A-25D0645BC33F}"/>
                </a:ext>
              </a:extLst>
            </p:cNvPr>
            <p:cNvSpPr>
              <a:spLocks/>
            </p:cNvSpPr>
            <p:nvPr>
              <p:custDataLst>
                <p:tags r:id="rId174"/>
              </p:custDataLst>
            </p:nvPr>
          </p:nvSpPr>
          <p:spPr bwMode="auto">
            <a:xfrm>
              <a:off x="1047" y="1130"/>
              <a:ext cx="145" cy="66"/>
            </a:xfrm>
            <a:custGeom>
              <a:avLst/>
              <a:gdLst>
                <a:gd name="T0" fmla="*/ 0 w 21"/>
                <a:gd name="T1" fmla="*/ 7 h 9"/>
                <a:gd name="T2" fmla="*/ 2 w 21"/>
                <a:gd name="T3" fmla="*/ 9 h 9"/>
                <a:gd name="T4" fmla="*/ 11 w 21"/>
                <a:gd name="T5" fmla="*/ 5 h 9"/>
                <a:gd name="T6" fmla="*/ 21 w 21"/>
                <a:gd name="T7" fmla="*/ 2 h 9"/>
                <a:gd name="T8" fmla="*/ 10 w 21"/>
                <a:gd name="T9" fmla="*/ 0 h 9"/>
                <a:gd name="T10" fmla="*/ 7 w 21"/>
                <a:gd name="T11" fmla="*/ 0 h 9"/>
                <a:gd name="T12" fmla="*/ 0 w 21"/>
                <a:gd name="T13" fmla="*/ 7 h 9"/>
                <a:gd name="T14" fmla="*/ 0 w 21"/>
                <a:gd name="T15" fmla="*/ 7 h 9"/>
                <a:gd name="T16" fmla="*/ 0 w 21"/>
                <a:gd name="T17" fmla="*/ 7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9"/>
                <a:gd name="T29" fmla="*/ 21 w 21"/>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9">
                  <a:moveTo>
                    <a:pt x="0" y="7"/>
                  </a:moveTo>
                  <a:cubicBezTo>
                    <a:pt x="0" y="9"/>
                    <a:pt x="1" y="9"/>
                    <a:pt x="2" y="9"/>
                  </a:cubicBezTo>
                  <a:cubicBezTo>
                    <a:pt x="5" y="9"/>
                    <a:pt x="8" y="6"/>
                    <a:pt x="11" y="5"/>
                  </a:cubicBezTo>
                  <a:cubicBezTo>
                    <a:pt x="13" y="5"/>
                    <a:pt x="20" y="4"/>
                    <a:pt x="21" y="2"/>
                  </a:cubicBezTo>
                  <a:cubicBezTo>
                    <a:pt x="17" y="1"/>
                    <a:pt x="14" y="0"/>
                    <a:pt x="10" y="0"/>
                  </a:cubicBezTo>
                  <a:cubicBezTo>
                    <a:pt x="8" y="0"/>
                    <a:pt x="8" y="1"/>
                    <a:pt x="7" y="0"/>
                  </a:cubicBezTo>
                  <a:cubicBezTo>
                    <a:pt x="7" y="5"/>
                    <a:pt x="0" y="3"/>
                    <a:pt x="0" y="7"/>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10" name="Freeform 178">
              <a:extLst>
                <a:ext uri="{FF2B5EF4-FFF2-40B4-BE49-F238E27FC236}">
                  <a16:creationId xmlns:a16="http://schemas.microsoft.com/office/drawing/2014/main" xmlns="" id="{37180BEF-5686-4E31-9DB6-30BC1E08B693}"/>
                </a:ext>
              </a:extLst>
            </p:cNvPr>
            <p:cNvSpPr>
              <a:spLocks/>
            </p:cNvSpPr>
            <p:nvPr>
              <p:custDataLst>
                <p:tags r:id="rId175"/>
              </p:custDataLst>
            </p:nvPr>
          </p:nvSpPr>
          <p:spPr bwMode="auto">
            <a:xfrm>
              <a:off x="1102" y="1153"/>
              <a:ext cx="215" cy="90"/>
            </a:xfrm>
            <a:custGeom>
              <a:avLst/>
              <a:gdLst>
                <a:gd name="T0" fmla="*/ 2 w 30"/>
                <a:gd name="T1" fmla="*/ 4 h 12"/>
                <a:gd name="T2" fmla="*/ 14 w 30"/>
                <a:gd name="T3" fmla="*/ 0 h 12"/>
                <a:gd name="T4" fmla="*/ 14 w 30"/>
                <a:gd name="T5" fmla="*/ 0 h 12"/>
                <a:gd name="T6" fmla="*/ 13 w 30"/>
                <a:gd name="T7" fmla="*/ 2 h 12"/>
                <a:gd name="T8" fmla="*/ 16 w 30"/>
                <a:gd name="T9" fmla="*/ 1 h 12"/>
                <a:gd name="T10" fmla="*/ 17 w 30"/>
                <a:gd name="T11" fmla="*/ 4 h 12"/>
                <a:gd name="T12" fmla="*/ 17 w 30"/>
                <a:gd name="T13" fmla="*/ 4 h 12"/>
                <a:gd name="T14" fmla="*/ 18 w 30"/>
                <a:gd name="T15" fmla="*/ 4 h 12"/>
                <a:gd name="T16" fmla="*/ 22 w 30"/>
                <a:gd name="T17" fmla="*/ 1 h 12"/>
                <a:gd name="T18" fmla="*/ 22 w 30"/>
                <a:gd name="T19" fmla="*/ 1 h 12"/>
                <a:gd name="T20" fmla="*/ 23 w 30"/>
                <a:gd name="T21" fmla="*/ 4 h 12"/>
                <a:gd name="T22" fmla="*/ 24 w 30"/>
                <a:gd name="T23" fmla="*/ 1 h 12"/>
                <a:gd name="T24" fmla="*/ 25 w 30"/>
                <a:gd name="T25" fmla="*/ 0 h 12"/>
                <a:gd name="T26" fmla="*/ 28 w 30"/>
                <a:gd name="T27" fmla="*/ 0 h 12"/>
                <a:gd name="T28" fmla="*/ 29 w 30"/>
                <a:gd name="T29" fmla="*/ 3 h 12"/>
                <a:gd name="T30" fmla="*/ 27 w 30"/>
                <a:gd name="T31" fmla="*/ 6 h 12"/>
                <a:gd name="T32" fmla="*/ 30 w 30"/>
                <a:gd name="T33" fmla="*/ 8 h 12"/>
                <a:gd name="T34" fmla="*/ 30 w 30"/>
                <a:gd name="T35" fmla="*/ 8 h 12"/>
                <a:gd name="T36" fmla="*/ 30 w 30"/>
                <a:gd name="T37" fmla="*/ 9 h 12"/>
                <a:gd name="T38" fmla="*/ 30 w 30"/>
                <a:gd name="T39" fmla="*/ 9 h 12"/>
                <a:gd name="T40" fmla="*/ 25 w 30"/>
                <a:gd name="T41" fmla="*/ 9 h 12"/>
                <a:gd name="T42" fmla="*/ 22 w 30"/>
                <a:gd name="T43" fmla="*/ 10 h 12"/>
                <a:gd name="T44" fmla="*/ 18 w 30"/>
                <a:gd name="T45" fmla="*/ 10 h 12"/>
                <a:gd name="T46" fmla="*/ 11 w 30"/>
                <a:gd name="T47" fmla="*/ 11 h 12"/>
                <a:gd name="T48" fmla="*/ 4 w 30"/>
                <a:gd name="T49" fmla="*/ 11 h 12"/>
                <a:gd name="T50" fmla="*/ 4 w 30"/>
                <a:gd name="T51" fmla="*/ 11 h 12"/>
                <a:gd name="T52" fmla="*/ 4 w 30"/>
                <a:gd name="T53" fmla="*/ 10 h 12"/>
                <a:gd name="T54" fmla="*/ 4 w 30"/>
                <a:gd name="T55" fmla="*/ 10 h 12"/>
                <a:gd name="T56" fmla="*/ 0 w 30"/>
                <a:gd name="T57" fmla="*/ 9 h 12"/>
                <a:gd name="T58" fmla="*/ 4 w 30"/>
                <a:gd name="T59" fmla="*/ 8 h 12"/>
                <a:gd name="T60" fmla="*/ 10 w 30"/>
                <a:gd name="T61" fmla="*/ 8 h 12"/>
                <a:gd name="T62" fmla="*/ 10 w 30"/>
                <a:gd name="T63" fmla="*/ 8 h 12"/>
                <a:gd name="T64" fmla="*/ 5 w 30"/>
                <a:gd name="T65" fmla="*/ 7 h 12"/>
                <a:gd name="T66" fmla="*/ 1 w 30"/>
                <a:gd name="T67" fmla="*/ 7 h 12"/>
                <a:gd name="T68" fmla="*/ 1 w 30"/>
                <a:gd name="T69" fmla="*/ 7 h 12"/>
                <a:gd name="T70" fmla="*/ 8 w 30"/>
                <a:gd name="T71" fmla="*/ 5 h 12"/>
                <a:gd name="T72" fmla="*/ 2 w 30"/>
                <a:gd name="T73" fmla="*/ 6 h 12"/>
                <a:gd name="T74" fmla="*/ 2 w 30"/>
                <a:gd name="T75" fmla="*/ 4 h 12"/>
                <a:gd name="T76" fmla="*/ 2 w 30"/>
                <a:gd name="T77" fmla="*/ 4 h 12"/>
                <a:gd name="T78" fmla="*/ 2 w 30"/>
                <a:gd name="T79" fmla="*/ 4 h 12"/>
                <a:gd name="T80" fmla="*/ 2 w 30"/>
                <a:gd name="T81" fmla="*/ 4 h 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
                <a:gd name="T124" fmla="*/ 0 h 12"/>
                <a:gd name="T125" fmla="*/ 30 w 30"/>
                <a:gd name="T126" fmla="*/ 12 h 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 h="12">
                  <a:moveTo>
                    <a:pt x="2" y="4"/>
                  </a:moveTo>
                  <a:lnTo>
                    <a:pt x="14" y="0"/>
                  </a:lnTo>
                  <a:cubicBezTo>
                    <a:pt x="14" y="1"/>
                    <a:pt x="12" y="2"/>
                    <a:pt x="13" y="2"/>
                  </a:cubicBezTo>
                  <a:cubicBezTo>
                    <a:pt x="15" y="2"/>
                    <a:pt x="15" y="2"/>
                    <a:pt x="16" y="1"/>
                  </a:cubicBezTo>
                  <a:cubicBezTo>
                    <a:pt x="17" y="2"/>
                    <a:pt x="16" y="3"/>
                    <a:pt x="17" y="4"/>
                  </a:cubicBezTo>
                  <a:lnTo>
                    <a:pt x="18" y="4"/>
                  </a:lnTo>
                  <a:lnTo>
                    <a:pt x="22" y="1"/>
                  </a:lnTo>
                  <a:cubicBezTo>
                    <a:pt x="22" y="2"/>
                    <a:pt x="22" y="3"/>
                    <a:pt x="23" y="4"/>
                  </a:cubicBezTo>
                  <a:cubicBezTo>
                    <a:pt x="24" y="3"/>
                    <a:pt x="24" y="3"/>
                    <a:pt x="24" y="1"/>
                  </a:cubicBezTo>
                  <a:cubicBezTo>
                    <a:pt x="24" y="1"/>
                    <a:pt x="25" y="0"/>
                    <a:pt x="25" y="0"/>
                  </a:cubicBezTo>
                  <a:cubicBezTo>
                    <a:pt x="27" y="0"/>
                    <a:pt x="27" y="1"/>
                    <a:pt x="28" y="0"/>
                  </a:cubicBezTo>
                  <a:cubicBezTo>
                    <a:pt x="29" y="1"/>
                    <a:pt x="29" y="2"/>
                    <a:pt x="29" y="3"/>
                  </a:cubicBezTo>
                  <a:cubicBezTo>
                    <a:pt x="29" y="4"/>
                    <a:pt x="28" y="6"/>
                    <a:pt x="27" y="6"/>
                  </a:cubicBezTo>
                  <a:cubicBezTo>
                    <a:pt x="28" y="7"/>
                    <a:pt x="29" y="7"/>
                    <a:pt x="30" y="8"/>
                  </a:cubicBezTo>
                  <a:lnTo>
                    <a:pt x="30" y="9"/>
                  </a:lnTo>
                  <a:cubicBezTo>
                    <a:pt x="27" y="10"/>
                    <a:pt x="28" y="9"/>
                    <a:pt x="25" y="9"/>
                  </a:cubicBezTo>
                  <a:cubicBezTo>
                    <a:pt x="24" y="9"/>
                    <a:pt x="24" y="10"/>
                    <a:pt x="22" y="10"/>
                  </a:cubicBezTo>
                  <a:cubicBezTo>
                    <a:pt x="20" y="10"/>
                    <a:pt x="19" y="10"/>
                    <a:pt x="18" y="10"/>
                  </a:cubicBezTo>
                  <a:cubicBezTo>
                    <a:pt x="18" y="10"/>
                    <a:pt x="12" y="11"/>
                    <a:pt x="11" y="11"/>
                  </a:cubicBezTo>
                  <a:cubicBezTo>
                    <a:pt x="8" y="11"/>
                    <a:pt x="6" y="12"/>
                    <a:pt x="4" y="11"/>
                  </a:cubicBezTo>
                  <a:lnTo>
                    <a:pt x="4" y="10"/>
                  </a:lnTo>
                  <a:cubicBezTo>
                    <a:pt x="2" y="10"/>
                    <a:pt x="1" y="10"/>
                    <a:pt x="0" y="9"/>
                  </a:cubicBezTo>
                  <a:cubicBezTo>
                    <a:pt x="2" y="8"/>
                    <a:pt x="3" y="8"/>
                    <a:pt x="4" y="8"/>
                  </a:cubicBezTo>
                  <a:cubicBezTo>
                    <a:pt x="7" y="8"/>
                    <a:pt x="8" y="9"/>
                    <a:pt x="10" y="8"/>
                  </a:cubicBezTo>
                  <a:lnTo>
                    <a:pt x="5" y="7"/>
                  </a:lnTo>
                  <a:lnTo>
                    <a:pt x="1" y="7"/>
                  </a:lnTo>
                  <a:cubicBezTo>
                    <a:pt x="2" y="6"/>
                    <a:pt x="7" y="6"/>
                    <a:pt x="8" y="5"/>
                  </a:cubicBezTo>
                  <a:cubicBezTo>
                    <a:pt x="7" y="4"/>
                    <a:pt x="4" y="6"/>
                    <a:pt x="2" y="6"/>
                  </a:cubicBezTo>
                  <a:cubicBezTo>
                    <a:pt x="2" y="6"/>
                    <a:pt x="2" y="4"/>
                    <a:pt x="2" y="4"/>
                  </a:cubicBezTo>
                  <a:cubicBezTo>
                    <a:pt x="2" y="4"/>
                    <a:pt x="2" y="4"/>
                    <a:pt x="2" y="4"/>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11" name="Freeform 179">
              <a:extLst>
                <a:ext uri="{FF2B5EF4-FFF2-40B4-BE49-F238E27FC236}">
                  <a16:creationId xmlns:a16="http://schemas.microsoft.com/office/drawing/2014/main" xmlns="" id="{23BD6AA4-B4B7-465F-91E9-8AA199C21AB1}"/>
                </a:ext>
              </a:extLst>
            </p:cNvPr>
            <p:cNvSpPr>
              <a:spLocks/>
            </p:cNvSpPr>
            <p:nvPr>
              <p:custDataLst>
                <p:tags r:id="rId176"/>
              </p:custDataLst>
            </p:nvPr>
          </p:nvSpPr>
          <p:spPr bwMode="auto">
            <a:xfrm>
              <a:off x="1689" y="1580"/>
              <a:ext cx="110" cy="105"/>
            </a:xfrm>
            <a:custGeom>
              <a:avLst/>
              <a:gdLst>
                <a:gd name="T0" fmla="*/ 8 w 15"/>
                <a:gd name="T1" fmla="*/ 2 h 14"/>
                <a:gd name="T2" fmla="*/ 11 w 15"/>
                <a:gd name="T3" fmla="*/ 1 h 14"/>
                <a:gd name="T4" fmla="*/ 8 w 15"/>
                <a:gd name="T5" fmla="*/ 4 h 14"/>
                <a:gd name="T6" fmla="*/ 10 w 15"/>
                <a:gd name="T7" fmla="*/ 4 h 14"/>
                <a:gd name="T8" fmla="*/ 10 w 15"/>
                <a:gd name="T9" fmla="*/ 5 h 14"/>
                <a:gd name="T10" fmla="*/ 15 w 15"/>
                <a:gd name="T11" fmla="*/ 7 h 14"/>
                <a:gd name="T12" fmla="*/ 13 w 15"/>
                <a:gd name="T13" fmla="*/ 8 h 14"/>
                <a:gd name="T14" fmla="*/ 15 w 15"/>
                <a:gd name="T15" fmla="*/ 9 h 14"/>
                <a:gd name="T16" fmla="*/ 8 w 15"/>
                <a:gd name="T17" fmla="*/ 14 h 14"/>
                <a:gd name="T18" fmla="*/ 8 w 15"/>
                <a:gd name="T19" fmla="*/ 14 h 14"/>
                <a:gd name="T20" fmla="*/ 8 w 15"/>
                <a:gd name="T21" fmla="*/ 12 h 14"/>
                <a:gd name="T22" fmla="*/ 8 w 15"/>
                <a:gd name="T23" fmla="*/ 12 h 14"/>
                <a:gd name="T24" fmla="*/ 9 w 15"/>
                <a:gd name="T25" fmla="*/ 12 h 14"/>
                <a:gd name="T26" fmla="*/ 1 w 15"/>
                <a:gd name="T27" fmla="*/ 12 h 14"/>
                <a:gd name="T28" fmla="*/ 0 w 15"/>
                <a:gd name="T29" fmla="*/ 11 h 14"/>
                <a:gd name="T30" fmla="*/ 4 w 15"/>
                <a:gd name="T31" fmla="*/ 7 h 14"/>
                <a:gd name="T32" fmla="*/ 8 w 15"/>
                <a:gd name="T33" fmla="*/ 2 h 14"/>
                <a:gd name="T34" fmla="*/ 8 w 15"/>
                <a:gd name="T35" fmla="*/ 2 h 14"/>
                <a:gd name="T36" fmla="*/ 8 w 15"/>
                <a:gd name="T37" fmla="*/ 2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14"/>
                <a:gd name="T59" fmla="*/ 15 w 15"/>
                <a:gd name="T60" fmla="*/ 14 h 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14">
                  <a:moveTo>
                    <a:pt x="8" y="2"/>
                  </a:moveTo>
                  <a:cubicBezTo>
                    <a:pt x="8" y="2"/>
                    <a:pt x="11" y="0"/>
                    <a:pt x="11" y="1"/>
                  </a:cubicBezTo>
                  <a:cubicBezTo>
                    <a:pt x="11" y="2"/>
                    <a:pt x="10" y="4"/>
                    <a:pt x="8" y="4"/>
                  </a:cubicBezTo>
                  <a:cubicBezTo>
                    <a:pt x="9" y="4"/>
                    <a:pt x="10" y="4"/>
                    <a:pt x="10" y="4"/>
                  </a:cubicBezTo>
                  <a:cubicBezTo>
                    <a:pt x="10" y="4"/>
                    <a:pt x="10" y="5"/>
                    <a:pt x="10" y="5"/>
                  </a:cubicBezTo>
                  <a:cubicBezTo>
                    <a:pt x="10" y="6"/>
                    <a:pt x="15" y="7"/>
                    <a:pt x="15" y="7"/>
                  </a:cubicBezTo>
                  <a:cubicBezTo>
                    <a:pt x="14" y="7"/>
                    <a:pt x="13" y="8"/>
                    <a:pt x="13" y="8"/>
                  </a:cubicBezTo>
                  <a:cubicBezTo>
                    <a:pt x="13" y="9"/>
                    <a:pt x="15" y="9"/>
                    <a:pt x="15" y="9"/>
                  </a:cubicBezTo>
                  <a:cubicBezTo>
                    <a:pt x="12" y="11"/>
                    <a:pt x="11" y="12"/>
                    <a:pt x="8" y="14"/>
                  </a:cubicBezTo>
                  <a:lnTo>
                    <a:pt x="8" y="12"/>
                  </a:lnTo>
                  <a:cubicBezTo>
                    <a:pt x="8" y="12"/>
                    <a:pt x="9" y="12"/>
                    <a:pt x="9" y="12"/>
                  </a:cubicBezTo>
                  <a:cubicBezTo>
                    <a:pt x="6" y="12"/>
                    <a:pt x="3" y="12"/>
                    <a:pt x="1" y="12"/>
                  </a:cubicBezTo>
                  <a:cubicBezTo>
                    <a:pt x="1" y="12"/>
                    <a:pt x="0" y="11"/>
                    <a:pt x="0" y="11"/>
                  </a:cubicBezTo>
                  <a:cubicBezTo>
                    <a:pt x="0" y="10"/>
                    <a:pt x="4" y="8"/>
                    <a:pt x="4" y="7"/>
                  </a:cubicBezTo>
                  <a:cubicBezTo>
                    <a:pt x="6" y="6"/>
                    <a:pt x="6" y="2"/>
                    <a:pt x="8" y="2"/>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12" name="Freeform 180">
              <a:extLst>
                <a:ext uri="{FF2B5EF4-FFF2-40B4-BE49-F238E27FC236}">
                  <a16:creationId xmlns:a16="http://schemas.microsoft.com/office/drawing/2014/main" xmlns="" id="{8F83DC0A-6149-422B-84D5-51DB8BF17720}"/>
                </a:ext>
              </a:extLst>
            </p:cNvPr>
            <p:cNvSpPr>
              <a:spLocks/>
            </p:cNvSpPr>
            <p:nvPr>
              <p:custDataLst>
                <p:tags r:id="rId177"/>
              </p:custDataLst>
            </p:nvPr>
          </p:nvSpPr>
          <p:spPr bwMode="auto">
            <a:xfrm>
              <a:off x="1157" y="1083"/>
              <a:ext cx="109" cy="31"/>
            </a:xfrm>
            <a:custGeom>
              <a:avLst/>
              <a:gdLst>
                <a:gd name="T0" fmla="*/ 4 w 15"/>
                <a:gd name="T1" fmla="*/ 4 h 4"/>
                <a:gd name="T2" fmla="*/ 15 w 15"/>
                <a:gd name="T3" fmla="*/ 0 h 4"/>
                <a:gd name="T4" fmla="*/ 12 w 15"/>
                <a:gd name="T5" fmla="*/ 0 h 4"/>
                <a:gd name="T6" fmla="*/ 0 w 15"/>
                <a:gd name="T7" fmla="*/ 4 h 4"/>
                <a:gd name="T8" fmla="*/ 0 w 15"/>
                <a:gd name="T9" fmla="*/ 4 h 4"/>
                <a:gd name="T10" fmla="*/ 4 w 15"/>
                <a:gd name="T11" fmla="*/ 4 h 4"/>
                <a:gd name="T12" fmla="*/ 4 w 15"/>
                <a:gd name="T13" fmla="*/ 4 h 4"/>
                <a:gd name="T14" fmla="*/ 0 60000 65536"/>
                <a:gd name="T15" fmla="*/ 0 60000 65536"/>
                <a:gd name="T16" fmla="*/ 0 60000 65536"/>
                <a:gd name="T17" fmla="*/ 0 60000 65536"/>
                <a:gd name="T18" fmla="*/ 0 60000 65536"/>
                <a:gd name="T19" fmla="*/ 0 60000 65536"/>
                <a:gd name="T20" fmla="*/ 0 60000 65536"/>
                <a:gd name="T21" fmla="*/ 0 w 15"/>
                <a:gd name="T22" fmla="*/ 0 h 4"/>
                <a:gd name="T23" fmla="*/ 15 w 15"/>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4">
                  <a:moveTo>
                    <a:pt x="4" y="4"/>
                  </a:moveTo>
                  <a:cubicBezTo>
                    <a:pt x="7" y="2"/>
                    <a:pt x="13" y="3"/>
                    <a:pt x="15" y="0"/>
                  </a:cubicBezTo>
                  <a:cubicBezTo>
                    <a:pt x="14" y="0"/>
                    <a:pt x="13" y="0"/>
                    <a:pt x="12" y="0"/>
                  </a:cubicBezTo>
                  <a:cubicBezTo>
                    <a:pt x="9" y="0"/>
                    <a:pt x="1" y="2"/>
                    <a:pt x="0" y="4"/>
                  </a:cubicBezTo>
                  <a:lnTo>
                    <a:pt x="4" y="4"/>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13" name="Freeform 181">
              <a:extLst>
                <a:ext uri="{FF2B5EF4-FFF2-40B4-BE49-F238E27FC236}">
                  <a16:creationId xmlns:a16="http://schemas.microsoft.com/office/drawing/2014/main" xmlns="" id="{89F16429-4F38-4645-A599-4C6708283BC9}"/>
                </a:ext>
              </a:extLst>
            </p:cNvPr>
            <p:cNvSpPr>
              <a:spLocks/>
            </p:cNvSpPr>
            <p:nvPr>
              <p:custDataLst>
                <p:tags r:id="rId178"/>
              </p:custDataLst>
            </p:nvPr>
          </p:nvSpPr>
          <p:spPr bwMode="auto">
            <a:xfrm>
              <a:off x="1208" y="1091"/>
              <a:ext cx="152" cy="47"/>
            </a:xfrm>
            <a:custGeom>
              <a:avLst/>
              <a:gdLst>
                <a:gd name="T0" fmla="*/ 0 w 21"/>
                <a:gd name="T1" fmla="*/ 4 h 6"/>
                <a:gd name="T2" fmla="*/ 5 w 21"/>
                <a:gd name="T3" fmla="*/ 4 h 6"/>
                <a:gd name="T4" fmla="*/ 4 w 21"/>
                <a:gd name="T5" fmla="*/ 6 h 6"/>
                <a:gd name="T6" fmla="*/ 5 w 21"/>
                <a:gd name="T7" fmla="*/ 6 h 6"/>
                <a:gd name="T8" fmla="*/ 12 w 21"/>
                <a:gd name="T9" fmla="*/ 5 h 6"/>
                <a:gd name="T10" fmla="*/ 14 w 21"/>
                <a:gd name="T11" fmla="*/ 5 h 6"/>
                <a:gd name="T12" fmla="*/ 21 w 21"/>
                <a:gd name="T13" fmla="*/ 3 h 6"/>
                <a:gd name="T14" fmla="*/ 18 w 21"/>
                <a:gd name="T15" fmla="*/ 3 h 6"/>
                <a:gd name="T16" fmla="*/ 19 w 21"/>
                <a:gd name="T17" fmla="*/ 0 h 6"/>
                <a:gd name="T18" fmla="*/ 19 w 21"/>
                <a:gd name="T19" fmla="*/ 0 h 6"/>
                <a:gd name="T20" fmla="*/ 17 w 21"/>
                <a:gd name="T21" fmla="*/ 0 h 6"/>
                <a:gd name="T22" fmla="*/ 17 w 21"/>
                <a:gd name="T23" fmla="*/ 0 h 6"/>
                <a:gd name="T24" fmla="*/ 14 w 21"/>
                <a:gd name="T25" fmla="*/ 3 h 6"/>
                <a:gd name="T26" fmla="*/ 9 w 21"/>
                <a:gd name="T27" fmla="*/ 2 h 6"/>
                <a:gd name="T28" fmla="*/ 0 w 21"/>
                <a:gd name="T29" fmla="*/ 4 h 6"/>
                <a:gd name="T30" fmla="*/ 0 w 21"/>
                <a:gd name="T31" fmla="*/ 4 h 6"/>
                <a:gd name="T32" fmla="*/ 0 w 21"/>
                <a:gd name="T33" fmla="*/ 4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6"/>
                <a:gd name="T53" fmla="*/ 21 w 21"/>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6">
                  <a:moveTo>
                    <a:pt x="0" y="4"/>
                  </a:moveTo>
                  <a:cubicBezTo>
                    <a:pt x="1" y="4"/>
                    <a:pt x="4" y="4"/>
                    <a:pt x="5" y="4"/>
                  </a:cubicBezTo>
                  <a:cubicBezTo>
                    <a:pt x="5" y="4"/>
                    <a:pt x="4" y="5"/>
                    <a:pt x="4" y="6"/>
                  </a:cubicBezTo>
                  <a:cubicBezTo>
                    <a:pt x="4" y="6"/>
                    <a:pt x="4" y="6"/>
                    <a:pt x="5" y="6"/>
                  </a:cubicBezTo>
                  <a:cubicBezTo>
                    <a:pt x="7" y="6"/>
                    <a:pt x="9" y="5"/>
                    <a:pt x="12" y="5"/>
                  </a:cubicBezTo>
                  <a:cubicBezTo>
                    <a:pt x="12" y="5"/>
                    <a:pt x="14" y="5"/>
                    <a:pt x="14" y="5"/>
                  </a:cubicBezTo>
                  <a:cubicBezTo>
                    <a:pt x="17" y="5"/>
                    <a:pt x="19" y="4"/>
                    <a:pt x="21" y="3"/>
                  </a:cubicBezTo>
                  <a:cubicBezTo>
                    <a:pt x="20" y="2"/>
                    <a:pt x="19" y="3"/>
                    <a:pt x="18" y="3"/>
                  </a:cubicBezTo>
                  <a:cubicBezTo>
                    <a:pt x="18" y="2"/>
                    <a:pt x="19" y="1"/>
                    <a:pt x="19" y="0"/>
                  </a:cubicBezTo>
                  <a:lnTo>
                    <a:pt x="17" y="0"/>
                  </a:lnTo>
                  <a:cubicBezTo>
                    <a:pt x="16" y="1"/>
                    <a:pt x="15" y="3"/>
                    <a:pt x="14" y="3"/>
                  </a:cubicBezTo>
                  <a:cubicBezTo>
                    <a:pt x="11" y="3"/>
                    <a:pt x="11" y="2"/>
                    <a:pt x="9" y="2"/>
                  </a:cubicBezTo>
                  <a:cubicBezTo>
                    <a:pt x="7" y="1"/>
                    <a:pt x="1" y="3"/>
                    <a:pt x="0" y="4"/>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14" name="Freeform 182">
              <a:extLst>
                <a:ext uri="{FF2B5EF4-FFF2-40B4-BE49-F238E27FC236}">
                  <a16:creationId xmlns:a16="http://schemas.microsoft.com/office/drawing/2014/main" xmlns="" id="{3F6F95B5-8B0C-48BE-8F39-5FA5E9933E93}"/>
                </a:ext>
              </a:extLst>
            </p:cNvPr>
            <p:cNvSpPr>
              <a:spLocks/>
            </p:cNvSpPr>
            <p:nvPr>
              <p:custDataLst>
                <p:tags r:id="rId179"/>
              </p:custDataLst>
            </p:nvPr>
          </p:nvSpPr>
          <p:spPr bwMode="auto">
            <a:xfrm>
              <a:off x="1517" y="1098"/>
              <a:ext cx="152" cy="32"/>
            </a:xfrm>
            <a:custGeom>
              <a:avLst/>
              <a:gdLst>
                <a:gd name="T0" fmla="*/ 4 w 21"/>
                <a:gd name="T1" fmla="*/ 0 h 4"/>
                <a:gd name="T2" fmla="*/ 2 w 21"/>
                <a:gd name="T3" fmla="*/ 0 h 4"/>
                <a:gd name="T4" fmla="*/ 1 w 21"/>
                <a:gd name="T5" fmla="*/ 1 h 4"/>
                <a:gd name="T6" fmla="*/ 1 w 21"/>
                <a:gd name="T7" fmla="*/ 2 h 4"/>
                <a:gd name="T8" fmla="*/ 0 w 21"/>
                <a:gd name="T9" fmla="*/ 3 h 4"/>
                <a:gd name="T10" fmla="*/ 9 w 21"/>
                <a:gd name="T11" fmla="*/ 4 h 4"/>
                <a:gd name="T12" fmla="*/ 9 w 21"/>
                <a:gd name="T13" fmla="*/ 4 h 4"/>
                <a:gd name="T14" fmla="*/ 17 w 21"/>
                <a:gd name="T15" fmla="*/ 4 h 4"/>
                <a:gd name="T16" fmla="*/ 17 w 21"/>
                <a:gd name="T17" fmla="*/ 4 h 4"/>
                <a:gd name="T18" fmla="*/ 21 w 21"/>
                <a:gd name="T19" fmla="*/ 4 h 4"/>
                <a:gd name="T20" fmla="*/ 21 w 21"/>
                <a:gd name="T21" fmla="*/ 4 h 4"/>
                <a:gd name="T22" fmla="*/ 21 w 21"/>
                <a:gd name="T23" fmla="*/ 2 h 4"/>
                <a:gd name="T24" fmla="*/ 21 w 21"/>
                <a:gd name="T25" fmla="*/ 2 h 4"/>
                <a:gd name="T26" fmla="*/ 19 w 21"/>
                <a:gd name="T27" fmla="*/ 1 h 4"/>
                <a:gd name="T28" fmla="*/ 12 w 21"/>
                <a:gd name="T29" fmla="*/ 2 h 4"/>
                <a:gd name="T30" fmla="*/ 5 w 21"/>
                <a:gd name="T31" fmla="*/ 2 h 4"/>
                <a:gd name="T32" fmla="*/ 3 w 21"/>
                <a:gd name="T33" fmla="*/ 1 h 4"/>
                <a:gd name="T34" fmla="*/ 4 w 21"/>
                <a:gd name="T35" fmla="*/ 0 h 4"/>
                <a:gd name="T36" fmla="*/ 4 w 21"/>
                <a:gd name="T37" fmla="*/ 0 h 4"/>
                <a:gd name="T38" fmla="*/ 4 w 21"/>
                <a:gd name="T39" fmla="*/ 0 h 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
                <a:gd name="T61" fmla="*/ 0 h 4"/>
                <a:gd name="T62" fmla="*/ 21 w 21"/>
                <a:gd name="T63" fmla="*/ 4 h 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 h="4">
                  <a:moveTo>
                    <a:pt x="4" y="0"/>
                  </a:moveTo>
                  <a:cubicBezTo>
                    <a:pt x="3" y="0"/>
                    <a:pt x="3" y="0"/>
                    <a:pt x="2" y="0"/>
                  </a:cubicBezTo>
                  <a:cubicBezTo>
                    <a:pt x="1" y="0"/>
                    <a:pt x="1" y="0"/>
                    <a:pt x="1" y="1"/>
                  </a:cubicBezTo>
                  <a:cubicBezTo>
                    <a:pt x="1" y="1"/>
                    <a:pt x="1" y="2"/>
                    <a:pt x="1" y="2"/>
                  </a:cubicBezTo>
                  <a:cubicBezTo>
                    <a:pt x="1" y="2"/>
                    <a:pt x="0" y="2"/>
                    <a:pt x="0" y="3"/>
                  </a:cubicBezTo>
                  <a:cubicBezTo>
                    <a:pt x="0" y="4"/>
                    <a:pt x="7" y="4"/>
                    <a:pt x="9" y="4"/>
                  </a:cubicBezTo>
                  <a:lnTo>
                    <a:pt x="17" y="4"/>
                  </a:lnTo>
                  <a:cubicBezTo>
                    <a:pt x="17" y="3"/>
                    <a:pt x="20" y="4"/>
                    <a:pt x="21" y="4"/>
                  </a:cubicBezTo>
                  <a:lnTo>
                    <a:pt x="21" y="2"/>
                  </a:lnTo>
                  <a:cubicBezTo>
                    <a:pt x="20" y="2"/>
                    <a:pt x="20" y="1"/>
                    <a:pt x="19" y="1"/>
                  </a:cubicBezTo>
                  <a:cubicBezTo>
                    <a:pt x="17" y="1"/>
                    <a:pt x="15" y="2"/>
                    <a:pt x="12" y="2"/>
                  </a:cubicBezTo>
                  <a:cubicBezTo>
                    <a:pt x="8" y="2"/>
                    <a:pt x="8" y="2"/>
                    <a:pt x="5" y="2"/>
                  </a:cubicBezTo>
                  <a:cubicBezTo>
                    <a:pt x="4" y="2"/>
                    <a:pt x="3" y="1"/>
                    <a:pt x="3" y="1"/>
                  </a:cubicBezTo>
                  <a:cubicBezTo>
                    <a:pt x="3" y="0"/>
                    <a:pt x="4" y="0"/>
                    <a:pt x="4"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15" name="Freeform 183">
              <a:extLst>
                <a:ext uri="{FF2B5EF4-FFF2-40B4-BE49-F238E27FC236}">
                  <a16:creationId xmlns:a16="http://schemas.microsoft.com/office/drawing/2014/main" xmlns="" id="{2AF469D9-E691-4B72-AAF1-BAD8DBB39A91}"/>
                </a:ext>
              </a:extLst>
            </p:cNvPr>
            <p:cNvSpPr>
              <a:spLocks/>
            </p:cNvSpPr>
            <p:nvPr>
              <p:custDataLst>
                <p:tags r:id="rId180"/>
              </p:custDataLst>
            </p:nvPr>
          </p:nvSpPr>
          <p:spPr bwMode="auto">
            <a:xfrm>
              <a:off x="1560" y="1024"/>
              <a:ext cx="102" cy="51"/>
            </a:xfrm>
            <a:custGeom>
              <a:avLst/>
              <a:gdLst>
                <a:gd name="T0" fmla="*/ 5 w 14"/>
                <a:gd name="T1" fmla="*/ 5 h 7"/>
                <a:gd name="T2" fmla="*/ 14 w 14"/>
                <a:gd name="T3" fmla="*/ 3 h 7"/>
                <a:gd name="T4" fmla="*/ 9 w 14"/>
                <a:gd name="T5" fmla="*/ 2 h 7"/>
                <a:gd name="T6" fmla="*/ 8 w 14"/>
                <a:gd name="T7" fmla="*/ 0 h 7"/>
                <a:gd name="T8" fmla="*/ 7 w 14"/>
                <a:gd name="T9" fmla="*/ 0 h 7"/>
                <a:gd name="T10" fmla="*/ 0 w 14"/>
                <a:gd name="T11" fmla="*/ 3 h 7"/>
                <a:gd name="T12" fmla="*/ 0 w 14"/>
                <a:gd name="T13" fmla="*/ 3 h 7"/>
                <a:gd name="T14" fmla="*/ 2 w 14"/>
                <a:gd name="T15" fmla="*/ 4 h 7"/>
                <a:gd name="T16" fmla="*/ 3 w 14"/>
                <a:gd name="T17" fmla="*/ 4 h 7"/>
                <a:gd name="T18" fmla="*/ 3 w 14"/>
                <a:gd name="T19" fmla="*/ 4 h 7"/>
                <a:gd name="T20" fmla="*/ 2 w 14"/>
                <a:gd name="T21" fmla="*/ 5 h 7"/>
                <a:gd name="T22" fmla="*/ 2 w 14"/>
                <a:gd name="T23" fmla="*/ 6 h 7"/>
                <a:gd name="T24" fmla="*/ 3 w 14"/>
                <a:gd name="T25" fmla="*/ 7 h 7"/>
                <a:gd name="T26" fmla="*/ 6 w 14"/>
                <a:gd name="T27" fmla="*/ 6 h 7"/>
                <a:gd name="T28" fmla="*/ 6 w 14"/>
                <a:gd name="T29" fmla="*/ 6 h 7"/>
                <a:gd name="T30" fmla="*/ 6 w 14"/>
                <a:gd name="T31" fmla="*/ 6 h 7"/>
                <a:gd name="T32" fmla="*/ 5 w 14"/>
                <a:gd name="T33" fmla="*/ 5 h 7"/>
                <a:gd name="T34" fmla="*/ 5 w 14"/>
                <a:gd name="T35" fmla="*/ 5 h 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7"/>
                <a:gd name="T56" fmla="*/ 14 w 14"/>
                <a:gd name="T57" fmla="*/ 7 h 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7">
                  <a:moveTo>
                    <a:pt x="5" y="5"/>
                  </a:moveTo>
                  <a:cubicBezTo>
                    <a:pt x="8" y="5"/>
                    <a:pt x="13" y="4"/>
                    <a:pt x="14" y="3"/>
                  </a:cubicBezTo>
                  <a:cubicBezTo>
                    <a:pt x="14" y="2"/>
                    <a:pt x="11" y="2"/>
                    <a:pt x="9" y="2"/>
                  </a:cubicBezTo>
                  <a:cubicBezTo>
                    <a:pt x="9" y="2"/>
                    <a:pt x="9" y="1"/>
                    <a:pt x="8" y="0"/>
                  </a:cubicBezTo>
                  <a:cubicBezTo>
                    <a:pt x="8" y="0"/>
                    <a:pt x="7" y="0"/>
                    <a:pt x="7" y="0"/>
                  </a:cubicBezTo>
                  <a:cubicBezTo>
                    <a:pt x="5" y="0"/>
                    <a:pt x="0" y="1"/>
                    <a:pt x="0" y="3"/>
                  </a:cubicBezTo>
                  <a:lnTo>
                    <a:pt x="2" y="4"/>
                  </a:lnTo>
                  <a:lnTo>
                    <a:pt x="3" y="4"/>
                  </a:lnTo>
                  <a:cubicBezTo>
                    <a:pt x="2" y="4"/>
                    <a:pt x="2" y="4"/>
                    <a:pt x="2" y="5"/>
                  </a:cubicBezTo>
                  <a:cubicBezTo>
                    <a:pt x="2" y="5"/>
                    <a:pt x="2" y="6"/>
                    <a:pt x="2" y="6"/>
                  </a:cubicBezTo>
                  <a:cubicBezTo>
                    <a:pt x="2" y="6"/>
                    <a:pt x="2" y="7"/>
                    <a:pt x="3" y="7"/>
                  </a:cubicBezTo>
                  <a:cubicBezTo>
                    <a:pt x="4" y="7"/>
                    <a:pt x="4" y="6"/>
                    <a:pt x="6" y="6"/>
                  </a:cubicBezTo>
                  <a:lnTo>
                    <a:pt x="5" y="5"/>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16" name="Freeform 184">
              <a:extLst>
                <a:ext uri="{FF2B5EF4-FFF2-40B4-BE49-F238E27FC236}">
                  <a16:creationId xmlns:a16="http://schemas.microsoft.com/office/drawing/2014/main" xmlns="" id="{5D269462-C58D-4C21-8B75-4B12EE767EF7}"/>
                </a:ext>
              </a:extLst>
            </p:cNvPr>
            <p:cNvSpPr>
              <a:spLocks/>
            </p:cNvSpPr>
            <p:nvPr>
              <p:custDataLst>
                <p:tags r:id="rId181"/>
              </p:custDataLst>
            </p:nvPr>
          </p:nvSpPr>
          <p:spPr bwMode="auto">
            <a:xfrm>
              <a:off x="1630" y="1138"/>
              <a:ext cx="51" cy="31"/>
            </a:xfrm>
            <a:custGeom>
              <a:avLst/>
              <a:gdLst>
                <a:gd name="T0" fmla="*/ 2 w 7"/>
                <a:gd name="T1" fmla="*/ 3 h 4"/>
                <a:gd name="T2" fmla="*/ 0 w 7"/>
                <a:gd name="T3" fmla="*/ 1 h 4"/>
                <a:gd name="T4" fmla="*/ 2 w 7"/>
                <a:gd name="T5" fmla="*/ 1 h 4"/>
                <a:gd name="T6" fmla="*/ 7 w 7"/>
                <a:gd name="T7" fmla="*/ 2 h 4"/>
                <a:gd name="T8" fmla="*/ 2 w 7"/>
                <a:gd name="T9" fmla="*/ 3 h 4"/>
                <a:gd name="T10" fmla="*/ 2 w 7"/>
                <a:gd name="T11" fmla="*/ 3 h 4"/>
                <a:gd name="T12" fmla="*/ 2 w 7"/>
                <a:gd name="T13" fmla="*/ 3 h 4"/>
                <a:gd name="T14" fmla="*/ 0 60000 65536"/>
                <a:gd name="T15" fmla="*/ 0 60000 65536"/>
                <a:gd name="T16" fmla="*/ 0 60000 65536"/>
                <a:gd name="T17" fmla="*/ 0 60000 65536"/>
                <a:gd name="T18" fmla="*/ 0 60000 65536"/>
                <a:gd name="T19" fmla="*/ 0 60000 65536"/>
                <a:gd name="T20" fmla="*/ 0 60000 65536"/>
                <a:gd name="T21" fmla="*/ 0 w 7"/>
                <a:gd name="T22" fmla="*/ 0 h 4"/>
                <a:gd name="T23" fmla="*/ 7 w 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4">
                  <a:moveTo>
                    <a:pt x="2" y="3"/>
                  </a:moveTo>
                  <a:cubicBezTo>
                    <a:pt x="1" y="3"/>
                    <a:pt x="0" y="2"/>
                    <a:pt x="0" y="1"/>
                  </a:cubicBezTo>
                  <a:cubicBezTo>
                    <a:pt x="1" y="1"/>
                    <a:pt x="2" y="1"/>
                    <a:pt x="2" y="1"/>
                  </a:cubicBezTo>
                  <a:cubicBezTo>
                    <a:pt x="3" y="1"/>
                    <a:pt x="7" y="0"/>
                    <a:pt x="7" y="2"/>
                  </a:cubicBezTo>
                  <a:cubicBezTo>
                    <a:pt x="7" y="4"/>
                    <a:pt x="3" y="3"/>
                    <a:pt x="2" y="3"/>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17" name="Freeform 185">
              <a:extLst>
                <a:ext uri="{FF2B5EF4-FFF2-40B4-BE49-F238E27FC236}">
                  <a16:creationId xmlns:a16="http://schemas.microsoft.com/office/drawing/2014/main" xmlns="" id="{07C400ED-FFD0-4BAF-A133-18D164C1F9A1}"/>
                </a:ext>
              </a:extLst>
            </p:cNvPr>
            <p:cNvSpPr>
              <a:spLocks/>
            </p:cNvSpPr>
            <p:nvPr>
              <p:custDataLst>
                <p:tags r:id="rId182"/>
              </p:custDataLst>
            </p:nvPr>
          </p:nvSpPr>
          <p:spPr bwMode="auto">
            <a:xfrm>
              <a:off x="2949" y="1494"/>
              <a:ext cx="35" cy="23"/>
            </a:xfrm>
            <a:custGeom>
              <a:avLst/>
              <a:gdLst>
                <a:gd name="T0" fmla="*/ 2 w 5"/>
                <a:gd name="T1" fmla="*/ 0 h 3"/>
                <a:gd name="T2" fmla="*/ 5 w 5"/>
                <a:gd name="T3" fmla="*/ 1 h 3"/>
                <a:gd name="T4" fmla="*/ 5 w 5"/>
                <a:gd name="T5" fmla="*/ 3 h 3"/>
                <a:gd name="T6" fmla="*/ 1 w 5"/>
                <a:gd name="T7" fmla="*/ 3 h 3"/>
                <a:gd name="T8" fmla="*/ 0 w 5"/>
                <a:gd name="T9" fmla="*/ 2 h 3"/>
                <a:gd name="T10" fmla="*/ 0 w 5"/>
                <a:gd name="T11" fmla="*/ 2 h 3"/>
                <a:gd name="T12" fmla="*/ 2 w 5"/>
                <a:gd name="T13" fmla="*/ 0 h 3"/>
                <a:gd name="T14" fmla="*/ 2 w 5"/>
                <a:gd name="T15" fmla="*/ 0 h 3"/>
                <a:gd name="T16" fmla="*/ 2 w 5"/>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3"/>
                <a:gd name="T29" fmla="*/ 5 w 5"/>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3">
                  <a:moveTo>
                    <a:pt x="2" y="0"/>
                  </a:moveTo>
                  <a:lnTo>
                    <a:pt x="5" y="1"/>
                  </a:lnTo>
                  <a:lnTo>
                    <a:pt x="5" y="3"/>
                  </a:lnTo>
                  <a:lnTo>
                    <a:pt x="1" y="3"/>
                  </a:lnTo>
                  <a:lnTo>
                    <a:pt x="0" y="2"/>
                  </a:lnTo>
                  <a:cubicBezTo>
                    <a:pt x="0" y="1"/>
                    <a:pt x="2" y="0"/>
                    <a:pt x="2"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18" name="Freeform 186">
              <a:extLst>
                <a:ext uri="{FF2B5EF4-FFF2-40B4-BE49-F238E27FC236}">
                  <a16:creationId xmlns:a16="http://schemas.microsoft.com/office/drawing/2014/main" xmlns="" id="{115709E9-8C7F-4B59-A4AA-B7F9D5855E49}"/>
                </a:ext>
              </a:extLst>
            </p:cNvPr>
            <p:cNvSpPr>
              <a:spLocks/>
            </p:cNvSpPr>
            <p:nvPr>
              <p:custDataLst>
                <p:tags r:id="rId183"/>
              </p:custDataLst>
            </p:nvPr>
          </p:nvSpPr>
          <p:spPr bwMode="auto">
            <a:xfrm>
              <a:off x="2941" y="1204"/>
              <a:ext cx="157" cy="200"/>
            </a:xfrm>
            <a:custGeom>
              <a:avLst/>
              <a:gdLst>
                <a:gd name="T0" fmla="*/ 16 w 22"/>
                <a:gd name="T1" fmla="*/ 24 h 26"/>
                <a:gd name="T2" fmla="*/ 15 w 22"/>
                <a:gd name="T3" fmla="*/ 24 h 26"/>
                <a:gd name="T4" fmla="*/ 15 w 22"/>
                <a:gd name="T5" fmla="*/ 24 h 26"/>
                <a:gd name="T6" fmla="*/ 12 w 22"/>
                <a:gd name="T7" fmla="*/ 24 h 26"/>
                <a:gd name="T8" fmla="*/ 12 w 22"/>
                <a:gd name="T9" fmla="*/ 24 h 26"/>
                <a:gd name="T10" fmla="*/ 6 w 22"/>
                <a:gd name="T11" fmla="*/ 25 h 26"/>
                <a:gd name="T12" fmla="*/ 4 w 22"/>
                <a:gd name="T13" fmla="*/ 25 h 26"/>
                <a:gd name="T14" fmla="*/ 1 w 22"/>
                <a:gd name="T15" fmla="*/ 23 h 26"/>
                <a:gd name="T16" fmla="*/ 2 w 22"/>
                <a:gd name="T17" fmla="*/ 22 h 26"/>
                <a:gd name="T18" fmla="*/ 0 w 22"/>
                <a:gd name="T19" fmla="*/ 20 h 26"/>
                <a:gd name="T20" fmla="*/ 7 w 22"/>
                <a:gd name="T21" fmla="*/ 13 h 26"/>
                <a:gd name="T22" fmla="*/ 7 w 22"/>
                <a:gd name="T23" fmla="*/ 13 h 26"/>
                <a:gd name="T24" fmla="*/ 7 w 22"/>
                <a:gd name="T25" fmla="*/ 13 h 26"/>
                <a:gd name="T26" fmla="*/ 7 w 22"/>
                <a:gd name="T27" fmla="*/ 13 h 26"/>
                <a:gd name="T28" fmla="*/ 6 w 22"/>
                <a:gd name="T29" fmla="*/ 11 h 26"/>
                <a:gd name="T30" fmla="*/ 3 w 22"/>
                <a:gd name="T31" fmla="*/ 4 h 26"/>
                <a:gd name="T32" fmla="*/ 5 w 22"/>
                <a:gd name="T33" fmla="*/ 3 h 26"/>
                <a:gd name="T34" fmla="*/ 7 w 22"/>
                <a:gd name="T35" fmla="*/ 3 h 26"/>
                <a:gd name="T36" fmla="*/ 8 w 22"/>
                <a:gd name="T37" fmla="*/ 0 h 26"/>
                <a:gd name="T38" fmla="*/ 10 w 22"/>
                <a:gd name="T39" fmla="*/ 0 h 26"/>
                <a:gd name="T40" fmla="*/ 13 w 22"/>
                <a:gd name="T41" fmla="*/ 2 h 26"/>
                <a:gd name="T42" fmla="*/ 13 w 22"/>
                <a:gd name="T43" fmla="*/ 2 h 26"/>
                <a:gd name="T44" fmla="*/ 12 w 22"/>
                <a:gd name="T45" fmla="*/ 3 h 26"/>
                <a:gd name="T46" fmla="*/ 12 w 22"/>
                <a:gd name="T47" fmla="*/ 3 h 26"/>
                <a:gd name="T48" fmla="*/ 16 w 22"/>
                <a:gd name="T49" fmla="*/ 6 h 26"/>
                <a:gd name="T50" fmla="*/ 15 w 22"/>
                <a:gd name="T51" fmla="*/ 8 h 26"/>
                <a:gd name="T52" fmla="*/ 17 w 22"/>
                <a:gd name="T53" fmla="*/ 10 h 26"/>
                <a:gd name="T54" fmla="*/ 22 w 22"/>
                <a:gd name="T55" fmla="*/ 17 h 26"/>
                <a:gd name="T56" fmla="*/ 16 w 22"/>
                <a:gd name="T57" fmla="*/ 24 h 26"/>
                <a:gd name="T58" fmla="*/ 16 w 22"/>
                <a:gd name="T59" fmla="*/ 24 h 26"/>
                <a:gd name="T60" fmla="*/ 16 w 22"/>
                <a:gd name="T61" fmla="*/ 24 h 2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
                <a:gd name="T94" fmla="*/ 0 h 26"/>
                <a:gd name="T95" fmla="*/ 22 w 22"/>
                <a:gd name="T96" fmla="*/ 26 h 2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 h="26">
                  <a:moveTo>
                    <a:pt x="16" y="24"/>
                  </a:moveTo>
                  <a:cubicBezTo>
                    <a:pt x="16" y="24"/>
                    <a:pt x="15" y="24"/>
                    <a:pt x="15" y="24"/>
                  </a:cubicBezTo>
                  <a:lnTo>
                    <a:pt x="12" y="24"/>
                  </a:lnTo>
                  <a:cubicBezTo>
                    <a:pt x="11" y="26"/>
                    <a:pt x="8" y="25"/>
                    <a:pt x="6" y="25"/>
                  </a:cubicBezTo>
                  <a:cubicBezTo>
                    <a:pt x="5" y="25"/>
                    <a:pt x="4" y="25"/>
                    <a:pt x="4" y="25"/>
                  </a:cubicBezTo>
                  <a:cubicBezTo>
                    <a:pt x="3" y="25"/>
                    <a:pt x="1" y="24"/>
                    <a:pt x="1" y="23"/>
                  </a:cubicBezTo>
                  <a:cubicBezTo>
                    <a:pt x="1" y="23"/>
                    <a:pt x="2" y="22"/>
                    <a:pt x="2" y="22"/>
                  </a:cubicBezTo>
                  <a:cubicBezTo>
                    <a:pt x="2" y="20"/>
                    <a:pt x="0" y="20"/>
                    <a:pt x="0" y="20"/>
                  </a:cubicBezTo>
                  <a:cubicBezTo>
                    <a:pt x="0" y="17"/>
                    <a:pt x="5" y="13"/>
                    <a:pt x="7" y="13"/>
                  </a:cubicBezTo>
                  <a:cubicBezTo>
                    <a:pt x="6" y="13"/>
                    <a:pt x="6" y="12"/>
                    <a:pt x="6" y="11"/>
                  </a:cubicBezTo>
                  <a:cubicBezTo>
                    <a:pt x="6" y="7"/>
                    <a:pt x="4" y="6"/>
                    <a:pt x="3" y="4"/>
                  </a:cubicBezTo>
                  <a:cubicBezTo>
                    <a:pt x="4" y="3"/>
                    <a:pt x="4" y="3"/>
                    <a:pt x="5" y="3"/>
                  </a:cubicBezTo>
                  <a:cubicBezTo>
                    <a:pt x="7" y="3"/>
                    <a:pt x="6" y="4"/>
                    <a:pt x="7" y="3"/>
                  </a:cubicBezTo>
                  <a:cubicBezTo>
                    <a:pt x="7" y="2"/>
                    <a:pt x="8" y="1"/>
                    <a:pt x="8" y="0"/>
                  </a:cubicBezTo>
                  <a:cubicBezTo>
                    <a:pt x="9" y="0"/>
                    <a:pt x="10" y="0"/>
                    <a:pt x="10" y="0"/>
                  </a:cubicBezTo>
                  <a:cubicBezTo>
                    <a:pt x="11" y="0"/>
                    <a:pt x="12" y="2"/>
                    <a:pt x="13" y="2"/>
                  </a:cubicBezTo>
                  <a:lnTo>
                    <a:pt x="12" y="3"/>
                  </a:lnTo>
                  <a:cubicBezTo>
                    <a:pt x="13" y="5"/>
                    <a:pt x="15" y="5"/>
                    <a:pt x="16" y="6"/>
                  </a:cubicBezTo>
                  <a:cubicBezTo>
                    <a:pt x="16" y="7"/>
                    <a:pt x="15" y="7"/>
                    <a:pt x="15" y="8"/>
                  </a:cubicBezTo>
                  <a:cubicBezTo>
                    <a:pt x="15" y="9"/>
                    <a:pt x="17" y="10"/>
                    <a:pt x="17" y="10"/>
                  </a:cubicBezTo>
                  <a:cubicBezTo>
                    <a:pt x="17" y="15"/>
                    <a:pt x="20" y="16"/>
                    <a:pt x="22" y="17"/>
                  </a:cubicBezTo>
                  <a:cubicBezTo>
                    <a:pt x="20" y="20"/>
                    <a:pt x="18" y="22"/>
                    <a:pt x="16" y="24"/>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19" name="Freeform 187">
              <a:extLst>
                <a:ext uri="{FF2B5EF4-FFF2-40B4-BE49-F238E27FC236}">
                  <a16:creationId xmlns:a16="http://schemas.microsoft.com/office/drawing/2014/main" xmlns="" id="{733DEC99-C0E5-478F-BD8B-1DAF337D9994}"/>
                </a:ext>
              </a:extLst>
            </p:cNvPr>
            <p:cNvSpPr>
              <a:spLocks/>
            </p:cNvSpPr>
            <p:nvPr>
              <p:custDataLst>
                <p:tags r:id="rId184"/>
              </p:custDataLst>
            </p:nvPr>
          </p:nvSpPr>
          <p:spPr bwMode="auto">
            <a:xfrm>
              <a:off x="2812" y="1220"/>
              <a:ext cx="164" cy="274"/>
            </a:xfrm>
            <a:custGeom>
              <a:avLst/>
              <a:gdLst>
                <a:gd name="T0" fmla="*/ 23 w 23"/>
                <a:gd name="T1" fmla="*/ 9 h 36"/>
                <a:gd name="T2" fmla="*/ 19 w 23"/>
                <a:gd name="T3" fmla="*/ 9 h 36"/>
                <a:gd name="T4" fmla="*/ 19 w 23"/>
                <a:gd name="T5" fmla="*/ 9 h 36"/>
                <a:gd name="T6" fmla="*/ 18 w 23"/>
                <a:gd name="T7" fmla="*/ 10 h 36"/>
                <a:gd name="T8" fmla="*/ 18 w 23"/>
                <a:gd name="T9" fmla="*/ 12 h 36"/>
                <a:gd name="T10" fmla="*/ 13 w 23"/>
                <a:gd name="T11" fmla="*/ 15 h 36"/>
                <a:gd name="T12" fmla="*/ 11 w 23"/>
                <a:gd name="T13" fmla="*/ 18 h 36"/>
                <a:gd name="T14" fmla="*/ 11 w 23"/>
                <a:gd name="T15" fmla="*/ 19 h 36"/>
                <a:gd name="T16" fmla="*/ 11 w 23"/>
                <a:gd name="T17" fmla="*/ 21 h 36"/>
                <a:gd name="T18" fmla="*/ 15 w 23"/>
                <a:gd name="T19" fmla="*/ 24 h 36"/>
                <a:gd name="T20" fmla="*/ 15 w 23"/>
                <a:gd name="T21" fmla="*/ 25 h 36"/>
                <a:gd name="T22" fmla="*/ 12 w 23"/>
                <a:gd name="T23" fmla="*/ 27 h 36"/>
                <a:gd name="T24" fmla="*/ 11 w 23"/>
                <a:gd name="T25" fmla="*/ 34 h 36"/>
                <a:gd name="T26" fmla="*/ 7 w 23"/>
                <a:gd name="T27" fmla="*/ 36 h 36"/>
                <a:gd name="T28" fmla="*/ 5 w 23"/>
                <a:gd name="T29" fmla="*/ 36 h 36"/>
                <a:gd name="T30" fmla="*/ 1 w 23"/>
                <a:gd name="T31" fmla="*/ 28 h 36"/>
                <a:gd name="T32" fmla="*/ 0 w 23"/>
                <a:gd name="T33" fmla="*/ 27 h 36"/>
                <a:gd name="T34" fmla="*/ 1 w 23"/>
                <a:gd name="T35" fmla="*/ 27 h 36"/>
                <a:gd name="T36" fmla="*/ 3 w 23"/>
                <a:gd name="T37" fmla="*/ 23 h 36"/>
                <a:gd name="T38" fmla="*/ 3 w 23"/>
                <a:gd name="T39" fmla="*/ 20 h 36"/>
                <a:gd name="T40" fmla="*/ 2 w 23"/>
                <a:gd name="T41" fmla="*/ 16 h 36"/>
                <a:gd name="T42" fmla="*/ 2 w 23"/>
                <a:gd name="T43" fmla="*/ 16 h 36"/>
                <a:gd name="T44" fmla="*/ 3 w 23"/>
                <a:gd name="T45" fmla="*/ 13 h 36"/>
                <a:gd name="T46" fmla="*/ 3 w 23"/>
                <a:gd name="T47" fmla="*/ 13 h 36"/>
                <a:gd name="T48" fmla="*/ 5 w 23"/>
                <a:gd name="T49" fmla="*/ 13 h 36"/>
                <a:gd name="T50" fmla="*/ 8 w 23"/>
                <a:gd name="T51" fmla="*/ 6 h 36"/>
                <a:gd name="T52" fmla="*/ 11 w 23"/>
                <a:gd name="T53" fmla="*/ 2 h 36"/>
                <a:gd name="T54" fmla="*/ 17 w 23"/>
                <a:gd name="T55" fmla="*/ 0 h 36"/>
                <a:gd name="T56" fmla="*/ 20 w 23"/>
                <a:gd name="T57" fmla="*/ 2 h 36"/>
                <a:gd name="T58" fmla="*/ 23 w 23"/>
                <a:gd name="T59" fmla="*/ 9 h 36"/>
                <a:gd name="T60" fmla="*/ 23 w 23"/>
                <a:gd name="T61" fmla="*/ 9 h 36"/>
                <a:gd name="T62" fmla="*/ 23 w 23"/>
                <a:gd name="T63" fmla="*/ 9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
                <a:gd name="T97" fmla="*/ 0 h 36"/>
                <a:gd name="T98" fmla="*/ 23 w 23"/>
                <a:gd name="T99" fmla="*/ 36 h 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 h="36">
                  <a:moveTo>
                    <a:pt x="23" y="9"/>
                  </a:moveTo>
                  <a:lnTo>
                    <a:pt x="19" y="9"/>
                  </a:lnTo>
                  <a:cubicBezTo>
                    <a:pt x="19" y="9"/>
                    <a:pt x="18" y="10"/>
                    <a:pt x="18" y="10"/>
                  </a:cubicBezTo>
                  <a:cubicBezTo>
                    <a:pt x="18" y="11"/>
                    <a:pt x="18" y="11"/>
                    <a:pt x="18" y="12"/>
                  </a:cubicBezTo>
                  <a:cubicBezTo>
                    <a:pt x="16" y="14"/>
                    <a:pt x="15" y="14"/>
                    <a:pt x="13" y="15"/>
                  </a:cubicBezTo>
                  <a:cubicBezTo>
                    <a:pt x="12" y="16"/>
                    <a:pt x="9" y="18"/>
                    <a:pt x="11" y="18"/>
                  </a:cubicBezTo>
                  <a:cubicBezTo>
                    <a:pt x="11" y="18"/>
                    <a:pt x="11" y="19"/>
                    <a:pt x="11" y="19"/>
                  </a:cubicBezTo>
                  <a:cubicBezTo>
                    <a:pt x="11" y="20"/>
                    <a:pt x="10" y="20"/>
                    <a:pt x="11" y="21"/>
                  </a:cubicBezTo>
                  <a:cubicBezTo>
                    <a:pt x="11" y="23"/>
                    <a:pt x="15" y="22"/>
                    <a:pt x="15" y="24"/>
                  </a:cubicBezTo>
                  <a:cubicBezTo>
                    <a:pt x="15" y="24"/>
                    <a:pt x="15" y="25"/>
                    <a:pt x="15" y="25"/>
                  </a:cubicBezTo>
                  <a:cubicBezTo>
                    <a:pt x="13" y="25"/>
                    <a:pt x="12" y="26"/>
                    <a:pt x="12" y="27"/>
                  </a:cubicBezTo>
                  <a:cubicBezTo>
                    <a:pt x="12" y="29"/>
                    <a:pt x="11" y="31"/>
                    <a:pt x="11" y="34"/>
                  </a:cubicBezTo>
                  <a:cubicBezTo>
                    <a:pt x="9" y="34"/>
                    <a:pt x="6" y="34"/>
                    <a:pt x="7" y="36"/>
                  </a:cubicBezTo>
                  <a:cubicBezTo>
                    <a:pt x="6" y="36"/>
                    <a:pt x="5" y="36"/>
                    <a:pt x="5" y="36"/>
                  </a:cubicBezTo>
                  <a:cubicBezTo>
                    <a:pt x="3" y="36"/>
                    <a:pt x="1" y="30"/>
                    <a:pt x="1" y="28"/>
                  </a:cubicBezTo>
                  <a:cubicBezTo>
                    <a:pt x="1" y="28"/>
                    <a:pt x="1" y="27"/>
                    <a:pt x="0" y="27"/>
                  </a:cubicBezTo>
                  <a:cubicBezTo>
                    <a:pt x="1" y="27"/>
                    <a:pt x="1" y="27"/>
                    <a:pt x="1" y="27"/>
                  </a:cubicBezTo>
                  <a:cubicBezTo>
                    <a:pt x="1" y="25"/>
                    <a:pt x="2" y="24"/>
                    <a:pt x="3" y="23"/>
                  </a:cubicBezTo>
                  <a:cubicBezTo>
                    <a:pt x="2" y="22"/>
                    <a:pt x="3" y="22"/>
                    <a:pt x="3" y="20"/>
                  </a:cubicBezTo>
                  <a:cubicBezTo>
                    <a:pt x="2" y="19"/>
                    <a:pt x="2" y="17"/>
                    <a:pt x="2" y="16"/>
                  </a:cubicBezTo>
                  <a:lnTo>
                    <a:pt x="3" y="13"/>
                  </a:lnTo>
                  <a:cubicBezTo>
                    <a:pt x="3" y="13"/>
                    <a:pt x="4" y="13"/>
                    <a:pt x="5" y="13"/>
                  </a:cubicBezTo>
                  <a:cubicBezTo>
                    <a:pt x="5" y="9"/>
                    <a:pt x="8" y="8"/>
                    <a:pt x="8" y="6"/>
                  </a:cubicBezTo>
                  <a:cubicBezTo>
                    <a:pt x="9" y="4"/>
                    <a:pt x="10" y="2"/>
                    <a:pt x="11" y="2"/>
                  </a:cubicBezTo>
                  <a:cubicBezTo>
                    <a:pt x="13" y="1"/>
                    <a:pt x="15" y="1"/>
                    <a:pt x="17" y="0"/>
                  </a:cubicBezTo>
                  <a:cubicBezTo>
                    <a:pt x="18" y="1"/>
                    <a:pt x="19" y="2"/>
                    <a:pt x="20" y="2"/>
                  </a:cubicBezTo>
                  <a:cubicBezTo>
                    <a:pt x="22" y="4"/>
                    <a:pt x="23" y="5"/>
                    <a:pt x="23" y="9"/>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20" name="Freeform 188">
              <a:extLst>
                <a:ext uri="{FF2B5EF4-FFF2-40B4-BE49-F238E27FC236}">
                  <a16:creationId xmlns:a16="http://schemas.microsoft.com/office/drawing/2014/main" xmlns="" id="{C50E5C3E-0D93-473B-A7C1-790CBE1F4834}"/>
                </a:ext>
              </a:extLst>
            </p:cNvPr>
            <p:cNvSpPr>
              <a:spLocks/>
            </p:cNvSpPr>
            <p:nvPr>
              <p:custDataLst>
                <p:tags r:id="rId185"/>
              </p:custDataLst>
            </p:nvPr>
          </p:nvSpPr>
          <p:spPr bwMode="auto">
            <a:xfrm>
              <a:off x="2710" y="1188"/>
              <a:ext cx="341" cy="255"/>
            </a:xfrm>
            <a:custGeom>
              <a:avLst/>
              <a:gdLst>
                <a:gd name="T0" fmla="*/ 12 w 47"/>
                <a:gd name="T1" fmla="*/ 29 h 33"/>
                <a:gd name="T2" fmla="*/ 7 w 47"/>
                <a:gd name="T3" fmla="*/ 33 h 33"/>
                <a:gd name="T4" fmla="*/ 6 w 47"/>
                <a:gd name="T5" fmla="*/ 33 h 33"/>
                <a:gd name="T6" fmla="*/ 2 w 47"/>
                <a:gd name="T7" fmla="*/ 30 h 33"/>
                <a:gd name="T8" fmla="*/ 1 w 47"/>
                <a:gd name="T9" fmla="*/ 28 h 33"/>
                <a:gd name="T10" fmla="*/ 2 w 47"/>
                <a:gd name="T11" fmla="*/ 27 h 33"/>
                <a:gd name="T12" fmla="*/ 4 w 47"/>
                <a:gd name="T13" fmla="*/ 27 h 33"/>
                <a:gd name="T14" fmla="*/ 1 w 47"/>
                <a:gd name="T15" fmla="*/ 25 h 33"/>
                <a:gd name="T16" fmla="*/ 1 w 47"/>
                <a:gd name="T17" fmla="*/ 25 h 33"/>
                <a:gd name="T18" fmla="*/ 5 w 47"/>
                <a:gd name="T19" fmla="*/ 25 h 33"/>
                <a:gd name="T20" fmla="*/ 1 w 47"/>
                <a:gd name="T21" fmla="*/ 22 h 33"/>
                <a:gd name="T22" fmla="*/ 2 w 47"/>
                <a:gd name="T23" fmla="*/ 22 h 33"/>
                <a:gd name="T24" fmla="*/ 2 w 47"/>
                <a:gd name="T25" fmla="*/ 22 h 33"/>
                <a:gd name="T26" fmla="*/ 5 w 47"/>
                <a:gd name="T27" fmla="*/ 21 h 33"/>
                <a:gd name="T28" fmla="*/ 5 w 47"/>
                <a:gd name="T29" fmla="*/ 20 h 33"/>
                <a:gd name="T30" fmla="*/ 7 w 47"/>
                <a:gd name="T31" fmla="*/ 18 h 33"/>
                <a:gd name="T32" fmla="*/ 7 w 47"/>
                <a:gd name="T33" fmla="*/ 18 h 33"/>
                <a:gd name="T34" fmla="*/ 11 w 47"/>
                <a:gd name="T35" fmla="*/ 18 h 33"/>
                <a:gd name="T36" fmla="*/ 10 w 47"/>
                <a:gd name="T37" fmla="*/ 18 h 33"/>
                <a:gd name="T38" fmla="*/ 13 w 47"/>
                <a:gd name="T39" fmla="*/ 16 h 33"/>
                <a:gd name="T40" fmla="*/ 13 w 47"/>
                <a:gd name="T41" fmla="*/ 15 h 33"/>
                <a:gd name="T42" fmla="*/ 16 w 47"/>
                <a:gd name="T43" fmla="*/ 12 h 33"/>
                <a:gd name="T44" fmla="*/ 16 w 47"/>
                <a:gd name="T45" fmla="*/ 9 h 33"/>
                <a:gd name="T46" fmla="*/ 18 w 47"/>
                <a:gd name="T47" fmla="*/ 7 h 33"/>
                <a:gd name="T48" fmla="*/ 16 w 47"/>
                <a:gd name="T49" fmla="*/ 7 h 33"/>
                <a:gd name="T50" fmla="*/ 19 w 47"/>
                <a:gd name="T51" fmla="*/ 5 h 33"/>
                <a:gd name="T52" fmla="*/ 22 w 47"/>
                <a:gd name="T53" fmla="*/ 5 h 33"/>
                <a:gd name="T54" fmla="*/ 26 w 47"/>
                <a:gd name="T55" fmla="*/ 3 h 33"/>
                <a:gd name="T56" fmla="*/ 27 w 47"/>
                <a:gd name="T57" fmla="*/ 3 h 33"/>
                <a:gd name="T58" fmla="*/ 33 w 47"/>
                <a:gd name="T59" fmla="*/ 1 h 33"/>
                <a:gd name="T60" fmla="*/ 34 w 47"/>
                <a:gd name="T61" fmla="*/ 1 h 33"/>
                <a:gd name="T62" fmla="*/ 37 w 47"/>
                <a:gd name="T63" fmla="*/ 0 h 33"/>
                <a:gd name="T64" fmla="*/ 39 w 47"/>
                <a:gd name="T65" fmla="*/ 0 h 33"/>
                <a:gd name="T66" fmla="*/ 40 w 47"/>
                <a:gd name="T67" fmla="*/ 0 h 33"/>
                <a:gd name="T68" fmla="*/ 47 w 47"/>
                <a:gd name="T69" fmla="*/ 2 h 33"/>
                <a:gd name="T70" fmla="*/ 42 w 47"/>
                <a:gd name="T71" fmla="*/ 2 h 33"/>
                <a:gd name="T72" fmla="*/ 39 w 47"/>
                <a:gd name="T73" fmla="*/ 5 h 33"/>
                <a:gd name="T74" fmla="*/ 34 w 47"/>
                <a:gd name="T75" fmla="*/ 6 h 33"/>
                <a:gd name="T76" fmla="*/ 25 w 47"/>
                <a:gd name="T77" fmla="*/ 6 h 33"/>
                <a:gd name="T78" fmla="*/ 19 w 47"/>
                <a:gd name="T79" fmla="*/ 17 h 33"/>
                <a:gd name="T80" fmla="*/ 17 w 47"/>
                <a:gd name="T81" fmla="*/ 17 h 33"/>
                <a:gd name="T82" fmla="*/ 16 w 47"/>
                <a:gd name="T83" fmla="*/ 20 h 33"/>
                <a:gd name="T84" fmla="*/ 17 w 47"/>
                <a:gd name="T85" fmla="*/ 27 h 33"/>
                <a:gd name="T86" fmla="*/ 14 w 47"/>
                <a:gd name="T87" fmla="*/ 31 h 33"/>
                <a:gd name="T88" fmla="*/ 14 w 47"/>
                <a:gd name="T89" fmla="*/ 31 h 3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7"/>
                <a:gd name="T136" fmla="*/ 0 h 33"/>
                <a:gd name="T137" fmla="*/ 47 w 47"/>
                <a:gd name="T138" fmla="*/ 33 h 3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7" h="33">
                  <a:moveTo>
                    <a:pt x="14" y="31"/>
                  </a:moveTo>
                  <a:cubicBezTo>
                    <a:pt x="13" y="29"/>
                    <a:pt x="12" y="29"/>
                    <a:pt x="12" y="29"/>
                  </a:cubicBezTo>
                  <a:cubicBezTo>
                    <a:pt x="12" y="29"/>
                    <a:pt x="12" y="29"/>
                    <a:pt x="12" y="29"/>
                  </a:cubicBezTo>
                  <a:cubicBezTo>
                    <a:pt x="12" y="31"/>
                    <a:pt x="7" y="33"/>
                    <a:pt x="7" y="33"/>
                  </a:cubicBezTo>
                  <a:lnTo>
                    <a:pt x="6" y="33"/>
                  </a:lnTo>
                  <a:cubicBezTo>
                    <a:pt x="5" y="32"/>
                    <a:pt x="2" y="31"/>
                    <a:pt x="2" y="30"/>
                  </a:cubicBezTo>
                  <a:cubicBezTo>
                    <a:pt x="3" y="30"/>
                    <a:pt x="3" y="30"/>
                    <a:pt x="4" y="30"/>
                  </a:cubicBezTo>
                  <a:cubicBezTo>
                    <a:pt x="3" y="29"/>
                    <a:pt x="1" y="28"/>
                    <a:pt x="1" y="28"/>
                  </a:cubicBezTo>
                  <a:cubicBezTo>
                    <a:pt x="2" y="28"/>
                    <a:pt x="3" y="29"/>
                    <a:pt x="3" y="28"/>
                  </a:cubicBezTo>
                  <a:cubicBezTo>
                    <a:pt x="3" y="28"/>
                    <a:pt x="2" y="27"/>
                    <a:pt x="2" y="27"/>
                  </a:cubicBezTo>
                  <a:lnTo>
                    <a:pt x="4" y="27"/>
                  </a:lnTo>
                  <a:cubicBezTo>
                    <a:pt x="3" y="27"/>
                    <a:pt x="1" y="26"/>
                    <a:pt x="1" y="25"/>
                  </a:cubicBezTo>
                  <a:cubicBezTo>
                    <a:pt x="3" y="25"/>
                    <a:pt x="4" y="25"/>
                    <a:pt x="5" y="25"/>
                  </a:cubicBezTo>
                  <a:cubicBezTo>
                    <a:pt x="5" y="25"/>
                    <a:pt x="0" y="24"/>
                    <a:pt x="1" y="24"/>
                  </a:cubicBezTo>
                  <a:cubicBezTo>
                    <a:pt x="1" y="22"/>
                    <a:pt x="1" y="22"/>
                    <a:pt x="1" y="22"/>
                  </a:cubicBezTo>
                  <a:lnTo>
                    <a:pt x="2" y="22"/>
                  </a:lnTo>
                  <a:cubicBezTo>
                    <a:pt x="2" y="22"/>
                    <a:pt x="2" y="22"/>
                    <a:pt x="2" y="22"/>
                  </a:cubicBezTo>
                  <a:cubicBezTo>
                    <a:pt x="3" y="22"/>
                    <a:pt x="4" y="22"/>
                    <a:pt x="5" y="22"/>
                  </a:cubicBezTo>
                  <a:cubicBezTo>
                    <a:pt x="4" y="22"/>
                    <a:pt x="5" y="21"/>
                    <a:pt x="5" y="21"/>
                  </a:cubicBezTo>
                  <a:cubicBezTo>
                    <a:pt x="5" y="21"/>
                    <a:pt x="5" y="21"/>
                    <a:pt x="5" y="21"/>
                  </a:cubicBezTo>
                  <a:cubicBezTo>
                    <a:pt x="5" y="20"/>
                    <a:pt x="5" y="20"/>
                    <a:pt x="5" y="20"/>
                  </a:cubicBezTo>
                  <a:cubicBezTo>
                    <a:pt x="5" y="19"/>
                    <a:pt x="6" y="19"/>
                    <a:pt x="7" y="19"/>
                  </a:cubicBezTo>
                  <a:cubicBezTo>
                    <a:pt x="7" y="19"/>
                    <a:pt x="7" y="19"/>
                    <a:pt x="7" y="18"/>
                  </a:cubicBezTo>
                  <a:lnTo>
                    <a:pt x="11" y="18"/>
                  </a:lnTo>
                  <a:lnTo>
                    <a:pt x="10" y="18"/>
                  </a:lnTo>
                  <a:cubicBezTo>
                    <a:pt x="11" y="17"/>
                    <a:pt x="11" y="17"/>
                    <a:pt x="11" y="16"/>
                  </a:cubicBezTo>
                  <a:cubicBezTo>
                    <a:pt x="12" y="16"/>
                    <a:pt x="12" y="16"/>
                    <a:pt x="13" y="16"/>
                  </a:cubicBezTo>
                  <a:cubicBezTo>
                    <a:pt x="13" y="16"/>
                    <a:pt x="13" y="15"/>
                    <a:pt x="14" y="15"/>
                  </a:cubicBezTo>
                  <a:cubicBezTo>
                    <a:pt x="14" y="15"/>
                    <a:pt x="13" y="15"/>
                    <a:pt x="13" y="15"/>
                  </a:cubicBezTo>
                  <a:cubicBezTo>
                    <a:pt x="13" y="14"/>
                    <a:pt x="14" y="14"/>
                    <a:pt x="14" y="14"/>
                  </a:cubicBezTo>
                  <a:cubicBezTo>
                    <a:pt x="14" y="13"/>
                    <a:pt x="16" y="12"/>
                    <a:pt x="16" y="12"/>
                  </a:cubicBezTo>
                  <a:cubicBezTo>
                    <a:pt x="16" y="11"/>
                    <a:pt x="16" y="12"/>
                    <a:pt x="16" y="12"/>
                  </a:cubicBezTo>
                  <a:cubicBezTo>
                    <a:pt x="16" y="11"/>
                    <a:pt x="16" y="10"/>
                    <a:pt x="16" y="9"/>
                  </a:cubicBezTo>
                  <a:cubicBezTo>
                    <a:pt x="18" y="9"/>
                    <a:pt x="18" y="10"/>
                    <a:pt x="19" y="8"/>
                  </a:cubicBezTo>
                  <a:cubicBezTo>
                    <a:pt x="18" y="8"/>
                    <a:pt x="18" y="7"/>
                    <a:pt x="18" y="7"/>
                  </a:cubicBezTo>
                  <a:cubicBezTo>
                    <a:pt x="18" y="7"/>
                    <a:pt x="17" y="7"/>
                    <a:pt x="17" y="7"/>
                  </a:cubicBezTo>
                  <a:cubicBezTo>
                    <a:pt x="17" y="7"/>
                    <a:pt x="16" y="7"/>
                    <a:pt x="16" y="7"/>
                  </a:cubicBezTo>
                  <a:cubicBezTo>
                    <a:pt x="16" y="6"/>
                    <a:pt x="18" y="5"/>
                    <a:pt x="19" y="4"/>
                  </a:cubicBezTo>
                  <a:cubicBezTo>
                    <a:pt x="19" y="4"/>
                    <a:pt x="19" y="4"/>
                    <a:pt x="19" y="5"/>
                  </a:cubicBezTo>
                  <a:cubicBezTo>
                    <a:pt x="19" y="5"/>
                    <a:pt x="20" y="5"/>
                    <a:pt x="20" y="5"/>
                  </a:cubicBezTo>
                  <a:cubicBezTo>
                    <a:pt x="21" y="5"/>
                    <a:pt x="22" y="5"/>
                    <a:pt x="22" y="5"/>
                  </a:cubicBezTo>
                  <a:cubicBezTo>
                    <a:pt x="22" y="5"/>
                    <a:pt x="22" y="5"/>
                    <a:pt x="22" y="4"/>
                  </a:cubicBezTo>
                  <a:cubicBezTo>
                    <a:pt x="22" y="4"/>
                    <a:pt x="25" y="4"/>
                    <a:pt x="26" y="3"/>
                  </a:cubicBezTo>
                  <a:cubicBezTo>
                    <a:pt x="26" y="2"/>
                    <a:pt x="27" y="2"/>
                    <a:pt x="27" y="2"/>
                  </a:cubicBezTo>
                  <a:cubicBezTo>
                    <a:pt x="27" y="2"/>
                    <a:pt x="27" y="3"/>
                    <a:pt x="27" y="3"/>
                  </a:cubicBezTo>
                  <a:cubicBezTo>
                    <a:pt x="28" y="3"/>
                    <a:pt x="29" y="2"/>
                    <a:pt x="29" y="2"/>
                  </a:cubicBezTo>
                  <a:cubicBezTo>
                    <a:pt x="28" y="1"/>
                    <a:pt x="32" y="0"/>
                    <a:pt x="33" y="1"/>
                  </a:cubicBezTo>
                  <a:cubicBezTo>
                    <a:pt x="33" y="1"/>
                    <a:pt x="32" y="1"/>
                    <a:pt x="32" y="2"/>
                  </a:cubicBezTo>
                  <a:cubicBezTo>
                    <a:pt x="33" y="2"/>
                    <a:pt x="33" y="1"/>
                    <a:pt x="34" y="1"/>
                  </a:cubicBezTo>
                  <a:cubicBezTo>
                    <a:pt x="34" y="1"/>
                    <a:pt x="34" y="0"/>
                    <a:pt x="34" y="0"/>
                  </a:cubicBezTo>
                  <a:cubicBezTo>
                    <a:pt x="36" y="0"/>
                    <a:pt x="37" y="0"/>
                    <a:pt x="37" y="0"/>
                  </a:cubicBezTo>
                  <a:cubicBezTo>
                    <a:pt x="37" y="0"/>
                    <a:pt x="36" y="1"/>
                    <a:pt x="36" y="1"/>
                  </a:cubicBezTo>
                  <a:cubicBezTo>
                    <a:pt x="37" y="1"/>
                    <a:pt x="38" y="0"/>
                    <a:pt x="39" y="0"/>
                  </a:cubicBezTo>
                  <a:cubicBezTo>
                    <a:pt x="39" y="0"/>
                    <a:pt x="39" y="0"/>
                    <a:pt x="39" y="1"/>
                  </a:cubicBezTo>
                  <a:cubicBezTo>
                    <a:pt x="39" y="0"/>
                    <a:pt x="39" y="0"/>
                    <a:pt x="40" y="0"/>
                  </a:cubicBezTo>
                  <a:cubicBezTo>
                    <a:pt x="40" y="0"/>
                    <a:pt x="42" y="0"/>
                    <a:pt x="42" y="0"/>
                  </a:cubicBezTo>
                  <a:cubicBezTo>
                    <a:pt x="42" y="0"/>
                    <a:pt x="46" y="1"/>
                    <a:pt x="47" y="2"/>
                  </a:cubicBezTo>
                  <a:cubicBezTo>
                    <a:pt x="47" y="2"/>
                    <a:pt x="46" y="3"/>
                    <a:pt x="46" y="4"/>
                  </a:cubicBezTo>
                  <a:cubicBezTo>
                    <a:pt x="44" y="4"/>
                    <a:pt x="43" y="2"/>
                    <a:pt x="42" y="2"/>
                  </a:cubicBezTo>
                  <a:cubicBezTo>
                    <a:pt x="42" y="2"/>
                    <a:pt x="41" y="2"/>
                    <a:pt x="40" y="2"/>
                  </a:cubicBezTo>
                  <a:cubicBezTo>
                    <a:pt x="40" y="3"/>
                    <a:pt x="39" y="4"/>
                    <a:pt x="39" y="5"/>
                  </a:cubicBezTo>
                  <a:cubicBezTo>
                    <a:pt x="38" y="6"/>
                    <a:pt x="39" y="5"/>
                    <a:pt x="37" y="5"/>
                  </a:cubicBezTo>
                  <a:cubicBezTo>
                    <a:pt x="36" y="5"/>
                    <a:pt x="36" y="5"/>
                    <a:pt x="34" y="6"/>
                  </a:cubicBezTo>
                  <a:cubicBezTo>
                    <a:pt x="33" y="6"/>
                    <a:pt x="32" y="5"/>
                    <a:pt x="31" y="4"/>
                  </a:cubicBezTo>
                  <a:cubicBezTo>
                    <a:pt x="29" y="5"/>
                    <a:pt x="27" y="5"/>
                    <a:pt x="25" y="6"/>
                  </a:cubicBezTo>
                  <a:cubicBezTo>
                    <a:pt x="24" y="6"/>
                    <a:pt x="23" y="8"/>
                    <a:pt x="22" y="10"/>
                  </a:cubicBezTo>
                  <a:cubicBezTo>
                    <a:pt x="22" y="12"/>
                    <a:pt x="19" y="13"/>
                    <a:pt x="19" y="17"/>
                  </a:cubicBezTo>
                  <a:cubicBezTo>
                    <a:pt x="18" y="17"/>
                    <a:pt x="17" y="17"/>
                    <a:pt x="17" y="17"/>
                  </a:cubicBezTo>
                  <a:lnTo>
                    <a:pt x="16" y="20"/>
                  </a:lnTo>
                  <a:cubicBezTo>
                    <a:pt x="16" y="21"/>
                    <a:pt x="16" y="23"/>
                    <a:pt x="17" y="24"/>
                  </a:cubicBezTo>
                  <a:cubicBezTo>
                    <a:pt x="17" y="26"/>
                    <a:pt x="16" y="26"/>
                    <a:pt x="17" y="27"/>
                  </a:cubicBezTo>
                  <a:cubicBezTo>
                    <a:pt x="16" y="28"/>
                    <a:pt x="15" y="29"/>
                    <a:pt x="15" y="31"/>
                  </a:cubicBezTo>
                  <a:cubicBezTo>
                    <a:pt x="15" y="31"/>
                    <a:pt x="14" y="30"/>
                    <a:pt x="14" y="31"/>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21" name="Freeform 189">
              <a:extLst>
                <a:ext uri="{FF2B5EF4-FFF2-40B4-BE49-F238E27FC236}">
                  <a16:creationId xmlns:a16="http://schemas.microsoft.com/office/drawing/2014/main" xmlns="" id="{D9F20106-8474-4594-9E8C-A0F46A2B6F50}"/>
                </a:ext>
              </a:extLst>
            </p:cNvPr>
            <p:cNvSpPr>
              <a:spLocks/>
            </p:cNvSpPr>
            <p:nvPr>
              <p:custDataLst>
                <p:tags r:id="rId186"/>
              </p:custDataLst>
            </p:nvPr>
          </p:nvSpPr>
          <p:spPr bwMode="auto">
            <a:xfrm>
              <a:off x="3019" y="1732"/>
              <a:ext cx="102" cy="67"/>
            </a:xfrm>
            <a:custGeom>
              <a:avLst/>
              <a:gdLst>
                <a:gd name="T0" fmla="*/ 1 w 14"/>
                <a:gd name="T1" fmla="*/ 0 h 9"/>
                <a:gd name="T2" fmla="*/ 4 w 14"/>
                <a:gd name="T3" fmla="*/ 2 h 9"/>
                <a:gd name="T4" fmla="*/ 4 w 14"/>
                <a:gd name="T5" fmla="*/ 2 h 9"/>
                <a:gd name="T6" fmla="*/ 10 w 14"/>
                <a:gd name="T7" fmla="*/ 0 h 9"/>
                <a:gd name="T8" fmla="*/ 13 w 14"/>
                <a:gd name="T9" fmla="*/ 1 h 9"/>
                <a:gd name="T10" fmla="*/ 12 w 14"/>
                <a:gd name="T11" fmla="*/ 3 h 9"/>
                <a:gd name="T12" fmla="*/ 14 w 14"/>
                <a:gd name="T13" fmla="*/ 4 h 9"/>
                <a:gd name="T14" fmla="*/ 13 w 14"/>
                <a:gd name="T15" fmla="*/ 6 h 9"/>
                <a:gd name="T16" fmla="*/ 10 w 14"/>
                <a:gd name="T17" fmla="*/ 7 h 9"/>
                <a:gd name="T18" fmla="*/ 8 w 14"/>
                <a:gd name="T19" fmla="*/ 9 h 9"/>
                <a:gd name="T20" fmla="*/ 5 w 14"/>
                <a:gd name="T21" fmla="*/ 7 h 9"/>
                <a:gd name="T22" fmla="*/ 2 w 14"/>
                <a:gd name="T23" fmla="*/ 8 h 9"/>
                <a:gd name="T24" fmla="*/ 2 w 14"/>
                <a:gd name="T25" fmla="*/ 6 h 9"/>
                <a:gd name="T26" fmla="*/ 1 w 14"/>
                <a:gd name="T27" fmla="*/ 4 h 9"/>
                <a:gd name="T28" fmla="*/ 2 w 14"/>
                <a:gd name="T29" fmla="*/ 3 h 9"/>
                <a:gd name="T30" fmla="*/ 1 w 14"/>
                <a:gd name="T31" fmla="*/ 0 h 9"/>
                <a:gd name="T32" fmla="*/ 1 w 14"/>
                <a:gd name="T33" fmla="*/ 0 h 9"/>
                <a:gd name="T34" fmla="*/ 1 w 14"/>
                <a:gd name="T35" fmla="*/ 0 h 9"/>
                <a:gd name="T36" fmla="*/ 1 w 14"/>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
                <a:gd name="T58" fmla="*/ 0 h 9"/>
                <a:gd name="T59" fmla="*/ 14 w 14"/>
                <a:gd name="T60" fmla="*/ 9 h 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 h="9">
                  <a:moveTo>
                    <a:pt x="1" y="0"/>
                  </a:moveTo>
                  <a:lnTo>
                    <a:pt x="4" y="2"/>
                  </a:lnTo>
                  <a:cubicBezTo>
                    <a:pt x="6" y="1"/>
                    <a:pt x="8" y="0"/>
                    <a:pt x="10" y="0"/>
                  </a:cubicBezTo>
                  <a:cubicBezTo>
                    <a:pt x="11" y="0"/>
                    <a:pt x="13" y="1"/>
                    <a:pt x="13" y="1"/>
                  </a:cubicBezTo>
                  <a:cubicBezTo>
                    <a:pt x="13" y="2"/>
                    <a:pt x="12" y="2"/>
                    <a:pt x="12" y="3"/>
                  </a:cubicBezTo>
                  <a:cubicBezTo>
                    <a:pt x="12" y="4"/>
                    <a:pt x="14" y="4"/>
                    <a:pt x="14" y="4"/>
                  </a:cubicBezTo>
                  <a:cubicBezTo>
                    <a:pt x="13" y="5"/>
                    <a:pt x="13" y="5"/>
                    <a:pt x="13" y="6"/>
                  </a:cubicBezTo>
                  <a:cubicBezTo>
                    <a:pt x="13" y="6"/>
                    <a:pt x="11" y="7"/>
                    <a:pt x="10" y="7"/>
                  </a:cubicBezTo>
                  <a:cubicBezTo>
                    <a:pt x="9" y="8"/>
                    <a:pt x="9" y="9"/>
                    <a:pt x="8" y="9"/>
                  </a:cubicBezTo>
                  <a:cubicBezTo>
                    <a:pt x="7" y="9"/>
                    <a:pt x="6" y="7"/>
                    <a:pt x="5" y="7"/>
                  </a:cubicBezTo>
                  <a:cubicBezTo>
                    <a:pt x="4" y="7"/>
                    <a:pt x="3" y="7"/>
                    <a:pt x="2" y="8"/>
                  </a:cubicBezTo>
                  <a:cubicBezTo>
                    <a:pt x="2" y="7"/>
                    <a:pt x="2" y="6"/>
                    <a:pt x="2" y="6"/>
                  </a:cubicBezTo>
                  <a:cubicBezTo>
                    <a:pt x="1" y="7"/>
                    <a:pt x="1" y="5"/>
                    <a:pt x="1" y="4"/>
                  </a:cubicBezTo>
                  <a:cubicBezTo>
                    <a:pt x="1" y="4"/>
                    <a:pt x="2" y="4"/>
                    <a:pt x="2" y="3"/>
                  </a:cubicBezTo>
                  <a:cubicBezTo>
                    <a:pt x="2" y="1"/>
                    <a:pt x="0" y="1"/>
                    <a:pt x="1" y="0"/>
                  </a:cubicBezTo>
                  <a:cubicBezTo>
                    <a:pt x="1" y="0"/>
                    <a:pt x="1" y="0"/>
                    <a:pt x="1"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22" name="Freeform 190">
              <a:extLst>
                <a:ext uri="{FF2B5EF4-FFF2-40B4-BE49-F238E27FC236}">
                  <a16:creationId xmlns:a16="http://schemas.microsoft.com/office/drawing/2014/main" xmlns="" id="{4333B1A3-00F1-4527-A639-CB8011802758}"/>
                </a:ext>
              </a:extLst>
            </p:cNvPr>
            <p:cNvSpPr>
              <a:spLocks/>
            </p:cNvSpPr>
            <p:nvPr>
              <p:custDataLst>
                <p:tags r:id="rId187"/>
              </p:custDataLst>
            </p:nvPr>
          </p:nvSpPr>
          <p:spPr bwMode="auto">
            <a:xfrm>
              <a:off x="3094" y="1775"/>
              <a:ext cx="35" cy="32"/>
            </a:xfrm>
            <a:custGeom>
              <a:avLst/>
              <a:gdLst>
                <a:gd name="T0" fmla="*/ 0 w 5"/>
                <a:gd name="T1" fmla="*/ 1 h 4"/>
                <a:gd name="T2" fmla="*/ 0 w 5"/>
                <a:gd name="T3" fmla="*/ 4 h 4"/>
                <a:gd name="T4" fmla="*/ 5 w 5"/>
                <a:gd name="T5" fmla="*/ 3 h 4"/>
                <a:gd name="T6" fmla="*/ 3 w 5"/>
                <a:gd name="T7" fmla="*/ 0 h 4"/>
                <a:gd name="T8" fmla="*/ 0 w 5"/>
                <a:gd name="T9" fmla="*/ 1 h 4"/>
                <a:gd name="T10" fmla="*/ 0 w 5"/>
                <a:gd name="T11" fmla="*/ 1 h 4"/>
                <a:gd name="T12" fmla="*/ 0 w 5"/>
                <a:gd name="T13" fmla="*/ 1 h 4"/>
                <a:gd name="T14" fmla="*/ 0 60000 65536"/>
                <a:gd name="T15" fmla="*/ 0 60000 65536"/>
                <a:gd name="T16" fmla="*/ 0 60000 65536"/>
                <a:gd name="T17" fmla="*/ 0 60000 65536"/>
                <a:gd name="T18" fmla="*/ 0 60000 65536"/>
                <a:gd name="T19" fmla="*/ 0 60000 65536"/>
                <a:gd name="T20" fmla="*/ 0 60000 65536"/>
                <a:gd name="T21" fmla="*/ 0 w 5"/>
                <a:gd name="T22" fmla="*/ 0 h 4"/>
                <a:gd name="T23" fmla="*/ 5 w 5"/>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4">
                  <a:moveTo>
                    <a:pt x="0" y="1"/>
                  </a:moveTo>
                  <a:cubicBezTo>
                    <a:pt x="0" y="2"/>
                    <a:pt x="0" y="4"/>
                    <a:pt x="0" y="4"/>
                  </a:cubicBezTo>
                  <a:cubicBezTo>
                    <a:pt x="0" y="4"/>
                    <a:pt x="4" y="3"/>
                    <a:pt x="5" y="3"/>
                  </a:cubicBezTo>
                  <a:cubicBezTo>
                    <a:pt x="4" y="2"/>
                    <a:pt x="3" y="2"/>
                    <a:pt x="3" y="0"/>
                  </a:cubicBezTo>
                  <a:cubicBezTo>
                    <a:pt x="3" y="0"/>
                    <a:pt x="1" y="1"/>
                    <a:pt x="0" y="1"/>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23" name="Freeform 191">
              <a:extLst>
                <a:ext uri="{FF2B5EF4-FFF2-40B4-BE49-F238E27FC236}">
                  <a16:creationId xmlns:a16="http://schemas.microsoft.com/office/drawing/2014/main" xmlns="" id="{EC5069EB-6A79-4FE5-89F9-F5DA0AC7B549}"/>
                </a:ext>
              </a:extLst>
            </p:cNvPr>
            <p:cNvSpPr>
              <a:spLocks/>
            </p:cNvSpPr>
            <p:nvPr>
              <p:custDataLst>
                <p:tags r:id="rId188"/>
              </p:custDataLst>
            </p:nvPr>
          </p:nvSpPr>
          <p:spPr bwMode="auto">
            <a:xfrm>
              <a:off x="2984" y="1787"/>
              <a:ext cx="110" cy="118"/>
            </a:xfrm>
            <a:custGeom>
              <a:avLst/>
              <a:gdLst>
                <a:gd name="T0" fmla="*/ 15 w 15"/>
                <a:gd name="T1" fmla="*/ 3 h 16"/>
                <a:gd name="T2" fmla="*/ 11 w 15"/>
                <a:gd name="T3" fmla="*/ 2 h 16"/>
                <a:gd name="T4" fmla="*/ 11 w 15"/>
                <a:gd name="T5" fmla="*/ 2 h 16"/>
                <a:gd name="T6" fmla="*/ 9 w 15"/>
                <a:gd name="T7" fmla="*/ 4 h 16"/>
                <a:gd name="T8" fmla="*/ 8 w 15"/>
                <a:gd name="T9" fmla="*/ 5 h 16"/>
                <a:gd name="T10" fmla="*/ 7 w 15"/>
                <a:gd name="T11" fmla="*/ 4 h 16"/>
                <a:gd name="T12" fmla="*/ 6 w 15"/>
                <a:gd name="T13" fmla="*/ 4 h 16"/>
                <a:gd name="T14" fmla="*/ 6 w 15"/>
                <a:gd name="T15" fmla="*/ 4 h 16"/>
                <a:gd name="T16" fmla="*/ 7 w 15"/>
                <a:gd name="T17" fmla="*/ 6 h 16"/>
                <a:gd name="T18" fmla="*/ 7 w 15"/>
                <a:gd name="T19" fmla="*/ 9 h 16"/>
                <a:gd name="T20" fmla="*/ 6 w 15"/>
                <a:gd name="T21" fmla="*/ 12 h 16"/>
                <a:gd name="T22" fmla="*/ 8 w 15"/>
                <a:gd name="T23" fmla="*/ 13 h 16"/>
                <a:gd name="T24" fmla="*/ 7 w 15"/>
                <a:gd name="T25" fmla="*/ 14 h 16"/>
                <a:gd name="T26" fmla="*/ 6 w 15"/>
                <a:gd name="T27" fmla="*/ 16 h 16"/>
                <a:gd name="T28" fmla="*/ 6 w 15"/>
                <a:gd name="T29" fmla="*/ 14 h 16"/>
                <a:gd name="T30" fmla="*/ 4 w 15"/>
                <a:gd name="T31" fmla="*/ 14 h 16"/>
                <a:gd name="T32" fmla="*/ 4 w 15"/>
                <a:gd name="T33" fmla="*/ 10 h 16"/>
                <a:gd name="T34" fmla="*/ 0 w 15"/>
                <a:gd name="T35" fmla="*/ 6 h 16"/>
                <a:gd name="T36" fmla="*/ 3 w 15"/>
                <a:gd name="T37" fmla="*/ 3 h 16"/>
                <a:gd name="T38" fmla="*/ 8 w 15"/>
                <a:gd name="T39" fmla="*/ 1 h 16"/>
                <a:gd name="T40" fmla="*/ 10 w 15"/>
                <a:gd name="T41" fmla="*/ 0 h 16"/>
                <a:gd name="T42" fmla="*/ 13 w 15"/>
                <a:gd name="T43" fmla="*/ 2 h 16"/>
                <a:gd name="T44" fmla="*/ 15 w 15"/>
                <a:gd name="T45" fmla="*/ 0 h 16"/>
                <a:gd name="T46" fmla="*/ 15 w 15"/>
                <a:gd name="T47" fmla="*/ 3 h 16"/>
                <a:gd name="T48" fmla="*/ 15 w 15"/>
                <a:gd name="T49" fmla="*/ 3 h 16"/>
                <a:gd name="T50" fmla="*/ 15 w 15"/>
                <a:gd name="T51" fmla="*/ 3 h 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
                <a:gd name="T79" fmla="*/ 0 h 16"/>
                <a:gd name="T80" fmla="*/ 15 w 15"/>
                <a:gd name="T81" fmla="*/ 16 h 1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 h="16">
                  <a:moveTo>
                    <a:pt x="15" y="3"/>
                  </a:moveTo>
                  <a:lnTo>
                    <a:pt x="11" y="2"/>
                  </a:lnTo>
                  <a:cubicBezTo>
                    <a:pt x="9" y="2"/>
                    <a:pt x="8" y="3"/>
                    <a:pt x="9" y="4"/>
                  </a:cubicBezTo>
                  <a:cubicBezTo>
                    <a:pt x="9" y="4"/>
                    <a:pt x="8" y="5"/>
                    <a:pt x="8" y="5"/>
                  </a:cubicBezTo>
                  <a:cubicBezTo>
                    <a:pt x="7" y="5"/>
                    <a:pt x="7" y="4"/>
                    <a:pt x="7" y="4"/>
                  </a:cubicBezTo>
                  <a:cubicBezTo>
                    <a:pt x="7" y="4"/>
                    <a:pt x="6" y="4"/>
                    <a:pt x="6" y="4"/>
                  </a:cubicBezTo>
                  <a:cubicBezTo>
                    <a:pt x="6" y="4"/>
                    <a:pt x="6" y="4"/>
                    <a:pt x="6" y="4"/>
                  </a:cubicBezTo>
                  <a:cubicBezTo>
                    <a:pt x="6" y="5"/>
                    <a:pt x="7" y="7"/>
                    <a:pt x="7" y="6"/>
                  </a:cubicBezTo>
                  <a:cubicBezTo>
                    <a:pt x="7" y="7"/>
                    <a:pt x="7" y="8"/>
                    <a:pt x="7" y="9"/>
                  </a:cubicBezTo>
                  <a:cubicBezTo>
                    <a:pt x="7" y="10"/>
                    <a:pt x="8" y="13"/>
                    <a:pt x="6" y="12"/>
                  </a:cubicBezTo>
                  <a:cubicBezTo>
                    <a:pt x="7" y="13"/>
                    <a:pt x="7" y="13"/>
                    <a:pt x="8" y="13"/>
                  </a:cubicBezTo>
                  <a:cubicBezTo>
                    <a:pt x="8" y="14"/>
                    <a:pt x="7" y="14"/>
                    <a:pt x="7" y="14"/>
                  </a:cubicBezTo>
                  <a:cubicBezTo>
                    <a:pt x="6" y="14"/>
                    <a:pt x="6" y="15"/>
                    <a:pt x="6" y="16"/>
                  </a:cubicBezTo>
                  <a:cubicBezTo>
                    <a:pt x="6" y="14"/>
                    <a:pt x="6" y="14"/>
                    <a:pt x="6" y="14"/>
                  </a:cubicBezTo>
                  <a:cubicBezTo>
                    <a:pt x="5" y="14"/>
                    <a:pt x="4" y="14"/>
                    <a:pt x="4" y="14"/>
                  </a:cubicBezTo>
                  <a:cubicBezTo>
                    <a:pt x="4" y="12"/>
                    <a:pt x="3" y="11"/>
                    <a:pt x="4" y="10"/>
                  </a:cubicBezTo>
                  <a:cubicBezTo>
                    <a:pt x="1" y="10"/>
                    <a:pt x="1" y="8"/>
                    <a:pt x="0" y="6"/>
                  </a:cubicBezTo>
                  <a:cubicBezTo>
                    <a:pt x="1" y="6"/>
                    <a:pt x="3" y="4"/>
                    <a:pt x="3" y="3"/>
                  </a:cubicBezTo>
                  <a:cubicBezTo>
                    <a:pt x="5" y="3"/>
                    <a:pt x="6" y="2"/>
                    <a:pt x="8" y="1"/>
                  </a:cubicBezTo>
                  <a:cubicBezTo>
                    <a:pt x="9" y="1"/>
                    <a:pt x="9" y="0"/>
                    <a:pt x="10" y="0"/>
                  </a:cubicBezTo>
                  <a:cubicBezTo>
                    <a:pt x="11" y="0"/>
                    <a:pt x="12" y="2"/>
                    <a:pt x="13" y="2"/>
                  </a:cubicBezTo>
                  <a:cubicBezTo>
                    <a:pt x="14" y="2"/>
                    <a:pt x="14" y="1"/>
                    <a:pt x="15" y="0"/>
                  </a:cubicBezTo>
                  <a:cubicBezTo>
                    <a:pt x="15" y="1"/>
                    <a:pt x="15" y="3"/>
                    <a:pt x="15" y="3"/>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24" name="Freeform 192">
              <a:extLst>
                <a:ext uri="{FF2B5EF4-FFF2-40B4-BE49-F238E27FC236}">
                  <a16:creationId xmlns:a16="http://schemas.microsoft.com/office/drawing/2014/main" xmlns="" id="{73D00365-AD98-4673-B54D-6882601FA7A1}"/>
                </a:ext>
              </a:extLst>
            </p:cNvPr>
            <p:cNvSpPr>
              <a:spLocks/>
            </p:cNvSpPr>
            <p:nvPr>
              <p:custDataLst>
                <p:tags r:id="rId189"/>
              </p:custDataLst>
            </p:nvPr>
          </p:nvSpPr>
          <p:spPr bwMode="auto">
            <a:xfrm>
              <a:off x="2961" y="1768"/>
              <a:ext cx="43" cy="62"/>
            </a:xfrm>
            <a:custGeom>
              <a:avLst/>
              <a:gdLst>
                <a:gd name="T0" fmla="*/ 6 w 6"/>
                <a:gd name="T1" fmla="*/ 5 h 8"/>
                <a:gd name="T2" fmla="*/ 2 w 6"/>
                <a:gd name="T3" fmla="*/ 0 h 8"/>
                <a:gd name="T4" fmla="*/ 0 w 6"/>
                <a:gd name="T5" fmla="*/ 3 h 8"/>
                <a:gd name="T6" fmla="*/ 1 w 6"/>
                <a:gd name="T7" fmla="*/ 6 h 8"/>
                <a:gd name="T8" fmla="*/ 3 w 6"/>
                <a:gd name="T9" fmla="*/ 8 h 8"/>
                <a:gd name="T10" fmla="*/ 6 w 6"/>
                <a:gd name="T11" fmla="*/ 5 h 8"/>
                <a:gd name="T12" fmla="*/ 6 w 6"/>
                <a:gd name="T13" fmla="*/ 5 h 8"/>
                <a:gd name="T14" fmla="*/ 6 w 6"/>
                <a:gd name="T15" fmla="*/ 5 h 8"/>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8"/>
                <a:gd name="T26" fmla="*/ 6 w 6"/>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8">
                  <a:moveTo>
                    <a:pt x="6" y="5"/>
                  </a:moveTo>
                  <a:cubicBezTo>
                    <a:pt x="4" y="2"/>
                    <a:pt x="3" y="0"/>
                    <a:pt x="2" y="0"/>
                  </a:cubicBezTo>
                  <a:cubicBezTo>
                    <a:pt x="0" y="0"/>
                    <a:pt x="2" y="1"/>
                    <a:pt x="0" y="3"/>
                  </a:cubicBezTo>
                  <a:cubicBezTo>
                    <a:pt x="1" y="4"/>
                    <a:pt x="1" y="5"/>
                    <a:pt x="1" y="6"/>
                  </a:cubicBezTo>
                  <a:cubicBezTo>
                    <a:pt x="2" y="7"/>
                    <a:pt x="3" y="8"/>
                    <a:pt x="3" y="8"/>
                  </a:cubicBezTo>
                  <a:cubicBezTo>
                    <a:pt x="4" y="8"/>
                    <a:pt x="5" y="6"/>
                    <a:pt x="6" y="5"/>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25" name="Freeform 193">
              <a:extLst>
                <a:ext uri="{FF2B5EF4-FFF2-40B4-BE49-F238E27FC236}">
                  <a16:creationId xmlns:a16="http://schemas.microsoft.com/office/drawing/2014/main" xmlns="" id="{A9B31D21-7A5B-4D6F-ACD6-19BA696A3734}"/>
                </a:ext>
              </a:extLst>
            </p:cNvPr>
            <p:cNvSpPr>
              <a:spLocks/>
            </p:cNvSpPr>
            <p:nvPr>
              <p:custDataLst>
                <p:tags r:id="rId190"/>
              </p:custDataLst>
            </p:nvPr>
          </p:nvSpPr>
          <p:spPr bwMode="auto">
            <a:xfrm>
              <a:off x="2746" y="1502"/>
              <a:ext cx="144" cy="160"/>
            </a:xfrm>
            <a:custGeom>
              <a:avLst/>
              <a:gdLst>
                <a:gd name="T0" fmla="*/ 20 w 20"/>
                <a:gd name="T1" fmla="*/ 11 h 21"/>
                <a:gd name="T2" fmla="*/ 17 w 20"/>
                <a:gd name="T3" fmla="*/ 2 h 21"/>
                <a:gd name="T4" fmla="*/ 13 w 20"/>
                <a:gd name="T5" fmla="*/ 1 h 21"/>
                <a:gd name="T6" fmla="*/ 10 w 20"/>
                <a:gd name="T7" fmla="*/ 3 h 21"/>
                <a:gd name="T8" fmla="*/ 6 w 20"/>
                <a:gd name="T9" fmla="*/ 0 h 21"/>
                <a:gd name="T10" fmla="*/ 6 w 20"/>
                <a:gd name="T11" fmla="*/ 0 h 21"/>
                <a:gd name="T12" fmla="*/ 5 w 20"/>
                <a:gd name="T13" fmla="*/ 0 h 21"/>
                <a:gd name="T14" fmla="*/ 5 w 20"/>
                <a:gd name="T15" fmla="*/ 0 h 21"/>
                <a:gd name="T16" fmla="*/ 4 w 20"/>
                <a:gd name="T17" fmla="*/ 2 h 21"/>
                <a:gd name="T18" fmla="*/ 5 w 20"/>
                <a:gd name="T19" fmla="*/ 3 h 21"/>
                <a:gd name="T20" fmla="*/ 3 w 20"/>
                <a:gd name="T21" fmla="*/ 4 h 21"/>
                <a:gd name="T22" fmla="*/ 2 w 20"/>
                <a:gd name="T23" fmla="*/ 8 h 21"/>
                <a:gd name="T24" fmla="*/ 2 w 20"/>
                <a:gd name="T25" fmla="*/ 8 h 21"/>
                <a:gd name="T26" fmla="*/ 0 w 20"/>
                <a:gd name="T27" fmla="*/ 11 h 21"/>
                <a:gd name="T28" fmla="*/ 0 w 20"/>
                <a:gd name="T29" fmla="*/ 11 h 21"/>
                <a:gd name="T30" fmla="*/ 1 w 20"/>
                <a:gd name="T31" fmla="*/ 11 h 21"/>
                <a:gd name="T32" fmla="*/ 1 w 20"/>
                <a:gd name="T33" fmla="*/ 11 h 21"/>
                <a:gd name="T34" fmla="*/ 2 w 20"/>
                <a:gd name="T35" fmla="*/ 13 h 21"/>
                <a:gd name="T36" fmla="*/ 2 w 20"/>
                <a:gd name="T37" fmla="*/ 14 h 21"/>
                <a:gd name="T38" fmla="*/ 2 w 20"/>
                <a:gd name="T39" fmla="*/ 16 h 21"/>
                <a:gd name="T40" fmla="*/ 2 w 20"/>
                <a:gd name="T41" fmla="*/ 16 h 21"/>
                <a:gd name="T42" fmla="*/ 2 w 20"/>
                <a:gd name="T43" fmla="*/ 16 h 21"/>
                <a:gd name="T44" fmla="*/ 5 w 20"/>
                <a:gd name="T45" fmla="*/ 17 h 21"/>
                <a:gd name="T46" fmla="*/ 4 w 20"/>
                <a:gd name="T47" fmla="*/ 21 h 21"/>
                <a:gd name="T48" fmla="*/ 9 w 20"/>
                <a:gd name="T49" fmla="*/ 21 h 21"/>
                <a:gd name="T50" fmla="*/ 17 w 20"/>
                <a:gd name="T51" fmla="*/ 20 h 21"/>
                <a:gd name="T52" fmla="*/ 16 w 20"/>
                <a:gd name="T53" fmla="*/ 19 h 21"/>
                <a:gd name="T54" fmla="*/ 17 w 20"/>
                <a:gd name="T55" fmla="*/ 18 h 21"/>
                <a:gd name="T56" fmla="*/ 17 w 20"/>
                <a:gd name="T57" fmla="*/ 18 h 21"/>
                <a:gd name="T58" fmla="*/ 17 w 20"/>
                <a:gd name="T59" fmla="*/ 18 h 21"/>
                <a:gd name="T60" fmla="*/ 17 w 20"/>
                <a:gd name="T61" fmla="*/ 18 h 21"/>
                <a:gd name="T62" fmla="*/ 18 w 20"/>
                <a:gd name="T63" fmla="*/ 17 h 21"/>
                <a:gd name="T64" fmla="*/ 13 w 20"/>
                <a:gd name="T65" fmla="*/ 12 h 21"/>
                <a:gd name="T66" fmla="*/ 20 w 20"/>
                <a:gd name="T67" fmla="*/ 11 h 21"/>
                <a:gd name="T68" fmla="*/ 20 w 20"/>
                <a:gd name="T69" fmla="*/ 11 h 21"/>
                <a:gd name="T70" fmla="*/ 20 w 20"/>
                <a:gd name="T71" fmla="*/ 11 h 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
                <a:gd name="T109" fmla="*/ 0 h 21"/>
                <a:gd name="T110" fmla="*/ 20 w 20"/>
                <a:gd name="T111" fmla="*/ 21 h 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 h="21">
                  <a:moveTo>
                    <a:pt x="20" y="11"/>
                  </a:moveTo>
                  <a:cubicBezTo>
                    <a:pt x="19" y="8"/>
                    <a:pt x="19" y="5"/>
                    <a:pt x="17" y="2"/>
                  </a:cubicBezTo>
                  <a:cubicBezTo>
                    <a:pt x="15" y="2"/>
                    <a:pt x="15" y="1"/>
                    <a:pt x="13" y="1"/>
                  </a:cubicBezTo>
                  <a:cubicBezTo>
                    <a:pt x="12" y="1"/>
                    <a:pt x="11" y="3"/>
                    <a:pt x="10" y="3"/>
                  </a:cubicBezTo>
                  <a:cubicBezTo>
                    <a:pt x="10" y="3"/>
                    <a:pt x="6" y="0"/>
                    <a:pt x="6" y="0"/>
                  </a:cubicBezTo>
                  <a:lnTo>
                    <a:pt x="5" y="0"/>
                  </a:lnTo>
                  <a:cubicBezTo>
                    <a:pt x="5" y="0"/>
                    <a:pt x="4" y="0"/>
                    <a:pt x="4" y="2"/>
                  </a:cubicBezTo>
                  <a:cubicBezTo>
                    <a:pt x="4" y="2"/>
                    <a:pt x="5" y="2"/>
                    <a:pt x="5" y="3"/>
                  </a:cubicBezTo>
                  <a:cubicBezTo>
                    <a:pt x="5" y="3"/>
                    <a:pt x="4" y="3"/>
                    <a:pt x="3" y="4"/>
                  </a:cubicBezTo>
                  <a:cubicBezTo>
                    <a:pt x="2" y="7"/>
                    <a:pt x="2" y="5"/>
                    <a:pt x="2" y="8"/>
                  </a:cubicBezTo>
                  <a:lnTo>
                    <a:pt x="0" y="11"/>
                  </a:lnTo>
                  <a:cubicBezTo>
                    <a:pt x="1" y="11"/>
                    <a:pt x="1" y="12"/>
                    <a:pt x="1" y="11"/>
                  </a:cubicBezTo>
                  <a:lnTo>
                    <a:pt x="2" y="13"/>
                  </a:lnTo>
                  <a:lnTo>
                    <a:pt x="2" y="14"/>
                  </a:lnTo>
                  <a:lnTo>
                    <a:pt x="2" y="16"/>
                  </a:lnTo>
                  <a:cubicBezTo>
                    <a:pt x="3" y="16"/>
                    <a:pt x="4" y="16"/>
                    <a:pt x="5" y="17"/>
                  </a:cubicBezTo>
                  <a:cubicBezTo>
                    <a:pt x="5" y="17"/>
                    <a:pt x="4" y="19"/>
                    <a:pt x="4" y="21"/>
                  </a:cubicBezTo>
                  <a:cubicBezTo>
                    <a:pt x="5" y="21"/>
                    <a:pt x="7" y="21"/>
                    <a:pt x="9" y="21"/>
                  </a:cubicBezTo>
                  <a:cubicBezTo>
                    <a:pt x="12" y="21"/>
                    <a:pt x="15" y="21"/>
                    <a:pt x="17" y="20"/>
                  </a:cubicBezTo>
                  <a:cubicBezTo>
                    <a:pt x="17" y="20"/>
                    <a:pt x="16" y="19"/>
                    <a:pt x="16" y="19"/>
                  </a:cubicBezTo>
                  <a:cubicBezTo>
                    <a:pt x="17" y="19"/>
                    <a:pt x="17" y="18"/>
                    <a:pt x="17" y="18"/>
                  </a:cubicBezTo>
                  <a:cubicBezTo>
                    <a:pt x="17" y="18"/>
                    <a:pt x="17" y="17"/>
                    <a:pt x="18" y="17"/>
                  </a:cubicBezTo>
                  <a:cubicBezTo>
                    <a:pt x="13" y="15"/>
                    <a:pt x="15" y="14"/>
                    <a:pt x="13" y="12"/>
                  </a:cubicBezTo>
                  <a:cubicBezTo>
                    <a:pt x="17" y="13"/>
                    <a:pt x="17" y="11"/>
                    <a:pt x="20" y="11"/>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26" name="Freeform 194">
              <a:extLst>
                <a:ext uri="{FF2B5EF4-FFF2-40B4-BE49-F238E27FC236}">
                  <a16:creationId xmlns:a16="http://schemas.microsoft.com/office/drawing/2014/main" xmlns="" id="{6D2FD885-DDD1-4E84-B6DF-44C7CF0A0EAB}"/>
                </a:ext>
              </a:extLst>
            </p:cNvPr>
            <p:cNvSpPr>
              <a:spLocks/>
            </p:cNvSpPr>
            <p:nvPr>
              <p:custDataLst>
                <p:tags r:id="rId191"/>
              </p:custDataLst>
            </p:nvPr>
          </p:nvSpPr>
          <p:spPr bwMode="auto">
            <a:xfrm>
              <a:off x="2761" y="1658"/>
              <a:ext cx="55" cy="35"/>
            </a:xfrm>
            <a:custGeom>
              <a:avLst/>
              <a:gdLst>
                <a:gd name="T0" fmla="*/ 8 w 8"/>
                <a:gd name="T1" fmla="*/ 3 h 5"/>
                <a:gd name="T2" fmla="*/ 5 w 8"/>
                <a:gd name="T3" fmla="*/ 5 h 5"/>
                <a:gd name="T4" fmla="*/ 4 w 8"/>
                <a:gd name="T5" fmla="*/ 4 h 5"/>
                <a:gd name="T6" fmla="*/ 2 w 8"/>
                <a:gd name="T7" fmla="*/ 5 h 5"/>
                <a:gd name="T8" fmla="*/ 2 w 8"/>
                <a:gd name="T9" fmla="*/ 5 h 5"/>
                <a:gd name="T10" fmla="*/ 1 w 8"/>
                <a:gd name="T11" fmla="*/ 5 h 5"/>
                <a:gd name="T12" fmla="*/ 1 w 8"/>
                <a:gd name="T13" fmla="*/ 5 h 5"/>
                <a:gd name="T14" fmla="*/ 0 w 8"/>
                <a:gd name="T15" fmla="*/ 4 h 5"/>
                <a:gd name="T16" fmla="*/ 1 w 8"/>
                <a:gd name="T17" fmla="*/ 1 h 5"/>
                <a:gd name="T18" fmla="*/ 8 w 8"/>
                <a:gd name="T19" fmla="*/ 0 h 5"/>
                <a:gd name="T20" fmla="*/ 8 w 8"/>
                <a:gd name="T21" fmla="*/ 0 h 5"/>
                <a:gd name="T22" fmla="*/ 7 w 8"/>
                <a:gd name="T23" fmla="*/ 2 h 5"/>
                <a:gd name="T24" fmla="*/ 7 w 8"/>
                <a:gd name="T25" fmla="*/ 2 h 5"/>
                <a:gd name="T26" fmla="*/ 8 w 8"/>
                <a:gd name="T27" fmla="*/ 3 h 5"/>
                <a:gd name="T28" fmla="*/ 8 w 8"/>
                <a:gd name="T29" fmla="*/ 3 h 5"/>
                <a:gd name="T30" fmla="*/ 8 w 8"/>
                <a:gd name="T31" fmla="*/ 3 h 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5"/>
                <a:gd name="T50" fmla="*/ 8 w 8"/>
                <a:gd name="T51" fmla="*/ 5 h 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5">
                  <a:moveTo>
                    <a:pt x="8" y="3"/>
                  </a:moveTo>
                  <a:cubicBezTo>
                    <a:pt x="8" y="3"/>
                    <a:pt x="6" y="4"/>
                    <a:pt x="5" y="5"/>
                  </a:cubicBezTo>
                  <a:cubicBezTo>
                    <a:pt x="5" y="5"/>
                    <a:pt x="4" y="5"/>
                    <a:pt x="4" y="4"/>
                  </a:cubicBezTo>
                  <a:cubicBezTo>
                    <a:pt x="3" y="4"/>
                    <a:pt x="3" y="5"/>
                    <a:pt x="2" y="5"/>
                  </a:cubicBezTo>
                  <a:lnTo>
                    <a:pt x="1" y="5"/>
                  </a:lnTo>
                  <a:cubicBezTo>
                    <a:pt x="1" y="5"/>
                    <a:pt x="0" y="4"/>
                    <a:pt x="0" y="4"/>
                  </a:cubicBezTo>
                  <a:cubicBezTo>
                    <a:pt x="0" y="4"/>
                    <a:pt x="1" y="2"/>
                    <a:pt x="1" y="1"/>
                  </a:cubicBezTo>
                  <a:cubicBezTo>
                    <a:pt x="3" y="1"/>
                    <a:pt x="5" y="1"/>
                    <a:pt x="8" y="0"/>
                  </a:cubicBezTo>
                  <a:lnTo>
                    <a:pt x="7" y="2"/>
                  </a:lnTo>
                  <a:cubicBezTo>
                    <a:pt x="7" y="3"/>
                    <a:pt x="5" y="3"/>
                    <a:pt x="8" y="3"/>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27" name="Freeform 195">
              <a:extLst>
                <a:ext uri="{FF2B5EF4-FFF2-40B4-BE49-F238E27FC236}">
                  <a16:creationId xmlns:a16="http://schemas.microsoft.com/office/drawing/2014/main" xmlns="" id="{25929CB9-E3BE-447F-9FE2-6D91D82AF7AD}"/>
                </a:ext>
              </a:extLst>
            </p:cNvPr>
            <p:cNvSpPr>
              <a:spLocks/>
            </p:cNvSpPr>
            <p:nvPr>
              <p:custDataLst>
                <p:tags r:id="rId192"/>
              </p:custDataLst>
            </p:nvPr>
          </p:nvSpPr>
          <p:spPr bwMode="auto">
            <a:xfrm>
              <a:off x="2769" y="1674"/>
              <a:ext cx="188" cy="195"/>
            </a:xfrm>
            <a:custGeom>
              <a:avLst/>
              <a:gdLst>
                <a:gd name="T0" fmla="*/ 15 w 26"/>
                <a:gd name="T1" fmla="*/ 4 h 25"/>
                <a:gd name="T2" fmla="*/ 13 w 26"/>
                <a:gd name="T3" fmla="*/ 3 h 25"/>
                <a:gd name="T4" fmla="*/ 11 w 26"/>
                <a:gd name="T5" fmla="*/ 5 h 25"/>
                <a:gd name="T6" fmla="*/ 13 w 26"/>
                <a:gd name="T7" fmla="*/ 8 h 25"/>
                <a:gd name="T8" fmla="*/ 16 w 26"/>
                <a:gd name="T9" fmla="*/ 11 h 25"/>
                <a:gd name="T10" fmla="*/ 16 w 26"/>
                <a:gd name="T11" fmla="*/ 11 h 25"/>
                <a:gd name="T12" fmla="*/ 19 w 26"/>
                <a:gd name="T13" fmla="*/ 14 h 25"/>
                <a:gd name="T14" fmla="*/ 19 w 26"/>
                <a:gd name="T15" fmla="*/ 14 h 25"/>
                <a:gd name="T16" fmla="*/ 22 w 26"/>
                <a:gd name="T17" fmla="*/ 15 h 25"/>
                <a:gd name="T18" fmla="*/ 26 w 26"/>
                <a:gd name="T19" fmla="*/ 18 h 25"/>
                <a:gd name="T20" fmla="*/ 25 w 26"/>
                <a:gd name="T21" fmla="*/ 19 h 25"/>
                <a:gd name="T22" fmla="*/ 25 w 26"/>
                <a:gd name="T23" fmla="*/ 19 h 25"/>
                <a:gd name="T24" fmla="*/ 24 w 26"/>
                <a:gd name="T25" fmla="*/ 18 h 25"/>
                <a:gd name="T26" fmla="*/ 24 w 26"/>
                <a:gd name="T27" fmla="*/ 18 h 25"/>
                <a:gd name="T28" fmla="*/ 23 w 26"/>
                <a:gd name="T29" fmla="*/ 18 h 25"/>
                <a:gd name="T30" fmla="*/ 22 w 26"/>
                <a:gd name="T31" fmla="*/ 18 h 25"/>
                <a:gd name="T32" fmla="*/ 22 w 26"/>
                <a:gd name="T33" fmla="*/ 19 h 25"/>
                <a:gd name="T34" fmla="*/ 23 w 26"/>
                <a:gd name="T35" fmla="*/ 20 h 25"/>
                <a:gd name="T36" fmla="*/ 22 w 26"/>
                <a:gd name="T37" fmla="*/ 22 h 25"/>
                <a:gd name="T38" fmla="*/ 21 w 26"/>
                <a:gd name="T39" fmla="*/ 25 h 25"/>
                <a:gd name="T40" fmla="*/ 19 w 26"/>
                <a:gd name="T41" fmla="*/ 24 h 25"/>
                <a:gd name="T42" fmla="*/ 21 w 26"/>
                <a:gd name="T43" fmla="*/ 22 h 25"/>
                <a:gd name="T44" fmla="*/ 17 w 26"/>
                <a:gd name="T45" fmla="*/ 17 h 25"/>
                <a:gd name="T46" fmla="*/ 15 w 26"/>
                <a:gd name="T47" fmla="*/ 16 h 25"/>
                <a:gd name="T48" fmla="*/ 5 w 26"/>
                <a:gd name="T49" fmla="*/ 7 h 25"/>
                <a:gd name="T50" fmla="*/ 3 w 26"/>
                <a:gd name="T51" fmla="*/ 7 h 25"/>
                <a:gd name="T52" fmla="*/ 1 w 26"/>
                <a:gd name="T53" fmla="*/ 8 h 25"/>
                <a:gd name="T54" fmla="*/ 0 w 26"/>
                <a:gd name="T55" fmla="*/ 5 h 25"/>
                <a:gd name="T56" fmla="*/ 0 w 26"/>
                <a:gd name="T57" fmla="*/ 2 h 25"/>
                <a:gd name="T58" fmla="*/ 0 w 26"/>
                <a:gd name="T59" fmla="*/ 2 h 25"/>
                <a:gd name="T60" fmla="*/ 0 w 26"/>
                <a:gd name="T61" fmla="*/ 2 h 25"/>
                <a:gd name="T62" fmla="*/ 1 w 26"/>
                <a:gd name="T63" fmla="*/ 2 h 25"/>
                <a:gd name="T64" fmla="*/ 1 w 26"/>
                <a:gd name="T65" fmla="*/ 2 h 25"/>
                <a:gd name="T66" fmla="*/ 3 w 26"/>
                <a:gd name="T67" fmla="*/ 1 h 25"/>
                <a:gd name="T68" fmla="*/ 4 w 26"/>
                <a:gd name="T69" fmla="*/ 2 h 25"/>
                <a:gd name="T70" fmla="*/ 8 w 26"/>
                <a:gd name="T71" fmla="*/ 0 h 25"/>
                <a:gd name="T72" fmla="*/ 8 w 26"/>
                <a:gd name="T73" fmla="*/ 0 h 25"/>
                <a:gd name="T74" fmla="*/ 11 w 26"/>
                <a:gd name="T75" fmla="*/ 0 h 25"/>
                <a:gd name="T76" fmla="*/ 11 w 26"/>
                <a:gd name="T77" fmla="*/ 0 h 25"/>
                <a:gd name="T78" fmla="*/ 15 w 26"/>
                <a:gd name="T79" fmla="*/ 1 h 25"/>
                <a:gd name="T80" fmla="*/ 15 w 26"/>
                <a:gd name="T81" fmla="*/ 4 h 25"/>
                <a:gd name="T82" fmla="*/ 15 w 26"/>
                <a:gd name="T83" fmla="*/ 4 h 25"/>
                <a:gd name="T84" fmla="*/ 15 w 26"/>
                <a:gd name="T85" fmla="*/ 4 h 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6"/>
                <a:gd name="T130" fmla="*/ 0 h 25"/>
                <a:gd name="T131" fmla="*/ 26 w 26"/>
                <a:gd name="T132" fmla="*/ 25 h 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6" h="25">
                  <a:moveTo>
                    <a:pt x="15" y="4"/>
                  </a:moveTo>
                  <a:cubicBezTo>
                    <a:pt x="14" y="3"/>
                    <a:pt x="14" y="5"/>
                    <a:pt x="13" y="3"/>
                  </a:cubicBezTo>
                  <a:cubicBezTo>
                    <a:pt x="11" y="3"/>
                    <a:pt x="11" y="4"/>
                    <a:pt x="11" y="5"/>
                  </a:cubicBezTo>
                  <a:cubicBezTo>
                    <a:pt x="11" y="7"/>
                    <a:pt x="12" y="8"/>
                    <a:pt x="13" y="8"/>
                  </a:cubicBezTo>
                  <a:cubicBezTo>
                    <a:pt x="13" y="9"/>
                    <a:pt x="16" y="11"/>
                    <a:pt x="16" y="11"/>
                  </a:cubicBezTo>
                  <a:lnTo>
                    <a:pt x="19" y="14"/>
                  </a:lnTo>
                  <a:cubicBezTo>
                    <a:pt x="20" y="15"/>
                    <a:pt x="21" y="15"/>
                    <a:pt x="22" y="15"/>
                  </a:cubicBezTo>
                  <a:cubicBezTo>
                    <a:pt x="22" y="16"/>
                    <a:pt x="25" y="18"/>
                    <a:pt x="26" y="18"/>
                  </a:cubicBezTo>
                  <a:cubicBezTo>
                    <a:pt x="26" y="18"/>
                    <a:pt x="25" y="19"/>
                    <a:pt x="25" y="19"/>
                  </a:cubicBezTo>
                  <a:lnTo>
                    <a:pt x="24" y="18"/>
                  </a:lnTo>
                  <a:cubicBezTo>
                    <a:pt x="24" y="18"/>
                    <a:pt x="23" y="18"/>
                    <a:pt x="23" y="18"/>
                  </a:cubicBezTo>
                  <a:cubicBezTo>
                    <a:pt x="23" y="18"/>
                    <a:pt x="22" y="18"/>
                    <a:pt x="22" y="18"/>
                  </a:cubicBezTo>
                  <a:cubicBezTo>
                    <a:pt x="22" y="18"/>
                    <a:pt x="22" y="18"/>
                    <a:pt x="22" y="19"/>
                  </a:cubicBezTo>
                  <a:cubicBezTo>
                    <a:pt x="22" y="19"/>
                    <a:pt x="22" y="20"/>
                    <a:pt x="23" y="20"/>
                  </a:cubicBezTo>
                  <a:cubicBezTo>
                    <a:pt x="23" y="21"/>
                    <a:pt x="22" y="22"/>
                    <a:pt x="22" y="22"/>
                  </a:cubicBezTo>
                  <a:cubicBezTo>
                    <a:pt x="22" y="23"/>
                    <a:pt x="21" y="24"/>
                    <a:pt x="21" y="25"/>
                  </a:cubicBezTo>
                  <a:cubicBezTo>
                    <a:pt x="21" y="25"/>
                    <a:pt x="19" y="24"/>
                    <a:pt x="19" y="24"/>
                  </a:cubicBezTo>
                  <a:cubicBezTo>
                    <a:pt x="19" y="23"/>
                    <a:pt x="21" y="23"/>
                    <a:pt x="21" y="22"/>
                  </a:cubicBezTo>
                  <a:cubicBezTo>
                    <a:pt x="21" y="20"/>
                    <a:pt x="19" y="18"/>
                    <a:pt x="17" y="17"/>
                  </a:cubicBezTo>
                  <a:cubicBezTo>
                    <a:pt x="16" y="17"/>
                    <a:pt x="15" y="16"/>
                    <a:pt x="15" y="16"/>
                  </a:cubicBezTo>
                  <a:cubicBezTo>
                    <a:pt x="8" y="14"/>
                    <a:pt x="6" y="8"/>
                    <a:pt x="5" y="7"/>
                  </a:cubicBezTo>
                  <a:cubicBezTo>
                    <a:pt x="4" y="7"/>
                    <a:pt x="4" y="7"/>
                    <a:pt x="3" y="7"/>
                  </a:cubicBezTo>
                  <a:cubicBezTo>
                    <a:pt x="2" y="7"/>
                    <a:pt x="2" y="7"/>
                    <a:pt x="1" y="8"/>
                  </a:cubicBezTo>
                  <a:cubicBezTo>
                    <a:pt x="0" y="7"/>
                    <a:pt x="0" y="6"/>
                    <a:pt x="0" y="5"/>
                  </a:cubicBezTo>
                  <a:cubicBezTo>
                    <a:pt x="0" y="4"/>
                    <a:pt x="0" y="4"/>
                    <a:pt x="0" y="2"/>
                  </a:cubicBezTo>
                  <a:lnTo>
                    <a:pt x="1" y="2"/>
                  </a:lnTo>
                  <a:cubicBezTo>
                    <a:pt x="2" y="2"/>
                    <a:pt x="2" y="1"/>
                    <a:pt x="3" y="1"/>
                  </a:cubicBezTo>
                  <a:cubicBezTo>
                    <a:pt x="3" y="2"/>
                    <a:pt x="4" y="2"/>
                    <a:pt x="4" y="2"/>
                  </a:cubicBezTo>
                  <a:cubicBezTo>
                    <a:pt x="5" y="1"/>
                    <a:pt x="7" y="0"/>
                    <a:pt x="8" y="0"/>
                  </a:cubicBezTo>
                  <a:lnTo>
                    <a:pt x="11" y="0"/>
                  </a:lnTo>
                  <a:cubicBezTo>
                    <a:pt x="12" y="1"/>
                    <a:pt x="13" y="1"/>
                    <a:pt x="15" y="1"/>
                  </a:cubicBezTo>
                  <a:cubicBezTo>
                    <a:pt x="15" y="3"/>
                    <a:pt x="14" y="3"/>
                    <a:pt x="15" y="4"/>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28" name="Freeform 196">
              <a:extLst>
                <a:ext uri="{FF2B5EF4-FFF2-40B4-BE49-F238E27FC236}">
                  <a16:creationId xmlns:a16="http://schemas.microsoft.com/office/drawing/2014/main" xmlns="" id="{4A1CC80D-4EA7-4E8A-87EC-DD7ED0AE20F9}"/>
                </a:ext>
              </a:extLst>
            </p:cNvPr>
            <p:cNvSpPr>
              <a:spLocks/>
            </p:cNvSpPr>
            <p:nvPr>
              <p:custDataLst>
                <p:tags r:id="rId193"/>
              </p:custDataLst>
            </p:nvPr>
          </p:nvSpPr>
          <p:spPr bwMode="auto">
            <a:xfrm>
              <a:off x="2573" y="1580"/>
              <a:ext cx="212" cy="188"/>
            </a:xfrm>
            <a:custGeom>
              <a:avLst/>
              <a:gdLst>
                <a:gd name="T0" fmla="*/ 6 w 29"/>
                <a:gd name="T1" fmla="*/ 22 h 25"/>
                <a:gd name="T2" fmla="*/ 6 w 29"/>
                <a:gd name="T3" fmla="*/ 19 h 25"/>
                <a:gd name="T4" fmla="*/ 7 w 29"/>
                <a:gd name="T5" fmla="*/ 17 h 25"/>
                <a:gd name="T6" fmla="*/ 6 w 29"/>
                <a:gd name="T7" fmla="*/ 12 h 25"/>
                <a:gd name="T8" fmla="*/ 0 w 29"/>
                <a:gd name="T9" fmla="*/ 9 h 25"/>
                <a:gd name="T10" fmla="*/ 0 w 29"/>
                <a:gd name="T11" fmla="*/ 9 h 25"/>
                <a:gd name="T12" fmla="*/ 1 w 29"/>
                <a:gd name="T13" fmla="*/ 9 h 25"/>
                <a:gd name="T14" fmla="*/ 1 w 29"/>
                <a:gd name="T15" fmla="*/ 9 h 25"/>
                <a:gd name="T16" fmla="*/ 2 w 29"/>
                <a:gd name="T17" fmla="*/ 7 h 25"/>
                <a:gd name="T18" fmla="*/ 2 w 29"/>
                <a:gd name="T19" fmla="*/ 7 h 25"/>
                <a:gd name="T20" fmla="*/ 4 w 29"/>
                <a:gd name="T21" fmla="*/ 8 h 25"/>
                <a:gd name="T22" fmla="*/ 4 w 29"/>
                <a:gd name="T23" fmla="*/ 8 h 25"/>
                <a:gd name="T24" fmla="*/ 7 w 29"/>
                <a:gd name="T25" fmla="*/ 8 h 25"/>
                <a:gd name="T26" fmla="*/ 7 w 29"/>
                <a:gd name="T27" fmla="*/ 8 h 25"/>
                <a:gd name="T28" fmla="*/ 7 w 29"/>
                <a:gd name="T29" fmla="*/ 4 h 25"/>
                <a:gd name="T30" fmla="*/ 7 w 29"/>
                <a:gd name="T31" fmla="*/ 4 h 25"/>
                <a:gd name="T32" fmla="*/ 9 w 29"/>
                <a:gd name="T33" fmla="*/ 6 h 25"/>
                <a:gd name="T34" fmla="*/ 14 w 29"/>
                <a:gd name="T35" fmla="*/ 1 h 25"/>
                <a:gd name="T36" fmla="*/ 17 w 29"/>
                <a:gd name="T37" fmla="*/ 0 h 25"/>
                <a:gd name="T38" fmla="*/ 17 w 29"/>
                <a:gd name="T39" fmla="*/ 0 h 25"/>
                <a:gd name="T40" fmla="*/ 17 w 29"/>
                <a:gd name="T41" fmla="*/ 2 h 25"/>
                <a:gd name="T42" fmla="*/ 17 w 29"/>
                <a:gd name="T43" fmla="*/ 2 h 25"/>
                <a:gd name="T44" fmla="*/ 23 w 29"/>
                <a:gd name="T45" fmla="*/ 5 h 25"/>
                <a:gd name="T46" fmla="*/ 26 w 29"/>
                <a:gd name="T47" fmla="*/ 6 h 25"/>
                <a:gd name="T48" fmla="*/ 26 w 29"/>
                <a:gd name="T49" fmla="*/ 6 h 25"/>
                <a:gd name="T50" fmla="*/ 26 w 29"/>
                <a:gd name="T51" fmla="*/ 6 h 25"/>
                <a:gd name="T52" fmla="*/ 26 w 29"/>
                <a:gd name="T53" fmla="*/ 6 h 25"/>
                <a:gd name="T54" fmla="*/ 29 w 29"/>
                <a:gd name="T55" fmla="*/ 7 h 25"/>
                <a:gd name="T56" fmla="*/ 26 w 29"/>
                <a:gd name="T57" fmla="*/ 14 h 25"/>
                <a:gd name="T58" fmla="*/ 27 w 29"/>
                <a:gd name="T59" fmla="*/ 15 h 25"/>
                <a:gd name="T60" fmla="*/ 27 w 29"/>
                <a:gd name="T61" fmla="*/ 15 h 25"/>
                <a:gd name="T62" fmla="*/ 27 w 29"/>
                <a:gd name="T63" fmla="*/ 16 h 25"/>
                <a:gd name="T64" fmla="*/ 27 w 29"/>
                <a:gd name="T65" fmla="*/ 16 h 25"/>
                <a:gd name="T66" fmla="*/ 27 w 29"/>
                <a:gd name="T67" fmla="*/ 18 h 25"/>
                <a:gd name="T68" fmla="*/ 28 w 29"/>
                <a:gd name="T69" fmla="*/ 21 h 25"/>
                <a:gd name="T70" fmla="*/ 22 w 29"/>
                <a:gd name="T71" fmla="*/ 23 h 25"/>
                <a:gd name="T72" fmla="*/ 20 w 29"/>
                <a:gd name="T73" fmla="*/ 22 h 25"/>
                <a:gd name="T74" fmla="*/ 17 w 29"/>
                <a:gd name="T75" fmla="*/ 25 h 25"/>
                <a:gd name="T76" fmla="*/ 14 w 29"/>
                <a:gd name="T77" fmla="*/ 24 h 25"/>
                <a:gd name="T78" fmla="*/ 12 w 29"/>
                <a:gd name="T79" fmla="*/ 25 h 25"/>
                <a:gd name="T80" fmla="*/ 6 w 29"/>
                <a:gd name="T81" fmla="*/ 22 h 25"/>
                <a:gd name="T82" fmla="*/ 6 w 29"/>
                <a:gd name="T83" fmla="*/ 22 h 25"/>
                <a:gd name="T84" fmla="*/ 6 w 29"/>
                <a:gd name="T85" fmla="*/ 22 h 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
                <a:gd name="T130" fmla="*/ 0 h 25"/>
                <a:gd name="T131" fmla="*/ 29 w 29"/>
                <a:gd name="T132" fmla="*/ 25 h 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 h="25">
                  <a:moveTo>
                    <a:pt x="6" y="22"/>
                  </a:moveTo>
                  <a:cubicBezTo>
                    <a:pt x="7" y="21"/>
                    <a:pt x="6" y="20"/>
                    <a:pt x="6" y="19"/>
                  </a:cubicBezTo>
                  <a:cubicBezTo>
                    <a:pt x="6" y="18"/>
                    <a:pt x="7" y="18"/>
                    <a:pt x="7" y="17"/>
                  </a:cubicBezTo>
                  <a:cubicBezTo>
                    <a:pt x="7" y="16"/>
                    <a:pt x="6" y="14"/>
                    <a:pt x="6" y="12"/>
                  </a:cubicBezTo>
                  <a:cubicBezTo>
                    <a:pt x="5" y="12"/>
                    <a:pt x="0" y="9"/>
                    <a:pt x="0" y="9"/>
                  </a:cubicBezTo>
                  <a:lnTo>
                    <a:pt x="1" y="9"/>
                  </a:lnTo>
                  <a:cubicBezTo>
                    <a:pt x="1" y="9"/>
                    <a:pt x="2" y="7"/>
                    <a:pt x="2" y="7"/>
                  </a:cubicBezTo>
                  <a:lnTo>
                    <a:pt x="4" y="8"/>
                  </a:lnTo>
                  <a:cubicBezTo>
                    <a:pt x="5" y="7"/>
                    <a:pt x="6" y="8"/>
                    <a:pt x="7" y="8"/>
                  </a:cubicBezTo>
                  <a:lnTo>
                    <a:pt x="7" y="4"/>
                  </a:lnTo>
                  <a:cubicBezTo>
                    <a:pt x="7" y="5"/>
                    <a:pt x="8" y="6"/>
                    <a:pt x="9" y="6"/>
                  </a:cubicBezTo>
                  <a:cubicBezTo>
                    <a:pt x="11" y="6"/>
                    <a:pt x="14" y="2"/>
                    <a:pt x="14" y="1"/>
                  </a:cubicBezTo>
                  <a:cubicBezTo>
                    <a:pt x="15" y="1"/>
                    <a:pt x="16" y="1"/>
                    <a:pt x="17" y="0"/>
                  </a:cubicBezTo>
                  <a:lnTo>
                    <a:pt x="17" y="2"/>
                  </a:lnTo>
                  <a:cubicBezTo>
                    <a:pt x="19" y="2"/>
                    <a:pt x="21" y="4"/>
                    <a:pt x="23" y="5"/>
                  </a:cubicBezTo>
                  <a:cubicBezTo>
                    <a:pt x="23" y="5"/>
                    <a:pt x="25" y="6"/>
                    <a:pt x="26" y="6"/>
                  </a:cubicBezTo>
                  <a:cubicBezTo>
                    <a:pt x="27" y="6"/>
                    <a:pt x="28" y="6"/>
                    <a:pt x="29" y="7"/>
                  </a:cubicBezTo>
                  <a:cubicBezTo>
                    <a:pt x="28" y="8"/>
                    <a:pt x="27" y="13"/>
                    <a:pt x="26" y="14"/>
                  </a:cubicBezTo>
                  <a:cubicBezTo>
                    <a:pt x="26" y="14"/>
                    <a:pt x="27" y="15"/>
                    <a:pt x="27" y="15"/>
                  </a:cubicBezTo>
                  <a:lnTo>
                    <a:pt x="27" y="16"/>
                  </a:lnTo>
                  <a:cubicBezTo>
                    <a:pt x="27" y="17"/>
                    <a:pt x="27" y="17"/>
                    <a:pt x="27" y="18"/>
                  </a:cubicBezTo>
                  <a:cubicBezTo>
                    <a:pt x="27" y="19"/>
                    <a:pt x="27" y="20"/>
                    <a:pt x="28" y="21"/>
                  </a:cubicBezTo>
                  <a:cubicBezTo>
                    <a:pt x="26" y="22"/>
                    <a:pt x="25" y="25"/>
                    <a:pt x="22" y="23"/>
                  </a:cubicBezTo>
                  <a:cubicBezTo>
                    <a:pt x="21" y="22"/>
                    <a:pt x="21" y="22"/>
                    <a:pt x="20" y="22"/>
                  </a:cubicBezTo>
                  <a:cubicBezTo>
                    <a:pt x="18" y="22"/>
                    <a:pt x="17" y="24"/>
                    <a:pt x="17" y="25"/>
                  </a:cubicBezTo>
                  <a:cubicBezTo>
                    <a:pt x="16" y="25"/>
                    <a:pt x="14" y="25"/>
                    <a:pt x="14" y="24"/>
                  </a:cubicBezTo>
                  <a:cubicBezTo>
                    <a:pt x="13" y="24"/>
                    <a:pt x="13" y="25"/>
                    <a:pt x="12" y="25"/>
                  </a:cubicBezTo>
                  <a:cubicBezTo>
                    <a:pt x="11" y="25"/>
                    <a:pt x="7" y="24"/>
                    <a:pt x="6" y="22"/>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29" name="Freeform 197">
              <a:extLst>
                <a:ext uri="{FF2B5EF4-FFF2-40B4-BE49-F238E27FC236}">
                  <a16:creationId xmlns:a16="http://schemas.microsoft.com/office/drawing/2014/main" xmlns="" id="{D540FE8B-D27A-4451-8754-8D29B63E1557}"/>
                </a:ext>
              </a:extLst>
            </p:cNvPr>
            <p:cNvSpPr>
              <a:spLocks/>
            </p:cNvSpPr>
            <p:nvPr>
              <p:custDataLst>
                <p:tags r:id="rId194"/>
              </p:custDataLst>
            </p:nvPr>
          </p:nvSpPr>
          <p:spPr bwMode="auto">
            <a:xfrm>
              <a:off x="2710" y="1533"/>
              <a:ext cx="59" cy="55"/>
            </a:xfrm>
            <a:custGeom>
              <a:avLst/>
              <a:gdLst>
                <a:gd name="T0" fmla="*/ 0 w 8"/>
                <a:gd name="T1" fmla="*/ 5 h 7"/>
                <a:gd name="T2" fmla="*/ 0 w 8"/>
                <a:gd name="T3" fmla="*/ 6 h 7"/>
                <a:gd name="T4" fmla="*/ 1 w 8"/>
                <a:gd name="T5" fmla="*/ 3 h 7"/>
                <a:gd name="T6" fmla="*/ 2 w 8"/>
                <a:gd name="T7" fmla="*/ 1 h 7"/>
                <a:gd name="T8" fmla="*/ 3 w 8"/>
                <a:gd name="T9" fmla="*/ 3 h 7"/>
                <a:gd name="T10" fmla="*/ 3 w 8"/>
                <a:gd name="T11" fmla="*/ 3 h 7"/>
                <a:gd name="T12" fmla="*/ 4 w 8"/>
                <a:gd name="T13" fmla="*/ 3 h 7"/>
                <a:gd name="T14" fmla="*/ 4 w 8"/>
                <a:gd name="T15" fmla="*/ 2 h 7"/>
                <a:gd name="T16" fmla="*/ 4 w 8"/>
                <a:gd name="T17" fmla="*/ 2 h 7"/>
                <a:gd name="T18" fmla="*/ 3 w 8"/>
                <a:gd name="T19" fmla="*/ 1 h 7"/>
                <a:gd name="T20" fmla="*/ 5 w 8"/>
                <a:gd name="T21" fmla="*/ 0 h 7"/>
                <a:gd name="T22" fmla="*/ 6 w 8"/>
                <a:gd name="T23" fmla="*/ 0 h 7"/>
                <a:gd name="T24" fmla="*/ 8 w 8"/>
                <a:gd name="T25" fmla="*/ 0 h 7"/>
                <a:gd name="T26" fmla="*/ 7 w 8"/>
                <a:gd name="T27" fmla="*/ 4 h 7"/>
                <a:gd name="T28" fmla="*/ 7 w 8"/>
                <a:gd name="T29" fmla="*/ 4 h 7"/>
                <a:gd name="T30" fmla="*/ 5 w 8"/>
                <a:gd name="T31" fmla="*/ 7 h 7"/>
                <a:gd name="T32" fmla="*/ 5 w 8"/>
                <a:gd name="T33" fmla="*/ 7 h 7"/>
                <a:gd name="T34" fmla="*/ 4 w 8"/>
                <a:gd name="T35" fmla="*/ 6 h 7"/>
                <a:gd name="T36" fmla="*/ 4 w 8"/>
                <a:gd name="T37" fmla="*/ 6 h 7"/>
                <a:gd name="T38" fmla="*/ 0 w 8"/>
                <a:gd name="T39" fmla="*/ 5 h 7"/>
                <a:gd name="T40" fmla="*/ 0 w 8"/>
                <a:gd name="T41" fmla="*/ 5 h 7"/>
                <a:gd name="T42" fmla="*/ 0 w 8"/>
                <a:gd name="T43" fmla="*/ 5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
                <a:gd name="T67" fmla="*/ 0 h 7"/>
                <a:gd name="T68" fmla="*/ 8 w 8"/>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 h="7">
                  <a:moveTo>
                    <a:pt x="0" y="5"/>
                  </a:moveTo>
                  <a:cubicBezTo>
                    <a:pt x="0" y="5"/>
                    <a:pt x="0" y="6"/>
                    <a:pt x="0" y="6"/>
                  </a:cubicBezTo>
                  <a:cubicBezTo>
                    <a:pt x="0" y="4"/>
                    <a:pt x="0" y="4"/>
                    <a:pt x="1" y="3"/>
                  </a:cubicBezTo>
                  <a:cubicBezTo>
                    <a:pt x="1" y="2"/>
                    <a:pt x="1" y="1"/>
                    <a:pt x="2" y="1"/>
                  </a:cubicBezTo>
                  <a:cubicBezTo>
                    <a:pt x="2" y="2"/>
                    <a:pt x="2" y="3"/>
                    <a:pt x="3" y="3"/>
                  </a:cubicBezTo>
                  <a:lnTo>
                    <a:pt x="4" y="3"/>
                  </a:lnTo>
                  <a:lnTo>
                    <a:pt x="4" y="2"/>
                  </a:lnTo>
                  <a:cubicBezTo>
                    <a:pt x="3" y="2"/>
                    <a:pt x="3" y="1"/>
                    <a:pt x="3" y="1"/>
                  </a:cubicBezTo>
                  <a:cubicBezTo>
                    <a:pt x="4" y="1"/>
                    <a:pt x="4" y="0"/>
                    <a:pt x="5" y="0"/>
                  </a:cubicBezTo>
                  <a:cubicBezTo>
                    <a:pt x="5" y="0"/>
                    <a:pt x="6" y="0"/>
                    <a:pt x="6" y="0"/>
                  </a:cubicBezTo>
                  <a:cubicBezTo>
                    <a:pt x="7" y="0"/>
                    <a:pt x="7" y="0"/>
                    <a:pt x="8" y="0"/>
                  </a:cubicBezTo>
                  <a:cubicBezTo>
                    <a:pt x="7" y="3"/>
                    <a:pt x="7" y="1"/>
                    <a:pt x="7" y="4"/>
                  </a:cubicBezTo>
                  <a:lnTo>
                    <a:pt x="5" y="7"/>
                  </a:lnTo>
                  <a:lnTo>
                    <a:pt x="4" y="6"/>
                  </a:lnTo>
                  <a:cubicBezTo>
                    <a:pt x="4" y="6"/>
                    <a:pt x="0" y="6"/>
                    <a:pt x="0" y="5"/>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30" name="Freeform 198">
              <a:extLst>
                <a:ext uri="{FF2B5EF4-FFF2-40B4-BE49-F238E27FC236}">
                  <a16:creationId xmlns:a16="http://schemas.microsoft.com/office/drawing/2014/main" xmlns="" id="{A0493798-12BA-446E-A695-74C2EBC57A44}"/>
                </a:ext>
              </a:extLst>
            </p:cNvPr>
            <p:cNvSpPr>
              <a:spLocks/>
            </p:cNvSpPr>
            <p:nvPr>
              <p:custDataLst>
                <p:tags r:id="rId195"/>
              </p:custDataLst>
            </p:nvPr>
          </p:nvSpPr>
          <p:spPr bwMode="auto">
            <a:xfrm>
              <a:off x="2695" y="1580"/>
              <a:ext cx="58" cy="35"/>
            </a:xfrm>
            <a:custGeom>
              <a:avLst/>
              <a:gdLst>
                <a:gd name="T0" fmla="*/ 8 w 8"/>
                <a:gd name="T1" fmla="*/ 3 h 5"/>
                <a:gd name="T2" fmla="*/ 6 w 8"/>
                <a:gd name="T3" fmla="*/ 5 h 5"/>
                <a:gd name="T4" fmla="*/ 0 w 8"/>
                <a:gd name="T5" fmla="*/ 2 h 5"/>
                <a:gd name="T6" fmla="*/ 0 w 8"/>
                <a:gd name="T7" fmla="*/ 2 h 5"/>
                <a:gd name="T8" fmla="*/ 0 w 8"/>
                <a:gd name="T9" fmla="*/ 0 h 5"/>
                <a:gd name="T10" fmla="*/ 0 w 8"/>
                <a:gd name="T11" fmla="*/ 0 h 5"/>
                <a:gd name="T12" fmla="*/ 2 w 8"/>
                <a:gd name="T13" fmla="*/ 0 h 5"/>
                <a:gd name="T14" fmla="*/ 7 w 8"/>
                <a:gd name="T15" fmla="*/ 0 h 5"/>
                <a:gd name="T16" fmla="*/ 7 w 8"/>
                <a:gd name="T17" fmla="*/ 1 h 5"/>
                <a:gd name="T18" fmla="*/ 8 w 8"/>
                <a:gd name="T19" fmla="*/ 1 h 5"/>
                <a:gd name="T20" fmla="*/ 8 w 8"/>
                <a:gd name="T21" fmla="*/ 1 h 5"/>
                <a:gd name="T22" fmla="*/ 8 w 8"/>
                <a:gd name="T23" fmla="*/ 3 h 5"/>
                <a:gd name="T24" fmla="*/ 8 w 8"/>
                <a:gd name="T25" fmla="*/ 3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
                <a:gd name="T40" fmla="*/ 0 h 5"/>
                <a:gd name="T41" fmla="*/ 8 w 8"/>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 h="5">
                  <a:moveTo>
                    <a:pt x="8" y="3"/>
                  </a:moveTo>
                  <a:cubicBezTo>
                    <a:pt x="7" y="3"/>
                    <a:pt x="6" y="4"/>
                    <a:pt x="6" y="5"/>
                  </a:cubicBezTo>
                  <a:cubicBezTo>
                    <a:pt x="4" y="4"/>
                    <a:pt x="2" y="2"/>
                    <a:pt x="0" y="2"/>
                  </a:cubicBezTo>
                  <a:lnTo>
                    <a:pt x="0" y="0"/>
                  </a:lnTo>
                  <a:cubicBezTo>
                    <a:pt x="0" y="0"/>
                    <a:pt x="1" y="0"/>
                    <a:pt x="2" y="0"/>
                  </a:cubicBezTo>
                  <a:cubicBezTo>
                    <a:pt x="2" y="0"/>
                    <a:pt x="6" y="0"/>
                    <a:pt x="7" y="0"/>
                  </a:cubicBezTo>
                  <a:cubicBezTo>
                    <a:pt x="7" y="0"/>
                    <a:pt x="7" y="1"/>
                    <a:pt x="7" y="1"/>
                  </a:cubicBezTo>
                  <a:cubicBezTo>
                    <a:pt x="7" y="1"/>
                    <a:pt x="8" y="2"/>
                    <a:pt x="8" y="1"/>
                  </a:cubicBezTo>
                  <a:lnTo>
                    <a:pt x="8" y="3"/>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31" name="Freeform 199">
              <a:extLst>
                <a:ext uri="{FF2B5EF4-FFF2-40B4-BE49-F238E27FC236}">
                  <a16:creationId xmlns:a16="http://schemas.microsoft.com/office/drawing/2014/main" xmlns="" id="{47D37273-DB45-465A-A861-D7162DCF1D99}"/>
                </a:ext>
              </a:extLst>
            </p:cNvPr>
            <p:cNvSpPr>
              <a:spLocks/>
            </p:cNvSpPr>
            <p:nvPr>
              <p:custDataLst>
                <p:tags r:id="rId196"/>
              </p:custDataLst>
            </p:nvPr>
          </p:nvSpPr>
          <p:spPr bwMode="auto">
            <a:xfrm>
              <a:off x="2738" y="1599"/>
              <a:ext cx="23" cy="24"/>
            </a:xfrm>
            <a:custGeom>
              <a:avLst/>
              <a:gdLst>
                <a:gd name="T0" fmla="*/ 1 w 3"/>
                <a:gd name="T1" fmla="*/ 1 h 3"/>
                <a:gd name="T2" fmla="*/ 1 w 3"/>
                <a:gd name="T3" fmla="*/ 1 h 3"/>
                <a:gd name="T4" fmla="*/ 1 w 3"/>
                <a:gd name="T5" fmla="*/ 1 h 3"/>
                <a:gd name="T6" fmla="*/ 3 w 3"/>
                <a:gd name="T7" fmla="*/ 0 h 3"/>
                <a:gd name="T8" fmla="*/ 3 w 3"/>
                <a:gd name="T9" fmla="*/ 3 h 3"/>
                <a:gd name="T10" fmla="*/ 3 w 3"/>
                <a:gd name="T11" fmla="*/ 3 h 3"/>
                <a:gd name="T12" fmla="*/ 1 w 3"/>
                <a:gd name="T13" fmla="*/ 1 h 3"/>
                <a:gd name="T14" fmla="*/ 1 w 3"/>
                <a:gd name="T15" fmla="*/ 1 h 3"/>
                <a:gd name="T16" fmla="*/ 1 w 3"/>
                <a:gd name="T17" fmla="*/ 1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1" y="1"/>
                  </a:moveTo>
                  <a:cubicBezTo>
                    <a:pt x="1" y="1"/>
                    <a:pt x="0" y="1"/>
                    <a:pt x="1" y="1"/>
                  </a:cubicBezTo>
                  <a:lnTo>
                    <a:pt x="3" y="0"/>
                  </a:lnTo>
                  <a:lnTo>
                    <a:pt x="3" y="3"/>
                  </a:lnTo>
                  <a:cubicBezTo>
                    <a:pt x="2" y="3"/>
                    <a:pt x="1" y="1"/>
                    <a:pt x="1" y="1"/>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32" name="Freeform 200">
              <a:extLst>
                <a:ext uri="{FF2B5EF4-FFF2-40B4-BE49-F238E27FC236}">
                  <a16:creationId xmlns:a16="http://schemas.microsoft.com/office/drawing/2014/main" xmlns="" id="{21541983-DE1A-4449-9643-A7796BB16CF2}"/>
                </a:ext>
              </a:extLst>
            </p:cNvPr>
            <p:cNvSpPr>
              <a:spLocks/>
            </p:cNvSpPr>
            <p:nvPr>
              <p:custDataLst>
                <p:tags r:id="rId197"/>
              </p:custDataLst>
            </p:nvPr>
          </p:nvSpPr>
          <p:spPr bwMode="auto">
            <a:xfrm>
              <a:off x="3078" y="1775"/>
              <a:ext cx="344" cy="141"/>
            </a:xfrm>
            <a:custGeom>
              <a:avLst/>
              <a:gdLst>
                <a:gd name="T0" fmla="*/ 45 w 48"/>
                <a:gd name="T1" fmla="*/ 7 h 18"/>
                <a:gd name="T2" fmla="*/ 45 w 48"/>
                <a:gd name="T3" fmla="*/ 6 h 18"/>
                <a:gd name="T4" fmla="*/ 43 w 48"/>
                <a:gd name="T5" fmla="*/ 2 h 18"/>
                <a:gd name="T6" fmla="*/ 37 w 48"/>
                <a:gd name="T7" fmla="*/ 1 h 18"/>
                <a:gd name="T8" fmla="*/ 32 w 48"/>
                <a:gd name="T9" fmla="*/ 3 h 18"/>
                <a:gd name="T10" fmla="*/ 29 w 48"/>
                <a:gd name="T11" fmla="*/ 3 h 18"/>
                <a:gd name="T12" fmla="*/ 27 w 48"/>
                <a:gd name="T13" fmla="*/ 2 h 18"/>
                <a:gd name="T14" fmla="*/ 24 w 48"/>
                <a:gd name="T15" fmla="*/ 1 h 18"/>
                <a:gd name="T16" fmla="*/ 24 w 48"/>
                <a:gd name="T17" fmla="*/ 1 h 18"/>
                <a:gd name="T18" fmla="*/ 22 w 48"/>
                <a:gd name="T19" fmla="*/ 1 h 18"/>
                <a:gd name="T20" fmla="*/ 21 w 48"/>
                <a:gd name="T21" fmla="*/ 0 h 18"/>
                <a:gd name="T22" fmla="*/ 12 w 48"/>
                <a:gd name="T23" fmla="*/ 2 h 18"/>
                <a:gd name="T24" fmla="*/ 12 w 48"/>
                <a:gd name="T25" fmla="*/ 2 h 18"/>
                <a:gd name="T26" fmla="*/ 7 w 48"/>
                <a:gd name="T27" fmla="*/ 2 h 18"/>
                <a:gd name="T28" fmla="*/ 7 w 48"/>
                <a:gd name="T29" fmla="*/ 2 h 18"/>
                <a:gd name="T30" fmla="*/ 6 w 48"/>
                <a:gd name="T31" fmla="*/ 3 h 18"/>
                <a:gd name="T32" fmla="*/ 8 w 48"/>
                <a:gd name="T33" fmla="*/ 3 h 18"/>
                <a:gd name="T34" fmla="*/ 5 w 48"/>
                <a:gd name="T35" fmla="*/ 4 h 18"/>
                <a:gd name="T36" fmla="*/ 3 w 48"/>
                <a:gd name="T37" fmla="*/ 4 h 18"/>
                <a:gd name="T38" fmla="*/ 0 w 48"/>
                <a:gd name="T39" fmla="*/ 7 h 18"/>
                <a:gd name="T40" fmla="*/ 1 w 48"/>
                <a:gd name="T41" fmla="*/ 9 h 18"/>
                <a:gd name="T42" fmla="*/ 3 w 48"/>
                <a:gd name="T43" fmla="*/ 11 h 18"/>
                <a:gd name="T44" fmla="*/ 3 w 48"/>
                <a:gd name="T45" fmla="*/ 13 h 18"/>
                <a:gd name="T46" fmla="*/ 4 w 48"/>
                <a:gd name="T47" fmla="*/ 13 h 18"/>
                <a:gd name="T48" fmla="*/ 9 w 48"/>
                <a:gd name="T49" fmla="*/ 16 h 18"/>
                <a:gd name="T50" fmla="*/ 12 w 48"/>
                <a:gd name="T51" fmla="*/ 17 h 18"/>
                <a:gd name="T52" fmla="*/ 13 w 48"/>
                <a:gd name="T53" fmla="*/ 17 h 18"/>
                <a:gd name="T54" fmla="*/ 14 w 48"/>
                <a:gd name="T55" fmla="*/ 15 h 18"/>
                <a:gd name="T56" fmla="*/ 18 w 48"/>
                <a:gd name="T57" fmla="*/ 17 h 18"/>
                <a:gd name="T58" fmla="*/ 23 w 48"/>
                <a:gd name="T59" fmla="*/ 16 h 18"/>
                <a:gd name="T60" fmla="*/ 24 w 48"/>
                <a:gd name="T61" fmla="*/ 15 h 18"/>
                <a:gd name="T62" fmla="*/ 24 w 48"/>
                <a:gd name="T63" fmla="*/ 15 h 18"/>
                <a:gd name="T64" fmla="*/ 25 w 48"/>
                <a:gd name="T65" fmla="*/ 15 h 18"/>
                <a:gd name="T66" fmla="*/ 25 w 48"/>
                <a:gd name="T67" fmla="*/ 15 h 18"/>
                <a:gd name="T68" fmla="*/ 25 w 48"/>
                <a:gd name="T69" fmla="*/ 18 h 18"/>
                <a:gd name="T70" fmla="*/ 28 w 48"/>
                <a:gd name="T71" fmla="*/ 15 h 18"/>
                <a:gd name="T72" fmla="*/ 34 w 48"/>
                <a:gd name="T73" fmla="*/ 15 h 18"/>
                <a:gd name="T74" fmla="*/ 42 w 48"/>
                <a:gd name="T75" fmla="*/ 13 h 18"/>
                <a:gd name="T76" fmla="*/ 44 w 48"/>
                <a:gd name="T77" fmla="*/ 14 h 18"/>
                <a:gd name="T78" fmla="*/ 48 w 48"/>
                <a:gd name="T79" fmla="*/ 15 h 18"/>
                <a:gd name="T80" fmla="*/ 45 w 48"/>
                <a:gd name="T81" fmla="*/ 8 h 18"/>
                <a:gd name="T82" fmla="*/ 45 w 48"/>
                <a:gd name="T83" fmla="*/ 7 h 18"/>
                <a:gd name="T84" fmla="*/ 45 w 48"/>
                <a:gd name="T85" fmla="*/ 7 h 18"/>
                <a:gd name="T86" fmla="*/ 45 w 48"/>
                <a:gd name="T87" fmla="*/ 7 h 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
                <a:gd name="T133" fmla="*/ 0 h 18"/>
                <a:gd name="T134" fmla="*/ 48 w 48"/>
                <a:gd name="T135" fmla="*/ 18 h 1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 h="18">
                  <a:moveTo>
                    <a:pt x="45" y="7"/>
                  </a:moveTo>
                  <a:cubicBezTo>
                    <a:pt x="45" y="7"/>
                    <a:pt x="45" y="6"/>
                    <a:pt x="45" y="6"/>
                  </a:cubicBezTo>
                  <a:cubicBezTo>
                    <a:pt x="42" y="6"/>
                    <a:pt x="44" y="3"/>
                    <a:pt x="43" y="2"/>
                  </a:cubicBezTo>
                  <a:cubicBezTo>
                    <a:pt x="41" y="1"/>
                    <a:pt x="39" y="1"/>
                    <a:pt x="37" y="1"/>
                  </a:cubicBezTo>
                  <a:cubicBezTo>
                    <a:pt x="36" y="1"/>
                    <a:pt x="33" y="3"/>
                    <a:pt x="32" y="3"/>
                  </a:cubicBezTo>
                  <a:cubicBezTo>
                    <a:pt x="31" y="3"/>
                    <a:pt x="30" y="3"/>
                    <a:pt x="29" y="3"/>
                  </a:cubicBezTo>
                  <a:cubicBezTo>
                    <a:pt x="28" y="3"/>
                    <a:pt x="28" y="3"/>
                    <a:pt x="27" y="2"/>
                  </a:cubicBezTo>
                  <a:cubicBezTo>
                    <a:pt x="26" y="2"/>
                    <a:pt x="25" y="1"/>
                    <a:pt x="24" y="1"/>
                  </a:cubicBezTo>
                  <a:cubicBezTo>
                    <a:pt x="24" y="1"/>
                    <a:pt x="24" y="1"/>
                    <a:pt x="24" y="1"/>
                  </a:cubicBezTo>
                  <a:cubicBezTo>
                    <a:pt x="23" y="1"/>
                    <a:pt x="23" y="1"/>
                    <a:pt x="22" y="1"/>
                  </a:cubicBezTo>
                  <a:cubicBezTo>
                    <a:pt x="22" y="1"/>
                    <a:pt x="21" y="0"/>
                    <a:pt x="21" y="0"/>
                  </a:cubicBezTo>
                  <a:cubicBezTo>
                    <a:pt x="19" y="1"/>
                    <a:pt x="14" y="0"/>
                    <a:pt x="12" y="2"/>
                  </a:cubicBezTo>
                  <a:lnTo>
                    <a:pt x="7" y="2"/>
                  </a:lnTo>
                  <a:cubicBezTo>
                    <a:pt x="7" y="3"/>
                    <a:pt x="7" y="3"/>
                    <a:pt x="6" y="3"/>
                  </a:cubicBezTo>
                  <a:cubicBezTo>
                    <a:pt x="7" y="3"/>
                    <a:pt x="8" y="3"/>
                    <a:pt x="8" y="3"/>
                  </a:cubicBezTo>
                  <a:cubicBezTo>
                    <a:pt x="8" y="5"/>
                    <a:pt x="7" y="4"/>
                    <a:pt x="5" y="4"/>
                  </a:cubicBezTo>
                  <a:cubicBezTo>
                    <a:pt x="5" y="4"/>
                    <a:pt x="4" y="4"/>
                    <a:pt x="3" y="4"/>
                  </a:cubicBezTo>
                  <a:cubicBezTo>
                    <a:pt x="1" y="4"/>
                    <a:pt x="0" y="5"/>
                    <a:pt x="0" y="7"/>
                  </a:cubicBezTo>
                  <a:cubicBezTo>
                    <a:pt x="0" y="8"/>
                    <a:pt x="2" y="8"/>
                    <a:pt x="1" y="9"/>
                  </a:cubicBezTo>
                  <a:cubicBezTo>
                    <a:pt x="1" y="10"/>
                    <a:pt x="2" y="11"/>
                    <a:pt x="3" y="11"/>
                  </a:cubicBezTo>
                  <a:cubicBezTo>
                    <a:pt x="3" y="12"/>
                    <a:pt x="3" y="12"/>
                    <a:pt x="3" y="13"/>
                  </a:cubicBezTo>
                  <a:cubicBezTo>
                    <a:pt x="3" y="13"/>
                    <a:pt x="4" y="13"/>
                    <a:pt x="4" y="13"/>
                  </a:cubicBezTo>
                  <a:cubicBezTo>
                    <a:pt x="4" y="14"/>
                    <a:pt x="8" y="16"/>
                    <a:pt x="9" y="16"/>
                  </a:cubicBezTo>
                  <a:cubicBezTo>
                    <a:pt x="10" y="17"/>
                    <a:pt x="10" y="17"/>
                    <a:pt x="12" y="17"/>
                  </a:cubicBezTo>
                  <a:cubicBezTo>
                    <a:pt x="12" y="17"/>
                    <a:pt x="12" y="17"/>
                    <a:pt x="13" y="17"/>
                  </a:cubicBezTo>
                  <a:cubicBezTo>
                    <a:pt x="13" y="16"/>
                    <a:pt x="13" y="15"/>
                    <a:pt x="14" y="15"/>
                  </a:cubicBezTo>
                  <a:cubicBezTo>
                    <a:pt x="16" y="15"/>
                    <a:pt x="15" y="17"/>
                    <a:pt x="18" y="17"/>
                  </a:cubicBezTo>
                  <a:cubicBezTo>
                    <a:pt x="20" y="17"/>
                    <a:pt x="21" y="16"/>
                    <a:pt x="23" y="16"/>
                  </a:cubicBezTo>
                  <a:cubicBezTo>
                    <a:pt x="23" y="16"/>
                    <a:pt x="24" y="15"/>
                    <a:pt x="24" y="15"/>
                  </a:cubicBezTo>
                  <a:lnTo>
                    <a:pt x="25" y="15"/>
                  </a:lnTo>
                  <a:cubicBezTo>
                    <a:pt x="25" y="16"/>
                    <a:pt x="26" y="17"/>
                    <a:pt x="25" y="18"/>
                  </a:cubicBezTo>
                  <a:cubicBezTo>
                    <a:pt x="28" y="18"/>
                    <a:pt x="28" y="17"/>
                    <a:pt x="28" y="15"/>
                  </a:cubicBezTo>
                  <a:cubicBezTo>
                    <a:pt x="29" y="17"/>
                    <a:pt x="32" y="15"/>
                    <a:pt x="34" y="15"/>
                  </a:cubicBezTo>
                  <a:cubicBezTo>
                    <a:pt x="37" y="15"/>
                    <a:pt x="39" y="14"/>
                    <a:pt x="42" y="13"/>
                  </a:cubicBezTo>
                  <a:cubicBezTo>
                    <a:pt x="42" y="13"/>
                    <a:pt x="43" y="14"/>
                    <a:pt x="44" y="14"/>
                  </a:cubicBezTo>
                  <a:cubicBezTo>
                    <a:pt x="45" y="14"/>
                    <a:pt x="46" y="15"/>
                    <a:pt x="48" y="15"/>
                  </a:cubicBezTo>
                  <a:cubicBezTo>
                    <a:pt x="47" y="11"/>
                    <a:pt x="45" y="11"/>
                    <a:pt x="45" y="8"/>
                  </a:cubicBezTo>
                  <a:cubicBezTo>
                    <a:pt x="45" y="8"/>
                    <a:pt x="45" y="7"/>
                    <a:pt x="45" y="7"/>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33" name="Freeform 201">
              <a:extLst>
                <a:ext uri="{FF2B5EF4-FFF2-40B4-BE49-F238E27FC236}">
                  <a16:creationId xmlns:a16="http://schemas.microsoft.com/office/drawing/2014/main" xmlns="" id="{22BB258A-1B70-47EA-9DF6-7C08D5E63AE8}"/>
                </a:ext>
              </a:extLst>
            </p:cNvPr>
            <p:cNvSpPr>
              <a:spLocks/>
            </p:cNvSpPr>
            <p:nvPr>
              <p:custDataLst>
                <p:tags r:id="rId198"/>
              </p:custDataLst>
            </p:nvPr>
          </p:nvSpPr>
          <p:spPr bwMode="auto">
            <a:xfrm>
              <a:off x="3258" y="1936"/>
              <a:ext cx="28" cy="39"/>
            </a:xfrm>
            <a:custGeom>
              <a:avLst/>
              <a:gdLst>
                <a:gd name="T0" fmla="*/ 1 w 4"/>
                <a:gd name="T1" fmla="*/ 0 h 5"/>
                <a:gd name="T2" fmla="*/ 4 w 4"/>
                <a:gd name="T3" fmla="*/ 1 h 5"/>
                <a:gd name="T4" fmla="*/ 4 w 4"/>
                <a:gd name="T5" fmla="*/ 1 h 5"/>
                <a:gd name="T6" fmla="*/ 4 w 4"/>
                <a:gd name="T7" fmla="*/ 2 h 5"/>
                <a:gd name="T8" fmla="*/ 4 w 4"/>
                <a:gd name="T9" fmla="*/ 2 h 5"/>
                <a:gd name="T10" fmla="*/ 2 w 4"/>
                <a:gd name="T11" fmla="*/ 5 h 5"/>
                <a:gd name="T12" fmla="*/ 0 w 4"/>
                <a:gd name="T13" fmla="*/ 3 h 5"/>
                <a:gd name="T14" fmla="*/ 1 w 4"/>
                <a:gd name="T15" fmla="*/ 0 h 5"/>
                <a:gd name="T16" fmla="*/ 1 w 4"/>
                <a:gd name="T17" fmla="*/ 0 h 5"/>
                <a:gd name="T18" fmla="*/ 1 w 4"/>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5"/>
                <a:gd name="T32" fmla="*/ 4 w 4"/>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5">
                  <a:moveTo>
                    <a:pt x="1" y="0"/>
                  </a:moveTo>
                  <a:cubicBezTo>
                    <a:pt x="2" y="0"/>
                    <a:pt x="3" y="1"/>
                    <a:pt x="4" y="1"/>
                  </a:cubicBezTo>
                  <a:lnTo>
                    <a:pt x="4" y="2"/>
                  </a:lnTo>
                  <a:cubicBezTo>
                    <a:pt x="3" y="3"/>
                    <a:pt x="2" y="4"/>
                    <a:pt x="2" y="5"/>
                  </a:cubicBezTo>
                  <a:cubicBezTo>
                    <a:pt x="1" y="5"/>
                    <a:pt x="1" y="3"/>
                    <a:pt x="0" y="3"/>
                  </a:cubicBezTo>
                  <a:cubicBezTo>
                    <a:pt x="1" y="2"/>
                    <a:pt x="1" y="1"/>
                    <a:pt x="1"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34" name="Freeform 202">
              <a:extLst>
                <a:ext uri="{FF2B5EF4-FFF2-40B4-BE49-F238E27FC236}">
                  <a16:creationId xmlns:a16="http://schemas.microsoft.com/office/drawing/2014/main" xmlns="" id="{EAB075F0-FEB2-43D9-A35C-47A8AFEC02A5}"/>
                </a:ext>
              </a:extLst>
            </p:cNvPr>
            <p:cNvSpPr>
              <a:spLocks/>
            </p:cNvSpPr>
            <p:nvPr>
              <p:custDataLst>
                <p:tags r:id="rId199"/>
              </p:custDataLst>
            </p:nvPr>
          </p:nvSpPr>
          <p:spPr bwMode="auto">
            <a:xfrm>
              <a:off x="3258" y="1873"/>
              <a:ext cx="129" cy="118"/>
            </a:xfrm>
            <a:custGeom>
              <a:avLst/>
              <a:gdLst>
                <a:gd name="T0" fmla="*/ 1 w 18"/>
                <a:gd name="T1" fmla="*/ 8 h 15"/>
                <a:gd name="T2" fmla="*/ 1 w 18"/>
                <a:gd name="T3" fmla="*/ 8 h 15"/>
                <a:gd name="T4" fmla="*/ 0 w 18"/>
                <a:gd name="T5" fmla="*/ 6 h 15"/>
                <a:gd name="T6" fmla="*/ 0 w 18"/>
                <a:gd name="T7" fmla="*/ 5 h 15"/>
                <a:gd name="T8" fmla="*/ 3 w 18"/>
                <a:gd name="T9" fmla="*/ 2 h 15"/>
                <a:gd name="T10" fmla="*/ 9 w 18"/>
                <a:gd name="T11" fmla="*/ 2 h 15"/>
                <a:gd name="T12" fmla="*/ 15 w 18"/>
                <a:gd name="T13" fmla="*/ 1 h 15"/>
                <a:gd name="T14" fmla="*/ 18 w 18"/>
                <a:gd name="T15" fmla="*/ 0 h 15"/>
                <a:gd name="T16" fmla="*/ 15 w 18"/>
                <a:gd name="T17" fmla="*/ 4 h 15"/>
                <a:gd name="T18" fmla="*/ 14 w 18"/>
                <a:gd name="T19" fmla="*/ 9 h 15"/>
                <a:gd name="T20" fmla="*/ 10 w 18"/>
                <a:gd name="T21" fmla="*/ 12 h 15"/>
                <a:gd name="T22" fmla="*/ 10 w 18"/>
                <a:gd name="T23" fmla="*/ 12 h 15"/>
                <a:gd name="T24" fmla="*/ 5 w 18"/>
                <a:gd name="T25" fmla="*/ 15 h 15"/>
                <a:gd name="T26" fmla="*/ 2 w 18"/>
                <a:gd name="T27" fmla="*/ 13 h 15"/>
                <a:gd name="T28" fmla="*/ 2 w 18"/>
                <a:gd name="T29" fmla="*/ 13 h 15"/>
                <a:gd name="T30" fmla="*/ 4 w 18"/>
                <a:gd name="T31" fmla="*/ 10 h 15"/>
                <a:gd name="T32" fmla="*/ 4 w 18"/>
                <a:gd name="T33" fmla="*/ 10 h 15"/>
                <a:gd name="T34" fmla="*/ 4 w 18"/>
                <a:gd name="T35" fmla="*/ 9 h 15"/>
                <a:gd name="T36" fmla="*/ 4 w 18"/>
                <a:gd name="T37" fmla="*/ 9 h 15"/>
                <a:gd name="T38" fmla="*/ 1 w 18"/>
                <a:gd name="T39" fmla="*/ 8 h 15"/>
                <a:gd name="T40" fmla="*/ 1 w 18"/>
                <a:gd name="T41" fmla="*/ 8 h 15"/>
                <a:gd name="T42" fmla="*/ 1 w 18"/>
                <a:gd name="T43" fmla="*/ 8 h 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15"/>
                <a:gd name="T68" fmla="*/ 18 w 18"/>
                <a:gd name="T69" fmla="*/ 15 h 1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15">
                  <a:moveTo>
                    <a:pt x="1" y="8"/>
                  </a:moveTo>
                  <a:cubicBezTo>
                    <a:pt x="1" y="8"/>
                    <a:pt x="1" y="8"/>
                    <a:pt x="1" y="8"/>
                  </a:cubicBezTo>
                  <a:cubicBezTo>
                    <a:pt x="1" y="7"/>
                    <a:pt x="0" y="7"/>
                    <a:pt x="0" y="6"/>
                  </a:cubicBezTo>
                  <a:cubicBezTo>
                    <a:pt x="0" y="6"/>
                    <a:pt x="0" y="5"/>
                    <a:pt x="0" y="5"/>
                  </a:cubicBezTo>
                  <a:cubicBezTo>
                    <a:pt x="3" y="5"/>
                    <a:pt x="3" y="4"/>
                    <a:pt x="3" y="2"/>
                  </a:cubicBezTo>
                  <a:cubicBezTo>
                    <a:pt x="4" y="4"/>
                    <a:pt x="7" y="2"/>
                    <a:pt x="9" y="2"/>
                  </a:cubicBezTo>
                  <a:cubicBezTo>
                    <a:pt x="12" y="2"/>
                    <a:pt x="13" y="1"/>
                    <a:pt x="15" y="1"/>
                  </a:cubicBezTo>
                  <a:cubicBezTo>
                    <a:pt x="16" y="0"/>
                    <a:pt x="17" y="1"/>
                    <a:pt x="18" y="0"/>
                  </a:cubicBezTo>
                  <a:cubicBezTo>
                    <a:pt x="18" y="0"/>
                    <a:pt x="15" y="3"/>
                    <a:pt x="15" y="4"/>
                  </a:cubicBezTo>
                  <a:cubicBezTo>
                    <a:pt x="15" y="5"/>
                    <a:pt x="15" y="8"/>
                    <a:pt x="14" y="9"/>
                  </a:cubicBezTo>
                  <a:cubicBezTo>
                    <a:pt x="14" y="10"/>
                    <a:pt x="12" y="11"/>
                    <a:pt x="10" y="12"/>
                  </a:cubicBezTo>
                  <a:lnTo>
                    <a:pt x="5" y="15"/>
                  </a:lnTo>
                  <a:lnTo>
                    <a:pt x="2" y="13"/>
                  </a:lnTo>
                  <a:cubicBezTo>
                    <a:pt x="2" y="13"/>
                    <a:pt x="3" y="11"/>
                    <a:pt x="4" y="10"/>
                  </a:cubicBezTo>
                  <a:lnTo>
                    <a:pt x="4" y="9"/>
                  </a:lnTo>
                  <a:cubicBezTo>
                    <a:pt x="3" y="9"/>
                    <a:pt x="2" y="8"/>
                    <a:pt x="1" y="8"/>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35" name="Freeform 203">
              <a:extLst>
                <a:ext uri="{FF2B5EF4-FFF2-40B4-BE49-F238E27FC236}">
                  <a16:creationId xmlns:a16="http://schemas.microsoft.com/office/drawing/2014/main" xmlns="" id="{2F0143FC-D4D6-4227-8DBF-16FCA029F32C}"/>
                </a:ext>
              </a:extLst>
            </p:cNvPr>
            <p:cNvSpPr>
              <a:spLocks/>
            </p:cNvSpPr>
            <p:nvPr>
              <p:custDataLst>
                <p:tags r:id="rId200"/>
              </p:custDataLst>
            </p:nvPr>
          </p:nvSpPr>
          <p:spPr bwMode="auto">
            <a:xfrm>
              <a:off x="3250" y="1959"/>
              <a:ext cx="20" cy="90"/>
            </a:xfrm>
            <a:custGeom>
              <a:avLst/>
              <a:gdLst>
                <a:gd name="T0" fmla="*/ 1 w 3"/>
                <a:gd name="T1" fmla="*/ 0 h 12"/>
                <a:gd name="T2" fmla="*/ 3 w 3"/>
                <a:gd name="T3" fmla="*/ 2 h 12"/>
                <a:gd name="T4" fmla="*/ 3 w 3"/>
                <a:gd name="T5" fmla="*/ 3 h 12"/>
                <a:gd name="T6" fmla="*/ 3 w 3"/>
                <a:gd name="T7" fmla="*/ 3 h 12"/>
                <a:gd name="T8" fmla="*/ 2 w 3"/>
                <a:gd name="T9" fmla="*/ 12 h 12"/>
                <a:gd name="T10" fmla="*/ 0 w 3"/>
                <a:gd name="T11" fmla="*/ 4 h 12"/>
                <a:gd name="T12" fmla="*/ 0 w 3"/>
                <a:gd name="T13" fmla="*/ 4 h 12"/>
                <a:gd name="T14" fmla="*/ 1 w 3"/>
                <a:gd name="T15" fmla="*/ 0 h 12"/>
                <a:gd name="T16" fmla="*/ 1 w 3"/>
                <a:gd name="T17" fmla="*/ 0 h 12"/>
                <a:gd name="T18" fmla="*/ 1 w 3"/>
                <a:gd name="T19" fmla="*/ 0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12"/>
                <a:gd name="T32" fmla="*/ 3 w 3"/>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12">
                  <a:moveTo>
                    <a:pt x="1" y="0"/>
                  </a:moveTo>
                  <a:cubicBezTo>
                    <a:pt x="2" y="0"/>
                    <a:pt x="2" y="2"/>
                    <a:pt x="3" y="2"/>
                  </a:cubicBezTo>
                  <a:cubicBezTo>
                    <a:pt x="3" y="2"/>
                    <a:pt x="3" y="3"/>
                    <a:pt x="3" y="3"/>
                  </a:cubicBezTo>
                  <a:lnTo>
                    <a:pt x="2" y="12"/>
                  </a:lnTo>
                  <a:lnTo>
                    <a:pt x="0" y="4"/>
                  </a:lnTo>
                  <a:cubicBezTo>
                    <a:pt x="0" y="4"/>
                    <a:pt x="1" y="3"/>
                    <a:pt x="1"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36" name="Freeform 204">
              <a:extLst>
                <a:ext uri="{FF2B5EF4-FFF2-40B4-BE49-F238E27FC236}">
                  <a16:creationId xmlns:a16="http://schemas.microsoft.com/office/drawing/2014/main" xmlns="" id="{01DB0ED9-DB85-4CA8-8A2B-0BC7A397F7D5}"/>
                </a:ext>
              </a:extLst>
            </p:cNvPr>
            <p:cNvSpPr>
              <a:spLocks/>
            </p:cNvSpPr>
            <p:nvPr>
              <p:custDataLst>
                <p:tags r:id="rId201"/>
              </p:custDataLst>
            </p:nvPr>
          </p:nvSpPr>
          <p:spPr bwMode="auto">
            <a:xfrm>
              <a:off x="3207" y="1998"/>
              <a:ext cx="59" cy="90"/>
            </a:xfrm>
            <a:custGeom>
              <a:avLst/>
              <a:gdLst>
                <a:gd name="T0" fmla="*/ 6 w 8"/>
                <a:gd name="T1" fmla="*/ 0 h 12"/>
                <a:gd name="T2" fmla="*/ 8 w 8"/>
                <a:gd name="T3" fmla="*/ 7 h 12"/>
                <a:gd name="T4" fmla="*/ 6 w 8"/>
                <a:gd name="T5" fmla="*/ 12 h 12"/>
                <a:gd name="T6" fmla="*/ 6 w 8"/>
                <a:gd name="T7" fmla="*/ 12 h 12"/>
                <a:gd name="T8" fmla="*/ 3 w 8"/>
                <a:gd name="T9" fmla="*/ 8 h 12"/>
                <a:gd name="T10" fmla="*/ 2 w 8"/>
                <a:gd name="T11" fmla="*/ 6 h 12"/>
                <a:gd name="T12" fmla="*/ 1 w 8"/>
                <a:gd name="T13" fmla="*/ 2 h 12"/>
                <a:gd name="T14" fmla="*/ 6 w 8"/>
                <a:gd name="T15" fmla="*/ 0 h 12"/>
                <a:gd name="T16" fmla="*/ 6 w 8"/>
                <a:gd name="T17" fmla="*/ 0 h 12"/>
                <a:gd name="T18" fmla="*/ 6 w 8"/>
                <a:gd name="T19" fmla="*/ 0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2"/>
                <a:gd name="T32" fmla="*/ 8 w 8"/>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2">
                  <a:moveTo>
                    <a:pt x="6" y="0"/>
                  </a:moveTo>
                  <a:lnTo>
                    <a:pt x="8" y="7"/>
                  </a:lnTo>
                  <a:lnTo>
                    <a:pt x="6" y="12"/>
                  </a:lnTo>
                  <a:cubicBezTo>
                    <a:pt x="4" y="12"/>
                    <a:pt x="3" y="9"/>
                    <a:pt x="3" y="8"/>
                  </a:cubicBezTo>
                  <a:cubicBezTo>
                    <a:pt x="2" y="8"/>
                    <a:pt x="2" y="7"/>
                    <a:pt x="2" y="6"/>
                  </a:cubicBezTo>
                  <a:cubicBezTo>
                    <a:pt x="0" y="6"/>
                    <a:pt x="1" y="3"/>
                    <a:pt x="1" y="2"/>
                  </a:cubicBezTo>
                  <a:cubicBezTo>
                    <a:pt x="3" y="3"/>
                    <a:pt x="5" y="1"/>
                    <a:pt x="6"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37" name="Freeform 205">
              <a:extLst>
                <a:ext uri="{FF2B5EF4-FFF2-40B4-BE49-F238E27FC236}">
                  <a16:creationId xmlns:a16="http://schemas.microsoft.com/office/drawing/2014/main" xmlns="" id="{F914E5A6-3E77-4536-8829-2EEF88B78418}"/>
                </a:ext>
              </a:extLst>
            </p:cNvPr>
            <p:cNvSpPr>
              <a:spLocks/>
            </p:cNvSpPr>
            <p:nvPr>
              <p:custDataLst>
                <p:tags r:id="rId202"/>
              </p:custDataLst>
            </p:nvPr>
          </p:nvSpPr>
          <p:spPr bwMode="auto">
            <a:xfrm>
              <a:off x="2538" y="1502"/>
              <a:ext cx="16" cy="23"/>
            </a:xfrm>
            <a:custGeom>
              <a:avLst/>
              <a:gdLst>
                <a:gd name="T0" fmla="*/ 2 w 2"/>
                <a:gd name="T1" fmla="*/ 2 h 3"/>
                <a:gd name="T2" fmla="*/ 0 w 2"/>
                <a:gd name="T3" fmla="*/ 1 h 3"/>
                <a:gd name="T4" fmla="*/ 1 w 2"/>
                <a:gd name="T5" fmla="*/ 0 h 3"/>
                <a:gd name="T6" fmla="*/ 2 w 2"/>
                <a:gd name="T7" fmla="*/ 0 h 3"/>
                <a:gd name="T8" fmla="*/ 2 w 2"/>
                <a:gd name="T9" fmla="*/ 2 h 3"/>
                <a:gd name="T10" fmla="*/ 2 w 2"/>
                <a:gd name="T11" fmla="*/ 2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cubicBezTo>
                    <a:pt x="1" y="2"/>
                    <a:pt x="0" y="3"/>
                    <a:pt x="0" y="1"/>
                  </a:cubicBezTo>
                  <a:cubicBezTo>
                    <a:pt x="0" y="1"/>
                    <a:pt x="1" y="0"/>
                    <a:pt x="1" y="0"/>
                  </a:cubicBezTo>
                  <a:cubicBezTo>
                    <a:pt x="2" y="0"/>
                    <a:pt x="2" y="0"/>
                    <a:pt x="2" y="0"/>
                  </a:cubicBezTo>
                  <a:cubicBezTo>
                    <a:pt x="2" y="1"/>
                    <a:pt x="2" y="1"/>
                    <a:pt x="2" y="2"/>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38" name="Freeform 206">
              <a:extLst>
                <a:ext uri="{FF2B5EF4-FFF2-40B4-BE49-F238E27FC236}">
                  <a16:creationId xmlns:a16="http://schemas.microsoft.com/office/drawing/2014/main" xmlns="" id="{44ABF9D4-D987-4093-9824-B41E2E59E961}"/>
                </a:ext>
              </a:extLst>
            </p:cNvPr>
            <p:cNvSpPr>
              <a:spLocks/>
            </p:cNvSpPr>
            <p:nvPr>
              <p:custDataLst>
                <p:tags r:id="rId203"/>
              </p:custDataLst>
            </p:nvPr>
          </p:nvSpPr>
          <p:spPr bwMode="auto">
            <a:xfrm>
              <a:off x="2479" y="1482"/>
              <a:ext cx="75" cy="98"/>
            </a:xfrm>
            <a:custGeom>
              <a:avLst/>
              <a:gdLst>
                <a:gd name="T0" fmla="*/ 9 w 10"/>
                <a:gd name="T1" fmla="*/ 3 h 13"/>
                <a:gd name="T2" fmla="*/ 8 w 10"/>
                <a:gd name="T3" fmla="*/ 4 h 13"/>
                <a:gd name="T4" fmla="*/ 10 w 10"/>
                <a:gd name="T5" fmla="*/ 5 h 13"/>
                <a:gd name="T6" fmla="*/ 10 w 10"/>
                <a:gd name="T7" fmla="*/ 8 h 13"/>
                <a:gd name="T8" fmla="*/ 9 w 10"/>
                <a:gd name="T9" fmla="*/ 10 h 13"/>
                <a:gd name="T10" fmla="*/ 8 w 10"/>
                <a:gd name="T11" fmla="*/ 11 h 13"/>
                <a:gd name="T12" fmla="*/ 6 w 10"/>
                <a:gd name="T13" fmla="*/ 12 h 13"/>
                <a:gd name="T14" fmla="*/ 1 w 10"/>
                <a:gd name="T15" fmla="*/ 13 h 13"/>
                <a:gd name="T16" fmla="*/ 1 w 10"/>
                <a:gd name="T17" fmla="*/ 13 h 13"/>
                <a:gd name="T18" fmla="*/ 1 w 10"/>
                <a:gd name="T19" fmla="*/ 13 h 13"/>
                <a:gd name="T20" fmla="*/ 1 w 10"/>
                <a:gd name="T21" fmla="*/ 13 h 13"/>
                <a:gd name="T22" fmla="*/ 0 w 10"/>
                <a:gd name="T23" fmla="*/ 13 h 13"/>
                <a:gd name="T24" fmla="*/ 0 w 10"/>
                <a:gd name="T25" fmla="*/ 13 h 13"/>
                <a:gd name="T26" fmla="*/ 0 w 10"/>
                <a:gd name="T27" fmla="*/ 10 h 13"/>
                <a:gd name="T28" fmla="*/ 0 w 10"/>
                <a:gd name="T29" fmla="*/ 10 h 13"/>
                <a:gd name="T30" fmla="*/ 2 w 10"/>
                <a:gd name="T31" fmla="*/ 10 h 13"/>
                <a:gd name="T32" fmla="*/ 4 w 10"/>
                <a:gd name="T33" fmla="*/ 9 h 13"/>
                <a:gd name="T34" fmla="*/ 2 w 10"/>
                <a:gd name="T35" fmla="*/ 9 h 13"/>
                <a:gd name="T36" fmla="*/ 3 w 10"/>
                <a:gd name="T37" fmla="*/ 8 h 13"/>
                <a:gd name="T38" fmla="*/ 1 w 10"/>
                <a:gd name="T39" fmla="*/ 6 h 13"/>
                <a:gd name="T40" fmla="*/ 2 w 10"/>
                <a:gd name="T41" fmla="*/ 5 h 13"/>
                <a:gd name="T42" fmla="*/ 4 w 10"/>
                <a:gd name="T43" fmla="*/ 5 h 13"/>
                <a:gd name="T44" fmla="*/ 5 w 10"/>
                <a:gd name="T45" fmla="*/ 2 h 13"/>
                <a:gd name="T46" fmla="*/ 8 w 10"/>
                <a:gd name="T47" fmla="*/ 0 h 13"/>
                <a:gd name="T48" fmla="*/ 9 w 10"/>
                <a:gd name="T49" fmla="*/ 3 h 13"/>
                <a:gd name="T50" fmla="*/ 9 w 10"/>
                <a:gd name="T51" fmla="*/ 3 h 13"/>
                <a:gd name="T52" fmla="*/ 9 w 10"/>
                <a:gd name="T53" fmla="*/ 3 h 13"/>
                <a:gd name="T54" fmla="*/ 9 w 10"/>
                <a:gd name="T55" fmla="*/ 3 h 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
                <a:gd name="T85" fmla="*/ 0 h 13"/>
                <a:gd name="T86" fmla="*/ 10 w 10"/>
                <a:gd name="T87" fmla="*/ 13 h 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 h="13">
                  <a:moveTo>
                    <a:pt x="9" y="3"/>
                  </a:moveTo>
                  <a:cubicBezTo>
                    <a:pt x="9" y="3"/>
                    <a:pt x="8" y="4"/>
                    <a:pt x="8" y="4"/>
                  </a:cubicBezTo>
                  <a:cubicBezTo>
                    <a:pt x="8" y="5"/>
                    <a:pt x="10" y="5"/>
                    <a:pt x="10" y="5"/>
                  </a:cubicBezTo>
                  <a:cubicBezTo>
                    <a:pt x="10" y="6"/>
                    <a:pt x="10" y="7"/>
                    <a:pt x="10" y="8"/>
                  </a:cubicBezTo>
                  <a:cubicBezTo>
                    <a:pt x="10" y="9"/>
                    <a:pt x="9" y="10"/>
                    <a:pt x="9" y="10"/>
                  </a:cubicBezTo>
                  <a:cubicBezTo>
                    <a:pt x="8" y="10"/>
                    <a:pt x="8" y="11"/>
                    <a:pt x="8" y="11"/>
                  </a:cubicBezTo>
                  <a:cubicBezTo>
                    <a:pt x="7" y="11"/>
                    <a:pt x="6" y="12"/>
                    <a:pt x="6" y="12"/>
                  </a:cubicBezTo>
                  <a:cubicBezTo>
                    <a:pt x="3" y="12"/>
                    <a:pt x="3" y="13"/>
                    <a:pt x="1" y="13"/>
                  </a:cubicBezTo>
                  <a:cubicBezTo>
                    <a:pt x="1" y="13"/>
                    <a:pt x="1" y="13"/>
                    <a:pt x="0" y="13"/>
                  </a:cubicBezTo>
                  <a:lnTo>
                    <a:pt x="0" y="10"/>
                  </a:lnTo>
                  <a:cubicBezTo>
                    <a:pt x="1" y="10"/>
                    <a:pt x="2" y="10"/>
                    <a:pt x="2" y="10"/>
                  </a:cubicBezTo>
                  <a:cubicBezTo>
                    <a:pt x="3" y="10"/>
                    <a:pt x="3" y="10"/>
                    <a:pt x="4" y="9"/>
                  </a:cubicBezTo>
                  <a:cubicBezTo>
                    <a:pt x="3" y="9"/>
                    <a:pt x="2" y="10"/>
                    <a:pt x="2" y="9"/>
                  </a:cubicBezTo>
                  <a:cubicBezTo>
                    <a:pt x="2" y="9"/>
                    <a:pt x="3" y="8"/>
                    <a:pt x="3" y="8"/>
                  </a:cubicBezTo>
                  <a:cubicBezTo>
                    <a:pt x="1" y="8"/>
                    <a:pt x="1" y="7"/>
                    <a:pt x="1" y="6"/>
                  </a:cubicBezTo>
                  <a:cubicBezTo>
                    <a:pt x="2" y="5"/>
                    <a:pt x="2" y="5"/>
                    <a:pt x="2" y="5"/>
                  </a:cubicBezTo>
                  <a:cubicBezTo>
                    <a:pt x="3" y="5"/>
                    <a:pt x="4" y="5"/>
                    <a:pt x="4" y="5"/>
                  </a:cubicBezTo>
                  <a:cubicBezTo>
                    <a:pt x="5" y="5"/>
                    <a:pt x="5" y="3"/>
                    <a:pt x="5" y="2"/>
                  </a:cubicBezTo>
                  <a:cubicBezTo>
                    <a:pt x="7" y="2"/>
                    <a:pt x="6" y="0"/>
                    <a:pt x="8" y="0"/>
                  </a:cubicBezTo>
                  <a:cubicBezTo>
                    <a:pt x="9" y="1"/>
                    <a:pt x="10" y="2"/>
                    <a:pt x="9" y="3"/>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39" name="Freeform 207">
              <a:extLst>
                <a:ext uri="{FF2B5EF4-FFF2-40B4-BE49-F238E27FC236}">
                  <a16:creationId xmlns:a16="http://schemas.microsoft.com/office/drawing/2014/main" xmlns="" id="{8F8761A1-000C-43A0-91BA-F090BC426F79}"/>
                </a:ext>
              </a:extLst>
            </p:cNvPr>
            <p:cNvSpPr>
              <a:spLocks/>
            </p:cNvSpPr>
            <p:nvPr>
              <p:custDataLst>
                <p:tags r:id="rId204"/>
              </p:custDataLst>
            </p:nvPr>
          </p:nvSpPr>
          <p:spPr bwMode="auto">
            <a:xfrm>
              <a:off x="2495" y="1740"/>
              <a:ext cx="200" cy="176"/>
            </a:xfrm>
            <a:custGeom>
              <a:avLst/>
              <a:gdLst>
                <a:gd name="T0" fmla="*/ 17 w 28"/>
                <a:gd name="T1" fmla="*/ 1 h 23"/>
                <a:gd name="T2" fmla="*/ 23 w 28"/>
                <a:gd name="T3" fmla="*/ 4 h 23"/>
                <a:gd name="T4" fmla="*/ 25 w 28"/>
                <a:gd name="T5" fmla="*/ 3 h 23"/>
                <a:gd name="T6" fmla="*/ 28 w 28"/>
                <a:gd name="T7" fmla="*/ 4 h 23"/>
                <a:gd name="T8" fmla="*/ 28 w 28"/>
                <a:gd name="T9" fmla="*/ 6 h 23"/>
                <a:gd name="T10" fmla="*/ 22 w 28"/>
                <a:gd name="T11" fmla="*/ 10 h 23"/>
                <a:gd name="T12" fmla="*/ 19 w 28"/>
                <a:gd name="T13" fmla="*/ 17 h 23"/>
                <a:gd name="T14" fmla="*/ 16 w 28"/>
                <a:gd name="T15" fmla="*/ 21 h 23"/>
                <a:gd name="T16" fmla="*/ 8 w 28"/>
                <a:gd name="T17" fmla="*/ 22 h 23"/>
                <a:gd name="T18" fmla="*/ 4 w 28"/>
                <a:gd name="T19" fmla="*/ 19 h 23"/>
                <a:gd name="T20" fmla="*/ 5 w 28"/>
                <a:gd name="T21" fmla="*/ 13 h 23"/>
                <a:gd name="T22" fmla="*/ 7 w 28"/>
                <a:gd name="T23" fmla="*/ 7 h 23"/>
                <a:gd name="T24" fmla="*/ 7 w 28"/>
                <a:gd name="T25" fmla="*/ 6 h 23"/>
                <a:gd name="T26" fmla="*/ 1 w 28"/>
                <a:gd name="T27" fmla="*/ 5 h 23"/>
                <a:gd name="T28" fmla="*/ 0 w 28"/>
                <a:gd name="T29" fmla="*/ 2 h 23"/>
                <a:gd name="T30" fmla="*/ 3 w 28"/>
                <a:gd name="T31" fmla="*/ 0 h 23"/>
                <a:gd name="T32" fmla="*/ 8 w 28"/>
                <a:gd name="T33" fmla="*/ 1 h 23"/>
                <a:gd name="T34" fmla="*/ 11 w 28"/>
                <a:gd name="T35" fmla="*/ 2 h 23"/>
                <a:gd name="T36" fmla="*/ 11 w 28"/>
                <a:gd name="T37" fmla="*/ 2 h 23"/>
                <a:gd name="T38" fmla="*/ 16 w 28"/>
                <a:gd name="T39" fmla="*/ 2 h 23"/>
                <a:gd name="T40" fmla="*/ 16 w 28"/>
                <a:gd name="T41" fmla="*/ 2 h 23"/>
                <a:gd name="T42" fmla="*/ 17 w 28"/>
                <a:gd name="T43" fmla="*/ 1 h 23"/>
                <a:gd name="T44" fmla="*/ 17 w 28"/>
                <a:gd name="T45" fmla="*/ 1 h 23"/>
                <a:gd name="T46" fmla="*/ 17 w 28"/>
                <a:gd name="T47" fmla="*/ 1 h 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
                <a:gd name="T73" fmla="*/ 0 h 23"/>
                <a:gd name="T74" fmla="*/ 28 w 28"/>
                <a:gd name="T75" fmla="*/ 23 h 2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 h="23">
                  <a:moveTo>
                    <a:pt x="17" y="1"/>
                  </a:moveTo>
                  <a:cubicBezTo>
                    <a:pt x="18" y="3"/>
                    <a:pt x="22" y="4"/>
                    <a:pt x="23" y="4"/>
                  </a:cubicBezTo>
                  <a:cubicBezTo>
                    <a:pt x="24" y="4"/>
                    <a:pt x="24" y="3"/>
                    <a:pt x="25" y="3"/>
                  </a:cubicBezTo>
                  <a:cubicBezTo>
                    <a:pt x="25" y="4"/>
                    <a:pt x="27" y="4"/>
                    <a:pt x="28" y="4"/>
                  </a:cubicBezTo>
                  <a:cubicBezTo>
                    <a:pt x="28" y="4"/>
                    <a:pt x="28" y="6"/>
                    <a:pt x="28" y="6"/>
                  </a:cubicBezTo>
                  <a:cubicBezTo>
                    <a:pt x="25" y="7"/>
                    <a:pt x="23" y="9"/>
                    <a:pt x="22" y="10"/>
                  </a:cubicBezTo>
                  <a:cubicBezTo>
                    <a:pt x="19" y="12"/>
                    <a:pt x="22" y="15"/>
                    <a:pt x="19" y="17"/>
                  </a:cubicBezTo>
                  <a:cubicBezTo>
                    <a:pt x="14" y="21"/>
                    <a:pt x="17" y="21"/>
                    <a:pt x="16" y="21"/>
                  </a:cubicBezTo>
                  <a:cubicBezTo>
                    <a:pt x="9" y="20"/>
                    <a:pt x="9" y="23"/>
                    <a:pt x="8" y="22"/>
                  </a:cubicBezTo>
                  <a:cubicBezTo>
                    <a:pt x="7" y="22"/>
                    <a:pt x="6" y="19"/>
                    <a:pt x="4" y="19"/>
                  </a:cubicBezTo>
                  <a:cubicBezTo>
                    <a:pt x="6" y="17"/>
                    <a:pt x="5" y="15"/>
                    <a:pt x="5" y="13"/>
                  </a:cubicBezTo>
                  <a:cubicBezTo>
                    <a:pt x="5" y="13"/>
                    <a:pt x="7" y="7"/>
                    <a:pt x="7" y="7"/>
                  </a:cubicBezTo>
                  <a:cubicBezTo>
                    <a:pt x="7" y="7"/>
                    <a:pt x="7" y="6"/>
                    <a:pt x="7" y="6"/>
                  </a:cubicBezTo>
                  <a:cubicBezTo>
                    <a:pt x="5" y="6"/>
                    <a:pt x="3" y="5"/>
                    <a:pt x="1" y="5"/>
                  </a:cubicBezTo>
                  <a:cubicBezTo>
                    <a:pt x="1" y="5"/>
                    <a:pt x="0" y="2"/>
                    <a:pt x="0" y="2"/>
                  </a:cubicBezTo>
                  <a:cubicBezTo>
                    <a:pt x="2" y="2"/>
                    <a:pt x="2" y="0"/>
                    <a:pt x="3" y="0"/>
                  </a:cubicBezTo>
                  <a:cubicBezTo>
                    <a:pt x="6" y="0"/>
                    <a:pt x="7" y="1"/>
                    <a:pt x="8" y="1"/>
                  </a:cubicBezTo>
                  <a:cubicBezTo>
                    <a:pt x="10" y="1"/>
                    <a:pt x="11" y="2"/>
                    <a:pt x="11" y="2"/>
                  </a:cubicBezTo>
                  <a:lnTo>
                    <a:pt x="16" y="2"/>
                  </a:lnTo>
                  <a:cubicBezTo>
                    <a:pt x="16" y="2"/>
                    <a:pt x="17" y="1"/>
                    <a:pt x="17" y="1"/>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40" name="Freeform 208">
              <a:extLst>
                <a:ext uri="{FF2B5EF4-FFF2-40B4-BE49-F238E27FC236}">
                  <a16:creationId xmlns:a16="http://schemas.microsoft.com/office/drawing/2014/main" xmlns="" id="{B2897628-2030-4346-8955-354082CF7453}"/>
                </a:ext>
              </a:extLst>
            </p:cNvPr>
            <p:cNvSpPr>
              <a:spLocks/>
            </p:cNvSpPr>
            <p:nvPr>
              <p:custDataLst>
                <p:tags r:id="rId205"/>
              </p:custDataLst>
            </p:nvPr>
          </p:nvSpPr>
          <p:spPr bwMode="auto">
            <a:xfrm>
              <a:off x="2487" y="1787"/>
              <a:ext cx="59" cy="102"/>
            </a:xfrm>
            <a:custGeom>
              <a:avLst/>
              <a:gdLst>
                <a:gd name="T0" fmla="*/ 2 w 8"/>
                <a:gd name="T1" fmla="*/ 0 h 14"/>
                <a:gd name="T2" fmla="*/ 8 w 8"/>
                <a:gd name="T3" fmla="*/ 0 h 14"/>
                <a:gd name="T4" fmla="*/ 8 w 8"/>
                <a:gd name="T5" fmla="*/ 1 h 14"/>
                <a:gd name="T6" fmla="*/ 6 w 8"/>
                <a:gd name="T7" fmla="*/ 7 h 14"/>
                <a:gd name="T8" fmla="*/ 5 w 8"/>
                <a:gd name="T9" fmla="*/ 13 h 14"/>
                <a:gd name="T10" fmla="*/ 1 w 8"/>
                <a:gd name="T11" fmla="*/ 13 h 14"/>
                <a:gd name="T12" fmla="*/ 0 w 8"/>
                <a:gd name="T13" fmla="*/ 8 h 14"/>
                <a:gd name="T14" fmla="*/ 2 w 8"/>
                <a:gd name="T15" fmla="*/ 3 h 14"/>
                <a:gd name="T16" fmla="*/ 2 w 8"/>
                <a:gd name="T17" fmla="*/ 2 h 14"/>
                <a:gd name="T18" fmla="*/ 2 w 8"/>
                <a:gd name="T19" fmla="*/ 0 h 14"/>
                <a:gd name="T20" fmla="*/ 2 w 8"/>
                <a:gd name="T21" fmla="*/ 0 h 14"/>
                <a:gd name="T22" fmla="*/ 2 w 8"/>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4"/>
                <a:gd name="T38" fmla="*/ 8 w 8"/>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4">
                  <a:moveTo>
                    <a:pt x="2" y="0"/>
                  </a:moveTo>
                  <a:cubicBezTo>
                    <a:pt x="5" y="0"/>
                    <a:pt x="6" y="0"/>
                    <a:pt x="8" y="0"/>
                  </a:cubicBezTo>
                  <a:cubicBezTo>
                    <a:pt x="8" y="0"/>
                    <a:pt x="8" y="1"/>
                    <a:pt x="8" y="1"/>
                  </a:cubicBezTo>
                  <a:cubicBezTo>
                    <a:pt x="8" y="1"/>
                    <a:pt x="6" y="7"/>
                    <a:pt x="6" y="7"/>
                  </a:cubicBezTo>
                  <a:cubicBezTo>
                    <a:pt x="6" y="9"/>
                    <a:pt x="7" y="11"/>
                    <a:pt x="5" y="13"/>
                  </a:cubicBezTo>
                  <a:cubicBezTo>
                    <a:pt x="2" y="13"/>
                    <a:pt x="4" y="14"/>
                    <a:pt x="1" y="13"/>
                  </a:cubicBezTo>
                  <a:cubicBezTo>
                    <a:pt x="1" y="11"/>
                    <a:pt x="0" y="10"/>
                    <a:pt x="0" y="8"/>
                  </a:cubicBezTo>
                  <a:cubicBezTo>
                    <a:pt x="0" y="6"/>
                    <a:pt x="1" y="4"/>
                    <a:pt x="2" y="3"/>
                  </a:cubicBezTo>
                  <a:cubicBezTo>
                    <a:pt x="2" y="3"/>
                    <a:pt x="2" y="2"/>
                    <a:pt x="2" y="2"/>
                  </a:cubicBezTo>
                  <a:cubicBezTo>
                    <a:pt x="2" y="0"/>
                    <a:pt x="2" y="1"/>
                    <a:pt x="2"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41" name="Freeform 209">
              <a:extLst>
                <a:ext uri="{FF2B5EF4-FFF2-40B4-BE49-F238E27FC236}">
                  <a16:creationId xmlns:a16="http://schemas.microsoft.com/office/drawing/2014/main" xmlns="" id="{179DDE61-45CC-4455-91DF-EF5FE80FED12}"/>
                </a:ext>
              </a:extLst>
            </p:cNvPr>
            <p:cNvSpPr>
              <a:spLocks/>
            </p:cNvSpPr>
            <p:nvPr>
              <p:custDataLst>
                <p:tags r:id="rId206"/>
              </p:custDataLst>
            </p:nvPr>
          </p:nvSpPr>
          <p:spPr bwMode="auto">
            <a:xfrm>
              <a:off x="2346" y="2112"/>
              <a:ext cx="227" cy="266"/>
            </a:xfrm>
            <a:custGeom>
              <a:avLst/>
              <a:gdLst>
                <a:gd name="T0" fmla="*/ 13 w 32"/>
                <a:gd name="T1" fmla="*/ 35 h 35"/>
                <a:gd name="T2" fmla="*/ 14 w 32"/>
                <a:gd name="T3" fmla="*/ 32 h 35"/>
                <a:gd name="T4" fmla="*/ 15 w 32"/>
                <a:gd name="T5" fmla="*/ 34 h 35"/>
                <a:gd name="T6" fmla="*/ 16 w 32"/>
                <a:gd name="T7" fmla="*/ 33 h 35"/>
                <a:gd name="T8" fmla="*/ 16 w 32"/>
                <a:gd name="T9" fmla="*/ 33 h 35"/>
                <a:gd name="T10" fmla="*/ 29 w 32"/>
                <a:gd name="T11" fmla="*/ 33 h 35"/>
                <a:gd name="T12" fmla="*/ 29 w 32"/>
                <a:gd name="T13" fmla="*/ 33 h 35"/>
                <a:gd name="T14" fmla="*/ 27 w 32"/>
                <a:gd name="T15" fmla="*/ 6 h 35"/>
                <a:gd name="T16" fmla="*/ 32 w 32"/>
                <a:gd name="T17" fmla="*/ 6 h 35"/>
                <a:gd name="T18" fmla="*/ 32 w 32"/>
                <a:gd name="T19" fmla="*/ 6 h 35"/>
                <a:gd name="T20" fmla="*/ 22 w 32"/>
                <a:gd name="T21" fmla="*/ 0 h 35"/>
                <a:gd name="T22" fmla="*/ 22 w 32"/>
                <a:gd name="T23" fmla="*/ 0 h 35"/>
                <a:gd name="T24" fmla="*/ 22 w 32"/>
                <a:gd name="T25" fmla="*/ 3 h 35"/>
                <a:gd name="T26" fmla="*/ 22 w 32"/>
                <a:gd name="T27" fmla="*/ 3 h 35"/>
                <a:gd name="T28" fmla="*/ 14 w 32"/>
                <a:gd name="T29" fmla="*/ 3 h 35"/>
                <a:gd name="T30" fmla="*/ 13 w 32"/>
                <a:gd name="T31" fmla="*/ 3 h 35"/>
                <a:gd name="T32" fmla="*/ 14 w 32"/>
                <a:gd name="T33" fmla="*/ 10 h 35"/>
                <a:gd name="T34" fmla="*/ 14 w 32"/>
                <a:gd name="T35" fmla="*/ 10 h 35"/>
                <a:gd name="T36" fmla="*/ 10 w 32"/>
                <a:gd name="T37" fmla="*/ 11 h 35"/>
                <a:gd name="T38" fmla="*/ 11 w 32"/>
                <a:gd name="T39" fmla="*/ 13 h 35"/>
                <a:gd name="T40" fmla="*/ 11 w 32"/>
                <a:gd name="T41" fmla="*/ 16 h 35"/>
                <a:gd name="T42" fmla="*/ 11 w 32"/>
                <a:gd name="T43" fmla="*/ 16 h 35"/>
                <a:gd name="T44" fmla="*/ 2 w 32"/>
                <a:gd name="T45" fmla="*/ 16 h 35"/>
                <a:gd name="T46" fmla="*/ 2 w 32"/>
                <a:gd name="T47" fmla="*/ 16 h 35"/>
                <a:gd name="T48" fmla="*/ 1 w 32"/>
                <a:gd name="T49" fmla="*/ 17 h 35"/>
                <a:gd name="T50" fmla="*/ 2 w 32"/>
                <a:gd name="T51" fmla="*/ 25 h 35"/>
                <a:gd name="T52" fmla="*/ 0 w 32"/>
                <a:gd name="T53" fmla="*/ 31 h 35"/>
                <a:gd name="T54" fmla="*/ 1 w 32"/>
                <a:gd name="T55" fmla="*/ 31 h 35"/>
                <a:gd name="T56" fmla="*/ 6 w 32"/>
                <a:gd name="T57" fmla="*/ 29 h 35"/>
                <a:gd name="T58" fmla="*/ 9 w 32"/>
                <a:gd name="T59" fmla="*/ 30 h 35"/>
                <a:gd name="T60" fmla="*/ 13 w 32"/>
                <a:gd name="T61" fmla="*/ 35 h 35"/>
                <a:gd name="T62" fmla="*/ 13 w 32"/>
                <a:gd name="T63" fmla="*/ 35 h 35"/>
                <a:gd name="T64" fmla="*/ 13 w 32"/>
                <a:gd name="T65" fmla="*/ 35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
                <a:gd name="T100" fmla="*/ 0 h 35"/>
                <a:gd name="T101" fmla="*/ 32 w 32"/>
                <a:gd name="T102" fmla="*/ 35 h 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 h="35">
                  <a:moveTo>
                    <a:pt x="13" y="35"/>
                  </a:moveTo>
                  <a:cubicBezTo>
                    <a:pt x="14" y="34"/>
                    <a:pt x="13" y="34"/>
                    <a:pt x="14" y="32"/>
                  </a:cubicBezTo>
                  <a:cubicBezTo>
                    <a:pt x="14" y="32"/>
                    <a:pt x="14" y="34"/>
                    <a:pt x="15" y="34"/>
                  </a:cubicBezTo>
                  <a:cubicBezTo>
                    <a:pt x="16" y="34"/>
                    <a:pt x="16" y="34"/>
                    <a:pt x="16" y="33"/>
                  </a:cubicBezTo>
                  <a:lnTo>
                    <a:pt x="29" y="33"/>
                  </a:lnTo>
                  <a:cubicBezTo>
                    <a:pt x="29" y="33"/>
                    <a:pt x="27" y="6"/>
                    <a:pt x="27" y="6"/>
                  </a:cubicBezTo>
                  <a:cubicBezTo>
                    <a:pt x="27" y="6"/>
                    <a:pt x="32" y="6"/>
                    <a:pt x="32" y="6"/>
                  </a:cubicBezTo>
                  <a:lnTo>
                    <a:pt x="22" y="0"/>
                  </a:lnTo>
                  <a:cubicBezTo>
                    <a:pt x="22" y="0"/>
                    <a:pt x="22" y="2"/>
                    <a:pt x="22" y="3"/>
                  </a:cubicBezTo>
                  <a:lnTo>
                    <a:pt x="14" y="3"/>
                  </a:lnTo>
                  <a:lnTo>
                    <a:pt x="13" y="3"/>
                  </a:lnTo>
                  <a:lnTo>
                    <a:pt x="14" y="10"/>
                  </a:lnTo>
                  <a:cubicBezTo>
                    <a:pt x="14" y="10"/>
                    <a:pt x="11" y="11"/>
                    <a:pt x="10" y="11"/>
                  </a:cubicBezTo>
                  <a:cubicBezTo>
                    <a:pt x="10" y="12"/>
                    <a:pt x="10" y="12"/>
                    <a:pt x="11" y="13"/>
                  </a:cubicBezTo>
                  <a:cubicBezTo>
                    <a:pt x="11" y="13"/>
                    <a:pt x="11" y="16"/>
                    <a:pt x="11" y="16"/>
                  </a:cubicBezTo>
                  <a:lnTo>
                    <a:pt x="2" y="16"/>
                  </a:lnTo>
                  <a:cubicBezTo>
                    <a:pt x="2" y="17"/>
                    <a:pt x="2" y="17"/>
                    <a:pt x="1" y="17"/>
                  </a:cubicBezTo>
                  <a:cubicBezTo>
                    <a:pt x="1" y="20"/>
                    <a:pt x="2" y="22"/>
                    <a:pt x="2" y="25"/>
                  </a:cubicBezTo>
                  <a:cubicBezTo>
                    <a:pt x="2" y="27"/>
                    <a:pt x="1" y="29"/>
                    <a:pt x="0" y="31"/>
                  </a:cubicBezTo>
                  <a:cubicBezTo>
                    <a:pt x="1" y="30"/>
                    <a:pt x="0" y="32"/>
                    <a:pt x="1" y="31"/>
                  </a:cubicBezTo>
                  <a:cubicBezTo>
                    <a:pt x="2" y="31"/>
                    <a:pt x="6" y="29"/>
                    <a:pt x="6" y="29"/>
                  </a:cubicBezTo>
                  <a:cubicBezTo>
                    <a:pt x="7" y="30"/>
                    <a:pt x="8" y="30"/>
                    <a:pt x="9" y="30"/>
                  </a:cubicBezTo>
                  <a:cubicBezTo>
                    <a:pt x="9" y="33"/>
                    <a:pt x="12" y="34"/>
                    <a:pt x="13" y="35"/>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42" name="Freeform 210">
              <a:extLst>
                <a:ext uri="{FF2B5EF4-FFF2-40B4-BE49-F238E27FC236}">
                  <a16:creationId xmlns:a16="http://schemas.microsoft.com/office/drawing/2014/main" xmlns="" id="{9B9458BF-D889-440F-BF02-F44896D62D95}"/>
                </a:ext>
              </a:extLst>
            </p:cNvPr>
            <p:cNvSpPr>
              <a:spLocks/>
            </p:cNvSpPr>
            <p:nvPr>
              <p:custDataLst>
                <p:tags r:id="rId207"/>
              </p:custDataLst>
            </p:nvPr>
          </p:nvSpPr>
          <p:spPr bwMode="auto">
            <a:xfrm>
              <a:off x="2429" y="2147"/>
              <a:ext cx="305" cy="329"/>
            </a:xfrm>
            <a:custGeom>
              <a:avLst/>
              <a:gdLst>
                <a:gd name="T0" fmla="*/ 3 w 42"/>
                <a:gd name="T1" fmla="*/ 38 h 43"/>
                <a:gd name="T2" fmla="*/ 5 w 42"/>
                <a:gd name="T3" fmla="*/ 38 h 43"/>
                <a:gd name="T4" fmla="*/ 7 w 42"/>
                <a:gd name="T5" fmla="*/ 37 h 43"/>
                <a:gd name="T6" fmla="*/ 7 w 42"/>
                <a:gd name="T7" fmla="*/ 37 h 43"/>
                <a:gd name="T8" fmla="*/ 8 w 42"/>
                <a:gd name="T9" fmla="*/ 37 h 43"/>
                <a:gd name="T10" fmla="*/ 8 w 42"/>
                <a:gd name="T11" fmla="*/ 37 h 43"/>
                <a:gd name="T12" fmla="*/ 11 w 42"/>
                <a:gd name="T13" fmla="*/ 41 h 43"/>
                <a:gd name="T14" fmla="*/ 11 w 42"/>
                <a:gd name="T15" fmla="*/ 43 h 43"/>
                <a:gd name="T16" fmla="*/ 11 w 42"/>
                <a:gd name="T17" fmla="*/ 43 h 43"/>
                <a:gd name="T18" fmla="*/ 15 w 42"/>
                <a:gd name="T19" fmla="*/ 43 h 43"/>
                <a:gd name="T20" fmla="*/ 15 w 42"/>
                <a:gd name="T21" fmla="*/ 43 h 43"/>
                <a:gd name="T22" fmla="*/ 15 w 42"/>
                <a:gd name="T23" fmla="*/ 41 h 43"/>
                <a:gd name="T24" fmla="*/ 15 w 42"/>
                <a:gd name="T25" fmla="*/ 43 h 43"/>
                <a:gd name="T26" fmla="*/ 17 w 42"/>
                <a:gd name="T27" fmla="*/ 43 h 43"/>
                <a:gd name="T28" fmla="*/ 18 w 42"/>
                <a:gd name="T29" fmla="*/ 38 h 43"/>
                <a:gd name="T30" fmla="*/ 22 w 42"/>
                <a:gd name="T31" fmla="*/ 35 h 43"/>
                <a:gd name="T32" fmla="*/ 25 w 42"/>
                <a:gd name="T33" fmla="*/ 31 h 43"/>
                <a:gd name="T34" fmla="*/ 32 w 42"/>
                <a:gd name="T35" fmla="*/ 29 h 43"/>
                <a:gd name="T36" fmla="*/ 32 w 42"/>
                <a:gd name="T37" fmla="*/ 29 h 43"/>
                <a:gd name="T38" fmla="*/ 34 w 42"/>
                <a:gd name="T39" fmla="*/ 29 h 43"/>
                <a:gd name="T40" fmla="*/ 34 w 42"/>
                <a:gd name="T41" fmla="*/ 29 h 43"/>
                <a:gd name="T42" fmla="*/ 40 w 42"/>
                <a:gd name="T43" fmla="*/ 28 h 43"/>
                <a:gd name="T44" fmla="*/ 42 w 42"/>
                <a:gd name="T45" fmla="*/ 19 h 43"/>
                <a:gd name="T46" fmla="*/ 42 w 42"/>
                <a:gd name="T47" fmla="*/ 19 h 43"/>
                <a:gd name="T48" fmla="*/ 42 w 42"/>
                <a:gd name="T49" fmla="*/ 17 h 43"/>
                <a:gd name="T50" fmla="*/ 42 w 42"/>
                <a:gd name="T51" fmla="*/ 17 h 43"/>
                <a:gd name="T52" fmla="*/ 35 w 42"/>
                <a:gd name="T53" fmla="*/ 13 h 43"/>
                <a:gd name="T54" fmla="*/ 35 w 42"/>
                <a:gd name="T55" fmla="*/ 13 h 43"/>
                <a:gd name="T56" fmla="*/ 34 w 42"/>
                <a:gd name="T57" fmla="*/ 12 h 43"/>
                <a:gd name="T58" fmla="*/ 33 w 42"/>
                <a:gd name="T59" fmla="*/ 10 h 43"/>
                <a:gd name="T60" fmla="*/ 18 w 42"/>
                <a:gd name="T61" fmla="*/ 0 h 43"/>
                <a:gd name="T62" fmla="*/ 18 w 42"/>
                <a:gd name="T63" fmla="*/ 0 h 43"/>
                <a:gd name="T64" fmla="*/ 18 w 42"/>
                <a:gd name="T65" fmla="*/ 1 h 43"/>
                <a:gd name="T66" fmla="*/ 18 w 42"/>
                <a:gd name="T67" fmla="*/ 1 h 43"/>
                <a:gd name="T68" fmla="*/ 15 w 42"/>
                <a:gd name="T69" fmla="*/ 1 h 43"/>
                <a:gd name="T70" fmla="*/ 15 w 42"/>
                <a:gd name="T71" fmla="*/ 1 h 43"/>
                <a:gd name="T72" fmla="*/ 17 w 42"/>
                <a:gd name="T73" fmla="*/ 28 h 43"/>
                <a:gd name="T74" fmla="*/ 17 w 42"/>
                <a:gd name="T75" fmla="*/ 28 h 43"/>
                <a:gd name="T76" fmla="*/ 4 w 42"/>
                <a:gd name="T77" fmla="*/ 28 h 43"/>
                <a:gd name="T78" fmla="*/ 4 w 42"/>
                <a:gd name="T79" fmla="*/ 28 h 43"/>
                <a:gd name="T80" fmla="*/ 3 w 42"/>
                <a:gd name="T81" fmla="*/ 29 h 43"/>
                <a:gd name="T82" fmla="*/ 2 w 42"/>
                <a:gd name="T83" fmla="*/ 27 h 43"/>
                <a:gd name="T84" fmla="*/ 0 w 42"/>
                <a:gd name="T85" fmla="*/ 30 h 43"/>
                <a:gd name="T86" fmla="*/ 0 w 42"/>
                <a:gd name="T87" fmla="*/ 30 h 43"/>
                <a:gd name="T88" fmla="*/ 0 w 42"/>
                <a:gd name="T89" fmla="*/ 34 h 43"/>
                <a:gd name="T90" fmla="*/ 3 w 42"/>
                <a:gd name="T91" fmla="*/ 35 h 43"/>
                <a:gd name="T92" fmla="*/ 3 w 42"/>
                <a:gd name="T93" fmla="*/ 35 h 43"/>
                <a:gd name="T94" fmla="*/ 3 w 42"/>
                <a:gd name="T95" fmla="*/ 36 h 43"/>
                <a:gd name="T96" fmla="*/ 3 w 42"/>
                <a:gd name="T97" fmla="*/ 36 h 43"/>
                <a:gd name="T98" fmla="*/ 3 w 42"/>
                <a:gd name="T99" fmla="*/ 38 h 43"/>
                <a:gd name="T100" fmla="*/ 3 w 42"/>
                <a:gd name="T101" fmla="*/ 38 h 4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2"/>
                <a:gd name="T154" fmla="*/ 0 h 43"/>
                <a:gd name="T155" fmla="*/ 42 w 42"/>
                <a:gd name="T156" fmla="*/ 43 h 4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2" h="43">
                  <a:moveTo>
                    <a:pt x="3" y="38"/>
                  </a:moveTo>
                  <a:cubicBezTo>
                    <a:pt x="4" y="38"/>
                    <a:pt x="5" y="38"/>
                    <a:pt x="5" y="38"/>
                  </a:cubicBezTo>
                  <a:cubicBezTo>
                    <a:pt x="6" y="38"/>
                    <a:pt x="7" y="38"/>
                    <a:pt x="7" y="37"/>
                  </a:cubicBezTo>
                  <a:lnTo>
                    <a:pt x="8" y="37"/>
                  </a:lnTo>
                  <a:cubicBezTo>
                    <a:pt x="9" y="39"/>
                    <a:pt x="9" y="41"/>
                    <a:pt x="11" y="41"/>
                  </a:cubicBezTo>
                  <a:cubicBezTo>
                    <a:pt x="11" y="41"/>
                    <a:pt x="11" y="42"/>
                    <a:pt x="11" y="43"/>
                  </a:cubicBezTo>
                  <a:lnTo>
                    <a:pt x="15" y="43"/>
                  </a:lnTo>
                  <a:cubicBezTo>
                    <a:pt x="15" y="42"/>
                    <a:pt x="15" y="41"/>
                    <a:pt x="15" y="41"/>
                  </a:cubicBezTo>
                  <a:cubicBezTo>
                    <a:pt x="15" y="42"/>
                    <a:pt x="16" y="42"/>
                    <a:pt x="15" y="43"/>
                  </a:cubicBezTo>
                  <a:cubicBezTo>
                    <a:pt x="16" y="43"/>
                    <a:pt x="17" y="43"/>
                    <a:pt x="17" y="43"/>
                  </a:cubicBezTo>
                  <a:cubicBezTo>
                    <a:pt x="18" y="41"/>
                    <a:pt x="18" y="39"/>
                    <a:pt x="18" y="38"/>
                  </a:cubicBezTo>
                  <a:cubicBezTo>
                    <a:pt x="19" y="36"/>
                    <a:pt x="21" y="36"/>
                    <a:pt x="22" y="35"/>
                  </a:cubicBezTo>
                  <a:cubicBezTo>
                    <a:pt x="23" y="34"/>
                    <a:pt x="23" y="31"/>
                    <a:pt x="25" y="31"/>
                  </a:cubicBezTo>
                  <a:cubicBezTo>
                    <a:pt x="27" y="32"/>
                    <a:pt x="27" y="29"/>
                    <a:pt x="32" y="29"/>
                  </a:cubicBezTo>
                  <a:lnTo>
                    <a:pt x="34" y="29"/>
                  </a:lnTo>
                  <a:cubicBezTo>
                    <a:pt x="36" y="28"/>
                    <a:pt x="38" y="29"/>
                    <a:pt x="40" y="28"/>
                  </a:cubicBezTo>
                  <a:cubicBezTo>
                    <a:pt x="42" y="27"/>
                    <a:pt x="42" y="22"/>
                    <a:pt x="42" y="19"/>
                  </a:cubicBezTo>
                  <a:lnTo>
                    <a:pt x="42" y="17"/>
                  </a:lnTo>
                  <a:cubicBezTo>
                    <a:pt x="41" y="17"/>
                    <a:pt x="35" y="14"/>
                    <a:pt x="35" y="13"/>
                  </a:cubicBezTo>
                  <a:lnTo>
                    <a:pt x="34" y="12"/>
                  </a:lnTo>
                  <a:lnTo>
                    <a:pt x="33" y="10"/>
                  </a:lnTo>
                  <a:lnTo>
                    <a:pt x="18" y="0"/>
                  </a:lnTo>
                  <a:cubicBezTo>
                    <a:pt x="18" y="0"/>
                    <a:pt x="18" y="1"/>
                    <a:pt x="18" y="1"/>
                  </a:cubicBezTo>
                  <a:lnTo>
                    <a:pt x="15" y="1"/>
                  </a:lnTo>
                  <a:cubicBezTo>
                    <a:pt x="15" y="1"/>
                    <a:pt x="18" y="28"/>
                    <a:pt x="17" y="28"/>
                  </a:cubicBezTo>
                  <a:lnTo>
                    <a:pt x="4" y="28"/>
                  </a:lnTo>
                  <a:cubicBezTo>
                    <a:pt x="4" y="29"/>
                    <a:pt x="4" y="29"/>
                    <a:pt x="3" y="29"/>
                  </a:cubicBezTo>
                  <a:cubicBezTo>
                    <a:pt x="2" y="29"/>
                    <a:pt x="2" y="27"/>
                    <a:pt x="2" y="27"/>
                  </a:cubicBezTo>
                  <a:cubicBezTo>
                    <a:pt x="1" y="29"/>
                    <a:pt x="2" y="29"/>
                    <a:pt x="0" y="30"/>
                  </a:cubicBezTo>
                  <a:lnTo>
                    <a:pt x="0" y="34"/>
                  </a:lnTo>
                  <a:lnTo>
                    <a:pt x="3" y="35"/>
                  </a:lnTo>
                  <a:cubicBezTo>
                    <a:pt x="3" y="36"/>
                    <a:pt x="3" y="36"/>
                    <a:pt x="3" y="36"/>
                  </a:cubicBezTo>
                  <a:lnTo>
                    <a:pt x="3" y="38"/>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43" name="Freeform 211">
              <a:extLst>
                <a:ext uri="{FF2B5EF4-FFF2-40B4-BE49-F238E27FC236}">
                  <a16:creationId xmlns:a16="http://schemas.microsoft.com/office/drawing/2014/main" xmlns="" id="{98F5B3AB-02B3-4A6A-9C5D-FE48700B52F4}"/>
                </a:ext>
              </a:extLst>
            </p:cNvPr>
            <p:cNvSpPr>
              <a:spLocks/>
            </p:cNvSpPr>
            <p:nvPr>
              <p:custDataLst>
                <p:tags r:id="rId208"/>
              </p:custDataLst>
            </p:nvPr>
          </p:nvSpPr>
          <p:spPr bwMode="auto">
            <a:xfrm>
              <a:off x="2417" y="1916"/>
              <a:ext cx="223" cy="180"/>
            </a:xfrm>
            <a:custGeom>
              <a:avLst/>
              <a:gdLst>
                <a:gd name="T0" fmla="*/ 28 w 31"/>
                <a:gd name="T1" fmla="*/ 3 h 24"/>
                <a:gd name="T2" fmla="*/ 29 w 31"/>
                <a:gd name="T3" fmla="*/ 3 h 24"/>
                <a:gd name="T4" fmla="*/ 29 w 31"/>
                <a:gd name="T5" fmla="*/ 3 h 24"/>
                <a:gd name="T6" fmla="*/ 29 w 31"/>
                <a:gd name="T7" fmla="*/ 8 h 24"/>
                <a:gd name="T8" fmla="*/ 29 w 31"/>
                <a:gd name="T9" fmla="*/ 8 h 24"/>
                <a:gd name="T10" fmla="*/ 31 w 31"/>
                <a:gd name="T11" fmla="*/ 10 h 24"/>
                <a:gd name="T12" fmla="*/ 28 w 31"/>
                <a:gd name="T13" fmla="*/ 11 h 24"/>
                <a:gd name="T14" fmla="*/ 24 w 31"/>
                <a:gd name="T15" fmla="*/ 14 h 24"/>
                <a:gd name="T16" fmla="*/ 17 w 31"/>
                <a:gd name="T17" fmla="*/ 18 h 24"/>
                <a:gd name="T18" fmla="*/ 12 w 31"/>
                <a:gd name="T19" fmla="*/ 21 h 24"/>
                <a:gd name="T20" fmla="*/ 12 w 31"/>
                <a:gd name="T21" fmla="*/ 21 h 24"/>
                <a:gd name="T22" fmla="*/ 12 w 31"/>
                <a:gd name="T23" fmla="*/ 24 h 24"/>
                <a:gd name="T24" fmla="*/ 0 w 31"/>
                <a:gd name="T25" fmla="*/ 24 h 24"/>
                <a:gd name="T26" fmla="*/ 0 w 31"/>
                <a:gd name="T27" fmla="*/ 24 h 24"/>
                <a:gd name="T28" fmla="*/ 4 w 31"/>
                <a:gd name="T29" fmla="*/ 23 h 24"/>
                <a:gd name="T30" fmla="*/ 4 w 31"/>
                <a:gd name="T31" fmla="*/ 21 h 24"/>
                <a:gd name="T32" fmla="*/ 9 w 31"/>
                <a:gd name="T33" fmla="*/ 17 h 24"/>
                <a:gd name="T34" fmla="*/ 9 w 31"/>
                <a:gd name="T35" fmla="*/ 9 h 24"/>
                <a:gd name="T36" fmla="*/ 12 w 31"/>
                <a:gd name="T37" fmla="*/ 7 h 24"/>
                <a:gd name="T38" fmla="*/ 15 w 31"/>
                <a:gd name="T39" fmla="*/ 7 h 24"/>
                <a:gd name="T40" fmla="*/ 19 w 31"/>
                <a:gd name="T41" fmla="*/ 0 h 24"/>
                <a:gd name="T42" fmla="*/ 22 w 31"/>
                <a:gd name="T43" fmla="*/ 1 h 24"/>
                <a:gd name="T44" fmla="*/ 26 w 31"/>
                <a:gd name="T45" fmla="*/ 1 h 24"/>
                <a:gd name="T46" fmla="*/ 27 w 31"/>
                <a:gd name="T47" fmla="*/ 3 h 24"/>
                <a:gd name="T48" fmla="*/ 27 w 31"/>
                <a:gd name="T49" fmla="*/ 3 h 24"/>
                <a:gd name="T50" fmla="*/ 28 w 31"/>
                <a:gd name="T51" fmla="*/ 3 h 24"/>
                <a:gd name="T52" fmla="*/ 28 w 31"/>
                <a:gd name="T53" fmla="*/ 3 h 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1"/>
                <a:gd name="T82" fmla="*/ 0 h 24"/>
                <a:gd name="T83" fmla="*/ 31 w 31"/>
                <a:gd name="T84" fmla="*/ 24 h 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1" h="24">
                  <a:moveTo>
                    <a:pt x="28" y="3"/>
                  </a:moveTo>
                  <a:cubicBezTo>
                    <a:pt x="28" y="3"/>
                    <a:pt x="29" y="3"/>
                    <a:pt x="29" y="3"/>
                  </a:cubicBezTo>
                  <a:lnTo>
                    <a:pt x="29" y="8"/>
                  </a:lnTo>
                  <a:cubicBezTo>
                    <a:pt x="29" y="9"/>
                    <a:pt x="31" y="9"/>
                    <a:pt x="31" y="10"/>
                  </a:cubicBezTo>
                  <a:cubicBezTo>
                    <a:pt x="31" y="11"/>
                    <a:pt x="29" y="11"/>
                    <a:pt x="28" y="11"/>
                  </a:cubicBezTo>
                  <a:cubicBezTo>
                    <a:pt x="27" y="11"/>
                    <a:pt x="24" y="12"/>
                    <a:pt x="24" y="14"/>
                  </a:cubicBezTo>
                  <a:cubicBezTo>
                    <a:pt x="22" y="15"/>
                    <a:pt x="21" y="18"/>
                    <a:pt x="17" y="18"/>
                  </a:cubicBezTo>
                  <a:cubicBezTo>
                    <a:pt x="14" y="18"/>
                    <a:pt x="14" y="20"/>
                    <a:pt x="12" y="21"/>
                  </a:cubicBezTo>
                  <a:lnTo>
                    <a:pt x="12" y="24"/>
                  </a:lnTo>
                  <a:lnTo>
                    <a:pt x="0" y="24"/>
                  </a:lnTo>
                  <a:cubicBezTo>
                    <a:pt x="1" y="24"/>
                    <a:pt x="2" y="24"/>
                    <a:pt x="4" y="23"/>
                  </a:cubicBezTo>
                  <a:cubicBezTo>
                    <a:pt x="5" y="23"/>
                    <a:pt x="4" y="22"/>
                    <a:pt x="4" y="21"/>
                  </a:cubicBezTo>
                  <a:cubicBezTo>
                    <a:pt x="5" y="20"/>
                    <a:pt x="9" y="20"/>
                    <a:pt x="9" y="17"/>
                  </a:cubicBezTo>
                  <a:cubicBezTo>
                    <a:pt x="9" y="15"/>
                    <a:pt x="9" y="12"/>
                    <a:pt x="9" y="9"/>
                  </a:cubicBezTo>
                  <a:cubicBezTo>
                    <a:pt x="11" y="9"/>
                    <a:pt x="11" y="8"/>
                    <a:pt x="12" y="7"/>
                  </a:cubicBezTo>
                  <a:cubicBezTo>
                    <a:pt x="13" y="7"/>
                    <a:pt x="14" y="7"/>
                    <a:pt x="15" y="7"/>
                  </a:cubicBezTo>
                  <a:cubicBezTo>
                    <a:pt x="17" y="6"/>
                    <a:pt x="17" y="2"/>
                    <a:pt x="19" y="0"/>
                  </a:cubicBezTo>
                  <a:cubicBezTo>
                    <a:pt x="19" y="2"/>
                    <a:pt x="20" y="1"/>
                    <a:pt x="22" y="1"/>
                  </a:cubicBezTo>
                  <a:cubicBezTo>
                    <a:pt x="23" y="1"/>
                    <a:pt x="25" y="1"/>
                    <a:pt x="26" y="1"/>
                  </a:cubicBezTo>
                  <a:cubicBezTo>
                    <a:pt x="27" y="1"/>
                    <a:pt x="27" y="3"/>
                    <a:pt x="27" y="3"/>
                  </a:cubicBezTo>
                  <a:lnTo>
                    <a:pt x="28" y="3"/>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44" name="Freeform 212">
              <a:extLst>
                <a:ext uri="{FF2B5EF4-FFF2-40B4-BE49-F238E27FC236}">
                  <a16:creationId xmlns:a16="http://schemas.microsoft.com/office/drawing/2014/main" xmlns="" id="{296676D6-27BF-4C8E-81C6-BBC200FB1CF8}"/>
                </a:ext>
              </a:extLst>
            </p:cNvPr>
            <p:cNvSpPr>
              <a:spLocks/>
            </p:cNvSpPr>
            <p:nvPr>
              <p:custDataLst>
                <p:tags r:id="rId209"/>
              </p:custDataLst>
            </p:nvPr>
          </p:nvSpPr>
          <p:spPr bwMode="auto">
            <a:xfrm>
              <a:off x="2503" y="1873"/>
              <a:ext cx="360" cy="403"/>
            </a:xfrm>
            <a:custGeom>
              <a:avLst/>
              <a:gdLst>
                <a:gd name="T0" fmla="*/ 230 w 360"/>
                <a:gd name="T1" fmla="*/ 403 h 403"/>
                <a:gd name="T2" fmla="*/ 245 w 360"/>
                <a:gd name="T3" fmla="*/ 403 h 403"/>
                <a:gd name="T4" fmla="*/ 245 w 360"/>
                <a:gd name="T5" fmla="*/ 403 h 403"/>
                <a:gd name="T6" fmla="*/ 360 w 360"/>
                <a:gd name="T7" fmla="*/ 312 h 403"/>
                <a:gd name="T8" fmla="*/ 360 w 360"/>
                <a:gd name="T9" fmla="*/ 312 h 403"/>
                <a:gd name="T10" fmla="*/ 324 w 360"/>
                <a:gd name="T11" fmla="*/ 266 h 403"/>
                <a:gd name="T12" fmla="*/ 324 w 360"/>
                <a:gd name="T13" fmla="*/ 236 h 403"/>
                <a:gd name="T14" fmla="*/ 317 w 360"/>
                <a:gd name="T15" fmla="*/ 167 h 403"/>
                <a:gd name="T16" fmla="*/ 288 w 360"/>
                <a:gd name="T17" fmla="*/ 91 h 403"/>
                <a:gd name="T18" fmla="*/ 295 w 360"/>
                <a:gd name="T19" fmla="*/ 68 h 403"/>
                <a:gd name="T20" fmla="*/ 302 w 360"/>
                <a:gd name="T21" fmla="*/ 0 h 403"/>
                <a:gd name="T22" fmla="*/ 252 w 360"/>
                <a:gd name="T23" fmla="*/ 15 h 403"/>
                <a:gd name="T24" fmla="*/ 216 w 360"/>
                <a:gd name="T25" fmla="*/ 15 h 403"/>
                <a:gd name="T26" fmla="*/ 144 w 360"/>
                <a:gd name="T27" fmla="*/ 30 h 403"/>
                <a:gd name="T28" fmla="*/ 108 w 360"/>
                <a:gd name="T29" fmla="*/ 61 h 403"/>
                <a:gd name="T30" fmla="*/ 122 w 360"/>
                <a:gd name="T31" fmla="*/ 61 h 403"/>
                <a:gd name="T32" fmla="*/ 122 w 360"/>
                <a:gd name="T33" fmla="*/ 61 h 403"/>
                <a:gd name="T34" fmla="*/ 122 w 360"/>
                <a:gd name="T35" fmla="*/ 99 h 403"/>
                <a:gd name="T36" fmla="*/ 122 w 360"/>
                <a:gd name="T37" fmla="*/ 99 h 403"/>
                <a:gd name="T38" fmla="*/ 137 w 360"/>
                <a:gd name="T39" fmla="*/ 114 h 403"/>
                <a:gd name="T40" fmla="*/ 115 w 360"/>
                <a:gd name="T41" fmla="*/ 122 h 403"/>
                <a:gd name="T42" fmla="*/ 86 w 360"/>
                <a:gd name="T43" fmla="*/ 144 h 403"/>
                <a:gd name="T44" fmla="*/ 36 w 360"/>
                <a:gd name="T45" fmla="*/ 175 h 403"/>
                <a:gd name="T46" fmla="*/ 0 w 360"/>
                <a:gd name="T47" fmla="*/ 198 h 403"/>
                <a:gd name="T48" fmla="*/ 0 w 360"/>
                <a:gd name="T49" fmla="*/ 198 h 403"/>
                <a:gd name="T50" fmla="*/ 0 w 360"/>
                <a:gd name="T51" fmla="*/ 221 h 403"/>
                <a:gd name="T52" fmla="*/ 0 w 360"/>
                <a:gd name="T53" fmla="*/ 228 h 403"/>
                <a:gd name="T54" fmla="*/ 5 w 360"/>
                <a:gd name="T55" fmla="*/ 242 h 403"/>
                <a:gd name="T56" fmla="*/ 23 w 360"/>
                <a:gd name="T57" fmla="*/ 254 h 403"/>
                <a:gd name="T58" fmla="*/ 62 w 360"/>
                <a:gd name="T59" fmla="*/ 278 h 403"/>
                <a:gd name="T60" fmla="*/ 166 w 360"/>
                <a:gd name="T61" fmla="*/ 350 h 403"/>
                <a:gd name="T62" fmla="*/ 173 w 360"/>
                <a:gd name="T63" fmla="*/ 365 h 403"/>
                <a:gd name="T64" fmla="*/ 180 w 360"/>
                <a:gd name="T65" fmla="*/ 373 h 403"/>
                <a:gd name="T66" fmla="*/ 180 w 360"/>
                <a:gd name="T67" fmla="*/ 373 h 403"/>
                <a:gd name="T68" fmla="*/ 230 w 360"/>
                <a:gd name="T69" fmla="*/ 403 h 403"/>
                <a:gd name="T70" fmla="*/ 230 w 360"/>
                <a:gd name="T71" fmla="*/ 403 h 403"/>
                <a:gd name="T72" fmla="*/ 230 w 360"/>
                <a:gd name="T73" fmla="*/ 403 h 4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0"/>
                <a:gd name="T112" fmla="*/ 0 h 403"/>
                <a:gd name="T113" fmla="*/ 360 w 360"/>
                <a:gd name="T114" fmla="*/ 403 h 4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0" h="403">
                  <a:moveTo>
                    <a:pt x="230" y="403"/>
                  </a:moveTo>
                  <a:cubicBezTo>
                    <a:pt x="230" y="395"/>
                    <a:pt x="245" y="403"/>
                    <a:pt x="245" y="403"/>
                  </a:cubicBezTo>
                  <a:lnTo>
                    <a:pt x="360" y="312"/>
                  </a:lnTo>
                  <a:cubicBezTo>
                    <a:pt x="360" y="274"/>
                    <a:pt x="324" y="297"/>
                    <a:pt x="324" y="266"/>
                  </a:cubicBezTo>
                  <a:cubicBezTo>
                    <a:pt x="324" y="251"/>
                    <a:pt x="324" y="243"/>
                    <a:pt x="324" y="236"/>
                  </a:cubicBezTo>
                  <a:cubicBezTo>
                    <a:pt x="324" y="213"/>
                    <a:pt x="324" y="175"/>
                    <a:pt x="317" y="167"/>
                  </a:cubicBezTo>
                  <a:cubicBezTo>
                    <a:pt x="310" y="137"/>
                    <a:pt x="295" y="99"/>
                    <a:pt x="288" y="91"/>
                  </a:cubicBezTo>
                  <a:cubicBezTo>
                    <a:pt x="288" y="84"/>
                    <a:pt x="288" y="68"/>
                    <a:pt x="295" y="68"/>
                  </a:cubicBezTo>
                  <a:cubicBezTo>
                    <a:pt x="288" y="15"/>
                    <a:pt x="295" y="15"/>
                    <a:pt x="302" y="0"/>
                  </a:cubicBezTo>
                  <a:cubicBezTo>
                    <a:pt x="288" y="15"/>
                    <a:pt x="274" y="15"/>
                    <a:pt x="252" y="15"/>
                  </a:cubicBezTo>
                  <a:cubicBezTo>
                    <a:pt x="245" y="15"/>
                    <a:pt x="230" y="15"/>
                    <a:pt x="216" y="15"/>
                  </a:cubicBezTo>
                  <a:cubicBezTo>
                    <a:pt x="194" y="15"/>
                    <a:pt x="158" y="30"/>
                    <a:pt x="144" y="30"/>
                  </a:cubicBezTo>
                  <a:cubicBezTo>
                    <a:pt x="137" y="38"/>
                    <a:pt x="122" y="46"/>
                    <a:pt x="108" y="61"/>
                  </a:cubicBezTo>
                  <a:cubicBezTo>
                    <a:pt x="108" y="61"/>
                    <a:pt x="122" y="61"/>
                    <a:pt x="122" y="61"/>
                  </a:cubicBezTo>
                  <a:lnTo>
                    <a:pt x="122" y="99"/>
                  </a:lnTo>
                  <a:cubicBezTo>
                    <a:pt x="122" y="106"/>
                    <a:pt x="137" y="106"/>
                    <a:pt x="137" y="114"/>
                  </a:cubicBezTo>
                  <a:cubicBezTo>
                    <a:pt x="137" y="122"/>
                    <a:pt x="122" y="122"/>
                    <a:pt x="115" y="122"/>
                  </a:cubicBezTo>
                  <a:cubicBezTo>
                    <a:pt x="108" y="122"/>
                    <a:pt x="86" y="129"/>
                    <a:pt x="86" y="144"/>
                  </a:cubicBezTo>
                  <a:cubicBezTo>
                    <a:pt x="72" y="152"/>
                    <a:pt x="65" y="175"/>
                    <a:pt x="36" y="175"/>
                  </a:cubicBezTo>
                  <a:cubicBezTo>
                    <a:pt x="14" y="175"/>
                    <a:pt x="14" y="190"/>
                    <a:pt x="0" y="198"/>
                  </a:cubicBezTo>
                  <a:lnTo>
                    <a:pt x="0" y="221"/>
                  </a:lnTo>
                  <a:lnTo>
                    <a:pt x="0" y="228"/>
                  </a:lnTo>
                  <a:lnTo>
                    <a:pt x="5" y="242"/>
                  </a:lnTo>
                  <a:lnTo>
                    <a:pt x="23" y="254"/>
                  </a:lnTo>
                  <a:lnTo>
                    <a:pt x="62" y="278"/>
                  </a:lnTo>
                  <a:lnTo>
                    <a:pt x="166" y="350"/>
                  </a:lnTo>
                  <a:lnTo>
                    <a:pt x="173" y="365"/>
                  </a:lnTo>
                  <a:lnTo>
                    <a:pt x="180" y="373"/>
                  </a:lnTo>
                  <a:cubicBezTo>
                    <a:pt x="180" y="380"/>
                    <a:pt x="223" y="403"/>
                    <a:pt x="230" y="403"/>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45" name="Freeform 213">
              <a:extLst>
                <a:ext uri="{FF2B5EF4-FFF2-40B4-BE49-F238E27FC236}">
                  <a16:creationId xmlns:a16="http://schemas.microsoft.com/office/drawing/2014/main" xmlns="" id="{814AF82B-A9EA-4A00-B1A0-1320AD2266C3}"/>
                </a:ext>
              </a:extLst>
            </p:cNvPr>
            <p:cNvSpPr>
              <a:spLocks/>
            </p:cNvSpPr>
            <p:nvPr>
              <p:custDataLst>
                <p:tags r:id="rId210"/>
              </p:custDataLst>
            </p:nvPr>
          </p:nvSpPr>
          <p:spPr bwMode="auto">
            <a:xfrm>
              <a:off x="2816" y="1975"/>
              <a:ext cx="290" cy="297"/>
            </a:xfrm>
            <a:custGeom>
              <a:avLst/>
              <a:gdLst>
                <a:gd name="T0" fmla="*/ 0 w 40"/>
                <a:gd name="T1" fmla="*/ 9 h 39"/>
                <a:gd name="T2" fmla="*/ 2 w 40"/>
                <a:gd name="T3" fmla="*/ 3 h 39"/>
                <a:gd name="T4" fmla="*/ 5 w 40"/>
                <a:gd name="T5" fmla="*/ 0 h 39"/>
                <a:gd name="T6" fmla="*/ 12 w 40"/>
                <a:gd name="T7" fmla="*/ 1 h 39"/>
                <a:gd name="T8" fmla="*/ 14 w 40"/>
                <a:gd name="T9" fmla="*/ 5 h 39"/>
                <a:gd name="T10" fmla="*/ 17 w 40"/>
                <a:gd name="T11" fmla="*/ 5 h 39"/>
                <a:gd name="T12" fmla="*/ 23 w 40"/>
                <a:gd name="T13" fmla="*/ 8 h 39"/>
                <a:gd name="T14" fmla="*/ 24 w 40"/>
                <a:gd name="T15" fmla="*/ 8 h 39"/>
                <a:gd name="T16" fmla="*/ 25 w 40"/>
                <a:gd name="T17" fmla="*/ 6 h 39"/>
                <a:gd name="T18" fmla="*/ 24 w 40"/>
                <a:gd name="T19" fmla="*/ 3 h 39"/>
                <a:gd name="T20" fmla="*/ 24 w 40"/>
                <a:gd name="T21" fmla="*/ 2 h 39"/>
                <a:gd name="T22" fmla="*/ 29 w 40"/>
                <a:gd name="T23" fmla="*/ 0 h 39"/>
                <a:gd name="T24" fmla="*/ 32 w 40"/>
                <a:gd name="T25" fmla="*/ 3 h 39"/>
                <a:gd name="T26" fmla="*/ 37 w 40"/>
                <a:gd name="T27" fmla="*/ 3 h 39"/>
                <a:gd name="T28" fmla="*/ 37 w 40"/>
                <a:gd name="T29" fmla="*/ 5 h 39"/>
                <a:gd name="T30" fmla="*/ 38 w 40"/>
                <a:gd name="T31" fmla="*/ 7 h 39"/>
                <a:gd name="T32" fmla="*/ 37 w 40"/>
                <a:gd name="T33" fmla="*/ 8 h 39"/>
                <a:gd name="T34" fmla="*/ 39 w 40"/>
                <a:gd name="T35" fmla="*/ 12 h 39"/>
                <a:gd name="T36" fmla="*/ 39 w 40"/>
                <a:gd name="T37" fmla="*/ 12 h 39"/>
                <a:gd name="T38" fmla="*/ 39 w 40"/>
                <a:gd name="T39" fmla="*/ 32 h 39"/>
                <a:gd name="T40" fmla="*/ 39 w 40"/>
                <a:gd name="T41" fmla="*/ 32 h 39"/>
                <a:gd name="T42" fmla="*/ 39 w 40"/>
                <a:gd name="T43" fmla="*/ 34 h 39"/>
                <a:gd name="T44" fmla="*/ 37 w 40"/>
                <a:gd name="T45" fmla="*/ 37 h 39"/>
                <a:gd name="T46" fmla="*/ 37 w 40"/>
                <a:gd name="T47" fmla="*/ 39 h 39"/>
                <a:gd name="T48" fmla="*/ 37 w 40"/>
                <a:gd name="T49" fmla="*/ 39 h 39"/>
                <a:gd name="T50" fmla="*/ 17 w 40"/>
                <a:gd name="T51" fmla="*/ 28 h 39"/>
                <a:gd name="T52" fmla="*/ 17 w 40"/>
                <a:gd name="T53" fmla="*/ 28 h 39"/>
                <a:gd name="T54" fmla="*/ 16 w 40"/>
                <a:gd name="T55" fmla="*/ 28 h 39"/>
                <a:gd name="T56" fmla="*/ 14 w 40"/>
                <a:gd name="T57" fmla="*/ 29 h 39"/>
                <a:gd name="T58" fmla="*/ 12 w 40"/>
                <a:gd name="T59" fmla="*/ 30 h 39"/>
                <a:gd name="T60" fmla="*/ 10 w 40"/>
                <a:gd name="T61" fmla="*/ 28 h 39"/>
                <a:gd name="T62" fmla="*/ 7 w 40"/>
                <a:gd name="T63" fmla="*/ 28 h 39"/>
                <a:gd name="T64" fmla="*/ 1 w 40"/>
                <a:gd name="T65" fmla="*/ 22 h 39"/>
                <a:gd name="T66" fmla="*/ 1 w 40"/>
                <a:gd name="T67" fmla="*/ 18 h 39"/>
                <a:gd name="T68" fmla="*/ 0 w 40"/>
                <a:gd name="T69" fmla="*/ 9 h 39"/>
                <a:gd name="T70" fmla="*/ 0 w 40"/>
                <a:gd name="T71" fmla="*/ 9 h 39"/>
                <a:gd name="T72" fmla="*/ 0 w 40"/>
                <a:gd name="T73" fmla="*/ 9 h 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39"/>
                <a:gd name="T113" fmla="*/ 40 w 40"/>
                <a:gd name="T114" fmla="*/ 39 h 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39">
                  <a:moveTo>
                    <a:pt x="0" y="9"/>
                  </a:moveTo>
                  <a:cubicBezTo>
                    <a:pt x="1" y="7"/>
                    <a:pt x="3" y="7"/>
                    <a:pt x="2" y="3"/>
                  </a:cubicBezTo>
                  <a:cubicBezTo>
                    <a:pt x="2" y="2"/>
                    <a:pt x="5" y="4"/>
                    <a:pt x="5" y="0"/>
                  </a:cubicBezTo>
                  <a:cubicBezTo>
                    <a:pt x="8" y="0"/>
                    <a:pt x="10" y="1"/>
                    <a:pt x="12" y="1"/>
                  </a:cubicBezTo>
                  <a:cubicBezTo>
                    <a:pt x="13" y="2"/>
                    <a:pt x="13" y="4"/>
                    <a:pt x="14" y="5"/>
                  </a:cubicBezTo>
                  <a:cubicBezTo>
                    <a:pt x="14" y="6"/>
                    <a:pt x="16" y="5"/>
                    <a:pt x="17" y="5"/>
                  </a:cubicBezTo>
                  <a:cubicBezTo>
                    <a:pt x="19" y="6"/>
                    <a:pt x="21" y="8"/>
                    <a:pt x="23" y="8"/>
                  </a:cubicBezTo>
                  <a:cubicBezTo>
                    <a:pt x="23" y="8"/>
                    <a:pt x="24" y="8"/>
                    <a:pt x="24" y="8"/>
                  </a:cubicBezTo>
                  <a:cubicBezTo>
                    <a:pt x="24" y="7"/>
                    <a:pt x="25" y="6"/>
                    <a:pt x="25" y="6"/>
                  </a:cubicBezTo>
                  <a:cubicBezTo>
                    <a:pt x="25" y="5"/>
                    <a:pt x="24" y="4"/>
                    <a:pt x="24" y="3"/>
                  </a:cubicBezTo>
                  <a:cubicBezTo>
                    <a:pt x="24" y="3"/>
                    <a:pt x="24" y="3"/>
                    <a:pt x="24" y="2"/>
                  </a:cubicBezTo>
                  <a:cubicBezTo>
                    <a:pt x="26" y="2"/>
                    <a:pt x="27" y="0"/>
                    <a:pt x="29" y="0"/>
                  </a:cubicBezTo>
                  <a:cubicBezTo>
                    <a:pt x="32" y="0"/>
                    <a:pt x="31" y="1"/>
                    <a:pt x="32" y="3"/>
                  </a:cubicBezTo>
                  <a:cubicBezTo>
                    <a:pt x="33" y="3"/>
                    <a:pt x="35" y="3"/>
                    <a:pt x="37" y="3"/>
                  </a:cubicBezTo>
                  <a:cubicBezTo>
                    <a:pt x="37" y="4"/>
                    <a:pt x="37" y="4"/>
                    <a:pt x="37" y="5"/>
                  </a:cubicBezTo>
                  <a:cubicBezTo>
                    <a:pt x="37" y="6"/>
                    <a:pt x="38" y="6"/>
                    <a:pt x="38" y="7"/>
                  </a:cubicBezTo>
                  <a:cubicBezTo>
                    <a:pt x="38" y="8"/>
                    <a:pt x="37" y="8"/>
                    <a:pt x="37" y="8"/>
                  </a:cubicBezTo>
                  <a:cubicBezTo>
                    <a:pt x="37" y="10"/>
                    <a:pt x="37" y="11"/>
                    <a:pt x="39" y="12"/>
                  </a:cubicBezTo>
                  <a:lnTo>
                    <a:pt x="39" y="32"/>
                  </a:lnTo>
                  <a:cubicBezTo>
                    <a:pt x="39" y="33"/>
                    <a:pt x="39" y="33"/>
                    <a:pt x="39" y="34"/>
                  </a:cubicBezTo>
                  <a:cubicBezTo>
                    <a:pt x="39" y="36"/>
                    <a:pt x="40" y="37"/>
                    <a:pt x="37" y="37"/>
                  </a:cubicBezTo>
                  <a:cubicBezTo>
                    <a:pt x="37" y="38"/>
                    <a:pt x="37" y="39"/>
                    <a:pt x="37" y="39"/>
                  </a:cubicBezTo>
                  <a:lnTo>
                    <a:pt x="17" y="28"/>
                  </a:lnTo>
                  <a:cubicBezTo>
                    <a:pt x="16" y="28"/>
                    <a:pt x="16" y="28"/>
                    <a:pt x="16" y="28"/>
                  </a:cubicBezTo>
                  <a:cubicBezTo>
                    <a:pt x="16" y="28"/>
                    <a:pt x="14" y="29"/>
                    <a:pt x="14" y="29"/>
                  </a:cubicBezTo>
                  <a:cubicBezTo>
                    <a:pt x="14" y="30"/>
                    <a:pt x="13" y="30"/>
                    <a:pt x="12" y="30"/>
                  </a:cubicBezTo>
                  <a:cubicBezTo>
                    <a:pt x="12" y="30"/>
                    <a:pt x="10" y="29"/>
                    <a:pt x="10" y="28"/>
                  </a:cubicBezTo>
                  <a:cubicBezTo>
                    <a:pt x="8" y="28"/>
                    <a:pt x="8" y="27"/>
                    <a:pt x="7" y="28"/>
                  </a:cubicBezTo>
                  <a:cubicBezTo>
                    <a:pt x="7" y="24"/>
                    <a:pt x="1" y="26"/>
                    <a:pt x="1" y="22"/>
                  </a:cubicBezTo>
                  <a:cubicBezTo>
                    <a:pt x="1" y="20"/>
                    <a:pt x="1" y="19"/>
                    <a:pt x="1" y="18"/>
                  </a:cubicBezTo>
                  <a:cubicBezTo>
                    <a:pt x="1" y="15"/>
                    <a:pt x="2" y="12"/>
                    <a:pt x="0" y="9"/>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46" name="Freeform 214">
              <a:extLst>
                <a:ext uri="{FF2B5EF4-FFF2-40B4-BE49-F238E27FC236}">
                  <a16:creationId xmlns:a16="http://schemas.microsoft.com/office/drawing/2014/main" xmlns="" id="{7FB0790F-DFF0-4410-93E6-8E56B4CA8E37}"/>
                </a:ext>
              </a:extLst>
            </p:cNvPr>
            <p:cNvSpPr>
              <a:spLocks/>
            </p:cNvSpPr>
            <p:nvPr>
              <p:custDataLst>
                <p:tags r:id="rId211"/>
              </p:custDataLst>
            </p:nvPr>
          </p:nvSpPr>
          <p:spPr bwMode="auto">
            <a:xfrm>
              <a:off x="2789" y="1873"/>
              <a:ext cx="66" cy="172"/>
            </a:xfrm>
            <a:custGeom>
              <a:avLst/>
              <a:gdLst>
                <a:gd name="T0" fmla="*/ 4 w 9"/>
                <a:gd name="T1" fmla="*/ 22 h 22"/>
                <a:gd name="T2" fmla="*/ 6 w 9"/>
                <a:gd name="T3" fmla="*/ 16 h 22"/>
                <a:gd name="T4" fmla="*/ 9 w 9"/>
                <a:gd name="T5" fmla="*/ 13 h 22"/>
                <a:gd name="T6" fmla="*/ 5 w 9"/>
                <a:gd name="T7" fmla="*/ 11 h 22"/>
                <a:gd name="T8" fmla="*/ 4 w 9"/>
                <a:gd name="T9" fmla="*/ 10 h 22"/>
                <a:gd name="T10" fmla="*/ 6 w 9"/>
                <a:gd name="T11" fmla="*/ 7 h 22"/>
                <a:gd name="T12" fmla="*/ 4 w 9"/>
                <a:gd name="T13" fmla="*/ 4 h 22"/>
                <a:gd name="T14" fmla="*/ 5 w 9"/>
                <a:gd name="T15" fmla="*/ 4 h 22"/>
                <a:gd name="T16" fmla="*/ 5 w 9"/>
                <a:gd name="T17" fmla="*/ 4 h 22"/>
                <a:gd name="T18" fmla="*/ 5 w 9"/>
                <a:gd name="T19" fmla="*/ 2 h 22"/>
                <a:gd name="T20" fmla="*/ 5 w 9"/>
                <a:gd name="T21" fmla="*/ 2 h 22"/>
                <a:gd name="T22" fmla="*/ 2 w 9"/>
                <a:gd name="T23" fmla="*/ 0 h 22"/>
                <a:gd name="T24" fmla="*/ 1 w 9"/>
                <a:gd name="T25" fmla="*/ 9 h 22"/>
                <a:gd name="T26" fmla="*/ 0 w 9"/>
                <a:gd name="T27" fmla="*/ 12 h 22"/>
                <a:gd name="T28" fmla="*/ 4 w 9"/>
                <a:gd name="T29" fmla="*/ 22 h 22"/>
                <a:gd name="T30" fmla="*/ 4 w 9"/>
                <a:gd name="T31" fmla="*/ 22 h 22"/>
                <a:gd name="T32" fmla="*/ 4 w 9"/>
                <a:gd name="T33" fmla="*/ 22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22"/>
                <a:gd name="T53" fmla="*/ 9 w 9"/>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22">
                  <a:moveTo>
                    <a:pt x="4" y="22"/>
                  </a:moveTo>
                  <a:cubicBezTo>
                    <a:pt x="5" y="20"/>
                    <a:pt x="7" y="20"/>
                    <a:pt x="6" y="16"/>
                  </a:cubicBezTo>
                  <a:cubicBezTo>
                    <a:pt x="6" y="15"/>
                    <a:pt x="9" y="17"/>
                    <a:pt x="9" y="13"/>
                  </a:cubicBezTo>
                  <a:cubicBezTo>
                    <a:pt x="8" y="13"/>
                    <a:pt x="6" y="11"/>
                    <a:pt x="5" y="11"/>
                  </a:cubicBezTo>
                  <a:cubicBezTo>
                    <a:pt x="5" y="11"/>
                    <a:pt x="4" y="10"/>
                    <a:pt x="4" y="10"/>
                  </a:cubicBezTo>
                  <a:cubicBezTo>
                    <a:pt x="4" y="10"/>
                    <a:pt x="5" y="7"/>
                    <a:pt x="6" y="7"/>
                  </a:cubicBezTo>
                  <a:cubicBezTo>
                    <a:pt x="6" y="6"/>
                    <a:pt x="4" y="5"/>
                    <a:pt x="4" y="4"/>
                  </a:cubicBezTo>
                  <a:cubicBezTo>
                    <a:pt x="4" y="4"/>
                    <a:pt x="5" y="4"/>
                    <a:pt x="5" y="4"/>
                  </a:cubicBezTo>
                  <a:lnTo>
                    <a:pt x="5" y="2"/>
                  </a:lnTo>
                  <a:cubicBezTo>
                    <a:pt x="5" y="2"/>
                    <a:pt x="2" y="1"/>
                    <a:pt x="2" y="0"/>
                  </a:cubicBezTo>
                  <a:cubicBezTo>
                    <a:pt x="2" y="0"/>
                    <a:pt x="0" y="3"/>
                    <a:pt x="1" y="9"/>
                  </a:cubicBezTo>
                  <a:cubicBezTo>
                    <a:pt x="0" y="9"/>
                    <a:pt x="0" y="11"/>
                    <a:pt x="0" y="12"/>
                  </a:cubicBezTo>
                  <a:cubicBezTo>
                    <a:pt x="3" y="15"/>
                    <a:pt x="3" y="17"/>
                    <a:pt x="4" y="22"/>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47" name="Freeform 215">
              <a:extLst>
                <a:ext uri="{FF2B5EF4-FFF2-40B4-BE49-F238E27FC236}">
                  <a16:creationId xmlns:a16="http://schemas.microsoft.com/office/drawing/2014/main" xmlns="" id="{B3B4F8F8-960B-43C3-9695-EC26FBD55AED}"/>
                </a:ext>
              </a:extLst>
            </p:cNvPr>
            <p:cNvSpPr>
              <a:spLocks/>
            </p:cNvSpPr>
            <p:nvPr>
              <p:custDataLst>
                <p:tags r:id="rId212"/>
              </p:custDataLst>
            </p:nvPr>
          </p:nvSpPr>
          <p:spPr bwMode="auto">
            <a:xfrm>
              <a:off x="2335" y="2096"/>
              <a:ext cx="168" cy="145"/>
            </a:xfrm>
            <a:custGeom>
              <a:avLst/>
              <a:gdLst>
                <a:gd name="T0" fmla="*/ 23 w 23"/>
                <a:gd name="T1" fmla="*/ 5 h 19"/>
                <a:gd name="T2" fmla="*/ 15 w 23"/>
                <a:gd name="T3" fmla="*/ 5 h 19"/>
                <a:gd name="T4" fmla="*/ 14 w 23"/>
                <a:gd name="T5" fmla="*/ 5 h 19"/>
                <a:gd name="T6" fmla="*/ 15 w 23"/>
                <a:gd name="T7" fmla="*/ 12 h 19"/>
                <a:gd name="T8" fmla="*/ 15 w 23"/>
                <a:gd name="T9" fmla="*/ 12 h 19"/>
                <a:gd name="T10" fmla="*/ 11 w 23"/>
                <a:gd name="T11" fmla="*/ 13 h 19"/>
                <a:gd name="T12" fmla="*/ 12 w 23"/>
                <a:gd name="T13" fmla="*/ 15 h 19"/>
                <a:gd name="T14" fmla="*/ 12 w 23"/>
                <a:gd name="T15" fmla="*/ 18 h 19"/>
                <a:gd name="T16" fmla="*/ 12 w 23"/>
                <a:gd name="T17" fmla="*/ 18 h 19"/>
                <a:gd name="T18" fmla="*/ 3 w 23"/>
                <a:gd name="T19" fmla="*/ 18 h 19"/>
                <a:gd name="T20" fmla="*/ 3 w 23"/>
                <a:gd name="T21" fmla="*/ 18 h 19"/>
                <a:gd name="T22" fmla="*/ 2 w 23"/>
                <a:gd name="T23" fmla="*/ 19 h 19"/>
                <a:gd name="T24" fmla="*/ 0 w 23"/>
                <a:gd name="T25" fmla="*/ 19 h 19"/>
                <a:gd name="T26" fmla="*/ 1 w 23"/>
                <a:gd name="T27" fmla="*/ 16 h 19"/>
                <a:gd name="T28" fmla="*/ 3 w 23"/>
                <a:gd name="T29" fmla="*/ 13 h 19"/>
                <a:gd name="T30" fmla="*/ 5 w 23"/>
                <a:gd name="T31" fmla="*/ 11 h 19"/>
                <a:gd name="T32" fmla="*/ 10 w 23"/>
                <a:gd name="T33" fmla="*/ 2 h 19"/>
                <a:gd name="T34" fmla="*/ 11 w 23"/>
                <a:gd name="T35" fmla="*/ 0 h 19"/>
                <a:gd name="T36" fmla="*/ 11 w 23"/>
                <a:gd name="T37" fmla="*/ 0 h 19"/>
                <a:gd name="T38" fmla="*/ 23 w 23"/>
                <a:gd name="T39" fmla="*/ 0 h 19"/>
                <a:gd name="T40" fmla="*/ 23 w 23"/>
                <a:gd name="T41" fmla="*/ 0 h 19"/>
                <a:gd name="T42" fmla="*/ 23 w 23"/>
                <a:gd name="T43" fmla="*/ 5 h 19"/>
                <a:gd name="T44" fmla="*/ 23 w 23"/>
                <a:gd name="T45" fmla="*/ 5 h 19"/>
                <a:gd name="T46" fmla="*/ 23 w 23"/>
                <a:gd name="T47" fmla="*/ 5 h 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
                <a:gd name="T73" fmla="*/ 0 h 19"/>
                <a:gd name="T74" fmla="*/ 23 w 23"/>
                <a:gd name="T75" fmla="*/ 19 h 1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 h="19">
                  <a:moveTo>
                    <a:pt x="23" y="5"/>
                  </a:moveTo>
                  <a:lnTo>
                    <a:pt x="15" y="5"/>
                  </a:lnTo>
                  <a:lnTo>
                    <a:pt x="14" y="5"/>
                  </a:lnTo>
                  <a:lnTo>
                    <a:pt x="15" y="12"/>
                  </a:lnTo>
                  <a:cubicBezTo>
                    <a:pt x="15" y="12"/>
                    <a:pt x="12" y="13"/>
                    <a:pt x="11" y="13"/>
                  </a:cubicBezTo>
                  <a:cubicBezTo>
                    <a:pt x="11" y="14"/>
                    <a:pt x="11" y="14"/>
                    <a:pt x="12" y="15"/>
                  </a:cubicBezTo>
                  <a:cubicBezTo>
                    <a:pt x="12" y="15"/>
                    <a:pt x="12" y="18"/>
                    <a:pt x="12" y="18"/>
                  </a:cubicBezTo>
                  <a:lnTo>
                    <a:pt x="3" y="18"/>
                  </a:lnTo>
                  <a:cubicBezTo>
                    <a:pt x="3" y="19"/>
                    <a:pt x="3" y="19"/>
                    <a:pt x="2" y="19"/>
                  </a:cubicBezTo>
                  <a:cubicBezTo>
                    <a:pt x="1" y="19"/>
                    <a:pt x="0" y="19"/>
                    <a:pt x="0" y="19"/>
                  </a:cubicBezTo>
                  <a:cubicBezTo>
                    <a:pt x="0" y="17"/>
                    <a:pt x="1" y="17"/>
                    <a:pt x="1" y="16"/>
                  </a:cubicBezTo>
                  <a:cubicBezTo>
                    <a:pt x="3" y="15"/>
                    <a:pt x="2" y="14"/>
                    <a:pt x="3" y="13"/>
                  </a:cubicBezTo>
                  <a:cubicBezTo>
                    <a:pt x="3" y="11"/>
                    <a:pt x="5" y="11"/>
                    <a:pt x="5" y="11"/>
                  </a:cubicBezTo>
                  <a:cubicBezTo>
                    <a:pt x="8" y="8"/>
                    <a:pt x="7" y="3"/>
                    <a:pt x="10" y="2"/>
                  </a:cubicBezTo>
                  <a:cubicBezTo>
                    <a:pt x="10" y="1"/>
                    <a:pt x="10" y="0"/>
                    <a:pt x="11" y="0"/>
                  </a:cubicBezTo>
                  <a:lnTo>
                    <a:pt x="23" y="0"/>
                  </a:lnTo>
                  <a:cubicBezTo>
                    <a:pt x="23" y="0"/>
                    <a:pt x="23" y="4"/>
                    <a:pt x="23" y="5"/>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48" name="Freeform 216">
              <a:extLst>
                <a:ext uri="{FF2B5EF4-FFF2-40B4-BE49-F238E27FC236}">
                  <a16:creationId xmlns:a16="http://schemas.microsoft.com/office/drawing/2014/main" xmlns="" id="{B494F797-FFFF-42F1-9DF2-AF7E474A5222}"/>
                </a:ext>
              </a:extLst>
            </p:cNvPr>
            <p:cNvSpPr>
              <a:spLocks/>
            </p:cNvSpPr>
            <p:nvPr>
              <p:custDataLst>
                <p:tags r:id="rId213"/>
              </p:custDataLst>
            </p:nvPr>
          </p:nvSpPr>
          <p:spPr bwMode="auto">
            <a:xfrm>
              <a:off x="3082" y="2002"/>
              <a:ext cx="204" cy="216"/>
            </a:xfrm>
            <a:custGeom>
              <a:avLst/>
              <a:gdLst>
                <a:gd name="T0" fmla="*/ 0 w 28"/>
                <a:gd name="T1" fmla="*/ 0 h 28"/>
                <a:gd name="T2" fmla="*/ 2 w 28"/>
                <a:gd name="T3" fmla="*/ 0 h 28"/>
                <a:gd name="T4" fmla="*/ 7 w 28"/>
                <a:gd name="T5" fmla="*/ 2 h 28"/>
                <a:gd name="T6" fmla="*/ 14 w 28"/>
                <a:gd name="T7" fmla="*/ 0 h 28"/>
                <a:gd name="T8" fmla="*/ 14 w 28"/>
                <a:gd name="T9" fmla="*/ 0 h 28"/>
                <a:gd name="T10" fmla="*/ 17 w 28"/>
                <a:gd name="T11" fmla="*/ 2 h 28"/>
                <a:gd name="T12" fmla="*/ 17 w 28"/>
                <a:gd name="T13" fmla="*/ 2 h 28"/>
                <a:gd name="T14" fmla="*/ 21 w 28"/>
                <a:gd name="T15" fmla="*/ 9 h 28"/>
                <a:gd name="T16" fmla="*/ 22 w 28"/>
                <a:gd name="T17" fmla="*/ 12 h 28"/>
                <a:gd name="T18" fmla="*/ 24 w 28"/>
                <a:gd name="T19" fmla="*/ 17 h 28"/>
                <a:gd name="T20" fmla="*/ 28 w 28"/>
                <a:gd name="T21" fmla="*/ 22 h 28"/>
                <a:gd name="T22" fmla="*/ 27 w 28"/>
                <a:gd name="T23" fmla="*/ 23 h 28"/>
                <a:gd name="T24" fmla="*/ 28 w 28"/>
                <a:gd name="T25" fmla="*/ 25 h 28"/>
                <a:gd name="T26" fmla="*/ 24 w 28"/>
                <a:gd name="T27" fmla="*/ 28 h 28"/>
                <a:gd name="T28" fmla="*/ 24 w 28"/>
                <a:gd name="T29" fmla="*/ 28 h 28"/>
                <a:gd name="T30" fmla="*/ 2 w 28"/>
                <a:gd name="T31" fmla="*/ 28 h 28"/>
                <a:gd name="T32" fmla="*/ 2 w 28"/>
                <a:gd name="T33" fmla="*/ 8 h 28"/>
                <a:gd name="T34" fmla="*/ 2 w 28"/>
                <a:gd name="T35" fmla="*/ 8 h 28"/>
                <a:gd name="T36" fmla="*/ 0 w 28"/>
                <a:gd name="T37" fmla="*/ 4 h 28"/>
                <a:gd name="T38" fmla="*/ 1 w 28"/>
                <a:gd name="T39" fmla="*/ 3 h 28"/>
                <a:gd name="T40" fmla="*/ 0 w 28"/>
                <a:gd name="T41" fmla="*/ 1 h 28"/>
                <a:gd name="T42" fmla="*/ 0 w 28"/>
                <a:gd name="T43" fmla="*/ 0 h 28"/>
                <a:gd name="T44" fmla="*/ 0 w 28"/>
                <a:gd name="T45" fmla="*/ 0 h 28"/>
                <a:gd name="T46" fmla="*/ 0 w 28"/>
                <a:gd name="T47" fmla="*/ 0 h 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
                <a:gd name="T73" fmla="*/ 0 h 28"/>
                <a:gd name="T74" fmla="*/ 28 w 28"/>
                <a:gd name="T75" fmla="*/ 28 h 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 h="28">
                  <a:moveTo>
                    <a:pt x="0" y="0"/>
                  </a:moveTo>
                  <a:cubicBezTo>
                    <a:pt x="1" y="0"/>
                    <a:pt x="1" y="0"/>
                    <a:pt x="2" y="0"/>
                  </a:cubicBezTo>
                  <a:cubicBezTo>
                    <a:pt x="5" y="0"/>
                    <a:pt x="5" y="2"/>
                    <a:pt x="7" y="2"/>
                  </a:cubicBezTo>
                  <a:cubicBezTo>
                    <a:pt x="10" y="2"/>
                    <a:pt x="11" y="1"/>
                    <a:pt x="14" y="0"/>
                  </a:cubicBezTo>
                  <a:lnTo>
                    <a:pt x="17" y="2"/>
                  </a:lnTo>
                  <a:cubicBezTo>
                    <a:pt x="18" y="6"/>
                    <a:pt x="19" y="8"/>
                    <a:pt x="21" y="9"/>
                  </a:cubicBezTo>
                  <a:cubicBezTo>
                    <a:pt x="21" y="11"/>
                    <a:pt x="21" y="12"/>
                    <a:pt x="22" y="12"/>
                  </a:cubicBezTo>
                  <a:cubicBezTo>
                    <a:pt x="23" y="13"/>
                    <a:pt x="24" y="15"/>
                    <a:pt x="24" y="17"/>
                  </a:cubicBezTo>
                  <a:cubicBezTo>
                    <a:pt x="24" y="18"/>
                    <a:pt x="27" y="21"/>
                    <a:pt x="28" y="22"/>
                  </a:cubicBezTo>
                  <a:cubicBezTo>
                    <a:pt x="27" y="22"/>
                    <a:pt x="27" y="22"/>
                    <a:pt x="27" y="23"/>
                  </a:cubicBezTo>
                  <a:cubicBezTo>
                    <a:pt x="28" y="24"/>
                    <a:pt x="27" y="24"/>
                    <a:pt x="28" y="25"/>
                  </a:cubicBezTo>
                  <a:cubicBezTo>
                    <a:pt x="27" y="26"/>
                    <a:pt x="24" y="28"/>
                    <a:pt x="24" y="28"/>
                  </a:cubicBezTo>
                  <a:lnTo>
                    <a:pt x="2" y="28"/>
                  </a:lnTo>
                  <a:lnTo>
                    <a:pt x="2" y="8"/>
                  </a:lnTo>
                  <a:cubicBezTo>
                    <a:pt x="0" y="7"/>
                    <a:pt x="0" y="6"/>
                    <a:pt x="0" y="4"/>
                  </a:cubicBezTo>
                  <a:cubicBezTo>
                    <a:pt x="0" y="4"/>
                    <a:pt x="1" y="4"/>
                    <a:pt x="1" y="3"/>
                  </a:cubicBezTo>
                  <a:cubicBezTo>
                    <a:pt x="1" y="2"/>
                    <a:pt x="0" y="2"/>
                    <a:pt x="0" y="1"/>
                  </a:cubicBezTo>
                  <a:cubicBezTo>
                    <a:pt x="0" y="0"/>
                    <a:pt x="0" y="0"/>
                    <a:pt x="0"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49" name="Freeform 217">
              <a:extLst>
                <a:ext uri="{FF2B5EF4-FFF2-40B4-BE49-F238E27FC236}">
                  <a16:creationId xmlns:a16="http://schemas.microsoft.com/office/drawing/2014/main" xmlns="" id="{BBDE1901-CD06-4C07-8A2D-DB901AF02389}"/>
                </a:ext>
              </a:extLst>
            </p:cNvPr>
            <p:cNvSpPr>
              <a:spLocks/>
            </p:cNvSpPr>
            <p:nvPr>
              <p:custDataLst>
                <p:tags r:id="rId214"/>
              </p:custDataLst>
            </p:nvPr>
          </p:nvSpPr>
          <p:spPr bwMode="auto">
            <a:xfrm>
              <a:off x="2307" y="1271"/>
              <a:ext cx="145" cy="62"/>
            </a:xfrm>
            <a:custGeom>
              <a:avLst/>
              <a:gdLst>
                <a:gd name="T0" fmla="*/ 2 w 20"/>
                <a:gd name="T1" fmla="*/ 2 h 8"/>
                <a:gd name="T2" fmla="*/ 2 w 20"/>
                <a:gd name="T3" fmla="*/ 3 h 8"/>
                <a:gd name="T4" fmla="*/ 2 w 20"/>
                <a:gd name="T5" fmla="*/ 1 h 8"/>
                <a:gd name="T6" fmla="*/ 4 w 20"/>
                <a:gd name="T7" fmla="*/ 1 h 8"/>
                <a:gd name="T8" fmla="*/ 4 w 20"/>
                <a:gd name="T9" fmla="*/ 1 h 8"/>
                <a:gd name="T10" fmla="*/ 4 w 20"/>
                <a:gd name="T11" fmla="*/ 1 h 8"/>
                <a:gd name="T12" fmla="*/ 4 w 20"/>
                <a:gd name="T13" fmla="*/ 1 h 8"/>
                <a:gd name="T14" fmla="*/ 3 w 20"/>
                <a:gd name="T15" fmla="*/ 0 h 8"/>
                <a:gd name="T16" fmla="*/ 7 w 20"/>
                <a:gd name="T17" fmla="*/ 3 h 8"/>
                <a:gd name="T18" fmla="*/ 10 w 20"/>
                <a:gd name="T19" fmla="*/ 1 h 8"/>
                <a:gd name="T20" fmla="*/ 10 w 20"/>
                <a:gd name="T21" fmla="*/ 1 h 8"/>
                <a:gd name="T22" fmla="*/ 10 w 20"/>
                <a:gd name="T23" fmla="*/ 1 h 8"/>
                <a:gd name="T24" fmla="*/ 13 w 20"/>
                <a:gd name="T25" fmla="*/ 1 h 8"/>
                <a:gd name="T26" fmla="*/ 16 w 20"/>
                <a:gd name="T27" fmla="*/ 0 h 8"/>
                <a:gd name="T28" fmla="*/ 16 w 20"/>
                <a:gd name="T29" fmla="*/ 0 h 8"/>
                <a:gd name="T30" fmla="*/ 17 w 20"/>
                <a:gd name="T31" fmla="*/ 1 h 8"/>
                <a:gd name="T32" fmla="*/ 19 w 20"/>
                <a:gd name="T33" fmla="*/ 1 h 8"/>
                <a:gd name="T34" fmla="*/ 19 w 20"/>
                <a:gd name="T35" fmla="*/ 1 h 8"/>
                <a:gd name="T36" fmla="*/ 20 w 20"/>
                <a:gd name="T37" fmla="*/ 3 h 8"/>
                <a:gd name="T38" fmla="*/ 19 w 20"/>
                <a:gd name="T39" fmla="*/ 5 h 8"/>
                <a:gd name="T40" fmla="*/ 17 w 20"/>
                <a:gd name="T41" fmla="*/ 6 h 8"/>
                <a:gd name="T42" fmla="*/ 9 w 20"/>
                <a:gd name="T43" fmla="*/ 8 h 8"/>
                <a:gd name="T44" fmla="*/ 8 w 20"/>
                <a:gd name="T45" fmla="*/ 8 h 8"/>
                <a:gd name="T46" fmla="*/ 7 w 20"/>
                <a:gd name="T47" fmla="*/ 7 h 8"/>
                <a:gd name="T48" fmla="*/ 4 w 20"/>
                <a:gd name="T49" fmla="*/ 5 h 8"/>
                <a:gd name="T50" fmla="*/ 0 w 20"/>
                <a:gd name="T51" fmla="*/ 5 h 8"/>
                <a:gd name="T52" fmla="*/ 0 w 20"/>
                <a:gd name="T53" fmla="*/ 5 h 8"/>
                <a:gd name="T54" fmla="*/ 0 w 20"/>
                <a:gd name="T55" fmla="*/ 3 h 8"/>
                <a:gd name="T56" fmla="*/ 0 w 20"/>
                <a:gd name="T57" fmla="*/ 3 h 8"/>
                <a:gd name="T58" fmla="*/ 4 w 20"/>
                <a:gd name="T59" fmla="*/ 3 h 8"/>
                <a:gd name="T60" fmla="*/ 0 w 20"/>
                <a:gd name="T61" fmla="*/ 3 h 8"/>
                <a:gd name="T62" fmla="*/ 2 w 20"/>
                <a:gd name="T63" fmla="*/ 2 h 8"/>
                <a:gd name="T64" fmla="*/ 2 w 20"/>
                <a:gd name="T65" fmla="*/ 2 h 8"/>
                <a:gd name="T66" fmla="*/ 2 w 20"/>
                <a:gd name="T67" fmla="*/ 2 h 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
                <a:gd name="T103" fmla="*/ 0 h 8"/>
                <a:gd name="T104" fmla="*/ 20 w 20"/>
                <a:gd name="T105" fmla="*/ 8 h 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 h="8">
                  <a:moveTo>
                    <a:pt x="2" y="2"/>
                  </a:moveTo>
                  <a:cubicBezTo>
                    <a:pt x="2" y="2"/>
                    <a:pt x="2" y="2"/>
                    <a:pt x="2" y="3"/>
                  </a:cubicBezTo>
                  <a:cubicBezTo>
                    <a:pt x="2" y="2"/>
                    <a:pt x="2" y="2"/>
                    <a:pt x="2" y="1"/>
                  </a:cubicBezTo>
                  <a:cubicBezTo>
                    <a:pt x="3" y="1"/>
                    <a:pt x="4" y="1"/>
                    <a:pt x="4" y="1"/>
                  </a:cubicBezTo>
                  <a:cubicBezTo>
                    <a:pt x="4" y="1"/>
                    <a:pt x="3" y="0"/>
                    <a:pt x="3" y="0"/>
                  </a:cubicBezTo>
                  <a:cubicBezTo>
                    <a:pt x="5" y="0"/>
                    <a:pt x="5" y="3"/>
                    <a:pt x="7" y="3"/>
                  </a:cubicBezTo>
                  <a:cubicBezTo>
                    <a:pt x="8" y="3"/>
                    <a:pt x="9" y="1"/>
                    <a:pt x="10" y="1"/>
                  </a:cubicBezTo>
                  <a:cubicBezTo>
                    <a:pt x="10" y="1"/>
                    <a:pt x="10" y="1"/>
                    <a:pt x="10" y="1"/>
                  </a:cubicBezTo>
                  <a:lnTo>
                    <a:pt x="13" y="1"/>
                  </a:lnTo>
                  <a:lnTo>
                    <a:pt x="16" y="0"/>
                  </a:lnTo>
                  <a:cubicBezTo>
                    <a:pt x="16" y="0"/>
                    <a:pt x="17" y="1"/>
                    <a:pt x="17" y="1"/>
                  </a:cubicBezTo>
                  <a:cubicBezTo>
                    <a:pt x="18" y="1"/>
                    <a:pt x="18" y="1"/>
                    <a:pt x="19" y="1"/>
                  </a:cubicBezTo>
                  <a:cubicBezTo>
                    <a:pt x="19" y="1"/>
                    <a:pt x="19" y="1"/>
                    <a:pt x="19" y="1"/>
                  </a:cubicBezTo>
                  <a:cubicBezTo>
                    <a:pt x="19" y="2"/>
                    <a:pt x="20" y="2"/>
                    <a:pt x="20" y="3"/>
                  </a:cubicBezTo>
                  <a:cubicBezTo>
                    <a:pt x="20" y="4"/>
                    <a:pt x="19" y="5"/>
                    <a:pt x="19" y="5"/>
                  </a:cubicBezTo>
                  <a:cubicBezTo>
                    <a:pt x="18" y="6"/>
                    <a:pt x="17" y="6"/>
                    <a:pt x="17" y="6"/>
                  </a:cubicBezTo>
                  <a:cubicBezTo>
                    <a:pt x="14" y="6"/>
                    <a:pt x="12" y="8"/>
                    <a:pt x="9" y="8"/>
                  </a:cubicBezTo>
                  <a:cubicBezTo>
                    <a:pt x="8" y="8"/>
                    <a:pt x="8" y="8"/>
                    <a:pt x="8" y="8"/>
                  </a:cubicBezTo>
                  <a:cubicBezTo>
                    <a:pt x="8" y="7"/>
                    <a:pt x="7" y="8"/>
                    <a:pt x="7" y="7"/>
                  </a:cubicBezTo>
                  <a:cubicBezTo>
                    <a:pt x="5" y="7"/>
                    <a:pt x="3" y="6"/>
                    <a:pt x="4" y="5"/>
                  </a:cubicBezTo>
                  <a:cubicBezTo>
                    <a:pt x="3" y="5"/>
                    <a:pt x="1" y="4"/>
                    <a:pt x="0" y="5"/>
                  </a:cubicBezTo>
                  <a:lnTo>
                    <a:pt x="0" y="3"/>
                  </a:lnTo>
                  <a:cubicBezTo>
                    <a:pt x="2" y="3"/>
                    <a:pt x="3" y="4"/>
                    <a:pt x="4" y="3"/>
                  </a:cubicBezTo>
                  <a:cubicBezTo>
                    <a:pt x="3" y="3"/>
                    <a:pt x="2" y="3"/>
                    <a:pt x="0" y="3"/>
                  </a:cubicBezTo>
                  <a:cubicBezTo>
                    <a:pt x="1" y="3"/>
                    <a:pt x="1" y="2"/>
                    <a:pt x="2" y="2"/>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50" name="Freeform 218">
              <a:extLst>
                <a:ext uri="{FF2B5EF4-FFF2-40B4-BE49-F238E27FC236}">
                  <a16:creationId xmlns:a16="http://schemas.microsoft.com/office/drawing/2014/main" xmlns="" id="{F3BB946F-DAC7-48F6-9EDF-CFD3CF090CB1}"/>
                </a:ext>
              </a:extLst>
            </p:cNvPr>
            <p:cNvSpPr>
              <a:spLocks/>
            </p:cNvSpPr>
            <p:nvPr>
              <p:custDataLst>
                <p:tags r:id="rId215"/>
              </p:custDataLst>
            </p:nvPr>
          </p:nvSpPr>
          <p:spPr bwMode="auto">
            <a:xfrm>
              <a:off x="2855" y="1862"/>
              <a:ext cx="51" cy="35"/>
            </a:xfrm>
            <a:custGeom>
              <a:avLst/>
              <a:gdLst>
                <a:gd name="T0" fmla="*/ 4 w 7"/>
                <a:gd name="T1" fmla="*/ 0 h 5"/>
                <a:gd name="T2" fmla="*/ 5 w 7"/>
                <a:gd name="T3" fmla="*/ 1 h 5"/>
                <a:gd name="T4" fmla="*/ 5 w 7"/>
                <a:gd name="T5" fmla="*/ 1 h 5"/>
                <a:gd name="T6" fmla="*/ 6 w 7"/>
                <a:gd name="T7" fmla="*/ 0 h 5"/>
                <a:gd name="T8" fmla="*/ 7 w 7"/>
                <a:gd name="T9" fmla="*/ 0 h 5"/>
                <a:gd name="T10" fmla="*/ 7 w 7"/>
                <a:gd name="T11" fmla="*/ 0 h 5"/>
                <a:gd name="T12" fmla="*/ 7 w 7"/>
                <a:gd name="T13" fmla="*/ 5 h 5"/>
                <a:gd name="T14" fmla="*/ 7 w 7"/>
                <a:gd name="T15" fmla="*/ 5 h 5"/>
                <a:gd name="T16" fmla="*/ 4 w 7"/>
                <a:gd name="T17" fmla="*/ 3 h 5"/>
                <a:gd name="T18" fmla="*/ 3 w 7"/>
                <a:gd name="T19" fmla="*/ 3 h 5"/>
                <a:gd name="T20" fmla="*/ 0 w 7"/>
                <a:gd name="T21" fmla="*/ 0 h 5"/>
                <a:gd name="T22" fmla="*/ 0 w 7"/>
                <a:gd name="T23" fmla="*/ 0 h 5"/>
                <a:gd name="T24" fmla="*/ 4 w 7"/>
                <a:gd name="T25" fmla="*/ 0 h 5"/>
                <a:gd name="T26" fmla="*/ 4 w 7"/>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5"/>
                <a:gd name="T44" fmla="*/ 7 w 7"/>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5">
                  <a:moveTo>
                    <a:pt x="4" y="0"/>
                  </a:moveTo>
                  <a:lnTo>
                    <a:pt x="5" y="1"/>
                  </a:lnTo>
                  <a:cubicBezTo>
                    <a:pt x="5" y="0"/>
                    <a:pt x="6" y="0"/>
                    <a:pt x="6" y="0"/>
                  </a:cubicBezTo>
                  <a:cubicBezTo>
                    <a:pt x="6" y="0"/>
                    <a:pt x="7" y="0"/>
                    <a:pt x="7" y="0"/>
                  </a:cubicBezTo>
                  <a:lnTo>
                    <a:pt x="7" y="5"/>
                  </a:lnTo>
                  <a:cubicBezTo>
                    <a:pt x="6" y="5"/>
                    <a:pt x="4" y="4"/>
                    <a:pt x="4" y="3"/>
                  </a:cubicBezTo>
                  <a:cubicBezTo>
                    <a:pt x="4" y="3"/>
                    <a:pt x="3" y="3"/>
                    <a:pt x="3" y="3"/>
                  </a:cubicBezTo>
                  <a:cubicBezTo>
                    <a:pt x="2" y="3"/>
                    <a:pt x="0" y="1"/>
                    <a:pt x="0" y="0"/>
                  </a:cubicBezTo>
                  <a:lnTo>
                    <a:pt x="4" y="0"/>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51" name="Freeform 219">
              <a:extLst>
                <a:ext uri="{FF2B5EF4-FFF2-40B4-BE49-F238E27FC236}">
                  <a16:creationId xmlns:a16="http://schemas.microsoft.com/office/drawing/2014/main" xmlns="" id="{CD788E7F-6FC0-40E9-A43A-A9259F947D5E}"/>
                </a:ext>
              </a:extLst>
            </p:cNvPr>
            <p:cNvSpPr>
              <a:spLocks/>
            </p:cNvSpPr>
            <p:nvPr>
              <p:custDataLst>
                <p:tags r:id="rId216"/>
              </p:custDataLst>
            </p:nvPr>
          </p:nvSpPr>
          <p:spPr bwMode="auto">
            <a:xfrm>
              <a:off x="3051" y="1920"/>
              <a:ext cx="47" cy="16"/>
            </a:xfrm>
            <a:custGeom>
              <a:avLst/>
              <a:gdLst>
                <a:gd name="T0" fmla="*/ 0 w 7"/>
                <a:gd name="T1" fmla="*/ 0 h 2"/>
                <a:gd name="T2" fmla="*/ 7 w 7"/>
                <a:gd name="T3" fmla="*/ 0 h 2"/>
                <a:gd name="T4" fmla="*/ 7 w 7"/>
                <a:gd name="T5" fmla="*/ 1 h 2"/>
                <a:gd name="T6" fmla="*/ 4 w 7"/>
                <a:gd name="T7" fmla="*/ 2 h 2"/>
                <a:gd name="T8" fmla="*/ 0 w 7"/>
                <a:gd name="T9" fmla="*/ 1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cubicBezTo>
                    <a:pt x="2" y="0"/>
                    <a:pt x="5" y="1"/>
                    <a:pt x="7" y="0"/>
                  </a:cubicBezTo>
                  <a:cubicBezTo>
                    <a:pt x="7" y="0"/>
                    <a:pt x="7" y="0"/>
                    <a:pt x="7" y="1"/>
                  </a:cubicBezTo>
                  <a:cubicBezTo>
                    <a:pt x="5" y="2"/>
                    <a:pt x="4" y="2"/>
                    <a:pt x="4" y="2"/>
                  </a:cubicBezTo>
                  <a:cubicBezTo>
                    <a:pt x="2" y="2"/>
                    <a:pt x="1" y="1"/>
                    <a:pt x="0" y="1"/>
                  </a:cubicBezTo>
                  <a:lnTo>
                    <a:pt x="0" y="0"/>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52" name="Freeform 220">
              <a:extLst>
                <a:ext uri="{FF2B5EF4-FFF2-40B4-BE49-F238E27FC236}">
                  <a16:creationId xmlns:a16="http://schemas.microsoft.com/office/drawing/2014/main" xmlns="" id="{31037600-422C-4AD2-9DEE-6D82F740C969}"/>
                </a:ext>
              </a:extLst>
            </p:cNvPr>
            <p:cNvSpPr>
              <a:spLocks/>
            </p:cNvSpPr>
            <p:nvPr>
              <p:custDataLst>
                <p:tags r:id="rId217"/>
              </p:custDataLst>
            </p:nvPr>
          </p:nvSpPr>
          <p:spPr bwMode="auto">
            <a:xfrm>
              <a:off x="2785" y="1791"/>
              <a:ext cx="19" cy="59"/>
            </a:xfrm>
            <a:custGeom>
              <a:avLst/>
              <a:gdLst>
                <a:gd name="T0" fmla="*/ 0 w 3"/>
                <a:gd name="T1" fmla="*/ 2 h 8"/>
                <a:gd name="T2" fmla="*/ 2 w 3"/>
                <a:gd name="T3" fmla="*/ 0 h 8"/>
                <a:gd name="T4" fmla="*/ 3 w 3"/>
                <a:gd name="T5" fmla="*/ 3 h 8"/>
                <a:gd name="T6" fmla="*/ 3 w 3"/>
                <a:gd name="T7" fmla="*/ 3 h 8"/>
                <a:gd name="T8" fmla="*/ 3 w 3"/>
                <a:gd name="T9" fmla="*/ 5 h 8"/>
                <a:gd name="T10" fmla="*/ 3 w 3"/>
                <a:gd name="T11" fmla="*/ 5 h 8"/>
                <a:gd name="T12" fmla="*/ 2 w 3"/>
                <a:gd name="T13" fmla="*/ 8 h 8"/>
                <a:gd name="T14" fmla="*/ 0 w 3"/>
                <a:gd name="T15" fmla="*/ 2 h 8"/>
                <a:gd name="T16" fmla="*/ 0 w 3"/>
                <a:gd name="T17" fmla="*/ 2 h 8"/>
                <a:gd name="T18" fmla="*/ 0 w 3"/>
                <a:gd name="T19" fmla="*/ 2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
                <a:gd name="T32" fmla="*/ 3 w 3"/>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
                  <a:moveTo>
                    <a:pt x="0" y="2"/>
                  </a:moveTo>
                  <a:cubicBezTo>
                    <a:pt x="1" y="2"/>
                    <a:pt x="1" y="1"/>
                    <a:pt x="2" y="0"/>
                  </a:cubicBezTo>
                  <a:cubicBezTo>
                    <a:pt x="3" y="1"/>
                    <a:pt x="3" y="2"/>
                    <a:pt x="3" y="3"/>
                  </a:cubicBezTo>
                  <a:lnTo>
                    <a:pt x="3" y="5"/>
                  </a:lnTo>
                  <a:cubicBezTo>
                    <a:pt x="3" y="6"/>
                    <a:pt x="2" y="6"/>
                    <a:pt x="2" y="8"/>
                  </a:cubicBezTo>
                  <a:cubicBezTo>
                    <a:pt x="0" y="6"/>
                    <a:pt x="0" y="4"/>
                    <a:pt x="0" y="2"/>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53" name="Freeform 221">
              <a:extLst>
                <a:ext uri="{FF2B5EF4-FFF2-40B4-BE49-F238E27FC236}">
                  <a16:creationId xmlns:a16="http://schemas.microsoft.com/office/drawing/2014/main" xmlns="" id="{2EB481A8-D615-44BA-ABB2-A91165860895}"/>
                </a:ext>
              </a:extLst>
            </p:cNvPr>
            <p:cNvSpPr>
              <a:spLocks/>
            </p:cNvSpPr>
            <p:nvPr>
              <p:custDataLst>
                <p:tags r:id="rId218"/>
              </p:custDataLst>
            </p:nvPr>
          </p:nvSpPr>
          <p:spPr bwMode="auto">
            <a:xfrm>
              <a:off x="2789" y="1756"/>
              <a:ext cx="7" cy="31"/>
            </a:xfrm>
            <a:custGeom>
              <a:avLst/>
              <a:gdLst>
                <a:gd name="T0" fmla="*/ 0 w 1"/>
                <a:gd name="T1" fmla="*/ 1 h 4"/>
                <a:gd name="T2" fmla="*/ 1 w 1"/>
                <a:gd name="T3" fmla="*/ 0 h 4"/>
                <a:gd name="T4" fmla="*/ 1 w 1"/>
                <a:gd name="T5" fmla="*/ 4 h 4"/>
                <a:gd name="T6" fmla="*/ 0 w 1"/>
                <a:gd name="T7" fmla="*/ 4 h 4"/>
                <a:gd name="T8" fmla="*/ 0 w 1"/>
                <a:gd name="T9" fmla="*/ 3 h 4"/>
                <a:gd name="T10" fmla="*/ 0 w 1"/>
                <a:gd name="T11" fmla="*/ 1 h 4"/>
                <a:gd name="T12" fmla="*/ 0 w 1"/>
                <a:gd name="T13" fmla="*/ 1 h 4"/>
                <a:gd name="T14" fmla="*/ 0 w 1"/>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4"/>
                <a:gd name="T26" fmla="*/ 1 w 1"/>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4">
                  <a:moveTo>
                    <a:pt x="0" y="1"/>
                  </a:moveTo>
                  <a:cubicBezTo>
                    <a:pt x="0" y="1"/>
                    <a:pt x="1" y="0"/>
                    <a:pt x="1" y="0"/>
                  </a:cubicBezTo>
                  <a:cubicBezTo>
                    <a:pt x="1" y="1"/>
                    <a:pt x="1" y="4"/>
                    <a:pt x="1" y="4"/>
                  </a:cubicBezTo>
                  <a:cubicBezTo>
                    <a:pt x="1" y="4"/>
                    <a:pt x="1" y="4"/>
                    <a:pt x="0" y="4"/>
                  </a:cubicBezTo>
                  <a:cubicBezTo>
                    <a:pt x="0" y="4"/>
                    <a:pt x="0" y="4"/>
                    <a:pt x="0" y="3"/>
                  </a:cubicBezTo>
                  <a:cubicBezTo>
                    <a:pt x="0" y="3"/>
                    <a:pt x="0" y="1"/>
                    <a:pt x="0" y="1"/>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54" name="Freeform 222">
              <a:extLst>
                <a:ext uri="{FF2B5EF4-FFF2-40B4-BE49-F238E27FC236}">
                  <a16:creationId xmlns:a16="http://schemas.microsoft.com/office/drawing/2014/main" xmlns="" id="{0811A096-EFEE-4FDD-80F4-3E59E640D14C}"/>
                </a:ext>
              </a:extLst>
            </p:cNvPr>
            <p:cNvSpPr>
              <a:spLocks/>
            </p:cNvSpPr>
            <p:nvPr>
              <p:custDataLst>
                <p:tags r:id="rId219"/>
              </p:custDataLst>
            </p:nvPr>
          </p:nvSpPr>
          <p:spPr bwMode="auto">
            <a:xfrm>
              <a:off x="2910" y="1443"/>
              <a:ext cx="16" cy="19"/>
            </a:xfrm>
            <a:custGeom>
              <a:avLst/>
              <a:gdLst>
                <a:gd name="T0" fmla="*/ 0 w 2"/>
                <a:gd name="T1" fmla="*/ 1 h 3"/>
                <a:gd name="T2" fmla="*/ 1 w 2"/>
                <a:gd name="T3" fmla="*/ 0 h 3"/>
                <a:gd name="T4" fmla="*/ 2 w 2"/>
                <a:gd name="T5" fmla="*/ 0 h 3"/>
                <a:gd name="T6" fmla="*/ 0 w 2"/>
                <a:gd name="T7" fmla="*/ 1 h 3"/>
                <a:gd name="T8" fmla="*/ 0 w 2"/>
                <a:gd name="T9" fmla="*/ 1 h 3"/>
                <a:gd name="T10" fmla="*/ 0 w 2"/>
                <a:gd name="T11" fmla="*/ 1 h 3"/>
                <a:gd name="T12" fmla="*/ 0 60000 65536"/>
                <a:gd name="T13" fmla="*/ 0 60000 65536"/>
                <a:gd name="T14" fmla="*/ 0 60000 65536"/>
                <a:gd name="T15" fmla="*/ 0 60000 65536"/>
                <a:gd name="T16" fmla="*/ 0 60000 65536"/>
                <a:gd name="T17" fmla="*/ 0 60000 65536"/>
                <a:gd name="T18" fmla="*/ 0 w 2"/>
                <a:gd name="T19" fmla="*/ 0 h 3"/>
                <a:gd name="T20" fmla="*/ 2 w 2"/>
                <a:gd name="T21" fmla="*/ 3 h 3"/>
              </a:gdLst>
              <a:ahLst/>
              <a:cxnLst>
                <a:cxn ang="T12">
                  <a:pos x="T0" y="T1"/>
                </a:cxn>
                <a:cxn ang="T13">
                  <a:pos x="T2" y="T3"/>
                </a:cxn>
                <a:cxn ang="T14">
                  <a:pos x="T4" y="T5"/>
                </a:cxn>
                <a:cxn ang="T15">
                  <a:pos x="T6" y="T7"/>
                </a:cxn>
                <a:cxn ang="T16">
                  <a:pos x="T8" y="T9"/>
                </a:cxn>
                <a:cxn ang="T17">
                  <a:pos x="T10" y="T11"/>
                </a:cxn>
              </a:cxnLst>
              <a:rect l="T18" t="T19" r="T20" b="T21"/>
              <a:pathLst>
                <a:path w="2" h="3">
                  <a:moveTo>
                    <a:pt x="0" y="1"/>
                  </a:moveTo>
                  <a:cubicBezTo>
                    <a:pt x="0" y="1"/>
                    <a:pt x="1" y="0"/>
                    <a:pt x="1" y="0"/>
                  </a:cubicBezTo>
                  <a:cubicBezTo>
                    <a:pt x="1" y="0"/>
                    <a:pt x="2" y="0"/>
                    <a:pt x="2" y="0"/>
                  </a:cubicBezTo>
                  <a:cubicBezTo>
                    <a:pt x="2" y="1"/>
                    <a:pt x="1" y="3"/>
                    <a:pt x="0" y="1"/>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55" name="Freeform 223">
              <a:extLst>
                <a:ext uri="{FF2B5EF4-FFF2-40B4-BE49-F238E27FC236}">
                  <a16:creationId xmlns:a16="http://schemas.microsoft.com/office/drawing/2014/main" xmlns="" id="{ECAE1D3A-E07C-4057-87A6-2E7FF3436346}"/>
                </a:ext>
              </a:extLst>
            </p:cNvPr>
            <p:cNvSpPr>
              <a:spLocks/>
            </p:cNvSpPr>
            <p:nvPr>
              <p:custDataLst>
                <p:tags r:id="rId220"/>
              </p:custDataLst>
            </p:nvPr>
          </p:nvSpPr>
          <p:spPr bwMode="auto">
            <a:xfrm>
              <a:off x="3270" y="1204"/>
              <a:ext cx="39" cy="31"/>
            </a:xfrm>
            <a:custGeom>
              <a:avLst/>
              <a:gdLst>
                <a:gd name="T0" fmla="*/ 3 w 5"/>
                <a:gd name="T1" fmla="*/ 1 h 4"/>
                <a:gd name="T2" fmla="*/ 5 w 5"/>
                <a:gd name="T3" fmla="*/ 3 h 4"/>
                <a:gd name="T4" fmla="*/ 1 w 5"/>
                <a:gd name="T5" fmla="*/ 3 h 4"/>
                <a:gd name="T6" fmla="*/ 3 w 5"/>
                <a:gd name="T7" fmla="*/ 1 h 4"/>
                <a:gd name="T8" fmla="*/ 3 w 5"/>
                <a:gd name="T9" fmla="*/ 1 h 4"/>
                <a:gd name="T10" fmla="*/ 3 w 5"/>
                <a:gd name="T11" fmla="*/ 1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3" y="1"/>
                  </a:moveTo>
                  <a:cubicBezTo>
                    <a:pt x="4" y="0"/>
                    <a:pt x="4" y="2"/>
                    <a:pt x="5" y="3"/>
                  </a:cubicBezTo>
                  <a:cubicBezTo>
                    <a:pt x="5" y="3"/>
                    <a:pt x="3" y="4"/>
                    <a:pt x="1" y="3"/>
                  </a:cubicBezTo>
                  <a:cubicBezTo>
                    <a:pt x="0" y="3"/>
                    <a:pt x="3" y="2"/>
                    <a:pt x="3" y="1"/>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56" name="Freeform 224">
              <a:extLst>
                <a:ext uri="{FF2B5EF4-FFF2-40B4-BE49-F238E27FC236}">
                  <a16:creationId xmlns:a16="http://schemas.microsoft.com/office/drawing/2014/main" xmlns="" id="{DEDC8879-BCF5-4CF6-B999-19CF0BA420A2}"/>
                </a:ext>
              </a:extLst>
            </p:cNvPr>
            <p:cNvSpPr>
              <a:spLocks/>
            </p:cNvSpPr>
            <p:nvPr>
              <p:custDataLst>
                <p:tags r:id="rId221"/>
              </p:custDataLst>
            </p:nvPr>
          </p:nvSpPr>
          <p:spPr bwMode="auto">
            <a:xfrm>
              <a:off x="3309" y="1083"/>
              <a:ext cx="164" cy="113"/>
            </a:xfrm>
            <a:custGeom>
              <a:avLst/>
              <a:gdLst>
                <a:gd name="T0" fmla="*/ 12 w 23"/>
                <a:gd name="T1" fmla="*/ 1 h 15"/>
                <a:gd name="T2" fmla="*/ 13 w 23"/>
                <a:gd name="T3" fmla="*/ 1 h 15"/>
                <a:gd name="T4" fmla="*/ 13 w 23"/>
                <a:gd name="T5" fmla="*/ 1 h 15"/>
                <a:gd name="T6" fmla="*/ 19 w 23"/>
                <a:gd name="T7" fmla="*/ 0 h 15"/>
                <a:gd name="T8" fmla="*/ 19 w 23"/>
                <a:gd name="T9" fmla="*/ 0 h 15"/>
                <a:gd name="T10" fmla="*/ 22 w 23"/>
                <a:gd name="T11" fmla="*/ 0 h 15"/>
                <a:gd name="T12" fmla="*/ 22 w 23"/>
                <a:gd name="T13" fmla="*/ 0 h 15"/>
                <a:gd name="T14" fmla="*/ 23 w 23"/>
                <a:gd name="T15" fmla="*/ 1 h 15"/>
                <a:gd name="T16" fmla="*/ 15 w 23"/>
                <a:gd name="T17" fmla="*/ 4 h 15"/>
                <a:gd name="T18" fmla="*/ 8 w 23"/>
                <a:gd name="T19" fmla="*/ 6 h 15"/>
                <a:gd name="T20" fmla="*/ 7 w 23"/>
                <a:gd name="T21" fmla="*/ 6 h 15"/>
                <a:gd name="T22" fmla="*/ 8 w 23"/>
                <a:gd name="T23" fmla="*/ 7 h 15"/>
                <a:gd name="T24" fmla="*/ 7 w 23"/>
                <a:gd name="T25" fmla="*/ 8 h 15"/>
                <a:gd name="T26" fmla="*/ 6 w 23"/>
                <a:gd name="T27" fmla="*/ 10 h 15"/>
                <a:gd name="T28" fmla="*/ 12 w 23"/>
                <a:gd name="T29" fmla="*/ 14 h 15"/>
                <a:gd name="T30" fmla="*/ 7 w 23"/>
                <a:gd name="T31" fmla="*/ 14 h 15"/>
                <a:gd name="T32" fmla="*/ 5 w 23"/>
                <a:gd name="T33" fmla="*/ 13 h 15"/>
                <a:gd name="T34" fmla="*/ 3 w 23"/>
                <a:gd name="T35" fmla="*/ 13 h 15"/>
                <a:gd name="T36" fmla="*/ 3 w 23"/>
                <a:gd name="T37" fmla="*/ 14 h 15"/>
                <a:gd name="T38" fmla="*/ 0 w 23"/>
                <a:gd name="T39" fmla="*/ 11 h 15"/>
                <a:gd name="T40" fmla="*/ 1 w 23"/>
                <a:gd name="T41" fmla="*/ 10 h 15"/>
                <a:gd name="T42" fmla="*/ 1 w 23"/>
                <a:gd name="T43" fmla="*/ 8 h 15"/>
                <a:gd name="T44" fmla="*/ 7 w 23"/>
                <a:gd name="T45" fmla="*/ 8 h 15"/>
                <a:gd name="T46" fmla="*/ 2 w 23"/>
                <a:gd name="T47" fmla="*/ 7 h 15"/>
                <a:gd name="T48" fmla="*/ 5 w 23"/>
                <a:gd name="T49" fmla="*/ 5 h 15"/>
                <a:gd name="T50" fmla="*/ 4 w 23"/>
                <a:gd name="T51" fmla="*/ 4 h 15"/>
                <a:gd name="T52" fmla="*/ 12 w 23"/>
                <a:gd name="T53" fmla="*/ 1 h 15"/>
                <a:gd name="T54" fmla="*/ 12 w 23"/>
                <a:gd name="T55" fmla="*/ 1 h 15"/>
                <a:gd name="T56" fmla="*/ 12 w 23"/>
                <a:gd name="T57" fmla="*/ 1 h 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15"/>
                <a:gd name="T89" fmla="*/ 23 w 23"/>
                <a:gd name="T90" fmla="*/ 15 h 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15">
                  <a:moveTo>
                    <a:pt x="12" y="1"/>
                  </a:moveTo>
                  <a:lnTo>
                    <a:pt x="13" y="1"/>
                  </a:lnTo>
                  <a:cubicBezTo>
                    <a:pt x="15" y="0"/>
                    <a:pt x="17" y="2"/>
                    <a:pt x="19" y="0"/>
                  </a:cubicBezTo>
                  <a:lnTo>
                    <a:pt x="22" y="0"/>
                  </a:lnTo>
                  <a:cubicBezTo>
                    <a:pt x="22" y="0"/>
                    <a:pt x="23" y="1"/>
                    <a:pt x="23" y="1"/>
                  </a:cubicBezTo>
                  <a:cubicBezTo>
                    <a:pt x="21" y="2"/>
                    <a:pt x="17" y="4"/>
                    <a:pt x="15" y="4"/>
                  </a:cubicBezTo>
                  <a:cubicBezTo>
                    <a:pt x="12" y="4"/>
                    <a:pt x="10" y="7"/>
                    <a:pt x="8" y="6"/>
                  </a:cubicBezTo>
                  <a:cubicBezTo>
                    <a:pt x="8" y="6"/>
                    <a:pt x="7" y="6"/>
                    <a:pt x="7" y="6"/>
                  </a:cubicBezTo>
                  <a:cubicBezTo>
                    <a:pt x="7" y="7"/>
                    <a:pt x="8" y="7"/>
                    <a:pt x="8" y="7"/>
                  </a:cubicBezTo>
                  <a:cubicBezTo>
                    <a:pt x="8" y="7"/>
                    <a:pt x="7" y="8"/>
                    <a:pt x="7" y="8"/>
                  </a:cubicBezTo>
                  <a:cubicBezTo>
                    <a:pt x="7" y="9"/>
                    <a:pt x="6" y="9"/>
                    <a:pt x="6" y="10"/>
                  </a:cubicBezTo>
                  <a:cubicBezTo>
                    <a:pt x="6" y="11"/>
                    <a:pt x="10" y="14"/>
                    <a:pt x="12" y="14"/>
                  </a:cubicBezTo>
                  <a:cubicBezTo>
                    <a:pt x="10" y="15"/>
                    <a:pt x="8" y="14"/>
                    <a:pt x="7" y="14"/>
                  </a:cubicBezTo>
                  <a:cubicBezTo>
                    <a:pt x="5" y="14"/>
                    <a:pt x="5" y="14"/>
                    <a:pt x="5" y="13"/>
                  </a:cubicBezTo>
                  <a:cubicBezTo>
                    <a:pt x="5" y="13"/>
                    <a:pt x="4" y="13"/>
                    <a:pt x="3" y="13"/>
                  </a:cubicBezTo>
                  <a:cubicBezTo>
                    <a:pt x="3" y="13"/>
                    <a:pt x="3" y="14"/>
                    <a:pt x="3" y="14"/>
                  </a:cubicBezTo>
                  <a:cubicBezTo>
                    <a:pt x="1" y="13"/>
                    <a:pt x="1" y="13"/>
                    <a:pt x="0" y="11"/>
                  </a:cubicBezTo>
                  <a:cubicBezTo>
                    <a:pt x="0" y="11"/>
                    <a:pt x="1" y="11"/>
                    <a:pt x="1" y="10"/>
                  </a:cubicBezTo>
                  <a:cubicBezTo>
                    <a:pt x="0" y="9"/>
                    <a:pt x="2" y="9"/>
                    <a:pt x="1" y="8"/>
                  </a:cubicBezTo>
                  <a:cubicBezTo>
                    <a:pt x="4" y="8"/>
                    <a:pt x="5" y="8"/>
                    <a:pt x="7" y="8"/>
                  </a:cubicBezTo>
                  <a:cubicBezTo>
                    <a:pt x="5" y="8"/>
                    <a:pt x="3" y="8"/>
                    <a:pt x="2" y="7"/>
                  </a:cubicBezTo>
                  <a:cubicBezTo>
                    <a:pt x="3" y="6"/>
                    <a:pt x="4" y="6"/>
                    <a:pt x="5" y="5"/>
                  </a:cubicBezTo>
                  <a:cubicBezTo>
                    <a:pt x="5" y="5"/>
                    <a:pt x="4" y="4"/>
                    <a:pt x="4" y="4"/>
                  </a:cubicBezTo>
                  <a:cubicBezTo>
                    <a:pt x="6" y="4"/>
                    <a:pt x="10" y="2"/>
                    <a:pt x="12" y="1"/>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57" name="Freeform 225">
              <a:extLst>
                <a:ext uri="{FF2B5EF4-FFF2-40B4-BE49-F238E27FC236}">
                  <a16:creationId xmlns:a16="http://schemas.microsoft.com/office/drawing/2014/main" xmlns="" id="{1C6097C3-1CA4-4B41-A02A-43EC7C5BEF16}"/>
                </a:ext>
              </a:extLst>
            </p:cNvPr>
            <p:cNvSpPr>
              <a:spLocks/>
            </p:cNvSpPr>
            <p:nvPr>
              <p:custDataLst>
                <p:tags r:id="rId222"/>
              </p:custDataLst>
            </p:nvPr>
          </p:nvSpPr>
          <p:spPr bwMode="auto">
            <a:xfrm>
              <a:off x="3149" y="1298"/>
              <a:ext cx="23" cy="16"/>
            </a:xfrm>
            <a:custGeom>
              <a:avLst/>
              <a:gdLst>
                <a:gd name="T0" fmla="*/ 2 w 3"/>
                <a:gd name="T1" fmla="*/ 0 h 2"/>
                <a:gd name="T2" fmla="*/ 3 w 3"/>
                <a:gd name="T3" fmla="*/ 1 h 2"/>
                <a:gd name="T4" fmla="*/ 2 w 3"/>
                <a:gd name="T5" fmla="*/ 2 h 2"/>
                <a:gd name="T6" fmla="*/ 0 w 3"/>
                <a:gd name="T7" fmla="*/ 0 h 2"/>
                <a:gd name="T8" fmla="*/ 2 w 3"/>
                <a:gd name="T9" fmla="*/ 0 h 2"/>
                <a:gd name="T10" fmla="*/ 2 w 3"/>
                <a:gd name="T11" fmla="*/ 0 h 2"/>
                <a:gd name="T12" fmla="*/ 2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2" y="0"/>
                  </a:moveTo>
                  <a:cubicBezTo>
                    <a:pt x="3" y="0"/>
                    <a:pt x="3" y="1"/>
                    <a:pt x="3" y="1"/>
                  </a:cubicBezTo>
                  <a:cubicBezTo>
                    <a:pt x="3" y="2"/>
                    <a:pt x="3" y="2"/>
                    <a:pt x="2" y="2"/>
                  </a:cubicBezTo>
                  <a:cubicBezTo>
                    <a:pt x="1" y="2"/>
                    <a:pt x="0" y="1"/>
                    <a:pt x="0" y="0"/>
                  </a:cubicBezTo>
                  <a:cubicBezTo>
                    <a:pt x="0" y="0"/>
                    <a:pt x="1" y="0"/>
                    <a:pt x="2"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58" name="Freeform 226">
              <a:extLst>
                <a:ext uri="{FF2B5EF4-FFF2-40B4-BE49-F238E27FC236}">
                  <a16:creationId xmlns:a16="http://schemas.microsoft.com/office/drawing/2014/main" xmlns="" id="{4F24C56A-74C3-4CE4-A17B-BE414ECB2BA3}"/>
                </a:ext>
              </a:extLst>
            </p:cNvPr>
            <p:cNvSpPr>
              <a:spLocks/>
            </p:cNvSpPr>
            <p:nvPr>
              <p:custDataLst>
                <p:tags r:id="rId223"/>
              </p:custDataLst>
            </p:nvPr>
          </p:nvSpPr>
          <p:spPr bwMode="auto">
            <a:xfrm>
              <a:off x="2522" y="1415"/>
              <a:ext cx="153" cy="196"/>
            </a:xfrm>
            <a:custGeom>
              <a:avLst/>
              <a:gdLst>
                <a:gd name="T0" fmla="*/ 3 w 21"/>
                <a:gd name="T1" fmla="*/ 0 h 25"/>
                <a:gd name="T2" fmla="*/ 8 w 21"/>
                <a:gd name="T3" fmla="*/ 1 h 25"/>
                <a:gd name="T4" fmla="*/ 12 w 21"/>
                <a:gd name="T5" fmla="*/ 4 h 25"/>
                <a:gd name="T6" fmla="*/ 12 w 21"/>
                <a:gd name="T7" fmla="*/ 5 h 25"/>
                <a:gd name="T8" fmla="*/ 9 w 21"/>
                <a:gd name="T9" fmla="*/ 6 h 25"/>
                <a:gd name="T10" fmla="*/ 12 w 21"/>
                <a:gd name="T11" fmla="*/ 7 h 25"/>
                <a:gd name="T12" fmla="*/ 14 w 21"/>
                <a:gd name="T13" fmla="*/ 11 h 25"/>
                <a:gd name="T14" fmla="*/ 15 w 21"/>
                <a:gd name="T15" fmla="*/ 12 h 25"/>
                <a:gd name="T16" fmla="*/ 16 w 21"/>
                <a:gd name="T17" fmla="*/ 14 h 25"/>
                <a:gd name="T18" fmla="*/ 18 w 21"/>
                <a:gd name="T19" fmla="*/ 16 h 25"/>
                <a:gd name="T20" fmla="*/ 18 w 21"/>
                <a:gd name="T21" fmla="*/ 17 h 25"/>
                <a:gd name="T22" fmla="*/ 21 w 21"/>
                <a:gd name="T23" fmla="*/ 17 h 25"/>
                <a:gd name="T24" fmla="*/ 21 w 21"/>
                <a:gd name="T25" fmla="*/ 19 h 25"/>
                <a:gd name="T26" fmla="*/ 19 w 21"/>
                <a:gd name="T27" fmla="*/ 20 h 25"/>
                <a:gd name="T28" fmla="*/ 20 w 21"/>
                <a:gd name="T29" fmla="*/ 21 h 25"/>
                <a:gd name="T30" fmla="*/ 19 w 21"/>
                <a:gd name="T31" fmla="*/ 23 h 25"/>
                <a:gd name="T32" fmla="*/ 19 w 21"/>
                <a:gd name="T33" fmla="*/ 23 h 25"/>
                <a:gd name="T34" fmla="*/ 9 w 21"/>
                <a:gd name="T35" fmla="*/ 23 h 25"/>
                <a:gd name="T36" fmla="*/ 9 w 21"/>
                <a:gd name="T37" fmla="*/ 23 h 25"/>
                <a:gd name="T38" fmla="*/ 9 w 21"/>
                <a:gd name="T39" fmla="*/ 24 h 25"/>
                <a:gd name="T40" fmla="*/ 5 w 21"/>
                <a:gd name="T41" fmla="*/ 25 h 25"/>
                <a:gd name="T42" fmla="*/ 11 w 21"/>
                <a:gd name="T43" fmla="*/ 21 h 25"/>
                <a:gd name="T44" fmla="*/ 10 w 21"/>
                <a:gd name="T45" fmla="*/ 21 h 25"/>
                <a:gd name="T46" fmla="*/ 6 w 21"/>
                <a:gd name="T47" fmla="*/ 20 h 25"/>
                <a:gd name="T48" fmla="*/ 8 w 21"/>
                <a:gd name="T49" fmla="*/ 19 h 25"/>
                <a:gd name="T50" fmla="*/ 8 w 21"/>
                <a:gd name="T51" fmla="*/ 19 h 25"/>
                <a:gd name="T52" fmla="*/ 8 w 21"/>
                <a:gd name="T53" fmla="*/ 17 h 25"/>
                <a:gd name="T54" fmla="*/ 7 w 21"/>
                <a:gd name="T55" fmla="*/ 17 h 25"/>
                <a:gd name="T56" fmla="*/ 7 w 21"/>
                <a:gd name="T57" fmla="*/ 17 h 25"/>
                <a:gd name="T58" fmla="*/ 11 w 21"/>
                <a:gd name="T59" fmla="*/ 14 h 25"/>
                <a:gd name="T60" fmla="*/ 9 w 21"/>
                <a:gd name="T61" fmla="*/ 12 h 25"/>
                <a:gd name="T62" fmla="*/ 7 w 21"/>
                <a:gd name="T63" fmla="*/ 11 h 25"/>
                <a:gd name="T64" fmla="*/ 7 w 21"/>
                <a:gd name="T65" fmla="*/ 8 h 25"/>
                <a:gd name="T66" fmla="*/ 5 w 21"/>
                <a:gd name="T67" fmla="*/ 10 h 25"/>
                <a:gd name="T68" fmla="*/ 4 w 21"/>
                <a:gd name="T69" fmla="*/ 7 h 25"/>
                <a:gd name="T70" fmla="*/ 4 w 21"/>
                <a:gd name="T71" fmla="*/ 3 h 25"/>
                <a:gd name="T72" fmla="*/ 3 w 21"/>
                <a:gd name="T73" fmla="*/ 2 h 25"/>
                <a:gd name="T74" fmla="*/ 4 w 21"/>
                <a:gd name="T75" fmla="*/ 1 h 25"/>
                <a:gd name="T76" fmla="*/ 4 w 21"/>
                <a:gd name="T77" fmla="*/ 1 h 25"/>
                <a:gd name="T78" fmla="*/ 4 w 21"/>
                <a:gd name="T79" fmla="*/ 1 h 25"/>
                <a:gd name="T80" fmla="*/ 4 w 21"/>
                <a:gd name="T81" fmla="*/ 1 h 25"/>
                <a:gd name="T82" fmla="*/ 3 w 21"/>
                <a:gd name="T83" fmla="*/ 0 h 25"/>
                <a:gd name="T84" fmla="*/ 3 w 21"/>
                <a:gd name="T85" fmla="*/ 0 h 25"/>
                <a:gd name="T86" fmla="*/ 3 w 21"/>
                <a:gd name="T87" fmla="*/ 0 h 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
                <a:gd name="T133" fmla="*/ 0 h 25"/>
                <a:gd name="T134" fmla="*/ 21 w 21"/>
                <a:gd name="T135" fmla="*/ 25 h 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 h="25">
                  <a:moveTo>
                    <a:pt x="3" y="0"/>
                  </a:moveTo>
                  <a:cubicBezTo>
                    <a:pt x="4" y="0"/>
                    <a:pt x="5" y="1"/>
                    <a:pt x="8" y="1"/>
                  </a:cubicBezTo>
                  <a:cubicBezTo>
                    <a:pt x="9" y="3"/>
                    <a:pt x="0" y="4"/>
                    <a:pt x="12" y="4"/>
                  </a:cubicBezTo>
                  <a:cubicBezTo>
                    <a:pt x="12" y="4"/>
                    <a:pt x="12" y="5"/>
                    <a:pt x="12" y="5"/>
                  </a:cubicBezTo>
                  <a:cubicBezTo>
                    <a:pt x="12" y="6"/>
                    <a:pt x="9" y="6"/>
                    <a:pt x="9" y="6"/>
                  </a:cubicBezTo>
                  <a:cubicBezTo>
                    <a:pt x="9" y="7"/>
                    <a:pt x="12" y="7"/>
                    <a:pt x="12" y="7"/>
                  </a:cubicBezTo>
                  <a:cubicBezTo>
                    <a:pt x="12" y="8"/>
                    <a:pt x="14" y="10"/>
                    <a:pt x="14" y="11"/>
                  </a:cubicBezTo>
                  <a:cubicBezTo>
                    <a:pt x="14" y="11"/>
                    <a:pt x="14" y="12"/>
                    <a:pt x="15" y="12"/>
                  </a:cubicBezTo>
                  <a:cubicBezTo>
                    <a:pt x="16" y="13"/>
                    <a:pt x="15" y="14"/>
                    <a:pt x="16" y="14"/>
                  </a:cubicBezTo>
                  <a:cubicBezTo>
                    <a:pt x="16" y="15"/>
                    <a:pt x="18" y="16"/>
                    <a:pt x="18" y="16"/>
                  </a:cubicBezTo>
                  <a:cubicBezTo>
                    <a:pt x="18" y="16"/>
                    <a:pt x="18" y="16"/>
                    <a:pt x="18" y="17"/>
                  </a:cubicBezTo>
                  <a:cubicBezTo>
                    <a:pt x="19" y="16"/>
                    <a:pt x="20" y="17"/>
                    <a:pt x="21" y="17"/>
                  </a:cubicBezTo>
                  <a:cubicBezTo>
                    <a:pt x="21" y="18"/>
                    <a:pt x="20" y="18"/>
                    <a:pt x="21" y="19"/>
                  </a:cubicBezTo>
                  <a:cubicBezTo>
                    <a:pt x="20" y="19"/>
                    <a:pt x="19" y="20"/>
                    <a:pt x="19" y="20"/>
                  </a:cubicBezTo>
                  <a:cubicBezTo>
                    <a:pt x="19" y="21"/>
                    <a:pt x="19" y="21"/>
                    <a:pt x="20" y="21"/>
                  </a:cubicBezTo>
                  <a:cubicBezTo>
                    <a:pt x="19" y="22"/>
                    <a:pt x="19" y="22"/>
                    <a:pt x="19" y="23"/>
                  </a:cubicBezTo>
                  <a:lnTo>
                    <a:pt x="9" y="23"/>
                  </a:lnTo>
                  <a:cubicBezTo>
                    <a:pt x="9" y="23"/>
                    <a:pt x="9" y="23"/>
                    <a:pt x="9" y="24"/>
                  </a:cubicBezTo>
                  <a:cubicBezTo>
                    <a:pt x="8" y="24"/>
                    <a:pt x="6" y="24"/>
                    <a:pt x="5" y="25"/>
                  </a:cubicBezTo>
                  <a:cubicBezTo>
                    <a:pt x="5" y="21"/>
                    <a:pt x="11" y="23"/>
                    <a:pt x="11" y="21"/>
                  </a:cubicBezTo>
                  <a:cubicBezTo>
                    <a:pt x="11" y="21"/>
                    <a:pt x="10" y="21"/>
                    <a:pt x="10" y="21"/>
                  </a:cubicBezTo>
                  <a:cubicBezTo>
                    <a:pt x="9" y="21"/>
                    <a:pt x="6" y="21"/>
                    <a:pt x="6" y="20"/>
                  </a:cubicBezTo>
                  <a:cubicBezTo>
                    <a:pt x="6" y="19"/>
                    <a:pt x="7" y="19"/>
                    <a:pt x="8" y="19"/>
                  </a:cubicBezTo>
                  <a:lnTo>
                    <a:pt x="8" y="17"/>
                  </a:lnTo>
                  <a:lnTo>
                    <a:pt x="7" y="17"/>
                  </a:lnTo>
                  <a:cubicBezTo>
                    <a:pt x="8" y="15"/>
                    <a:pt x="10" y="16"/>
                    <a:pt x="11" y="14"/>
                  </a:cubicBezTo>
                  <a:cubicBezTo>
                    <a:pt x="10" y="13"/>
                    <a:pt x="9" y="13"/>
                    <a:pt x="9" y="12"/>
                  </a:cubicBezTo>
                  <a:cubicBezTo>
                    <a:pt x="7" y="12"/>
                    <a:pt x="7" y="11"/>
                    <a:pt x="7" y="11"/>
                  </a:cubicBezTo>
                  <a:cubicBezTo>
                    <a:pt x="7" y="10"/>
                    <a:pt x="7" y="9"/>
                    <a:pt x="7" y="8"/>
                  </a:cubicBezTo>
                  <a:cubicBezTo>
                    <a:pt x="7" y="8"/>
                    <a:pt x="6" y="10"/>
                    <a:pt x="5" y="10"/>
                  </a:cubicBezTo>
                  <a:cubicBezTo>
                    <a:pt x="4" y="8"/>
                    <a:pt x="4" y="8"/>
                    <a:pt x="4" y="7"/>
                  </a:cubicBezTo>
                  <a:cubicBezTo>
                    <a:pt x="3" y="7"/>
                    <a:pt x="4" y="4"/>
                    <a:pt x="4" y="3"/>
                  </a:cubicBezTo>
                  <a:cubicBezTo>
                    <a:pt x="4" y="2"/>
                    <a:pt x="3" y="2"/>
                    <a:pt x="3" y="2"/>
                  </a:cubicBezTo>
                  <a:cubicBezTo>
                    <a:pt x="4" y="2"/>
                    <a:pt x="4" y="1"/>
                    <a:pt x="4" y="1"/>
                  </a:cubicBezTo>
                  <a:cubicBezTo>
                    <a:pt x="3" y="1"/>
                    <a:pt x="3" y="1"/>
                    <a:pt x="3"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59" name="Freeform 227">
              <a:extLst>
                <a:ext uri="{FF2B5EF4-FFF2-40B4-BE49-F238E27FC236}">
                  <a16:creationId xmlns:a16="http://schemas.microsoft.com/office/drawing/2014/main" xmlns="" id="{4C56A1AF-3B95-4F88-9FF9-1F04FCDD5A77}"/>
                </a:ext>
              </a:extLst>
            </p:cNvPr>
            <p:cNvSpPr>
              <a:spLocks/>
            </p:cNvSpPr>
            <p:nvPr>
              <p:custDataLst>
                <p:tags r:id="rId224"/>
              </p:custDataLst>
            </p:nvPr>
          </p:nvSpPr>
          <p:spPr bwMode="auto">
            <a:xfrm>
              <a:off x="3199" y="1916"/>
              <a:ext cx="36" cy="28"/>
            </a:xfrm>
            <a:custGeom>
              <a:avLst/>
              <a:gdLst>
                <a:gd name="T0" fmla="*/ 0 w 5"/>
                <a:gd name="T1" fmla="*/ 2 h 4"/>
                <a:gd name="T2" fmla="*/ 1 w 5"/>
                <a:gd name="T3" fmla="*/ 4 h 4"/>
                <a:gd name="T4" fmla="*/ 1 w 5"/>
                <a:gd name="T5" fmla="*/ 4 h 4"/>
                <a:gd name="T6" fmla="*/ 4 w 5"/>
                <a:gd name="T7" fmla="*/ 1 h 4"/>
                <a:gd name="T8" fmla="*/ 5 w 5"/>
                <a:gd name="T9" fmla="*/ 0 h 4"/>
                <a:gd name="T10" fmla="*/ 0 w 5"/>
                <a:gd name="T11" fmla="*/ 2 h 4"/>
                <a:gd name="T12" fmla="*/ 0 w 5"/>
                <a:gd name="T13" fmla="*/ 2 h 4"/>
                <a:gd name="T14" fmla="*/ 0 w 5"/>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0" y="2"/>
                  </a:moveTo>
                  <a:lnTo>
                    <a:pt x="1" y="4"/>
                  </a:lnTo>
                  <a:cubicBezTo>
                    <a:pt x="3" y="3"/>
                    <a:pt x="4" y="2"/>
                    <a:pt x="4" y="1"/>
                  </a:cubicBezTo>
                  <a:cubicBezTo>
                    <a:pt x="5" y="1"/>
                    <a:pt x="5" y="0"/>
                    <a:pt x="5" y="0"/>
                  </a:cubicBezTo>
                  <a:cubicBezTo>
                    <a:pt x="3" y="0"/>
                    <a:pt x="1" y="2"/>
                    <a:pt x="0" y="2"/>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60" name="Freeform 228">
              <a:extLst>
                <a:ext uri="{FF2B5EF4-FFF2-40B4-BE49-F238E27FC236}">
                  <a16:creationId xmlns:a16="http://schemas.microsoft.com/office/drawing/2014/main" xmlns="" id="{52DA9000-EEDD-4F5F-BFFB-722FAE148D5D}"/>
                </a:ext>
              </a:extLst>
            </p:cNvPr>
            <p:cNvSpPr>
              <a:spLocks/>
            </p:cNvSpPr>
            <p:nvPr>
              <p:custDataLst>
                <p:tags r:id="rId225"/>
              </p:custDataLst>
            </p:nvPr>
          </p:nvSpPr>
          <p:spPr bwMode="auto">
            <a:xfrm>
              <a:off x="2804" y="1631"/>
              <a:ext cx="129" cy="54"/>
            </a:xfrm>
            <a:custGeom>
              <a:avLst/>
              <a:gdLst>
                <a:gd name="T0" fmla="*/ 10 w 18"/>
                <a:gd name="T1" fmla="*/ 0 h 7"/>
                <a:gd name="T2" fmla="*/ 9 w 18"/>
                <a:gd name="T3" fmla="*/ 1 h 7"/>
                <a:gd name="T4" fmla="*/ 8 w 18"/>
                <a:gd name="T5" fmla="*/ 2 h 7"/>
                <a:gd name="T6" fmla="*/ 9 w 18"/>
                <a:gd name="T7" fmla="*/ 3 h 7"/>
                <a:gd name="T8" fmla="*/ 2 w 18"/>
                <a:gd name="T9" fmla="*/ 4 h 7"/>
                <a:gd name="T10" fmla="*/ 2 w 18"/>
                <a:gd name="T11" fmla="*/ 4 h 7"/>
                <a:gd name="T12" fmla="*/ 1 w 18"/>
                <a:gd name="T13" fmla="*/ 5 h 7"/>
                <a:gd name="T14" fmla="*/ 1 w 18"/>
                <a:gd name="T15" fmla="*/ 5 h 7"/>
                <a:gd name="T16" fmla="*/ 3 w 18"/>
                <a:gd name="T17" fmla="*/ 6 h 7"/>
                <a:gd name="T18" fmla="*/ 3 w 18"/>
                <a:gd name="T19" fmla="*/ 6 h 7"/>
                <a:gd name="T20" fmla="*/ 6 w 18"/>
                <a:gd name="T21" fmla="*/ 5 h 7"/>
                <a:gd name="T22" fmla="*/ 6 w 18"/>
                <a:gd name="T23" fmla="*/ 5 h 7"/>
                <a:gd name="T24" fmla="*/ 9 w 18"/>
                <a:gd name="T25" fmla="*/ 7 h 7"/>
                <a:gd name="T26" fmla="*/ 12 w 18"/>
                <a:gd name="T27" fmla="*/ 7 h 7"/>
                <a:gd name="T28" fmla="*/ 15 w 18"/>
                <a:gd name="T29" fmla="*/ 6 h 7"/>
                <a:gd name="T30" fmla="*/ 18 w 18"/>
                <a:gd name="T31" fmla="*/ 2 h 7"/>
                <a:gd name="T32" fmla="*/ 16 w 18"/>
                <a:gd name="T33" fmla="*/ 1 h 7"/>
                <a:gd name="T34" fmla="*/ 14 w 18"/>
                <a:gd name="T35" fmla="*/ 0 h 7"/>
                <a:gd name="T36" fmla="*/ 14 w 18"/>
                <a:gd name="T37" fmla="*/ 0 h 7"/>
                <a:gd name="T38" fmla="*/ 10 w 18"/>
                <a:gd name="T39" fmla="*/ 0 h 7"/>
                <a:gd name="T40" fmla="*/ 10 w 18"/>
                <a:gd name="T41" fmla="*/ 0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
                <a:gd name="T64" fmla="*/ 0 h 7"/>
                <a:gd name="T65" fmla="*/ 18 w 18"/>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 h="7">
                  <a:moveTo>
                    <a:pt x="10" y="0"/>
                  </a:moveTo>
                  <a:cubicBezTo>
                    <a:pt x="9" y="0"/>
                    <a:pt x="9" y="1"/>
                    <a:pt x="9" y="1"/>
                  </a:cubicBezTo>
                  <a:cubicBezTo>
                    <a:pt x="9" y="1"/>
                    <a:pt x="9" y="2"/>
                    <a:pt x="8" y="2"/>
                  </a:cubicBezTo>
                  <a:cubicBezTo>
                    <a:pt x="8" y="2"/>
                    <a:pt x="9" y="3"/>
                    <a:pt x="9" y="3"/>
                  </a:cubicBezTo>
                  <a:cubicBezTo>
                    <a:pt x="7" y="4"/>
                    <a:pt x="6" y="5"/>
                    <a:pt x="2" y="4"/>
                  </a:cubicBezTo>
                  <a:lnTo>
                    <a:pt x="1" y="5"/>
                  </a:lnTo>
                  <a:cubicBezTo>
                    <a:pt x="1" y="6"/>
                    <a:pt x="0" y="6"/>
                    <a:pt x="3" y="6"/>
                  </a:cubicBezTo>
                  <a:lnTo>
                    <a:pt x="6" y="5"/>
                  </a:lnTo>
                  <a:cubicBezTo>
                    <a:pt x="7" y="7"/>
                    <a:pt x="8" y="7"/>
                    <a:pt x="9" y="7"/>
                  </a:cubicBezTo>
                  <a:cubicBezTo>
                    <a:pt x="10" y="7"/>
                    <a:pt x="11" y="7"/>
                    <a:pt x="12" y="7"/>
                  </a:cubicBezTo>
                  <a:cubicBezTo>
                    <a:pt x="13" y="7"/>
                    <a:pt x="14" y="6"/>
                    <a:pt x="15" y="6"/>
                  </a:cubicBezTo>
                  <a:cubicBezTo>
                    <a:pt x="16" y="5"/>
                    <a:pt x="17" y="3"/>
                    <a:pt x="18" y="2"/>
                  </a:cubicBezTo>
                  <a:cubicBezTo>
                    <a:pt x="17" y="2"/>
                    <a:pt x="16" y="2"/>
                    <a:pt x="16" y="1"/>
                  </a:cubicBezTo>
                  <a:cubicBezTo>
                    <a:pt x="15" y="0"/>
                    <a:pt x="15" y="0"/>
                    <a:pt x="14" y="0"/>
                  </a:cubicBezTo>
                  <a:lnTo>
                    <a:pt x="10" y="0"/>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61" name="Freeform 229">
              <a:extLst>
                <a:ext uri="{FF2B5EF4-FFF2-40B4-BE49-F238E27FC236}">
                  <a16:creationId xmlns:a16="http://schemas.microsoft.com/office/drawing/2014/main" xmlns="" id="{94ED357D-F27B-40EA-8245-20D9E839774B}"/>
                </a:ext>
              </a:extLst>
            </p:cNvPr>
            <p:cNvSpPr>
              <a:spLocks/>
            </p:cNvSpPr>
            <p:nvPr>
              <p:custDataLst>
                <p:tags r:id="rId226"/>
              </p:custDataLst>
            </p:nvPr>
          </p:nvSpPr>
          <p:spPr bwMode="auto">
            <a:xfrm>
              <a:off x="2910" y="2464"/>
              <a:ext cx="239" cy="164"/>
            </a:xfrm>
            <a:custGeom>
              <a:avLst/>
              <a:gdLst>
                <a:gd name="T0" fmla="*/ 5 w 33"/>
                <a:gd name="T1" fmla="*/ 22 h 22"/>
                <a:gd name="T2" fmla="*/ 1 w 33"/>
                <a:gd name="T3" fmla="*/ 20 h 22"/>
                <a:gd name="T4" fmla="*/ 0 w 33"/>
                <a:gd name="T5" fmla="*/ 16 h 22"/>
                <a:gd name="T6" fmla="*/ 3 w 33"/>
                <a:gd name="T7" fmla="*/ 10 h 22"/>
                <a:gd name="T8" fmla="*/ 3 w 33"/>
                <a:gd name="T9" fmla="*/ 10 h 22"/>
                <a:gd name="T10" fmla="*/ 5 w 33"/>
                <a:gd name="T11" fmla="*/ 10 h 22"/>
                <a:gd name="T12" fmla="*/ 5 w 33"/>
                <a:gd name="T13" fmla="*/ 10 h 22"/>
                <a:gd name="T14" fmla="*/ 12 w 33"/>
                <a:gd name="T15" fmla="*/ 6 h 22"/>
                <a:gd name="T16" fmla="*/ 12 w 33"/>
                <a:gd name="T17" fmla="*/ 5 h 22"/>
                <a:gd name="T18" fmla="*/ 21 w 33"/>
                <a:gd name="T19" fmla="*/ 0 h 22"/>
                <a:gd name="T20" fmla="*/ 21 w 33"/>
                <a:gd name="T21" fmla="*/ 0 h 22"/>
                <a:gd name="T22" fmla="*/ 21 w 33"/>
                <a:gd name="T23" fmla="*/ 0 h 22"/>
                <a:gd name="T24" fmla="*/ 21 w 33"/>
                <a:gd name="T25" fmla="*/ 0 h 22"/>
                <a:gd name="T26" fmla="*/ 24 w 33"/>
                <a:gd name="T27" fmla="*/ 3 h 22"/>
                <a:gd name="T28" fmla="*/ 28 w 33"/>
                <a:gd name="T29" fmla="*/ 8 h 22"/>
                <a:gd name="T30" fmla="*/ 33 w 33"/>
                <a:gd name="T31" fmla="*/ 15 h 22"/>
                <a:gd name="T32" fmla="*/ 33 w 33"/>
                <a:gd name="T33" fmla="*/ 15 h 22"/>
                <a:gd name="T34" fmla="*/ 33 w 33"/>
                <a:gd name="T35" fmla="*/ 16 h 22"/>
                <a:gd name="T36" fmla="*/ 33 w 33"/>
                <a:gd name="T37" fmla="*/ 16 h 22"/>
                <a:gd name="T38" fmla="*/ 31 w 33"/>
                <a:gd name="T39" fmla="*/ 16 h 22"/>
                <a:gd name="T40" fmla="*/ 30 w 33"/>
                <a:gd name="T41" fmla="*/ 15 h 22"/>
                <a:gd name="T42" fmla="*/ 29 w 33"/>
                <a:gd name="T43" fmla="*/ 15 h 22"/>
                <a:gd name="T44" fmla="*/ 28 w 33"/>
                <a:gd name="T45" fmla="*/ 17 h 22"/>
                <a:gd name="T46" fmla="*/ 22 w 33"/>
                <a:gd name="T47" fmla="*/ 18 h 22"/>
                <a:gd name="T48" fmla="*/ 21 w 33"/>
                <a:gd name="T49" fmla="*/ 19 h 22"/>
                <a:gd name="T50" fmla="*/ 19 w 33"/>
                <a:gd name="T51" fmla="*/ 19 h 22"/>
                <a:gd name="T52" fmla="*/ 14 w 33"/>
                <a:gd name="T53" fmla="*/ 16 h 22"/>
                <a:gd name="T54" fmla="*/ 10 w 33"/>
                <a:gd name="T55" fmla="*/ 21 h 22"/>
                <a:gd name="T56" fmla="*/ 5 w 33"/>
                <a:gd name="T57" fmla="*/ 22 h 22"/>
                <a:gd name="T58" fmla="*/ 5 w 33"/>
                <a:gd name="T59" fmla="*/ 22 h 22"/>
                <a:gd name="T60" fmla="*/ 5 w 33"/>
                <a:gd name="T61" fmla="*/ 22 h 2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3"/>
                <a:gd name="T94" fmla="*/ 0 h 22"/>
                <a:gd name="T95" fmla="*/ 33 w 33"/>
                <a:gd name="T96" fmla="*/ 22 h 2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3" h="22">
                  <a:moveTo>
                    <a:pt x="5" y="22"/>
                  </a:moveTo>
                  <a:cubicBezTo>
                    <a:pt x="4" y="20"/>
                    <a:pt x="2" y="21"/>
                    <a:pt x="1" y="20"/>
                  </a:cubicBezTo>
                  <a:cubicBezTo>
                    <a:pt x="0" y="19"/>
                    <a:pt x="0" y="17"/>
                    <a:pt x="0" y="16"/>
                  </a:cubicBezTo>
                  <a:cubicBezTo>
                    <a:pt x="0" y="13"/>
                    <a:pt x="2" y="12"/>
                    <a:pt x="3" y="10"/>
                  </a:cubicBezTo>
                  <a:lnTo>
                    <a:pt x="5" y="10"/>
                  </a:lnTo>
                  <a:cubicBezTo>
                    <a:pt x="8" y="8"/>
                    <a:pt x="12" y="9"/>
                    <a:pt x="12" y="6"/>
                  </a:cubicBezTo>
                  <a:cubicBezTo>
                    <a:pt x="12" y="6"/>
                    <a:pt x="12" y="6"/>
                    <a:pt x="12" y="5"/>
                  </a:cubicBezTo>
                  <a:cubicBezTo>
                    <a:pt x="18" y="7"/>
                    <a:pt x="16" y="0"/>
                    <a:pt x="21" y="0"/>
                  </a:cubicBezTo>
                  <a:cubicBezTo>
                    <a:pt x="22" y="1"/>
                    <a:pt x="23" y="2"/>
                    <a:pt x="24" y="3"/>
                  </a:cubicBezTo>
                  <a:cubicBezTo>
                    <a:pt x="25" y="6"/>
                    <a:pt x="24" y="8"/>
                    <a:pt x="28" y="8"/>
                  </a:cubicBezTo>
                  <a:cubicBezTo>
                    <a:pt x="28" y="12"/>
                    <a:pt x="32" y="14"/>
                    <a:pt x="33" y="15"/>
                  </a:cubicBezTo>
                  <a:lnTo>
                    <a:pt x="33" y="16"/>
                  </a:lnTo>
                  <a:cubicBezTo>
                    <a:pt x="32" y="16"/>
                    <a:pt x="32" y="16"/>
                    <a:pt x="31" y="16"/>
                  </a:cubicBezTo>
                  <a:cubicBezTo>
                    <a:pt x="31" y="16"/>
                    <a:pt x="30" y="16"/>
                    <a:pt x="30" y="15"/>
                  </a:cubicBezTo>
                  <a:cubicBezTo>
                    <a:pt x="30" y="15"/>
                    <a:pt x="29" y="15"/>
                    <a:pt x="29" y="15"/>
                  </a:cubicBezTo>
                  <a:cubicBezTo>
                    <a:pt x="28" y="16"/>
                    <a:pt x="28" y="16"/>
                    <a:pt x="28" y="17"/>
                  </a:cubicBezTo>
                  <a:cubicBezTo>
                    <a:pt x="26" y="17"/>
                    <a:pt x="24" y="16"/>
                    <a:pt x="22" y="18"/>
                  </a:cubicBezTo>
                  <a:cubicBezTo>
                    <a:pt x="22" y="18"/>
                    <a:pt x="22" y="19"/>
                    <a:pt x="21" y="19"/>
                  </a:cubicBezTo>
                  <a:cubicBezTo>
                    <a:pt x="20" y="19"/>
                    <a:pt x="20" y="19"/>
                    <a:pt x="19" y="19"/>
                  </a:cubicBezTo>
                  <a:cubicBezTo>
                    <a:pt x="17" y="19"/>
                    <a:pt x="16" y="16"/>
                    <a:pt x="14" y="16"/>
                  </a:cubicBezTo>
                  <a:cubicBezTo>
                    <a:pt x="12" y="16"/>
                    <a:pt x="11" y="19"/>
                    <a:pt x="10" y="21"/>
                  </a:cubicBezTo>
                  <a:cubicBezTo>
                    <a:pt x="6" y="21"/>
                    <a:pt x="7" y="20"/>
                    <a:pt x="5" y="22"/>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62" name="Freeform 230">
              <a:extLst>
                <a:ext uri="{FF2B5EF4-FFF2-40B4-BE49-F238E27FC236}">
                  <a16:creationId xmlns:a16="http://schemas.microsoft.com/office/drawing/2014/main" xmlns="" id="{943450AC-B6DC-4315-B10E-E1E06CD226DF}"/>
                </a:ext>
              </a:extLst>
            </p:cNvPr>
            <p:cNvSpPr>
              <a:spLocks/>
            </p:cNvSpPr>
            <p:nvPr>
              <p:custDataLst>
                <p:tags r:id="rId227"/>
              </p:custDataLst>
            </p:nvPr>
          </p:nvSpPr>
          <p:spPr bwMode="auto">
            <a:xfrm>
              <a:off x="2863" y="2578"/>
              <a:ext cx="364" cy="379"/>
            </a:xfrm>
            <a:custGeom>
              <a:avLst/>
              <a:gdLst>
                <a:gd name="T0" fmla="*/ 40 w 51"/>
                <a:gd name="T1" fmla="*/ 1 h 50"/>
                <a:gd name="T2" fmla="*/ 46 w 51"/>
                <a:gd name="T3" fmla="*/ 3 h 50"/>
                <a:gd name="T4" fmla="*/ 50 w 51"/>
                <a:gd name="T5" fmla="*/ 5 h 50"/>
                <a:gd name="T6" fmla="*/ 51 w 51"/>
                <a:gd name="T7" fmla="*/ 9 h 50"/>
                <a:gd name="T8" fmla="*/ 46 w 51"/>
                <a:gd name="T9" fmla="*/ 15 h 50"/>
                <a:gd name="T10" fmla="*/ 47 w 51"/>
                <a:gd name="T11" fmla="*/ 19 h 50"/>
                <a:gd name="T12" fmla="*/ 44 w 51"/>
                <a:gd name="T13" fmla="*/ 22 h 50"/>
                <a:gd name="T14" fmla="*/ 45 w 51"/>
                <a:gd name="T15" fmla="*/ 24 h 50"/>
                <a:gd name="T16" fmla="*/ 45 w 51"/>
                <a:gd name="T17" fmla="*/ 29 h 50"/>
                <a:gd name="T18" fmla="*/ 46 w 51"/>
                <a:gd name="T19" fmla="*/ 31 h 50"/>
                <a:gd name="T20" fmla="*/ 47 w 51"/>
                <a:gd name="T21" fmla="*/ 35 h 50"/>
                <a:gd name="T22" fmla="*/ 49 w 51"/>
                <a:gd name="T23" fmla="*/ 38 h 50"/>
                <a:gd name="T24" fmla="*/ 49 w 51"/>
                <a:gd name="T25" fmla="*/ 40 h 50"/>
                <a:gd name="T26" fmla="*/ 49 w 51"/>
                <a:gd name="T27" fmla="*/ 40 h 50"/>
                <a:gd name="T28" fmla="*/ 49 w 51"/>
                <a:gd name="T29" fmla="*/ 40 h 50"/>
                <a:gd name="T30" fmla="*/ 49 w 51"/>
                <a:gd name="T31" fmla="*/ 40 h 50"/>
                <a:gd name="T32" fmla="*/ 45 w 51"/>
                <a:gd name="T33" fmla="*/ 40 h 50"/>
                <a:gd name="T34" fmla="*/ 41 w 51"/>
                <a:gd name="T35" fmla="*/ 49 h 50"/>
                <a:gd name="T36" fmla="*/ 40 w 51"/>
                <a:gd name="T37" fmla="*/ 49 h 50"/>
                <a:gd name="T38" fmla="*/ 38 w 51"/>
                <a:gd name="T39" fmla="*/ 50 h 50"/>
                <a:gd name="T40" fmla="*/ 35 w 51"/>
                <a:gd name="T41" fmla="*/ 48 h 50"/>
                <a:gd name="T42" fmla="*/ 32 w 51"/>
                <a:gd name="T43" fmla="*/ 48 h 50"/>
                <a:gd name="T44" fmla="*/ 32 w 51"/>
                <a:gd name="T45" fmla="*/ 48 h 50"/>
                <a:gd name="T46" fmla="*/ 32 w 51"/>
                <a:gd name="T47" fmla="*/ 48 h 50"/>
                <a:gd name="T48" fmla="*/ 32 w 51"/>
                <a:gd name="T49" fmla="*/ 48 h 50"/>
                <a:gd name="T50" fmla="*/ 30 w 51"/>
                <a:gd name="T51" fmla="*/ 47 h 50"/>
                <a:gd name="T52" fmla="*/ 28 w 51"/>
                <a:gd name="T53" fmla="*/ 47 h 50"/>
                <a:gd name="T54" fmla="*/ 27 w 51"/>
                <a:gd name="T55" fmla="*/ 45 h 50"/>
                <a:gd name="T56" fmla="*/ 26 w 51"/>
                <a:gd name="T57" fmla="*/ 42 h 50"/>
                <a:gd name="T58" fmla="*/ 27 w 51"/>
                <a:gd name="T59" fmla="*/ 40 h 50"/>
                <a:gd name="T60" fmla="*/ 27 w 51"/>
                <a:gd name="T61" fmla="*/ 37 h 50"/>
                <a:gd name="T62" fmla="*/ 20 w 51"/>
                <a:gd name="T63" fmla="*/ 36 h 50"/>
                <a:gd name="T64" fmla="*/ 17 w 51"/>
                <a:gd name="T65" fmla="*/ 39 h 50"/>
                <a:gd name="T66" fmla="*/ 13 w 51"/>
                <a:gd name="T67" fmla="*/ 33 h 50"/>
                <a:gd name="T68" fmla="*/ 13 w 51"/>
                <a:gd name="T69" fmla="*/ 33 h 50"/>
                <a:gd name="T70" fmla="*/ 1 w 51"/>
                <a:gd name="T71" fmla="*/ 33 h 50"/>
                <a:gd name="T72" fmla="*/ 1 w 51"/>
                <a:gd name="T73" fmla="*/ 33 h 50"/>
                <a:gd name="T74" fmla="*/ 1 w 51"/>
                <a:gd name="T75" fmla="*/ 32 h 50"/>
                <a:gd name="T76" fmla="*/ 3 w 51"/>
                <a:gd name="T77" fmla="*/ 32 h 50"/>
                <a:gd name="T78" fmla="*/ 3 w 51"/>
                <a:gd name="T79" fmla="*/ 32 h 50"/>
                <a:gd name="T80" fmla="*/ 3 w 51"/>
                <a:gd name="T81" fmla="*/ 31 h 50"/>
                <a:gd name="T82" fmla="*/ 3 w 51"/>
                <a:gd name="T83" fmla="*/ 31 h 50"/>
                <a:gd name="T84" fmla="*/ 1 w 51"/>
                <a:gd name="T85" fmla="*/ 31 h 50"/>
                <a:gd name="T86" fmla="*/ 4 w 51"/>
                <a:gd name="T87" fmla="*/ 29 h 50"/>
                <a:gd name="T88" fmla="*/ 7 w 51"/>
                <a:gd name="T89" fmla="*/ 29 h 50"/>
                <a:gd name="T90" fmla="*/ 8 w 51"/>
                <a:gd name="T91" fmla="*/ 30 h 50"/>
                <a:gd name="T92" fmla="*/ 10 w 51"/>
                <a:gd name="T93" fmla="*/ 28 h 50"/>
                <a:gd name="T94" fmla="*/ 12 w 51"/>
                <a:gd name="T95" fmla="*/ 27 h 50"/>
                <a:gd name="T96" fmla="*/ 13 w 51"/>
                <a:gd name="T97" fmla="*/ 21 h 50"/>
                <a:gd name="T98" fmla="*/ 15 w 51"/>
                <a:gd name="T99" fmla="*/ 19 h 50"/>
                <a:gd name="T100" fmla="*/ 17 w 51"/>
                <a:gd name="T101" fmla="*/ 9 h 50"/>
                <a:gd name="T102" fmla="*/ 17 w 51"/>
                <a:gd name="T103" fmla="*/ 5 h 50"/>
                <a:gd name="T104" fmla="*/ 21 w 51"/>
                <a:gd name="T105" fmla="*/ 1 h 50"/>
                <a:gd name="T106" fmla="*/ 26 w 51"/>
                <a:gd name="T107" fmla="*/ 4 h 50"/>
                <a:gd name="T108" fmla="*/ 28 w 51"/>
                <a:gd name="T109" fmla="*/ 4 h 50"/>
                <a:gd name="T110" fmla="*/ 29 w 51"/>
                <a:gd name="T111" fmla="*/ 3 h 50"/>
                <a:gd name="T112" fmla="*/ 35 w 51"/>
                <a:gd name="T113" fmla="*/ 2 h 50"/>
                <a:gd name="T114" fmla="*/ 36 w 51"/>
                <a:gd name="T115" fmla="*/ 0 h 50"/>
                <a:gd name="T116" fmla="*/ 37 w 51"/>
                <a:gd name="T117" fmla="*/ 0 h 50"/>
                <a:gd name="T118" fmla="*/ 38 w 51"/>
                <a:gd name="T119" fmla="*/ 1 h 50"/>
                <a:gd name="T120" fmla="*/ 40 w 51"/>
                <a:gd name="T121" fmla="*/ 1 h 50"/>
                <a:gd name="T122" fmla="*/ 40 w 51"/>
                <a:gd name="T123" fmla="*/ 1 h 50"/>
                <a:gd name="T124" fmla="*/ 40 w 51"/>
                <a:gd name="T125" fmla="*/ 1 h 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1"/>
                <a:gd name="T190" fmla="*/ 0 h 50"/>
                <a:gd name="T191" fmla="*/ 51 w 51"/>
                <a:gd name="T192" fmla="*/ 50 h 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1" h="50">
                  <a:moveTo>
                    <a:pt x="40" y="1"/>
                  </a:moveTo>
                  <a:cubicBezTo>
                    <a:pt x="40" y="5"/>
                    <a:pt x="44" y="3"/>
                    <a:pt x="46" y="3"/>
                  </a:cubicBezTo>
                  <a:cubicBezTo>
                    <a:pt x="47" y="3"/>
                    <a:pt x="49" y="5"/>
                    <a:pt x="50" y="5"/>
                  </a:cubicBezTo>
                  <a:cubicBezTo>
                    <a:pt x="50" y="7"/>
                    <a:pt x="50" y="9"/>
                    <a:pt x="51" y="9"/>
                  </a:cubicBezTo>
                  <a:cubicBezTo>
                    <a:pt x="50" y="12"/>
                    <a:pt x="46" y="12"/>
                    <a:pt x="46" y="15"/>
                  </a:cubicBezTo>
                  <a:cubicBezTo>
                    <a:pt x="46" y="17"/>
                    <a:pt x="47" y="18"/>
                    <a:pt x="47" y="19"/>
                  </a:cubicBezTo>
                  <a:cubicBezTo>
                    <a:pt x="46" y="19"/>
                    <a:pt x="44" y="21"/>
                    <a:pt x="44" y="22"/>
                  </a:cubicBezTo>
                  <a:cubicBezTo>
                    <a:pt x="44" y="23"/>
                    <a:pt x="45" y="24"/>
                    <a:pt x="45" y="24"/>
                  </a:cubicBezTo>
                  <a:cubicBezTo>
                    <a:pt x="45" y="26"/>
                    <a:pt x="45" y="27"/>
                    <a:pt x="45" y="29"/>
                  </a:cubicBezTo>
                  <a:cubicBezTo>
                    <a:pt x="45" y="30"/>
                    <a:pt x="46" y="30"/>
                    <a:pt x="46" y="31"/>
                  </a:cubicBezTo>
                  <a:cubicBezTo>
                    <a:pt x="46" y="31"/>
                    <a:pt x="46" y="35"/>
                    <a:pt x="47" y="35"/>
                  </a:cubicBezTo>
                  <a:cubicBezTo>
                    <a:pt x="47" y="36"/>
                    <a:pt x="49" y="37"/>
                    <a:pt x="49" y="38"/>
                  </a:cubicBezTo>
                  <a:cubicBezTo>
                    <a:pt x="49" y="38"/>
                    <a:pt x="49" y="39"/>
                    <a:pt x="49" y="40"/>
                  </a:cubicBezTo>
                  <a:cubicBezTo>
                    <a:pt x="47" y="40"/>
                    <a:pt x="46" y="41"/>
                    <a:pt x="45" y="40"/>
                  </a:cubicBezTo>
                  <a:cubicBezTo>
                    <a:pt x="44" y="42"/>
                    <a:pt x="44" y="49"/>
                    <a:pt x="41" y="49"/>
                  </a:cubicBezTo>
                  <a:cubicBezTo>
                    <a:pt x="41" y="49"/>
                    <a:pt x="40" y="49"/>
                    <a:pt x="40" y="49"/>
                  </a:cubicBezTo>
                  <a:cubicBezTo>
                    <a:pt x="40" y="49"/>
                    <a:pt x="38" y="50"/>
                    <a:pt x="38" y="50"/>
                  </a:cubicBezTo>
                  <a:cubicBezTo>
                    <a:pt x="36" y="50"/>
                    <a:pt x="35" y="50"/>
                    <a:pt x="35" y="48"/>
                  </a:cubicBezTo>
                  <a:cubicBezTo>
                    <a:pt x="34" y="48"/>
                    <a:pt x="33" y="49"/>
                    <a:pt x="32" y="48"/>
                  </a:cubicBezTo>
                  <a:cubicBezTo>
                    <a:pt x="31" y="47"/>
                    <a:pt x="31" y="48"/>
                    <a:pt x="30" y="47"/>
                  </a:cubicBezTo>
                  <a:cubicBezTo>
                    <a:pt x="29" y="47"/>
                    <a:pt x="29" y="47"/>
                    <a:pt x="28" y="47"/>
                  </a:cubicBezTo>
                  <a:cubicBezTo>
                    <a:pt x="27" y="47"/>
                    <a:pt x="27" y="46"/>
                    <a:pt x="27" y="45"/>
                  </a:cubicBezTo>
                  <a:cubicBezTo>
                    <a:pt x="27" y="44"/>
                    <a:pt x="26" y="43"/>
                    <a:pt x="26" y="42"/>
                  </a:cubicBezTo>
                  <a:cubicBezTo>
                    <a:pt x="26" y="41"/>
                    <a:pt x="27" y="41"/>
                    <a:pt x="27" y="40"/>
                  </a:cubicBezTo>
                  <a:cubicBezTo>
                    <a:pt x="27" y="39"/>
                    <a:pt x="26" y="38"/>
                    <a:pt x="27" y="37"/>
                  </a:cubicBezTo>
                  <a:cubicBezTo>
                    <a:pt x="27" y="37"/>
                    <a:pt x="20" y="36"/>
                    <a:pt x="20" y="36"/>
                  </a:cubicBezTo>
                  <a:cubicBezTo>
                    <a:pt x="20" y="36"/>
                    <a:pt x="21" y="39"/>
                    <a:pt x="17" y="39"/>
                  </a:cubicBezTo>
                  <a:cubicBezTo>
                    <a:pt x="15" y="39"/>
                    <a:pt x="13" y="35"/>
                    <a:pt x="13" y="33"/>
                  </a:cubicBezTo>
                  <a:lnTo>
                    <a:pt x="1" y="33"/>
                  </a:lnTo>
                  <a:cubicBezTo>
                    <a:pt x="1" y="32"/>
                    <a:pt x="0" y="33"/>
                    <a:pt x="1" y="32"/>
                  </a:cubicBezTo>
                  <a:cubicBezTo>
                    <a:pt x="1" y="32"/>
                    <a:pt x="2" y="32"/>
                    <a:pt x="3" y="32"/>
                  </a:cubicBezTo>
                  <a:lnTo>
                    <a:pt x="3" y="31"/>
                  </a:lnTo>
                  <a:cubicBezTo>
                    <a:pt x="2" y="31"/>
                    <a:pt x="1" y="31"/>
                    <a:pt x="1" y="31"/>
                  </a:cubicBezTo>
                  <a:cubicBezTo>
                    <a:pt x="2" y="30"/>
                    <a:pt x="2" y="29"/>
                    <a:pt x="4" y="29"/>
                  </a:cubicBezTo>
                  <a:cubicBezTo>
                    <a:pt x="4" y="30"/>
                    <a:pt x="6" y="29"/>
                    <a:pt x="7" y="29"/>
                  </a:cubicBezTo>
                  <a:cubicBezTo>
                    <a:pt x="7" y="30"/>
                    <a:pt x="8" y="30"/>
                    <a:pt x="8" y="30"/>
                  </a:cubicBezTo>
                  <a:cubicBezTo>
                    <a:pt x="9" y="30"/>
                    <a:pt x="10" y="28"/>
                    <a:pt x="10" y="28"/>
                  </a:cubicBezTo>
                  <a:cubicBezTo>
                    <a:pt x="11" y="27"/>
                    <a:pt x="11" y="27"/>
                    <a:pt x="12" y="27"/>
                  </a:cubicBezTo>
                  <a:cubicBezTo>
                    <a:pt x="12" y="26"/>
                    <a:pt x="13" y="23"/>
                    <a:pt x="13" y="21"/>
                  </a:cubicBezTo>
                  <a:cubicBezTo>
                    <a:pt x="13" y="20"/>
                    <a:pt x="14" y="19"/>
                    <a:pt x="15" y="19"/>
                  </a:cubicBezTo>
                  <a:cubicBezTo>
                    <a:pt x="17" y="16"/>
                    <a:pt x="17" y="13"/>
                    <a:pt x="17" y="9"/>
                  </a:cubicBezTo>
                  <a:cubicBezTo>
                    <a:pt x="17" y="8"/>
                    <a:pt x="18" y="9"/>
                    <a:pt x="17" y="5"/>
                  </a:cubicBezTo>
                  <a:cubicBezTo>
                    <a:pt x="18" y="4"/>
                    <a:pt x="19" y="1"/>
                    <a:pt x="21" y="1"/>
                  </a:cubicBezTo>
                  <a:cubicBezTo>
                    <a:pt x="23" y="1"/>
                    <a:pt x="24" y="4"/>
                    <a:pt x="26" y="4"/>
                  </a:cubicBezTo>
                  <a:cubicBezTo>
                    <a:pt x="27" y="4"/>
                    <a:pt x="27" y="4"/>
                    <a:pt x="28" y="4"/>
                  </a:cubicBezTo>
                  <a:cubicBezTo>
                    <a:pt x="29" y="4"/>
                    <a:pt x="29" y="3"/>
                    <a:pt x="29" y="3"/>
                  </a:cubicBezTo>
                  <a:cubicBezTo>
                    <a:pt x="31" y="1"/>
                    <a:pt x="33" y="2"/>
                    <a:pt x="35" y="2"/>
                  </a:cubicBezTo>
                  <a:cubicBezTo>
                    <a:pt x="35" y="1"/>
                    <a:pt x="35" y="1"/>
                    <a:pt x="36" y="0"/>
                  </a:cubicBezTo>
                  <a:cubicBezTo>
                    <a:pt x="36" y="0"/>
                    <a:pt x="37" y="0"/>
                    <a:pt x="37" y="0"/>
                  </a:cubicBezTo>
                  <a:cubicBezTo>
                    <a:pt x="37" y="1"/>
                    <a:pt x="38" y="1"/>
                    <a:pt x="38" y="1"/>
                  </a:cubicBezTo>
                  <a:cubicBezTo>
                    <a:pt x="39" y="1"/>
                    <a:pt x="40" y="1"/>
                    <a:pt x="40" y="1"/>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63" name="Freeform 231">
              <a:extLst>
                <a:ext uri="{FF2B5EF4-FFF2-40B4-BE49-F238E27FC236}">
                  <a16:creationId xmlns:a16="http://schemas.microsoft.com/office/drawing/2014/main" xmlns="" id="{C555F204-222C-4CE7-BE8B-9B3044CDB298}"/>
                </a:ext>
              </a:extLst>
            </p:cNvPr>
            <p:cNvSpPr>
              <a:spLocks/>
            </p:cNvSpPr>
            <p:nvPr>
              <p:custDataLst>
                <p:tags r:id="rId228"/>
              </p:custDataLst>
            </p:nvPr>
          </p:nvSpPr>
          <p:spPr bwMode="auto">
            <a:xfrm>
              <a:off x="2816" y="2644"/>
              <a:ext cx="55" cy="31"/>
            </a:xfrm>
            <a:custGeom>
              <a:avLst/>
              <a:gdLst>
                <a:gd name="T0" fmla="*/ 5 w 7"/>
                <a:gd name="T1" fmla="*/ 0 h 4"/>
                <a:gd name="T2" fmla="*/ 0 w 7"/>
                <a:gd name="T3" fmla="*/ 4 h 4"/>
                <a:gd name="T4" fmla="*/ 0 w 7"/>
                <a:gd name="T5" fmla="*/ 2 h 4"/>
                <a:gd name="T6" fmla="*/ 1 w 7"/>
                <a:gd name="T7" fmla="*/ 0 h 4"/>
                <a:gd name="T8" fmla="*/ 1 w 7"/>
                <a:gd name="T9" fmla="*/ 0 h 4"/>
                <a:gd name="T10" fmla="*/ 5 w 7"/>
                <a:gd name="T11" fmla="*/ 0 h 4"/>
                <a:gd name="T12" fmla="*/ 5 w 7"/>
                <a:gd name="T13" fmla="*/ 0 h 4"/>
                <a:gd name="T14" fmla="*/ 0 60000 65536"/>
                <a:gd name="T15" fmla="*/ 0 60000 65536"/>
                <a:gd name="T16" fmla="*/ 0 60000 65536"/>
                <a:gd name="T17" fmla="*/ 0 60000 65536"/>
                <a:gd name="T18" fmla="*/ 0 60000 65536"/>
                <a:gd name="T19" fmla="*/ 0 60000 65536"/>
                <a:gd name="T20" fmla="*/ 0 60000 65536"/>
                <a:gd name="T21" fmla="*/ 0 w 7"/>
                <a:gd name="T22" fmla="*/ 0 h 4"/>
                <a:gd name="T23" fmla="*/ 7 w 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4">
                  <a:moveTo>
                    <a:pt x="5" y="0"/>
                  </a:moveTo>
                  <a:cubicBezTo>
                    <a:pt x="5" y="4"/>
                    <a:pt x="7" y="4"/>
                    <a:pt x="0" y="4"/>
                  </a:cubicBezTo>
                  <a:cubicBezTo>
                    <a:pt x="0" y="4"/>
                    <a:pt x="0" y="3"/>
                    <a:pt x="0" y="2"/>
                  </a:cubicBezTo>
                  <a:cubicBezTo>
                    <a:pt x="0" y="1"/>
                    <a:pt x="0" y="1"/>
                    <a:pt x="1" y="0"/>
                  </a:cubicBezTo>
                  <a:lnTo>
                    <a:pt x="5" y="0"/>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64" name="Freeform 232">
              <a:extLst>
                <a:ext uri="{FF2B5EF4-FFF2-40B4-BE49-F238E27FC236}">
                  <a16:creationId xmlns:a16="http://schemas.microsoft.com/office/drawing/2014/main" xmlns="" id="{DE28D3E4-9F78-482F-A7F7-0B22EC4F60DD}"/>
                </a:ext>
              </a:extLst>
            </p:cNvPr>
            <p:cNvSpPr>
              <a:spLocks/>
            </p:cNvSpPr>
            <p:nvPr>
              <p:custDataLst>
                <p:tags r:id="rId229"/>
              </p:custDataLst>
            </p:nvPr>
          </p:nvSpPr>
          <p:spPr bwMode="auto">
            <a:xfrm>
              <a:off x="2804" y="2644"/>
              <a:ext cx="122" cy="145"/>
            </a:xfrm>
            <a:custGeom>
              <a:avLst/>
              <a:gdLst>
                <a:gd name="T0" fmla="*/ 12 w 17"/>
                <a:gd name="T1" fmla="*/ 0 h 19"/>
                <a:gd name="T2" fmla="*/ 13 w 17"/>
                <a:gd name="T3" fmla="*/ 3 h 19"/>
                <a:gd name="T4" fmla="*/ 15 w 17"/>
                <a:gd name="T5" fmla="*/ 4 h 19"/>
                <a:gd name="T6" fmla="*/ 14 w 17"/>
                <a:gd name="T7" fmla="*/ 7 h 19"/>
                <a:gd name="T8" fmla="*/ 16 w 17"/>
                <a:gd name="T9" fmla="*/ 10 h 19"/>
                <a:gd name="T10" fmla="*/ 13 w 17"/>
                <a:gd name="T11" fmla="*/ 13 h 19"/>
                <a:gd name="T12" fmla="*/ 10 w 17"/>
                <a:gd name="T13" fmla="*/ 13 h 19"/>
                <a:gd name="T14" fmla="*/ 9 w 17"/>
                <a:gd name="T15" fmla="*/ 17 h 19"/>
                <a:gd name="T16" fmla="*/ 7 w 17"/>
                <a:gd name="T17" fmla="*/ 19 h 19"/>
                <a:gd name="T18" fmla="*/ 5 w 17"/>
                <a:gd name="T19" fmla="*/ 17 h 19"/>
                <a:gd name="T20" fmla="*/ 0 w 17"/>
                <a:gd name="T21" fmla="*/ 10 h 19"/>
                <a:gd name="T22" fmla="*/ 3 w 17"/>
                <a:gd name="T23" fmla="*/ 4 h 19"/>
                <a:gd name="T24" fmla="*/ 8 w 17"/>
                <a:gd name="T25" fmla="*/ 0 h 19"/>
                <a:gd name="T26" fmla="*/ 8 w 17"/>
                <a:gd name="T27" fmla="*/ 0 h 19"/>
                <a:gd name="T28" fmla="*/ 12 w 17"/>
                <a:gd name="T29" fmla="*/ 0 h 19"/>
                <a:gd name="T30" fmla="*/ 12 w 17"/>
                <a:gd name="T31" fmla="*/ 0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19"/>
                <a:gd name="T50" fmla="*/ 17 w 17"/>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19">
                  <a:moveTo>
                    <a:pt x="12" y="0"/>
                  </a:moveTo>
                  <a:cubicBezTo>
                    <a:pt x="12" y="0"/>
                    <a:pt x="11" y="3"/>
                    <a:pt x="13" y="3"/>
                  </a:cubicBezTo>
                  <a:cubicBezTo>
                    <a:pt x="13" y="3"/>
                    <a:pt x="16" y="2"/>
                    <a:pt x="15" y="4"/>
                  </a:cubicBezTo>
                  <a:cubicBezTo>
                    <a:pt x="17" y="5"/>
                    <a:pt x="14" y="7"/>
                    <a:pt x="14" y="7"/>
                  </a:cubicBezTo>
                  <a:cubicBezTo>
                    <a:pt x="14" y="7"/>
                    <a:pt x="16" y="9"/>
                    <a:pt x="16" y="10"/>
                  </a:cubicBezTo>
                  <a:cubicBezTo>
                    <a:pt x="16" y="10"/>
                    <a:pt x="16" y="14"/>
                    <a:pt x="13" y="13"/>
                  </a:cubicBezTo>
                  <a:cubicBezTo>
                    <a:pt x="12" y="15"/>
                    <a:pt x="12" y="11"/>
                    <a:pt x="10" y="13"/>
                  </a:cubicBezTo>
                  <a:cubicBezTo>
                    <a:pt x="10" y="13"/>
                    <a:pt x="7" y="13"/>
                    <a:pt x="9" y="17"/>
                  </a:cubicBezTo>
                  <a:cubicBezTo>
                    <a:pt x="9" y="17"/>
                    <a:pt x="8" y="16"/>
                    <a:pt x="7" y="19"/>
                  </a:cubicBezTo>
                  <a:cubicBezTo>
                    <a:pt x="6" y="18"/>
                    <a:pt x="6" y="18"/>
                    <a:pt x="5" y="17"/>
                  </a:cubicBezTo>
                  <a:cubicBezTo>
                    <a:pt x="4" y="14"/>
                    <a:pt x="0" y="13"/>
                    <a:pt x="0" y="10"/>
                  </a:cubicBezTo>
                  <a:cubicBezTo>
                    <a:pt x="0" y="7"/>
                    <a:pt x="4" y="7"/>
                    <a:pt x="3" y="4"/>
                  </a:cubicBezTo>
                  <a:cubicBezTo>
                    <a:pt x="10" y="5"/>
                    <a:pt x="8" y="3"/>
                    <a:pt x="8" y="0"/>
                  </a:cubicBezTo>
                  <a:lnTo>
                    <a:pt x="12" y="0"/>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65" name="Freeform 233">
              <a:extLst>
                <a:ext uri="{FF2B5EF4-FFF2-40B4-BE49-F238E27FC236}">
                  <a16:creationId xmlns:a16="http://schemas.microsoft.com/office/drawing/2014/main" xmlns="" id="{0DEC3926-2E54-40A1-AF29-EAB99DD8DC26}"/>
                </a:ext>
              </a:extLst>
            </p:cNvPr>
            <p:cNvSpPr>
              <a:spLocks/>
            </p:cNvSpPr>
            <p:nvPr>
              <p:custDataLst>
                <p:tags r:id="rId230"/>
              </p:custDataLst>
            </p:nvPr>
          </p:nvSpPr>
          <p:spPr bwMode="auto">
            <a:xfrm>
              <a:off x="2855" y="2617"/>
              <a:ext cx="137" cy="199"/>
            </a:xfrm>
            <a:custGeom>
              <a:avLst/>
              <a:gdLst>
                <a:gd name="T0" fmla="*/ 18 w 19"/>
                <a:gd name="T1" fmla="*/ 1 h 26"/>
                <a:gd name="T2" fmla="*/ 18 w 19"/>
                <a:gd name="T3" fmla="*/ 4 h 26"/>
                <a:gd name="T4" fmla="*/ 16 w 19"/>
                <a:gd name="T5" fmla="*/ 14 h 26"/>
                <a:gd name="T6" fmla="*/ 14 w 19"/>
                <a:gd name="T7" fmla="*/ 16 h 26"/>
                <a:gd name="T8" fmla="*/ 13 w 19"/>
                <a:gd name="T9" fmla="*/ 22 h 26"/>
                <a:gd name="T10" fmla="*/ 11 w 19"/>
                <a:gd name="T11" fmla="*/ 23 h 26"/>
                <a:gd name="T12" fmla="*/ 9 w 19"/>
                <a:gd name="T13" fmla="*/ 25 h 26"/>
                <a:gd name="T14" fmla="*/ 8 w 19"/>
                <a:gd name="T15" fmla="*/ 24 h 26"/>
                <a:gd name="T16" fmla="*/ 5 w 19"/>
                <a:gd name="T17" fmla="*/ 24 h 26"/>
                <a:gd name="T18" fmla="*/ 2 w 19"/>
                <a:gd name="T19" fmla="*/ 26 h 26"/>
                <a:gd name="T20" fmla="*/ 0 w 19"/>
                <a:gd name="T21" fmla="*/ 22 h 26"/>
                <a:gd name="T22" fmla="*/ 2 w 19"/>
                <a:gd name="T23" fmla="*/ 21 h 26"/>
                <a:gd name="T24" fmla="*/ 3 w 19"/>
                <a:gd name="T25" fmla="*/ 17 h 26"/>
                <a:gd name="T26" fmla="*/ 6 w 19"/>
                <a:gd name="T27" fmla="*/ 17 h 26"/>
                <a:gd name="T28" fmla="*/ 9 w 19"/>
                <a:gd name="T29" fmla="*/ 14 h 26"/>
                <a:gd name="T30" fmla="*/ 7 w 19"/>
                <a:gd name="T31" fmla="*/ 11 h 26"/>
                <a:gd name="T32" fmla="*/ 8 w 19"/>
                <a:gd name="T33" fmla="*/ 8 h 26"/>
                <a:gd name="T34" fmla="*/ 6 w 19"/>
                <a:gd name="T35" fmla="*/ 7 h 26"/>
                <a:gd name="T36" fmla="*/ 5 w 19"/>
                <a:gd name="T37" fmla="*/ 4 h 26"/>
                <a:gd name="T38" fmla="*/ 5 w 19"/>
                <a:gd name="T39" fmla="*/ 4 h 26"/>
                <a:gd name="T40" fmla="*/ 12 w 19"/>
                <a:gd name="T41" fmla="*/ 6 h 26"/>
                <a:gd name="T42" fmla="*/ 13 w 19"/>
                <a:gd name="T43" fmla="*/ 2 h 26"/>
                <a:gd name="T44" fmla="*/ 13 w 19"/>
                <a:gd name="T45" fmla="*/ 2 h 26"/>
                <a:gd name="T46" fmla="*/ 18 w 19"/>
                <a:gd name="T47" fmla="*/ 1 h 26"/>
                <a:gd name="T48" fmla="*/ 18 w 19"/>
                <a:gd name="T49" fmla="*/ 1 h 26"/>
                <a:gd name="T50" fmla="*/ 18 w 19"/>
                <a:gd name="T51" fmla="*/ 1 h 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
                <a:gd name="T79" fmla="*/ 0 h 26"/>
                <a:gd name="T80" fmla="*/ 19 w 19"/>
                <a:gd name="T81" fmla="*/ 26 h 2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 h="26">
                  <a:moveTo>
                    <a:pt x="18" y="1"/>
                  </a:moveTo>
                  <a:cubicBezTo>
                    <a:pt x="19" y="4"/>
                    <a:pt x="18" y="3"/>
                    <a:pt x="18" y="4"/>
                  </a:cubicBezTo>
                  <a:cubicBezTo>
                    <a:pt x="18" y="8"/>
                    <a:pt x="18" y="11"/>
                    <a:pt x="16" y="14"/>
                  </a:cubicBezTo>
                  <a:cubicBezTo>
                    <a:pt x="15" y="14"/>
                    <a:pt x="14" y="15"/>
                    <a:pt x="14" y="16"/>
                  </a:cubicBezTo>
                  <a:cubicBezTo>
                    <a:pt x="14" y="18"/>
                    <a:pt x="13" y="21"/>
                    <a:pt x="13" y="22"/>
                  </a:cubicBezTo>
                  <a:cubicBezTo>
                    <a:pt x="12" y="22"/>
                    <a:pt x="12" y="22"/>
                    <a:pt x="11" y="23"/>
                  </a:cubicBezTo>
                  <a:cubicBezTo>
                    <a:pt x="11" y="23"/>
                    <a:pt x="10" y="25"/>
                    <a:pt x="9" y="25"/>
                  </a:cubicBezTo>
                  <a:cubicBezTo>
                    <a:pt x="9" y="25"/>
                    <a:pt x="8" y="25"/>
                    <a:pt x="8" y="24"/>
                  </a:cubicBezTo>
                  <a:cubicBezTo>
                    <a:pt x="7" y="24"/>
                    <a:pt x="5" y="25"/>
                    <a:pt x="5" y="24"/>
                  </a:cubicBezTo>
                  <a:cubicBezTo>
                    <a:pt x="3" y="24"/>
                    <a:pt x="3" y="25"/>
                    <a:pt x="2" y="26"/>
                  </a:cubicBezTo>
                  <a:cubicBezTo>
                    <a:pt x="1" y="24"/>
                    <a:pt x="0" y="24"/>
                    <a:pt x="0" y="22"/>
                  </a:cubicBezTo>
                  <a:cubicBezTo>
                    <a:pt x="1" y="20"/>
                    <a:pt x="2" y="21"/>
                    <a:pt x="2" y="21"/>
                  </a:cubicBezTo>
                  <a:cubicBezTo>
                    <a:pt x="0" y="17"/>
                    <a:pt x="3" y="17"/>
                    <a:pt x="3" y="17"/>
                  </a:cubicBezTo>
                  <a:cubicBezTo>
                    <a:pt x="5" y="15"/>
                    <a:pt x="5" y="19"/>
                    <a:pt x="6" y="17"/>
                  </a:cubicBezTo>
                  <a:cubicBezTo>
                    <a:pt x="9" y="18"/>
                    <a:pt x="9" y="14"/>
                    <a:pt x="9" y="14"/>
                  </a:cubicBezTo>
                  <a:cubicBezTo>
                    <a:pt x="9" y="13"/>
                    <a:pt x="7" y="11"/>
                    <a:pt x="7" y="11"/>
                  </a:cubicBezTo>
                  <a:cubicBezTo>
                    <a:pt x="7" y="11"/>
                    <a:pt x="10" y="9"/>
                    <a:pt x="8" y="8"/>
                  </a:cubicBezTo>
                  <a:cubicBezTo>
                    <a:pt x="9" y="6"/>
                    <a:pt x="6" y="7"/>
                    <a:pt x="6" y="7"/>
                  </a:cubicBezTo>
                  <a:cubicBezTo>
                    <a:pt x="4" y="7"/>
                    <a:pt x="5" y="4"/>
                    <a:pt x="5" y="4"/>
                  </a:cubicBezTo>
                  <a:lnTo>
                    <a:pt x="12" y="6"/>
                  </a:lnTo>
                  <a:lnTo>
                    <a:pt x="13" y="2"/>
                  </a:lnTo>
                  <a:cubicBezTo>
                    <a:pt x="14" y="0"/>
                    <a:pt x="16" y="1"/>
                    <a:pt x="18" y="1"/>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66" name="Freeform 234">
              <a:extLst>
                <a:ext uri="{FF2B5EF4-FFF2-40B4-BE49-F238E27FC236}">
                  <a16:creationId xmlns:a16="http://schemas.microsoft.com/office/drawing/2014/main" xmlns="" id="{C5699201-2A01-4675-ADD4-488FF5ECAFEC}"/>
                </a:ext>
              </a:extLst>
            </p:cNvPr>
            <p:cNvSpPr>
              <a:spLocks/>
            </p:cNvSpPr>
            <p:nvPr>
              <p:custDataLst>
                <p:tags r:id="rId231"/>
              </p:custDataLst>
            </p:nvPr>
          </p:nvSpPr>
          <p:spPr bwMode="auto">
            <a:xfrm>
              <a:off x="2804" y="2417"/>
              <a:ext cx="145" cy="243"/>
            </a:xfrm>
            <a:custGeom>
              <a:avLst/>
              <a:gdLst>
                <a:gd name="T0" fmla="*/ 15 w 20"/>
                <a:gd name="T1" fmla="*/ 0 h 32"/>
                <a:gd name="T2" fmla="*/ 16 w 20"/>
                <a:gd name="T3" fmla="*/ 3 h 32"/>
                <a:gd name="T4" fmla="*/ 12 w 20"/>
                <a:gd name="T5" fmla="*/ 10 h 32"/>
                <a:gd name="T6" fmla="*/ 9 w 20"/>
                <a:gd name="T7" fmla="*/ 17 h 32"/>
                <a:gd name="T8" fmla="*/ 8 w 20"/>
                <a:gd name="T9" fmla="*/ 19 h 32"/>
                <a:gd name="T10" fmla="*/ 5 w 20"/>
                <a:gd name="T11" fmla="*/ 18 h 32"/>
                <a:gd name="T12" fmla="*/ 0 w 20"/>
                <a:gd name="T13" fmla="*/ 23 h 32"/>
                <a:gd name="T14" fmla="*/ 1 w 20"/>
                <a:gd name="T15" fmla="*/ 25 h 32"/>
                <a:gd name="T16" fmla="*/ 4 w 20"/>
                <a:gd name="T17" fmla="*/ 25 h 32"/>
                <a:gd name="T18" fmla="*/ 4 w 20"/>
                <a:gd name="T19" fmla="*/ 29 h 32"/>
                <a:gd name="T20" fmla="*/ 3 w 20"/>
                <a:gd name="T21" fmla="*/ 30 h 32"/>
                <a:gd name="T22" fmla="*/ 3 w 20"/>
                <a:gd name="T23" fmla="*/ 30 h 32"/>
                <a:gd name="T24" fmla="*/ 8 w 20"/>
                <a:gd name="T25" fmla="*/ 30 h 32"/>
                <a:gd name="T26" fmla="*/ 12 w 20"/>
                <a:gd name="T27" fmla="*/ 30 h 32"/>
                <a:gd name="T28" fmla="*/ 19 w 20"/>
                <a:gd name="T29" fmla="*/ 32 h 32"/>
                <a:gd name="T30" fmla="*/ 20 w 20"/>
                <a:gd name="T31" fmla="*/ 28 h 32"/>
                <a:gd name="T32" fmla="*/ 20 w 20"/>
                <a:gd name="T33" fmla="*/ 28 h 32"/>
                <a:gd name="T34" fmla="*/ 16 w 20"/>
                <a:gd name="T35" fmla="*/ 26 h 32"/>
                <a:gd name="T36" fmla="*/ 15 w 20"/>
                <a:gd name="T37" fmla="*/ 22 h 32"/>
                <a:gd name="T38" fmla="*/ 18 w 20"/>
                <a:gd name="T39" fmla="*/ 15 h 32"/>
                <a:gd name="T40" fmla="*/ 15 w 20"/>
                <a:gd name="T41" fmla="*/ 9 h 32"/>
                <a:gd name="T42" fmla="*/ 18 w 20"/>
                <a:gd name="T43" fmla="*/ 8 h 32"/>
                <a:gd name="T44" fmla="*/ 17 w 20"/>
                <a:gd name="T45" fmla="*/ 2 h 32"/>
                <a:gd name="T46" fmla="*/ 16 w 20"/>
                <a:gd name="T47" fmla="*/ 0 h 32"/>
                <a:gd name="T48" fmla="*/ 15 w 20"/>
                <a:gd name="T49" fmla="*/ 0 h 32"/>
                <a:gd name="T50" fmla="*/ 15 w 20"/>
                <a:gd name="T51" fmla="*/ 0 h 32"/>
                <a:gd name="T52" fmla="*/ 15 w 20"/>
                <a:gd name="T53" fmla="*/ 0 h 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
                <a:gd name="T82" fmla="*/ 0 h 32"/>
                <a:gd name="T83" fmla="*/ 20 w 20"/>
                <a:gd name="T84" fmla="*/ 32 h 3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 h="32">
                  <a:moveTo>
                    <a:pt x="15" y="0"/>
                  </a:moveTo>
                  <a:cubicBezTo>
                    <a:pt x="15" y="1"/>
                    <a:pt x="15" y="2"/>
                    <a:pt x="16" y="3"/>
                  </a:cubicBezTo>
                  <a:cubicBezTo>
                    <a:pt x="14" y="6"/>
                    <a:pt x="13" y="7"/>
                    <a:pt x="12" y="10"/>
                  </a:cubicBezTo>
                  <a:cubicBezTo>
                    <a:pt x="11" y="12"/>
                    <a:pt x="10" y="14"/>
                    <a:pt x="9" y="17"/>
                  </a:cubicBezTo>
                  <a:cubicBezTo>
                    <a:pt x="9" y="17"/>
                    <a:pt x="8" y="19"/>
                    <a:pt x="8" y="19"/>
                  </a:cubicBezTo>
                  <a:cubicBezTo>
                    <a:pt x="7" y="19"/>
                    <a:pt x="6" y="18"/>
                    <a:pt x="5" y="18"/>
                  </a:cubicBezTo>
                  <a:cubicBezTo>
                    <a:pt x="2" y="18"/>
                    <a:pt x="2" y="22"/>
                    <a:pt x="0" y="23"/>
                  </a:cubicBezTo>
                  <a:cubicBezTo>
                    <a:pt x="0" y="24"/>
                    <a:pt x="1" y="25"/>
                    <a:pt x="1" y="25"/>
                  </a:cubicBezTo>
                  <a:cubicBezTo>
                    <a:pt x="2" y="25"/>
                    <a:pt x="2" y="25"/>
                    <a:pt x="4" y="25"/>
                  </a:cubicBezTo>
                  <a:cubicBezTo>
                    <a:pt x="3" y="27"/>
                    <a:pt x="4" y="28"/>
                    <a:pt x="4" y="29"/>
                  </a:cubicBezTo>
                  <a:cubicBezTo>
                    <a:pt x="4" y="30"/>
                    <a:pt x="3" y="30"/>
                    <a:pt x="3" y="30"/>
                  </a:cubicBezTo>
                  <a:lnTo>
                    <a:pt x="8" y="30"/>
                  </a:lnTo>
                  <a:lnTo>
                    <a:pt x="12" y="30"/>
                  </a:lnTo>
                  <a:lnTo>
                    <a:pt x="19" y="32"/>
                  </a:lnTo>
                  <a:lnTo>
                    <a:pt x="20" y="28"/>
                  </a:lnTo>
                  <a:cubicBezTo>
                    <a:pt x="19" y="27"/>
                    <a:pt x="17" y="27"/>
                    <a:pt x="16" y="26"/>
                  </a:cubicBezTo>
                  <a:cubicBezTo>
                    <a:pt x="15" y="25"/>
                    <a:pt x="15" y="23"/>
                    <a:pt x="15" y="22"/>
                  </a:cubicBezTo>
                  <a:cubicBezTo>
                    <a:pt x="15" y="19"/>
                    <a:pt x="17" y="18"/>
                    <a:pt x="18" y="15"/>
                  </a:cubicBezTo>
                  <a:cubicBezTo>
                    <a:pt x="18" y="11"/>
                    <a:pt x="15" y="12"/>
                    <a:pt x="15" y="9"/>
                  </a:cubicBezTo>
                  <a:cubicBezTo>
                    <a:pt x="15" y="8"/>
                    <a:pt x="18" y="8"/>
                    <a:pt x="18" y="8"/>
                  </a:cubicBezTo>
                  <a:cubicBezTo>
                    <a:pt x="17" y="7"/>
                    <a:pt x="16" y="5"/>
                    <a:pt x="17" y="2"/>
                  </a:cubicBezTo>
                  <a:cubicBezTo>
                    <a:pt x="17" y="1"/>
                    <a:pt x="16" y="1"/>
                    <a:pt x="16" y="0"/>
                  </a:cubicBezTo>
                  <a:cubicBezTo>
                    <a:pt x="16" y="0"/>
                    <a:pt x="15" y="0"/>
                    <a:pt x="15"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67" name="Freeform 235">
              <a:extLst>
                <a:ext uri="{FF2B5EF4-FFF2-40B4-BE49-F238E27FC236}">
                  <a16:creationId xmlns:a16="http://schemas.microsoft.com/office/drawing/2014/main" xmlns="" id="{B9B6294D-981F-47AE-A65B-98A546802197}"/>
                </a:ext>
              </a:extLst>
            </p:cNvPr>
            <p:cNvSpPr>
              <a:spLocks/>
            </p:cNvSpPr>
            <p:nvPr>
              <p:custDataLst>
                <p:tags r:id="rId232"/>
              </p:custDataLst>
            </p:nvPr>
          </p:nvSpPr>
          <p:spPr bwMode="auto">
            <a:xfrm>
              <a:off x="3270" y="2601"/>
              <a:ext cx="145" cy="188"/>
            </a:xfrm>
            <a:custGeom>
              <a:avLst/>
              <a:gdLst>
                <a:gd name="T0" fmla="*/ 19 w 20"/>
                <a:gd name="T1" fmla="*/ 17 h 25"/>
                <a:gd name="T2" fmla="*/ 19 w 20"/>
                <a:gd name="T3" fmla="*/ 5 h 25"/>
                <a:gd name="T4" fmla="*/ 19 w 20"/>
                <a:gd name="T5" fmla="*/ 5 h 25"/>
                <a:gd name="T6" fmla="*/ 20 w 20"/>
                <a:gd name="T7" fmla="*/ 1 h 25"/>
                <a:gd name="T8" fmla="*/ 18 w 20"/>
                <a:gd name="T9" fmla="*/ 1 h 25"/>
                <a:gd name="T10" fmla="*/ 14 w 20"/>
                <a:gd name="T11" fmla="*/ 2 h 25"/>
                <a:gd name="T12" fmla="*/ 8 w 20"/>
                <a:gd name="T13" fmla="*/ 0 h 25"/>
                <a:gd name="T14" fmla="*/ 5 w 20"/>
                <a:gd name="T15" fmla="*/ 0 h 25"/>
                <a:gd name="T16" fmla="*/ 1 w 20"/>
                <a:gd name="T17" fmla="*/ 0 h 25"/>
                <a:gd name="T18" fmla="*/ 1 w 20"/>
                <a:gd name="T19" fmla="*/ 1 h 25"/>
                <a:gd name="T20" fmla="*/ 2 w 20"/>
                <a:gd name="T21" fmla="*/ 8 h 25"/>
                <a:gd name="T22" fmla="*/ 0 w 20"/>
                <a:gd name="T23" fmla="*/ 15 h 25"/>
                <a:gd name="T24" fmla="*/ 9 w 20"/>
                <a:gd name="T25" fmla="*/ 21 h 25"/>
                <a:gd name="T26" fmla="*/ 13 w 20"/>
                <a:gd name="T27" fmla="*/ 25 h 25"/>
                <a:gd name="T28" fmla="*/ 19 w 20"/>
                <a:gd name="T29" fmla="*/ 17 h 25"/>
                <a:gd name="T30" fmla="*/ 19 w 20"/>
                <a:gd name="T31" fmla="*/ 17 h 25"/>
                <a:gd name="T32" fmla="*/ 19 w 20"/>
                <a:gd name="T33" fmla="*/ 17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5"/>
                <a:gd name="T53" fmla="*/ 20 w 20"/>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5">
                  <a:moveTo>
                    <a:pt x="19" y="17"/>
                  </a:moveTo>
                  <a:lnTo>
                    <a:pt x="19" y="5"/>
                  </a:lnTo>
                  <a:cubicBezTo>
                    <a:pt x="18" y="4"/>
                    <a:pt x="20" y="3"/>
                    <a:pt x="20" y="1"/>
                  </a:cubicBezTo>
                  <a:cubicBezTo>
                    <a:pt x="19" y="1"/>
                    <a:pt x="20" y="1"/>
                    <a:pt x="18" y="1"/>
                  </a:cubicBezTo>
                  <a:cubicBezTo>
                    <a:pt x="16" y="1"/>
                    <a:pt x="17" y="2"/>
                    <a:pt x="14" y="2"/>
                  </a:cubicBezTo>
                  <a:cubicBezTo>
                    <a:pt x="11" y="2"/>
                    <a:pt x="10" y="1"/>
                    <a:pt x="8" y="0"/>
                  </a:cubicBezTo>
                  <a:cubicBezTo>
                    <a:pt x="7" y="0"/>
                    <a:pt x="6" y="0"/>
                    <a:pt x="5" y="0"/>
                  </a:cubicBezTo>
                  <a:cubicBezTo>
                    <a:pt x="4" y="0"/>
                    <a:pt x="2" y="0"/>
                    <a:pt x="1" y="0"/>
                  </a:cubicBezTo>
                  <a:cubicBezTo>
                    <a:pt x="1" y="0"/>
                    <a:pt x="1" y="1"/>
                    <a:pt x="1" y="1"/>
                  </a:cubicBezTo>
                  <a:cubicBezTo>
                    <a:pt x="1" y="3"/>
                    <a:pt x="2" y="5"/>
                    <a:pt x="2" y="8"/>
                  </a:cubicBezTo>
                  <a:cubicBezTo>
                    <a:pt x="3" y="12"/>
                    <a:pt x="0" y="11"/>
                    <a:pt x="0" y="15"/>
                  </a:cubicBezTo>
                  <a:cubicBezTo>
                    <a:pt x="4" y="17"/>
                    <a:pt x="8" y="19"/>
                    <a:pt x="9" y="21"/>
                  </a:cubicBezTo>
                  <a:cubicBezTo>
                    <a:pt x="9" y="23"/>
                    <a:pt x="11" y="25"/>
                    <a:pt x="13" y="25"/>
                  </a:cubicBezTo>
                  <a:cubicBezTo>
                    <a:pt x="15" y="22"/>
                    <a:pt x="17" y="20"/>
                    <a:pt x="19" y="17"/>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68" name="Freeform 236">
              <a:extLst>
                <a:ext uri="{FF2B5EF4-FFF2-40B4-BE49-F238E27FC236}">
                  <a16:creationId xmlns:a16="http://schemas.microsoft.com/office/drawing/2014/main" xmlns="" id="{1E30B24E-D1D3-495B-824D-77F72E892EC0}"/>
                </a:ext>
              </a:extLst>
            </p:cNvPr>
            <p:cNvSpPr>
              <a:spLocks/>
            </p:cNvSpPr>
            <p:nvPr>
              <p:custDataLst>
                <p:tags r:id="rId233"/>
              </p:custDataLst>
            </p:nvPr>
          </p:nvSpPr>
          <p:spPr bwMode="auto">
            <a:xfrm>
              <a:off x="3192" y="2605"/>
              <a:ext cx="101" cy="117"/>
            </a:xfrm>
            <a:custGeom>
              <a:avLst/>
              <a:gdLst>
                <a:gd name="T0" fmla="*/ 12 w 14"/>
                <a:gd name="T1" fmla="*/ 0 h 15"/>
                <a:gd name="T2" fmla="*/ 13 w 14"/>
                <a:gd name="T3" fmla="*/ 7 h 15"/>
                <a:gd name="T4" fmla="*/ 12 w 14"/>
                <a:gd name="T5" fmla="*/ 15 h 15"/>
                <a:gd name="T6" fmla="*/ 12 w 14"/>
                <a:gd name="T7" fmla="*/ 15 h 15"/>
                <a:gd name="T8" fmla="*/ 3 w 14"/>
                <a:gd name="T9" fmla="*/ 15 h 15"/>
                <a:gd name="T10" fmla="*/ 3 w 14"/>
                <a:gd name="T11" fmla="*/ 15 h 15"/>
                <a:gd name="T12" fmla="*/ 2 w 14"/>
                <a:gd name="T13" fmla="*/ 15 h 15"/>
                <a:gd name="T14" fmla="*/ 1 w 14"/>
                <a:gd name="T15" fmla="*/ 15 h 15"/>
                <a:gd name="T16" fmla="*/ 0 w 14"/>
                <a:gd name="T17" fmla="*/ 11 h 15"/>
                <a:gd name="T18" fmla="*/ 5 w 14"/>
                <a:gd name="T19" fmla="*/ 5 h 15"/>
                <a:gd name="T20" fmla="*/ 4 w 14"/>
                <a:gd name="T21" fmla="*/ 2 h 15"/>
                <a:gd name="T22" fmla="*/ 6 w 14"/>
                <a:gd name="T23" fmla="*/ 2 h 15"/>
                <a:gd name="T24" fmla="*/ 12 w 14"/>
                <a:gd name="T25" fmla="*/ 0 h 15"/>
                <a:gd name="T26" fmla="*/ 12 w 14"/>
                <a:gd name="T27" fmla="*/ 0 h 15"/>
                <a:gd name="T28" fmla="*/ 12 w 14"/>
                <a:gd name="T29" fmla="*/ 0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
                <a:gd name="T46" fmla="*/ 0 h 15"/>
                <a:gd name="T47" fmla="*/ 14 w 14"/>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 h="15">
                  <a:moveTo>
                    <a:pt x="12" y="0"/>
                  </a:moveTo>
                  <a:cubicBezTo>
                    <a:pt x="13" y="2"/>
                    <a:pt x="13" y="4"/>
                    <a:pt x="13" y="7"/>
                  </a:cubicBezTo>
                  <a:cubicBezTo>
                    <a:pt x="14" y="11"/>
                    <a:pt x="11" y="10"/>
                    <a:pt x="12" y="15"/>
                  </a:cubicBezTo>
                  <a:lnTo>
                    <a:pt x="3" y="15"/>
                  </a:lnTo>
                  <a:cubicBezTo>
                    <a:pt x="3" y="15"/>
                    <a:pt x="2" y="15"/>
                    <a:pt x="2" y="15"/>
                  </a:cubicBezTo>
                  <a:cubicBezTo>
                    <a:pt x="1" y="15"/>
                    <a:pt x="1" y="15"/>
                    <a:pt x="1" y="15"/>
                  </a:cubicBezTo>
                  <a:cubicBezTo>
                    <a:pt x="1" y="14"/>
                    <a:pt x="0" y="13"/>
                    <a:pt x="0" y="11"/>
                  </a:cubicBezTo>
                  <a:cubicBezTo>
                    <a:pt x="0" y="8"/>
                    <a:pt x="4" y="8"/>
                    <a:pt x="5" y="5"/>
                  </a:cubicBezTo>
                  <a:cubicBezTo>
                    <a:pt x="4" y="5"/>
                    <a:pt x="4" y="3"/>
                    <a:pt x="4" y="2"/>
                  </a:cubicBezTo>
                  <a:cubicBezTo>
                    <a:pt x="5" y="1"/>
                    <a:pt x="5" y="2"/>
                    <a:pt x="6" y="2"/>
                  </a:cubicBezTo>
                  <a:cubicBezTo>
                    <a:pt x="8" y="2"/>
                    <a:pt x="12" y="0"/>
                    <a:pt x="12"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69" name="Freeform 237">
              <a:extLst>
                <a:ext uri="{FF2B5EF4-FFF2-40B4-BE49-F238E27FC236}">
                  <a16:creationId xmlns:a16="http://schemas.microsoft.com/office/drawing/2014/main" xmlns="" id="{2E25523F-D80E-4615-803C-65AF5CE02F4F}"/>
                </a:ext>
              </a:extLst>
            </p:cNvPr>
            <p:cNvSpPr>
              <a:spLocks/>
            </p:cNvSpPr>
            <p:nvPr>
              <p:custDataLst>
                <p:tags r:id="rId234"/>
              </p:custDataLst>
            </p:nvPr>
          </p:nvSpPr>
          <p:spPr bwMode="auto">
            <a:xfrm>
              <a:off x="3192" y="2722"/>
              <a:ext cx="195" cy="227"/>
            </a:xfrm>
            <a:custGeom>
              <a:avLst/>
              <a:gdLst>
                <a:gd name="T0" fmla="*/ 3 w 27"/>
                <a:gd name="T1" fmla="*/ 0 h 30"/>
                <a:gd name="T2" fmla="*/ 12 w 27"/>
                <a:gd name="T3" fmla="*/ 0 h 30"/>
                <a:gd name="T4" fmla="*/ 12 w 27"/>
                <a:gd name="T5" fmla="*/ 0 h 30"/>
                <a:gd name="T6" fmla="*/ 20 w 27"/>
                <a:gd name="T7" fmla="*/ 5 h 30"/>
                <a:gd name="T8" fmla="*/ 24 w 27"/>
                <a:gd name="T9" fmla="*/ 9 h 30"/>
                <a:gd name="T10" fmla="*/ 25 w 27"/>
                <a:gd name="T11" fmla="*/ 10 h 30"/>
                <a:gd name="T12" fmla="*/ 23 w 27"/>
                <a:gd name="T13" fmla="*/ 12 h 30"/>
                <a:gd name="T14" fmla="*/ 24 w 27"/>
                <a:gd name="T15" fmla="*/ 14 h 30"/>
                <a:gd name="T16" fmla="*/ 24 w 27"/>
                <a:gd name="T17" fmla="*/ 14 h 30"/>
                <a:gd name="T18" fmla="*/ 24 w 27"/>
                <a:gd name="T19" fmla="*/ 20 h 30"/>
                <a:gd name="T20" fmla="*/ 24 w 27"/>
                <a:gd name="T21" fmla="*/ 20 h 30"/>
                <a:gd name="T22" fmla="*/ 24 w 27"/>
                <a:gd name="T23" fmla="*/ 22 h 30"/>
                <a:gd name="T24" fmla="*/ 24 w 27"/>
                <a:gd name="T25" fmla="*/ 23 h 30"/>
                <a:gd name="T26" fmla="*/ 27 w 27"/>
                <a:gd name="T27" fmla="*/ 27 h 30"/>
                <a:gd name="T28" fmla="*/ 20 w 27"/>
                <a:gd name="T29" fmla="*/ 30 h 30"/>
                <a:gd name="T30" fmla="*/ 17 w 27"/>
                <a:gd name="T31" fmla="*/ 29 h 30"/>
                <a:gd name="T32" fmla="*/ 13 w 27"/>
                <a:gd name="T33" fmla="*/ 29 h 30"/>
                <a:gd name="T34" fmla="*/ 12 w 27"/>
                <a:gd name="T35" fmla="*/ 24 h 30"/>
                <a:gd name="T36" fmla="*/ 9 w 27"/>
                <a:gd name="T37" fmla="*/ 24 h 30"/>
                <a:gd name="T38" fmla="*/ 3 w 27"/>
                <a:gd name="T39" fmla="*/ 21 h 30"/>
                <a:gd name="T40" fmla="*/ 3 w 27"/>
                <a:gd name="T41" fmla="*/ 19 h 30"/>
                <a:gd name="T42" fmla="*/ 1 w 27"/>
                <a:gd name="T43" fmla="*/ 16 h 30"/>
                <a:gd name="T44" fmla="*/ 0 w 27"/>
                <a:gd name="T45" fmla="*/ 12 h 30"/>
                <a:gd name="T46" fmla="*/ 0 w 27"/>
                <a:gd name="T47" fmla="*/ 10 h 30"/>
                <a:gd name="T48" fmla="*/ 3 w 27"/>
                <a:gd name="T49" fmla="*/ 7 h 30"/>
                <a:gd name="T50" fmla="*/ 3 w 27"/>
                <a:gd name="T51" fmla="*/ 7 h 30"/>
                <a:gd name="T52" fmla="*/ 3 w 27"/>
                <a:gd name="T53" fmla="*/ 4 h 30"/>
                <a:gd name="T54" fmla="*/ 3 w 27"/>
                <a:gd name="T55" fmla="*/ 4 h 30"/>
                <a:gd name="T56" fmla="*/ 3 w 27"/>
                <a:gd name="T57" fmla="*/ 0 h 30"/>
                <a:gd name="T58" fmla="*/ 3 w 27"/>
                <a:gd name="T59" fmla="*/ 0 h 30"/>
                <a:gd name="T60" fmla="*/ 3 w 27"/>
                <a:gd name="T61" fmla="*/ 0 h 3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7"/>
                <a:gd name="T94" fmla="*/ 0 h 30"/>
                <a:gd name="T95" fmla="*/ 27 w 27"/>
                <a:gd name="T96" fmla="*/ 30 h 3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7" h="30">
                  <a:moveTo>
                    <a:pt x="3" y="0"/>
                  </a:moveTo>
                  <a:lnTo>
                    <a:pt x="12" y="0"/>
                  </a:lnTo>
                  <a:cubicBezTo>
                    <a:pt x="15" y="1"/>
                    <a:pt x="17" y="3"/>
                    <a:pt x="20" y="5"/>
                  </a:cubicBezTo>
                  <a:cubicBezTo>
                    <a:pt x="20" y="7"/>
                    <a:pt x="22" y="9"/>
                    <a:pt x="24" y="9"/>
                  </a:cubicBezTo>
                  <a:cubicBezTo>
                    <a:pt x="24" y="9"/>
                    <a:pt x="25" y="9"/>
                    <a:pt x="25" y="10"/>
                  </a:cubicBezTo>
                  <a:cubicBezTo>
                    <a:pt x="25" y="11"/>
                    <a:pt x="23" y="12"/>
                    <a:pt x="23" y="12"/>
                  </a:cubicBezTo>
                  <a:cubicBezTo>
                    <a:pt x="23" y="13"/>
                    <a:pt x="24" y="14"/>
                    <a:pt x="24" y="14"/>
                  </a:cubicBezTo>
                  <a:lnTo>
                    <a:pt x="24" y="20"/>
                  </a:lnTo>
                  <a:cubicBezTo>
                    <a:pt x="24" y="20"/>
                    <a:pt x="24" y="21"/>
                    <a:pt x="24" y="22"/>
                  </a:cubicBezTo>
                  <a:cubicBezTo>
                    <a:pt x="24" y="23"/>
                    <a:pt x="24" y="22"/>
                    <a:pt x="24" y="23"/>
                  </a:cubicBezTo>
                  <a:cubicBezTo>
                    <a:pt x="24" y="24"/>
                    <a:pt x="25" y="25"/>
                    <a:pt x="27" y="27"/>
                  </a:cubicBezTo>
                  <a:cubicBezTo>
                    <a:pt x="27" y="27"/>
                    <a:pt x="21" y="30"/>
                    <a:pt x="20" y="30"/>
                  </a:cubicBezTo>
                  <a:cubicBezTo>
                    <a:pt x="19" y="30"/>
                    <a:pt x="17" y="29"/>
                    <a:pt x="17" y="29"/>
                  </a:cubicBezTo>
                  <a:cubicBezTo>
                    <a:pt x="16" y="29"/>
                    <a:pt x="15" y="30"/>
                    <a:pt x="13" y="29"/>
                  </a:cubicBezTo>
                  <a:cubicBezTo>
                    <a:pt x="13" y="29"/>
                    <a:pt x="13" y="25"/>
                    <a:pt x="12" y="24"/>
                  </a:cubicBezTo>
                  <a:cubicBezTo>
                    <a:pt x="11" y="24"/>
                    <a:pt x="11" y="24"/>
                    <a:pt x="9" y="24"/>
                  </a:cubicBezTo>
                  <a:cubicBezTo>
                    <a:pt x="9" y="24"/>
                    <a:pt x="3" y="21"/>
                    <a:pt x="3" y="21"/>
                  </a:cubicBezTo>
                  <a:cubicBezTo>
                    <a:pt x="3" y="20"/>
                    <a:pt x="3" y="19"/>
                    <a:pt x="3" y="19"/>
                  </a:cubicBezTo>
                  <a:cubicBezTo>
                    <a:pt x="3" y="18"/>
                    <a:pt x="1" y="17"/>
                    <a:pt x="1" y="16"/>
                  </a:cubicBezTo>
                  <a:cubicBezTo>
                    <a:pt x="0" y="16"/>
                    <a:pt x="0" y="12"/>
                    <a:pt x="0" y="12"/>
                  </a:cubicBezTo>
                  <a:cubicBezTo>
                    <a:pt x="0" y="11"/>
                    <a:pt x="0" y="10"/>
                    <a:pt x="0" y="10"/>
                  </a:cubicBezTo>
                  <a:cubicBezTo>
                    <a:pt x="1" y="10"/>
                    <a:pt x="2" y="8"/>
                    <a:pt x="3" y="7"/>
                  </a:cubicBezTo>
                  <a:lnTo>
                    <a:pt x="3" y="4"/>
                  </a:lnTo>
                  <a:cubicBezTo>
                    <a:pt x="4" y="3"/>
                    <a:pt x="4" y="0"/>
                    <a:pt x="3"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70" name="Freeform 238">
              <a:extLst>
                <a:ext uri="{FF2B5EF4-FFF2-40B4-BE49-F238E27FC236}">
                  <a16:creationId xmlns:a16="http://schemas.microsoft.com/office/drawing/2014/main" xmlns="" id="{5FFCF151-E36D-4BE6-8AAC-2AF0847774CF}"/>
                </a:ext>
              </a:extLst>
            </p:cNvPr>
            <p:cNvSpPr>
              <a:spLocks/>
            </p:cNvSpPr>
            <p:nvPr>
              <p:custDataLst>
                <p:tags r:id="rId235"/>
              </p:custDataLst>
            </p:nvPr>
          </p:nvSpPr>
          <p:spPr bwMode="auto">
            <a:xfrm>
              <a:off x="3051" y="2879"/>
              <a:ext cx="215" cy="207"/>
            </a:xfrm>
            <a:custGeom>
              <a:avLst/>
              <a:gdLst>
                <a:gd name="T0" fmla="*/ 23 w 30"/>
                <a:gd name="T1" fmla="*/ 0 h 27"/>
                <a:gd name="T2" fmla="*/ 29 w 30"/>
                <a:gd name="T3" fmla="*/ 3 h 27"/>
                <a:gd name="T4" fmla="*/ 30 w 30"/>
                <a:gd name="T5" fmla="*/ 4 h 27"/>
                <a:gd name="T6" fmla="*/ 30 w 30"/>
                <a:gd name="T7" fmla="*/ 6 h 27"/>
                <a:gd name="T8" fmla="*/ 29 w 30"/>
                <a:gd name="T9" fmla="*/ 9 h 27"/>
                <a:gd name="T10" fmla="*/ 29 w 30"/>
                <a:gd name="T11" fmla="*/ 9 h 27"/>
                <a:gd name="T12" fmla="*/ 29 w 30"/>
                <a:gd name="T13" fmla="*/ 16 h 27"/>
                <a:gd name="T14" fmla="*/ 21 w 30"/>
                <a:gd name="T15" fmla="*/ 18 h 27"/>
                <a:gd name="T16" fmla="*/ 21 w 30"/>
                <a:gd name="T17" fmla="*/ 18 h 27"/>
                <a:gd name="T18" fmla="*/ 21 w 30"/>
                <a:gd name="T19" fmla="*/ 20 h 27"/>
                <a:gd name="T20" fmla="*/ 20 w 30"/>
                <a:gd name="T21" fmla="*/ 20 h 27"/>
                <a:gd name="T22" fmla="*/ 19 w 30"/>
                <a:gd name="T23" fmla="*/ 22 h 27"/>
                <a:gd name="T24" fmla="*/ 19 w 30"/>
                <a:gd name="T25" fmla="*/ 23 h 27"/>
                <a:gd name="T26" fmla="*/ 14 w 30"/>
                <a:gd name="T27" fmla="*/ 25 h 27"/>
                <a:gd name="T28" fmla="*/ 11 w 30"/>
                <a:gd name="T29" fmla="*/ 27 h 27"/>
                <a:gd name="T30" fmla="*/ 9 w 30"/>
                <a:gd name="T31" fmla="*/ 27 h 27"/>
                <a:gd name="T32" fmla="*/ 7 w 30"/>
                <a:gd name="T33" fmla="*/ 26 h 27"/>
                <a:gd name="T34" fmla="*/ 4 w 30"/>
                <a:gd name="T35" fmla="*/ 26 h 27"/>
                <a:gd name="T36" fmla="*/ 4 w 30"/>
                <a:gd name="T37" fmla="*/ 26 h 27"/>
                <a:gd name="T38" fmla="*/ 3 w 30"/>
                <a:gd name="T39" fmla="*/ 26 h 27"/>
                <a:gd name="T40" fmla="*/ 3 w 30"/>
                <a:gd name="T41" fmla="*/ 26 h 27"/>
                <a:gd name="T42" fmla="*/ 0 w 30"/>
                <a:gd name="T43" fmla="*/ 23 h 27"/>
                <a:gd name="T44" fmla="*/ 0 w 30"/>
                <a:gd name="T45" fmla="*/ 23 h 27"/>
                <a:gd name="T46" fmla="*/ 0 w 30"/>
                <a:gd name="T47" fmla="*/ 13 h 27"/>
                <a:gd name="T48" fmla="*/ 0 w 30"/>
                <a:gd name="T49" fmla="*/ 13 h 27"/>
                <a:gd name="T50" fmla="*/ 5 w 30"/>
                <a:gd name="T51" fmla="*/ 13 h 27"/>
                <a:gd name="T52" fmla="*/ 6 w 30"/>
                <a:gd name="T53" fmla="*/ 8 h 27"/>
                <a:gd name="T54" fmla="*/ 9 w 30"/>
                <a:gd name="T55" fmla="*/ 8 h 27"/>
                <a:gd name="T56" fmla="*/ 12 w 30"/>
                <a:gd name="T57" fmla="*/ 10 h 27"/>
                <a:gd name="T58" fmla="*/ 14 w 30"/>
                <a:gd name="T59" fmla="*/ 9 h 27"/>
                <a:gd name="T60" fmla="*/ 15 w 30"/>
                <a:gd name="T61" fmla="*/ 9 h 27"/>
                <a:gd name="T62" fmla="*/ 19 w 30"/>
                <a:gd name="T63" fmla="*/ 0 h 27"/>
                <a:gd name="T64" fmla="*/ 23 w 30"/>
                <a:gd name="T65" fmla="*/ 0 h 27"/>
                <a:gd name="T66" fmla="*/ 23 w 30"/>
                <a:gd name="T67" fmla="*/ 0 h 27"/>
                <a:gd name="T68" fmla="*/ 23 w 30"/>
                <a:gd name="T69" fmla="*/ 0 h 27"/>
                <a:gd name="T70" fmla="*/ 23 w 30"/>
                <a:gd name="T71" fmla="*/ 0 h 2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
                <a:gd name="T109" fmla="*/ 0 h 27"/>
                <a:gd name="T110" fmla="*/ 30 w 30"/>
                <a:gd name="T111" fmla="*/ 27 h 2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 h="27">
                  <a:moveTo>
                    <a:pt x="23" y="0"/>
                  </a:moveTo>
                  <a:cubicBezTo>
                    <a:pt x="23" y="1"/>
                    <a:pt x="29" y="3"/>
                    <a:pt x="29" y="3"/>
                  </a:cubicBezTo>
                  <a:cubicBezTo>
                    <a:pt x="29" y="3"/>
                    <a:pt x="29" y="4"/>
                    <a:pt x="30" y="4"/>
                  </a:cubicBezTo>
                  <a:cubicBezTo>
                    <a:pt x="30" y="5"/>
                    <a:pt x="30" y="6"/>
                    <a:pt x="30" y="6"/>
                  </a:cubicBezTo>
                  <a:cubicBezTo>
                    <a:pt x="30" y="7"/>
                    <a:pt x="29" y="8"/>
                    <a:pt x="29" y="9"/>
                  </a:cubicBezTo>
                  <a:lnTo>
                    <a:pt x="29" y="16"/>
                  </a:lnTo>
                  <a:lnTo>
                    <a:pt x="21" y="18"/>
                  </a:lnTo>
                  <a:cubicBezTo>
                    <a:pt x="21" y="18"/>
                    <a:pt x="21" y="19"/>
                    <a:pt x="21" y="20"/>
                  </a:cubicBezTo>
                  <a:cubicBezTo>
                    <a:pt x="21" y="20"/>
                    <a:pt x="20" y="21"/>
                    <a:pt x="20" y="20"/>
                  </a:cubicBezTo>
                  <a:cubicBezTo>
                    <a:pt x="19" y="22"/>
                    <a:pt x="19" y="20"/>
                    <a:pt x="19" y="22"/>
                  </a:cubicBezTo>
                  <a:cubicBezTo>
                    <a:pt x="19" y="22"/>
                    <a:pt x="18" y="23"/>
                    <a:pt x="19" y="23"/>
                  </a:cubicBezTo>
                  <a:cubicBezTo>
                    <a:pt x="18" y="23"/>
                    <a:pt x="15" y="24"/>
                    <a:pt x="14" y="25"/>
                  </a:cubicBezTo>
                  <a:cubicBezTo>
                    <a:pt x="13" y="26"/>
                    <a:pt x="13" y="27"/>
                    <a:pt x="11" y="27"/>
                  </a:cubicBezTo>
                  <a:cubicBezTo>
                    <a:pt x="11" y="27"/>
                    <a:pt x="10" y="27"/>
                    <a:pt x="9" y="27"/>
                  </a:cubicBezTo>
                  <a:cubicBezTo>
                    <a:pt x="9" y="27"/>
                    <a:pt x="8" y="26"/>
                    <a:pt x="7" y="26"/>
                  </a:cubicBezTo>
                  <a:cubicBezTo>
                    <a:pt x="6" y="26"/>
                    <a:pt x="5" y="26"/>
                    <a:pt x="4" y="26"/>
                  </a:cubicBezTo>
                  <a:lnTo>
                    <a:pt x="3" y="26"/>
                  </a:lnTo>
                  <a:cubicBezTo>
                    <a:pt x="2" y="26"/>
                    <a:pt x="1" y="24"/>
                    <a:pt x="0" y="23"/>
                  </a:cubicBezTo>
                  <a:lnTo>
                    <a:pt x="0" y="13"/>
                  </a:lnTo>
                  <a:cubicBezTo>
                    <a:pt x="1" y="13"/>
                    <a:pt x="4" y="14"/>
                    <a:pt x="5" y="13"/>
                  </a:cubicBezTo>
                  <a:cubicBezTo>
                    <a:pt x="7" y="12"/>
                    <a:pt x="6" y="8"/>
                    <a:pt x="6" y="8"/>
                  </a:cubicBezTo>
                  <a:cubicBezTo>
                    <a:pt x="7" y="8"/>
                    <a:pt x="8" y="8"/>
                    <a:pt x="9" y="8"/>
                  </a:cubicBezTo>
                  <a:cubicBezTo>
                    <a:pt x="9" y="10"/>
                    <a:pt x="10" y="10"/>
                    <a:pt x="12" y="10"/>
                  </a:cubicBezTo>
                  <a:cubicBezTo>
                    <a:pt x="12" y="10"/>
                    <a:pt x="14" y="9"/>
                    <a:pt x="14" y="9"/>
                  </a:cubicBezTo>
                  <a:cubicBezTo>
                    <a:pt x="14" y="9"/>
                    <a:pt x="15" y="9"/>
                    <a:pt x="15" y="9"/>
                  </a:cubicBezTo>
                  <a:cubicBezTo>
                    <a:pt x="18" y="9"/>
                    <a:pt x="18" y="2"/>
                    <a:pt x="19" y="0"/>
                  </a:cubicBezTo>
                  <a:cubicBezTo>
                    <a:pt x="20" y="1"/>
                    <a:pt x="21" y="0"/>
                    <a:pt x="23"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71" name="Freeform 239">
              <a:extLst>
                <a:ext uri="{FF2B5EF4-FFF2-40B4-BE49-F238E27FC236}">
                  <a16:creationId xmlns:a16="http://schemas.microsoft.com/office/drawing/2014/main" xmlns="" id="{B448EF3E-BC61-4FDA-BA3E-F287A19983DA}"/>
                </a:ext>
              </a:extLst>
            </p:cNvPr>
            <p:cNvSpPr>
              <a:spLocks/>
            </p:cNvSpPr>
            <p:nvPr>
              <p:custDataLst>
                <p:tags r:id="rId236"/>
              </p:custDataLst>
            </p:nvPr>
          </p:nvSpPr>
          <p:spPr bwMode="auto">
            <a:xfrm>
              <a:off x="3258" y="2902"/>
              <a:ext cx="51" cy="173"/>
            </a:xfrm>
            <a:custGeom>
              <a:avLst/>
              <a:gdLst>
                <a:gd name="T0" fmla="*/ 0 w 7"/>
                <a:gd name="T1" fmla="*/ 13 h 22"/>
                <a:gd name="T2" fmla="*/ 3 w 7"/>
                <a:gd name="T3" fmla="*/ 16 h 22"/>
                <a:gd name="T4" fmla="*/ 2 w 7"/>
                <a:gd name="T5" fmla="*/ 19 h 22"/>
                <a:gd name="T6" fmla="*/ 5 w 7"/>
                <a:gd name="T7" fmla="*/ 22 h 22"/>
                <a:gd name="T8" fmla="*/ 5 w 7"/>
                <a:gd name="T9" fmla="*/ 20 h 22"/>
                <a:gd name="T10" fmla="*/ 7 w 7"/>
                <a:gd name="T11" fmla="*/ 17 h 22"/>
                <a:gd name="T12" fmla="*/ 6 w 7"/>
                <a:gd name="T13" fmla="*/ 13 h 22"/>
                <a:gd name="T14" fmla="*/ 3 w 7"/>
                <a:gd name="T15" fmla="*/ 9 h 22"/>
                <a:gd name="T16" fmla="*/ 4 w 7"/>
                <a:gd name="T17" fmla="*/ 6 h 22"/>
                <a:gd name="T18" fmla="*/ 3 w 7"/>
                <a:gd name="T19" fmla="*/ 0 h 22"/>
                <a:gd name="T20" fmla="*/ 0 w 7"/>
                <a:gd name="T21" fmla="*/ 0 h 22"/>
                <a:gd name="T22" fmla="*/ 1 w 7"/>
                <a:gd name="T23" fmla="*/ 1 h 22"/>
                <a:gd name="T24" fmla="*/ 1 w 7"/>
                <a:gd name="T25" fmla="*/ 3 h 22"/>
                <a:gd name="T26" fmla="*/ 0 w 7"/>
                <a:gd name="T27" fmla="*/ 6 h 22"/>
                <a:gd name="T28" fmla="*/ 0 w 7"/>
                <a:gd name="T29" fmla="*/ 6 h 22"/>
                <a:gd name="T30" fmla="*/ 0 w 7"/>
                <a:gd name="T31" fmla="*/ 13 h 22"/>
                <a:gd name="T32" fmla="*/ 0 w 7"/>
                <a:gd name="T33" fmla="*/ 13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
                <a:gd name="T52" fmla="*/ 0 h 22"/>
                <a:gd name="T53" fmla="*/ 7 w 7"/>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 h="22">
                  <a:moveTo>
                    <a:pt x="0" y="13"/>
                  </a:moveTo>
                  <a:cubicBezTo>
                    <a:pt x="0" y="15"/>
                    <a:pt x="3" y="14"/>
                    <a:pt x="3" y="16"/>
                  </a:cubicBezTo>
                  <a:cubicBezTo>
                    <a:pt x="3" y="17"/>
                    <a:pt x="2" y="18"/>
                    <a:pt x="2" y="19"/>
                  </a:cubicBezTo>
                  <a:cubicBezTo>
                    <a:pt x="2" y="20"/>
                    <a:pt x="4" y="21"/>
                    <a:pt x="5" y="22"/>
                  </a:cubicBezTo>
                  <a:cubicBezTo>
                    <a:pt x="5" y="21"/>
                    <a:pt x="5" y="20"/>
                    <a:pt x="5" y="20"/>
                  </a:cubicBezTo>
                  <a:cubicBezTo>
                    <a:pt x="6" y="20"/>
                    <a:pt x="7" y="19"/>
                    <a:pt x="7" y="17"/>
                  </a:cubicBezTo>
                  <a:cubicBezTo>
                    <a:pt x="7" y="15"/>
                    <a:pt x="6" y="15"/>
                    <a:pt x="6" y="13"/>
                  </a:cubicBezTo>
                  <a:cubicBezTo>
                    <a:pt x="5" y="13"/>
                    <a:pt x="3" y="10"/>
                    <a:pt x="3" y="9"/>
                  </a:cubicBezTo>
                  <a:cubicBezTo>
                    <a:pt x="3" y="8"/>
                    <a:pt x="3" y="6"/>
                    <a:pt x="4" y="6"/>
                  </a:cubicBezTo>
                  <a:cubicBezTo>
                    <a:pt x="4" y="5"/>
                    <a:pt x="4" y="1"/>
                    <a:pt x="3" y="0"/>
                  </a:cubicBezTo>
                  <a:cubicBezTo>
                    <a:pt x="2" y="0"/>
                    <a:pt x="2" y="0"/>
                    <a:pt x="0" y="0"/>
                  </a:cubicBezTo>
                  <a:cubicBezTo>
                    <a:pt x="0" y="0"/>
                    <a:pt x="0" y="1"/>
                    <a:pt x="1" y="1"/>
                  </a:cubicBezTo>
                  <a:cubicBezTo>
                    <a:pt x="1" y="2"/>
                    <a:pt x="1" y="3"/>
                    <a:pt x="1" y="3"/>
                  </a:cubicBezTo>
                  <a:cubicBezTo>
                    <a:pt x="1" y="4"/>
                    <a:pt x="0" y="5"/>
                    <a:pt x="0" y="6"/>
                  </a:cubicBezTo>
                  <a:lnTo>
                    <a:pt x="0" y="13"/>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72" name="Freeform 240">
              <a:extLst>
                <a:ext uri="{FF2B5EF4-FFF2-40B4-BE49-F238E27FC236}">
                  <a16:creationId xmlns:a16="http://schemas.microsoft.com/office/drawing/2014/main" xmlns="" id="{BB139376-ADD4-4CB5-BC99-B4571A584F67}"/>
                </a:ext>
              </a:extLst>
            </p:cNvPr>
            <p:cNvSpPr>
              <a:spLocks/>
            </p:cNvSpPr>
            <p:nvPr>
              <p:custDataLst>
                <p:tags r:id="rId237"/>
              </p:custDataLst>
            </p:nvPr>
          </p:nvSpPr>
          <p:spPr bwMode="auto">
            <a:xfrm>
              <a:off x="3199" y="2926"/>
              <a:ext cx="188" cy="356"/>
            </a:xfrm>
            <a:custGeom>
              <a:avLst/>
              <a:gdLst>
                <a:gd name="T0" fmla="*/ 0 w 26"/>
                <a:gd name="T1" fmla="*/ 15 h 47"/>
                <a:gd name="T2" fmla="*/ 0 w 26"/>
                <a:gd name="T3" fmla="*/ 12 h 47"/>
                <a:gd name="T4" fmla="*/ 0 w 26"/>
                <a:gd name="T5" fmla="*/ 12 h 47"/>
                <a:gd name="T6" fmla="*/ 8 w 26"/>
                <a:gd name="T7" fmla="*/ 10 h 47"/>
                <a:gd name="T8" fmla="*/ 8 w 26"/>
                <a:gd name="T9" fmla="*/ 10 h 47"/>
                <a:gd name="T10" fmla="*/ 11 w 26"/>
                <a:gd name="T11" fmla="*/ 13 h 47"/>
                <a:gd name="T12" fmla="*/ 10 w 26"/>
                <a:gd name="T13" fmla="*/ 16 h 47"/>
                <a:gd name="T14" fmla="*/ 13 w 26"/>
                <a:gd name="T15" fmla="*/ 19 h 47"/>
                <a:gd name="T16" fmla="*/ 13 w 26"/>
                <a:gd name="T17" fmla="*/ 17 h 47"/>
                <a:gd name="T18" fmla="*/ 15 w 26"/>
                <a:gd name="T19" fmla="*/ 14 h 47"/>
                <a:gd name="T20" fmla="*/ 14 w 26"/>
                <a:gd name="T21" fmla="*/ 10 h 47"/>
                <a:gd name="T22" fmla="*/ 11 w 26"/>
                <a:gd name="T23" fmla="*/ 6 h 47"/>
                <a:gd name="T24" fmla="*/ 12 w 26"/>
                <a:gd name="T25" fmla="*/ 3 h 47"/>
                <a:gd name="T26" fmla="*/ 16 w 26"/>
                <a:gd name="T27" fmla="*/ 2 h 47"/>
                <a:gd name="T28" fmla="*/ 19 w 26"/>
                <a:gd name="T29" fmla="*/ 3 h 47"/>
                <a:gd name="T30" fmla="*/ 26 w 26"/>
                <a:gd name="T31" fmla="*/ 0 h 47"/>
                <a:gd name="T32" fmla="*/ 26 w 26"/>
                <a:gd name="T33" fmla="*/ 2 h 47"/>
                <a:gd name="T34" fmla="*/ 26 w 26"/>
                <a:gd name="T35" fmla="*/ 11 h 47"/>
                <a:gd name="T36" fmla="*/ 16 w 26"/>
                <a:gd name="T37" fmla="*/ 20 h 47"/>
                <a:gd name="T38" fmla="*/ 10 w 26"/>
                <a:gd name="T39" fmla="*/ 29 h 47"/>
                <a:gd name="T40" fmla="*/ 12 w 26"/>
                <a:gd name="T41" fmla="*/ 31 h 47"/>
                <a:gd name="T42" fmla="*/ 11 w 26"/>
                <a:gd name="T43" fmla="*/ 33 h 47"/>
                <a:gd name="T44" fmla="*/ 12 w 26"/>
                <a:gd name="T45" fmla="*/ 36 h 47"/>
                <a:gd name="T46" fmla="*/ 12 w 26"/>
                <a:gd name="T47" fmla="*/ 38 h 47"/>
                <a:gd name="T48" fmla="*/ 8 w 26"/>
                <a:gd name="T49" fmla="*/ 42 h 47"/>
                <a:gd name="T50" fmla="*/ 4 w 26"/>
                <a:gd name="T51" fmla="*/ 43 h 47"/>
                <a:gd name="T52" fmla="*/ 5 w 26"/>
                <a:gd name="T53" fmla="*/ 45 h 47"/>
                <a:gd name="T54" fmla="*/ 5 w 26"/>
                <a:gd name="T55" fmla="*/ 45 h 47"/>
                <a:gd name="T56" fmla="*/ 4 w 26"/>
                <a:gd name="T57" fmla="*/ 47 h 47"/>
                <a:gd name="T58" fmla="*/ 4 w 26"/>
                <a:gd name="T59" fmla="*/ 47 h 47"/>
                <a:gd name="T60" fmla="*/ 3 w 26"/>
                <a:gd name="T61" fmla="*/ 47 h 47"/>
                <a:gd name="T62" fmla="*/ 3 w 26"/>
                <a:gd name="T63" fmla="*/ 47 h 47"/>
                <a:gd name="T64" fmla="*/ 3 w 26"/>
                <a:gd name="T65" fmla="*/ 39 h 47"/>
                <a:gd name="T66" fmla="*/ 3 w 26"/>
                <a:gd name="T67" fmla="*/ 39 h 47"/>
                <a:gd name="T68" fmla="*/ 2 w 26"/>
                <a:gd name="T69" fmla="*/ 34 h 47"/>
                <a:gd name="T70" fmla="*/ 5 w 26"/>
                <a:gd name="T71" fmla="*/ 32 h 47"/>
                <a:gd name="T72" fmla="*/ 5 w 26"/>
                <a:gd name="T73" fmla="*/ 29 h 47"/>
                <a:gd name="T74" fmla="*/ 8 w 26"/>
                <a:gd name="T75" fmla="*/ 25 h 47"/>
                <a:gd name="T76" fmla="*/ 7 w 26"/>
                <a:gd name="T77" fmla="*/ 17 h 47"/>
                <a:gd name="T78" fmla="*/ 0 w 26"/>
                <a:gd name="T79" fmla="*/ 15 h 47"/>
                <a:gd name="T80" fmla="*/ 0 w 26"/>
                <a:gd name="T81" fmla="*/ 15 h 47"/>
                <a:gd name="T82" fmla="*/ 0 w 26"/>
                <a:gd name="T83" fmla="*/ 15 h 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6"/>
                <a:gd name="T127" fmla="*/ 0 h 47"/>
                <a:gd name="T128" fmla="*/ 26 w 26"/>
                <a:gd name="T129" fmla="*/ 47 h 4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6" h="47">
                  <a:moveTo>
                    <a:pt x="0" y="15"/>
                  </a:moveTo>
                  <a:cubicBezTo>
                    <a:pt x="0" y="14"/>
                    <a:pt x="0" y="12"/>
                    <a:pt x="0" y="12"/>
                  </a:cubicBezTo>
                  <a:lnTo>
                    <a:pt x="8" y="10"/>
                  </a:lnTo>
                  <a:cubicBezTo>
                    <a:pt x="8" y="12"/>
                    <a:pt x="11" y="11"/>
                    <a:pt x="11" y="13"/>
                  </a:cubicBezTo>
                  <a:cubicBezTo>
                    <a:pt x="11" y="14"/>
                    <a:pt x="10" y="15"/>
                    <a:pt x="10" y="16"/>
                  </a:cubicBezTo>
                  <a:cubicBezTo>
                    <a:pt x="10" y="17"/>
                    <a:pt x="12" y="18"/>
                    <a:pt x="13" y="19"/>
                  </a:cubicBezTo>
                  <a:cubicBezTo>
                    <a:pt x="13" y="18"/>
                    <a:pt x="13" y="17"/>
                    <a:pt x="13" y="17"/>
                  </a:cubicBezTo>
                  <a:cubicBezTo>
                    <a:pt x="14" y="17"/>
                    <a:pt x="15" y="16"/>
                    <a:pt x="15" y="14"/>
                  </a:cubicBezTo>
                  <a:cubicBezTo>
                    <a:pt x="15" y="12"/>
                    <a:pt x="14" y="12"/>
                    <a:pt x="14" y="10"/>
                  </a:cubicBezTo>
                  <a:cubicBezTo>
                    <a:pt x="13" y="10"/>
                    <a:pt x="11" y="7"/>
                    <a:pt x="11" y="6"/>
                  </a:cubicBezTo>
                  <a:cubicBezTo>
                    <a:pt x="11" y="5"/>
                    <a:pt x="11" y="3"/>
                    <a:pt x="12" y="3"/>
                  </a:cubicBezTo>
                  <a:cubicBezTo>
                    <a:pt x="13" y="3"/>
                    <a:pt x="15" y="2"/>
                    <a:pt x="16" y="2"/>
                  </a:cubicBezTo>
                  <a:cubicBezTo>
                    <a:pt x="16" y="2"/>
                    <a:pt x="18" y="3"/>
                    <a:pt x="19" y="3"/>
                  </a:cubicBezTo>
                  <a:cubicBezTo>
                    <a:pt x="20" y="3"/>
                    <a:pt x="26" y="1"/>
                    <a:pt x="26" y="0"/>
                  </a:cubicBezTo>
                  <a:cubicBezTo>
                    <a:pt x="26" y="1"/>
                    <a:pt x="26" y="1"/>
                    <a:pt x="26" y="2"/>
                  </a:cubicBezTo>
                  <a:cubicBezTo>
                    <a:pt x="26" y="7"/>
                    <a:pt x="26" y="8"/>
                    <a:pt x="26" y="11"/>
                  </a:cubicBezTo>
                  <a:cubicBezTo>
                    <a:pt x="26" y="16"/>
                    <a:pt x="21" y="20"/>
                    <a:pt x="16" y="20"/>
                  </a:cubicBezTo>
                  <a:cubicBezTo>
                    <a:pt x="15" y="24"/>
                    <a:pt x="10" y="24"/>
                    <a:pt x="10" y="29"/>
                  </a:cubicBezTo>
                  <a:cubicBezTo>
                    <a:pt x="10" y="29"/>
                    <a:pt x="11" y="31"/>
                    <a:pt x="12" y="31"/>
                  </a:cubicBezTo>
                  <a:cubicBezTo>
                    <a:pt x="11" y="32"/>
                    <a:pt x="11" y="32"/>
                    <a:pt x="11" y="33"/>
                  </a:cubicBezTo>
                  <a:cubicBezTo>
                    <a:pt x="11" y="34"/>
                    <a:pt x="12" y="34"/>
                    <a:pt x="12" y="36"/>
                  </a:cubicBezTo>
                  <a:cubicBezTo>
                    <a:pt x="12" y="37"/>
                    <a:pt x="12" y="38"/>
                    <a:pt x="12" y="38"/>
                  </a:cubicBezTo>
                  <a:cubicBezTo>
                    <a:pt x="12" y="38"/>
                    <a:pt x="9" y="42"/>
                    <a:pt x="8" y="42"/>
                  </a:cubicBezTo>
                  <a:cubicBezTo>
                    <a:pt x="6" y="43"/>
                    <a:pt x="4" y="42"/>
                    <a:pt x="4" y="43"/>
                  </a:cubicBezTo>
                  <a:cubicBezTo>
                    <a:pt x="4" y="44"/>
                    <a:pt x="4" y="45"/>
                    <a:pt x="5" y="45"/>
                  </a:cubicBezTo>
                  <a:lnTo>
                    <a:pt x="4" y="47"/>
                  </a:lnTo>
                  <a:cubicBezTo>
                    <a:pt x="4" y="47"/>
                    <a:pt x="3" y="47"/>
                    <a:pt x="3" y="47"/>
                  </a:cubicBezTo>
                  <a:lnTo>
                    <a:pt x="3" y="39"/>
                  </a:lnTo>
                  <a:cubicBezTo>
                    <a:pt x="3" y="36"/>
                    <a:pt x="2" y="37"/>
                    <a:pt x="2" y="34"/>
                  </a:cubicBezTo>
                  <a:cubicBezTo>
                    <a:pt x="2" y="34"/>
                    <a:pt x="4" y="32"/>
                    <a:pt x="5" y="32"/>
                  </a:cubicBezTo>
                  <a:cubicBezTo>
                    <a:pt x="5" y="31"/>
                    <a:pt x="4" y="29"/>
                    <a:pt x="5" y="29"/>
                  </a:cubicBezTo>
                  <a:cubicBezTo>
                    <a:pt x="5" y="28"/>
                    <a:pt x="8" y="26"/>
                    <a:pt x="8" y="25"/>
                  </a:cubicBezTo>
                  <a:cubicBezTo>
                    <a:pt x="8" y="22"/>
                    <a:pt x="7" y="20"/>
                    <a:pt x="7" y="17"/>
                  </a:cubicBezTo>
                  <a:cubicBezTo>
                    <a:pt x="5" y="17"/>
                    <a:pt x="2" y="15"/>
                    <a:pt x="0" y="15"/>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73" name="Freeform 241">
              <a:extLst>
                <a:ext uri="{FF2B5EF4-FFF2-40B4-BE49-F238E27FC236}">
                  <a16:creationId xmlns:a16="http://schemas.microsoft.com/office/drawing/2014/main" xmlns="" id="{093E018B-ACDB-4BB5-937B-E3B209E8DCA8}"/>
                </a:ext>
              </a:extLst>
            </p:cNvPr>
            <p:cNvSpPr>
              <a:spLocks/>
            </p:cNvSpPr>
            <p:nvPr>
              <p:custDataLst>
                <p:tags r:id="rId238"/>
              </p:custDataLst>
            </p:nvPr>
          </p:nvSpPr>
          <p:spPr bwMode="auto">
            <a:xfrm>
              <a:off x="3113" y="3031"/>
              <a:ext cx="145" cy="153"/>
            </a:xfrm>
            <a:custGeom>
              <a:avLst/>
              <a:gdLst>
                <a:gd name="T0" fmla="*/ 12 w 20"/>
                <a:gd name="T1" fmla="*/ 0 h 20"/>
                <a:gd name="T2" fmla="*/ 19 w 20"/>
                <a:gd name="T3" fmla="*/ 3 h 20"/>
                <a:gd name="T4" fmla="*/ 20 w 20"/>
                <a:gd name="T5" fmla="*/ 11 h 20"/>
                <a:gd name="T6" fmla="*/ 17 w 20"/>
                <a:gd name="T7" fmla="*/ 15 h 20"/>
                <a:gd name="T8" fmla="*/ 17 w 20"/>
                <a:gd name="T9" fmla="*/ 18 h 20"/>
                <a:gd name="T10" fmla="*/ 14 w 20"/>
                <a:gd name="T11" fmla="*/ 20 h 20"/>
                <a:gd name="T12" fmla="*/ 14 w 20"/>
                <a:gd name="T13" fmla="*/ 20 h 20"/>
                <a:gd name="T14" fmla="*/ 9 w 20"/>
                <a:gd name="T15" fmla="*/ 19 h 20"/>
                <a:gd name="T16" fmla="*/ 9 w 20"/>
                <a:gd name="T17" fmla="*/ 19 h 20"/>
                <a:gd name="T18" fmla="*/ 9 w 20"/>
                <a:gd name="T19" fmla="*/ 19 h 20"/>
                <a:gd name="T20" fmla="*/ 9 w 20"/>
                <a:gd name="T21" fmla="*/ 19 h 20"/>
                <a:gd name="T22" fmla="*/ 4 w 20"/>
                <a:gd name="T23" fmla="*/ 13 h 20"/>
                <a:gd name="T24" fmla="*/ 0 w 20"/>
                <a:gd name="T25" fmla="*/ 7 h 20"/>
                <a:gd name="T26" fmla="*/ 2 w 20"/>
                <a:gd name="T27" fmla="*/ 7 h 20"/>
                <a:gd name="T28" fmla="*/ 5 w 20"/>
                <a:gd name="T29" fmla="*/ 5 h 20"/>
                <a:gd name="T30" fmla="*/ 10 w 20"/>
                <a:gd name="T31" fmla="*/ 3 h 20"/>
                <a:gd name="T32" fmla="*/ 10 w 20"/>
                <a:gd name="T33" fmla="*/ 2 h 20"/>
                <a:gd name="T34" fmla="*/ 11 w 20"/>
                <a:gd name="T35" fmla="*/ 0 h 20"/>
                <a:gd name="T36" fmla="*/ 12 w 20"/>
                <a:gd name="T37" fmla="*/ 0 h 20"/>
                <a:gd name="T38" fmla="*/ 12 w 20"/>
                <a:gd name="T39" fmla="*/ 0 h 20"/>
                <a:gd name="T40" fmla="*/ 12 w 20"/>
                <a:gd name="T41" fmla="*/ 0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20"/>
                <a:gd name="T65" fmla="*/ 20 w 20"/>
                <a:gd name="T66" fmla="*/ 20 h 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 h="20">
                  <a:moveTo>
                    <a:pt x="12" y="0"/>
                  </a:moveTo>
                  <a:cubicBezTo>
                    <a:pt x="13" y="1"/>
                    <a:pt x="17" y="3"/>
                    <a:pt x="19" y="3"/>
                  </a:cubicBezTo>
                  <a:cubicBezTo>
                    <a:pt x="19" y="6"/>
                    <a:pt x="20" y="8"/>
                    <a:pt x="20" y="11"/>
                  </a:cubicBezTo>
                  <a:cubicBezTo>
                    <a:pt x="20" y="12"/>
                    <a:pt x="18" y="15"/>
                    <a:pt x="17" y="15"/>
                  </a:cubicBezTo>
                  <a:cubicBezTo>
                    <a:pt x="17" y="16"/>
                    <a:pt x="17" y="17"/>
                    <a:pt x="17" y="18"/>
                  </a:cubicBezTo>
                  <a:cubicBezTo>
                    <a:pt x="16" y="18"/>
                    <a:pt x="14" y="20"/>
                    <a:pt x="14" y="20"/>
                  </a:cubicBezTo>
                  <a:lnTo>
                    <a:pt x="9" y="19"/>
                  </a:lnTo>
                  <a:cubicBezTo>
                    <a:pt x="6" y="18"/>
                    <a:pt x="6" y="15"/>
                    <a:pt x="4" y="13"/>
                  </a:cubicBezTo>
                  <a:cubicBezTo>
                    <a:pt x="3" y="12"/>
                    <a:pt x="0" y="10"/>
                    <a:pt x="0" y="7"/>
                  </a:cubicBezTo>
                  <a:cubicBezTo>
                    <a:pt x="1" y="7"/>
                    <a:pt x="2" y="7"/>
                    <a:pt x="2" y="7"/>
                  </a:cubicBezTo>
                  <a:cubicBezTo>
                    <a:pt x="4" y="7"/>
                    <a:pt x="4" y="6"/>
                    <a:pt x="5" y="5"/>
                  </a:cubicBezTo>
                  <a:cubicBezTo>
                    <a:pt x="6" y="4"/>
                    <a:pt x="9" y="3"/>
                    <a:pt x="10" y="3"/>
                  </a:cubicBezTo>
                  <a:cubicBezTo>
                    <a:pt x="9" y="3"/>
                    <a:pt x="10" y="2"/>
                    <a:pt x="10" y="2"/>
                  </a:cubicBezTo>
                  <a:cubicBezTo>
                    <a:pt x="10" y="0"/>
                    <a:pt x="10" y="2"/>
                    <a:pt x="11" y="0"/>
                  </a:cubicBezTo>
                  <a:cubicBezTo>
                    <a:pt x="11" y="1"/>
                    <a:pt x="12" y="0"/>
                    <a:pt x="12"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74" name="Freeform 242">
              <a:extLst>
                <a:ext uri="{FF2B5EF4-FFF2-40B4-BE49-F238E27FC236}">
                  <a16:creationId xmlns:a16="http://schemas.microsoft.com/office/drawing/2014/main" xmlns="" id="{DB67B361-6982-4293-910D-1335BE77F591}"/>
                </a:ext>
              </a:extLst>
            </p:cNvPr>
            <p:cNvSpPr>
              <a:spLocks/>
            </p:cNvSpPr>
            <p:nvPr>
              <p:custDataLst>
                <p:tags r:id="rId239"/>
              </p:custDataLst>
            </p:nvPr>
          </p:nvSpPr>
          <p:spPr bwMode="auto">
            <a:xfrm>
              <a:off x="2855" y="3075"/>
              <a:ext cx="258" cy="258"/>
            </a:xfrm>
            <a:custGeom>
              <a:avLst/>
              <a:gdLst>
                <a:gd name="T0" fmla="*/ 36 w 36"/>
                <a:gd name="T1" fmla="*/ 3 h 34"/>
                <a:gd name="T2" fmla="*/ 34 w 36"/>
                <a:gd name="T3" fmla="*/ 1 h 34"/>
                <a:gd name="T4" fmla="*/ 31 w 36"/>
                <a:gd name="T5" fmla="*/ 1 h 34"/>
                <a:gd name="T6" fmla="*/ 31 w 36"/>
                <a:gd name="T7" fmla="*/ 1 h 34"/>
                <a:gd name="T8" fmla="*/ 30 w 36"/>
                <a:gd name="T9" fmla="*/ 1 h 34"/>
                <a:gd name="T10" fmla="*/ 30 w 36"/>
                <a:gd name="T11" fmla="*/ 1 h 34"/>
                <a:gd name="T12" fmla="*/ 27 w 36"/>
                <a:gd name="T13" fmla="*/ 2 h 34"/>
                <a:gd name="T14" fmla="*/ 27 w 36"/>
                <a:gd name="T15" fmla="*/ 2 h 34"/>
                <a:gd name="T16" fmla="*/ 19 w 36"/>
                <a:gd name="T17" fmla="*/ 2 h 34"/>
                <a:gd name="T18" fmla="*/ 19 w 36"/>
                <a:gd name="T19" fmla="*/ 1 h 34"/>
                <a:gd name="T20" fmla="*/ 13 w 36"/>
                <a:gd name="T21" fmla="*/ 1 h 34"/>
                <a:gd name="T22" fmla="*/ 13 w 36"/>
                <a:gd name="T23" fmla="*/ 1 h 34"/>
                <a:gd name="T24" fmla="*/ 5 w 36"/>
                <a:gd name="T25" fmla="*/ 0 h 34"/>
                <a:gd name="T26" fmla="*/ 2 w 36"/>
                <a:gd name="T27" fmla="*/ 1 h 34"/>
                <a:gd name="T28" fmla="*/ 2 w 36"/>
                <a:gd name="T29" fmla="*/ 1 h 34"/>
                <a:gd name="T30" fmla="*/ 1 w 36"/>
                <a:gd name="T31" fmla="*/ 1 h 34"/>
                <a:gd name="T32" fmla="*/ 1 w 36"/>
                <a:gd name="T33" fmla="*/ 1 h 34"/>
                <a:gd name="T34" fmla="*/ 0 w 36"/>
                <a:gd name="T35" fmla="*/ 2 h 34"/>
                <a:gd name="T36" fmla="*/ 2 w 36"/>
                <a:gd name="T37" fmla="*/ 3 h 34"/>
                <a:gd name="T38" fmla="*/ 6 w 36"/>
                <a:gd name="T39" fmla="*/ 14 h 34"/>
                <a:gd name="T40" fmla="*/ 7 w 36"/>
                <a:gd name="T41" fmla="*/ 14 h 34"/>
                <a:gd name="T42" fmla="*/ 7 w 36"/>
                <a:gd name="T43" fmla="*/ 15 h 34"/>
                <a:gd name="T44" fmla="*/ 7 w 36"/>
                <a:gd name="T45" fmla="*/ 18 h 34"/>
                <a:gd name="T46" fmla="*/ 8 w 36"/>
                <a:gd name="T47" fmla="*/ 24 h 34"/>
                <a:gd name="T48" fmla="*/ 11 w 36"/>
                <a:gd name="T49" fmla="*/ 32 h 34"/>
                <a:gd name="T50" fmla="*/ 12 w 36"/>
                <a:gd name="T51" fmla="*/ 34 h 34"/>
                <a:gd name="T52" fmla="*/ 12 w 36"/>
                <a:gd name="T53" fmla="*/ 32 h 34"/>
                <a:gd name="T54" fmla="*/ 12 w 36"/>
                <a:gd name="T55" fmla="*/ 32 h 34"/>
                <a:gd name="T56" fmla="*/ 14 w 36"/>
                <a:gd name="T57" fmla="*/ 32 h 34"/>
                <a:gd name="T58" fmla="*/ 14 w 36"/>
                <a:gd name="T59" fmla="*/ 32 h 34"/>
                <a:gd name="T60" fmla="*/ 17 w 36"/>
                <a:gd name="T61" fmla="*/ 34 h 34"/>
                <a:gd name="T62" fmla="*/ 21 w 36"/>
                <a:gd name="T63" fmla="*/ 31 h 34"/>
                <a:gd name="T64" fmla="*/ 21 w 36"/>
                <a:gd name="T65" fmla="*/ 31 h 34"/>
                <a:gd name="T66" fmla="*/ 21 w 36"/>
                <a:gd name="T67" fmla="*/ 26 h 34"/>
                <a:gd name="T68" fmla="*/ 21 w 36"/>
                <a:gd name="T69" fmla="*/ 26 h 34"/>
                <a:gd name="T70" fmla="*/ 21 w 36"/>
                <a:gd name="T71" fmla="*/ 22 h 34"/>
                <a:gd name="T72" fmla="*/ 21 w 36"/>
                <a:gd name="T73" fmla="*/ 18 h 34"/>
                <a:gd name="T74" fmla="*/ 24 w 36"/>
                <a:gd name="T75" fmla="*/ 15 h 34"/>
                <a:gd name="T76" fmla="*/ 25 w 36"/>
                <a:gd name="T77" fmla="*/ 7 h 34"/>
                <a:gd name="T78" fmla="*/ 24 w 36"/>
                <a:gd name="T79" fmla="*/ 4 h 34"/>
                <a:gd name="T80" fmla="*/ 28 w 36"/>
                <a:gd name="T81" fmla="*/ 3 h 34"/>
                <a:gd name="T82" fmla="*/ 36 w 36"/>
                <a:gd name="T83" fmla="*/ 3 h 34"/>
                <a:gd name="T84" fmla="*/ 36 w 36"/>
                <a:gd name="T85" fmla="*/ 3 h 34"/>
                <a:gd name="T86" fmla="*/ 36 w 36"/>
                <a:gd name="T87" fmla="*/ 3 h 34"/>
                <a:gd name="T88" fmla="*/ 36 w 36"/>
                <a:gd name="T89" fmla="*/ 3 h 3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6"/>
                <a:gd name="T136" fmla="*/ 0 h 34"/>
                <a:gd name="T137" fmla="*/ 36 w 36"/>
                <a:gd name="T138" fmla="*/ 34 h 3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6" h="34">
                  <a:moveTo>
                    <a:pt x="36" y="3"/>
                  </a:moveTo>
                  <a:cubicBezTo>
                    <a:pt x="36" y="2"/>
                    <a:pt x="35" y="1"/>
                    <a:pt x="34" y="1"/>
                  </a:cubicBezTo>
                  <a:cubicBezTo>
                    <a:pt x="33" y="1"/>
                    <a:pt x="32" y="1"/>
                    <a:pt x="31" y="1"/>
                  </a:cubicBezTo>
                  <a:lnTo>
                    <a:pt x="30" y="1"/>
                  </a:lnTo>
                  <a:cubicBezTo>
                    <a:pt x="29" y="2"/>
                    <a:pt x="28" y="2"/>
                    <a:pt x="27" y="2"/>
                  </a:cubicBezTo>
                  <a:lnTo>
                    <a:pt x="19" y="2"/>
                  </a:lnTo>
                  <a:lnTo>
                    <a:pt x="19" y="1"/>
                  </a:lnTo>
                  <a:lnTo>
                    <a:pt x="13" y="1"/>
                  </a:lnTo>
                  <a:cubicBezTo>
                    <a:pt x="11" y="2"/>
                    <a:pt x="7" y="0"/>
                    <a:pt x="5" y="0"/>
                  </a:cubicBezTo>
                  <a:cubicBezTo>
                    <a:pt x="4" y="0"/>
                    <a:pt x="3" y="0"/>
                    <a:pt x="2" y="1"/>
                  </a:cubicBezTo>
                  <a:lnTo>
                    <a:pt x="1" y="1"/>
                  </a:lnTo>
                  <a:cubicBezTo>
                    <a:pt x="1" y="2"/>
                    <a:pt x="0" y="2"/>
                    <a:pt x="0" y="2"/>
                  </a:cubicBezTo>
                  <a:cubicBezTo>
                    <a:pt x="0" y="3"/>
                    <a:pt x="1" y="3"/>
                    <a:pt x="2" y="3"/>
                  </a:cubicBezTo>
                  <a:cubicBezTo>
                    <a:pt x="2" y="6"/>
                    <a:pt x="4" y="12"/>
                    <a:pt x="6" y="14"/>
                  </a:cubicBezTo>
                  <a:cubicBezTo>
                    <a:pt x="6" y="14"/>
                    <a:pt x="7" y="14"/>
                    <a:pt x="7" y="14"/>
                  </a:cubicBezTo>
                  <a:cubicBezTo>
                    <a:pt x="7" y="14"/>
                    <a:pt x="7" y="15"/>
                    <a:pt x="7" y="15"/>
                  </a:cubicBezTo>
                  <a:cubicBezTo>
                    <a:pt x="7" y="16"/>
                    <a:pt x="7" y="17"/>
                    <a:pt x="7" y="18"/>
                  </a:cubicBezTo>
                  <a:cubicBezTo>
                    <a:pt x="7" y="20"/>
                    <a:pt x="8" y="22"/>
                    <a:pt x="8" y="24"/>
                  </a:cubicBezTo>
                  <a:cubicBezTo>
                    <a:pt x="8" y="27"/>
                    <a:pt x="9" y="29"/>
                    <a:pt x="11" y="32"/>
                  </a:cubicBezTo>
                  <a:cubicBezTo>
                    <a:pt x="11" y="33"/>
                    <a:pt x="12" y="32"/>
                    <a:pt x="12" y="34"/>
                  </a:cubicBezTo>
                  <a:cubicBezTo>
                    <a:pt x="12" y="33"/>
                    <a:pt x="12" y="32"/>
                    <a:pt x="12" y="32"/>
                  </a:cubicBezTo>
                  <a:lnTo>
                    <a:pt x="14" y="32"/>
                  </a:lnTo>
                  <a:cubicBezTo>
                    <a:pt x="14" y="34"/>
                    <a:pt x="16" y="34"/>
                    <a:pt x="17" y="34"/>
                  </a:cubicBezTo>
                  <a:cubicBezTo>
                    <a:pt x="19" y="34"/>
                    <a:pt x="20" y="32"/>
                    <a:pt x="21" y="31"/>
                  </a:cubicBezTo>
                  <a:lnTo>
                    <a:pt x="21" y="26"/>
                  </a:lnTo>
                  <a:cubicBezTo>
                    <a:pt x="21" y="24"/>
                    <a:pt x="21" y="22"/>
                    <a:pt x="21" y="22"/>
                  </a:cubicBezTo>
                  <a:cubicBezTo>
                    <a:pt x="21" y="20"/>
                    <a:pt x="21" y="19"/>
                    <a:pt x="21" y="18"/>
                  </a:cubicBezTo>
                  <a:cubicBezTo>
                    <a:pt x="21" y="17"/>
                    <a:pt x="22" y="15"/>
                    <a:pt x="24" y="15"/>
                  </a:cubicBezTo>
                  <a:cubicBezTo>
                    <a:pt x="24" y="12"/>
                    <a:pt x="25" y="9"/>
                    <a:pt x="25" y="7"/>
                  </a:cubicBezTo>
                  <a:cubicBezTo>
                    <a:pt x="25" y="6"/>
                    <a:pt x="24" y="5"/>
                    <a:pt x="24" y="4"/>
                  </a:cubicBezTo>
                  <a:cubicBezTo>
                    <a:pt x="24" y="3"/>
                    <a:pt x="26" y="4"/>
                    <a:pt x="28" y="3"/>
                  </a:cubicBezTo>
                  <a:cubicBezTo>
                    <a:pt x="30" y="3"/>
                    <a:pt x="33" y="3"/>
                    <a:pt x="36" y="3"/>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75" name="Freeform 243">
              <a:extLst>
                <a:ext uri="{FF2B5EF4-FFF2-40B4-BE49-F238E27FC236}">
                  <a16:creationId xmlns:a16="http://schemas.microsoft.com/office/drawing/2014/main" xmlns="" id="{2F707F34-7CD9-46DB-85EE-82674A73DF4D}"/>
                </a:ext>
              </a:extLst>
            </p:cNvPr>
            <p:cNvSpPr>
              <a:spLocks/>
            </p:cNvSpPr>
            <p:nvPr>
              <p:custDataLst>
                <p:tags r:id="rId240"/>
              </p:custDataLst>
            </p:nvPr>
          </p:nvSpPr>
          <p:spPr bwMode="auto">
            <a:xfrm>
              <a:off x="3004" y="3094"/>
              <a:ext cx="172" cy="200"/>
            </a:xfrm>
            <a:custGeom>
              <a:avLst/>
              <a:gdLst>
                <a:gd name="T0" fmla="*/ 1 w 24"/>
                <a:gd name="T1" fmla="*/ 19 h 26"/>
                <a:gd name="T2" fmla="*/ 2 w 24"/>
                <a:gd name="T3" fmla="*/ 20 h 26"/>
                <a:gd name="T4" fmla="*/ 2 w 24"/>
                <a:gd name="T5" fmla="*/ 24 h 26"/>
                <a:gd name="T6" fmla="*/ 4 w 24"/>
                <a:gd name="T7" fmla="*/ 26 h 26"/>
                <a:gd name="T8" fmla="*/ 8 w 24"/>
                <a:gd name="T9" fmla="*/ 21 h 26"/>
                <a:gd name="T10" fmla="*/ 13 w 24"/>
                <a:gd name="T11" fmla="*/ 22 h 26"/>
                <a:gd name="T12" fmla="*/ 16 w 24"/>
                <a:gd name="T13" fmla="*/ 18 h 26"/>
                <a:gd name="T14" fmla="*/ 24 w 24"/>
                <a:gd name="T15" fmla="*/ 12 h 26"/>
                <a:gd name="T16" fmla="*/ 24 w 24"/>
                <a:gd name="T17" fmla="*/ 12 h 26"/>
                <a:gd name="T18" fmla="*/ 24 w 24"/>
                <a:gd name="T19" fmla="*/ 11 h 26"/>
                <a:gd name="T20" fmla="*/ 24 w 24"/>
                <a:gd name="T21" fmla="*/ 11 h 26"/>
                <a:gd name="T22" fmla="*/ 19 w 24"/>
                <a:gd name="T23" fmla="*/ 5 h 26"/>
                <a:gd name="T24" fmla="*/ 15 w 24"/>
                <a:gd name="T25" fmla="*/ 0 h 26"/>
                <a:gd name="T26" fmla="*/ 7 w 24"/>
                <a:gd name="T27" fmla="*/ 0 h 26"/>
                <a:gd name="T28" fmla="*/ 3 w 24"/>
                <a:gd name="T29" fmla="*/ 1 h 26"/>
                <a:gd name="T30" fmla="*/ 4 w 24"/>
                <a:gd name="T31" fmla="*/ 4 h 26"/>
                <a:gd name="T32" fmla="*/ 3 w 24"/>
                <a:gd name="T33" fmla="*/ 12 h 26"/>
                <a:gd name="T34" fmla="*/ 0 w 24"/>
                <a:gd name="T35" fmla="*/ 15 h 26"/>
                <a:gd name="T36" fmla="*/ 0 w 24"/>
                <a:gd name="T37" fmla="*/ 19 h 26"/>
                <a:gd name="T38" fmla="*/ 0 w 24"/>
                <a:gd name="T39" fmla="*/ 19 h 26"/>
                <a:gd name="T40" fmla="*/ 1 w 24"/>
                <a:gd name="T41" fmla="*/ 19 h 26"/>
                <a:gd name="T42" fmla="*/ 1 w 24"/>
                <a:gd name="T43" fmla="*/ 19 h 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
                <a:gd name="T67" fmla="*/ 0 h 26"/>
                <a:gd name="T68" fmla="*/ 24 w 24"/>
                <a:gd name="T69" fmla="*/ 26 h 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 h="26">
                  <a:moveTo>
                    <a:pt x="1" y="19"/>
                  </a:moveTo>
                  <a:cubicBezTo>
                    <a:pt x="1" y="20"/>
                    <a:pt x="2" y="20"/>
                    <a:pt x="2" y="20"/>
                  </a:cubicBezTo>
                  <a:cubicBezTo>
                    <a:pt x="2" y="21"/>
                    <a:pt x="2" y="22"/>
                    <a:pt x="2" y="24"/>
                  </a:cubicBezTo>
                  <a:cubicBezTo>
                    <a:pt x="2" y="25"/>
                    <a:pt x="3" y="26"/>
                    <a:pt x="4" y="26"/>
                  </a:cubicBezTo>
                  <a:cubicBezTo>
                    <a:pt x="7" y="26"/>
                    <a:pt x="6" y="21"/>
                    <a:pt x="8" y="21"/>
                  </a:cubicBezTo>
                  <a:cubicBezTo>
                    <a:pt x="10" y="21"/>
                    <a:pt x="11" y="22"/>
                    <a:pt x="13" y="22"/>
                  </a:cubicBezTo>
                  <a:cubicBezTo>
                    <a:pt x="15" y="22"/>
                    <a:pt x="15" y="20"/>
                    <a:pt x="16" y="18"/>
                  </a:cubicBezTo>
                  <a:cubicBezTo>
                    <a:pt x="17" y="16"/>
                    <a:pt x="22" y="13"/>
                    <a:pt x="24" y="12"/>
                  </a:cubicBezTo>
                  <a:lnTo>
                    <a:pt x="24" y="11"/>
                  </a:lnTo>
                  <a:cubicBezTo>
                    <a:pt x="21" y="10"/>
                    <a:pt x="21" y="7"/>
                    <a:pt x="19" y="5"/>
                  </a:cubicBezTo>
                  <a:cubicBezTo>
                    <a:pt x="18" y="4"/>
                    <a:pt x="15" y="3"/>
                    <a:pt x="15" y="0"/>
                  </a:cubicBezTo>
                  <a:cubicBezTo>
                    <a:pt x="12" y="0"/>
                    <a:pt x="9" y="0"/>
                    <a:pt x="7" y="0"/>
                  </a:cubicBezTo>
                  <a:cubicBezTo>
                    <a:pt x="5" y="1"/>
                    <a:pt x="3" y="0"/>
                    <a:pt x="3" y="1"/>
                  </a:cubicBezTo>
                  <a:cubicBezTo>
                    <a:pt x="3" y="2"/>
                    <a:pt x="4" y="3"/>
                    <a:pt x="4" y="4"/>
                  </a:cubicBezTo>
                  <a:cubicBezTo>
                    <a:pt x="4" y="6"/>
                    <a:pt x="3" y="9"/>
                    <a:pt x="3" y="12"/>
                  </a:cubicBezTo>
                  <a:cubicBezTo>
                    <a:pt x="1" y="12"/>
                    <a:pt x="0" y="14"/>
                    <a:pt x="0" y="15"/>
                  </a:cubicBezTo>
                  <a:cubicBezTo>
                    <a:pt x="0" y="16"/>
                    <a:pt x="1" y="17"/>
                    <a:pt x="0" y="19"/>
                  </a:cubicBezTo>
                  <a:lnTo>
                    <a:pt x="1" y="19"/>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76" name="Freeform 244">
              <a:extLst>
                <a:ext uri="{FF2B5EF4-FFF2-40B4-BE49-F238E27FC236}">
                  <a16:creationId xmlns:a16="http://schemas.microsoft.com/office/drawing/2014/main" xmlns="" id="{A09CA7AC-830F-456E-B340-FE3B98D84911}"/>
                </a:ext>
              </a:extLst>
            </p:cNvPr>
            <p:cNvSpPr>
              <a:spLocks/>
            </p:cNvSpPr>
            <p:nvPr>
              <p:custDataLst>
                <p:tags r:id="rId241"/>
              </p:custDataLst>
            </p:nvPr>
          </p:nvSpPr>
          <p:spPr bwMode="auto">
            <a:xfrm>
              <a:off x="3422" y="2957"/>
              <a:ext cx="145" cy="298"/>
            </a:xfrm>
            <a:custGeom>
              <a:avLst/>
              <a:gdLst>
                <a:gd name="T0" fmla="*/ 4 w 20"/>
                <a:gd name="T1" fmla="*/ 12 h 39"/>
                <a:gd name="T2" fmla="*/ 7 w 20"/>
                <a:gd name="T3" fmla="*/ 11 h 39"/>
                <a:gd name="T4" fmla="*/ 10 w 20"/>
                <a:gd name="T5" fmla="*/ 10 h 39"/>
                <a:gd name="T6" fmla="*/ 10 w 20"/>
                <a:gd name="T7" fmla="*/ 8 h 39"/>
                <a:gd name="T8" fmla="*/ 11 w 20"/>
                <a:gd name="T9" fmla="*/ 8 h 39"/>
                <a:gd name="T10" fmla="*/ 17 w 20"/>
                <a:gd name="T11" fmla="*/ 0 h 39"/>
                <a:gd name="T12" fmla="*/ 20 w 20"/>
                <a:gd name="T13" fmla="*/ 3 h 39"/>
                <a:gd name="T14" fmla="*/ 20 w 20"/>
                <a:gd name="T15" fmla="*/ 8 h 39"/>
                <a:gd name="T16" fmla="*/ 18 w 20"/>
                <a:gd name="T17" fmla="*/ 13 h 39"/>
                <a:gd name="T18" fmla="*/ 17 w 20"/>
                <a:gd name="T19" fmla="*/ 15 h 39"/>
                <a:gd name="T20" fmla="*/ 14 w 20"/>
                <a:gd name="T21" fmla="*/ 23 h 39"/>
                <a:gd name="T22" fmla="*/ 10 w 20"/>
                <a:gd name="T23" fmla="*/ 31 h 39"/>
                <a:gd name="T24" fmla="*/ 4 w 20"/>
                <a:gd name="T25" fmla="*/ 39 h 39"/>
                <a:gd name="T26" fmla="*/ 3 w 20"/>
                <a:gd name="T27" fmla="*/ 38 h 39"/>
                <a:gd name="T28" fmla="*/ 0 w 20"/>
                <a:gd name="T29" fmla="*/ 33 h 39"/>
                <a:gd name="T30" fmla="*/ 1 w 20"/>
                <a:gd name="T31" fmla="*/ 32 h 39"/>
                <a:gd name="T32" fmla="*/ 0 w 20"/>
                <a:gd name="T33" fmla="*/ 31 h 39"/>
                <a:gd name="T34" fmla="*/ 0 w 20"/>
                <a:gd name="T35" fmla="*/ 28 h 39"/>
                <a:gd name="T36" fmla="*/ 4 w 20"/>
                <a:gd name="T37" fmla="*/ 22 h 39"/>
                <a:gd name="T38" fmla="*/ 2 w 20"/>
                <a:gd name="T39" fmla="*/ 17 h 39"/>
                <a:gd name="T40" fmla="*/ 2 w 20"/>
                <a:gd name="T41" fmla="*/ 17 h 39"/>
                <a:gd name="T42" fmla="*/ 4 w 20"/>
                <a:gd name="T43" fmla="*/ 12 h 39"/>
                <a:gd name="T44" fmla="*/ 4 w 20"/>
                <a:gd name="T45" fmla="*/ 12 h 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
                <a:gd name="T70" fmla="*/ 0 h 39"/>
                <a:gd name="T71" fmla="*/ 20 w 20"/>
                <a:gd name="T72" fmla="*/ 39 h 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 h="39">
                  <a:moveTo>
                    <a:pt x="4" y="12"/>
                  </a:moveTo>
                  <a:cubicBezTo>
                    <a:pt x="5" y="12"/>
                    <a:pt x="6" y="11"/>
                    <a:pt x="7" y="11"/>
                  </a:cubicBezTo>
                  <a:cubicBezTo>
                    <a:pt x="9" y="11"/>
                    <a:pt x="9" y="10"/>
                    <a:pt x="10" y="10"/>
                  </a:cubicBezTo>
                  <a:cubicBezTo>
                    <a:pt x="10" y="9"/>
                    <a:pt x="10" y="8"/>
                    <a:pt x="10" y="8"/>
                  </a:cubicBezTo>
                  <a:cubicBezTo>
                    <a:pt x="11" y="8"/>
                    <a:pt x="11" y="8"/>
                    <a:pt x="11" y="8"/>
                  </a:cubicBezTo>
                  <a:cubicBezTo>
                    <a:pt x="14" y="8"/>
                    <a:pt x="16" y="2"/>
                    <a:pt x="17" y="0"/>
                  </a:cubicBezTo>
                  <a:cubicBezTo>
                    <a:pt x="17" y="1"/>
                    <a:pt x="19" y="3"/>
                    <a:pt x="20" y="3"/>
                  </a:cubicBezTo>
                  <a:cubicBezTo>
                    <a:pt x="19" y="5"/>
                    <a:pt x="20" y="6"/>
                    <a:pt x="20" y="8"/>
                  </a:cubicBezTo>
                  <a:cubicBezTo>
                    <a:pt x="20" y="10"/>
                    <a:pt x="18" y="11"/>
                    <a:pt x="18" y="13"/>
                  </a:cubicBezTo>
                  <a:cubicBezTo>
                    <a:pt x="18" y="13"/>
                    <a:pt x="17" y="15"/>
                    <a:pt x="17" y="15"/>
                  </a:cubicBezTo>
                  <a:cubicBezTo>
                    <a:pt x="17" y="18"/>
                    <a:pt x="14" y="20"/>
                    <a:pt x="14" y="23"/>
                  </a:cubicBezTo>
                  <a:cubicBezTo>
                    <a:pt x="14" y="25"/>
                    <a:pt x="12" y="31"/>
                    <a:pt x="10" y="31"/>
                  </a:cubicBezTo>
                  <a:cubicBezTo>
                    <a:pt x="10" y="36"/>
                    <a:pt x="9" y="39"/>
                    <a:pt x="4" y="39"/>
                  </a:cubicBezTo>
                  <a:cubicBezTo>
                    <a:pt x="4" y="39"/>
                    <a:pt x="3" y="39"/>
                    <a:pt x="3" y="38"/>
                  </a:cubicBezTo>
                  <a:cubicBezTo>
                    <a:pt x="0" y="38"/>
                    <a:pt x="0" y="35"/>
                    <a:pt x="0" y="33"/>
                  </a:cubicBezTo>
                  <a:cubicBezTo>
                    <a:pt x="0" y="32"/>
                    <a:pt x="1" y="32"/>
                    <a:pt x="1" y="32"/>
                  </a:cubicBezTo>
                  <a:cubicBezTo>
                    <a:pt x="1" y="32"/>
                    <a:pt x="0" y="31"/>
                    <a:pt x="0" y="31"/>
                  </a:cubicBezTo>
                  <a:cubicBezTo>
                    <a:pt x="0" y="29"/>
                    <a:pt x="1" y="29"/>
                    <a:pt x="0" y="28"/>
                  </a:cubicBezTo>
                  <a:cubicBezTo>
                    <a:pt x="2" y="28"/>
                    <a:pt x="4" y="23"/>
                    <a:pt x="4" y="22"/>
                  </a:cubicBezTo>
                  <a:cubicBezTo>
                    <a:pt x="4" y="19"/>
                    <a:pt x="2" y="19"/>
                    <a:pt x="2" y="17"/>
                  </a:cubicBezTo>
                  <a:lnTo>
                    <a:pt x="4" y="12"/>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77" name="Freeform 245">
              <a:extLst>
                <a:ext uri="{FF2B5EF4-FFF2-40B4-BE49-F238E27FC236}">
                  <a16:creationId xmlns:a16="http://schemas.microsoft.com/office/drawing/2014/main" xmlns="" id="{89C889E4-9309-46C9-97A8-47E8D301E6A0}"/>
                </a:ext>
              </a:extLst>
            </p:cNvPr>
            <p:cNvSpPr>
              <a:spLocks/>
            </p:cNvSpPr>
            <p:nvPr>
              <p:custDataLst>
                <p:tags r:id="rId242"/>
              </p:custDataLst>
            </p:nvPr>
          </p:nvSpPr>
          <p:spPr bwMode="auto">
            <a:xfrm>
              <a:off x="3188" y="2746"/>
              <a:ext cx="27" cy="43"/>
            </a:xfrm>
            <a:custGeom>
              <a:avLst/>
              <a:gdLst>
                <a:gd name="T0" fmla="*/ 4 w 4"/>
                <a:gd name="T1" fmla="*/ 0 h 6"/>
                <a:gd name="T2" fmla="*/ 4 w 4"/>
                <a:gd name="T3" fmla="*/ 5 h 6"/>
                <a:gd name="T4" fmla="*/ 4 w 4"/>
                <a:gd name="T5" fmla="*/ 5 h 6"/>
                <a:gd name="T6" fmla="*/ 0 w 4"/>
                <a:gd name="T7" fmla="*/ 6 h 6"/>
                <a:gd name="T8" fmla="*/ 0 w 4"/>
                <a:gd name="T9" fmla="*/ 6 h 6"/>
                <a:gd name="T10" fmla="*/ 0 w 4"/>
                <a:gd name="T11" fmla="*/ 2 h 6"/>
                <a:gd name="T12" fmla="*/ 0 w 4"/>
                <a:gd name="T13" fmla="*/ 2 h 6"/>
                <a:gd name="T14" fmla="*/ 4 w 4"/>
                <a:gd name="T15" fmla="*/ 0 h 6"/>
                <a:gd name="T16" fmla="*/ 4 w 4"/>
                <a:gd name="T17" fmla="*/ 0 h 6"/>
                <a:gd name="T18" fmla="*/ 4 w 4"/>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6"/>
                <a:gd name="T32" fmla="*/ 4 w 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6">
                  <a:moveTo>
                    <a:pt x="4" y="0"/>
                  </a:moveTo>
                  <a:lnTo>
                    <a:pt x="4" y="5"/>
                  </a:lnTo>
                  <a:cubicBezTo>
                    <a:pt x="3" y="6"/>
                    <a:pt x="2" y="6"/>
                    <a:pt x="0" y="6"/>
                  </a:cubicBezTo>
                  <a:lnTo>
                    <a:pt x="0" y="2"/>
                  </a:lnTo>
                  <a:cubicBezTo>
                    <a:pt x="1" y="2"/>
                    <a:pt x="2" y="0"/>
                    <a:pt x="4"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78" name="Freeform 246">
              <a:extLst>
                <a:ext uri="{FF2B5EF4-FFF2-40B4-BE49-F238E27FC236}">
                  <a16:creationId xmlns:a16="http://schemas.microsoft.com/office/drawing/2014/main" xmlns="" id="{816ECD9B-DBF5-4506-B4CA-8E29AF1A0265}"/>
                </a:ext>
              </a:extLst>
            </p:cNvPr>
            <p:cNvSpPr>
              <a:spLocks/>
            </p:cNvSpPr>
            <p:nvPr>
              <p:custDataLst>
                <p:tags r:id="rId243"/>
              </p:custDataLst>
            </p:nvPr>
          </p:nvSpPr>
          <p:spPr bwMode="auto">
            <a:xfrm>
              <a:off x="3176" y="2722"/>
              <a:ext cx="47" cy="36"/>
            </a:xfrm>
            <a:custGeom>
              <a:avLst/>
              <a:gdLst>
                <a:gd name="T0" fmla="*/ 5 w 6"/>
                <a:gd name="T1" fmla="*/ 0 h 5"/>
                <a:gd name="T2" fmla="*/ 5 w 6"/>
                <a:gd name="T3" fmla="*/ 3 h 5"/>
                <a:gd name="T4" fmla="*/ 1 w 6"/>
                <a:gd name="T5" fmla="*/ 5 h 5"/>
                <a:gd name="T6" fmla="*/ 0 w 6"/>
                <a:gd name="T7" fmla="*/ 3 h 5"/>
                <a:gd name="T8" fmla="*/ 3 w 6"/>
                <a:gd name="T9" fmla="*/ 0 h 5"/>
                <a:gd name="T10" fmla="*/ 4 w 6"/>
                <a:gd name="T11" fmla="*/ 0 h 5"/>
                <a:gd name="T12" fmla="*/ 5 w 6"/>
                <a:gd name="T13" fmla="*/ 0 h 5"/>
                <a:gd name="T14" fmla="*/ 5 w 6"/>
                <a:gd name="T15" fmla="*/ 0 h 5"/>
                <a:gd name="T16" fmla="*/ 5 w 6"/>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5" y="0"/>
                  </a:moveTo>
                  <a:cubicBezTo>
                    <a:pt x="5" y="0"/>
                    <a:pt x="6" y="2"/>
                    <a:pt x="5" y="3"/>
                  </a:cubicBezTo>
                  <a:cubicBezTo>
                    <a:pt x="4" y="2"/>
                    <a:pt x="2" y="5"/>
                    <a:pt x="1" y="5"/>
                  </a:cubicBezTo>
                  <a:cubicBezTo>
                    <a:pt x="1" y="5"/>
                    <a:pt x="0" y="4"/>
                    <a:pt x="0" y="3"/>
                  </a:cubicBezTo>
                  <a:cubicBezTo>
                    <a:pt x="0" y="2"/>
                    <a:pt x="2" y="0"/>
                    <a:pt x="3" y="0"/>
                  </a:cubicBezTo>
                  <a:cubicBezTo>
                    <a:pt x="3" y="0"/>
                    <a:pt x="3" y="0"/>
                    <a:pt x="4" y="0"/>
                  </a:cubicBezTo>
                  <a:cubicBezTo>
                    <a:pt x="4" y="0"/>
                    <a:pt x="5" y="0"/>
                    <a:pt x="5"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79" name="Freeform 247">
              <a:extLst>
                <a:ext uri="{FF2B5EF4-FFF2-40B4-BE49-F238E27FC236}">
                  <a16:creationId xmlns:a16="http://schemas.microsoft.com/office/drawing/2014/main" xmlns="" id="{F71D0EB8-B4AB-43EE-BEF2-B4AC852701F5}"/>
                </a:ext>
              </a:extLst>
            </p:cNvPr>
            <p:cNvSpPr>
              <a:spLocks/>
            </p:cNvSpPr>
            <p:nvPr>
              <p:custDataLst>
                <p:tags r:id="rId244"/>
              </p:custDataLst>
            </p:nvPr>
          </p:nvSpPr>
          <p:spPr bwMode="auto">
            <a:xfrm>
              <a:off x="3403" y="1822"/>
              <a:ext cx="364" cy="325"/>
            </a:xfrm>
            <a:custGeom>
              <a:avLst/>
              <a:gdLst>
                <a:gd name="T0" fmla="*/ 43 w 51"/>
                <a:gd name="T1" fmla="*/ 13 h 43"/>
                <a:gd name="T2" fmla="*/ 42 w 51"/>
                <a:gd name="T3" fmla="*/ 9 h 43"/>
                <a:gd name="T4" fmla="*/ 32 w 51"/>
                <a:gd name="T5" fmla="*/ 5 h 43"/>
                <a:gd name="T6" fmla="*/ 32 w 51"/>
                <a:gd name="T7" fmla="*/ 5 h 43"/>
                <a:gd name="T8" fmla="*/ 28 w 51"/>
                <a:gd name="T9" fmla="*/ 5 h 43"/>
                <a:gd name="T10" fmla="*/ 28 w 51"/>
                <a:gd name="T11" fmla="*/ 5 h 43"/>
                <a:gd name="T12" fmla="*/ 25 w 51"/>
                <a:gd name="T13" fmla="*/ 7 h 43"/>
                <a:gd name="T14" fmla="*/ 23 w 51"/>
                <a:gd name="T15" fmla="*/ 8 h 43"/>
                <a:gd name="T16" fmla="*/ 23 w 51"/>
                <a:gd name="T17" fmla="*/ 8 h 43"/>
                <a:gd name="T18" fmla="*/ 23 w 51"/>
                <a:gd name="T19" fmla="*/ 8 h 43"/>
                <a:gd name="T20" fmla="*/ 23 w 51"/>
                <a:gd name="T21" fmla="*/ 8 h 43"/>
                <a:gd name="T22" fmla="*/ 19 w 51"/>
                <a:gd name="T23" fmla="*/ 9 h 43"/>
                <a:gd name="T24" fmla="*/ 17 w 51"/>
                <a:gd name="T25" fmla="*/ 9 h 43"/>
                <a:gd name="T26" fmla="*/ 15 w 51"/>
                <a:gd name="T27" fmla="*/ 8 h 43"/>
                <a:gd name="T28" fmla="*/ 10 w 51"/>
                <a:gd name="T29" fmla="*/ 5 h 43"/>
                <a:gd name="T30" fmla="*/ 8 w 51"/>
                <a:gd name="T31" fmla="*/ 0 h 43"/>
                <a:gd name="T32" fmla="*/ 6 w 51"/>
                <a:gd name="T33" fmla="*/ 3 h 43"/>
                <a:gd name="T34" fmla="*/ 0 w 51"/>
                <a:gd name="T35" fmla="*/ 1 h 43"/>
                <a:gd name="T36" fmla="*/ 0 w 51"/>
                <a:gd name="T37" fmla="*/ 1 h 43"/>
                <a:gd name="T38" fmla="*/ 0 w 51"/>
                <a:gd name="T39" fmla="*/ 1 h 43"/>
                <a:gd name="T40" fmla="*/ 0 w 51"/>
                <a:gd name="T41" fmla="*/ 1 h 43"/>
                <a:gd name="T42" fmla="*/ 0 w 51"/>
                <a:gd name="T43" fmla="*/ 2 h 43"/>
                <a:gd name="T44" fmla="*/ 3 w 51"/>
                <a:gd name="T45" fmla="*/ 9 h 43"/>
                <a:gd name="T46" fmla="*/ 3 w 51"/>
                <a:gd name="T47" fmla="*/ 9 h 43"/>
                <a:gd name="T48" fmla="*/ 3 w 51"/>
                <a:gd name="T49" fmla="*/ 9 h 43"/>
                <a:gd name="T50" fmla="*/ 3 w 51"/>
                <a:gd name="T51" fmla="*/ 9 h 43"/>
                <a:gd name="T52" fmla="*/ 7 w 51"/>
                <a:gd name="T53" fmla="*/ 14 h 43"/>
                <a:gd name="T54" fmla="*/ 6 w 51"/>
                <a:gd name="T55" fmla="*/ 16 h 43"/>
                <a:gd name="T56" fmla="*/ 12 w 51"/>
                <a:gd name="T57" fmla="*/ 22 h 43"/>
                <a:gd name="T58" fmla="*/ 12 w 51"/>
                <a:gd name="T59" fmla="*/ 25 h 43"/>
                <a:gd name="T60" fmla="*/ 12 w 51"/>
                <a:gd name="T61" fmla="*/ 25 h 43"/>
                <a:gd name="T62" fmla="*/ 14 w 51"/>
                <a:gd name="T63" fmla="*/ 27 h 43"/>
                <a:gd name="T64" fmla="*/ 14 w 51"/>
                <a:gd name="T65" fmla="*/ 27 h 43"/>
                <a:gd name="T66" fmla="*/ 16 w 51"/>
                <a:gd name="T67" fmla="*/ 27 h 43"/>
                <a:gd name="T68" fmla="*/ 21 w 51"/>
                <a:gd name="T69" fmla="*/ 34 h 43"/>
                <a:gd name="T70" fmla="*/ 22 w 51"/>
                <a:gd name="T71" fmla="*/ 35 h 43"/>
                <a:gd name="T72" fmla="*/ 24 w 51"/>
                <a:gd name="T73" fmla="*/ 35 h 43"/>
                <a:gd name="T74" fmla="*/ 29 w 51"/>
                <a:gd name="T75" fmla="*/ 38 h 43"/>
                <a:gd name="T76" fmla="*/ 30 w 51"/>
                <a:gd name="T77" fmla="*/ 38 h 43"/>
                <a:gd name="T78" fmla="*/ 32 w 51"/>
                <a:gd name="T79" fmla="*/ 37 h 43"/>
                <a:gd name="T80" fmla="*/ 34 w 51"/>
                <a:gd name="T81" fmla="*/ 36 h 43"/>
                <a:gd name="T82" fmla="*/ 36 w 51"/>
                <a:gd name="T83" fmla="*/ 41 h 43"/>
                <a:gd name="T84" fmla="*/ 40 w 51"/>
                <a:gd name="T85" fmla="*/ 42 h 43"/>
                <a:gd name="T86" fmla="*/ 48 w 51"/>
                <a:gd name="T87" fmla="*/ 43 h 43"/>
                <a:gd name="T88" fmla="*/ 49 w 51"/>
                <a:gd name="T89" fmla="*/ 40 h 43"/>
                <a:gd name="T90" fmla="*/ 51 w 51"/>
                <a:gd name="T91" fmla="*/ 38 h 43"/>
                <a:gd name="T92" fmla="*/ 51 w 51"/>
                <a:gd name="T93" fmla="*/ 38 h 43"/>
                <a:gd name="T94" fmla="*/ 51 w 51"/>
                <a:gd name="T95" fmla="*/ 37 h 43"/>
                <a:gd name="T96" fmla="*/ 51 w 51"/>
                <a:gd name="T97" fmla="*/ 37 h 43"/>
                <a:gd name="T98" fmla="*/ 50 w 51"/>
                <a:gd name="T99" fmla="*/ 34 h 43"/>
                <a:gd name="T100" fmla="*/ 45 w 51"/>
                <a:gd name="T101" fmla="*/ 29 h 43"/>
                <a:gd name="T102" fmla="*/ 47 w 51"/>
                <a:gd name="T103" fmla="*/ 26 h 43"/>
                <a:gd name="T104" fmla="*/ 44 w 51"/>
                <a:gd name="T105" fmla="*/ 24 h 43"/>
                <a:gd name="T106" fmla="*/ 42 w 51"/>
                <a:gd name="T107" fmla="*/ 18 h 43"/>
                <a:gd name="T108" fmla="*/ 41 w 51"/>
                <a:gd name="T109" fmla="*/ 17 h 43"/>
                <a:gd name="T110" fmla="*/ 43 w 51"/>
                <a:gd name="T111" fmla="*/ 15 h 43"/>
                <a:gd name="T112" fmla="*/ 43 w 51"/>
                <a:gd name="T113" fmla="*/ 13 h 43"/>
                <a:gd name="T114" fmla="*/ 43 w 51"/>
                <a:gd name="T115" fmla="*/ 13 h 43"/>
                <a:gd name="T116" fmla="*/ 43 w 51"/>
                <a:gd name="T117" fmla="*/ 13 h 4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1"/>
                <a:gd name="T178" fmla="*/ 0 h 43"/>
                <a:gd name="T179" fmla="*/ 51 w 51"/>
                <a:gd name="T180" fmla="*/ 43 h 4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1" h="43">
                  <a:moveTo>
                    <a:pt x="43" y="13"/>
                  </a:moveTo>
                  <a:cubicBezTo>
                    <a:pt x="42" y="12"/>
                    <a:pt x="42" y="11"/>
                    <a:pt x="42" y="9"/>
                  </a:cubicBezTo>
                  <a:cubicBezTo>
                    <a:pt x="38" y="9"/>
                    <a:pt x="38" y="5"/>
                    <a:pt x="32" y="5"/>
                  </a:cubicBezTo>
                  <a:lnTo>
                    <a:pt x="28" y="5"/>
                  </a:lnTo>
                  <a:cubicBezTo>
                    <a:pt x="28" y="5"/>
                    <a:pt x="25" y="7"/>
                    <a:pt x="25" y="7"/>
                  </a:cubicBezTo>
                  <a:cubicBezTo>
                    <a:pt x="24" y="7"/>
                    <a:pt x="24" y="8"/>
                    <a:pt x="23" y="8"/>
                  </a:cubicBezTo>
                  <a:cubicBezTo>
                    <a:pt x="21" y="9"/>
                    <a:pt x="20" y="9"/>
                    <a:pt x="19" y="9"/>
                  </a:cubicBezTo>
                  <a:cubicBezTo>
                    <a:pt x="18" y="9"/>
                    <a:pt x="18" y="10"/>
                    <a:pt x="17" y="9"/>
                  </a:cubicBezTo>
                  <a:cubicBezTo>
                    <a:pt x="16" y="9"/>
                    <a:pt x="16" y="8"/>
                    <a:pt x="15" y="8"/>
                  </a:cubicBezTo>
                  <a:cubicBezTo>
                    <a:pt x="15" y="7"/>
                    <a:pt x="11" y="6"/>
                    <a:pt x="10" y="5"/>
                  </a:cubicBezTo>
                  <a:cubicBezTo>
                    <a:pt x="11" y="2"/>
                    <a:pt x="10" y="0"/>
                    <a:pt x="8" y="0"/>
                  </a:cubicBezTo>
                  <a:cubicBezTo>
                    <a:pt x="7" y="0"/>
                    <a:pt x="7" y="3"/>
                    <a:pt x="6" y="3"/>
                  </a:cubicBezTo>
                  <a:cubicBezTo>
                    <a:pt x="5" y="3"/>
                    <a:pt x="1" y="2"/>
                    <a:pt x="0" y="1"/>
                  </a:cubicBezTo>
                  <a:cubicBezTo>
                    <a:pt x="0" y="1"/>
                    <a:pt x="0" y="2"/>
                    <a:pt x="0" y="2"/>
                  </a:cubicBezTo>
                  <a:cubicBezTo>
                    <a:pt x="0" y="5"/>
                    <a:pt x="2" y="5"/>
                    <a:pt x="3" y="9"/>
                  </a:cubicBezTo>
                  <a:cubicBezTo>
                    <a:pt x="3" y="10"/>
                    <a:pt x="6" y="14"/>
                    <a:pt x="7" y="14"/>
                  </a:cubicBezTo>
                  <a:cubicBezTo>
                    <a:pt x="7" y="14"/>
                    <a:pt x="6" y="15"/>
                    <a:pt x="6" y="16"/>
                  </a:cubicBezTo>
                  <a:cubicBezTo>
                    <a:pt x="6" y="18"/>
                    <a:pt x="9" y="22"/>
                    <a:pt x="12" y="22"/>
                  </a:cubicBezTo>
                  <a:cubicBezTo>
                    <a:pt x="12" y="23"/>
                    <a:pt x="12" y="23"/>
                    <a:pt x="12" y="25"/>
                  </a:cubicBezTo>
                  <a:lnTo>
                    <a:pt x="14" y="27"/>
                  </a:lnTo>
                  <a:cubicBezTo>
                    <a:pt x="15" y="27"/>
                    <a:pt x="15" y="28"/>
                    <a:pt x="16" y="27"/>
                  </a:cubicBezTo>
                  <a:cubicBezTo>
                    <a:pt x="16" y="27"/>
                    <a:pt x="20" y="33"/>
                    <a:pt x="21" y="34"/>
                  </a:cubicBezTo>
                  <a:cubicBezTo>
                    <a:pt x="21" y="34"/>
                    <a:pt x="22" y="35"/>
                    <a:pt x="22" y="35"/>
                  </a:cubicBezTo>
                  <a:cubicBezTo>
                    <a:pt x="23" y="35"/>
                    <a:pt x="23" y="35"/>
                    <a:pt x="24" y="35"/>
                  </a:cubicBezTo>
                  <a:cubicBezTo>
                    <a:pt x="24" y="37"/>
                    <a:pt x="27" y="38"/>
                    <a:pt x="29" y="38"/>
                  </a:cubicBezTo>
                  <a:cubicBezTo>
                    <a:pt x="29" y="38"/>
                    <a:pt x="30" y="38"/>
                    <a:pt x="30" y="38"/>
                  </a:cubicBezTo>
                  <a:cubicBezTo>
                    <a:pt x="31" y="38"/>
                    <a:pt x="32" y="38"/>
                    <a:pt x="32" y="37"/>
                  </a:cubicBezTo>
                  <a:cubicBezTo>
                    <a:pt x="33" y="37"/>
                    <a:pt x="33" y="36"/>
                    <a:pt x="34" y="36"/>
                  </a:cubicBezTo>
                  <a:cubicBezTo>
                    <a:pt x="36" y="36"/>
                    <a:pt x="35" y="40"/>
                    <a:pt x="36" y="41"/>
                  </a:cubicBezTo>
                  <a:cubicBezTo>
                    <a:pt x="37" y="41"/>
                    <a:pt x="39" y="42"/>
                    <a:pt x="40" y="42"/>
                  </a:cubicBezTo>
                  <a:cubicBezTo>
                    <a:pt x="43" y="42"/>
                    <a:pt x="45" y="43"/>
                    <a:pt x="48" y="43"/>
                  </a:cubicBezTo>
                  <a:cubicBezTo>
                    <a:pt x="48" y="41"/>
                    <a:pt x="49" y="41"/>
                    <a:pt x="49" y="40"/>
                  </a:cubicBezTo>
                  <a:cubicBezTo>
                    <a:pt x="49" y="39"/>
                    <a:pt x="50" y="38"/>
                    <a:pt x="51" y="38"/>
                  </a:cubicBezTo>
                  <a:lnTo>
                    <a:pt x="51" y="37"/>
                  </a:lnTo>
                  <a:cubicBezTo>
                    <a:pt x="50" y="37"/>
                    <a:pt x="50" y="35"/>
                    <a:pt x="50" y="34"/>
                  </a:cubicBezTo>
                  <a:cubicBezTo>
                    <a:pt x="48" y="34"/>
                    <a:pt x="46" y="31"/>
                    <a:pt x="45" y="29"/>
                  </a:cubicBezTo>
                  <a:cubicBezTo>
                    <a:pt x="45" y="28"/>
                    <a:pt x="47" y="27"/>
                    <a:pt x="47" y="26"/>
                  </a:cubicBezTo>
                  <a:cubicBezTo>
                    <a:pt x="47" y="24"/>
                    <a:pt x="45" y="24"/>
                    <a:pt x="44" y="24"/>
                  </a:cubicBezTo>
                  <a:cubicBezTo>
                    <a:pt x="43" y="24"/>
                    <a:pt x="42" y="19"/>
                    <a:pt x="42" y="18"/>
                  </a:cubicBezTo>
                  <a:cubicBezTo>
                    <a:pt x="42" y="18"/>
                    <a:pt x="41" y="17"/>
                    <a:pt x="41" y="17"/>
                  </a:cubicBezTo>
                  <a:cubicBezTo>
                    <a:pt x="41" y="16"/>
                    <a:pt x="43" y="16"/>
                    <a:pt x="43" y="15"/>
                  </a:cubicBezTo>
                  <a:cubicBezTo>
                    <a:pt x="43" y="14"/>
                    <a:pt x="43" y="14"/>
                    <a:pt x="43" y="13"/>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80" name="Freeform 248">
              <a:extLst>
                <a:ext uri="{FF2B5EF4-FFF2-40B4-BE49-F238E27FC236}">
                  <a16:creationId xmlns:a16="http://schemas.microsoft.com/office/drawing/2014/main" xmlns="" id="{00B9E35C-4A9C-4981-9BC7-374B33A10DEF}"/>
                </a:ext>
              </a:extLst>
            </p:cNvPr>
            <p:cNvSpPr>
              <a:spLocks/>
            </p:cNvSpPr>
            <p:nvPr>
              <p:custDataLst>
                <p:tags r:id="rId245"/>
              </p:custDataLst>
            </p:nvPr>
          </p:nvSpPr>
          <p:spPr bwMode="auto">
            <a:xfrm>
              <a:off x="3266" y="1967"/>
              <a:ext cx="70" cy="94"/>
            </a:xfrm>
            <a:custGeom>
              <a:avLst/>
              <a:gdLst>
                <a:gd name="T0" fmla="*/ 0 w 10"/>
                <a:gd name="T1" fmla="*/ 11 h 12"/>
                <a:gd name="T2" fmla="*/ 3 w 10"/>
                <a:gd name="T3" fmla="*/ 12 h 12"/>
                <a:gd name="T4" fmla="*/ 7 w 10"/>
                <a:gd name="T5" fmla="*/ 9 h 12"/>
                <a:gd name="T6" fmla="*/ 6 w 10"/>
                <a:gd name="T7" fmla="*/ 6 h 12"/>
                <a:gd name="T8" fmla="*/ 10 w 10"/>
                <a:gd name="T9" fmla="*/ 3 h 12"/>
                <a:gd name="T10" fmla="*/ 9 w 10"/>
                <a:gd name="T11" fmla="*/ 0 h 12"/>
                <a:gd name="T12" fmla="*/ 4 w 10"/>
                <a:gd name="T13" fmla="*/ 3 h 12"/>
                <a:gd name="T14" fmla="*/ 1 w 10"/>
                <a:gd name="T15" fmla="*/ 1 h 12"/>
                <a:gd name="T16" fmla="*/ 0 w 10"/>
                <a:gd name="T17" fmla="*/ 11 h 12"/>
                <a:gd name="T18" fmla="*/ 0 w 10"/>
                <a:gd name="T19" fmla="*/ 11 h 12"/>
                <a:gd name="T20" fmla="*/ 0 w 10"/>
                <a:gd name="T21" fmla="*/ 11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2"/>
                <a:gd name="T35" fmla="*/ 10 w 10"/>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2">
                  <a:moveTo>
                    <a:pt x="0" y="11"/>
                  </a:moveTo>
                  <a:cubicBezTo>
                    <a:pt x="1" y="11"/>
                    <a:pt x="2" y="12"/>
                    <a:pt x="3" y="12"/>
                  </a:cubicBezTo>
                  <a:cubicBezTo>
                    <a:pt x="4" y="12"/>
                    <a:pt x="7" y="9"/>
                    <a:pt x="7" y="9"/>
                  </a:cubicBezTo>
                  <a:cubicBezTo>
                    <a:pt x="6" y="8"/>
                    <a:pt x="6" y="7"/>
                    <a:pt x="6" y="6"/>
                  </a:cubicBezTo>
                  <a:cubicBezTo>
                    <a:pt x="6" y="4"/>
                    <a:pt x="9" y="4"/>
                    <a:pt x="10" y="3"/>
                  </a:cubicBezTo>
                  <a:cubicBezTo>
                    <a:pt x="10" y="1"/>
                    <a:pt x="9" y="1"/>
                    <a:pt x="9" y="0"/>
                  </a:cubicBezTo>
                  <a:cubicBezTo>
                    <a:pt x="7" y="0"/>
                    <a:pt x="5" y="3"/>
                    <a:pt x="4" y="3"/>
                  </a:cubicBezTo>
                  <a:cubicBezTo>
                    <a:pt x="3" y="3"/>
                    <a:pt x="1" y="2"/>
                    <a:pt x="1" y="1"/>
                  </a:cubicBezTo>
                  <a:cubicBezTo>
                    <a:pt x="1" y="2"/>
                    <a:pt x="0" y="10"/>
                    <a:pt x="0" y="11"/>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81" name="Freeform 249">
              <a:extLst>
                <a:ext uri="{FF2B5EF4-FFF2-40B4-BE49-F238E27FC236}">
                  <a16:creationId xmlns:a16="http://schemas.microsoft.com/office/drawing/2014/main" xmlns="" id="{C7BFC34D-3BDC-4FAC-AE25-FF4401C109E8}"/>
                </a:ext>
              </a:extLst>
            </p:cNvPr>
            <p:cNvSpPr>
              <a:spLocks/>
            </p:cNvSpPr>
            <p:nvPr>
              <p:custDataLst>
                <p:tags r:id="rId246"/>
              </p:custDataLst>
            </p:nvPr>
          </p:nvSpPr>
          <p:spPr bwMode="auto">
            <a:xfrm>
              <a:off x="3258" y="1991"/>
              <a:ext cx="395" cy="352"/>
            </a:xfrm>
            <a:custGeom>
              <a:avLst/>
              <a:gdLst>
                <a:gd name="T0" fmla="*/ 42 w 55"/>
                <a:gd name="T1" fmla="*/ 22 h 46"/>
                <a:gd name="T2" fmla="*/ 42 w 55"/>
                <a:gd name="T3" fmla="*/ 20 h 46"/>
                <a:gd name="T4" fmla="*/ 40 w 55"/>
                <a:gd name="T5" fmla="*/ 17 h 46"/>
                <a:gd name="T6" fmla="*/ 34 w 55"/>
                <a:gd name="T7" fmla="*/ 12 h 46"/>
                <a:gd name="T8" fmla="*/ 34 w 55"/>
                <a:gd name="T9" fmla="*/ 10 h 46"/>
                <a:gd name="T10" fmla="*/ 31 w 55"/>
                <a:gd name="T11" fmla="*/ 9 h 46"/>
                <a:gd name="T12" fmla="*/ 27 w 55"/>
                <a:gd name="T13" fmla="*/ 9 h 46"/>
                <a:gd name="T14" fmla="*/ 25 w 55"/>
                <a:gd name="T15" fmla="*/ 9 h 46"/>
                <a:gd name="T16" fmla="*/ 23 w 55"/>
                <a:gd name="T17" fmla="*/ 8 h 46"/>
                <a:gd name="T18" fmla="*/ 18 w 55"/>
                <a:gd name="T19" fmla="*/ 3 h 46"/>
                <a:gd name="T20" fmla="*/ 11 w 55"/>
                <a:gd name="T21" fmla="*/ 0 h 46"/>
                <a:gd name="T22" fmla="*/ 7 w 55"/>
                <a:gd name="T23" fmla="*/ 3 h 46"/>
                <a:gd name="T24" fmla="*/ 8 w 55"/>
                <a:gd name="T25" fmla="*/ 6 h 46"/>
                <a:gd name="T26" fmla="*/ 4 w 55"/>
                <a:gd name="T27" fmla="*/ 9 h 46"/>
                <a:gd name="T28" fmla="*/ 1 w 55"/>
                <a:gd name="T29" fmla="*/ 8 h 46"/>
                <a:gd name="T30" fmla="*/ 2 w 55"/>
                <a:gd name="T31" fmla="*/ 13 h 46"/>
                <a:gd name="T32" fmla="*/ 5 w 55"/>
                <a:gd name="T33" fmla="*/ 20 h 46"/>
                <a:gd name="T34" fmla="*/ 7 w 55"/>
                <a:gd name="T35" fmla="*/ 23 h 46"/>
                <a:gd name="T36" fmla="*/ 12 w 55"/>
                <a:gd name="T37" fmla="*/ 29 h 46"/>
                <a:gd name="T38" fmla="*/ 17 w 55"/>
                <a:gd name="T39" fmla="*/ 38 h 46"/>
                <a:gd name="T40" fmla="*/ 23 w 55"/>
                <a:gd name="T41" fmla="*/ 46 h 46"/>
                <a:gd name="T42" fmla="*/ 23 w 55"/>
                <a:gd name="T43" fmla="*/ 46 h 46"/>
                <a:gd name="T44" fmla="*/ 24 w 55"/>
                <a:gd name="T45" fmla="*/ 46 h 46"/>
                <a:gd name="T46" fmla="*/ 24 w 55"/>
                <a:gd name="T47" fmla="*/ 46 h 46"/>
                <a:gd name="T48" fmla="*/ 24 w 55"/>
                <a:gd name="T49" fmla="*/ 43 h 46"/>
                <a:gd name="T50" fmla="*/ 26 w 55"/>
                <a:gd name="T51" fmla="*/ 42 h 46"/>
                <a:gd name="T52" fmla="*/ 32 w 55"/>
                <a:gd name="T53" fmla="*/ 45 h 46"/>
                <a:gd name="T54" fmla="*/ 35 w 55"/>
                <a:gd name="T55" fmla="*/ 40 h 46"/>
                <a:gd name="T56" fmla="*/ 35 w 55"/>
                <a:gd name="T57" fmla="*/ 40 h 46"/>
                <a:gd name="T58" fmla="*/ 46 w 55"/>
                <a:gd name="T59" fmla="*/ 37 h 46"/>
                <a:gd name="T60" fmla="*/ 51 w 55"/>
                <a:gd name="T61" fmla="*/ 36 h 46"/>
                <a:gd name="T62" fmla="*/ 55 w 55"/>
                <a:gd name="T63" fmla="*/ 29 h 46"/>
                <a:gd name="T64" fmla="*/ 53 w 55"/>
                <a:gd name="T65" fmla="*/ 27 h 46"/>
                <a:gd name="T66" fmla="*/ 52 w 55"/>
                <a:gd name="T67" fmla="*/ 28 h 46"/>
                <a:gd name="T68" fmla="*/ 45 w 55"/>
                <a:gd name="T69" fmla="*/ 27 h 46"/>
                <a:gd name="T70" fmla="*/ 42 w 55"/>
                <a:gd name="T71" fmla="*/ 23 h 46"/>
                <a:gd name="T72" fmla="*/ 42 w 55"/>
                <a:gd name="T73" fmla="*/ 22 h 46"/>
                <a:gd name="T74" fmla="*/ 42 w 55"/>
                <a:gd name="T75" fmla="*/ 22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5"/>
                <a:gd name="T115" fmla="*/ 0 h 46"/>
                <a:gd name="T116" fmla="*/ 55 w 55"/>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5" h="46">
                  <a:moveTo>
                    <a:pt x="42" y="22"/>
                  </a:moveTo>
                  <a:cubicBezTo>
                    <a:pt x="41" y="22"/>
                    <a:pt x="42" y="21"/>
                    <a:pt x="42" y="20"/>
                  </a:cubicBezTo>
                  <a:cubicBezTo>
                    <a:pt x="42" y="19"/>
                    <a:pt x="40" y="18"/>
                    <a:pt x="40" y="17"/>
                  </a:cubicBezTo>
                  <a:cubicBezTo>
                    <a:pt x="36" y="14"/>
                    <a:pt x="35" y="13"/>
                    <a:pt x="34" y="12"/>
                  </a:cubicBezTo>
                  <a:cubicBezTo>
                    <a:pt x="34" y="12"/>
                    <a:pt x="34" y="11"/>
                    <a:pt x="34" y="10"/>
                  </a:cubicBezTo>
                  <a:cubicBezTo>
                    <a:pt x="33" y="10"/>
                    <a:pt x="32" y="10"/>
                    <a:pt x="31" y="9"/>
                  </a:cubicBezTo>
                  <a:cubicBezTo>
                    <a:pt x="28" y="9"/>
                    <a:pt x="28" y="9"/>
                    <a:pt x="27" y="9"/>
                  </a:cubicBezTo>
                  <a:cubicBezTo>
                    <a:pt x="27" y="9"/>
                    <a:pt x="26" y="10"/>
                    <a:pt x="25" y="9"/>
                  </a:cubicBezTo>
                  <a:cubicBezTo>
                    <a:pt x="24" y="9"/>
                    <a:pt x="23" y="9"/>
                    <a:pt x="23" y="8"/>
                  </a:cubicBezTo>
                  <a:cubicBezTo>
                    <a:pt x="22" y="5"/>
                    <a:pt x="22" y="4"/>
                    <a:pt x="18" y="3"/>
                  </a:cubicBezTo>
                  <a:cubicBezTo>
                    <a:pt x="14" y="2"/>
                    <a:pt x="15" y="1"/>
                    <a:pt x="11" y="0"/>
                  </a:cubicBezTo>
                  <a:cubicBezTo>
                    <a:pt x="10" y="0"/>
                    <a:pt x="7" y="1"/>
                    <a:pt x="7" y="3"/>
                  </a:cubicBezTo>
                  <a:cubicBezTo>
                    <a:pt x="7" y="4"/>
                    <a:pt x="7" y="5"/>
                    <a:pt x="8" y="6"/>
                  </a:cubicBezTo>
                  <a:cubicBezTo>
                    <a:pt x="8" y="6"/>
                    <a:pt x="5" y="9"/>
                    <a:pt x="4" y="9"/>
                  </a:cubicBezTo>
                  <a:cubicBezTo>
                    <a:pt x="3" y="9"/>
                    <a:pt x="2" y="9"/>
                    <a:pt x="1" y="8"/>
                  </a:cubicBezTo>
                  <a:cubicBezTo>
                    <a:pt x="1" y="8"/>
                    <a:pt x="0" y="13"/>
                    <a:pt x="2" y="13"/>
                  </a:cubicBezTo>
                  <a:cubicBezTo>
                    <a:pt x="2" y="15"/>
                    <a:pt x="5" y="17"/>
                    <a:pt x="5" y="20"/>
                  </a:cubicBezTo>
                  <a:cubicBezTo>
                    <a:pt x="7" y="20"/>
                    <a:pt x="6" y="21"/>
                    <a:pt x="7" y="23"/>
                  </a:cubicBezTo>
                  <a:cubicBezTo>
                    <a:pt x="9" y="24"/>
                    <a:pt x="12" y="26"/>
                    <a:pt x="12" y="29"/>
                  </a:cubicBezTo>
                  <a:cubicBezTo>
                    <a:pt x="12" y="33"/>
                    <a:pt x="16" y="34"/>
                    <a:pt x="17" y="38"/>
                  </a:cubicBezTo>
                  <a:cubicBezTo>
                    <a:pt x="19" y="41"/>
                    <a:pt x="22" y="42"/>
                    <a:pt x="23" y="46"/>
                  </a:cubicBezTo>
                  <a:lnTo>
                    <a:pt x="24" y="46"/>
                  </a:lnTo>
                  <a:cubicBezTo>
                    <a:pt x="25" y="45"/>
                    <a:pt x="24" y="45"/>
                    <a:pt x="24" y="43"/>
                  </a:cubicBezTo>
                  <a:cubicBezTo>
                    <a:pt x="24" y="43"/>
                    <a:pt x="26" y="42"/>
                    <a:pt x="26" y="42"/>
                  </a:cubicBezTo>
                  <a:cubicBezTo>
                    <a:pt x="29" y="42"/>
                    <a:pt x="31" y="43"/>
                    <a:pt x="32" y="45"/>
                  </a:cubicBezTo>
                  <a:cubicBezTo>
                    <a:pt x="33" y="43"/>
                    <a:pt x="35" y="40"/>
                    <a:pt x="35" y="40"/>
                  </a:cubicBezTo>
                  <a:lnTo>
                    <a:pt x="46" y="37"/>
                  </a:lnTo>
                  <a:lnTo>
                    <a:pt x="51" y="36"/>
                  </a:lnTo>
                  <a:lnTo>
                    <a:pt x="55" y="29"/>
                  </a:lnTo>
                  <a:lnTo>
                    <a:pt x="53" y="27"/>
                  </a:lnTo>
                  <a:lnTo>
                    <a:pt x="52" y="28"/>
                  </a:lnTo>
                  <a:lnTo>
                    <a:pt x="45" y="27"/>
                  </a:lnTo>
                  <a:lnTo>
                    <a:pt x="42" y="23"/>
                  </a:lnTo>
                  <a:lnTo>
                    <a:pt x="42" y="22"/>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82" name="Freeform 250">
              <a:extLst>
                <a:ext uri="{FF2B5EF4-FFF2-40B4-BE49-F238E27FC236}">
                  <a16:creationId xmlns:a16="http://schemas.microsoft.com/office/drawing/2014/main" xmlns="" id="{5DFC33A8-037D-4A58-B0ED-3AD2D47F3EF9}"/>
                </a:ext>
              </a:extLst>
            </p:cNvPr>
            <p:cNvSpPr>
              <a:spLocks/>
            </p:cNvSpPr>
            <p:nvPr>
              <p:custDataLst>
                <p:tags r:id="rId247"/>
              </p:custDataLst>
            </p:nvPr>
          </p:nvSpPr>
          <p:spPr bwMode="auto">
            <a:xfrm>
              <a:off x="3587" y="2143"/>
              <a:ext cx="133" cy="188"/>
            </a:xfrm>
            <a:custGeom>
              <a:avLst/>
              <a:gdLst>
                <a:gd name="T0" fmla="*/ 9 w 18"/>
                <a:gd name="T1" fmla="*/ 0 h 25"/>
                <a:gd name="T2" fmla="*/ 12 w 18"/>
                <a:gd name="T3" fmla="*/ 5 h 25"/>
                <a:gd name="T4" fmla="*/ 18 w 18"/>
                <a:gd name="T5" fmla="*/ 8 h 25"/>
                <a:gd name="T6" fmla="*/ 14 w 18"/>
                <a:gd name="T7" fmla="*/ 18 h 25"/>
                <a:gd name="T8" fmla="*/ 10 w 18"/>
                <a:gd name="T9" fmla="*/ 21 h 25"/>
                <a:gd name="T10" fmla="*/ 7 w 18"/>
                <a:gd name="T11" fmla="*/ 22 h 25"/>
                <a:gd name="T12" fmla="*/ 2 w 18"/>
                <a:gd name="T13" fmla="*/ 25 h 25"/>
                <a:gd name="T14" fmla="*/ 2 w 18"/>
                <a:gd name="T15" fmla="*/ 23 h 25"/>
                <a:gd name="T16" fmla="*/ 0 w 18"/>
                <a:gd name="T17" fmla="*/ 19 h 25"/>
                <a:gd name="T18" fmla="*/ 0 w 18"/>
                <a:gd name="T19" fmla="*/ 19 h 25"/>
                <a:gd name="T20" fmla="*/ 0 w 18"/>
                <a:gd name="T21" fmla="*/ 17 h 25"/>
                <a:gd name="T22" fmla="*/ 5 w 18"/>
                <a:gd name="T23" fmla="*/ 16 h 25"/>
                <a:gd name="T24" fmla="*/ 9 w 18"/>
                <a:gd name="T25" fmla="*/ 9 h 25"/>
                <a:gd name="T26" fmla="*/ 7 w 18"/>
                <a:gd name="T27" fmla="*/ 7 h 25"/>
                <a:gd name="T28" fmla="*/ 9 w 18"/>
                <a:gd name="T29" fmla="*/ 0 h 25"/>
                <a:gd name="T30" fmla="*/ 9 w 18"/>
                <a:gd name="T31" fmla="*/ 0 h 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25"/>
                <a:gd name="T50" fmla="*/ 18 w 18"/>
                <a:gd name="T51" fmla="*/ 25 h 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25">
                  <a:moveTo>
                    <a:pt x="9" y="0"/>
                  </a:moveTo>
                  <a:cubicBezTo>
                    <a:pt x="9" y="2"/>
                    <a:pt x="10" y="4"/>
                    <a:pt x="12" y="5"/>
                  </a:cubicBezTo>
                  <a:cubicBezTo>
                    <a:pt x="15" y="6"/>
                    <a:pt x="18" y="6"/>
                    <a:pt x="18" y="8"/>
                  </a:cubicBezTo>
                  <a:cubicBezTo>
                    <a:pt x="18" y="11"/>
                    <a:pt x="14" y="14"/>
                    <a:pt x="14" y="18"/>
                  </a:cubicBezTo>
                  <a:cubicBezTo>
                    <a:pt x="13" y="18"/>
                    <a:pt x="10" y="20"/>
                    <a:pt x="10" y="21"/>
                  </a:cubicBezTo>
                  <a:cubicBezTo>
                    <a:pt x="10" y="21"/>
                    <a:pt x="8" y="22"/>
                    <a:pt x="7" y="22"/>
                  </a:cubicBezTo>
                  <a:cubicBezTo>
                    <a:pt x="7" y="25"/>
                    <a:pt x="4" y="23"/>
                    <a:pt x="2" y="25"/>
                  </a:cubicBezTo>
                  <a:cubicBezTo>
                    <a:pt x="2" y="24"/>
                    <a:pt x="2" y="24"/>
                    <a:pt x="2" y="23"/>
                  </a:cubicBezTo>
                  <a:cubicBezTo>
                    <a:pt x="2" y="21"/>
                    <a:pt x="1" y="20"/>
                    <a:pt x="0" y="19"/>
                  </a:cubicBezTo>
                  <a:lnTo>
                    <a:pt x="0" y="17"/>
                  </a:lnTo>
                  <a:lnTo>
                    <a:pt x="5" y="16"/>
                  </a:lnTo>
                  <a:lnTo>
                    <a:pt x="9" y="9"/>
                  </a:lnTo>
                  <a:lnTo>
                    <a:pt x="7" y="7"/>
                  </a:lnTo>
                  <a:lnTo>
                    <a:pt x="9" y="0"/>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83" name="Freeform 251">
              <a:extLst>
                <a:ext uri="{FF2B5EF4-FFF2-40B4-BE49-F238E27FC236}">
                  <a16:creationId xmlns:a16="http://schemas.microsoft.com/office/drawing/2014/main" xmlns="" id="{A619ABB9-CD7A-4052-9D27-B16FF73CA2C6}"/>
                </a:ext>
              </a:extLst>
            </p:cNvPr>
            <p:cNvSpPr>
              <a:spLocks/>
            </p:cNvSpPr>
            <p:nvPr>
              <p:custDataLst>
                <p:tags r:id="rId248"/>
              </p:custDataLst>
            </p:nvPr>
          </p:nvSpPr>
          <p:spPr bwMode="auto">
            <a:xfrm>
              <a:off x="3422" y="2272"/>
              <a:ext cx="180" cy="157"/>
            </a:xfrm>
            <a:custGeom>
              <a:avLst/>
              <a:gdLst>
                <a:gd name="T0" fmla="*/ 0 w 25"/>
                <a:gd name="T1" fmla="*/ 10 h 21"/>
                <a:gd name="T2" fmla="*/ 1 w 25"/>
                <a:gd name="T3" fmla="*/ 9 h 21"/>
                <a:gd name="T4" fmla="*/ 1 w 25"/>
                <a:gd name="T5" fmla="*/ 9 h 21"/>
                <a:gd name="T6" fmla="*/ 1 w 25"/>
                <a:gd name="T7" fmla="*/ 6 h 21"/>
                <a:gd name="T8" fmla="*/ 3 w 25"/>
                <a:gd name="T9" fmla="*/ 5 h 21"/>
                <a:gd name="T10" fmla="*/ 9 w 25"/>
                <a:gd name="T11" fmla="*/ 8 h 21"/>
                <a:gd name="T12" fmla="*/ 12 w 25"/>
                <a:gd name="T13" fmla="*/ 3 h 21"/>
                <a:gd name="T14" fmla="*/ 12 w 25"/>
                <a:gd name="T15" fmla="*/ 3 h 21"/>
                <a:gd name="T16" fmla="*/ 23 w 25"/>
                <a:gd name="T17" fmla="*/ 0 h 21"/>
                <a:gd name="T18" fmla="*/ 23 w 25"/>
                <a:gd name="T19" fmla="*/ 2 h 21"/>
                <a:gd name="T20" fmla="*/ 23 w 25"/>
                <a:gd name="T21" fmla="*/ 2 h 21"/>
                <a:gd name="T22" fmla="*/ 25 w 25"/>
                <a:gd name="T23" fmla="*/ 6 h 21"/>
                <a:gd name="T24" fmla="*/ 25 w 25"/>
                <a:gd name="T25" fmla="*/ 9 h 21"/>
                <a:gd name="T26" fmla="*/ 24 w 25"/>
                <a:gd name="T27" fmla="*/ 9 h 21"/>
                <a:gd name="T28" fmla="*/ 18 w 25"/>
                <a:gd name="T29" fmla="*/ 14 h 21"/>
                <a:gd name="T30" fmla="*/ 8 w 25"/>
                <a:gd name="T31" fmla="*/ 18 h 21"/>
                <a:gd name="T32" fmla="*/ 3 w 25"/>
                <a:gd name="T33" fmla="*/ 21 h 21"/>
                <a:gd name="T34" fmla="*/ 0 w 25"/>
                <a:gd name="T35" fmla="*/ 10 h 21"/>
                <a:gd name="T36" fmla="*/ 0 w 25"/>
                <a:gd name="T37" fmla="*/ 10 h 21"/>
                <a:gd name="T38" fmla="*/ 0 w 25"/>
                <a:gd name="T39" fmla="*/ 10 h 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
                <a:gd name="T61" fmla="*/ 0 h 21"/>
                <a:gd name="T62" fmla="*/ 25 w 25"/>
                <a:gd name="T63" fmla="*/ 21 h 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 h="21">
                  <a:moveTo>
                    <a:pt x="0" y="10"/>
                  </a:moveTo>
                  <a:lnTo>
                    <a:pt x="1" y="9"/>
                  </a:lnTo>
                  <a:cubicBezTo>
                    <a:pt x="2" y="8"/>
                    <a:pt x="1" y="8"/>
                    <a:pt x="1" y="6"/>
                  </a:cubicBezTo>
                  <a:cubicBezTo>
                    <a:pt x="1" y="6"/>
                    <a:pt x="3" y="5"/>
                    <a:pt x="3" y="5"/>
                  </a:cubicBezTo>
                  <a:cubicBezTo>
                    <a:pt x="6" y="5"/>
                    <a:pt x="8" y="6"/>
                    <a:pt x="9" y="8"/>
                  </a:cubicBezTo>
                  <a:cubicBezTo>
                    <a:pt x="10" y="6"/>
                    <a:pt x="12" y="3"/>
                    <a:pt x="12" y="3"/>
                  </a:cubicBezTo>
                  <a:lnTo>
                    <a:pt x="23" y="0"/>
                  </a:lnTo>
                  <a:lnTo>
                    <a:pt x="23" y="2"/>
                  </a:lnTo>
                  <a:cubicBezTo>
                    <a:pt x="24" y="3"/>
                    <a:pt x="25" y="4"/>
                    <a:pt x="25" y="6"/>
                  </a:cubicBezTo>
                  <a:cubicBezTo>
                    <a:pt x="25" y="7"/>
                    <a:pt x="25" y="8"/>
                    <a:pt x="25" y="9"/>
                  </a:cubicBezTo>
                  <a:cubicBezTo>
                    <a:pt x="24" y="9"/>
                    <a:pt x="25" y="8"/>
                    <a:pt x="24" y="9"/>
                  </a:cubicBezTo>
                  <a:cubicBezTo>
                    <a:pt x="23" y="12"/>
                    <a:pt x="20" y="13"/>
                    <a:pt x="18" y="14"/>
                  </a:cubicBezTo>
                  <a:cubicBezTo>
                    <a:pt x="14" y="15"/>
                    <a:pt x="12" y="16"/>
                    <a:pt x="8" y="18"/>
                  </a:cubicBezTo>
                  <a:cubicBezTo>
                    <a:pt x="6" y="18"/>
                    <a:pt x="4" y="20"/>
                    <a:pt x="3" y="21"/>
                  </a:cubicBezTo>
                  <a:cubicBezTo>
                    <a:pt x="2" y="17"/>
                    <a:pt x="1" y="13"/>
                    <a:pt x="0" y="1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84" name="Freeform 252">
              <a:extLst>
                <a:ext uri="{FF2B5EF4-FFF2-40B4-BE49-F238E27FC236}">
                  <a16:creationId xmlns:a16="http://schemas.microsoft.com/office/drawing/2014/main" xmlns="" id="{6FFADCF3-BAEF-4B2B-BB42-8AC546008596}"/>
                </a:ext>
              </a:extLst>
            </p:cNvPr>
            <p:cNvSpPr>
              <a:spLocks/>
            </p:cNvSpPr>
            <p:nvPr>
              <p:custDataLst>
                <p:tags r:id="rId249"/>
              </p:custDataLst>
            </p:nvPr>
          </p:nvSpPr>
          <p:spPr bwMode="auto">
            <a:xfrm>
              <a:off x="3559" y="2120"/>
              <a:ext cx="94" cy="82"/>
            </a:xfrm>
            <a:custGeom>
              <a:avLst/>
              <a:gdLst>
                <a:gd name="T0" fmla="*/ 0 w 13"/>
                <a:gd name="T1" fmla="*/ 5 h 11"/>
                <a:gd name="T2" fmla="*/ 3 w 13"/>
                <a:gd name="T3" fmla="*/ 6 h 11"/>
                <a:gd name="T4" fmla="*/ 12 w 13"/>
                <a:gd name="T5" fmla="*/ 0 h 11"/>
                <a:gd name="T6" fmla="*/ 13 w 13"/>
                <a:gd name="T7" fmla="*/ 3 h 11"/>
                <a:gd name="T8" fmla="*/ 13 w 13"/>
                <a:gd name="T9" fmla="*/ 3 h 11"/>
                <a:gd name="T10" fmla="*/ 11 w 13"/>
                <a:gd name="T11" fmla="*/ 9 h 11"/>
                <a:gd name="T12" fmla="*/ 10 w 13"/>
                <a:gd name="T13" fmla="*/ 11 h 11"/>
                <a:gd name="T14" fmla="*/ 3 w 13"/>
                <a:gd name="T15" fmla="*/ 10 h 11"/>
                <a:gd name="T16" fmla="*/ 0 w 13"/>
                <a:gd name="T17" fmla="*/ 5 h 11"/>
                <a:gd name="T18" fmla="*/ 0 w 13"/>
                <a:gd name="T19" fmla="*/ 5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1"/>
                <a:gd name="T32" fmla="*/ 13 w 13"/>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1">
                  <a:moveTo>
                    <a:pt x="0" y="5"/>
                  </a:moveTo>
                  <a:cubicBezTo>
                    <a:pt x="2" y="5"/>
                    <a:pt x="0" y="7"/>
                    <a:pt x="3" y="6"/>
                  </a:cubicBezTo>
                  <a:cubicBezTo>
                    <a:pt x="8" y="6"/>
                    <a:pt x="9" y="5"/>
                    <a:pt x="12" y="0"/>
                  </a:cubicBezTo>
                  <a:cubicBezTo>
                    <a:pt x="13" y="1"/>
                    <a:pt x="13" y="1"/>
                    <a:pt x="13" y="3"/>
                  </a:cubicBezTo>
                  <a:lnTo>
                    <a:pt x="11" y="9"/>
                  </a:lnTo>
                  <a:lnTo>
                    <a:pt x="10" y="11"/>
                  </a:lnTo>
                  <a:lnTo>
                    <a:pt x="3" y="10"/>
                  </a:lnTo>
                  <a:lnTo>
                    <a:pt x="0" y="5"/>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85" name="Freeform 253">
              <a:extLst>
                <a:ext uri="{FF2B5EF4-FFF2-40B4-BE49-F238E27FC236}">
                  <a16:creationId xmlns:a16="http://schemas.microsoft.com/office/drawing/2014/main" xmlns="" id="{67A13790-F9C1-4D35-BB08-45E932A52E88}"/>
                </a:ext>
              </a:extLst>
            </p:cNvPr>
            <p:cNvSpPr>
              <a:spLocks/>
            </p:cNvSpPr>
            <p:nvPr>
              <p:custDataLst>
                <p:tags r:id="rId250"/>
              </p:custDataLst>
            </p:nvPr>
          </p:nvSpPr>
          <p:spPr bwMode="auto">
            <a:xfrm>
              <a:off x="3313" y="1873"/>
              <a:ext cx="188" cy="188"/>
            </a:xfrm>
            <a:custGeom>
              <a:avLst/>
              <a:gdLst>
                <a:gd name="T0" fmla="*/ 26 w 26"/>
                <a:gd name="T1" fmla="*/ 20 h 24"/>
                <a:gd name="T2" fmla="*/ 24 w 26"/>
                <a:gd name="T3" fmla="*/ 18 h 24"/>
                <a:gd name="T4" fmla="*/ 24 w 26"/>
                <a:gd name="T5" fmla="*/ 18 h 24"/>
                <a:gd name="T6" fmla="*/ 24 w 26"/>
                <a:gd name="T7" fmla="*/ 15 h 24"/>
                <a:gd name="T8" fmla="*/ 18 w 26"/>
                <a:gd name="T9" fmla="*/ 9 h 24"/>
                <a:gd name="T10" fmla="*/ 19 w 26"/>
                <a:gd name="T11" fmla="*/ 7 h 24"/>
                <a:gd name="T12" fmla="*/ 15 w 26"/>
                <a:gd name="T13" fmla="*/ 2 h 24"/>
                <a:gd name="T14" fmla="*/ 15 w 26"/>
                <a:gd name="T15" fmla="*/ 2 h 24"/>
                <a:gd name="T16" fmla="*/ 15 w 26"/>
                <a:gd name="T17" fmla="*/ 2 h 24"/>
                <a:gd name="T18" fmla="*/ 15 w 26"/>
                <a:gd name="T19" fmla="*/ 2 h 24"/>
                <a:gd name="T20" fmla="*/ 11 w 26"/>
                <a:gd name="T21" fmla="*/ 1 h 24"/>
                <a:gd name="T22" fmla="*/ 10 w 26"/>
                <a:gd name="T23" fmla="*/ 0 h 24"/>
                <a:gd name="T24" fmla="*/ 7 w 26"/>
                <a:gd name="T25" fmla="*/ 4 h 24"/>
                <a:gd name="T26" fmla="*/ 7 w 26"/>
                <a:gd name="T27" fmla="*/ 9 h 24"/>
                <a:gd name="T28" fmla="*/ 3 w 26"/>
                <a:gd name="T29" fmla="*/ 12 h 24"/>
                <a:gd name="T30" fmla="*/ 10 w 26"/>
                <a:gd name="T31" fmla="*/ 18 h 24"/>
                <a:gd name="T32" fmla="*/ 15 w 26"/>
                <a:gd name="T33" fmla="*/ 23 h 24"/>
                <a:gd name="T34" fmla="*/ 17 w 26"/>
                <a:gd name="T35" fmla="*/ 24 h 24"/>
                <a:gd name="T36" fmla="*/ 19 w 26"/>
                <a:gd name="T37" fmla="*/ 24 h 24"/>
                <a:gd name="T38" fmla="*/ 23 w 26"/>
                <a:gd name="T39" fmla="*/ 24 h 24"/>
                <a:gd name="T40" fmla="*/ 23 w 26"/>
                <a:gd name="T41" fmla="*/ 24 h 24"/>
                <a:gd name="T42" fmla="*/ 23 w 26"/>
                <a:gd name="T43" fmla="*/ 22 h 24"/>
                <a:gd name="T44" fmla="*/ 23 w 26"/>
                <a:gd name="T45" fmla="*/ 22 h 24"/>
                <a:gd name="T46" fmla="*/ 24 w 26"/>
                <a:gd name="T47" fmla="*/ 21 h 24"/>
                <a:gd name="T48" fmla="*/ 24 w 26"/>
                <a:gd name="T49" fmla="*/ 21 h 24"/>
                <a:gd name="T50" fmla="*/ 26 w 26"/>
                <a:gd name="T51" fmla="*/ 20 h 24"/>
                <a:gd name="T52" fmla="*/ 26 w 26"/>
                <a:gd name="T53" fmla="*/ 20 h 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6"/>
                <a:gd name="T82" fmla="*/ 0 h 24"/>
                <a:gd name="T83" fmla="*/ 26 w 26"/>
                <a:gd name="T84" fmla="*/ 24 h 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6" h="24">
                  <a:moveTo>
                    <a:pt x="26" y="20"/>
                  </a:moveTo>
                  <a:lnTo>
                    <a:pt x="24" y="18"/>
                  </a:lnTo>
                  <a:cubicBezTo>
                    <a:pt x="24" y="16"/>
                    <a:pt x="24" y="16"/>
                    <a:pt x="24" y="15"/>
                  </a:cubicBezTo>
                  <a:cubicBezTo>
                    <a:pt x="21" y="15"/>
                    <a:pt x="18" y="11"/>
                    <a:pt x="18" y="9"/>
                  </a:cubicBezTo>
                  <a:cubicBezTo>
                    <a:pt x="18" y="8"/>
                    <a:pt x="19" y="7"/>
                    <a:pt x="19" y="7"/>
                  </a:cubicBezTo>
                  <a:cubicBezTo>
                    <a:pt x="18" y="7"/>
                    <a:pt x="15" y="3"/>
                    <a:pt x="15" y="2"/>
                  </a:cubicBezTo>
                  <a:cubicBezTo>
                    <a:pt x="13" y="2"/>
                    <a:pt x="12" y="1"/>
                    <a:pt x="11" y="1"/>
                  </a:cubicBezTo>
                  <a:cubicBezTo>
                    <a:pt x="10" y="1"/>
                    <a:pt x="10" y="0"/>
                    <a:pt x="10" y="0"/>
                  </a:cubicBezTo>
                  <a:cubicBezTo>
                    <a:pt x="10" y="0"/>
                    <a:pt x="7" y="3"/>
                    <a:pt x="7" y="4"/>
                  </a:cubicBezTo>
                  <a:cubicBezTo>
                    <a:pt x="7" y="5"/>
                    <a:pt x="7" y="8"/>
                    <a:pt x="7" y="9"/>
                  </a:cubicBezTo>
                  <a:cubicBezTo>
                    <a:pt x="6" y="9"/>
                    <a:pt x="4" y="11"/>
                    <a:pt x="3" y="12"/>
                  </a:cubicBezTo>
                  <a:cubicBezTo>
                    <a:pt x="4" y="15"/>
                    <a:pt x="0" y="14"/>
                    <a:pt x="10" y="18"/>
                  </a:cubicBezTo>
                  <a:cubicBezTo>
                    <a:pt x="15" y="19"/>
                    <a:pt x="14" y="23"/>
                    <a:pt x="15" y="23"/>
                  </a:cubicBezTo>
                  <a:cubicBezTo>
                    <a:pt x="15" y="24"/>
                    <a:pt x="16" y="24"/>
                    <a:pt x="17" y="24"/>
                  </a:cubicBezTo>
                  <a:cubicBezTo>
                    <a:pt x="18" y="24"/>
                    <a:pt x="19" y="24"/>
                    <a:pt x="19" y="24"/>
                  </a:cubicBezTo>
                  <a:cubicBezTo>
                    <a:pt x="19" y="24"/>
                    <a:pt x="22" y="24"/>
                    <a:pt x="23" y="24"/>
                  </a:cubicBezTo>
                  <a:lnTo>
                    <a:pt x="23" y="22"/>
                  </a:lnTo>
                  <a:cubicBezTo>
                    <a:pt x="24" y="22"/>
                    <a:pt x="24" y="21"/>
                    <a:pt x="24" y="21"/>
                  </a:cubicBezTo>
                  <a:lnTo>
                    <a:pt x="26" y="20"/>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86" name="Freeform 254">
              <a:extLst>
                <a:ext uri="{FF2B5EF4-FFF2-40B4-BE49-F238E27FC236}">
                  <a16:creationId xmlns:a16="http://schemas.microsoft.com/office/drawing/2014/main" xmlns="" id="{5C54DCB6-E5A6-4A63-A786-4AD087F153B1}"/>
                </a:ext>
              </a:extLst>
            </p:cNvPr>
            <p:cNvSpPr>
              <a:spLocks/>
            </p:cNvSpPr>
            <p:nvPr>
              <p:custDataLst>
                <p:tags r:id="rId251"/>
              </p:custDataLst>
            </p:nvPr>
          </p:nvSpPr>
          <p:spPr bwMode="auto">
            <a:xfrm>
              <a:off x="3696" y="1850"/>
              <a:ext cx="243" cy="199"/>
            </a:xfrm>
            <a:custGeom>
              <a:avLst/>
              <a:gdLst>
                <a:gd name="T0" fmla="*/ 2 w 34"/>
                <a:gd name="T1" fmla="*/ 9 h 26"/>
                <a:gd name="T2" fmla="*/ 4 w 34"/>
                <a:gd name="T3" fmla="*/ 9 h 26"/>
                <a:gd name="T4" fmla="*/ 8 w 34"/>
                <a:gd name="T5" fmla="*/ 7 h 26"/>
                <a:gd name="T6" fmla="*/ 10 w 34"/>
                <a:gd name="T7" fmla="*/ 3 h 26"/>
                <a:gd name="T8" fmla="*/ 13 w 34"/>
                <a:gd name="T9" fmla="*/ 3 h 26"/>
                <a:gd name="T10" fmla="*/ 17 w 34"/>
                <a:gd name="T11" fmla="*/ 4 h 26"/>
                <a:gd name="T12" fmla="*/ 21 w 34"/>
                <a:gd name="T13" fmla="*/ 2 h 26"/>
                <a:gd name="T14" fmla="*/ 22 w 34"/>
                <a:gd name="T15" fmla="*/ 0 h 26"/>
                <a:gd name="T16" fmla="*/ 24 w 34"/>
                <a:gd name="T17" fmla="*/ 1 h 26"/>
                <a:gd name="T18" fmla="*/ 26 w 34"/>
                <a:gd name="T19" fmla="*/ 5 h 26"/>
                <a:gd name="T20" fmla="*/ 28 w 34"/>
                <a:gd name="T21" fmla="*/ 3 h 26"/>
                <a:gd name="T22" fmla="*/ 28 w 34"/>
                <a:gd name="T23" fmla="*/ 3 h 26"/>
                <a:gd name="T24" fmla="*/ 32 w 34"/>
                <a:gd name="T25" fmla="*/ 3 h 26"/>
                <a:gd name="T26" fmla="*/ 33 w 34"/>
                <a:gd name="T27" fmla="*/ 3 h 26"/>
                <a:gd name="T28" fmla="*/ 33 w 34"/>
                <a:gd name="T29" fmla="*/ 3 h 26"/>
                <a:gd name="T30" fmla="*/ 34 w 34"/>
                <a:gd name="T31" fmla="*/ 4 h 26"/>
                <a:gd name="T32" fmla="*/ 25 w 34"/>
                <a:gd name="T33" fmla="*/ 7 h 26"/>
                <a:gd name="T34" fmla="*/ 27 w 34"/>
                <a:gd name="T35" fmla="*/ 9 h 26"/>
                <a:gd name="T36" fmla="*/ 25 w 34"/>
                <a:gd name="T37" fmla="*/ 12 h 26"/>
                <a:gd name="T38" fmla="*/ 22 w 34"/>
                <a:gd name="T39" fmla="*/ 20 h 26"/>
                <a:gd name="T40" fmla="*/ 21 w 34"/>
                <a:gd name="T41" fmla="*/ 19 h 26"/>
                <a:gd name="T42" fmla="*/ 18 w 34"/>
                <a:gd name="T43" fmla="*/ 21 h 26"/>
                <a:gd name="T44" fmla="*/ 16 w 34"/>
                <a:gd name="T45" fmla="*/ 24 h 26"/>
                <a:gd name="T46" fmla="*/ 10 w 34"/>
                <a:gd name="T47" fmla="*/ 26 h 26"/>
                <a:gd name="T48" fmla="*/ 4 w 34"/>
                <a:gd name="T49" fmla="*/ 25 h 26"/>
                <a:gd name="T50" fmla="*/ 6 w 34"/>
                <a:gd name="T51" fmla="*/ 22 h 26"/>
                <a:gd name="T52" fmla="*/ 3 w 34"/>
                <a:gd name="T53" fmla="*/ 20 h 26"/>
                <a:gd name="T54" fmla="*/ 1 w 34"/>
                <a:gd name="T55" fmla="*/ 14 h 26"/>
                <a:gd name="T56" fmla="*/ 0 w 34"/>
                <a:gd name="T57" fmla="*/ 13 h 26"/>
                <a:gd name="T58" fmla="*/ 2 w 34"/>
                <a:gd name="T59" fmla="*/ 11 h 26"/>
                <a:gd name="T60" fmla="*/ 2 w 34"/>
                <a:gd name="T61" fmla="*/ 9 h 26"/>
                <a:gd name="T62" fmla="*/ 2 w 34"/>
                <a:gd name="T63" fmla="*/ 9 h 26"/>
                <a:gd name="T64" fmla="*/ 2 w 34"/>
                <a:gd name="T65" fmla="*/ 9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
                <a:gd name="T100" fmla="*/ 0 h 26"/>
                <a:gd name="T101" fmla="*/ 34 w 34"/>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 h="26">
                  <a:moveTo>
                    <a:pt x="2" y="9"/>
                  </a:moveTo>
                  <a:cubicBezTo>
                    <a:pt x="3" y="10"/>
                    <a:pt x="3" y="9"/>
                    <a:pt x="4" y="9"/>
                  </a:cubicBezTo>
                  <a:cubicBezTo>
                    <a:pt x="6" y="9"/>
                    <a:pt x="7" y="8"/>
                    <a:pt x="8" y="7"/>
                  </a:cubicBezTo>
                  <a:cubicBezTo>
                    <a:pt x="9" y="5"/>
                    <a:pt x="9" y="3"/>
                    <a:pt x="10" y="3"/>
                  </a:cubicBezTo>
                  <a:cubicBezTo>
                    <a:pt x="11" y="2"/>
                    <a:pt x="12" y="3"/>
                    <a:pt x="13" y="3"/>
                  </a:cubicBezTo>
                  <a:cubicBezTo>
                    <a:pt x="15" y="3"/>
                    <a:pt x="15" y="4"/>
                    <a:pt x="17" y="4"/>
                  </a:cubicBezTo>
                  <a:cubicBezTo>
                    <a:pt x="19" y="4"/>
                    <a:pt x="19" y="3"/>
                    <a:pt x="21" y="2"/>
                  </a:cubicBezTo>
                  <a:cubicBezTo>
                    <a:pt x="21" y="2"/>
                    <a:pt x="22" y="0"/>
                    <a:pt x="22" y="0"/>
                  </a:cubicBezTo>
                  <a:cubicBezTo>
                    <a:pt x="23" y="0"/>
                    <a:pt x="24" y="1"/>
                    <a:pt x="24" y="1"/>
                  </a:cubicBezTo>
                  <a:cubicBezTo>
                    <a:pt x="25" y="3"/>
                    <a:pt x="24" y="5"/>
                    <a:pt x="26" y="5"/>
                  </a:cubicBezTo>
                  <a:cubicBezTo>
                    <a:pt x="27" y="5"/>
                    <a:pt x="28" y="3"/>
                    <a:pt x="28" y="3"/>
                  </a:cubicBezTo>
                  <a:lnTo>
                    <a:pt x="32" y="3"/>
                  </a:lnTo>
                  <a:lnTo>
                    <a:pt x="33" y="3"/>
                  </a:lnTo>
                  <a:cubicBezTo>
                    <a:pt x="34" y="3"/>
                    <a:pt x="34" y="4"/>
                    <a:pt x="34" y="4"/>
                  </a:cubicBezTo>
                  <a:cubicBezTo>
                    <a:pt x="32" y="5"/>
                    <a:pt x="25" y="5"/>
                    <a:pt x="25" y="7"/>
                  </a:cubicBezTo>
                  <a:cubicBezTo>
                    <a:pt x="25" y="8"/>
                    <a:pt x="27" y="8"/>
                    <a:pt x="27" y="9"/>
                  </a:cubicBezTo>
                  <a:cubicBezTo>
                    <a:pt x="27" y="10"/>
                    <a:pt x="25" y="10"/>
                    <a:pt x="25" y="12"/>
                  </a:cubicBezTo>
                  <a:cubicBezTo>
                    <a:pt x="23" y="12"/>
                    <a:pt x="22" y="17"/>
                    <a:pt x="22" y="20"/>
                  </a:cubicBezTo>
                  <a:cubicBezTo>
                    <a:pt x="22" y="20"/>
                    <a:pt x="21" y="19"/>
                    <a:pt x="21" y="19"/>
                  </a:cubicBezTo>
                  <a:cubicBezTo>
                    <a:pt x="19" y="19"/>
                    <a:pt x="19" y="21"/>
                    <a:pt x="18" y="21"/>
                  </a:cubicBezTo>
                  <a:cubicBezTo>
                    <a:pt x="17" y="21"/>
                    <a:pt x="16" y="24"/>
                    <a:pt x="16" y="24"/>
                  </a:cubicBezTo>
                  <a:cubicBezTo>
                    <a:pt x="16" y="25"/>
                    <a:pt x="11" y="26"/>
                    <a:pt x="10" y="26"/>
                  </a:cubicBezTo>
                  <a:cubicBezTo>
                    <a:pt x="7" y="26"/>
                    <a:pt x="5" y="26"/>
                    <a:pt x="4" y="25"/>
                  </a:cubicBezTo>
                  <a:cubicBezTo>
                    <a:pt x="4" y="24"/>
                    <a:pt x="6" y="23"/>
                    <a:pt x="6" y="22"/>
                  </a:cubicBezTo>
                  <a:cubicBezTo>
                    <a:pt x="6" y="20"/>
                    <a:pt x="4" y="20"/>
                    <a:pt x="3" y="20"/>
                  </a:cubicBezTo>
                  <a:cubicBezTo>
                    <a:pt x="2" y="20"/>
                    <a:pt x="1" y="15"/>
                    <a:pt x="1" y="14"/>
                  </a:cubicBezTo>
                  <a:cubicBezTo>
                    <a:pt x="1" y="14"/>
                    <a:pt x="0" y="13"/>
                    <a:pt x="0" y="13"/>
                  </a:cubicBezTo>
                  <a:cubicBezTo>
                    <a:pt x="0" y="12"/>
                    <a:pt x="2" y="12"/>
                    <a:pt x="2" y="11"/>
                  </a:cubicBezTo>
                  <a:cubicBezTo>
                    <a:pt x="2" y="10"/>
                    <a:pt x="2" y="10"/>
                    <a:pt x="2" y="9"/>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87" name="Freeform 255">
              <a:extLst>
                <a:ext uri="{FF2B5EF4-FFF2-40B4-BE49-F238E27FC236}">
                  <a16:creationId xmlns:a16="http://schemas.microsoft.com/office/drawing/2014/main" xmlns="" id="{8F1EAC4D-D53D-40DF-8C05-262CE7E08EEA}"/>
                </a:ext>
              </a:extLst>
            </p:cNvPr>
            <p:cNvSpPr>
              <a:spLocks/>
            </p:cNvSpPr>
            <p:nvPr>
              <p:custDataLst>
                <p:tags r:id="rId252"/>
              </p:custDataLst>
            </p:nvPr>
          </p:nvSpPr>
          <p:spPr bwMode="auto">
            <a:xfrm>
              <a:off x="3724" y="1885"/>
              <a:ext cx="266" cy="293"/>
            </a:xfrm>
            <a:custGeom>
              <a:avLst/>
              <a:gdLst>
                <a:gd name="T0" fmla="*/ 37 w 37"/>
                <a:gd name="T1" fmla="*/ 5 h 39"/>
                <a:gd name="T2" fmla="*/ 30 w 37"/>
                <a:gd name="T3" fmla="*/ 0 h 39"/>
                <a:gd name="T4" fmla="*/ 21 w 37"/>
                <a:gd name="T5" fmla="*/ 3 h 39"/>
                <a:gd name="T6" fmla="*/ 23 w 37"/>
                <a:gd name="T7" fmla="*/ 5 h 39"/>
                <a:gd name="T8" fmla="*/ 21 w 37"/>
                <a:gd name="T9" fmla="*/ 8 h 39"/>
                <a:gd name="T10" fmla="*/ 18 w 37"/>
                <a:gd name="T11" fmla="*/ 16 h 39"/>
                <a:gd name="T12" fmla="*/ 17 w 37"/>
                <a:gd name="T13" fmla="*/ 15 h 39"/>
                <a:gd name="T14" fmla="*/ 14 w 37"/>
                <a:gd name="T15" fmla="*/ 17 h 39"/>
                <a:gd name="T16" fmla="*/ 12 w 37"/>
                <a:gd name="T17" fmla="*/ 20 h 39"/>
                <a:gd name="T18" fmla="*/ 6 w 37"/>
                <a:gd name="T19" fmla="*/ 22 h 39"/>
                <a:gd name="T20" fmla="*/ 0 w 37"/>
                <a:gd name="T21" fmla="*/ 21 h 39"/>
                <a:gd name="T22" fmla="*/ 5 w 37"/>
                <a:gd name="T23" fmla="*/ 26 h 39"/>
                <a:gd name="T24" fmla="*/ 6 w 37"/>
                <a:gd name="T25" fmla="*/ 29 h 39"/>
                <a:gd name="T26" fmla="*/ 6 w 37"/>
                <a:gd name="T27" fmla="*/ 29 h 39"/>
                <a:gd name="T28" fmla="*/ 6 w 37"/>
                <a:gd name="T29" fmla="*/ 30 h 39"/>
                <a:gd name="T30" fmla="*/ 6 w 37"/>
                <a:gd name="T31" fmla="*/ 30 h 39"/>
                <a:gd name="T32" fmla="*/ 4 w 37"/>
                <a:gd name="T33" fmla="*/ 32 h 39"/>
                <a:gd name="T34" fmla="*/ 4 w 37"/>
                <a:gd name="T35" fmla="*/ 35 h 39"/>
                <a:gd name="T36" fmla="*/ 12 w 37"/>
                <a:gd name="T37" fmla="*/ 34 h 39"/>
                <a:gd name="T38" fmla="*/ 14 w 37"/>
                <a:gd name="T39" fmla="*/ 34 h 39"/>
                <a:gd name="T40" fmla="*/ 20 w 37"/>
                <a:gd name="T41" fmla="*/ 38 h 39"/>
                <a:gd name="T42" fmla="*/ 20 w 37"/>
                <a:gd name="T43" fmla="*/ 39 h 39"/>
                <a:gd name="T44" fmla="*/ 27 w 37"/>
                <a:gd name="T45" fmla="*/ 35 h 39"/>
                <a:gd name="T46" fmla="*/ 24 w 37"/>
                <a:gd name="T47" fmla="*/ 30 h 39"/>
                <a:gd name="T48" fmla="*/ 23 w 37"/>
                <a:gd name="T49" fmla="*/ 29 h 39"/>
                <a:gd name="T50" fmla="*/ 23 w 37"/>
                <a:gd name="T51" fmla="*/ 29 h 39"/>
                <a:gd name="T52" fmla="*/ 23 w 37"/>
                <a:gd name="T53" fmla="*/ 28 h 39"/>
                <a:gd name="T54" fmla="*/ 23 w 37"/>
                <a:gd name="T55" fmla="*/ 28 h 39"/>
                <a:gd name="T56" fmla="*/ 32 w 37"/>
                <a:gd name="T57" fmla="*/ 18 h 39"/>
                <a:gd name="T58" fmla="*/ 33 w 37"/>
                <a:gd name="T59" fmla="*/ 14 h 39"/>
                <a:gd name="T60" fmla="*/ 29 w 37"/>
                <a:gd name="T61" fmla="*/ 9 h 39"/>
                <a:gd name="T62" fmla="*/ 29 w 37"/>
                <a:gd name="T63" fmla="*/ 9 h 39"/>
                <a:gd name="T64" fmla="*/ 29 w 37"/>
                <a:gd name="T65" fmla="*/ 7 h 39"/>
                <a:gd name="T66" fmla="*/ 29 w 37"/>
                <a:gd name="T67" fmla="*/ 7 h 39"/>
                <a:gd name="T68" fmla="*/ 37 w 37"/>
                <a:gd name="T69" fmla="*/ 5 h 39"/>
                <a:gd name="T70" fmla="*/ 37 w 37"/>
                <a:gd name="T71" fmla="*/ 5 h 39"/>
                <a:gd name="T72" fmla="*/ 37 w 37"/>
                <a:gd name="T73" fmla="*/ 5 h 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
                <a:gd name="T112" fmla="*/ 0 h 39"/>
                <a:gd name="T113" fmla="*/ 37 w 37"/>
                <a:gd name="T114" fmla="*/ 39 h 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 h="39">
                  <a:moveTo>
                    <a:pt x="37" y="5"/>
                  </a:moveTo>
                  <a:cubicBezTo>
                    <a:pt x="33" y="4"/>
                    <a:pt x="32" y="2"/>
                    <a:pt x="30" y="0"/>
                  </a:cubicBezTo>
                  <a:cubicBezTo>
                    <a:pt x="28" y="1"/>
                    <a:pt x="21" y="1"/>
                    <a:pt x="21" y="3"/>
                  </a:cubicBezTo>
                  <a:cubicBezTo>
                    <a:pt x="21" y="4"/>
                    <a:pt x="23" y="4"/>
                    <a:pt x="23" y="5"/>
                  </a:cubicBezTo>
                  <a:cubicBezTo>
                    <a:pt x="23" y="6"/>
                    <a:pt x="21" y="6"/>
                    <a:pt x="21" y="8"/>
                  </a:cubicBezTo>
                  <a:cubicBezTo>
                    <a:pt x="19" y="8"/>
                    <a:pt x="18" y="13"/>
                    <a:pt x="18" y="16"/>
                  </a:cubicBezTo>
                  <a:cubicBezTo>
                    <a:pt x="18" y="16"/>
                    <a:pt x="17" y="15"/>
                    <a:pt x="17" y="15"/>
                  </a:cubicBezTo>
                  <a:cubicBezTo>
                    <a:pt x="15" y="15"/>
                    <a:pt x="15" y="17"/>
                    <a:pt x="14" y="17"/>
                  </a:cubicBezTo>
                  <a:cubicBezTo>
                    <a:pt x="13" y="17"/>
                    <a:pt x="12" y="20"/>
                    <a:pt x="12" y="20"/>
                  </a:cubicBezTo>
                  <a:cubicBezTo>
                    <a:pt x="12" y="21"/>
                    <a:pt x="7" y="22"/>
                    <a:pt x="6" y="22"/>
                  </a:cubicBezTo>
                  <a:cubicBezTo>
                    <a:pt x="3" y="22"/>
                    <a:pt x="1" y="22"/>
                    <a:pt x="0" y="21"/>
                  </a:cubicBezTo>
                  <a:cubicBezTo>
                    <a:pt x="1" y="23"/>
                    <a:pt x="3" y="26"/>
                    <a:pt x="5" y="26"/>
                  </a:cubicBezTo>
                  <a:cubicBezTo>
                    <a:pt x="5" y="27"/>
                    <a:pt x="5" y="29"/>
                    <a:pt x="6" y="29"/>
                  </a:cubicBezTo>
                  <a:lnTo>
                    <a:pt x="6" y="30"/>
                  </a:lnTo>
                  <a:cubicBezTo>
                    <a:pt x="5" y="30"/>
                    <a:pt x="4" y="31"/>
                    <a:pt x="4" y="32"/>
                  </a:cubicBezTo>
                  <a:cubicBezTo>
                    <a:pt x="4" y="33"/>
                    <a:pt x="4" y="33"/>
                    <a:pt x="4" y="35"/>
                  </a:cubicBezTo>
                  <a:cubicBezTo>
                    <a:pt x="6" y="35"/>
                    <a:pt x="9" y="34"/>
                    <a:pt x="12" y="34"/>
                  </a:cubicBezTo>
                  <a:cubicBezTo>
                    <a:pt x="13" y="34"/>
                    <a:pt x="13" y="34"/>
                    <a:pt x="14" y="34"/>
                  </a:cubicBezTo>
                  <a:cubicBezTo>
                    <a:pt x="14" y="35"/>
                    <a:pt x="18" y="38"/>
                    <a:pt x="20" y="38"/>
                  </a:cubicBezTo>
                  <a:cubicBezTo>
                    <a:pt x="20" y="38"/>
                    <a:pt x="20" y="39"/>
                    <a:pt x="20" y="39"/>
                  </a:cubicBezTo>
                  <a:cubicBezTo>
                    <a:pt x="20" y="35"/>
                    <a:pt x="26" y="38"/>
                    <a:pt x="27" y="35"/>
                  </a:cubicBezTo>
                  <a:cubicBezTo>
                    <a:pt x="26" y="35"/>
                    <a:pt x="24" y="32"/>
                    <a:pt x="24" y="30"/>
                  </a:cubicBezTo>
                  <a:cubicBezTo>
                    <a:pt x="23" y="30"/>
                    <a:pt x="23" y="30"/>
                    <a:pt x="23" y="29"/>
                  </a:cubicBezTo>
                  <a:lnTo>
                    <a:pt x="23" y="28"/>
                  </a:lnTo>
                  <a:cubicBezTo>
                    <a:pt x="29" y="28"/>
                    <a:pt x="29" y="20"/>
                    <a:pt x="32" y="18"/>
                  </a:cubicBezTo>
                  <a:cubicBezTo>
                    <a:pt x="32" y="16"/>
                    <a:pt x="32" y="15"/>
                    <a:pt x="33" y="14"/>
                  </a:cubicBezTo>
                  <a:cubicBezTo>
                    <a:pt x="31" y="12"/>
                    <a:pt x="30" y="12"/>
                    <a:pt x="29" y="9"/>
                  </a:cubicBezTo>
                  <a:lnTo>
                    <a:pt x="29" y="7"/>
                  </a:lnTo>
                  <a:cubicBezTo>
                    <a:pt x="35" y="7"/>
                    <a:pt x="35" y="7"/>
                    <a:pt x="37" y="5"/>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88" name="Freeform 256">
              <a:extLst>
                <a:ext uri="{FF2B5EF4-FFF2-40B4-BE49-F238E27FC236}">
                  <a16:creationId xmlns:a16="http://schemas.microsoft.com/office/drawing/2014/main" xmlns="" id="{279AE623-91E3-42F6-A318-7F8D569C45F3}"/>
                </a:ext>
              </a:extLst>
            </p:cNvPr>
            <p:cNvSpPr>
              <a:spLocks/>
            </p:cNvSpPr>
            <p:nvPr>
              <p:custDataLst>
                <p:tags r:id="rId253"/>
              </p:custDataLst>
            </p:nvPr>
          </p:nvSpPr>
          <p:spPr bwMode="auto">
            <a:xfrm>
              <a:off x="4299" y="2073"/>
              <a:ext cx="160" cy="403"/>
            </a:xfrm>
            <a:custGeom>
              <a:avLst/>
              <a:gdLst>
                <a:gd name="T0" fmla="*/ 20 w 22"/>
                <a:gd name="T1" fmla="*/ 53 h 53"/>
                <a:gd name="T2" fmla="*/ 20 w 22"/>
                <a:gd name="T3" fmla="*/ 48 h 53"/>
                <a:gd name="T4" fmla="*/ 18 w 22"/>
                <a:gd name="T5" fmla="*/ 48 h 53"/>
                <a:gd name="T6" fmla="*/ 18 w 22"/>
                <a:gd name="T7" fmla="*/ 45 h 53"/>
                <a:gd name="T8" fmla="*/ 18 w 22"/>
                <a:gd name="T9" fmla="*/ 44 h 53"/>
                <a:gd name="T10" fmla="*/ 18 w 22"/>
                <a:gd name="T11" fmla="*/ 42 h 53"/>
                <a:gd name="T12" fmla="*/ 17 w 22"/>
                <a:gd name="T13" fmla="*/ 41 h 53"/>
                <a:gd name="T14" fmla="*/ 13 w 22"/>
                <a:gd name="T15" fmla="*/ 32 h 53"/>
                <a:gd name="T16" fmla="*/ 12 w 22"/>
                <a:gd name="T17" fmla="*/ 34 h 53"/>
                <a:gd name="T18" fmla="*/ 12 w 22"/>
                <a:gd name="T19" fmla="*/ 34 h 53"/>
                <a:gd name="T20" fmla="*/ 11 w 22"/>
                <a:gd name="T21" fmla="*/ 35 h 53"/>
                <a:gd name="T22" fmla="*/ 11 w 22"/>
                <a:gd name="T23" fmla="*/ 35 h 53"/>
                <a:gd name="T24" fmla="*/ 9 w 22"/>
                <a:gd name="T25" fmla="*/ 34 h 53"/>
                <a:gd name="T26" fmla="*/ 7 w 22"/>
                <a:gd name="T27" fmla="*/ 34 h 53"/>
                <a:gd name="T28" fmla="*/ 7 w 22"/>
                <a:gd name="T29" fmla="*/ 34 h 53"/>
                <a:gd name="T30" fmla="*/ 7 w 22"/>
                <a:gd name="T31" fmla="*/ 30 h 53"/>
                <a:gd name="T32" fmla="*/ 6 w 22"/>
                <a:gd name="T33" fmla="*/ 27 h 53"/>
                <a:gd name="T34" fmla="*/ 6 w 22"/>
                <a:gd name="T35" fmla="*/ 27 h 53"/>
                <a:gd name="T36" fmla="*/ 4 w 22"/>
                <a:gd name="T37" fmla="*/ 24 h 53"/>
                <a:gd name="T38" fmla="*/ 3 w 22"/>
                <a:gd name="T39" fmla="*/ 24 h 53"/>
                <a:gd name="T40" fmla="*/ 0 w 22"/>
                <a:gd name="T41" fmla="*/ 22 h 53"/>
                <a:gd name="T42" fmla="*/ 2 w 22"/>
                <a:gd name="T43" fmla="*/ 17 h 53"/>
                <a:gd name="T44" fmla="*/ 3 w 22"/>
                <a:gd name="T45" fmla="*/ 13 h 53"/>
                <a:gd name="T46" fmla="*/ 5 w 22"/>
                <a:gd name="T47" fmla="*/ 12 h 53"/>
                <a:gd name="T48" fmla="*/ 6 w 22"/>
                <a:gd name="T49" fmla="*/ 5 h 53"/>
                <a:gd name="T50" fmla="*/ 9 w 22"/>
                <a:gd name="T51" fmla="*/ 3 h 53"/>
                <a:gd name="T52" fmla="*/ 11 w 22"/>
                <a:gd name="T53" fmla="*/ 0 h 53"/>
                <a:gd name="T54" fmla="*/ 11 w 22"/>
                <a:gd name="T55" fmla="*/ 0 h 53"/>
                <a:gd name="T56" fmla="*/ 11 w 22"/>
                <a:gd name="T57" fmla="*/ 0 h 53"/>
                <a:gd name="T58" fmla="*/ 11 w 22"/>
                <a:gd name="T59" fmla="*/ 0 h 53"/>
                <a:gd name="T60" fmla="*/ 14 w 22"/>
                <a:gd name="T61" fmla="*/ 2 h 53"/>
                <a:gd name="T62" fmla="*/ 15 w 22"/>
                <a:gd name="T63" fmla="*/ 7 h 53"/>
                <a:gd name="T64" fmla="*/ 13 w 22"/>
                <a:gd name="T65" fmla="*/ 11 h 53"/>
                <a:gd name="T66" fmla="*/ 16 w 22"/>
                <a:gd name="T67" fmla="*/ 13 h 53"/>
                <a:gd name="T68" fmla="*/ 17 w 22"/>
                <a:gd name="T69" fmla="*/ 15 h 53"/>
                <a:gd name="T70" fmla="*/ 21 w 22"/>
                <a:gd name="T71" fmla="*/ 20 h 53"/>
                <a:gd name="T72" fmla="*/ 22 w 22"/>
                <a:gd name="T73" fmla="*/ 20 h 53"/>
                <a:gd name="T74" fmla="*/ 21 w 22"/>
                <a:gd name="T75" fmla="*/ 24 h 53"/>
                <a:gd name="T76" fmla="*/ 21 w 22"/>
                <a:gd name="T77" fmla="*/ 24 h 53"/>
                <a:gd name="T78" fmla="*/ 21 w 22"/>
                <a:gd name="T79" fmla="*/ 23 h 53"/>
                <a:gd name="T80" fmla="*/ 21 w 22"/>
                <a:gd name="T81" fmla="*/ 23 h 53"/>
                <a:gd name="T82" fmla="*/ 16 w 22"/>
                <a:gd name="T83" fmla="*/ 27 h 53"/>
                <a:gd name="T84" fmla="*/ 19 w 22"/>
                <a:gd name="T85" fmla="*/ 36 h 53"/>
                <a:gd name="T86" fmla="*/ 18 w 22"/>
                <a:gd name="T87" fmla="*/ 38 h 53"/>
                <a:gd name="T88" fmla="*/ 21 w 22"/>
                <a:gd name="T89" fmla="*/ 44 h 53"/>
                <a:gd name="T90" fmla="*/ 20 w 22"/>
                <a:gd name="T91" fmla="*/ 53 h 53"/>
                <a:gd name="T92" fmla="*/ 20 w 22"/>
                <a:gd name="T93" fmla="*/ 53 h 53"/>
                <a:gd name="T94" fmla="*/ 20 w 22"/>
                <a:gd name="T95" fmla="*/ 53 h 5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
                <a:gd name="T145" fmla="*/ 0 h 53"/>
                <a:gd name="T146" fmla="*/ 22 w 22"/>
                <a:gd name="T147" fmla="*/ 53 h 5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 h="53">
                  <a:moveTo>
                    <a:pt x="20" y="53"/>
                  </a:moveTo>
                  <a:cubicBezTo>
                    <a:pt x="20" y="51"/>
                    <a:pt x="19" y="50"/>
                    <a:pt x="20" y="48"/>
                  </a:cubicBezTo>
                  <a:cubicBezTo>
                    <a:pt x="18" y="48"/>
                    <a:pt x="18" y="48"/>
                    <a:pt x="18" y="48"/>
                  </a:cubicBezTo>
                  <a:cubicBezTo>
                    <a:pt x="18" y="46"/>
                    <a:pt x="18" y="46"/>
                    <a:pt x="18" y="45"/>
                  </a:cubicBezTo>
                  <a:cubicBezTo>
                    <a:pt x="18" y="45"/>
                    <a:pt x="18" y="44"/>
                    <a:pt x="18" y="44"/>
                  </a:cubicBezTo>
                  <a:cubicBezTo>
                    <a:pt x="18" y="43"/>
                    <a:pt x="18" y="43"/>
                    <a:pt x="18" y="42"/>
                  </a:cubicBezTo>
                  <a:cubicBezTo>
                    <a:pt x="17" y="42"/>
                    <a:pt x="18" y="41"/>
                    <a:pt x="17" y="41"/>
                  </a:cubicBezTo>
                  <a:cubicBezTo>
                    <a:pt x="16" y="37"/>
                    <a:pt x="15" y="35"/>
                    <a:pt x="13" y="32"/>
                  </a:cubicBezTo>
                  <a:cubicBezTo>
                    <a:pt x="13" y="33"/>
                    <a:pt x="13" y="34"/>
                    <a:pt x="12" y="34"/>
                  </a:cubicBezTo>
                  <a:lnTo>
                    <a:pt x="11" y="35"/>
                  </a:lnTo>
                  <a:cubicBezTo>
                    <a:pt x="11" y="35"/>
                    <a:pt x="9" y="34"/>
                    <a:pt x="9" y="34"/>
                  </a:cubicBezTo>
                  <a:cubicBezTo>
                    <a:pt x="8" y="34"/>
                    <a:pt x="7" y="35"/>
                    <a:pt x="7" y="34"/>
                  </a:cubicBezTo>
                  <a:lnTo>
                    <a:pt x="7" y="30"/>
                  </a:lnTo>
                  <a:lnTo>
                    <a:pt x="6" y="27"/>
                  </a:lnTo>
                  <a:cubicBezTo>
                    <a:pt x="5" y="25"/>
                    <a:pt x="4" y="25"/>
                    <a:pt x="4" y="24"/>
                  </a:cubicBezTo>
                  <a:cubicBezTo>
                    <a:pt x="4" y="24"/>
                    <a:pt x="4" y="24"/>
                    <a:pt x="3" y="24"/>
                  </a:cubicBezTo>
                  <a:cubicBezTo>
                    <a:pt x="2" y="24"/>
                    <a:pt x="1" y="23"/>
                    <a:pt x="0" y="22"/>
                  </a:cubicBezTo>
                  <a:cubicBezTo>
                    <a:pt x="2" y="21"/>
                    <a:pt x="2" y="19"/>
                    <a:pt x="2" y="17"/>
                  </a:cubicBezTo>
                  <a:cubicBezTo>
                    <a:pt x="3" y="16"/>
                    <a:pt x="3" y="14"/>
                    <a:pt x="3" y="13"/>
                  </a:cubicBezTo>
                  <a:cubicBezTo>
                    <a:pt x="3" y="12"/>
                    <a:pt x="5" y="12"/>
                    <a:pt x="5" y="12"/>
                  </a:cubicBezTo>
                  <a:cubicBezTo>
                    <a:pt x="6" y="11"/>
                    <a:pt x="6" y="7"/>
                    <a:pt x="6" y="5"/>
                  </a:cubicBezTo>
                  <a:cubicBezTo>
                    <a:pt x="6" y="4"/>
                    <a:pt x="9" y="3"/>
                    <a:pt x="9" y="3"/>
                  </a:cubicBezTo>
                  <a:cubicBezTo>
                    <a:pt x="10" y="3"/>
                    <a:pt x="10" y="1"/>
                    <a:pt x="11" y="0"/>
                  </a:cubicBezTo>
                  <a:cubicBezTo>
                    <a:pt x="12" y="0"/>
                    <a:pt x="12" y="2"/>
                    <a:pt x="14" y="2"/>
                  </a:cubicBezTo>
                  <a:cubicBezTo>
                    <a:pt x="14" y="4"/>
                    <a:pt x="15" y="5"/>
                    <a:pt x="15" y="7"/>
                  </a:cubicBezTo>
                  <a:cubicBezTo>
                    <a:pt x="15" y="8"/>
                    <a:pt x="13" y="9"/>
                    <a:pt x="13" y="11"/>
                  </a:cubicBezTo>
                  <a:cubicBezTo>
                    <a:pt x="13" y="12"/>
                    <a:pt x="15" y="12"/>
                    <a:pt x="16" y="13"/>
                  </a:cubicBezTo>
                  <a:cubicBezTo>
                    <a:pt x="17" y="14"/>
                    <a:pt x="17" y="15"/>
                    <a:pt x="17" y="15"/>
                  </a:cubicBezTo>
                  <a:cubicBezTo>
                    <a:pt x="18" y="17"/>
                    <a:pt x="19" y="20"/>
                    <a:pt x="21" y="20"/>
                  </a:cubicBezTo>
                  <a:cubicBezTo>
                    <a:pt x="21" y="20"/>
                    <a:pt x="22" y="20"/>
                    <a:pt x="22" y="20"/>
                  </a:cubicBezTo>
                  <a:cubicBezTo>
                    <a:pt x="22" y="21"/>
                    <a:pt x="21" y="22"/>
                    <a:pt x="21" y="24"/>
                  </a:cubicBezTo>
                  <a:lnTo>
                    <a:pt x="21" y="23"/>
                  </a:lnTo>
                  <a:cubicBezTo>
                    <a:pt x="19" y="24"/>
                    <a:pt x="16" y="24"/>
                    <a:pt x="16" y="27"/>
                  </a:cubicBezTo>
                  <a:cubicBezTo>
                    <a:pt x="16" y="32"/>
                    <a:pt x="19" y="32"/>
                    <a:pt x="19" y="36"/>
                  </a:cubicBezTo>
                  <a:cubicBezTo>
                    <a:pt x="19" y="36"/>
                    <a:pt x="18" y="37"/>
                    <a:pt x="18" y="38"/>
                  </a:cubicBezTo>
                  <a:cubicBezTo>
                    <a:pt x="18" y="40"/>
                    <a:pt x="21" y="42"/>
                    <a:pt x="21" y="44"/>
                  </a:cubicBezTo>
                  <a:cubicBezTo>
                    <a:pt x="21" y="48"/>
                    <a:pt x="20" y="53"/>
                    <a:pt x="20" y="53"/>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89" name="Freeform 257">
              <a:extLst>
                <a:ext uri="{FF2B5EF4-FFF2-40B4-BE49-F238E27FC236}">
                  <a16:creationId xmlns:a16="http://schemas.microsoft.com/office/drawing/2014/main" xmlns="" id="{79227391-C7E7-43AE-8BDC-E6EF7D951715}"/>
                </a:ext>
              </a:extLst>
            </p:cNvPr>
            <p:cNvSpPr>
              <a:spLocks/>
            </p:cNvSpPr>
            <p:nvPr>
              <p:custDataLst>
                <p:tags r:id="rId254"/>
              </p:custDataLst>
            </p:nvPr>
          </p:nvSpPr>
          <p:spPr bwMode="auto">
            <a:xfrm>
              <a:off x="2554" y="2370"/>
              <a:ext cx="129" cy="118"/>
            </a:xfrm>
            <a:custGeom>
              <a:avLst/>
              <a:gdLst>
                <a:gd name="T0" fmla="*/ 0 w 18"/>
                <a:gd name="T1" fmla="*/ 13 h 15"/>
                <a:gd name="T2" fmla="*/ 1 w 18"/>
                <a:gd name="T3" fmla="*/ 9 h 15"/>
                <a:gd name="T4" fmla="*/ 5 w 18"/>
                <a:gd name="T5" fmla="*/ 6 h 15"/>
                <a:gd name="T6" fmla="*/ 8 w 18"/>
                <a:gd name="T7" fmla="*/ 2 h 15"/>
                <a:gd name="T8" fmla="*/ 15 w 18"/>
                <a:gd name="T9" fmla="*/ 0 h 15"/>
                <a:gd name="T10" fmla="*/ 18 w 18"/>
                <a:gd name="T11" fmla="*/ 5 h 15"/>
                <a:gd name="T12" fmla="*/ 18 w 18"/>
                <a:gd name="T13" fmla="*/ 10 h 15"/>
                <a:gd name="T14" fmla="*/ 18 w 18"/>
                <a:gd name="T15" fmla="*/ 10 h 15"/>
                <a:gd name="T16" fmla="*/ 18 w 18"/>
                <a:gd name="T17" fmla="*/ 10 h 15"/>
                <a:gd name="T18" fmla="*/ 18 w 18"/>
                <a:gd name="T19" fmla="*/ 10 h 15"/>
                <a:gd name="T20" fmla="*/ 17 w 18"/>
                <a:gd name="T21" fmla="*/ 12 h 15"/>
                <a:gd name="T22" fmla="*/ 15 w 18"/>
                <a:gd name="T23" fmla="*/ 11 h 15"/>
                <a:gd name="T24" fmla="*/ 15 w 18"/>
                <a:gd name="T25" fmla="*/ 11 h 15"/>
                <a:gd name="T26" fmla="*/ 14 w 18"/>
                <a:gd name="T27" fmla="*/ 12 h 15"/>
                <a:gd name="T28" fmla="*/ 7 w 18"/>
                <a:gd name="T29" fmla="*/ 12 h 15"/>
                <a:gd name="T30" fmla="*/ 7 w 18"/>
                <a:gd name="T31" fmla="*/ 12 h 15"/>
                <a:gd name="T32" fmla="*/ 7 w 18"/>
                <a:gd name="T33" fmla="*/ 15 h 15"/>
                <a:gd name="T34" fmla="*/ 5 w 18"/>
                <a:gd name="T35" fmla="*/ 14 h 15"/>
                <a:gd name="T36" fmla="*/ 4 w 18"/>
                <a:gd name="T37" fmla="*/ 15 h 15"/>
                <a:gd name="T38" fmla="*/ 0 w 18"/>
                <a:gd name="T39" fmla="*/ 14 h 15"/>
                <a:gd name="T40" fmla="*/ 0 w 18"/>
                <a:gd name="T41" fmla="*/ 14 h 15"/>
                <a:gd name="T42" fmla="*/ 0 w 18"/>
                <a:gd name="T43" fmla="*/ 13 h 15"/>
                <a:gd name="T44" fmla="*/ 0 w 18"/>
                <a:gd name="T45" fmla="*/ 13 h 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15"/>
                <a:gd name="T71" fmla="*/ 18 w 18"/>
                <a:gd name="T72" fmla="*/ 15 h 1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15">
                  <a:moveTo>
                    <a:pt x="0" y="13"/>
                  </a:moveTo>
                  <a:cubicBezTo>
                    <a:pt x="1" y="12"/>
                    <a:pt x="1" y="10"/>
                    <a:pt x="1" y="9"/>
                  </a:cubicBezTo>
                  <a:cubicBezTo>
                    <a:pt x="2" y="7"/>
                    <a:pt x="4" y="7"/>
                    <a:pt x="5" y="6"/>
                  </a:cubicBezTo>
                  <a:cubicBezTo>
                    <a:pt x="6" y="5"/>
                    <a:pt x="6" y="2"/>
                    <a:pt x="8" y="2"/>
                  </a:cubicBezTo>
                  <a:cubicBezTo>
                    <a:pt x="10" y="3"/>
                    <a:pt x="10" y="0"/>
                    <a:pt x="15" y="0"/>
                  </a:cubicBezTo>
                  <a:cubicBezTo>
                    <a:pt x="15" y="4"/>
                    <a:pt x="17" y="3"/>
                    <a:pt x="18" y="5"/>
                  </a:cubicBezTo>
                  <a:cubicBezTo>
                    <a:pt x="18" y="7"/>
                    <a:pt x="18" y="8"/>
                    <a:pt x="18" y="10"/>
                  </a:cubicBezTo>
                  <a:cubicBezTo>
                    <a:pt x="17" y="11"/>
                    <a:pt x="17" y="11"/>
                    <a:pt x="17" y="12"/>
                  </a:cubicBezTo>
                  <a:cubicBezTo>
                    <a:pt x="17" y="11"/>
                    <a:pt x="15" y="11"/>
                    <a:pt x="15" y="11"/>
                  </a:cubicBezTo>
                  <a:lnTo>
                    <a:pt x="14" y="12"/>
                  </a:lnTo>
                  <a:lnTo>
                    <a:pt x="7" y="12"/>
                  </a:lnTo>
                  <a:cubicBezTo>
                    <a:pt x="7" y="13"/>
                    <a:pt x="7" y="13"/>
                    <a:pt x="7" y="15"/>
                  </a:cubicBezTo>
                  <a:cubicBezTo>
                    <a:pt x="6" y="15"/>
                    <a:pt x="6" y="14"/>
                    <a:pt x="5" y="14"/>
                  </a:cubicBezTo>
                  <a:cubicBezTo>
                    <a:pt x="5" y="14"/>
                    <a:pt x="4" y="15"/>
                    <a:pt x="4" y="15"/>
                  </a:cubicBezTo>
                  <a:cubicBezTo>
                    <a:pt x="3" y="15"/>
                    <a:pt x="3" y="14"/>
                    <a:pt x="0" y="14"/>
                  </a:cubicBezTo>
                  <a:lnTo>
                    <a:pt x="0" y="13"/>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90" name="Freeform 258">
              <a:extLst>
                <a:ext uri="{FF2B5EF4-FFF2-40B4-BE49-F238E27FC236}">
                  <a16:creationId xmlns:a16="http://schemas.microsoft.com/office/drawing/2014/main" xmlns="" id="{B64DA090-3FE8-49B9-92F0-718097022E88}"/>
                </a:ext>
              </a:extLst>
            </p:cNvPr>
            <p:cNvSpPr>
              <a:spLocks/>
            </p:cNvSpPr>
            <p:nvPr>
              <p:custDataLst>
                <p:tags r:id="rId255"/>
              </p:custDataLst>
            </p:nvPr>
          </p:nvSpPr>
          <p:spPr bwMode="auto">
            <a:xfrm>
              <a:off x="2659" y="2171"/>
              <a:ext cx="290" cy="277"/>
            </a:xfrm>
            <a:custGeom>
              <a:avLst/>
              <a:gdLst>
                <a:gd name="T0" fmla="*/ 10 w 40"/>
                <a:gd name="T1" fmla="*/ 14 h 36"/>
                <a:gd name="T2" fmla="*/ 12 w 40"/>
                <a:gd name="T3" fmla="*/ 14 h 36"/>
                <a:gd name="T4" fmla="*/ 12 w 40"/>
                <a:gd name="T5" fmla="*/ 14 h 36"/>
                <a:gd name="T6" fmla="*/ 29 w 40"/>
                <a:gd name="T7" fmla="*/ 1 h 36"/>
                <a:gd name="T8" fmla="*/ 29 w 40"/>
                <a:gd name="T9" fmla="*/ 1 h 36"/>
                <a:gd name="T10" fmla="*/ 32 w 40"/>
                <a:gd name="T11" fmla="*/ 2 h 36"/>
                <a:gd name="T12" fmla="*/ 34 w 40"/>
                <a:gd name="T13" fmla="*/ 4 h 36"/>
                <a:gd name="T14" fmla="*/ 37 w 40"/>
                <a:gd name="T15" fmla="*/ 3 h 36"/>
                <a:gd name="T16" fmla="*/ 37 w 40"/>
                <a:gd name="T17" fmla="*/ 3 h 36"/>
                <a:gd name="T18" fmla="*/ 36 w 40"/>
                <a:gd name="T19" fmla="*/ 7 h 36"/>
                <a:gd name="T20" fmla="*/ 36 w 40"/>
                <a:gd name="T21" fmla="*/ 7 h 36"/>
                <a:gd name="T22" fmla="*/ 38 w 40"/>
                <a:gd name="T23" fmla="*/ 13 h 36"/>
                <a:gd name="T24" fmla="*/ 35 w 40"/>
                <a:gd name="T25" fmla="*/ 24 h 36"/>
                <a:gd name="T26" fmla="*/ 33 w 40"/>
                <a:gd name="T27" fmla="*/ 30 h 36"/>
                <a:gd name="T28" fmla="*/ 24 w 40"/>
                <a:gd name="T29" fmla="*/ 31 h 36"/>
                <a:gd name="T30" fmla="*/ 22 w 40"/>
                <a:gd name="T31" fmla="*/ 33 h 36"/>
                <a:gd name="T32" fmla="*/ 19 w 40"/>
                <a:gd name="T33" fmla="*/ 31 h 36"/>
                <a:gd name="T34" fmla="*/ 17 w 40"/>
                <a:gd name="T35" fmla="*/ 32 h 36"/>
                <a:gd name="T36" fmla="*/ 12 w 40"/>
                <a:gd name="T37" fmla="*/ 30 h 36"/>
                <a:gd name="T38" fmla="*/ 8 w 40"/>
                <a:gd name="T39" fmla="*/ 35 h 36"/>
                <a:gd name="T40" fmla="*/ 6 w 40"/>
                <a:gd name="T41" fmla="*/ 34 h 36"/>
                <a:gd name="T42" fmla="*/ 6 w 40"/>
                <a:gd name="T43" fmla="*/ 34 h 36"/>
                <a:gd name="T44" fmla="*/ 5 w 40"/>
                <a:gd name="T45" fmla="*/ 36 h 36"/>
                <a:gd name="T46" fmla="*/ 3 w 40"/>
                <a:gd name="T47" fmla="*/ 36 h 36"/>
                <a:gd name="T48" fmla="*/ 3 w 40"/>
                <a:gd name="T49" fmla="*/ 36 h 36"/>
                <a:gd name="T50" fmla="*/ 3 w 40"/>
                <a:gd name="T51" fmla="*/ 31 h 36"/>
                <a:gd name="T52" fmla="*/ 0 w 40"/>
                <a:gd name="T53" fmla="*/ 26 h 36"/>
                <a:gd name="T54" fmla="*/ 0 w 40"/>
                <a:gd name="T55" fmla="*/ 26 h 36"/>
                <a:gd name="T56" fmla="*/ 2 w 40"/>
                <a:gd name="T57" fmla="*/ 26 h 36"/>
                <a:gd name="T58" fmla="*/ 2 w 40"/>
                <a:gd name="T59" fmla="*/ 26 h 36"/>
                <a:gd name="T60" fmla="*/ 8 w 40"/>
                <a:gd name="T61" fmla="*/ 25 h 36"/>
                <a:gd name="T62" fmla="*/ 10 w 40"/>
                <a:gd name="T63" fmla="*/ 16 h 36"/>
                <a:gd name="T64" fmla="*/ 10 w 40"/>
                <a:gd name="T65" fmla="*/ 16 h 36"/>
                <a:gd name="T66" fmla="*/ 10 w 40"/>
                <a:gd name="T67" fmla="*/ 14 h 36"/>
                <a:gd name="T68" fmla="*/ 10 w 40"/>
                <a:gd name="T69" fmla="*/ 14 h 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36"/>
                <a:gd name="T107" fmla="*/ 40 w 40"/>
                <a:gd name="T108" fmla="*/ 36 h 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36">
                  <a:moveTo>
                    <a:pt x="10" y="14"/>
                  </a:moveTo>
                  <a:cubicBezTo>
                    <a:pt x="11" y="13"/>
                    <a:pt x="12" y="14"/>
                    <a:pt x="12" y="14"/>
                  </a:cubicBezTo>
                  <a:lnTo>
                    <a:pt x="29" y="1"/>
                  </a:lnTo>
                  <a:cubicBezTo>
                    <a:pt x="30" y="0"/>
                    <a:pt x="30" y="2"/>
                    <a:pt x="32" y="2"/>
                  </a:cubicBezTo>
                  <a:cubicBezTo>
                    <a:pt x="32" y="3"/>
                    <a:pt x="34" y="4"/>
                    <a:pt x="34" y="4"/>
                  </a:cubicBezTo>
                  <a:cubicBezTo>
                    <a:pt x="35" y="4"/>
                    <a:pt x="36" y="3"/>
                    <a:pt x="37" y="3"/>
                  </a:cubicBezTo>
                  <a:lnTo>
                    <a:pt x="36" y="7"/>
                  </a:lnTo>
                  <a:cubicBezTo>
                    <a:pt x="40" y="11"/>
                    <a:pt x="38" y="11"/>
                    <a:pt x="38" y="13"/>
                  </a:cubicBezTo>
                  <a:cubicBezTo>
                    <a:pt x="38" y="19"/>
                    <a:pt x="38" y="20"/>
                    <a:pt x="35" y="24"/>
                  </a:cubicBezTo>
                  <a:cubicBezTo>
                    <a:pt x="33" y="26"/>
                    <a:pt x="34" y="30"/>
                    <a:pt x="33" y="30"/>
                  </a:cubicBezTo>
                  <a:cubicBezTo>
                    <a:pt x="28" y="34"/>
                    <a:pt x="29" y="29"/>
                    <a:pt x="24" y="31"/>
                  </a:cubicBezTo>
                  <a:cubicBezTo>
                    <a:pt x="23" y="32"/>
                    <a:pt x="23" y="33"/>
                    <a:pt x="22" y="33"/>
                  </a:cubicBezTo>
                  <a:cubicBezTo>
                    <a:pt x="20" y="33"/>
                    <a:pt x="21" y="31"/>
                    <a:pt x="19" y="31"/>
                  </a:cubicBezTo>
                  <a:cubicBezTo>
                    <a:pt x="18" y="31"/>
                    <a:pt x="18" y="32"/>
                    <a:pt x="17" y="32"/>
                  </a:cubicBezTo>
                  <a:cubicBezTo>
                    <a:pt x="15" y="32"/>
                    <a:pt x="15" y="30"/>
                    <a:pt x="12" y="30"/>
                  </a:cubicBezTo>
                  <a:cubicBezTo>
                    <a:pt x="10" y="30"/>
                    <a:pt x="8" y="33"/>
                    <a:pt x="8" y="35"/>
                  </a:cubicBezTo>
                  <a:cubicBezTo>
                    <a:pt x="7" y="35"/>
                    <a:pt x="7" y="34"/>
                    <a:pt x="6" y="34"/>
                  </a:cubicBezTo>
                  <a:lnTo>
                    <a:pt x="5" y="36"/>
                  </a:lnTo>
                  <a:lnTo>
                    <a:pt x="3" y="36"/>
                  </a:lnTo>
                  <a:cubicBezTo>
                    <a:pt x="3" y="34"/>
                    <a:pt x="3" y="33"/>
                    <a:pt x="3" y="31"/>
                  </a:cubicBezTo>
                  <a:cubicBezTo>
                    <a:pt x="2" y="29"/>
                    <a:pt x="0" y="29"/>
                    <a:pt x="0" y="26"/>
                  </a:cubicBezTo>
                  <a:lnTo>
                    <a:pt x="2" y="26"/>
                  </a:lnTo>
                  <a:cubicBezTo>
                    <a:pt x="4" y="25"/>
                    <a:pt x="6" y="26"/>
                    <a:pt x="8" y="25"/>
                  </a:cubicBezTo>
                  <a:cubicBezTo>
                    <a:pt x="10" y="24"/>
                    <a:pt x="10" y="19"/>
                    <a:pt x="10" y="16"/>
                  </a:cubicBezTo>
                  <a:lnTo>
                    <a:pt x="10" y="14"/>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91" name="Freeform 259">
              <a:extLst>
                <a:ext uri="{FF2B5EF4-FFF2-40B4-BE49-F238E27FC236}">
                  <a16:creationId xmlns:a16="http://schemas.microsoft.com/office/drawing/2014/main" xmlns="" id="{6CD3FB98-D29E-4770-B406-CE557B09AA46}"/>
                </a:ext>
              </a:extLst>
            </p:cNvPr>
            <p:cNvSpPr>
              <a:spLocks/>
            </p:cNvSpPr>
            <p:nvPr>
              <p:custDataLst>
                <p:tags r:id="rId256"/>
              </p:custDataLst>
            </p:nvPr>
          </p:nvSpPr>
          <p:spPr bwMode="auto">
            <a:xfrm>
              <a:off x="2898" y="2190"/>
              <a:ext cx="184" cy="348"/>
            </a:xfrm>
            <a:custGeom>
              <a:avLst/>
              <a:gdLst>
                <a:gd name="T0" fmla="*/ 3 w 26"/>
                <a:gd name="T1" fmla="*/ 1 h 46"/>
                <a:gd name="T2" fmla="*/ 3 w 26"/>
                <a:gd name="T3" fmla="*/ 5 h 46"/>
                <a:gd name="T4" fmla="*/ 3 w 26"/>
                <a:gd name="T5" fmla="*/ 5 h 46"/>
                <a:gd name="T6" fmla="*/ 5 w 26"/>
                <a:gd name="T7" fmla="*/ 11 h 46"/>
                <a:gd name="T8" fmla="*/ 2 w 26"/>
                <a:gd name="T9" fmla="*/ 22 h 46"/>
                <a:gd name="T10" fmla="*/ 0 w 26"/>
                <a:gd name="T11" fmla="*/ 28 h 46"/>
                <a:gd name="T12" fmla="*/ 1 w 26"/>
                <a:gd name="T13" fmla="*/ 30 h 46"/>
                <a:gd name="T14" fmla="*/ 3 w 26"/>
                <a:gd name="T15" fmla="*/ 30 h 46"/>
                <a:gd name="T16" fmla="*/ 4 w 26"/>
                <a:gd name="T17" fmla="*/ 32 h 46"/>
                <a:gd name="T18" fmla="*/ 5 w 26"/>
                <a:gd name="T19" fmla="*/ 38 h 46"/>
                <a:gd name="T20" fmla="*/ 2 w 26"/>
                <a:gd name="T21" fmla="*/ 39 h 46"/>
                <a:gd name="T22" fmla="*/ 5 w 26"/>
                <a:gd name="T23" fmla="*/ 46 h 46"/>
                <a:gd name="T24" fmla="*/ 5 w 26"/>
                <a:gd name="T25" fmla="*/ 46 h 46"/>
                <a:gd name="T26" fmla="*/ 7 w 26"/>
                <a:gd name="T27" fmla="*/ 46 h 46"/>
                <a:gd name="T28" fmla="*/ 7 w 26"/>
                <a:gd name="T29" fmla="*/ 46 h 46"/>
                <a:gd name="T30" fmla="*/ 14 w 26"/>
                <a:gd name="T31" fmla="*/ 42 h 46"/>
                <a:gd name="T32" fmla="*/ 14 w 26"/>
                <a:gd name="T33" fmla="*/ 41 h 46"/>
                <a:gd name="T34" fmla="*/ 23 w 26"/>
                <a:gd name="T35" fmla="*/ 36 h 46"/>
                <a:gd name="T36" fmla="*/ 23 w 26"/>
                <a:gd name="T37" fmla="*/ 36 h 46"/>
                <a:gd name="T38" fmla="*/ 23 w 26"/>
                <a:gd name="T39" fmla="*/ 36 h 46"/>
                <a:gd name="T40" fmla="*/ 23 w 26"/>
                <a:gd name="T41" fmla="*/ 36 h 46"/>
                <a:gd name="T42" fmla="*/ 21 w 26"/>
                <a:gd name="T43" fmla="*/ 30 h 46"/>
                <a:gd name="T44" fmla="*/ 22 w 26"/>
                <a:gd name="T45" fmla="*/ 26 h 46"/>
                <a:gd name="T46" fmla="*/ 26 w 26"/>
                <a:gd name="T47" fmla="*/ 22 h 46"/>
                <a:gd name="T48" fmla="*/ 26 w 26"/>
                <a:gd name="T49" fmla="*/ 22 h 46"/>
                <a:gd name="T50" fmla="*/ 26 w 26"/>
                <a:gd name="T51" fmla="*/ 11 h 46"/>
                <a:gd name="T52" fmla="*/ 6 w 26"/>
                <a:gd name="T53" fmla="*/ 0 h 46"/>
                <a:gd name="T54" fmla="*/ 6 w 26"/>
                <a:gd name="T55" fmla="*/ 0 h 46"/>
                <a:gd name="T56" fmla="*/ 4 w 26"/>
                <a:gd name="T57" fmla="*/ 0 h 46"/>
                <a:gd name="T58" fmla="*/ 3 w 26"/>
                <a:gd name="T59" fmla="*/ 1 h 46"/>
                <a:gd name="T60" fmla="*/ 3 w 26"/>
                <a:gd name="T61" fmla="*/ 1 h 46"/>
                <a:gd name="T62" fmla="*/ 3 w 26"/>
                <a:gd name="T63" fmla="*/ 1 h 46"/>
                <a:gd name="T64" fmla="*/ 3 w 26"/>
                <a:gd name="T65" fmla="*/ 1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
                <a:gd name="T100" fmla="*/ 0 h 46"/>
                <a:gd name="T101" fmla="*/ 26 w 26"/>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 h="46">
                  <a:moveTo>
                    <a:pt x="3" y="1"/>
                  </a:moveTo>
                  <a:lnTo>
                    <a:pt x="3" y="5"/>
                  </a:lnTo>
                  <a:cubicBezTo>
                    <a:pt x="7" y="9"/>
                    <a:pt x="5" y="9"/>
                    <a:pt x="5" y="11"/>
                  </a:cubicBezTo>
                  <a:cubicBezTo>
                    <a:pt x="5" y="17"/>
                    <a:pt x="5" y="18"/>
                    <a:pt x="2" y="22"/>
                  </a:cubicBezTo>
                  <a:cubicBezTo>
                    <a:pt x="0" y="24"/>
                    <a:pt x="1" y="28"/>
                    <a:pt x="0" y="28"/>
                  </a:cubicBezTo>
                  <a:cubicBezTo>
                    <a:pt x="1" y="29"/>
                    <a:pt x="1" y="29"/>
                    <a:pt x="1" y="30"/>
                  </a:cubicBezTo>
                  <a:cubicBezTo>
                    <a:pt x="1" y="30"/>
                    <a:pt x="3" y="30"/>
                    <a:pt x="3" y="30"/>
                  </a:cubicBezTo>
                  <a:cubicBezTo>
                    <a:pt x="3" y="31"/>
                    <a:pt x="4" y="31"/>
                    <a:pt x="4" y="32"/>
                  </a:cubicBezTo>
                  <a:cubicBezTo>
                    <a:pt x="3" y="35"/>
                    <a:pt x="4" y="37"/>
                    <a:pt x="5" y="38"/>
                  </a:cubicBezTo>
                  <a:cubicBezTo>
                    <a:pt x="5" y="38"/>
                    <a:pt x="2" y="38"/>
                    <a:pt x="2" y="39"/>
                  </a:cubicBezTo>
                  <a:cubicBezTo>
                    <a:pt x="2" y="42"/>
                    <a:pt x="5" y="42"/>
                    <a:pt x="5" y="46"/>
                  </a:cubicBezTo>
                  <a:lnTo>
                    <a:pt x="7" y="46"/>
                  </a:lnTo>
                  <a:cubicBezTo>
                    <a:pt x="10" y="44"/>
                    <a:pt x="14" y="45"/>
                    <a:pt x="14" y="42"/>
                  </a:cubicBezTo>
                  <a:cubicBezTo>
                    <a:pt x="14" y="42"/>
                    <a:pt x="14" y="42"/>
                    <a:pt x="14" y="41"/>
                  </a:cubicBezTo>
                  <a:cubicBezTo>
                    <a:pt x="20" y="43"/>
                    <a:pt x="18" y="36"/>
                    <a:pt x="23" y="36"/>
                  </a:cubicBezTo>
                  <a:cubicBezTo>
                    <a:pt x="22" y="34"/>
                    <a:pt x="22" y="31"/>
                    <a:pt x="21" y="30"/>
                  </a:cubicBezTo>
                  <a:cubicBezTo>
                    <a:pt x="22" y="29"/>
                    <a:pt x="22" y="28"/>
                    <a:pt x="22" y="26"/>
                  </a:cubicBezTo>
                  <a:cubicBezTo>
                    <a:pt x="23" y="24"/>
                    <a:pt x="25" y="22"/>
                    <a:pt x="26" y="22"/>
                  </a:cubicBezTo>
                  <a:lnTo>
                    <a:pt x="26" y="11"/>
                  </a:lnTo>
                  <a:lnTo>
                    <a:pt x="6" y="0"/>
                  </a:lnTo>
                  <a:cubicBezTo>
                    <a:pt x="5" y="0"/>
                    <a:pt x="5" y="0"/>
                    <a:pt x="4" y="0"/>
                  </a:cubicBezTo>
                  <a:cubicBezTo>
                    <a:pt x="4" y="0"/>
                    <a:pt x="3" y="1"/>
                    <a:pt x="3" y="1"/>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92" name="Freeform 260">
              <a:extLst>
                <a:ext uri="{FF2B5EF4-FFF2-40B4-BE49-F238E27FC236}">
                  <a16:creationId xmlns:a16="http://schemas.microsoft.com/office/drawing/2014/main" xmlns="" id="{1BB35BAD-DE4A-46AB-B1CB-3BFB449D94CE}"/>
                </a:ext>
              </a:extLst>
            </p:cNvPr>
            <p:cNvSpPr>
              <a:spLocks/>
            </p:cNvSpPr>
            <p:nvPr>
              <p:custDataLst>
                <p:tags r:id="rId257"/>
              </p:custDataLst>
            </p:nvPr>
          </p:nvSpPr>
          <p:spPr bwMode="auto">
            <a:xfrm>
              <a:off x="2335" y="2331"/>
              <a:ext cx="117" cy="98"/>
            </a:xfrm>
            <a:custGeom>
              <a:avLst/>
              <a:gdLst>
                <a:gd name="T0" fmla="*/ 9 w 16"/>
                <a:gd name="T1" fmla="*/ 12 h 13"/>
                <a:gd name="T2" fmla="*/ 3 w 16"/>
                <a:gd name="T3" fmla="*/ 12 h 13"/>
                <a:gd name="T4" fmla="*/ 3 w 16"/>
                <a:gd name="T5" fmla="*/ 12 h 13"/>
                <a:gd name="T6" fmla="*/ 1 w 16"/>
                <a:gd name="T7" fmla="*/ 13 h 13"/>
                <a:gd name="T8" fmla="*/ 1 w 16"/>
                <a:gd name="T9" fmla="*/ 13 h 13"/>
                <a:gd name="T10" fmla="*/ 1 w 16"/>
                <a:gd name="T11" fmla="*/ 11 h 13"/>
                <a:gd name="T12" fmla="*/ 6 w 16"/>
                <a:gd name="T13" fmla="*/ 10 h 13"/>
                <a:gd name="T14" fmla="*/ 9 w 16"/>
                <a:gd name="T15" fmla="*/ 10 h 13"/>
                <a:gd name="T16" fmla="*/ 6 w 16"/>
                <a:gd name="T17" fmla="*/ 9 h 13"/>
                <a:gd name="T18" fmla="*/ 1 w 16"/>
                <a:gd name="T19" fmla="*/ 10 h 13"/>
                <a:gd name="T20" fmla="*/ 1 w 16"/>
                <a:gd name="T21" fmla="*/ 8 h 13"/>
                <a:gd name="T22" fmla="*/ 0 w 16"/>
                <a:gd name="T23" fmla="*/ 7 h 13"/>
                <a:gd name="T24" fmla="*/ 0 w 16"/>
                <a:gd name="T25" fmla="*/ 6 h 13"/>
                <a:gd name="T26" fmla="*/ 1 w 16"/>
                <a:gd name="T27" fmla="*/ 2 h 13"/>
                <a:gd name="T28" fmla="*/ 2 w 16"/>
                <a:gd name="T29" fmla="*/ 2 h 13"/>
                <a:gd name="T30" fmla="*/ 7 w 16"/>
                <a:gd name="T31" fmla="*/ 0 h 13"/>
                <a:gd name="T32" fmla="*/ 10 w 16"/>
                <a:gd name="T33" fmla="*/ 1 h 13"/>
                <a:gd name="T34" fmla="*/ 13 w 16"/>
                <a:gd name="T35" fmla="*/ 6 h 13"/>
                <a:gd name="T36" fmla="*/ 13 w 16"/>
                <a:gd name="T37" fmla="*/ 6 h 13"/>
                <a:gd name="T38" fmla="*/ 13 w 16"/>
                <a:gd name="T39" fmla="*/ 10 h 13"/>
                <a:gd name="T40" fmla="*/ 15 w 16"/>
                <a:gd name="T41" fmla="*/ 11 h 13"/>
                <a:gd name="T42" fmla="*/ 15 w 16"/>
                <a:gd name="T43" fmla="*/ 11 h 13"/>
                <a:gd name="T44" fmla="*/ 16 w 16"/>
                <a:gd name="T45" fmla="*/ 13 h 13"/>
                <a:gd name="T46" fmla="*/ 9 w 16"/>
                <a:gd name="T47" fmla="*/ 12 h 13"/>
                <a:gd name="T48" fmla="*/ 9 w 16"/>
                <a:gd name="T49" fmla="*/ 12 h 13"/>
                <a:gd name="T50" fmla="*/ 9 w 16"/>
                <a:gd name="T51" fmla="*/ 12 h 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
                <a:gd name="T79" fmla="*/ 0 h 13"/>
                <a:gd name="T80" fmla="*/ 16 w 16"/>
                <a:gd name="T81" fmla="*/ 13 h 1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 h="13">
                  <a:moveTo>
                    <a:pt x="9" y="12"/>
                  </a:moveTo>
                  <a:cubicBezTo>
                    <a:pt x="8" y="12"/>
                    <a:pt x="4" y="11"/>
                    <a:pt x="3" y="12"/>
                  </a:cubicBezTo>
                  <a:lnTo>
                    <a:pt x="1" y="13"/>
                  </a:lnTo>
                  <a:cubicBezTo>
                    <a:pt x="0" y="13"/>
                    <a:pt x="1" y="11"/>
                    <a:pt x="1" y="11"/>
                  </a:cubicBezTo>
                  <a:cubicBezTo>
                    <a:pt x="3" y="11"/>
                    <a:pt x="4" y="10"/>
                    <a:pt x="6" y="10"/>
                  </a:cubicBezTo>
                  <a:cubicBezTo>
                    <a:pt x="7" y="10"/>
                    <a:pt x="8" y="10"/>
                    <a:pt x="9" y="10"/>
                  </a:cubicBezTo>
                  <a:cubicBezTo>
                    <a:pt x="9" y="9"/>
                    <a:pt x="8" y="9"/>
                    <a:pt x="6" y="9"/>
                  </a:cubicBezTo>
                  <a:cubicBezTo>
                    <a:pt x="4" y="9"/>
                    <a:pt x="3" y="9"/>
                    <a:pt x="1" y="10"/>
                  </a:cubicBezTo>
                  <a:cubicBezTo>
                    <a:pt x="1" y="9"/>
                    <a:pt x="1" y="8"/>
                    <a:pt x="1" y="8"/>
                  </a:cubicBezTo>
                  <a:cubicBezTo>
                    <a:pt x="1" y="8"/>
                    <a:pt x="1" y="7"/>
                    <a:pt x="0" y="7"/>
                  </a:cubicBezTo>
                  <a:cubicBezTo>
                    <a:pt x="0" y="6"/>
                    <a:pt x="0" y="7"/>
                    <a:pt x="0" y="6"/>
                  </a:cubicBezTo>
                  <a:cubicBezTo>
                    <a:pt x="0" y="5"/>
                    <a:pt x="1" y="3"/>
                    <a:pt x="1" y="2"/>
                  </a:cubicBezTo>
                  <a:cubicBezTo>
                    <a:pt x="2" y="1"/>
                    <a:pt x="1" y="3"/>
                    <a:pt x="2" y="2"/>
                  </a:cubicBezTo>
                  <a:cubicBezTo>
                    <a:pt x="3" y="2"/>
                    <a:pt x="7" y="0"/>
                    <a:pt x="7" y="0"/>
                  </a:cubicBezTo>
                  <a:cubicBezTo>
                    <a:pt x="8" y="1"/>
                    <a:pt x="9" y="1"/>
                    <a:pt x="10" y="1"/>
                  </a:cubicBezTo>
                  <a:cubicBezTo>
                    <a:pt x="10" y="4"/>
                    <a:pt x="12" y="5"/>
                    <a:pt x="13" y="6"/>
                  </a:cubicBezTo>
                  <a:lnTo>
                    <a:pt x="13" y="10"/>
                  </a:lnTo>
                  <a:lnTo>
                    <a:pt x="15" y="11"/>
                  </a:lnTo>
                  <a:cubicBezTo>
                    <a:pt x="15" y="12"/>
                    <a:pt x="16" y="13"/>
                    <a:pt x="16" y="13"/>
                  </a:cubicBezTo>
                  <a:cubicBezTo>
                    <a:pt x="16" y="13"/>
                    <a:pt x="13" y="12"/>
                    <a:pt x="9" y="12"/>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93" name="Freeform 261">
              <a:extLst>
                <a:ext uri="{FF2B5EF4-FFF2-40B4-BE49-F238E27FC236}">
                  <a16:creationId xmlns:a16="http://schemas.microsoft.com/office/drawing/2014/main" xmlns="" id="{D40EA107-E7D1-4486-8964-F565C42EE8C6}"/>
                </a:ext>
              </a:extLst>
            </p:cNvPr>
            <p:cNvSpPr>
              <a:spLocks/>
            </p:cNvSpPr>
            <p:nvPr>
              <p:custDataLst>
                <p:tags r:id="rId258"/>
              </p:custDataLst>
            </p:nvPr>
          </p:nvSpPr>
          <p:spPr bwMode="auto">
            <a:xfrm>
              <a:off x="2346" y="2421"/>
              <a:ext cx="55" cy="43"/>
            </a:xfrm>
            <a:custGeom>
              <a:avLst/>
              <a:gdLst>
                <a:gd name="T0" fmla="*/ 8 w 8"/>
                <a:gd name="T1" fmla="*/ 0 h 5"/>
                <a:gd name="T2" fmla="*/ 4 w 8"/>
                <a:gd name="T3" fmla="*/ 5 h 5"/>
                <a:gd name="T4" fmla="*/ 3 w 8"/>
                <a:gd name="T5" fmla="*/ 3 h 5"/>
                <a:gd name="T6" fmla="*/ 0 w 8"/>
                <a:gd name="T7" fmla="*/ 1 h 5"/>
                <a:gd name="T8" fmla="*/ 0 w 8"/>
                <a:gd name="T9" fmla="*/ 1 h 5"/>
                <a:gd name="T10" fmla="*/ 2 w 8"/>
                <a:gd name="T11" fmla="*/ 0 h 5"/>
                <a:gd name="T12" fmla="*/ 2 w 8"/>
                <a:gd name="T13" fmla="*/ 0 h 5"/>
                <a:gd name="T14" fmla="*/ 8 w 8"/>
                <a:gd name="T15" fmla="*/ 0 h 5"/>
                <a:gd name="T16" fmla="*/ 8 w 8"/>
                <a:gd name="T17" fmla="*/ 0 h 5"/>
                <a:gd name="T18" fmla="*/ 8 w 8"/>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5"/>
                <a:gd name="T32" fmla="*/ 8 w 8"/>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5">
                  <a:moveTo>
                    <a:pt x="8" y="0"/>
                  </a:moveTo>
                  <a:cubicBezTo>
                    <a:pt x="7" y="2"/>
                    <a:pt x="6" y="4"/>
                    <a:pt x="4" y="5"/>
                  </a:cubicBezTo>
                  <a:cubicBezTo>
                    <a:pt x="4" y="5"/>
                    <a:pt x="4" y="3"/>
                    <a:pt x="3" y="3"/>
                  </a:cubicBezTo>
                  <a:cubicBezTo>
                    <a:pt x="1" y="0"/>
                    <a:pt x="2" y="2"/>
                    <a:pt x="0" y="1"/>
                  </a:cubicBezTo>
                  <a:lnTo>
                    <a:pt x="2" y="0"/>
                  </a:lnTo>
                  <a:cubicBezTo>
                    <a:pt x="3" y="0"/>
                    <a:pt x="6" y="0"/>
                    <a:pt x="8"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94" name="Freeform 262">
              <a:extLst>
                <a:ext uri="{FF2B5EF4-FFF2-40B4-BE49-F238E27FC236}">
                  <a16:creationId xmlns:a16="http://schemas.microsoft.com/office/drawing/2014/main" xmlns="" id="{AC0D584B-B4AC-41B5-908F-9EB86EEB47D2}"/>
                </a:ext>
              </a:extLst>
            </p:cNvPr>
            <p:cNvSpPr>
              <a:spLocks/>
            </p:cNvSpPr>
            <p:nvPr>
              <p:custDataLst>
                <p:tags r:id="rId259"/>
              </p:custDataLst>
            </p:nvPr>
          </p:nvSpPr>
          <p:spPr bwMode="auto">
            <a:xfrm>
              <a:off x="2374" y="2421"/>
              <a:ext cx="137" cy="117"/>
            </a:xfrm>
            <a:custGeom>
              <a:avLst/>
              <a:gdLst>
                <a:gd name="T0" fmla="*/ 8 w 19"/>
                <a:gd name="T1" fmla="*/ 0 h 15"/>
                <a:gd name="T2" fmla="*/ 11 w 19"/>
                <a:gd name="T3" fmla="*/ 1 h 15"/>
                <a:gd name="T4" fmla="*/ 13 w 19"/>
                <a:gd name="T5" fmla="*/ 2 h 15"/>
                <a:gd name="T6" fmla="*/ 15 w 19"/>
                <a:gd name="T7" fmla="*/ 1 h 15"/>
                <a:gd name="T8" fmla="*/ 15 w 19"/>
                <a:gd name="T9" fmla="*/ 1 h 15"/>
                <a:gd name="T10" fmla="*/ 16 w 19"/>
                <a:gd name="T11" fmla="*/ 1 h 15"/>
                <a:gd name="T12" fmla="*/ 16 w 19"/>
                <a:gd name="T13" fmla="*/ 1 h 15"/>
                <a:gd name="T14" fmla="*/ 19 w 19"/>
                <a:gd name="T15" fmla="*/ 5 h 15"/>
                <a:gd name="T16" fmla="*/ 19 w 19"/>
                <a:gd name="T17" fmla="*/ 7 h 15"/>
                <a:gd name="T18" fmla="*/ 19 w 19"/>
                <a:gd name="T19" fmla="*/ 12 h 15"/>
                <a:gd name="T20" fmla="*/ 18 w 19"/>
                <a:gd name="T21" fmla="*/ 14 h 15"/>
                <a:gd name="T22" fmla="*/ 18 w 19"/>
                <a:gd name="T23" fmla="*/ 14 h 15"/>
                <a:gd name="T24" fmla="*/ 17 w 19"/>
                <a:gd name="T25" fmla="*/ 14 h 15"/>
                <a:gd name="T26" fmla="*/ 17 w 19"/>
                <a:gd name="T27" fmla="*/ 14 h 15"/>
                <a:gd name="T28" fmla="*/ 14 w 19"/>
                <a:gd name="T29" fmla="*/ 12 h 15"/>
                <a:gd name="T30" fmla="*/ 13 w 19"/>
                <a:gd name="T31" fmla="*/ 12 h 15"/>
                <a:gd name="T32" fmla="*/ 10 w 19"/>
                <a:gd name="T33" fmla="*/ 7 h 15"/>
                <a:gd name="T34" fmla="*/ 5 w 19"/>
                <a:gd name="T35" fmla="*/ 11 h 15"/>
                <a:gd name="T36" fmla="*/ 0 w 19"/>
                <a:gd name="T37" fmla="*/ 5 h 15"/>
                <a:gd name="T38" fmla="*/ 5 w 19"/>
                <a:gd name="T39" fmla="*/ 0 h 15"/>
                <a:gd name="T40" fmla="*/ 5 w 19"/>
                <a:gd name="T41" fmla="*/ 0 h 15"/>
                <a:gd name="T42" fmla="*/ 8 w 19"/>
                <a:gd name="T43" fmla="*/ 0 h 15"/>
                <a:gd name="T44" fmla="*/ 8 w 19"/>
                <a:gd name="T45" fmla="*/ 0 h 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
                <a:gd name="T70" fmla="*/ 0 h 15"/>
                <a:gd name="T71" fmla="*/ 19 w 19"/>
                <a:gd name="T72" fmla="*/ 15 h 1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 h="15">
                  <a:moveTo>
                    <a:pt x="8" y="0"/>
                  </a:moveTo>
                  <a:cubicBezTo>
                    <a:pt x="10" y="1"/>
                    <a:pt x="11" y="1"/>
                    <a:pt x="11" y="1"/>
                  </a:cubicBezTo>
                  <a:cubicBezTo>
                    <a:pt x="12" y="2"/>
                    <a:pt x="13" y="2"/>
                    <a:pt x="13" y="2"/>
                  </a:cubicBezTo>
                  <a:cubicBezTo>
                    <a:pt x="14" y="2"/>
                    <a:pt x="15" y="2"/>
                    <a:pt x="15" y="1"/>
                  </a:cubicBezTo>
                  <a:lnTo>
                    <a:pt x="16" y="1"/>
                  </a:lnTo>
                  <a:cubicBezTo>
                    <a:pt x="17" y="3"/>
                    <a:pt x="17" y="5"/>
                    <a:pt x="19" y="5"/>
                  </a:cubicBezTo>
                  <a:cubicBezTo>
                    <a:pt x="19" y="5"/>
                    <a:pt x="19" y="6"/>
                    <a:pt x="19" y="7"/>
                  </a:cubicBezTo>
                  <a:cubicBezTo>
                    <a:pt x="18" y="9"/>
                    <a:pt x="19" y="9"/>
                    <a:pt x="19" y="12"/>
                  </a:cubicBezTo>
                  <a:cubicBezTo>
                    <a:pt x="19" y="12"/>
                    <a:pt x="19" y="13"/>
                    <a:pt x="18" y="14"/>
                  </a:cubicBezTo>
                  <a:lnTo>
                    <a:pt x="17" y="14"/>
                  </a:lnTo>
                  <a:cubicBezTo>
                    <a:pt x="16" y="15"/>
                    <a:pt x="15" y="13"/>
                    <a:pt x="14" y="12"/>
                  </a:cubicBezTo>
                  <a:cubicBezTo>
                    <a:pt x="14" y="12"/>
                    <a:pt x="14" y="12"/>
                    <a:pt x="13" y="12"/>
                  </a:cubicBezTo>
                  <a:cubicBezTo>
                    <a:pt x="13" y="10"/>
                    <a:pt x="12" y="7"/>
                    <a:pt x="10" y="7"/>
                  </a:cubicBezTo>
                  <a:cubicBezTo>
                    <a:pt x="8" y="7"/>
                    <a:pt x="6" y="9"/>
                    <a:pt x="5" y="11"/>
                  </a:cubicBezTo>
                  <a:cubicBezTo>
                    <a:pt x="5" y="8"/>
                    <a:pt x="2" y="7"/>
                    <a:pt x="0" y="5"/>
                  </a:cubicBezTo>
                  <a:cubicBezTo>
                    <a:pt x="2" y="4"/>
                    <a:pt x="4" y="2"/>
                    <a:pt x="5" y="0"/>
                  </a:cubicBezTo>
                  <a:lnTo>
                    <a:pt x="8" y="0"/>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95" name="Freeform 263">
              <a:extLst>
                <a:ext uri="{FF2B5EF4-FFF2-40B4-BE49-F238E27FC236}">
                  <a16:creationId xmlns:a16="http://schemas.microsoft.com/office/drawing/2014/main" xmlns="" id="{2AB79327-5531-4B14-919F-9A22AF8CA567}"/>
                </a:ext>
              </a:extLst>
            </p:cNvPr>
            <p:cNvSpPr>
              <a:spLocks/>
            </p:cNvSpPr>
            <p:nvPr>
              <p:custDataLst>
                <p:tags r:id="rId260"/>
              </p:custDataLst>
            </p:nvPr>
          </p:nvSpPr>
          <p:spPr bwMode="auto">
            <a:xfrm>
              <a:off x="2409" y="2476"/>
              <a:ext cx="59" cy="74"/>
            </a:xfrm>
            <a:custGeom>
              <a:avLst/>
              <a:gdLst>
                <a:gd name="T0" fmla="*/ 0 w 8"/>
                <a:gd name="T1" fmla="*/ 4 h 10"/>
                <a:gd name="T2" fmla="*/ 5 w 8"/>
                <a:gd name="T3" fmla="*/ 0 h 10"/>
                <a:gd name="T4" fmla="*/ 8 w 8"/>
                <a:gd name="T5" fmla="*/ 5 h 10"/>
                <a:gd name="T6" fmla="*/ 4 w 8"/>
                <a:gd name="T7" fmla="*/ 10 h 10"/>
                <a:gd name="T8" fmla="*/ 0 w 8"/>
                <a:gd name="T9" fmla="*/ 4 h 10"/>
                <a:gd name="T10" fmla="*/ 0 w 8"/>
                <a:gd name="T11" fmla="*/ 4 h 10"/>
                <a:gd name="T12" fmla="*/ 0 w 8"/>
                <a:gd name="T13" fmla="*/ 4 h 10"/>
                <a:gd name="T14" fmla="*/ 0 60000 65536"/>
                <a:gd name="T15" fmla="*/ 0 60000 65536"/>
                <a:gd name="T16" fmla="*/ 0 60000 65536"/>
                <a:gd name="T17" fmla="*/ 0 60000 65536"/>
                <a:gd name="T18" fmla="*/ 0 60000 65536"/>
                <a:gd name="T19" fmla="*/ 0 60000 65536"/>
                <a:gd name="T20" fmla="*/ 0 60000 65536"/>
                <a:gd name="T21" fmla="*/ 0 w 8"/>
                <a:gd name="T22" fmla="*/ 0 h 10"/>
                <a:gd name="T23" fmla="*/ 8 w 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0">
                  <a:moveTo>
                    <a:pt x="0" y="4"/>
                  </a:moveTo>
                  <a:cubicBezTo>
                    <a:pt x="2" y="2"/>
                    <a:pt x="3" y="0"/>
                    <a:pt x="5" y="0"/>
                  </a:cubicBezTo>
                  <a:cubicBezTo>
                    <a:pt x="7" y="0"/>
                    <a:pt x="8" y="3"/>
                    <a:pt x="8" y="5"/>
                  </a:cubicBezTo>
                  <a:cubicBezTo>
                    <a:pt x="6" y="7"/>
                    <a:pt x="7" y="7"/>
                    <a:pt x="4" y="10"/>
                  </a:cubicBezTo>
                  <a:cubicBezTo>
                    <a:pt x="1" y="8"/>
                    <a:pt x="1" y="7"/>
                    <a:pt x="0" y="4"/>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96" name="Freeform 264">
              <a:extLst>
                <a:ext uri="{FF2B5EF4-FFF2-40B4-BE49-F238E27FC236}">
                  <a16:creationId xmlns:a16="http://schemas.microsoft.com/office/drawing/2014/main" xmlns="" id="{ECB32E35-8DF6-4554-9066-54B5B35D3891}"/>
                </a:ext>
              </a:extLst>
            </p:cNvPr>
            <p:cNvSpPr>
              <a:spLocks/>
            </p:cNvSpPr>
            <p:nvPr>
              <p:custDataLst>
                <p:tags r:id="rId261"/>
              </p:custDataLst>
            </p:nvPr>
          </p:nvSpPr>
          <p:spPr bwMode="auto">
            <a:xfrm>
              <a:off x="2440" y="2515"/>
              <a:ext cx="79" cy="90"/>
            </a:xfrm>
            <a:custGeom>
              <a:avLst/>
              <a:gdLst>
                <a:gd name="T0" fmla="*/ 4 w 11"/>
                <a:gd name="T1" fmla="*/ 0 h 12"/>
                <a:gd name="T2" fmla="*/ 5 w 11"/>
                <a:gd name="T3" fmla="*/ 0 h 12"/>
                <a:gd name="T4" fmla="*/ 8 w 11"/>
                <a:gd name="T5" fmla="*/ 3 h 12"/>
                <a:gd name="T6" fmla="*/ 8 w 11"/>
                <a:gd name="T7" fmla="*/ 3 h 12"/>
                <a:gd name="T8" fmla="*/ 8 w 11"/>
                <a:gd name="T9" fmla="*/ 4 h 12"/>
                <a:gd name="T10" fmla="*/ 8 w 11"/>
                <a:gd name="T11" fmla="*/ 4 h 12"/>
                <a:gd name="T12" fmla="*/ 11 w 11"/>
                <a:gd name="T13" fmla="*/ 10 h 12"/>
                <a:gd name="T14" fmla="*/ 10 w 11"/>
                <a:gd name="T15" fmla="*/ 12 h 12"/>
                <a:gd name="T16" fmla="*/ 3 w 11"/>
                <a:gd name="T17" fmla="*/ 6 h 12"/>
                <a:gd name="T18" fmla="*/ 0 w 11"/>
                <a:gd name="T19" fmla="*/ 5 h 12"/>
                <a:gd name="T20" fmla="*/ 4 w 11"/>
                <a:gd name="T21" fmla="*/ 0 h 12"/>
                <a:gd name="T22" fmla="*/ 4 w 11"/>
                <a:gd name="T23" fmla="*/ 0 h 12"/>
                <a:gd name="T24" fmla="*/ 4 w 11"/>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2"/>
                <a:gd name="T41" fmla="*/ 11 w 11"/>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2">
                  <a:moveTo>
                    <a:pt x="4" y="0"/>
                  </a:moveTo>
                  <a:cubicBezTo>
                    <a:pt x="5" y="0"/>
                    <a:pt x="5" y="0"/>
                    <a:pt x="5" y="0"/>
                  </a:cubicBezTo>
                  <a:cubicBezTo>
                    <a:pt x="6" y="1"/>
                    <a:pt x="7" y="3"/>
                    <a:pt x="8" y="3"/>
                  </a:cubicBezTo>
                  <a:lnTo>
                    <a:pt x="8" y="4"/>
                  </a:lnTo>
                  <a:cubicBezTo>
                    <a:pt x="9" y="5"/>
                    <a:pt x="11" y="6"/>
                    <a:pt x="11" y="10"/>
                  </a:cubicBezTo>
                  <a:cubicBezTo>
                    <a:pt x="11" y="10"/>
                    <a:pt x="10" y="11"/>
                    <a:pt x="10" y="12"/>
                  </a:cubicBezTo>
                  <a:cubicBezTo>
                    <a:pt x="9" y="12"/>
                    <a:pt x="5" y="8"/>
                    <a:pt x="3" y="6"/>
                  </a:cubicBezTo>
                  <a:cubicBezTo>
                    <a:pt x="2" y="5"/>
                    <a:pt x="1" y="5"/>
                    <a:pt x="0" y="5"/>
                  </a:cubicBezTo>
                  <a:cubicBezTo>
                    <a:pt x="3" y="2"/>
                    <a:pt x="3" y="2"/>
                    <a:pt x="4"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97" name="Freeform 265">
              <a:extLst>
                <a:ext uri="{FF2B5EF4-FFF2-40B4-BE49-F238E27FC236}">
                  <a16:creationId xmlns:a16="http://schemas.microsoft.com/office/drawing/2014/main" xmlns="" id="{988B9A5B-9773-4D66-8A41-4FF4535D2200}"/>
                </a:ext>
              </a:extLst>
            </p:cNvPr>
            <p:cNvSpPr>
              <a:spLocks/>
            </p:cNvSpPr>
            <p:nvPr>
              <p:custDataLst>
                <p:tags r:id="rId262"/>
              </p:custDataLst>
            </p:nvPr>
          </p:nvSpPr>
          <p:spPr bwMode="auto">
            <a:xfrm>
              <a:off x="2495" y="2464"/>
              <a:ext cx="117" cy="141"/>
            </a:xfrm>
            <a:custGeom>
              <a:avLst/>
              <a:gdLst>
                <a:gd name="T0" fmla="*/ 3 w 16"/>
                <a:gd name="T1" fmla="*/ 19 h 19"/>
                <a:gd name="T2" fmla="*/ 3 w 16"/>
                <a:gd name="T3" fmla="*/ 17 h 19"/>
                <a:gd name="T4" fmla="*/ 0 w 16"/>
                <a:gd name="T5" fmla="*/ 11 h 19"/>
                <a:gd name="T6" fmla="*/ 0 w 16"/>
                <a:gd name="T7" fmla="*/ 11 h 19"/>
                <a:gd name="T8" fmla="*/ 0 w 16"/>
                <a:gd name="T9" fmla="*/ 9 h 19"/>
                <a:gd name="T10" fmla="*/ 1 w 16"/>
                <a:gd name="T11" fmla="*/ 9 h 19"/>
                <a:gd name="T12" fmla="*/ 1 w 16"/>
                <a:gd name="T13" fmla="*/ 9 h 19"/>
                <a:gd name="T14" fmla="*/ 2 w 16"/>
                <a:gd name="T15" fmla="*/ 7 h 19"/>
                <a:gd name="T16" fmla="*/ 2 w 16"/>
                <a:gd name="T17" fmla="*/ 2 h 19"/>
                <a:gd name="T18" fmla="*/ 2 w 16"/>
                <a:gd name="T19" fmla="*/ 2 h 19"/>
                <a:gd name="T20" fmla="*/ 6 w 16"/>
                <a:gd name="T21" fmla="*/ 2 h 19"/>
                <a:gd name="T22" fmla="*/ 6 w 16"/>
                <a:gd name="T23" fmla="*/ 2 h 19"/>
                <a:gd name="T24" fmla="*/ 6 w 16"/>
                <a:gd name="T25" fmla="*/ 0 h 19"/>
                <a:gd name="T26" fmla="*/ 6 w 16"/>
                <a:gd name="T27" fmla="*/ 2 h 19"/>
                <a:gd name="T28" fmla="*/ 8 w 16"/>
                <a:gd name="T29" fmla="*/ 2 h 19"/>
                <a:gd name="T30" fmla="*/ 12 w 16"/>
                <a:gd name="T31" fmla="*/ 3 h 19"/>
                <a:gd name="T32" fmla="*/ 13 w 16"/>
                <a:gd name="T33" fmla="*/ 2 h 19"/>
                <a:gd name="T34" fmla="*/ 15 w 16"/>
                <a:gd name="T35" fmla="*/ 3 h 19"/>
                <a:gd name="T36" fmla="*/ 15 w 16"/>
                <a:gd name="T37" fmla="*/ 3 h 19"/>
                <a:gd name="T38" fmla="*/ 15 w 16"/>
                <a:gd name="T39" fmla="*/ 3 h 19"/>
                <a:gd name="T40" fmla="*/ 16 w 16"/>
                <a:gd name="T41" fmla="*/ 7 h 19"/>
                <a:gd name="T42" fmla="*/ 16 w 16"/>
                <a:gd name="T43" fmla="*/ 7 h 19"/>
                <a:gd name="T44" fmla="*/ 14 w 16"/>
                <a:gd name="T45" fmla="*/ 12 h 19"/>
                <a:gd name="T46" fmla="*/ 15 w 16"/>
                <a:gd name="T47" fmla="*/ 15 h 19"/>
                <a:gd name="T48" fmla="*/ 15 w 16"/>
                <a:gd name="T49" fmla="*/ 17 h 19"/>
                <a:gd name="T50" fmla="*/ 12 w 16"/>
                <a:gd name="T51" fmla="*/ 16 h 19"/>
                <a:gd name="T52" fmla="*/ 3 w 16"/>
                <a:gd name="T53" fmla="*/ 18 h 19"/>
                <a:gd name="T54" fmla="*/ 3 w 16"/>
                <a:gd name="T55" fmla="*/ 18 h 19"/>
                <a:gd name="T56" fmla="*/ 3 w 16"/>
                <a:gd name="T57" fmla="*/ 19 h 19"/>
                <a:gd name="T58" fmla="*/ 3 w 16"/>
                <a:gd name="T59" fmla="*/ 19 h 1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
                <a:gd name="T91" fmla="*/ 0 h 19"/>
                <a:gd name="T92" fmla="*/ 16 w 16"/>
                <a:gd name="T93" fmla="*/ 19 h 1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 h="19">
                  <a:moveTo>
                    <a:pt x="3" y="19"/>
                  </a:moveTo>
                  <a:cubicBezTo>
                    <a:pt x="3" y="18"/>
                    <a:pt x="3" y="17"/>
                    <a:pt x="3" y="17"/>
                  </a:cubicBezTo>
                  <a:cubicBezTo>
                    <a:pt x="3" y="13"/>
                    <a:pt x="1" y="12"/>
                    <a:pt x="0" y="11"/>
                  </a:cubicBezTo>
                  <a:lnTo>
                    <a:pt x="0" y="9"/>
                  </a:lnTo>
                  <a:lnTo>
                    <a:pt x="1" y="9"/>
                  </a:lnTo>
                  <a:cubicBezTo>
                    <a:pt x="2" y="8"/>
                    <a:pt x="2" y="7"/>
                    <a:pt x="2" y="7"/>
                  </a:cubicBezTo>
                  <a:cubicBezTo>
                    <a:pt x="2" y="5"/>
                    <a:pt x="1" y="3"/>
                    <a:pt x="2" y="2"/>
                  </a:cubicBezTo>
                  <a:lnTo>
                    <a:pt x="6" y="2"/>
                  </a:lnTo>
                  <a:cubicBezTo>
                    <a:pt x="6" y="1"/>
                    <a:pt x="6" y="0"/>
                    <a:pt x="6" y="0"/>
                  </a:cubicBezTo>
                  <a:cubicBezTo>
                    <a:pt x="6" y="1"/>
                    <a:pt x="7" y="1"/>
                    <a:pt x="6" y="2"/>
                  </a:cubicBezTo>
                  <a:cubicBezTo>
                    <a:pt x="7" y="2"/>
                    <a:pt x="8" y="2"/>
                    <a:pt x="8" y="2"/>
                  </a:cubicBezTo>
                  <a:cubicBezTo>
                    <a:pt x="11" y="2"/>
                    <a:pt x="11" y="3"/>
                    <a:pt x="12" y="3"/>
                  </a:cubicBezTo>
                  <a:cubicBezTo>
                    <a:pt x="12" y="3"/>
                    <a:pt x="13" y="2"/>
                    <a:pt x="13" y="2"/>
                  </a:cubicBezTo>
                  <a:cubicBezTo>
                    <a:pt x="14" y="2"/>
                    <a:pt x="14" y="3"/>
                    <a:pt x="15" y="3"/>
                  </a:cubicBezTo>
                  <a:lnTo>
                    <a:pt x="16" y="7"/>
                  </a:lnTo>
                  <a:cubicBezTo>
                    <a:pt x="16" y="9"/>
                    <a:pt x="14" y="10"/>
                    <a:pt x="14" y="12"/>
                  </a:cubicBezTo>
                  <a:cubicBezTo>
                    <a:pt x="14" y="13"/>
                    <a:pt x="15" y="15"/>
                    <a:pt x="15" y="15"/>
                  </a:cubicBezTo>
                  <a:cubicBezTo>
                    <a:pt x="15" y="15"/>
                    <a:pt x="15" y="16"/>
                    <a:pt x="15" y="17"/>
                  </a:cubicBezTo>
                  <a:cubicBezTo>
                    <a:pt x="13" y="17"/>
                    <a:pt x="13" y="16"/>
                    <a:pt x="12" y="16"/>
                  </a:cubicBezTo>
                  <a:cubicBezTo>
                    <a:pt x="9" y="16"/>
                    <a:pt x="5" y="17"/>
                    <a:pt x="3" y="18"/>
                  </a:cubicBezTo>
                  <a:lnTo>
                    <a:pt x="3" y="19"/>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98" name="Freeform 266">
              <a:extLst>
                <a:ext uri="{FF2B5EF4-FFF2-40B4-BE49-F238E27FC236}">
                  <a16:creationId xmlns:a16="http://schemas.microsoft.com/office/drawing/2014/main" xmlns="" id="{C61C8AB3-2268-4CC9-8A65-93753F232CE3}"/>
                </a:ext>
              </a:extLst>
            </p:cNvPr>
            <p:cNvSpPr>
              <a:spLocks/>
            </p:cNvSpPr>
            <p:nvPr>
              <p:custDataLst>
                <p:tags r:id="rId263"/>
              </p:custDataLst>
            </p:nvPr>
          </p:nvSpPr>
          <p:spPr bwMode="auto">
            <a:xfrm>
              <a:off x="2597" y="2464"/>
              <a:ext cx="78" cy="137"/>
            </a:xfrm>
            <a:custGeom>
              <a:avLst/>
              <a:gdLst>
                <a:gd name="T0" fmla="*/ 1 w 11"/>
                <a:gd name="T1" fmla="*/ 17 h 18"/>
                <a:gd name="T2" fmla="*/ 1 w 11"/>
                <a:gd name="T3" fmla="*/ 15 h 18"/>
                <a:gd name="T4" fmla="*/ 0 w 11"/>
                <a:gd name="T5" fmla="*/ 12 h 18"/>
                <a:gd name="T6" fmla="*/ 2 w 11"/>
                <a:gd name="T7" fmla="*/ 7 h 18"/>
                <a:gd name="T8" fmla="*/ 2 w 11"/>
                <a:gd name="T9" fmla="*/ 7 h 18"/>
                <a:gd name="T10" fmla="*/ 1 w 11"/>
                <a:gd name="T11" fmla="*/ 3 h 18"/>
                <a:gd name="T12" fmla="*/ 1 w 11"/>
                <a:gd name="T13" fmla="*/ 3 h 18"/>
                <a:gd name="T14" fmla="*/ 1 w 11"/>
                <a:gd name="T15" fmla="*/ 3 h 18"/>
                <a:gd name="T16" fmla="*/ 1 w 11"/>
                <a:gd name="T17" fmla="*/ 0 h 18"/>
                <a:gd name="T18" fmla="*/ 1 w 11"/>
                <a:gd name="T19" fmla="*/ 0 h 18"/>
                <a:gd name="T20" fmla="*/ 8 w 11"/>
                <a:gd name="T21" fmla="*/ 0 h 18"/>
                <a:gd name="T22" fmla="*/ 10 w 11"/>
                <a:gd name="T23" fmla="*/ 6 h 18"/>
                <a:gd name="T24" fmla="*/ 10 w 11"/>
                <a:gd name="T25" fmla="*/ 10 h 18"/>
                <a:gd name="T26" fmla="*/ 10 w 11"/>
                <a:gd name="T27" fmla="*/ 10 h 18"/>
                <a:gd name="T28" fmla="*/ 11 w 11"/>
                <a:gd name="T29" fmla="*/ 13 h 18"/>
                <a:gd name="T30" fmla="*/ 4 w 11"/>
                <a:gd name="T31" fmla="*/ 17 h 18"/>
                <a:gd name="T32" fmla="*/ 1 w 11"/>
                <a:gd name="T33" fmla="*/ 17 h 18"/>
                <a:gd name="T34" fmla="*/ 1 w 11"/>
                <a:gd name="T35" fmla="*/ 17 h 18"/>
                <a:gd name="T36" fmla="*/ 1 w 11"/>
                <a:gd name="T37" fmla="*/ 17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
                <a:gd name="T58" fmla="*/ 0 h 18"/>
                <a:gd name="T59" fmla="*/ 11 w 11"/>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 h="18">
                  <a:moveTo>
                    <a:pt x="1" y="17"/>
                  </a:moveTo>
                  <a:cubicBezTo>
                    <a:pt x="1" y="16"/>
                    <a:pt x="1" y="15"/>
                    <a:pt x="1" y="15"/>
                  </a:cubicBezTo>
                  <a:cubicBezTo>
                    <a:pt x="1" y="15"/>
                    <a:pt x="0" y="13"/>
                    <a:pt x="0" y="12"/>
                  </a:cubicBezTo>
                  <a:cubicBezTo>
                    <a:pt x="0" y="10"/>
                    <a:pt x="2" y="9"/>
                    <a:pt x="2" y="7"/>
                  </a:cubicBezTo>
                  <a:lnTo>
                    <a:pt x="1" y="3"/>
                  </a:lnTo>
                  <a:cubicBezTo>
                    <a:pt x="1" y="1"/>
                    <a:pt x="1" y="1"/>
                    <a:pt x="1" y="0"/>
                  </a:cubicBezTo>
                  <a:lnTo>
                    <a:pt x="8" y="0"/>
                  </a:lnTo>
                  <a:lnTo>
                    <a:pt x="10" y="6"/>
                  </a:lnTo>
                  <a:lnTo>
                    <a:pt x="10" y="10"/>
                  </a:lnTo>
                  <a:cubicBezTo>
                    <a:pt x="10" y="11"/>
                    <a:pt x="10" y="12"/>
                    <a:pt x="11" y="13"/>
                  </a:cubicBezTo>
                  <a:cubicBezTo>
                    <a:pt x="8" y="14"/>
                    <a:pt x="6" y="15"/>
                    <a:pt x="4" y="17"/>
                  </a:cubicBezTo>
                  <a:cubicBezTo>
                    <a:pt x="3" y="17"/>
                    <a:pt x="2" y="18"/>
                    <a:pt x="1" y="17"/>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499" name="Freeform 267">
              <a:extLst>
                <a:ext uri="{FF2B5EF4-FFF2-40B4-BE49-F238E27FC236}">
                  <a16:creationId xmlns:a16="http://schemas.microsoft.com/office/drawing/2014/main" xmlns="" id="{CC834D13-8FC4-4862-AFB9-D46A4272A42F}"/>
                </a:ext>
              </a:extLst>
            </p:cNvPr>
            <p:cNvSpPr>
              <a:spLocks/>
            </p:cNvSpPr>
            <p:nvPr>
              <p:custDataLst>
                <p:tags r:id="rId264"/>
              </p:custDataLst>
            </p:nvPr>
          </p:nvSpPr>
          <p:spPr bwMode="auto">
            <a:xfrm>
              <a:off x="2346" y="2402"/>
              <a:ext cx="55" cy="15"/>
            </a:xfrm>
            <a:custGeom>
              <a:avLst/>
              <a:gdLst>
                <a:gd name="T0" fmla="*/ 0 w 8"/>
                <a:gd name="T1" fmla="*/ 1 h 2"/>
                <a:gd name="T2" fmla="*/ 5 w 8"/>
                <a:gd name="T3" fmla="*/ 0 h 2"/>
                <a:gd name="T4" fmla="*/ 8 w 8"/>
                <a:gd name="T5" fmla="*/ 1 h 2"/>
                <a:gd name="T6" fmla="*/ 5 w 8"/>
                <a:gd name="T7" fmla="*/ 1 h 2"/>
                <a:gd name="T8" fmla="*/ 0 w 8"/>
                <a:gd name="T9" fmla="*/ 2 h 2"/>
                <a:gd name="T10" fmla="*/ 0 w 8"/>
                <a:gd name="T11" fmla="*/ 1 h 2"/>
                <a:gd name="T12" fmla="*/ 0 w 8"/>
                <a:gd name="T13" fmla="*/ 1 h 2"/>
                <a:gd name="T14" fmla="*/ 0 w 8"/>
                <a:gd name="T15" fmla="*/ 1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0" y="1"/>
                  </a:moveTo>
                  <a:cubicBezTo>
                    <a:pt x="2" y="0"/>
                    <a:pt x="3" y="0"/>
                    <a:pt x="5" y="0"/>
                  </a:cubicBezTo>
                  <a:cubicBezTo>
                    <a:pt x="7" y="0"/>
                    <a:pt x="8" y="0"/>
                    <a:pt x="8" y="1"/>
                  </a:cubicBezTo>
                  <a:cubicBezTo>
                    <a:pt x="7" y="1"/>
                    <a:pt x="6" y="1"/>
                    <a:pt x="5" y="1"/>
                  </a:cubicBezTo>
                  <a:cubicBezTo>
                    <a:pt x="3" y="1"/>
                    <a:pt x="2" y="2"/>
                    <a:pt x="0" y="2"/>
                  </a:cubicBezTo>
                  <a:cubicBezTo>
                    <a:pt x="0" y="1"/>
                    <a:pt x="0" y="1"/>
                    <a:pt x="0" y="1"/>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00" name="Freeform 268">
              <a:extLst>
                <a:ext uri="{FF2B5EF4-FFF2-40B4-BE49-F238E27FC236}">
                  <a16:creationId xmlns:a16="http://schemas.microsoft.com/office/drawing/2014/main" xmlns="" id="{48B10CC0-F58B-4C4C-9574-73FDB2741D80}"/>
                </a:ext>
              </a:extLst>
            </p:cNvPr>
            <p:cNvSpPr>
              <a:spLocks/>
            </p:cNvSpPr>
            <p:nvPr>
              <p:custDataLst>
                <p:tags r:id="rId265"/>
              </p:custDataLst>
            </p:nvPr>
          </p:nvSpPr>
          <p:spPr bwMode="auto">
            <a:xfrm>
              <a:off x="2656" y="2452"/>
              <a:ext cx="27" cy="110"/>
            </a:xfrm>
            <a:custGeom>
              <a:avLst/>
              <a:gdLst>
                <a:gd name="T0" fmla="*/ 2 w 4"/>
                <a:gd name="T1" fmla="*/ 1 h 14"/>
                <a:gd name="T2" fmla="*/ 3 w 4"/>
                <a:gd name="T3" fmla="*/ 1 h 14"/>
                <a:gd name="T4" fmla="*/ 3 w 4"/>
                <a:gd name="T5" fmla="*/ 1 h 14"/>
                <a:gd name="T6" fmla="*/ 4 w 4"/>
                <a:gd name="T7" fmla="*/ 7 h 14"/>
                <a:gd name="T8" fmla="*/ 4 w 4"/>
                <a:gd name="T9" fmla="*/ 7 h 14"/>
                <a:gd name="T10" fmla="*/ 4 w 4"/>
                <a:gd name="T11" fmla="*/ 14 h 14"/>
                <a:gd name="T12" fmla="*/ 4 w 4"/>
                <a:gd name="T13" fmla="*/ 14 h 14"/>
                <a:gd name="T14" fmla="*/ 3 w 4"/>
                <a:gd name="T15" fmla="*/ 14 h 14"/>
                <a:gd name="T16" fmla="*/ 2 w 4"/>
                <a:gd name="T17" fmla="*/ 11 h 14"/>
                <a:gd name="T18" fmla="*/ 2 w 4"/>
                <a:gd name="T19" fmla="*/ 11 h 14"/>
                <a:gd name="T20" fmla="*/ 2 w 4"/>
                <a:gd name="T21" fmla="*/ 7 h 14"/>
                <a:gd name="T22" fmla="*/ 0 w 4"/>
                <a:gd name="T23" fmla="*/ 0 h 14"/>
                <a:gd name="T24" fmla="*/ 0 w 4"/>
                <a:gd name="T25" fmla="*/ 0 h 14"/>
                <a:gd name="T26" fmla="*/ 1 w 4"/>
                <a:gd name="T27" fmla="*/ 0 h 14"/>
                <a:gd name="T28" fmla="*/ 2 w 4"/>
                <a:gd name="T29" fmla="*/ 1 h 14"/>
                <a:gd name="T30" fmla="*/ 2 w 4"/>
                <a:gd name="T31" fmla="*/ 1 h 14"/>
                <a:gd name="T32" fmla="*/ 2 w 4"/>
                <a:gd name="T33" fmla="*/ 1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
                <a:gd name="T52" fmla="*/ 0 h 14"/>
                <a:gd name="T53" fmla="*/ 4 w 4"/>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 h="14">
                  <a:moveTo>
                    <a:pt x="2" y="1"/>
                  </a:moveTo>
                  <a:lnTo>
                    <a:pt x="3" y="1"/>
                  </a:lnTo>
                  <a:cubicBezTo>
                    <a:pt x="3" y="2"/>
                    <a:pt x="4" y="5"/>
                    <a:pt x="4" y="7"/>
                  </a:cubicBezTo>
                  <a:lnTo>
                    <a:pt x="4" y="14"/>
                  </a:lnTo>
                  <a:cubicBezTo>
                    <a:pt x="4" y="14"/>
                    <a:pt x="3" y="14"/>
                    <a:pt x="3" y="14"/>
                  </a:cubicBezTo>
                  <a:cubicBezTo>
                    <a:pt x="2" y="13"/>
                    <a:pt x="2" y="12"/>
                    <a:pt x="2" y="11"/>
                  </a:cubicBezTo>
                  <a:lnTo>
                    <a:pt x="2" y="7"/>
                  </a:lnTo>
                  <a:lnTo>
                    <a:pt x="0" y="0"/>
                  </a:lnTo>
                  <a:cubicBezTo>
                    <a:pt x="0" y="0"/>
                    <a:pt x="1" y="0"/>
                    <a:pt x="1" y="0"/>
                  </a:cubicBezTo>
                  <a:cubicBezTo>
                    <a:pt x="2" y="0"/>
                    <a:pt x="2" y="1"/>
                    <a:pt x="2" y="1"/>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01" name="Freeform 269">
              <a:extLst>
                <a:ext uri="{FF2B5EF4-FFF2-40B4-BE49-F238E27FC236}">
                  <a16:creationId xmlns:a16="http://schemas.microsoft.com/office/drawing/2014/main" xmlns="" id="{8961210C-E1D0-4891-BC9A-2F010AED9513}"/>
                </a:ext>
              </a:extLst>
            </p:cNvPr>
            <p:cNvSpPr>
              <a:spLocks/>
            </p:cNvSpPr>
            <p:nvPr>
              <p:custDataLst>
                <p:tags r:id="rId266"/>
              </p:custDataLst>
            </p:nvPr>
          </p:nvSpPr>
          <p:spPr bwMode="auto">
            <a:xfrm>
              <a:off x="2675" y="2429"/>
              <a:ext cx="51" cy="133"/>
            </a:xfrm>
            <a:custGeom>
              <a:avLst/>
              <a:gdLst>
                <a:gd name="T0" fmla="*/ 0 w 7"/>
                <a:gd name="T1" fmla="*/ 4 h 17"/>
                <a:gd name="T2" fmla="*/ 1 w 7"/>
                <a:gd name="T3" fmla="*/ 2 h 17"/>
                <a:gd name="T4" fmla="*/ 1 w 7"/>
                <a:gd name="T5" fmla="*/ 2 h 17"/>
                <a:gd name="T6" fmla="*/ 1 w 7"/>
                <a:gd name="T7" fmla="*/ 2 h 17"/>
                <a:gd name="T8" fmla="*/ 3 w 7"/>
                <a:gd name="T9" fmla="*/ 2 h 17"/>
                <a:gd name="T10" fmla="*/ 4 w 7"/>
                <a:gd name="T11" fmla="*/ 0 h 17"/>
                <a:gd name="T12" fmla="*/ 4 w 7"/>
                <a:gd name="T13" fmla="*/ 0 h 17"/>
                <a:gd name="T14" fmla="*/ 6 w 7"/>
                <a:gd name="T15" fmla="*/ 1 h 17"/>
                <a:gd name="T16" fmla="*/ 7 w 7"/>
                <a:gd name="T17" fmla="*/ 2 h 17"/>
                <a:gd name="T18" fmla="*/ 7 w 7"/>
                <a:gd name="T19" fmla="*/ 4 h 17"/>
                <a:gd name="T20" fmla="*/ 4 w 7"/>
                <a:gd name="T21" fmla="*/ 11 h 17"/>
                <a:gd name="T22" fmla="*/ 4 w 7"/>
                <a:gd name="T23" fmla="*/ 16 h 17"/>
                <a:gd name="T24" fmla="*/ 1 w 7"/>
                <a:gd name="T25" fmla="*/ 17 h 17"/>
                <a:gd name="T26" fmla="*/ 1 w 7"/>
                <a:gd name="T27" fmla="*/ 17 h 17"/>
                <a:gd name="T28" fmla="*/ 1 w 7"/>
                <a:gd name="T29" fmla="*/ 10 h 17"/>
                <a:gd name="T30" fmla="*/ 1 w 7"/>
                <a:gd name="T31" fmla="*/ 10 h 17"/>
                <a:gd name="T32" fmla="*/ 0 w 7"/>
                <a:gd name="T33" fmla="*/ 4 h 17"/>
                <a:gd name="T34" fmla="*/ 0 w 7"/>
                <a:gd name="T35" fmla="*/ 4 h 17"/>
                <a:gd name="T36" fmla="*/ 0 w 7"/>
                <a:gd name="T37" fmla="*/ 4 h 17"/>
                <a:gd name="T38" fmla="*/ 0 w 7"/>
                <a:gd name="T39" fmla="*/ 4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
                <a:gd name="T61" fmla="*/ 0 h 17"/>
                <a:gd name="T62" fmla="*/ 7 w 7"/>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 h="17">
                  <a:moveTo>
                    <a:pt x="0" y="4"/>
                  </a:moveTo>
                  <a:cubicBezTo>
                    <a:pt x="0" y="3"/>
                    <a:pt x="0" y="3"/>
                    <a:pt x="1" y="2"/>
                  </a:cubicBezTo>
                  <a:lnTo>
                    <a:pt x="3" y="2"/>
                  </a:lnTo>
                  <a:lnTo>
                    <a:pt x="4" y="0"/>
                  </a:lnTo>
                  <a:cubicBezTo>
                    <a:pt x="5" y="0"/>
                    <a:pt x="5" y="1"/>
                    <a:pt x="6" y="1"/>
                  </a:cubicBezTo>
                  <a:cubicBezTo>
                    <a:pt x="6" y="2"/>
                    <a:pt x="7" y="2"/>
                    <a:pt x="7" y="2"/>
                  </a:cubicBezTo>
                  <a:cubicBezTo>
                    <a:pt x="7" y="3"/>
                    <a:pt x="7" y="3"/>
                    <a:pt x="7" y="4"/>
                  </a:cubicBezTo>
                  <a:cubicBezTo>
                    <a:pt x="7" y="7"/>
                    <a:pt x="4" y="8"/>
                    <a:pt x="4" y="11"/>
                  </a:cubicBezTo>
                  <a:cubicBezTo>
                    <a:pt x="4" y="14"/>
                    <a:pt x="5" y="14"/>
                    <a:pt x="4" y="16"/>
                  </a:cubicBezTo>
                  <a:cubicBezTo>
                    <a:pt x="3" y="16"/>
                    <a:pt x="2" y="17"/>
                    <a:pt x="1" y="17"/>
                  </a:cubicBezTo>
                  <a:lnTo>
                    <a:pt x="1" y="10"/>
                  </a:lnTo>
                  <a:cubicBezTo>
                    <a:pt x="1" y="8"/>
                    <a:pt x="0" y="5"/>
                    <a:pt x="0" y="4"/>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02" name="Freeform 270">
              <a:extLst>
                <a:ext uri="{FF2B5EF4-FFF2-40B4-BE49-F238E27FC236}">
                  <a16:creationId xmlns:a16="http://schemas.microsoft.com/office/drawing/2014/main" xmlns="" id="{462C89BA-490D-499C-9C27-368AEA80E0C9}"/>
                </a:ext>
              </a:extLst>
            </p:cNvPr>
            <p:cNvSpPr>
              <a:spLocks/>
            </p:cNvSpPr>
            <p:nvPr>
              <p:custDataLst>
                <p:tags r:id="rId267"/>
              </p:custDataLst>
            </p:nvPr>
          </p:nvSpPr>
          <p:spPr bwMode="auto">
            <a:xfrm>
              <a:off x="2706" y="2394"/>
              <a:ext cx="216" cy="207"/>
            </a:xfrm>
            <a:custGeom>
              <a:avLst/>
              <a:gdLst>
                <a:gd name="T0" fmla="*/ 0 w 30"/>
                <a:gd name="T1" fmla="*/ 21 h 27"/>
                <a:gd name="T2" fmla="*/ 0 w 30"/>
                <a:gd name="T3" fmla="*/ 16 h 27"/>
                <a:gd name="T4" fmla="*/ 3 w 30"/>
                <a:gd name="T5" fmla="*/ 9 h 27"/>
                <a:gd name="T6" fmla="*/ 3 w 30"/>
                <a:gd name="T7" fmla="*/ 7 h 27"/>
                <a:gd name="T8" fmla="*/ 2 w 30"/>
                <a:gd name="T9" fmla="*/ 6 h 27"/>
                <a:gd name="T10" fmla="*/ 6 w 30"/>
                <a:gd name="T11" fmla="*/ 1 h 27"/>
                <a:gd name="T12" fmla="*/ 11 w 30"/>
                <a:gd name="T13" fmla="*/ 3 h 27"/>
                <a:gd name="T14" fmla="*/ 13 w 30"/>
                <a:gd name="T15" fmla="*/ 2 h 27"/>
                <a:gd name="T16" fmla="*/ 16 w 30"/>
                <a:gd name="T17" fmla="*/ 4 h 27"/>
                <a:gd name="T18" fmla="*/ 18 w 30"/>
                <a:gd name="T19" fmla="*/ 2 h 27"/>
                <a:gd name="T20" fmla="*/ 27 w 30"/>
                <a:gd name="T21" fmla="*/ 1 h 27"/>
                <a:gd name="T22" fmla="*/ 28 w 30"/>
                <a:gd name="T23" fmla="*/ 3 h 27"/>
                <a:gd name="T24" fmla="*/ 30 w 30"/>
                <a:gd name="T25" fmla="*/ 6 h 27"/>
                <a:gd name="T26" fmla="*/ 26 w 30"/>
                <a:gd name="T27" fmla="*/ 13 h 27"/>
                <a:gd name="T28" fmla="*/ 23 w 30"/>
                <a:gd name="T29" fmla="*/ 20 h 27"/>
                <a:gd name="T30" fmla="*/ 22 w 30"/>
                <a:gd name="T31" fmla="*/ 22 h 27"/>
                <a:gd name="T32" fmla="*/ 19 w 30"/>
                <a:gd name="T33" fmla="*/ 21 h 27"/>
                <a:gd name="T34" fmla="*/ 14 w 30"/>
                <a:gd name="T35" fmla="*/ 27 h 27"/>
                <a:gd name="T36" fmla="*/ 14 w 30"/>
                <a:gd name="T37" fmla="*/ 27 h 27"/>
                <a:gd name="T38" fmla="*/ 10 w 30"/>
                <a:gd name="T39" fmla="*/ 26 h 27"/>
                <a:gd name="T40" fmla="*/ 10 w 30"/>
                <a:gd name="T41" fmla="*/ 26 h 27"/>
                <a:gd name="T42" fmla="*/ 8 w 30"/>
                <a:gd name="T43" fmla="*/ 26 h 27"/>
                <a:gd name="T44" fmla="*/ 5 w 30"/>
                <a:gd name="T45" fmla="*/ 23 h 27"/>
                <a:gd name="T46" fmla="*/ 0 w 30"/>
                <a:gd name="T47" fmla="*/ 21 h 27"/>
                <a:gd name="T48" fmla="*/ 0 w 30"/>
                <a:gd name="T49" fmla="*/ 21 h 27"/>
                <a:gd name="T50" fmla="*/ 0 w 30"/>
                <a:gd name="T51" fmla="*/ 21 h 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0"/>
                <a:gd name="T79" fmla="*/ 0 h 27"/>
                <a:gd name="T80" fmla="*/ 30 w 30"/>
                <a:gd name="T81" fmla="*/ 27 h 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0" h="27">
                  <a:moveTo>
                    <a:pt x="0" y="21"/>
                  </a:moveTo>
                  <a:cubicBezTo>
                    <a:pt x="0" y="19"/>
                    <a:pt x="0" y="19"/>
                    <a:pt x="0" y="16"/>
                  </a:cubicBezTo>
                  <a:cubicBezTo>
                    <a:pt x="0" y="13"/>
                    <a:pt x="3" y="12"/>
                    <a:pt x="3" y="9"/>
                  </a:cubicBezTo>
                  <a:cubicBezTo>
                    <a:pt x="3" y="8"/>
                    <a:pt x="3" y="8"/>
                    <a:pt x="3" y="7"/>
                  </a:cubicBezTo>
                  <a:cubicBezTo>
                    <a:pt x="3" y="7"/>
                    <a:pt x="2" y="7"/>
                    <a:pt x="2" y="6"/>
                  </a:cubicBezTo>
                  <a:cubicBezTo>
                    <a:pt x="2" y="4"/>
                    <a:pt x="4" y="1"/>
                    <a:pt x="6" y="1"/>
                  </a:cubicBezTo>
                  <a:cubicBezTo>
                    <a:pt x="9" y="1"/>
                    <a:pt x="9" y="3"/>
                    <a:pt x="11" y="3"/>
                  </a:cubicBezTo>
                  <a:cubicBezTo>
                    <a:pt x="12" y="3"/>
                    <a:pt x="12" y="2"/>
                    <a:pt x="13" y="2"/>
                  </a:cubicBezTo>
                  <a:cubicBezTo>
                    <a:pt x="15" y="2"/>
                    <a:pt x="14" y="4"/>
                    <a:pt x="16" y="4"/>
                  </a:cubicBezTo>
                  <a:cubicBezTo>
                    <a:pt x="17" y="4"/>
                    <a:pt x="17" y="3"/>
                    <a:pt x="18" y="2"/>
                  </a:cubicBezTo>
                  <a:cubicBezTo>
                    <a:pt x="23" y="0"/>
                    <a:pt x="22" y="5"/>
                    <a:pt x="27" y="1"/>
                  </a:cubicBezTo>
                  <a:cubicBezTo>
                    <a:pt x="28" y="2"/>
                    <a:pt x="28" y="2"/>
                    <a:pt x="28" y="3"/>
                  </a:cubicBezTo>
                  <a:cubicBezTo>
                    <a:pt x="28" y="4"/>
                    <a:pt x="29" y="5"/>
                    <a:pt x="30" y="6"/>
                  </a:cubicBezTo>
                  <a:cubicBezTo>
                    <a:pt x="28" y="9"/>
                    <a:pt x="27" y="10"/>
                    <a:pt x="26" y="13"/>
                  </a:cubicBezTo>
                  <a:cubicBezTo>
                    <a:pt x="25" y="15"/>
                    <a:pt x="24" y="17"/>
                    <a:pt x="23" y="20"/>
                  </a:cubicBezTo>
                  <a:cubicBezTo>
                    <a:pt x="23" y="20"/>
                    <a:pt x="22" y="22"/>
                    <a:pt x="22" y="22"/>
                  </a:cubicBezTo>
                  <a:cubicBezTo>
                    <a:pt x="21" y="22"/>
                    <a:pt x="20" y="21"/>
                    <a:pt x="19" y="21"/>
                  </a:cubicBezTo>
                  <a:cubicBezTo>
                    <a:pt x="16" y="21"/>
                    <a:pt x="16" y="25"/>
                    <a:pt x="14" y="27"/>
                  </a:cubicBezTo>
                  <a:lnTo>
                    <a:pt x="10" y="26"/>
                  </a:lnTo>
                  <a:cubicBezTo>
                    <a:pt x="10" y="27"/>
                    <a:pt x="8" y="26"/>
                    <a:pt x="8" y="26"/>
                  </a:cubicBezTo>
                  <a:cubicBezTo>
                    <a:pt x="6" y="26"/>
                    <a:pt x="5" y="25"/>
                    <a:pt x="5" y="23"/>
                  </a:cubicBezTo>
                  <a:cubicBezTo>
                    <a:pt x="3" y="23"/>
                    <a:pt x="4" y="20"/>
                    <a:pt x="0" y="21"/>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03" name="Freeform 271">
              <a:extLst>
                <a:ext uri="{FF2B5EF4-FFF2-40B4-BE49-F238E27FC236}">
                  <a16:creationId xmlns:a16="http://schemas.microsoft.com/office/drawing/2014/main" xmlns="" id="{EB1F684C-855E-4AF3-A5B4-B10AAF486278}"/>
                </a:ext>
              </a:extLst>
            </p:cNvPr>
            <p:cNvSpPr>
              <a:spLocks/>
            </p:cNvSpPr>
            <p:nvPr>
              <p:custDataLst>
                <p:tags r:id="rId268"/>
              </p:custDataLst>
            </p:nvPr>
          </p:nvSpPr>
          <p:spPr bwMode="auto">
            <a:xfrm>
              <a:off x="3199" y="3262"/>
              <a:ext cx="24" cy="20"/>
            </a:xfrm>
            <a:custGeom>
              <a:avLst/>
              <a:gdLst>
                <a:gd name="T0" fmla="*/ 1 w 3"/>
                <a:gd name="T1" fmla="*/ 0 h 3"/>
                <a:gd name="T2" fmla="*/ 1 w 3"/>
                <a:gd name="T3" fmla="*/ 3 h 3"/>
                <a:gd name="T4" fmla="*/ 1 w 3"/>
                <a:gd name="T5" fmla="*/ 3 h 3"/>
                <a:gd name="T6" fmla="*/ 3 w 3"/>
                <a:gd name="T7" fmla="*/ 3 h 3"/>
                <a:gd name="T8" fmla="*/ 3 w 3"/>
                <a:gd name="T9" fmla="*/ 3 h 3"/>
                <a:gd name="T10" fmla="*/ 3 w 3"/>
                <a:gd name="T11" fmla="*/ 0 h 3"/>
                <a:gd name="T12" fmla="*/ 1 w 3"/>
                <a:gd name="T13" fmla="*/ 0 h 3"/>
                <a:gd name="T14" fmla="*/ 1 w 3"/>
                <a:gd name="T15" fmla="*/ 0 h 3"/>
                <a:gd name="T16" fmla="*/ 1 w 3"/>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1" y="0"/>
                  </a:moveTo>
                  <a:cubicBezTo>
                    <a:pt x="0" y="2"/>
                    <a:pt x="0" y="2"/>
                    <a:pt x="1" y="3"/>
                  </a:cubicBezTo>
                  <a:lnTo>
                    <a:pt x="3" y="3"/>
                  </a:lnTo>
                  <a:cubicBezTo>
                    <a:pt x="3" y="2"/>
                    <a:pt x="3" y="1"/>
                    <a:pt x="3" y="0"/>
                  </a:cubicBezTo>
                  <a:cubicBezTo>
                    <a:pt x="2" y="0"/>
                    <a:pt x="1" y="0"/>
                    <a:pt x="1"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04" name="Freeform 272">
              <a:extLst>
                <a:ext uri="{FF2B5EF4-FFF2-40B4-BE49-F238E27FC236}">
                  <a16:creationId xmlns:a16="http://schemas.microsoft.com/office/drawing/2014/main" xmlns="" id="{941CC162-8D21-46C0-90F7-A650561CDD41}"/>
                </a:ext>
              </a:extLst>
            </p:cNvPr>
            <p:cNvSpPr>
              <a:spLocks/>
            </p:cNvSpPr>
            <p:nvPr>
              <p:custDataLst>
                <p:tags r:id="rId269"/>
              </p:custDataLst>
            </p:nvPr>
          </p:nvSpPr>
          <p:spPr bwMode="auto">
            <a:xfrm>
              <a:off x="3121" y="3333"/>
              <a:ext cx="51" cy="27"/>
            </a:xfrm>
            <a:custGeom>
              <a:avLst/>
              <a:gdLst>
                <a:gd name="T0" fmla="*/ 1 w 7"/>
                <a:gd name="T1" fmla="*/ 2 h 4"/>
                <a:gd name="T2" fmla="*/ 5 w 7"/>
                <a:gd name="T3" fmla="*/ 0 h 4"/>
                <a:gd name="T4" fmla="*/ 7 w 7"/>
                <a:gd name="T5" fmla="*/ 1 h 4"/>
                <a:gd name="T6" fmla="*/ 3 w 7"/>
                <a:gd name="T7" fmla="*/ 4 h 4"/>
                <a:gd name="T8" fmla="*/ 1 w 7"/>
                <a:gd name="T9" fmla="*/ 2 h 4"/>
                <a:gd name="T10" fmla="*/ 1 w 7"/>
                <a:gd name="T11" fmla="*/ 2 h 4"/>
                <a:gd name="T12" fmla="*/ 1 w 7"/>
                <a:gd name="T13" fmla="*/ 2 h 4"/>
                <a:gd name="T14" fmla="*/ 0 60000 65536"/>
                <a:gd name="T15" fmla="*/ 0 60000 65536"/>
                <a:gd name="T16" fmla="*/ 0 60000 65536"/>
                <a:gd name="T17" fmla="*/ 0 60000 65536"/>
                <a:gd name="T18" fmla="*/ 0 60000 65536"/>
                <a:gd name="T19" fmla="*/ 0 60000 65536"/>
                <a:gd name="T20" fmla="*/ 0 60000 65536"/>
                <a:gd name="T21" fmla="*/ 0 w 7"/>
                <a:gd name="T22" fmla="*/ 0 h 4"/>
                <a:gd name="T23" fmla="*/ 7 w 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4">
                  <a:moveTo>
                    <a:pt x="1" y="2"/>
                  </a:moveTo>
                  <a:cubicBezTo>
                    <a:pt x="3" y="2"/>
                    <a:pt x="3" y="0"/>
                    <a:pt x="5" y="0"/>
                  </a:cubicBezTo>
                  <a:cubicBezTo>
                    <a:pt x="6" y="0"/>
                    <a:pt x="7" y="0"/>
                    <a:pt x="7" y="1"/>
                  </a:cubicBezTo>
                  <a:cubicBezTo>
                    <a:pt x="7" y="2"/>
                    <a:pt x="4" y="4"/>
                    <a:pt x="3" y="4"/>
                  </a:cubicBezTo>
                  <a:cubicBezTo>
                    <a:pt x="3" y="4"/>
                    <a:pt x="0" y="2"/>
                    <a:pt x="1" y="2"/>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05" name="Freeform 273">
              <a:extLst>
                <a:ext uri="{FF2B5EF4-FFF2-40B4-BE49-F238E27FC236}">
                  <a16:creationId xmlns:a16="http://schemas.microsoft.com/office/drawing/2014/main" xmlns="" id="{CF41C9A7-2FEA-44BC-9DC6-604A38E69260}"/>
                </a:ext>
              </a:extLst>
            </p:cNvPr>
            <p:cNvSpPr>
              <a:spLocks/>
            </p:cNvSpPr>
            <p:nvPr>
              <p:custDataLst>
                <p:tags r:id="rId270"/>
              </p:custDataLst>
            </p:nvPr>
          </p:nvSpPr>
          <p:spPr bwMode="auto">
            <a:xfrm>
              <a:off x="4745" y="1744"/>
              <a:ext cx="86" cy="125"/>
            </a:xfrm>
            <a:custGeom>
              <a:avLst/>
              <a:gdLst>
                <a:gd name="T0" fmla="*/ 11 w 12"/>
                <a:gd name="T1" fmla="*/ 0 h 16"/>
                <a:gd name="T2" fmla="*/ 11 w 12"/>
                <a:gd name="T3" fmla="*/ 2 h 16"/>
                <a:gd name="T4" fmla="*/ 12 w 12"/>
                <a:gd name="T5" fmla="*/ 3 h 16"/>
                <a:gd name="T6" fmla="*/ 10 w 12"/>
                <a:gd name="T7" fmla="*/ 2 h 16"/>
                <a:gd name="T8" fmla="*/ 9 w 12"/>
                <a:gd name="T9" fmla="*/ 4 h 16"/>
                <a:gd name="T10" fmla="*/ 10 w 12"/>
                <a:gd name="T11" fmla="*/ 7 h 16"/>
                <a:gd name="T12" fmla="*/ 9 w 12"/>
                <a:gd name="T13" fmla="*/ 8 h 16"/>
                <a:gd name="T14" fmla="*/ 7 w 12"/>
                <a:gd name="T15" fmla="*/ 9 h 16"/>
                <a:gd name="T16" fmla="*/ 9 w 12"/>
                <a:gd name="T17" fmla="*/ 11 h 16"/>
                <a:gd name="T18" fmla="*/ 12 w 12"/>
                <a:gd name="T19" fmla="*/ 14 h 16"/>
                <a:gd name="T20" fmla="*/ 12 w 12"/>
                <a:gd name="T21" fmla="*/ 14 h 16"/>
                <a:gd name="T22" fmla="*/ 12 w 12"/>
                <a:gd name="T23" fmla="*/ 14 h 16"/>
                <a:gd name="T24" fmla="*/ 12 w 12"/>
                <a:gd name="T25" fmla="*/ 14 h 16"/>
                <a:gd name="T26" fmla="*/ 9 w 12"/>
                <a:gd name="T27" fmla="*/ 16 h 16"/>
                <a:gd name="T28" fmla="*/ 8 w 12"/>
                <a:gd name="T29" fmla="*/ 15 h 16"/>
                <a:gd name="T30" fmla="*/ 6 w 12"/>
                <a:gd name="T31" fmla="*/ 14 h 16"/>
                <a:gd name="T32" fmla="*/ 3 w 12"/>
                <a:gd name="T33" fmla="*/ 13 h 16"/>
                <a:gd name="T34" fmla="*/ 4 w 12"/>
                <a:gd name="T35" fmla="*/ 12 h 16"/>
                <a:gd name="T36" fmla="*/ 0 w 12"/>
                <a:gd name="T37" fmla="*/ 9 h 16"/>
                <a:gd name="T38" fmla="*/ 4 w 12"/>
                <a:gd name="T39" fmla="*/ 5 h 16"/>
                <a:gd name="T40" fmla="*/ 11 w 12"/>
                <a:gd name="T41" fmla="*/ 0 h 16"/>
                <a:gd name="T42" fmla="*/ 11 w 12"/>
                <a:gd name="T43" fmla="*/ 0 h 16"/>
                <a:gd name="T44" fmla="*/ 11 w 12"/>
                <a:gd name="T45" fmla="*/ 0 h 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
                <a:gd name="T70" fmla="*/ 0 h 16"/>
                <a:gd name="T71" fmla="*/ 12 w 12"/>
                <a:gd name="T72" fmla="*/ 16 h 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 h="16">
                  <a:moveTo>
                    <a:pt x="11" y="0"/>
                  </a:moveTo>
                  <a:cubicBezTo>
                    <a:pt x="11" y="1"/>
                    <a:pt x="11" y="1"/>
                    <a:pt x="11" y="2"/>
                  </a:cubicBezTo>
                  <a:cubicBezTo>
                    <a:pt x="11" y="2"/>
                    <a:pt x="12" y="3"/>
                    <a:pt x="12" y="3"/>
                  </a:cubicBezTo>
                  <a:cubicBezTo>
                    <a:pt x="11" y="3"/>
                    <a:pt x="10" y="3"/>
                    <a:pt x="10" y="2"/>
                  </a:cubicBezTo>
                  <a:cubicBezTo>
                    <a:pt x="9" y="3"/>
                    <a:pt x="9" y="3"/>
                    <a:pt x="9" y="4"/>
                  </a:cubicBezTo>
                  <a:cubicBezTo>
                    <a:pt x="9" y="5"/>
                    <a:pt x="10" y="6"/>
                    <a:pt x="10" y="7"/>
                  </a:cubicBezTo>
                  <a:cubicBezTo>
                    <a:pt x="10" y="8"/>
                    <a:pt x="9" y="8"/>
                    <a:pt x="9" y="8"/>
                  </a:cubicBezTo>
                  <a:cubicBezTo>
                    <a:pt x="8" y="8"/>
                    <a:pt x="7" y="9"/>
                    <a:pt x="7" y="9"/>
                  </a:cubicBezTo>
                  <a:cubicBezTo>
                    <a:pt x="7" y="10"/>
                    <a:pt x="8" y="11"/>
                    <a:pt x="9" y="11"/>
                  </a:cubicBezTo>
                  <a:cubicBezTo>
                    <a:pt x="10" y="11"/>
                    <a:pt x="11" y="12"/>
                    <a:pt x="12" y="14"/>
                  </a:cubicBezTo>
                  <a:cubicBezTo>
                    <a:pt x="10" y="14"/>
                    <a:pt x="9" y="14"/>
                    <a:pt x="9" y="16"/>
                  </a:cubicBezTo>
                  <a:cubicBezTo>
                    <a:pt x="9" y="16"/>
                    <a:pt x="8" y="16"/>
                    <a:pt x="8" y="15"/>
                  </a:cubicBezTo>
                  <a:cubicBezTo>
                    <a:pt x="7" y="15"/>
                    <a:pt x="6" y="14"/>
                    <a:pt x="6" y="14"/>
                  </a:cubicBezTo>
                  <a:cubicBezTo>
                    <a:pt x="5" y="14"/>
                    <a:pt x="3" y="14"/>
                    <a:pt x="3" y="13"/>
                  </a:cubicBezTo>
                  <a:cubicBezTo>
                    <a:pt x="3" y="12"/>
                    <a:pt x="3" y="12"/>
                    <a:pt x="4" y="12"/>
                  </a:cubicBezTo>
                  <a:cubicBezTo>
                    <a:pt x="2" y="11"/>
                    <a:pt x="2" y="9"/>
                    <a:pt x="0" y="9"/>
                  </a:cubicBezTo>
                  <a:cubicBezTo>
                    <a:pt x="1" y="7"/>
                    <a:pt x="3" y="7"/>
                    <a:pt x="4" y="5"/>
                  </a:cubicBezTo>
                  <a:cubicBezTo>
                    <a:pt x="8" y="5"/>
                    <a:pt x="8" y="0"/>
                    <a:pt x="11"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06" name="Freeform 274">
              <a:extLst>
                <a:ext uri="{FF2B5EF4-FFF2-40B4-BE49-F238E27FC236}">
                  <a16:creationId xmlns:a16="http://schemas.microsoft.com/office/drawing/2014/main" xmlns="" id="{D6D87DB2-F117-46CF-8618-43B75F61E5CB}"/>
                </a:ext>
              </a:extLst>
            </p:cNvPr>
            <p:cNvSpPr>
              <a:spLocks/>
            </p:cNvSpPr>
            <p:nvPr>
              <p:custDataLst>
                <p:tags r:id="rId271"/>
              </p:custDataLst>
            </p:nvPr>
          </p:nvSpPr>
          <p:spPr bwMode="auto">
            <a:xfrm>
              <a:off x="4068" y="2034"/>
              <a:ext cx="153" cy="94"/>
            </a:xfrm>
            <a:custGeom>
              <a:avLst/>
              <a:gdLst>
                <a:gd name="T0" fmla="*/ 0 w 21"/>
                <a:gd name="T1" fmla="*/ 0 h 12"/>
                <a:gd name="T2" fmla="*/ 4 w 21"/>
                <a:gd name="T3" fmla="*/ 0 h 12"/>
                <a:gd name="T4" fmla="*/ 4 w 21"/>
                <a:gd name="T5" fmla="*/ 0 h 12"/>
                <a:gd name="T6" fmla="*/ 7 w 21"/>
                <a:gd name="T7" fmla="*/ 2 h 12"/>
                <a:gd name="T8" fmla="*/ 20 w 21"/>
                <a:gd name="T9" fmla="*/ 7 h 12"/>
                <a:gd name="T10" fmla="*/ 20 w 21"/>
                <a:gd name="T11" fmla="*/ 7 h 12"/>
                <a:gd name="T12" fmla="*/ 20 w 21"/>
                <a:gd name="T13" fmla="*/ 8 h 12"/>
                <a:gd name="T14" fmla="*/ 20 w 21"/>
                <a:gd name="T15" fmla="*/ 8 h 12"/>
                <a:gd name="T16" fmla="*/ 21 w 21"/>
                <a:gd name="T17" fmla="*/ 11 h 12"/>
                <a:gd name="T18" fmla="*/ 13 w 21"/>
                <a:gd name="T19" fmla="*/ 10 h 12"/>
                <a:gd name="T20" fmla="*/ 11 w 21"/>
                <a:gd name="T21" fmla="*/ 8 h 12"/>
                <a:gd name="T22" fmla="*/ 6 w 21"/>
                <a:gd name="T23" fmla="*/ 7 h 12"/>
                <a:gd name="T24" fmla="*/ 0 w 21"/>
                <a:gd name="T25" fmla="*/ 4 h 12"/>
                <a:gd name="T26" fmla="*/ 0 w 21"/>
                <a:gd name="T27" fmla="*/ 4 h 12"/>
                <a:gd name="T28" fmla="*/ 0 w 21"/>
                <a:gd name="T29" fmla="*/ 0 h 12"/>
                <a:gd name="T30" fmla="*/ 0 w 21"/>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12"/>
                <a:gd name="T50" fmla="*/ 21 w 21"/>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12">
                  <a:moveTo>
                    <a:pt x="0" y="0"/>
                  </a:moveTo>
                  <a:lnTo>
                    <a:pt x="4" y="0"/>
                  </a:lnTo>
                  <a:cubicBezTo>
                    <a:pt x="4" y="1"/>
                    <a:pt x="6" y="1"/>
                    <a:pt x="7" y="2"/>
                  </a:cubicBezTo>
                  <a:cubicBezTo>
                    <a:pt x="11" y="4"/>
                    <a:pt x="13" y="7"/>
                    <a:pt x="20" y="7"/>
                  </a:cubicBezTo>
                  <a:lnTo>
                    <a:pt x="20" y="8"/>
                  </a:lnTo>
                  <a:cubicBezTo>
                    <a:pt x="20" y="9"/>
                    <a:pt x="20" y="10"/>
                    <a:pt x="21" y="11"/>
                  </a:cubicBezTo>
                  <a:cubicBezTo>
                    <a:pt x="20" y="12"/>
                    <a:pt x="14" y="10"/>
                    <a:pt x="13" y="10"/>
                  </a:cubicBezTo>
                  <a:cubicBezTo>
                    <a:pt x="12" y="9"/>
                    <a:pt x="12" y="8"/>
                    <a:pt x="11" y="8"/>
                  </a:cubicBezTo>
                  <a:cubicBezTo>
                    <a:pt x="9" y="7"/>
                    <a:pt x="7" y="9"/>
                    <a:pt x="6" y="7"/>
                  </a:cubicBezTo>
                  <a:cubicBezTo>
                    <a:pt x="5" y="7"/>
                    <a:pt x="1" y="5"/>
                    <a:pt x="0" y="4"/>
                  </a:cubicBezTo>
                  <a:lnTo>
                    <a:pt x="0" y="0"/>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07" name="Freeform 275">
              <a:extLst>
                <a:ext uri="{FF2B5EF4-FFF2-40B4-BE49-F238E27FC236}">
                  <a16:creationId xmlns:a16="http://schemas.microsoft.com/office/drawing/2014/main" xmlns="" id="{28F5E974-3661-493E-9FA8-5F1FEF480FB8}"/>
                </a:ext>
              </a:extLst>
            </p:cNvPr>
            <p:cNvSpPr>
              <a:spLocks/>
            </p:cNvSpPr>
            <p:nvPr>
              <p:custDataLst>
                <p:tags r:id="rId272"/>
              </p:custDataLst>
            </p:nvPr>
          </p:nvSpPr>
          <p:spPr bwMode="auto">
            <a:xfrm>
              <a:off x="4229" y="2073"/>
              <a:ext cx="50" cy="47"/>
            </a:xfrm>
            <a:custGeom>
              <a:avLst/>
              <a:gdLst>
                <a:gd name="T0" fmla="*/ 7 w 7"/>
                <a:gd name="T1" fmla="*/ 2 h 6"/>
                <a:gd name="T2" fmla="*/ 4 w 7"/>
                <a:gd name="T3" fmla="*/ 6 h 6"/>
                <a:gd name="T4" fmla="*/ 3 w 7"/>
                <a:gd name="T5" fmla="*/ 5 h 6"/>
                <a:gd name="T6" fmla="*/ 0 w 7"/>
                <a:gd name="T7" fmla="*/ 4 h 6"/>
                <a:gd name="T8" fmla="*/ 0 w 7"/>
                <a:gd name="T9" fmla="*/ 2 h 6"/>
                <a:gd name="T10" fmla="*/ 2 w 7"/>
                <a:gd name="T11" fmla="*/ 0 h 6"/>
                <a:gd name="T12" fmla="*/ 7 w 7"/>
                <a:gd name="T13" fmla="*/ 2 h 6"/>
                <a:gd name="T14" fmla="*/ 7 w 7"/>
                <a:gd name="T15" fmla="*/ 2 h 6"/>
                <a:gd name="T16" fmla="*/ 7 w 7"/>
                <a:gd name="T17" fmla="*/ 2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6"/>
                <a:gd name="T29" fmla="*/ 7 w 7"/>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6">
                  <a:moveTo>
                    <a:pt x="7" y="2"/>
                  </a:moveTo>
                  <a:cubicBezTo>
                    <a:pt x="7" y="3"/>
                    <a:pt x="6" y="6"/>
                    <a:pt x="4" y="6"/>
                  </a:cubicBezTo>
                  <a:cubicBezTo>
                    <a:pt x="4" y="6"/>
                    <a:pt x="3" y="5"/>
                    <a:pt x="3" y="5"/>
                  </a:cubicBezTo>
                  <a:cubicBezTo>
                    <a:pt x="2" y="5"/>
                    <a:pt x="1" y="4"/>
                    <a:pt x="0" y="4"/>
                  </a:cubicBezTo>
                  <a:cubicBezTo>
                    <a:pt x="0" y="3"/>
                    <a:pt x="0" y="3"/>
                    <a:pt x="0" y="2"/>
                  </a:cubicBezTo>
                  <a:cubicBezTo>
                    <a:pt x="2" y="2"/>
                    <a:pt x="2" y="0"/>
                    <a:pt x="2" y="0"/>
                  </a:cubicBezTo>
                  <a:cubicBezTo>
                    <a:pt x="3" y="1"/>
                    <a:pt x="6" y="2"/>
                    <a:pt x="7" y="2"/>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08" name="Freeform 276">
              <a:extLst>
                <a:ext uri="{FF2B5EF4-FFF2-40B4-BE49-F238E27FC236}">
                  <a16:creationId xmlns:a16="http://schemas.microsoft.com/office/drawing/2014/main" xmlns="" id="{D783B950-42F6-4565-A630-42D5D90EE132}"/>
                </a:ext>
              </a:extLst>
            </p:cNvPr>
            <p:cNvSpPr>
              <a:spLocks/>
            </p:cNvSpPr>
            <p:nvPr>
              <p:custDataLst>
                <p:tags r:id="rId273"/>
              </p:custDataLst>
            </p:nvPr>
          </p:nvSpPr>
          <p:spPr bwMode="auto">
            <a:xfrm>
              <a:off x="4221" y="2120"/>
              <a:ext cx="94" cy="121"/>
            </a:xfrm>
            <a:custGeom>
              <a:avLst/>
              <a:gdLst>
                <a:gd name="T0" fmla="*/ 13 w 13"/>
                <a:gd name="T1" fmla="*/ 11 h 16"/>
                <a:gd name="T2" fmla="*/ 11 w 13"/>
                <a:gd name="T3" fmla="*/ 8 h 16"/>
                <a:gd name="T4" fmla="*/ 11 w 13"/>
                <a:gd name="T5" fmla="*/ 8 h 16"/>
                <a:gd name="T6" fmla="*/ 10 w 13"/>
                <a:gd name="T7" fmla="*/ 9 h 16"/>
                <a:gd name="T8" fmla="*/ 9 w 13"/>
                <a:gd name="T9" fmla="*/ 8 h 16"/>
                <a:gd name="T10" fmla="*/ 11 w 13"/>
                <a:gd name="T11" fmla="*/ 4 h 16"/>
                <a:gd name="T12" fmla="*/ 11 w 13"/>
                <a:gd name="T13" fmla="*/ 4 h 16"/>
                <a:gd name="T14" fmla="*/ 5 w 13"/>
                <a:gd name="T15" fmla="*/ 4 h 16"/>
                <a:gd name="T16" fmla="*/ 5 w 13"/>
                <a:gd name="T17" fmla="*/ 4 h 16"/>
                <a:gd name="T18" fmla="*/ 4 w 13"/>
                <a:gd name="T19" fmla="*/ 1 h 16"/>
                <a:gd name="T20" fmla="*/ 3 w 13"/>
                <a:gd name="T21" fmla="*/ 0 h 16"/>
                <a:gd name="T22" fmla="*/ 1 w 13"/>
                <a:gd name="T23" fmla="*/ 0 h 16"/>
                <a:gd name="T24" fmla="*/ 0 w 13"/>
                <a:gd name="T25" fmla="*/ 2 h 16"/>
                <a:gd name="T26" fmla="*/ 2 w 13"/>
                <a:gd name="T27" fmla="*/ 4 h 16"/>
                <a:gd name="T28" fmla="*/ 0 w 13"/>
                <a:gd name="T29" fmla="*/ 6 h 16"/>
                <a:gd name="T30" fmla="*/ 3 w 13"/>
                <a:gd name="T31" fmla="*/ 8 h 16"/>
                <a:gd name="T32" fmla="*/ 3 w 13"/>
                <a:gd name="T33" fmla="*/ 8 h 16"/>
                <a:gd name="T34" fmla="*/ 4 w 13"/>
                <a:gd name="T35" fmla="*/ 13 h 16"/>
                <a:gd name="T36" fmla="*/ 4 w 13"/>
                <a:gd name="T37" fmla="*/ 13 h 16"/>
                <a:gd name="T38" fmla="*/ 7 w 13"/>
                <a:gd name="T39" fmla="*/ 11 h 16"/>
                <a:gd name="T40" fmla="*/ 7 w 13"/>
                <a:gd name="T41" fmla="*/ 10 h 16"/>
                <a:gd name="T42" fmla="*/ 9 w 13"/>
                <a:gd name="T43" fmla="*/ 10 h 16"/>
                <a:gd name="T44" fmla="*/ 11 w 13"/>
                <a:gd name="T45" fmla="*/ 16 h 16"/>
                <a:gd name="T46" fmla="*/ 13 w 13"/>
                <a:gd name="T47" fmla="*/ 11 h 16"/>
                <a:gd name="T48" fmla="*/ 13 w 13"/>
                <a:gd name="T49" fmla="*/ 11 h 16"/>
                <a:gd name="T50" fmla="*/ 13 w 13"/>
                <a:gd name="T51" fmla="*/ 11 h 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
                <a:gd name="T79" fmla="*/ 0 h 16"/>
                <a:gd name="T80" fmla="*/ 13 w 13"/>
                <a:gd name="T81" fmla="*/ 16 h 1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 h="16">
                  <a:moveTo>
                    <a:pt x="13" y="11"/>
                  </a:moveTo>
                  <a:lnTo>
                    <a:pt x="11" y="8"/>
                  </a:lnTo>
                  <a:cubicBezTo>
                    <a:pt x="11" y="8"/>
                    <a:pt x="10" y="9"/>
                    <a:pt x="10" y="9"/>
                  </a:cubicBezTo>
                  <a:cubicBezTo>
                    <a:pt x="9" y="9"/>
                    <a:pt x="9" y="9"/>
                    <a:pt x="9" y="8"/>
                  </a:cubicBezTo>
                  <a:cubicBezTo>
                    <a:pt x="9" y="6"/>
                    <a:pt x="11" y="5"/>
                    <a:pt x="11" y="4"/>
                  </a:cubicBezTo>
                  <a:lnTo>
                    <a:pt x="5" y="4"/>
                  </a:lnTo>
                  <a:cubicBezTo>
                    <a:pt x="5" y="4"/>
                    <a:pt x="4" y="2"/>
                    <a:pt x="4" y="1"/>
                  </a:cubicBezTo>
                  <a:cubicBezTo>
                    <a:pt x="4" y="1"/>
                    <a:pt x="3" y="1"/>
                    <a:pt x="3" y="0"/>
                  </a:cubicBezTo>
                  <a:cubicBezTo>
                    <a:pt x="2" y="0"/>
                    <a:pt x="2" y="0"/>
                    <a:pt x="1" y="0"/>
                  </a:cubicBezTo>
                  <a:cubicBezTo>
                    <a:pt x="1" y="0"/>
                    <a:pt x="0" y="1"/>
                    <a:pt x="0" y="2"/>
                  </a:cubicBezTo>
                  <a:cubicBezTo>
                    <a:pt x="0" y="2"/>
                    <a:pt x="2" y="4"/>
                    <a:pt x="2" y="4"/>
                  </a:cubicBezTo>
                  <a:cubicBezTo>
                    <a:pt x="2" y="4"/>
                    <a:pt x="0" y="5"/>
                    <a:pt x="0" y="6"/>
                  </a:cubicBezTo>
                  <a:cubicBezTo>
                    <a:pt x="0" y="7"/>
                    <a:pt x="2" y="8"/>
                    <a:pt x="3" y="8"/>
                  </a:cubicBezTo>
                  <a:lnTo>
                    <a:pt x="4" y="13"/>
                  </a:lnTo>
                  <a:cubicBezTo>
                    <a:pt x="4" y="12"/>
                    <a:pt x="6" y="12"/>
                    <a:pt x="7" y="11"/>
                  </a:cubicBezTo>
                  <a:cubicBezTo>
                    <a:pt x="7" y="11"/>
                    <a:pt x="7" y="11"/>
                    <a:pt x="7" y="10"/>
                  </a:cubicBezTo>
                  <a:cubicBezTo>
                    <a:pt x="8" y="11"/>
                    <a:pt x="8" y="10"/>
                    <a:pt x="9" y="10"/>
                  </a:cubicBezTo>
                  <a:cubicBezTo>
                    <a:pt x="9" y="11"/>
                    <a:pt x="10" y="14"/>
                    <a:pt x="11" y="16"/>
                  </a:cubicBezTo>
                  <a:cubicBezTo>
                    <a:pt x="13" y="14"/>
                    <a:pt x="13" y="13"/>
                    <a:pt x="13" y="11"/>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09" name="Freeform 277">
              <a:extLst>
                <a:ext uri="{FF2B5EF4-FFF2-40B4-BE49-F238E27FC236}">
                  <a16:creationId xmlns:a16="http://schemas.microsoft.com/office/drawing/2014/main" xmlns="" id="{73BE41F3-6782-4C6E-92E3-DEC43383D049}"/>
                </a:ext>
              </a:extLst>
            </p:cNvPr>
            <p:cNvSpPr>
              <a:spLocks/>
            </p:cNvSpPr>
            <p:nvPr>
              <p:custDataLst>
                <p:tags r:id="rId274"/>
              </p:custDataLst>
            </p:nvPr>
          </p:nvSpPr>
          <p:spPr bwMode="auto">
            <a:xfrm>
              <a:off x="4475" y="2178"/>
              <a:ext cx="157" cy="321"/>
            </a:xfrm>
            <a:custGeom>
              <a:avLst/>
              <a:gdLst>
                <a:gd name="T0" fmla="*/ 13 w 21"/>
                <a:gd name="T1" fmla="*/ 5 h 42"/>
                <a:gd name="T2" fmla="*/ 9 w 21"/>
                <a:gd name="T3" fmla="*/ 10 h 42"/>
                <a:gd name="T4" fmla="*/ 12 w 21"/>
                <a:gd name="T5" fmla="*/ 15 h 42"/>
                <a:gd name="T6" fmla="*/ 13 w 21"/>
                <a:gd name="T7" fmla="*/ 17 h 42"/>
                <a:gd name="T8" fmla="*/ 14 w 21"/>
                <a:gd name="T9" fmla="*/ 18 h 42"/>
                <a:gd name="T10" fmla="*/ 14 w 21"/>
                <a:gd name="T11" fmla="*/ 18 h 42"/>
                <a:gd name="T12" fmla="*/ 20 w 21"/>
                <a:gd name="T13" fmla="*/ 24 h 42"/>
                <a:gd name="T14" fmla="*/ 20 w 21"/>
                <a:gd name="T15" fmla="*/ 24 h 42"/>
                <a:gd name="T16" fmla="*/ 21 w 21"/>
                <a:gd name="T17" fmla="*/ 31 h 42"/>
                <a:gd name="T18" fmla="*/ 21 w 21"/>
                <a:gd name="T19" fmla="*/ 34 h 42"/>
                <a:gd name="T20" fmla="*/ 16 w 21"/>
                <a:gd name="T21" fmla="*/ 38 h 42"/>
                <a:gd name="T22" fmla="*/ 14 w 21"/>
                <a:gd name="T23" fmla="*/ 38 h 42"/>
                <a:gd name="T24" fmla="*/ 11 w 21"/>
                <a:gd name="T25" fmla="*/ 42 h 42"/>
                <a:gd name="T26" fmla="*/ 10 w 21"/>
                <a:gd name="T27" fmla="*/ 40 h 42"/>
                <a:gd name="T28" fmla="*/ 10 w 21"/>
                <a:gd name="T29" fmla="*/ 37 h 42"/>
                <a:gd name="T30" fmla="*/ 14 w 21"/>
                <a:gd name="T31" fmla="*/ 36 h 42"/>
                <a:gd name="T32" fmla="*/ 18 w 21"/>
                <a:gd name="T33" fmla="*/ 30 h 42"/>
                <a:gd name="T34" fmla="*/ 18 w 21"/>
                <a:gd name="T35" fmla="*/ 30 h 42"/>
                <a:gd name="T36" fmla="*/ 17 w 21"/>
                <a:gd name="T37" fmla="*/ 26 h 42"/>
                <a:gd name="T38" fmla="*/ 17 w 21"/>
                <a:gd name="T39" fmla="*/ 26 h 42"/>
                <a:gd name="T40" fmla="*/ 10 w 21"/>
                <a:gd name="T41" fmla="*/ 15 h 42"/>
                <a:gd name="T42" fmla="*/ 4 w 21"/>
                <a:gd name="T43" fmla="*/ 8 h 42"/>
                <a:gd name="T44" fmla="*/ 0 w 21"/>
                <a:gd name="T45" fmla="*/ 3 h 42"/>
                <a:gd name="T46" fmla="*/ 7 w 21"/>
                <a:gd name="T47" fmla="*/ 0 h 42"/>
                <a:gd name="T48" fmla="*/ 11 w 21"/>
                <a:gd name="T49" fmla="*/ 2 h 42"/>
                <a:gd name="T50" fmla="*/ 13 w 21"/>
                <a:gd name="T51" fmla="*/ 5 h 42"/>
                <a:gd name="T52" fmla="*/ 13 w 21"/>
                <a:gd name="T53" fmla="*/ 5 h 42"/>
                <a:gd name="T54" fmla="*/ 13 w 21"/>
                <a:gd name="T55" fmla="*/ 5 h 4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
                <a:gd name="T85" fmla="*/ 0 h 42"/>
                <a:gd name="T86" fmla="*/ 21 w 21"/>
                <a:gd name="T87" fmla="*/ 42 h 4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 h="42">
                  <a:moveTo>
                    <a:pt x="13" y="5"/>
                  </a:moveTo>
                  <a:cubicBezTo>
                    <a:pt x="13" y="5"/>
                    <a:pt x="11" y="6"/>
                    <a:pt x="9" y="10"/>
                  </a:cubicBezTo>
                  <a:cubicBezTo>
                    <a:pt x="8" y="10"/>
                    <a:pt x="10" y="15"/>
                    <a:pt x="12" y="15"/>
                  </a:cubicBezTo>
                  <a:cubicBezTo>
                    <a:pt x="12" y="15"/>
                    <a:pt x="13" y="17"/>
                    <a:pt x="13" y="17"/>
                  </a:cubicBezTo>
                  <a:cubicBezTo>
                    <a:pt x="13" y="18"/>
                    <a:pt x="14" y="18"/>
                    <a:pt x="14" y="18"/>
                  </a:cubicBezTo>
                  <a:lnTo>
                    <a:pt x="20" y="24"/>
                  </a:lnTo>
                  <a:cubicBezTo>
                    <a:pt x="20" y="26"/>
                    <a:pt x="21" y="28"/>
                    <a:pt x="21" y="31"/>
                  </a:cubicBezTo>
                  <a:cubicBezTo>
                    <a:pt x="21" y="32"/>
                    <a:pt x="21" y="33"/>
                    <a:pt x="21" y="34"/>
                  </a:cubicBezTo>
                  <a:cubicBezTo>
                    <a:pt x="19" y="35"/>
                    <a:pt x="17" y="37"/>
                    <a:pt x="16" y="38"/>
                  </a:cubicBezTo>
                  <a:cubicBezTo>
                    <a:pt x="16" y="37"/>
                    <a:pt x="15" y="38"/>
                    <a:pt x="14" y="38"/>
                  </a:cubicBezTo>
                  <a:cubicBezTo>
                    <a:pt x="14" y="39"/>
                    <a:pt x="12" y="42"/>
                    <a:pt x="11" y="42"/>
                  </a:cubicBezTo>
                  <a:cubicBezTo>
                    <a:pt x="10" y="42"/>
                    <a:pt x="10" y="41"/>
                    <a:pt x="10" y="40"/>
                  </a:cubicBezTo>
                  <a:cubicBezTo>
                    <a:pt x="10" y="39"/>
                    <a:pt x="10" y="39"/>
                    <a:pt x="10" y="37"/>
                  </a:cubicBezTo>
                  <a:cubicBezTo>
                    <a:pt x="12" y="37"/>
                    <a:pt x="12" y="36"/>
                    <a:pt x="14" y="36"/>
                  </a:cubicBezTo>
                  <a:cubicBezTo>
                    <a:pt x="14" y="34"/>
                    <a:pt x="16" y="31"/>
                    <a:pt x="18" y="30"/>
                  </a:cubicBezTo>
                  <a:lnTo>
                    <a:pt x="17" y="26"/>
                  </a:lnTo>
                  <a:cubicBezTo>
                    <a:pt x="17" y="20"/>
                    <a:pt x="13" y="18"/>
                    <a:pt x="10" y="15"/>
                  </a:cubicBezTo>
                  <a:cubicBezTo>
                    <a:pt x="8" y="13"/>
                    <a:pt x="5" y="10"/>
                    <a:pt x="4" y="8"/>
                  </a:cubicBezTo>
                  <a:cubicBezTo>
                    <a:pt x="3" y="6"/>
                    <a:pt x="1" y="4"/>
                    <a:pt x="0" y="3"/>
                  </a:cubicBezTo>
                  <a:cubicBezTo>
                    <a:pt x="3" y="2"/>
                    <a:pt x="6" y="2"/>
                    <a:pt x="7" y="0"/>
                  </a:cubicBezTo>
                  <a:cubicBezTo>
                    <a:pt x="8" y="1"/>
                    <a:pt x="10" y="2"/>
                    <a:pt x="11" y="2"/>
                  </a:cubicBezTo>
                  <a:cubicBezTo>
                    <a:pt x="12" y="3"/>
                    <a:pt x="12" y="3"/>
                    <a:pt x="13" y="5"/>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10" name="Freeform 278">
              <a:extLst>
                <a:ext uri="{FF2B5EF4-FFF2-40B4-BE49-F238E27FC236}">
                  <a16:creationId xmlns:a16="http://schemas.microsoft.com/office/drawing/2014/main" xmlns="" id="{90934175-BD8F-423C-94BD-0FBF40747052}"/>
                </a:ext>
              </a:extLst>
            </p:cNvPr>
            <p:cNvSpPr>
              <a:spLocks/>
            </p:cNvSpPr>
            <p:nvPr>
              <p:custDataLst>
                <p:tags r:id="rId275"/>
              </p:custDataLst>
            </p:nvPr>
          </p:nvSpPr>
          <p:spPr bwMode="auto">
            <a:xfrm>
              <a:off x="4452" y="2202"/>
              <a:ext cx="152" cy="184"/>
            </a:xfrm>
            <a:custGeom>
              <a:avLst/>
              <a:gdLst>
                <a:gd name="T0" fmla="*/ 5 w 21"/>
                <a:gd name="T1" fmla="*/ 0 h 24"/>
                <a:gd name="T2" fmla="*/ 2 w 21"/>
                <a:gd name="T3" fmla="*/ 2 h 24"/>
                <a:gd name="T4" fmla="*/ 0 w 21"/>
                <a:gd name="T5" fmla="*/ 7 h 24"/>
                <a:gd name="T6" fmla="*/ 0 w 21"/>
                <a:gd name="T7" fmla="*/ 7 h 24"/>
                <a:gd name="T8" fmla="*/ 0 w 21"/>
                <a:gd name="T9" fmla="*/ 6 h 24"/>
                <a:gd name="T10" fmla="*/ 0 w 21"/>
                <a:gd name="T11" fmla="*/ 6 h 24"/>
                <a:gd name="T12" fmla="*/ 3 w 21"/>
                <a:gd name="T13" fmla="*/ 8 h 24"/>
                <a:gd name="T14" fmla="*/ 4 w 21"/>
                <a:gd name="T15" fmla="*/ 14 h 24"/>
                <a:gd name="T16" fmla="*/ 6 w 21"/>
                <a:gd name="T17" fmla="*/ 12 h 24"/>
                <a:gd name="T18" fmla="*/ 7 w 21"/>
                <a:gd name="T19" fmla="*/ 13 h 24"/>
                <a:gd name="T20" fmla="*/ 9 w 21"/>
                <a:gd name="T21" fmla="*/ 11 h 24"/>
                <a:gd name="T22" fmla="*/ 11 w 21"/>
                <a:gd name="T23" fmla="*/ 13 h 24"/>
                <a:gd name="T24" fmla="*/ 16 w 21"/>
                <a:gd name="T25" fmla="*/ 22 h 24"/>
                <a:gd name="T26" fmla="*/ 15 w 21"/>
                <a:gd name="T27" fmla="*/ 23 h 24"/>
                <a:gd name="T28" fmla="*/ 17 w 21"/>
                <a:gd name="T29" fmla="*/ 24 h 24"/>
                <a:gd name="T30" fmla="*/ 21 w 21"/>
                <a:gd name="T31" fmla="*/ 23 h 24"/>
                <a:gd name="T32" fmla="*/ 14 w 21"/>
                <a:gd name="T33" fmla="*/ 12 h 24"/>
                <a:gd name="T34" fmla="*/ 8 w 21"/>
                <a:gd name="T35" fmla="*/ 5 h 24"/>
                <a:gd name="T36" fmla="*/ 5 w 21"/>
                <a:gd name="T37" fmla="*/ 0 h 24"/>
                <a:gd name="T38" fmla="*/ 5 w 21"/>
                <a:gd name="T39" fmla="*/ 0 h 24"/>
                <a:gd name="T40" fmla="*/ 5 w 21"/>
                <a:gd name="T41" fmla="*/ 0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24"/>
                <a:gd name="T65" fmla="*/ 21 w 21"/>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24">
                  <a:moveTo>
                    <a:pt x="5" y="0"/>
                  </a:moveTo>
                  <a:cubicBezTo>
                    <a:pt x="4" y="0"/>
                    <a:pt x="3" y="2"/>
                    <a:pt x="2" y="2"/>
                  </a:cubicBezTo>
                  <a:cubicBezTo>
                    <a:pt x="1" y="3"/>
                    <a:pt x="0" y="5"/>
                    <a:pt x="0" y="7"/>
                  </a:cubicBezTo>
                  <a:lnTo>
                    <a:pt x="0" y="6"/>
                  </a:lnTo>
                  <a:cubicBezTo>
                    <a:pt x="1" y="7"/>
                    <a:pt x="2" y="8"/>
                    <a:pt x="3" y="8"/>
                  </a:cubicBezTo>
                  <a:cubicBezTo>
                    <a:pt x="3" y="10"/>
                    <a:pt x="3" y="14"/>
                    <a:pt x="4" y="14"/>
                  </a:cubicBezTo>
                  <a:cubicBezTo>
                    <a:pt x="5" y="14"/>
                    <a:pt x="5" y="12"/>
                    <a:pt x="6" y="12"/>
                  </a:cubicBezTo>
                  <a:cubicBezTo>
                    <a:pt x="7" y="12"/>
                    <a:pt x="7" y="13"/>
                    <a:pt x="7" y="13"/>
                  </a:cubicBezTo>
                  <a:cubicBezTo>
                    <a:pt x="8" y="13"/>
                    <a:pt x="8" y="11"/>
                    <a:pt x="9" y="11"/>
                  </a:cubicBezTo>
                  <a:cubicBezTo>
                    <a:pt x="11" y="11"/>
                    <a:pt x="11" y="12"/>
                    <a:pt x="11" y="13"/>
                  </a:cubicBezTo>
                  <a:cubicBezTo>
                    <a:pt x="13" y="15"/>
                    <a:pt x="16" y="18"/>
                    <a:pt x="16" y="22"/>
                  </a:cubicBezTo>
                  <a:cubicBezTo>
                    <a:pt x="16" y="22"/>
                    <a:pt x="15" y="23"/>
                    <a:pt x="15" y="23"/>
                  </a:cubicBezTo>
                  <a:cubicBezTo>
                    <a:pt x="16" y="23"/>
                    <a:pt x="16" y="24"/>
                    <a:pt x="17" y="24"/>
                  </a:cubicBezTo>
                  <a:cubicBezTo>
                    <a:pt x="18" y="22"/>
                    <a:pt x="19" y="23"/>
                    <a:pt x="21" y="23"/>
                  </a:cubicBezTo>
                  <a:cubicBezTo>
                    <a:pt x="21" y="17"/>
                    <a:pt x="17" y="15"/>
                    <a:pt x="14" y="12"/>
                  </a:cubicBezTo>
                  <a:cubicBezTo>
                    <a:pt x="12" y="10"/>
                    <a:pt x="9" y="7"/>
                    <a:pt x="8" y="5"/>
                  </a:cubicBezTo>
                  <a:cubicBezTo>
                    <a:pt x="7" y="3"/>
                    <a:pt x="5" y="2"/>
                    <a:pt x="5"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11" name="Freeform 279">
              <a:extLst>
                <a:ext uri="{FF2B5EF4-FFF2-40B4-BE49-F238E27FC236}">
                  <a16:creationId xmlns:a16="http://schemas.microsoft.com/office/drawing/2014/main" xmlns="" id="{B0DEC663-80A8-45BF-872F-1EA006781BDE}"/>
                </a:ext>
              </a:extLst>
            </p:cNvPr>
            <p:cNvSpPr>
              <a:spLocks/>
            </p:cNvSpPr>
            <p:nvPr>
              <p:custDataLst>
                <p:tags r:id="rId276"/>
              </p:custDataLst>
            </p:nvPr>
          </p:nvSpPr>
          <p:spPr bwMode="auto">
            <a:xfrm>
              <a:off x="4514" y="2370"/>
              <a:ext cx="94" cy="94"/>
            </a:xfrm>
            <a:custGeom>
              <a:avLst/>
              <a:gdLst>
                <a:gd name="T0" fmla="*/ 5 w 13"/>
                <a:gd name="T1" fmla="*/ 1 h 12"/>
                <a:gd name="T2" fmla="*/ 8 w 13"/>
                <a:gd name="T3" fmla="*/ 2 h 12"/>
                <a:gd name="T4" fmla="*/ 12 w 13"/>
                <a:gd name="T5" fmla="*/ 1 h 12"/>
                <a:gd name="T6" fmla="*/ 12 w 13"/>
                <a:gd name="T7" fmla="*/ 1 h 12"/>
                <a:gd name="T8" fmla="*/ 13 w 13"/>
                <a:gd name="T9" fmla="*/ 5 h 12"/>
                <a:gd name="T10" fmla="*/ 13 w 13"/>
                <a:gd name="T11" fmla="*/ 5 h 12"/>
                <a:gd name="T12" fmla="*/ 9 w 13"/>
                <a:gd name="T13" fmla="*/ 11 h 12"/>
                <a:gd name="T14" fmla="*/ 5 w 13"/>
                <a:gd name="T15" fmla="*/ 12 h 12"/>
                <a:gd name="T16" fmla="*/ 1 w 13"/>
                <a:gd name="T17" fmla="*/ 10 h 12"/>
                <a:gd name="T18" fmla="*/ 2 w 13"/>
                <a:gd name="T19" fmla="*/ 9 h 12"/>
                <a:gd name="T20" fmla="*/ 0 w 13"/>
                <a:gd name="T21" fmla="*/ 3 h 12"/>
                <a:gd name="T22" fmla="*/ 3 w 13"/>
                <a:gd name="T23" fmla="*/ 1 h 12"/>
                <a:gd name="T24" fmla="*/ 5 w 13"/>
                <a:gd name="T25" fmla="*/ 1 h 12"/>
                <a:gd name="T26" fmla="*/ 5 w 13"/>
                <a:gd name="T27" fmla="*/ 1 h 12"/>
                <a:gd name="T28" fmla="*/ 5 w 13"/>
                <a:gd name="T29" fmla="*/ 1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12"/>
                <a:gd name="T47" fmla="*/ 13 w 13"/>
                <a:gd name="T48" fmla="*/ 12 h 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12">
                  <a:moveTo>
                    <a:pt x="5" y="1"/>
                  </a:moveTo>
                  <a:cubicBezTo>
                    <a:pt x="7" y="2"/>
                    <a:pt x="7" y="2"/>
                    <a:pt x="8" y="2"/>
                  </a:cubicBezTo>
                  <a:cubicBezTo>
                    <a:pt x="9" y="0"/>
                    <a:pt x="10" y="1"/>
                    <a:pt x="12" y="1"/>
                  </a:cubicBezTo>
                  <a:lnTo>
                    <a:pt x="13" y="5"/>
                  </a:lnTo>
                  <a:cubicBezTo>
                    <a:pt x="11" y="6"/>
                    <a:pt x="9" y="9"/>
                    <a:pt x="9" y="11"/>
                  </a:cubicBezTo>
                  <a:cubicBezTo>
                    <a:pt x="7" y="11"/>
                    <a:pt x="7" y="12"/>
                    <a:pt x="5" y="12"/>
                  </a:cubicBezTo>
                  <a:cubicBezTo>
                    <a:pt x="4" y="12"/>
                    <a:pt x="1" y="12"/>
                    <a:pt x="1" y="10"/>
                  </a:cubicBezTo>
                  <a:cubicBezTo>
                    <a:pt x="1" y="10"/>
                    <a:pt x="2" y="10"/>
                    <a:pt x="2" y="9"/>
                  </a:cubicBezTo>
                  <a:cubicBezTo>
                    <a:pt x="2" y="7"/>
                    <a:pt x="0" y="6"/>
                    <a:pt x="0" y="3"/>
                  </a:cubicBezTo>
                  <a:cubicBezTo>
                    <a:pt x="0" y="2"/>
                    <a:pt x="2" y="1"/>
                    <a:pt x="3" y="1"/>
                  </a:cubicBezTo>
                  <a:cubicBezTo>
                    <a:pt x="3" y="1"/>
                    <a:pt x="4" y="1"/>
                    <a:pt x="5" y="1"/>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12" name="Freeform 280">
              <a:extLst>
                <a:ext uri="{FF2B5EF4-FFF2-40B4-BE49-F238E27FC236}">
                  <a16:creationId xmlns:a16="http://schemas.microsoft.com/office/drawing/2014/main" xmlns="" id="{3334D6A4-E9EB-4794-BA83-7DD74A2C9D67}"/>
                </a:ext>
              </a:extLst>
            </p:cNvPr>
            <p:cNvSpPr>
              <a:spLocks/>
            </p:cNvSpPr>
            <p:nvPr>
              <p:custDataLst>
                <p:tags r:id="rId277"/>
              </p:custDataLst>
            </p:nvPr>
          </p:nvSpPr>
          <p:spPr bwMode="auto">
            <a:xfrm>
              <a:off x="4804" y="1850"/>
              <a:ext cx="66" cy="94"/>
            </a:xfrm>
            <a:custGeom>
              <a:avLst/>
              <a:gdLst>
                <a:gd name="T0" fmla="*/ 0 w 9"/>
                <a:gd name="T1" fmla="*/ 2 h 12"/>
                <a:gd name="T2" fmla="*/ 3 w 9"/>
                <a:gd name="T3" fmla="*/ 0 h 12"/>
                <a:gd name="T4" fmla="*/ 7 w 9"/>
                <a:gd name="T5" fmla="*/ 3 h 12"/>
                <a:gd name="T6" fmla="*/ 9 w 9"/>
                <a:gd name="T7" fmla="*/ 8 h 12"/>
                <a:gd name="T8" fmla="*/ 4 w 9"/>
                <a:gd name="T9" fmla="*/ 11 h 12"/>
                <a:gd name="T10" fmla="*/ 3 w 9"/>
                <a:gd name="T11" fmla="*/ 7 h 12"/>
                <a:gd name="T12" fmla="*/ 0 w 9"/>
                <a:gd name="T13" fmla="*/ 4 h 12"/>
                <a:gd name="T14" fmla="*/ 0 w 9"/>
                <a:gd name="T15" fmla="*/ 2 h 12"/>
                <a:gd name="T16" fmla="*/ 0 w 9"/>
                <a:gd name="T17" fmla="*/ 2 h 12"/>
                <a:gd name="T18" fmla="*/ 0 w 9"/>
                <a:gd name="T19" fmla="*/ 2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2"/>
                <a:gd name="T32" fmla="*/ 9 w 9"/>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2">
                  <a:moveTo>
                    <a:pt x="0" y="2"/>
                  </a:moveTo>
                  <a:cubicBezTo>
                    <a:pt x="1" y="0"/>
                    <a:pt x="3" y="0"/>
                    <a:pt x="3" y="0"/>
                  </a:cubicBezTo>
                  <a:cubicBezTo>
                    <a:pt x="4" y="1"/>
                    <a:pt x="6" y="3"/>
                    <a:pt x="7" y="3"/>
                  </a:cubicBezTo>
                  <a:cubicBezTo>
                    <a:pt x="8" y="5"/>
                    <a:pt x="9" y="6"/>
                    <a:pt x="9" y="8"/>
                  </a:cubicBezTo>
                  <a:cubicBezTo>
                    <a:pt x="9" y="12"/>
                    <a:pt x="5" y="9"/>
                    <a:pt x="4" y="11"/>
                  </a:cubicBezTo>
                  <a:cubicBezTo>
                    <a:pt x="2" y="11"/>
                    <a:pt x="3" y="8"/>
                    <a:pt x="3" y="7"/>
                  </a:cubicBezTo>
                  <a:cubicBezTo>
                    <a:pt x="2" y="5"/>
                    <a:pt x="0" y="5"/>
                    <a:pt x="0" y="4"/>
                  </a:cubicBezTo>
                  <a:cubicBezTo>
                    <a:pt x="0" y="3"/>
                    <a:pt x="0" y="3"/>
                    <a:pt x="0" y="2"/>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13" name="Freeform 281">
              <a:extLst>
                <a:ext uri="{FF2B5EF4-FFF2-40B4-BE49-F238E27FC236}">
                  <a16:creationId xmlns:a16="http://schemas.microsoft.com/office/drawing/2014/main" xmlns="" id="{669EC44F-768F-4D43-B9E5-79B8C1C19DF4}"/>
                </a:ext>
              </a:extLst>
            </p:cNvPr>
            <p:cNvSpPr>
              <a:spLocks/>
            </p:cNvSpPr>
            <p:nvPr>
              <p:custDataLst>
                <p:tags r:id="rId278"/>
              </p:custDataLst>
            </p:nvPr>
          </p:nvSpPr>
          <p:spPr bwMode="auto">
            <a:xfrm>
              <a:off x="4659" y="2523"/>
              <a:ext cx="160" cy="152"/>
            </a:xfrm>
            <a:custGeom>
              <a:avLst/>
              <a:gdLst>
                <a:gd name="T0" fmla="*/ 20 w 22"/>
                <a:gd name="T1" fmla="*/ 10 h 20"/>
                <a:gd name="T2" fmla="*/ 17 w 22"/>
                <a:gd name="T3" fmla="*/ 9 h 20"/>
                <a:gd name="T4" fmla="*/ 15 w 22"/>
                <a:gd name="T5" fmla="*/ 11 h 20"/>
                <a:gd name="T6" fmla="*/ 12 w 22"/>
                <a:gd name="T7" fmla="*/ 17 h 20"/>
                <a:gd name="T8" fmla="*/ 11 w 22"/>
                <a:gd name="T9" fmla="*/ 18 h 20"/>
                <a:gd name="T10" fmla="*/ 11 w 22"/>
                <a:gd name="T11" fmla="*/ 18 h 20"/>
                <a:gd name="T12" fmla="*/ 10 w 22"/>
                <a:gd name="T13" fmla="*/ 18 h 20"/>
                <a:gd name="T14" fmla="*/ 10 w 22"/>
                <a:gd name="T15" fmla="*/ 18 h 20"/>
                <a:gd name="T16" fmla="*/ 7 w 22"/>
                <a:gd name="T17" fmla="*/ 18 h 20"/>
                <a:gd name="T18" fmla="*/ 2 w 22"/>
                <a:gd name="T19" fmla="*/ 20 h 20"/>
                <a:gd name="T20" fmla="*/ 0 w 22"/>
                <a:gd name="T21" fmla="*/ 16 h 20"/>
                <a:gd name="T22" fmla="*/ 2 w 22"/>
                <a:gd name="T23" fmla="*/ 17 h 20"/>
                <a:gd name="T24" fmla="*/ 3 w 22"/>
                <a:gd name="T25" fmla="*/ 14 h 20"/>
                <a:gd name="T26" fmla="*/ 9 w 22"/>
                <a:gd name="T27" fmla="*/ 9 h 20"/>
                <a:gd name="T28" fmla="*/ 10 w 22"/>
                <a:gd name="T29" fmla="*/ 7 h 20"/>
                <a:gd name="T30" fmla="*/ 10 w 22"/>
                <a:gd name="T31" fmla="*/ 7 h 20"/>
                <a:gd name="T32" fmla="*/ 13 w 22"/>
                <a:gd name="T33" fmla="*/ 10 h 20"/>
                <a:gd name="T34" fmla="*/ 13 w 22"/>
                <a:gd name="T35" fmla="*/ 7 h 20"/>
                <a:gd name="T36" fmla="*/ 17 w 22"/>
                <a:gd name="T37" fmla="*/ 0 h 20"/>
                <a:gd name="T38" fmla="*/ 22 w 22"/>
                <a:gd name="T39" fmla="*/ 7 h 20"/>
                <a:gd name="T40" fmla="*/ 20 w 22"/>
                <a:gd name="T41" fmla="*/ 8 h 20"/>
                <a:gd name="T42" fmla="*/ 20 w 22"/>
                <a:gd name="T43" fmla="*/ 10 h 20"/>
                <a:gd name="T44" fmla="*/ 20 w 22"/>
                <a:gd name="T45" fmla="*/ 10 h 20"/>
                <a:gd name="T46" fmla="*/ 20 w 22"/>
                <a:gd name="T47" fmla="*/ 10 h 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
                <a:gd name="T73" fmla="*/ 0 h 20"/>
                <a:gd name="T74" fmla="*/ 22 w 22"/>
                <a:gd name="T75" fmla="*/ 20 h 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 h="20">
                  <a:moveTo>
                    <a:pt x="20" y="10"/>
                  </a:moveTo>
                  <a:cubicBezTo>
                    <a:pt x="19" y="10"/>
                    <a:pt x="17" y="9"/>
                    <a:pt x="17" y="9"/>
                  </a:cubicBezTo>
                  <a:cubicBezTo>
                    <a:pt x="16" y="9"/>
                    <a:pt x="15" y="10"/>
                    <a:pt x="15" y="11"/>
                  </a:cubicBezTo>
                  <a:cubicBezTo>
                    <a:pt x="15" y="13"/>
                    <a:pt x="14" y="16"/>
                    <a:pt x="12" y="17"/>
                  </a:cubicBezTo>
                  <a:cubicBezTo>
                    <a:pt x="12" y="17"/>
                    <a:pt x="11" y="17"/>
                    <a:pt x="11" y="18"/>
                  </a:cubicBezTo>
                  <a:lnTo>
                    <a:pt x="10" y="18"/>
                  </a:lnTo>
                  <a:cubicBezTo>
                    <a:pt x="9" y="18"/>
                    <a:pt x="8" y="18"/>
                    <a:pt x="7" y="18"/>
                  </a:cubicBezTo>
                  <a:cubicBezTo>
                    <a:pt x="6" y="19"/>
                    <a:pt x="4" y="20"/>
                    <a:pt x="2" y="20"/>
                  </a:cubicBezTo>
                  <a:cubicBezTo>
                    <a:pt x="1" y="20"/>
                    <a:pt x="0" y="17"/>
                    <a:pt x="0" y="16"/>
                  </a:cubicBezTo>
                  <a:cubicBezTo>
                    <a:pt x="0" y="16"/>
                    <a:pt x="1" y="17"/>
                    <a:pt x="2" y="17"/>
                  </a:cubicBezTo>
                  <a:cubicBezTo>
                    <a:pt x="2" y="16"/>
                    <a:pt x="2" y="15"/>
                    <a:pt x="3" y="14"/>
                  </a:cubicBezTo>
                  <a:cubicBezTo>
                    <a:pt x="3" y="11"/>
                    <a:pt x="9" y="12"/>
                    <a:pt x="9" y="9"/>
                  </a:cubicBezTo>
                  <a:cubicBezTo>
                    <a:pt x="9" y="9"/>
                    <a:pt x="10" y="7"/>
                    <a:pt x="10" y="7"/>
                  </a:cubicBezTo>
                  <a:cubicBezTo>
                    <a:pt x="9" y="8"/>
                    <a:pt x="10" y="7"/>
                    <a:pt x="10" y="7"/>
                  </a:cubicBezTo>
                  <a:cubicBezTo>
                    <a:pt x="10" y="7"/>
                    <a:pt x="10" y="11"/>
                    <a:pt x="13" y="10"/>
                  </a:cubicBezTo>
                  <a:cubicBezTo>
                    <a:pt x="15" y="11"/>
                    <a:pt x="14" y="9"/>
                    <a:pt x="13" y="7"/>
                  </a:cubicBezTo>
                  <a:cubicBezTo>
                    <a:pt x="15" y="5"/>
                    <a:pt x="15" y="2"/>
                    <a:pt x="17" y="0"/>
                  </a:cubicBezTo>
                  <a:cubicBezTo>
                    <a:pt x="17" y="4"/>
                    <a:pt x="21" y="4"/>
                    <a:pt x="22" y="7"/>
                  </a:cubicBezTo>
                  <a:cubicBezTo>
                    <a:pt x="21" y="8"/>
                    <a:pt x="21" y="7"/>
                    <a:pt x="20" y="8"/>
                  </a:cubicBezTo>
                  <a:cubicBezTo>
                    <a:pt x="20" y="8"/>
                    <a:pt x="20" y="9"/>
                    <a:pt x="20" y="1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14" name="Freeform 282">
              <a:extLst>
                <a:ext uri="{FF2B5EF4-FFF2-40B4-BE49-F238E27FC236}">
                  <a16:creationId xmlns:a16="http://schemas.microsoft.com/office/drawing/2014/main" xmlns="" id="{5E3E883F-226C-4B0D-BCD6-6D73AE5AD1FD}"/>
                </a:ext>
              </a:extLst>
            </p:cNvPr>
            <p:cNvSpPr>
              <a:spLocks/>
            </p:cNvSpPr>
            <p:nvPr>
              <p:custDataLst>
                <p:tags r:id="rId279"/>
              </p:custDataLst>
            </p:nvPr>
          </p:nvSpPr>
          <p:spPr bwMode="auto">
            <a:xfrm>
              <a:off x="4475" y="2550"/>
              <a:ext cx="74" cy="110"/>
            </a:xfrm>
            <a:custGeom>
              <a:avLst/>
              <a:gdLst>
                <a:gd name="T0" fmla="*/ 6 w 10"/>
                <a:gd name="T1" fmla="*/ 1 h 14"/>
                <a:gd name="T2" fmla="*/ 8 w 10"/>
                <a:gd name="T3" fmla="*/ 3 h 14"/>
                <a:gd name="T4" fmla="*/ 8 w 10"/>
                <a:gd name="T5" fmla="*/ 3 h 14"/>
                <a:gd name="T6" fmla="*/ 8 w 10"/>
                <a:gd name="T7" fmla="*/ 8 h 14"/>
                <a:gd name="T8" fmla="*/ 8 w 10"/>
                <a:gd name="T9" fmla="*/ 8 h 14"/>
                <a:gd name="T10" fmla="*/ 10 w 10"/>
                <a:gd name="T11" fmla="*/ 12 h 14"/>
                <a:gd name="T12" fmla="*/ 10 w 10"/>
                <a:gd name="T13" fmla="*/ 12 h 14"/>
                <a:gd name="T14" fmla="*/ 10 w 10"/>
                <a:gd name="T15" fmla="*/ 14 h 14"/>
                <a:gd name="T16" fmla="*/ 10 w 10"/>
                <a:gd name="T17" fmla="*/ 14 h 14"/>
                <a:gd name="T18" fmla="*/ 7 w 10"/>
                <a:gd name="T19" fmla="*/ 14 h 14"/>
                <a:gd name="T20" fmla="*/ 2 w 10"/>
                <a:gd name="T21" fmla="*/ 8 h 14"/>
                <a:gd name="T22" fmla="*/ 0 w 10"/>
                <a:gd name="T23" fmla="*/ 5 h 14"/>
                <a:gd name="T24" fmla="*/ 0 w 10"/>
                <a:gd name="T25" fmla="*/ 4 h 14"/>
                <a:gd name="T26" fmla="*/ 0 w 10"/>
                <a:gd name="T27" fmla="*/ 0 h 14"/>
                <a:gd name="T28" fmla="*/ 3 w 10"/>
                <a:gd name="T29" fmla="*/ 2 h 14"/>
                <a:gd name="T30" fmla="*/ 6 w 10"/>
                <a:gd name="T31" fmla="*/ 1 h 14"/>
                <a:gd name="T32" fmla="*/ 6 w 10"/>
                <a:gd name="T33" fmla="*/ 1 h 14"/>
                <a:gd name="T34" fmla="*/ 6 w 10"/>
                <a:gd name="T35" fmla="*/ 1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4"/>
                <a:gd name="T56" fmla="*/ 10 w 10"/>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4">
                  <a:moveTo>
                    <a:pt x="6" y="1"/>
                  </a:moveTo>
                  <a:cubicBezTo>
                    <a:pt x="7" y="2"/>
                    <a:pt x="7" y="3"/>
                    <a:pt x="8" y="3"/>
                  </a:cubicBezTo>
                  <a:lnTo>
                    <a:pt x="8" y="8"/>
                  </a:lnTo>
                  <a:cubicBezTo>
                    <a:pt x="8" y="11"/>
                    <a:pt x="9" y="11"/>
                    <a:pt x="10" y="12"/>
                  </a:cubicBezTo>
                  <a:lnTo>
                    <a:pt x="10" y="14"/>
                  </a:lnTo>
                  <a:cubicBezTo>
                    <a:pt x="9" y="14"/>
                    <a:pt x="8" y="14"/>
                    <a:pt x="7" y="14"/>
                  </a:cubicBezTo>
                  <a:cubicBezTo>
                    <a:pt x="5" y="12"/>
                    <a:pt x="3" y="10"/>
                    <a:pt x="2" y="8"/>
                  </a:cubicBezTo>
                  <a:cubicBezTo>
                    <a:pt x="1" y="7"/>
                    <a:pt x="0" y="7"/>
                    <a:pt x="0" y="5"/>
                  </a:cubicBezTo>
                  <a:cubicBezTo>
                    <a:pt x="0" y="5"/>
                    <a:pt x="0" y="4"/>
                    <a:pt x="0" y="4"/>
                  </a:cubicBezTo>
                  <a:cubicBezTo>
                    <a:pt x="0" y="3"/>
                    <a:pt x="0" y="1"/>
                    <a:pt x="0" y="0"/>
                  </a:cubicBezTo>
                  <a:cubicBezTo>
                    <a:pt x="2" y="0"/>
                    <a:pt x="2" y="2"/>
                    <a:pt x="3" y="2"/>
                  </a:cubicBezTo>
                  <a:cubicBezTo>
                    <a:pt x="4" y="2"/>
                    <a:pt x="5" y="1"/>
                    <a:pt x="6" y="1"/>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15" name="Freeform 283">
              <a:extLst>
                <a:ext uri="{FF2B5EF4-FFF2-40B4-BE49-F238E27FC236}">
                  <a16:creationId xmlns:a16="http://schemas.microsoft.com/office/drawing/2014/main" xmlns="" id="{CFE28833-A76D-4725-AF3A-D056C3F96DFF}"/>
                </a:ext>
              </a:extLst>
            </p:cNvPr>
            <p:cNvSpPr>
              <a:spLocks/>
            </p:cNvSpPr>
            <p:nvPr>
              <p:custDataLst>
                <p:tags r:id="rId280"/>
              </p:custDataLst>
            </p:nvPr>
          </p:nvSpPr>
          <p:spPr bwMode="auto">
            <a:xfrm>
              <a:off x="5219" y="2746"/>
              <a:ext cx="168" cy="172"/>
            </a:xfrm>
            <a:custGeom>
              <a:avLst/>
              <a:gdLst>
                <a:gd name="T0" fmla="*/ 0 w 23"/>
                <a:gd name="T1" fmla="*/ 0 h 23"/>
                <a:gd name="T2" fmla="*/ 13 w 23"/>
                <a:gd name="T3" fmla="*/ 6 h 23"/>
                <a:gd name="T4" fmla="*/ 13 w 23"/>
                <a:gd name="T5" fmla="*/ 8 h 23"/>
                <a:gd name="T6" fmla="*/ 17 w 23"/>
                <a:gd name="T7" fmla="*/ 12 h 23"/>
                <a:gd name="T8" fmla="*/ 16 w 23"/>
                <a:gd name="T9" fmla="*/ 12 h 23"/>
                <a:gd name="T10" fmla="*/ 16 w 23"/>
                <a:gd name="T11" fmla="*/ 13 h 23"/>
                <a:gd name="T12" fmla="*/ 20 w 23"/>
                <a:gd name="T13" fmla="*/ 18 h 23"/>
                <a:gd name="T14" fmla="*/ 22 w 23"/>
                <a:gd name="T15" fmla="*/ 21 h 23"/>
                <a:gd name="T16" fmla="*/ 23 w 23"/>
                <a:gd name="T17" fmla="*/ 21 h 23"/>
                <a:gd name="T18" fmla="*/ 22 w 23"/>
                <a:gd name="T19" fmla="*/ 23 h 23"/>
                <a:gd name="T20" fmla="*/ 8 w 23"/>
                <a:gd name="T21" fmla="*/ 14 h 23"/>
                <a:gd name="T22" fmla="*/ 5 w 23"/>
                <a:gd name="T23" fmla="*/ 16 h 23"/>
                <a:gd name="T24" fmla="*/ 6 w 23"/>
                <a:gd name="T25" fmla="*/ 17 h 23"/>
                <a:gd name="T26" fmla="*/ 5 w 23"/>
                <a:gd name="T27" fmla="*/ 19 h 23"/>
                <a:gd name="T28" fmla="*/ 5 w 23"/>
                <a:gd name="T29" fmla="*/ 19 h 23"/>
                <a:gd name="T30" fmla="*/ 4 w 23"/>
                <a:gd name="T31" fmla="*/ 19 h 23"/>
                <a:gd name="T32" fmla="*/ 4 w 23"/>
                <a:gd name="T33" fmla="*/ 19 h 23"/>
                <a:gd name="T34" fmla="*/ 0 w 23"/>
                <a:gd name="T35" fmla="*/ 19 h 23"/>
                <a:gd name="T36" fmla="*/ 0 w 23"/>
                <a:gd name="T37" fmla="*/ 19 h 23"/>
                <a:gd name="T38" fmla="*/ 0 w 23"/>
                <a:gd name="T39" fmla="*/ 12 h 23"/>
                <a:gd name="T40" fmla="*/ 0 w 23"/>
                <a:gd name="T41" fmla="*/ 11 h 23"/>
                <a:gd name="T42" fmla="*/ 0 w 23"/>
                <a:gd name="T43" fmla="*/ 10 h 23"/>
                <a:gd name="T44" fmla="*/ 0 w 23"/>
                <a:gd name="T45" fmla="*/ 0 h 23"/>
                <a:gd name="T46" fmla="*/ 0 w 23"/>
                <a:gd name="T47" fmla="*/ 0 h 23"/>
                <a:gd name="T48" fmla="*/ 0 w 23"/>
                <a:gd name="T49" fmla="*/ 0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
                <a:gd name="T76" fmla="*/ 0 h 23"/>
                <a:gd name="T77" fmla="*/ 23 w 23"/>
                <a:gd name="T78" fmla="*/ 23 h 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 h="23">
                  <a:moveTo>
                    <a:pt x="0" y="0"/>
                  </a:moveTo>
                  <a:cubicBezTo>
                    <a:pt x="10" y="2"/>
                    <a:pt x="8" y="4"/>
                    <a:pt x="13" y="6"/>
                  </a:cubicBezTo>
                  <a:cubicBezTo>
                    <a:pt x="12" y="8"/>
                    <a:pt x="13" y="7"/>
                    <a:pt x="13" y="8"/>
                  </a:cubicBezTo>
                  <a:cubicBezTo>
                    <a:pt x="13" y="8"/>
                    <a:pt x="17" y="11"/>
                    <a:pt x="17" y="12"/>
                  </a:cubicBezTo>
                  <a:cubicBezTo>
                    <a:pt x="17" y="12"/>
                    <a:pt x="16" y="12"/>
                    <a:pt x="16" y="12"/>
                  </a:cubicBezTo>
                  <a:cubicBezTo>
                    <a:pt x="16" y="12"/>
                    <a:pt x="16" y="13"/>
                    <a:pt x="16" y="13"/>
                  </a:cubicBezTo>
                  <a:cubicBezTo>
                    <a:pt x="16" y="15"/>
                    <a:pt x="18" y="18"/>
                    <a:pt x="20" y="18"/>
                  </a:cubicBezTo>
                  <a:cubicBezTo>
                    <a:pt x="20" y="20"/>
                    <a:pt x="22" y="20"/>
                    <a:pt x="22" y="21"/>
                  </a:cubicBezTo>
                  <a:cubicBezTo>
                    <a:pt x="22" y="21"/>
                    <a:pt x="23" y="21"/>
                    <a:pt x="23" y="21"/>
                  </a:cubicBezTo>
                  <a:cubicBezTo>
                    <a:pt x="23" y="22"/>
                    <a:pt x="23" y="23"/>
                    <a:pt x="22" y="23"/>
                  </a:cubicBezTo>
                  <a:cubicBezTo>
                    <a:pt x="14" y="23"/>
                    <a:pt x="15" y="14"/>
                    <a:pt x="8" y="14"/>
                  </a:cubicBezTo>
                  <a:cubicBezTo>
                    <a:pt x="6" y="14"/>
                    <a:pt x="6" y="16"/>
                    <a:pt x="5" y="16"/>
                  </a:cubicBezTo>
                  <a:cubicBezTo>
                    <a:pt x="5" y="17"/>
                    <a:pt x="6" y="17"/>
                    <a:pt x="6" y="17"/>
                  </a:cubicBezTo>
                  <a:cubicBezTo>
                    <a:pt x="6" y="18"/>
                    <a:pt x="5" y="19"/>
                    <a:pt x="5" y="19"/>
                  </a:cubicBezTo>
                  <a:lnTo>
                    <a:pt x="4" y="19"/>
                  </a:lnTo>
                  <a:cubicBezTo>
                    <a:pt x="3" y="19"/>
                    <a:pt x="0" y="19"/>
                    <a:pt x="0" y="19"/>
                  </a:cubicBezTo>
                  <a:lnTo>
                    <a:pt x="0" y="12"/>
                  </a:lnTo>
                  <a:lnTo>
                    <a:pt x="0" y="11"/>
                  </a:lnTo>
                  <a:lnTo>
                    <a:pt x="0" y="10"/>
                  </a:lnTo>
                  <a:lnTo>
                    <a:pt x="0" y="0"/>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16" name="Freeform 284">
              <a:extLst>
                <a:ext uri="{FF2B5EF4-FFF2-40B4-BE49-F238E27FC236}">
                  <a16:creationId xmlns:a16="http://schemas.microsoft.com/office/drawing/2014/main" xmlns="" id="{3625C119-B952-4F98-AEC4-766B535B98C4}"/>
                </a:ext>
              </a:extLst>
            </p:cNvPr>
            <p:cNvSpPr>
              <a:spLocks/>
            </p:cNvSpPr>
            <p:nvPr>
              <p:custDataLst>
                <p:tags r:id="rId281"/>
              </p:custDataLst>
            </p:nvPr>
          </p:nvSpPr>
          <p:spPr bwMode="auto">
            <a:xfrm>
              <a:off x="5355" y="2734"/>
              <a:ext cx="79" cy="86"/>
            </a:xfrm>
            <a:custGeom>
              <a:avLst/>
              <a:gdLst>
                <a:gd name="T0" fmla="*/ 5 w 11"/>
                <a:gd name="T1" fmla="*/ 0 h 11"/>
                <a:gd name="T2" fmla="*/ 11 w 11"/>
                <a:gd name="T3" fmla="*/ 5 h 11"/>
                <a:gd name="T4" fmla="*/ 4 w 11"/>
                <a:gd name="T5" fmla="*/ 11 h 11"/>
                <a:gd name="T6" fmla="*/ 0 w 11"/>
                <a:gd name="T7" fmla="*/ 10 h 11"/>
                <a:gd name="T8" fmla="*/ 2 w 11"/>
                <a:gd name="T9" fmla="*/ 9 h 11"/>
                <a:gd name="T10" fmla="*/ 2 w 11"/>
                <a:gd name="T11" fmla="*/ 10 h 11"/>
                <a:gd name="T12" fmla="*/ 3 w 11"/>
                <a:gd name="T13" fmla="*/ 8 h 11"/>
                <a:gd name="T14" fmla="*/ 4 w 11"/>
                <a:gd name="T15" fmla="*/ 8 h 11"/>
                <a:gd name="T16" fmla="*/ 10 w 11"/>
                <a:gd name="T17" fmla="*/ 5 h 11"/>
                <a:gd name="T18" fmla="*/ 9 w 11"/>
                <a:gd name="T19" fmla="*/ 3 h 11"/>
                <a:gd name="T20" fmla="*/ 8 w 11"/>
                <a:gd name="T21" fmla="*/ 2 h 11"/>
                <a:gd name="T22" fmla="*/ 8 w 11"/>
                <a:gd name="T23" fmla="*/ 2 h 11"/>
                <a:gd name="T24" fmla="*/ 6 w 11"/>
                <a:gd name="T25" fmla="*/ 2 h 11"/>
                <a:gd name="T26" fmla="*/ 6 w 11"/>
                <a:gd name="T27" fmla="*/ 2 h 11"/>
                <a:gd name="T28" fmla="*/ 6 w 11"/>
                <a:gd name="T29" fmla="*/ 0 h 11"/>
                <a:gd name="T30" fmla="*/ 4 w 11"/>
                <a:gd name="T31" fmla="*/ 0 h 11"/>
                <a:gd name="T32" fmla="*/ 5 w 11"/>
                <a:gd name="T33" fmla="*/ 0 h 11"/>
                <a:gd name="T34" fmla="*/ 5 w 11"/>
                <a:gd name="T35" fmla="*/ 0 h 11"/>
                <a:gd name="T36" fmla="*/ 5 w 11"/>
                <a:gd name="T37" fmla="*/ 0 h 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
                <a:gd name="T58" fmla="*/ 0 h 11"/>
                <a:gd name="T59" fmla="*/ 11 w 11"/>
                <a:gd name="T60" fmla="*/ 11 h 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 h="11">
                  <a:moveTo>
                    <a:pt x="5" y="0"/>
                  </a:moveTo>
                  <a:cubicBezTo>
                    <a:pt x="8" y="0"/>
                    <a:pt x="11" y="4"/>
                    <a:pt x="11" y="5"/>
                  </a:cubicBezTo>
                  <a:cubicBezTo>
                    <a:pt x="11" y="8"/>
                    <a:pt x="7" y="11"/>
                    <a:pt x="4" y="11"/>
                  </a:cubicBezTo>
                  <a:cubicBezTo>
                    <a:pt x="2" y="11"/>
                    <a:pt x="1" y="10"/>
                    <a:pt x="0" y="10"/>
                  </a:cubicBezTo>
                  <a:cubicBezTo>
                    <a:pt x="0" y="9"/>
                    <a:pt x="1" y="9"/>
                    <a:pt x="2" y="9"/>
                  </a:cubicBezTo>
                  <a:cubicBezTo>
                    <a:pt x="2" y="9"/>
                    <a:pt x="2" y="9"/>
                    <a:pt x="2" y="10"/>
                  </a:cubicBezTo>
                  <a:cubicBezTo>
                    <a:pt x="3" y="9"/>
                    <a:pt x="3" y="9"/>
                    <a:pt x="3" y="8"/>
                  </a:cubicBezTo>
                  <a:cubicBezTo>
                    <a:pt x="4" y="8"/>
                    <a:pt x="4" y="8"/>
                    <a:pt x="4" y="8"/>
                  </a:cubicBezTo>
                  <a:cubicBezTo>
                    <a:pt x="5" y="8"/>
                    <a:pt x="10" y="6"/>
                    <a:pt x="10" y="5"/>
                  </a:cubicBezTo>
                  <a:cubicBezTo>
                    <a:pt x="10" y="4"/>
                    <a:pt x="9" y="3"/>
                    <a:pt x="9" y="3"/>
                  </a:cubicBezTo>
                  <a:cubicBezTo>
                    <a:pt x="8" y="3"/>
                    <a:pt x="8" y="3"/>
                    <a:pt x="8" y="2"/>
                  </a:cubicBezTo>
                  <a:lnTo>
                    <a:pt x="6" y="2"/>
                  </a:lnTo>
                  <a:cubicBezTo>
                    <a:pt x="6" y="2"/>
                    <a:pt x="6" y="1"/>
                    <a:pt x="6" y="0"/>
                  </a:cubicBezTo>
                  <a:cubicBezTo>
                    <a:pt x="5" y="0"/>
                    <a:pt x="4" y="0"/>
                    <a:pt x="4" y="0"/>
                  </a:cubicBezTo>
                  <a:cubicBezTo>
                    <a:pt x="4" y="0"/>
                    <a:pt x="5" y="0"/>
                    <a:pt x="5"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17" name="Freeform 285">
              <a:extLst>
                <a:ext uri="{FF2B5EF4-FFF2-40B4-BE49-F238E27FC236}">
                  <a16:creationId xmlns:a16="http://schemas.microsoft.com/office/drawing/2014/main" xmlns="" id="{3C0C83EB-3FB0-4EFE-BB82-6A76E9B40C40}"/>
                </a:ext>
              </a:extLst>
            </p:cNvPr>
            <p:cNvSpPr>
              <a:spLocks/>
            </p:cNvSpPr>
            <p:nvPr>
              <p:custDataLst>
                <p:tags r:id="rId282"/>
              </p:custDataLst>
            </p:nvPr>
          </p:nvSpPr>
          <p:spPr bwMode="auto">
            <a:xfrm>
              <a:off x="4890" y="2875"/>
              <a:ext cx="74" cy="35"/>
            </a:xfrm>
            <a:custGeom>
              <a:avLst/>
              <a:gdLst>
                <a:gd name="T0" fmla="*/ 0 w 10"/>
                <a:gd name="T1" fmla="*/ 5 h 5"/>
                <a:gd name="T2" fmla="*/ 8 w 10"/>
                <a:gd name="T3" fmla="*/ 0 h 5"/>
                <a:gd name="T4" fmla="*/ 8 w 10"/>
                <a:gd name="T5" fmla="*/ 0 h 5"/>
                <a:gd name="T6" fmla="*/ 10 w 10"/>
                <a:gd name="T7" fmla="*/ 0 h 5"/>
                <a:gd name="T8" fmla="*/ 10 w 10"/>
                <a:gd name="T9" fmla="*/ 0 h 5"/>
                <a:gd name="T10" fmla="*/ 0 w 10"/>
                <a:gd name="T11" fmla="*/ 5 h 5"/>
                <a:gd name="T12" fmla="*/ 0 w 10"/>
                <a:gd name="T13" fmla="*/ 5 h 5"/>
                <a:gd name="T14" fmla="*/ 0 w 10"/>
                <a:gd name="T15" fmla="*/ 5 h 5"/>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5"/>
                <a:gd name="T26" fmla="*/ 10 w 10"/>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5">
                  <a:moveTo>
                    <a:pt x="0" y="5"/>
                  </a:moveTo>
                  <a:cubicBezTo>
                    <a:pt x="2" y="3"/>
                    <a:pt x="5" y="1"/>
                    <a:pt x="8" y="0"/>
                  </a:cubicBezTo>
                  <a:lnTo>
                    <a:pt x="10" y="0"/>
                  </a:lnTo>
                  <a:cubicBezTo>
                    <a:pt x="7" y="3"/>
                    <a:pt x="3" y="5"/>
                    <a:pt x="0" y="5"/>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18" name="Freeform 286">
              <a:extLst>
                <a:ext uri="{FF2B5EF4-FFF2-40B4-BE49-F238E27FC236}">
                  <a16:creationId xmlns:a16="http://schemas.microsoft.com/office/drawing/2014/main" xmlns="" id="{BCAF127C-0075-45EA-BEA1-D71A564592B1}"/>
                </a:ext>
              </a:extLst>
            </p:cNvPr>
            <p:cNvSpPr>
              <a:spLocks/>
            </p:cNvSpPr>
            <p:nvPr>
              <p:custDataLst>
                <p:tags r:id="rId283"/>
              </p:custDataLst>
            </p:nvPr>
          </p:nvSpPr>
          <p:spPr bwMode="auto">
            <a:xfrm>
              <a:off x="4972" y="2644"/>
              <a:ext cx="31" cy="63"/>
            </a:xfrm>
            <a:custGeom>
              <a:avLst/>
              <a:gdLst>
                <a:gd name="T0" fmla="*/ 0 w 4"/>
                <a:gd name="T1" fmla="*/ 4 h 8"/>
                <a:gd name="T2" fmla="*/ 0 w 4"/>
                <a:gd name="T3" fmla="*/ 7 h 8"/>
                <a:gd name="T4" fmla="*/ 0 w 4"/>
                <a:gd name="T5" fmla="*/ 7 h 8"/>
                <a:gd name="T6" fmla="*/ 1 w 4"/>
                <a:gd name="T7" fmla="*/ 6 h 8"/>
                <a:gd name="T8" fmla="*/ 2 w 4"/>
                <a:gd name="T9" fmla="*/ 8 h 8"/>
                <a:gd name="T10" fmla="*/ 2 w 4"/>
                <a:gd name="T11" fmla="*/ 5 h 8"/>
                <a:gd name="T12" fmla="*/ 4 w 4"/>
                <a:gd name="T13" fmla="*/ 6 h 8"/>
                <a:gd name="T14" fmla="*/ 3 w 4"/>
                <a:gd name="T15" fmla="*/ 1 h 8"/>
                <a:gd name="T16" fmla="*/ 3 w 4"/>
                <a:gd name="T17" fmla="*/ 1 h 8"/>
                <a:gd name="T18" fmla="*/ 0 w 4"/>
                <a:gd name="T19" fmla="*/ 0 h 8"/>
                <a:gd name="T20" fmla="*/ 0 w 4"/>
                <a:gd name="T21" fmla="*/ 1 h 8"/>
                <a:gd name="T22" fmla="*/ 0 w 4"/>
                <a:gd name="T23" fmla="*/ 4 h 8"/>
                <a:gd name="T24" fmla="*/ 0 w 4"/>
                <a:gd name="T25" fmla="*/ 4 h 8"/>
                <a:gd name="T26" fmla="*/ 0 w 4"/>
                <a:gd name="T27" fmla="*/ 4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
                <a:gd name="T43" fmla="*/ 0 h 8"/>
                <a:gd name="T44" fmla="*/ 4 w 4"/>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 h="8">
                  <a:moveTo>
                    <a:pt x="0" y="4"/>
                  </a:moveTo>
                  <a:lnTo>
                    <a:pt x="0" y="7"/>
                  </a:lnTo>
                  <a:cubicBezTo>
                    <a:pt x="0" y="7"/>
                    <a:pt x="1" y="7"/>
                    <a:pt x="1" y="6"/>
                  </a:cubicBezTo>
                  <a:cubicBezTo>
                    <a:pt x="1" y="7"/>
                    <a:pt x="1" y="8"/>
                    <a:pt x="2" y="8"/>
                  </a:cubicBezTo>
                  <a:cubicBezTo>
                    <a:pt x="2" y="7"/>
                    <a:pt x="2" y="5"/>
                    <a:pt x="2" y="5"/>
                  </a:cubicBezTo>
                  <a:cubicBezTo>
                    <a:pt x="3" y="5"/>
                    <a:pt x="4" y="6"/>
                    <a:pt x="4" y="6"/>
                  </a:cubicBezTo>
                  <a:cubicBezTo>
                    <a:pt x="3" y="4"/>
                    <a:pt x="3" y="2"/>
                    <a:pt x="3" y="1"/>
                  </a:cubicBezTo>
                  <a:cubicBezTo>
                    <a:pt x="3" y="1"/>
                    <a:pt x="3" y="1"/>
                    <a:pt x="3" y="1"/>
                  </a:cubicBezTo>
                  <a:cubicBezTo>
                    <a:pt x="2" y="1"/>
                    <a:pt x="1" y="0"/>
                    <a:pt x="0" y="0"/>
                  </a:cubicBezTo>
                  <a:cubicBezTo>
                    <a:pt x="0" y="0"/>
                    <a:pt x="0" y="1"/>
                    <a:pt x="0" y="1"/>
                  </a:cubicBezTo>
                  <a:cubicBezTo>
                    <a:pt x="0" y="2"/>
                    <a:pt x="0" y="4"/>
                    <a:pt x="0" y="4"/>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19" name="Freeform 287">
              <a:extLst>
                <a:ext uri="{FF2B5EF4-FFF2-40B4-BE49-F238E27FC236}">
                  <a16:creationId xmlns:a16="http://schemas.microsoft.com/office/drawing/2014/main" xmlns="" id="{4FF6D369-E176-4CF1-993F-1D4050610CD1}"/>
                </a:ext>
              </a:extLst>
            </p:cNvPr>
            <p:cNvSpPr>
              <a:spLocks/>
            </p:cNvSpPr>
            <p:nvPr>
              <p:custDataLst>
                <p:tags r:id="rId284"/>
              </p:custDataLst>
            </p:nvPr>
          </p:nvSpPr>
          <p:spPr bwMode="auto">
            <a:xfrm>
              <a:off x="4984" y="2746"/>
              <a:ext cx="58" cy="19"/>
            </a:xfrm>
            <a:custGeom>
              <a:avLst/>
              <a:gdLst>
                <a:gd name="T0" fmla="*/ 1 w 8"/>
                <a:gd name="T1" fmla="*/ 0 h 3"/>
                <a:gd name="T2" fmla="*/ 5 w 8"/>
                <a:gd name="T3" fmla="*/ 0 h 3"/>
                <a:gd name="T4" fmla="*/ 8 w 8"/>
                <a:gd name="T5" fmla="*/ 3 h 3"/>
                <a:gd name="T6" fmla="*/ 6 w 8"/>
                <a:gd name="T7" fmla="*/ 3 h 3"/>
                <a:gd name="T8" fmla="*/ 4 w 8"/>
                <a:gd name="T9" fmla="*/ 2 h 3"/>
                <a:gd name="T10" fmla="*/ 1 w 8"/>
                <a:gd name="T11" fmla="*/ 2 h 3"/>
                <a:gd name="T12" fmla="*/ 1 w 8"/>
                <a:gd name="T13" fmla="*/ 0 h 3"/>
                <a:gd name="T14" fmla="*/ 1 w 8"/>
                <a:gd name="T15" fmla="*/ 0 h 3"/>
                <a:gd name="T16" fmla="*/ 1 w 8"/>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3"/>
                <a:gd name="T29" fmla="*/ 8 w 8"/>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3">
                  <a:moveTo>
                    <a:pt x="1" y="0"/>
                  </a:moveTo>
                  <a:cubicBezTo>
                    <a:pt x="3" y="1"/>
                    <a:pt x="3" y="0"/>
                    <a:pt x="5" y="0"/>
                  </a:cubicBezTo>
                  <a:cubicBezTo>
                    <a:pt x="6" y="0"/>
                    <a:pt x="7" y="2"/>
                    <a:pt x="8" y="3"/>
                  </a:cubicBezTo>
                  <a:cubicBezTo>
                    <a:pt x="7" y="3"/>
                    <a:pt x="7" y="3"/>
                    <a:pt x="6" y="3"/>
                  </a:cubicBezTo>
                  <a:cubicBezTo>
                    <a:pt x="5" y="3"/>
                    <a:pt x="5" y="2"/>
                    <a:pt x="4" y="2"/>
                  </a:cubicBezTo>
                  <a:cubicBezTo>
                    <a:pt x="2" y="2"/>
                    <a:pt x="1" y="2"/>
                    <a:pt x="1" y="2"/>
                  </a:cubicBezTo>
                  <a:cubicBezTo>
                    <a:pt x="0" y="2"/>
                    <a:pt x="1" y="1"/>
                    <a:pt x="1"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20" name="Freeform 288">
              <a:extLst>
                <a:ext uri="{FF2B5EF4-FFF2-40B4-BE49-F238E27FC236}">
                  <a16:creationId xmlns:a16="http://schemas.microsoft.com/office/drawing/2014/main" xmlns="" id="{17B53FBB-8632-4CEA-9923-B23F7567939B}"/>
                </a:ext>
              </a:extLst>
            </p:cNvPr>
            <p:cNvSpPr>
              <a:spLocks/>
            </p:cNvSpPr>
            <p:nvPr>
              <p:custDataLst>
                <p:tags r:id="rId285"/>
              </p:custDataLst>
            </p:nvPr>
          </p:nvSpPr>
          <p:spPr bwMode="auto">
            <a:xfrm>
              <a:off x="5042" y="2691"/>
              <a:ext cx="59" cy="43"/>
            </a:xfrm>
            <a:custGeom>
              <a:avLst/>
              <a:gdLst>
                <a:gd name="T0" fmla="*/ 1 w 9"/>
                <a:gd name="T1" fmla="*/ 2 h 6"/>
                <a:gd name="T2" fmla="*/ 5 w 9"/>
                <a:gd name="T3" fmla="*/ 0 h 6"/>
                <a:gd name="T4" fmla="*/ 8 w 9"/>
                <a:gd name="T5" fmla="*/ 2 h 6"/>
                <a:gd name="T6" fmla="*/ 8 w 9"/>
                <a:gd name="T7" fmla="*/ 4 h 6"/>
                <a:gd name="T8" fmla="*/ 9 w 9"/>
                <a:gd name="T9" fmla="*/ 6 h 6"/>
                <a:gd name="T10" fmla="*/ 4 w 9"/>
                <a:gd name="T11" fmla="*/ 6 h 6"/>
                <a:gd name="T12" fmla="*/ 3 w 9"/>
                <a:gd name="T13" fmla="*/ 4 h 6"/>
                <a:gd name="T14" fmla="*/ 0 w 9"/>
                <a:gd name="T15" fmla="*/ 3 h 6"/>
                <a:gd name="T16" fmla="*/ 1 w 9"/>
                <a:gd name="T17" fmla="*/ 2 h 6"/>
                <a:gd name="T18" fmla="*/ 1 w 9"/>
                <a:gd name="T19" fmla="*/ 2 h 6"/>
                <a:gd name="T20" fmla="*/ 1 w 9"/>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6"/>
                <a:gd name="T35" fmla="*/ 9 w 9"/>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6">
                  <a:moveTo>
                    <a:pt x="1" y="2"/>
                  </a:moveTo>
                  <a:cubicBezTo>
                    <a:pt x="2" y="2"/>
                    <a:pt x="3" y="0"/>
                    <a:pt x="5" y="0"/>
                  </a:cubicBezTo>
                  <a:cubicBezTo>
                    <a:pt x="6" y="0"/>
                    <a:pt x="7" y="2"/>
                    <a:pt x="8" y="2"/>
                  </a:cubicBezTo>
                  <a:cubicBezTo>
                    <a:pt x="8" y="3"/>
                    <a:pt x="8" y="4"/>
                    <a:pt x="8" y="4"/>
                  </a:cubicBezTo>
                  <a:cubicBezTo>
                    <a:pt x="8" y="5"/>
                    <a:pt x="8" y="5"/>
                    <a:pt x="9" y="6"/>
                  </a:cubicBezTo>
                  <a:cubicBezTo>
                    <a:pt x="8" y="6"/>
                    <a:pt x="6" y="6"/>
                    <a:pt x="4" y="6"/>
                  </a:cubicBezTo>
                  <a:cubicBezTo>
                    <a:pt x="3" y="6"/>
                    <a:pt x="3" y="5"/>
                    <a:pt x="3" y="4"/>
                  </a:cubicBezTo>
                  <a:cubicBezTo>
                    <a:pt x="2" y="4"/>
                    <a:pt x="0" y="4"/>
                    <a:pt x="0" y="3"/>
                  </a:cubicBezTo>
                  <a:cubicBezTo>
                    <a:pt x="0" y="2"/>
                    <a:pt x="1" y="2"/>
                    <a:pt x="1" y="2"/>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21" name="Freeform 289">
              <a:extLst>
                <a:ext uri="{FF2B5EF4-FFF2-40B4-BE49-F238E27FC236}">
                  <a16:creationId xmlns:a16="http://schemas.microsoft.com/office/drawing/2014/main" xmlns="" id="{21E16C0B-935D-4EB6-AB0A-E4AED4459FF1}"/>
                </a:ext>
              </a:extLst>
            </p:cNvPr>
            <p:cNvSpPr>
              <a:spLocks/>
            </p:cNvSpPr>
            <p:nvPr>
              <p:custDataLst>
                <p:tags r:id="rId286"/>
              </p:custDataLst>
            </p:nvPr>
          </p:nvSpPr>
          <p:spPr bwMode="auto">
            <a:xfrm>
              <a:off x="4819" y="2652"/>
              <a:ext cx="110" cy="164"/>
            </a:xfrm>
            <a:custGeom>
              <a:avLst/>
              <a:gdLst>
                <a:gd name="T0" fmla="*/ 2 w 16"/>
                <a:gd name="T1" fmla="*/ 21 h 21"/>
                <a:gd name="T2" fmla="*/ 1 w 16"/>
                <a:gd name="T3" fmla="*/ 21 h 21"/>
                <a:gd name="T4" fmla="*/ 1 w 16"/>
                <a:gd name="T5" fmla="*/ 21 h 21"/>
                <a:gd name="T6" fmla="*/ 2 w 16"/>
                <a:gd name="T7" fmla="*/ 19 h 21"/>
                <a:gd name="T8" fmla="*/ 2 w 16"/>
                <a:gd name="T9" fmla="*/ 19 h 21"/>
                <a:gd name="T10" fmla="*/ 2 w 16"/>
                <a:gd name="T11" fmla="*/ 15 h 21"/>
                <a:gd name="T12" fmla="*/ 2 w 16"/>
                <a:gd name="T13" fmla="*/ 15 h 21"/>
                <a:gd name="T14" fmla="*/ 0 w 16"/>
                <a:gd name="T15" fmla="*/ 14 h 21"/>
                <a:gd name="T16" fmla="*/ 1 w 16"/>
                <a:gd name="T17" fmla="*/ 8 h 21"/>
                <a:gd name="T18" fmla="*/ 3 w 16"/>
                <a:gd name="T19" fmla="*/ 4 h 21"/>
                <a:gd name="T20" fmla="*/ 8 w 16"/>
                <a:gd name="T21" fmla="*/ 1 h 21"/>
                <a:gd name="T22" fmla="*/ 12 w 16"/>
                <a:gd name="T23" fmla="*/ 2 h 21"/>
                <a:gd name="T24" fmla="*/ 16 w 16"/>
                <a:gd name="T25" fmla="*/ 0 h 21"/>
                <a:gd name="T26" fmla="*/ 16 w 16"/>
                <a:gd name="T27" fmla="*/ 1 h 21"/>
                <a:gd name="T28" fmla="*/ 12 w 16"/>
                <a:gd name="T29" fmla="*/ 4 h 21"/>
                <a:gd name="T30" fmla="*/ 9 w 16"/>
                <a:gd name="T31" fmla="*/ 2 h 21"/>
                <a:gd name="T32" fmla="*/ 7 w 16"/>
                <a:gd name="T33" fmla="*/ 2 h 21"/>
                <a:gd name="T34" fmla="*/ 3 w 16"/>
                <a:gd name="T35" fmla="*/ 6 h 21"/>
                <a:gd name="T36" fmla="*/ 3 w 16"/>
                <a:gd name="T37" fmla="*/ 6 h 21"/>
                <a:gd name="T38" fmla="*/ 3 w 16"/>
                <a:gd name="T39" fmla="*/ 7 h 21"/>
                <a:gd name="T40" fmla="*/ 3 w 16"/>
                <a:gd name="T41" fmla="*/ 7 h 21"/>
                <a:gd name="T42" fmla="*/ 5 w 16"/>
                <a:gd name="T43" fmla="*/ 9 h 21"/>
                <a:gd name="T44" fmla="*/ 7 w 16"/>
                <a:gd name="T45" fmla="*/ 7 h 21"/>
                <a:gd name="T46" fmla="*/ 11 w 16"/>
                <a:gd name="T47" fmla="*/ 7 h 21"/>
                <a:gd name="T48" fmla="*/ 12 w 16"/>
                <a:gd name="T49" fmla="*/ 9 h 21"/>
                <a:gd name="T50" fmla="*/ 9 w 16"/>
                <a:gd name="T51" fmla="*/ 9 h 21"/>
                <a:gd name="T52" fmla="*/ 8 w 16"/>
                <a:gd name="T53" fmla="*/ 10 h 21"/>
                <a:gd name="T54" fmla="*/ 10 w 16"/>
                <a:gd name="T55" fmla="*/ 14 h 21"/>
                <a:gd name="T56" fmla="*/ 9 w 16"/>
                <a:gd name="T57" fmla="*/ 16 h 21"/>
                <a:gd name="T58" fmla="*/ 11 w 16"/>
                <a:gd name="T59" fmla="*/ 17 h 21"/>
                <a:gd name="T60" fmla="*/ 11 w 16"/>
                <a:gd name="T61" fmla="*/ 20 h 21"/>
                <a:gd name="T62" fmla="*/ 9 w 16"/>
                <a:gd name="T63" fmla="*/ 20 h 21"/>
                <a:gd name="T64" fmla="*/ 5 w 16"/>
                <a:gd name="T65" fmla="*/ 12 h 21"/>
                <a:gd name="T66" fmla="*/ 3 w 16"/>
                <a:gd name="T67" fmla="*/ 12 h 21"/>
                <a:gd name="T68" fmla="*/ 3 w 16"/>
                <a:gd name="T69" fmla="*/ 12 h 21"/>
                <a:gd name="T70" fmla="*/ 3 w 16"/>
                <a:gd name="T71" fmla="*/ 14 h 21"/>
                <a:gd name="T72" fmla="*/ 4 w 16"/>
                <a:gd name="T73" fmla="*/ 18 h 21"/>
                <a:gd name="T74" fmla="*/ 4 w 16"/>
                <a:gd name="T75" fmla="*/ 18 h 21"/>
                <a:gd name="T76" fmla="*/ 2 w 16"/>
                <a:gd name="T77" fmla="*/ 21 h 21"/>
                <a:gd name="T78" fmla="*/ 2 w 16"/>
                <a:gd name="T79" fmla="*/ 21 h 21"/>
                <a:gd name="T80" fmla="*/ 2 w 16"/>
                <a:gd name="T81" fmla="*/ 21 h 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
                <a:gd name="T124" fmla="*/ 0 h 21"/>
                <a:gd name="T125" fmla="*/ 16 w 16"/>
                <a:gd name="T126" fmla="*/ 21 h 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 h="21">
                  <a:moveTo>
                    <a:pt x="2" y="21"/>
                  </a:moveTo>
                  <a:lnTo>
                    <a:pt x="1" y="21"/>
                  </a:lnTo>
                  <a:cubicBezTo>
                    <a:pt x="1" y="20"/>
                    <a:pt x="1" y="19"/>
                    <a:pt x="2" y="19"/>
                  </a:cubicBezTo>
                  <a:lnTo>
                    <a:pt x="2" y="15"/>
                  </a:lnTo>
                  <a:cubicBezTo>
                    <a:pt x="1" y="15"/>
                    <a:pt x="0" y="14"/>
                    <a:pt x="0" y="14"/>
                  </a:cubicBezTo>
                  <a:cubicBezTo>
                    <a:pt x="1" y="12"/>
                    <a:pt x="1" y="10"/>
                    <a:pt x="1" y="8"/>
                  </a:cubicBezTo>
                  <a:cubicBezTo>
                    <a:pt x="3" y="8"/>
                    <a:pt x="2" y="6"/>
                    <a:pt x="3" y="4"/>
                  </a:cubicBezTo>
                  <a:cubicBezTo>
                    <a:pt x="3" y="2"/>
                    <a:pt x="5" y="0"/>
                    <a:pt x="8" y="1"/>
                  </a:cubicBezTo>
                  <a:cubicBezTo>
                    <a:pt x="10" y="2"/>
                    <a:pt x="10" y="2"/>
                    <a:pt x="12" y="2"/>
                  </a:cubicBezTo>
                  <a:cubicBezTo>
                    <a:pt x="15" y="2"/>
                    <a:pt x="15" y="0"/>
                    <a:pt x="16" y="0"/>
                  </a:cubicBezTo>
                  <a:cubicBezTo>
                    <a:pt x="16" y="0"/>
                    <a:pt x="16" y="0"/>
                    <a:pt x="16" y="1"/>
                  </a:cubicBezTo>
                  <a:cubicBezTo>
                    <a:pt x="16" y="2"/>
                    <a:pt x="14" y="4"/>
                    <a:pt x="12" y="4"/>
                  </a:cubicBezTo>
                  <a:cubicBezTo>
                    <a:pt x="11" y="4"/>
                    <a:pt x="10" y="2"/>
                    <a:pt x="9" y="2"/>
                  </a:cubicBezTo>
                  <a:cubicBezTo>
                    <a:pt x="8" y="2"/>
                    <a:pt x="8" y="2"/>
                    <a:pt x="7" y="2"/>
                  </a:cubicBezTo>
                  <a:cubicBezTo>
                    <a:pt x="5" y="2"/>
                    <a:pt x="4" y="5"/>
                    <a:pt x="3" y="6"/>
                  </a:cubicBezTo>
                  <a:lnTo>
                    <a:pt x="3" y="7"/>
                  </a:lnTo>
                  <a:cubicBezTo>
                    <a:pt x="5" y="7"/>
                    <a:pt x="5" y="8"/>
                    <a:pt x="5" y="9"/>
                  </a:cubicBezTo>
                  <a:cubicBezTo>
                    <a:pt x="6" y="8"/>
                    <a:pt x="7" y="7"/>
                    <a:pt x="7" y="7"/>
                  </a:cubicBezTo>
                  <a:cubicBezTo>
                    <a:pt x="9" y="7"/>
                    <a:pt x="10" y="7"/>
                    <a:pt x="11" y="7"/>
                  </a:cubicBezTo>
                  <a:cubicBezTo>
                    <a:pt x="12" y="8"/>
                    <a:pt x="12" y="8"/>
                    <a:pt x="12" y="9"/>
                  </a:cubicBezTo>
                  <a:cubicBezTo>
                    <a:pt x="10" y="9"/>
                    <a:pt x="10" y="9"/>
                    <a:pt x="9" y="9"/>
                  </a:cubicBezTo>
                  <a:cubicBezTo>
                    <a:pt x="8" y="9"/>
                    <a:pt x="8" y="9"/>
                    <a:pt x="8" y="10"/>
                  </a:cubicBezTo>
                  <a:cubicBezTo>
                    <a:pt x="8" y="11"/>
                    <a:pt x="10" y="12"/>
                    <a:pt x="10" y="14"/>
                  </a:cubicBezTo>
                  <a:cubicBezTo>
                    <a:pt x="10" y="15"/>
                    <a:pt x="9" y="16"/>
                    <a:pt x="9" y="16"/>
                  </a:cubicBezTo>
                  <a:cubicBezTo>
                    <a:pt x="9" y="17"/>
                    <a:pt x="10" y="17"/>
                    <a:pt x="11" y="17"/>
                  </a:cubicBezTo>
                  <a:cubicBezTo>
                    <a:pt x="11" y="19"/>
                    <a:pt x="11" y="19"/>
                    <a:pt x="11" y="20"/>
                  </a:cubicBezTo>
                  <a:cubicBezTo>
                    <a:pt x="10" y="20"/>
                    <a:pt x="10" y="20"/>
                    <a:pt x="9" y="20"/>
                  </a:cubicBezTo>
                  <a:cubicBezTo>
                    <a:pt x="7" y="20"/>
                    <a:pt x="5" y="14"/>
                    <a:pt x="5" y="12"/>
                  </a:cubicBezTo>
                  <a:cubicBezTo>
                    <a:pt x="4" y="12"/>
                    <a:pt x="4" y="12"/>
                    <a:pt x="3" y="12"/>
                  </a:cubicBezTo>
                  <a:lnTo>
                    <a:pt x="3" y="14"/>
                  </a:lnTo>
                  <a:lnTo>
                    <a:pt x="4" y="18"/>
                  </a:lnTo>
                  <a:cubicBezTo>
                    <a:pt x="4" y="20"/>
                    <a:pt x="1" y="20"/>
                    <a:pt x="2" y="21"/>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22" name="Freeform 290">
              <a:extLst>
                <a:ext uri="{FF2B5EF4-FFF2-40B4-BE49-F238E27FC236}">
                  <a16:creationId xmlns:a16="http://schemas.microsoft.com/office/drawing/2014/main" xmlns="" id="{02939A88-B0EB-4E14-A6FF-652B37A09543}"/>
                </a:ext>
              </a:extLst>
            </p:cNvPr>
            <p:cNvSpPr>
              <a:spLocks/>
            </p:cNvSpPr>
            <p:nvPr>
              <p:custDataLst>
                <p:tags r:id="rId287"/>
              </p:custDataLst>
            </p:nvPr>
          </p:nvSpPr>
          <p:spPr bwMode="auto">
            <a:xfrm>
              <a:off x="4780" y="2448"/>
              <a:ext cx="43" cy="59"/>
            </a:xfrm>
            <a:custGeom>
              <a:avLst/>
              <a:gdLst>
                <a:gd name="T0" fmla="*/ 5 w 6"/>
                <a:gd name="T1" fmla="*/ 0 h 8"/>
                <a:gd name="T2" fmla="*/ 6 w 6"/>
                <a:gd name="T3" fmla="*/ 1 h 8"/>
                <a:gd name="T4" fmla="*/ 0 w 6"/>
                <a:gd name="T5" fmla="*/ 8 h 8"/>
                <a:gd name="T6" fmla="*/ 0 w 6"/>
                <a:gd name="T7" fmla="*/ 6 h 8"/>
                <a:gd name="T8" fmla="*/ 2 w 6"/>
                <a:gd name="T9" fmla="*/ 5 h 8"/>
                <a:gd name="T10" fmla="*/ 5 w 6"/>
                <a:gd name="T11" fmla="*/ 0 h 8"/>
                <a:gd name="T12" fmla="*/ 5 w 6"/>
                <a:gd name="T13" fmla="*/ 0 h 8"/>
                <a:gd name="T14" fmla="*/ 5 w 6"/>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8"/>
                <a:gd name="T26" fmla="*/ 6 w 6"/>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8">
                  <a:moveTo>
                    <a:pt x="5" y="0"/>
                  </a:moveTo>
                  <a:cubicBezTo>
                    <a:pt x="6" y="0"/>
                    <a:pt x="6" y="0"/>
                    <a:pt x="6" y="1"/>
                  </a:cubicBezTo>
                  <a:cubicBezTo>
                    <a:pt x="5" y="3"/>
                    <a:pt x="2" y="7"/>
                    <a:pt x="0" y="8"/>
                  </a:cubicBezTo>
                  <a:cubicBezTo>
                    <a:pt x="0" y="7"/>
                    <a:pt x="0" y="7"/>
                    <a:pt x="0" y="6"/>
                  </a:cubicBezTo>
                  <a:cubicBezTo>
                    <a:pt x="1" y="6"/>
                    <a:pt x="2" y="5"/>
                    <a:pt x="2" y="5"/>
                  </a:cubicBezTo>
                  <a:cubicBezTo>
                    <a:pt x="4" y="3"/>
                    <a:pt x="3" y="1"/>
                    <a:pt x="5"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23" name="Freeform 291">
              <a:extLst>
                <a:ext uri="{FF2B5EF4-FFF2-40B4-BE49-F238E27FC236}">
                  <a16:creationId xmlns:a16="http://schemas.microsoft.com/office/drawing/2014/main" xmlns="" id="{D7855765-B717-49E5-AAC1-B97BCEADFB05}"/>
                </a:ext>
              </a:extLst>
            </p:cNvPr>
            <p:cNvSpPr>
              <a:spLocks/>
            </p:cNvSpPr>
            <p:nvPr>
              <p:custDataLst>
                <p:tags r:id="rId288"/>
              </p:custDataLst>
            </p:nvPr>
          </p:nvSpPr>
          <p:spPr bwMode="auto">
            <a:xfrm>
              <a:off x="4874" y="2464"/>
              <a:ext cx="78" cy="98"/>
            </a:xfrm>
            <a:custGeom>
              <a:avLst/>
              <a:gdLst>
                <a:gd name="T0" fmla="*/ 0 w 11"/>
                <a:gd name="T1" fmla="*/ 10 h 13"/>
                <a:gd name="T2" fmla="*/ 0 w 11"/>
                <a:gd name="T3" fmla="*/ 8 h 13"/>
                <a:gd name="T4" fmla="*/ 0 w 11"/>
                <a:gd name="T5" fmla="*/ 7 h 13"/>
                <a:gd name="T6" fmla="*/ 3 w 11"/>
                <a:gd name="T7" fmla="*/ 5 h 13"/>
                <a:gd name="T8" fmla="*/ 4 w 11"/>
                <a:gd name="T9" fmla="*/ 5 h 13"/>
                <a:gd name="T10" fmla="*/ 5 w 11"/>
                <a:gd name="T11" fmla="*/ 6 h 13"/>
                <a:gd name="T12" fmla="*/ 8 w 11"/>
                <a:gd name="T13" fmla="*/ 0 h 13"/>
                <a:gd name="T14" fmla="*/ 9 w 11"/>
                <a:gd name="T15" fmla="*/ 1 h 13"/>
                <a:gd name="T16" fmla="*/ 9 w 11"/>
                <a:gd name="T17" fmla="*/ 3 h 13"/>
                <a:gd name="T18" fmla="*/ 10 w 11"/>
                <a:gd name="T19" fmla="*/ 4 h 13"/>
                <a:gd name="T20" fmla="*/ 10 w 11"/>
                <a:gd name="T21" fmla="*/ 6 h 13"/>
                <a:gd name="T22" fmla="*/ 11 w 11"/>
                <a:gd name="T23" fmla="*/ 9 h 13"/>
                <a:gd name="T24" fmla="*/ 11 w 11"/>
                <a:gd name="T25" fmla="*/ 9 h 13"/>
                <a:gd name="T26" fmla="*/ 11 w 11"/>
                <a:gd name="T27" fmla="*/ 12 h 13"/>
                <a:gd name="T28" fmla="*/ 11 w 11"/>
                <a:gd name="T29" fmla="*/ 12 h 13"/>
                <a:gd name="T30" fmla="*/ 10 w 11"/>
                <a:gd name="T31" fmla="*/ 10 h 13"/>
                <a:gd name="T32" fmla="*/ 9 w 11"/>
                <a:gd name="T33" fmla="*/ 9 h 13"/>
                <a:gd name="T34" fmla="*/ 8 w 11"/>
                <a:gd name="T35" fmla="*/ 13 h 13"/>
                <a:gd name="T36" fmla="*/ 8 w 11"/>
                <a:gd name="T37" fmla="*/ 13 h 13"/>
                <a:gd name="T38" fmla="*/ 6 w 11"/>
                <a:gd name="T39" fmla="*/ 13 h 13"/>
                <a:gd name="T40" fmla="*/ 6 w 11"/>
                <a:gd name="T41" fmla="*/ 13 h 13"/>
                <a:gd name="T42" fmla="*/ 4 w 11"/>
                <a:gd name="T43" fmla="*/ 10 h 13"/>
                <a:gd name="T44" fmla="*/ 5 w 11"/>
                <a:gd name="T45" fmla="*/ 8 h 13"/>
                <a:gd name="T46" fmla="*/ 5 w 11"/>
                <a:gd name="T47" fmla="*/ 8 h 13"/>
                <a:gd name="T48" fmla="*/ 4 w 11"/>
                <a:gd name="T49" fmla="*/ 8 h 13"/>
                <a:gd name="T50" fmla="*/ 4 w 11"/>
                <a:gd name="T51" fmla="*/ 8 h 13"/>
                <a:gd name="T52" fmla="*/ 1 w 11"/>
                <a:gd name="T53" fmla="*/ 8 h 13"/>
                <a:gd name="T54" fmla="*/ 1 w 11"/>
                <a:gd name="T55" fmla="*/ 8 h 13"/>
                <a:gd name="T56" fmla="*/ 0 w 11"/>
                <a:gd name="T57" fmla="*/ 10 h 13"/>
                <a:gd name="T58" fmla="*/ 0 w 11"/>
                <a:gd name="T59" fmla="*/ 10 h 13"/>
                <a:gd name="T60" fmla="*/ 0 w 11"/>
                <a:gd name="T61" fmla="*/ 10 h 1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
                <a:gd name="T94" fmla="*/ 0 h 13"/>
                <a:gd name="T95" fmla="*/ 11 w 11"/>
                <a:gd name="T96" fmla="*/ 13 h 1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 h="13">
                  <a:moveTo>
                    <a:pt x="0" y="10"/>
                  </a:moveTo>
                  <a:cubicBezTo>
                    <a:pt x="0" y="9"/>
                    <a:pt x="0" y="8"/>
                    <a:pt x="0" y="8"/>
                  </a:cubicBezTo>
                  <a:cubicBezTo>
                    <a:pt x="0" y="7"/>
                    <a:pt x="0" y="7"/>
                    <a:pt x="0" y="7"/>
                  </a:cubicBezTo>
                  <a:cubicBezTo>
                    <a:pt x="2" y="7"/>
                    <a:pt x="2" y="5"/>
                    <a:pt x="3" y="5"/>
                  </a:cubicBezTo>
                  <a:cubicBezTo>
                    <a:pt x="3" y="5"/>
                    <a:pt x="4" y="5"/>
                    <a:pt x="4" y="5"/>
                  </a:cubicBezTo>
                  <a:cubicBezTo>
                    <a:pt x="4" y="5"/>
                    <a:pt x="4" y="6"/>
                    <a:pt x="5" y="6"/>
                  </a:cubicBezTo>
                  <a:cubicBezTo>
                    <a:pt x="7" y="6"/>
                    <a:pt x="8" y="2"/>
                    <a:pt x="8" y="0"/>
                  </a:cubicBezTo>
                  <a:cubicBezTo>
                    <a:pt x="9" y="1"/>
                    <a:pt x="9" y="1"/>
                    <a:pt x="9" y="1"/>
                  </a:cubicBezTo>
                  <a:cubicBezTo>
                    <a:pt x="9" y="2"/>
                    <a:pt x="9" y="3"/>
                    <a:pt x="9" y="3"/>
                  </a:cubicBezTo>
                  <a:cubicBezTo>
                    <a:pt x="10" y="3"/>
                    <a:pt x="10" y="4"/>
                    <a:pt x="10" y="4"/>
                  </a:cubicBezTo>
                  <a:cubicBezTo>
                    <a:pt x="10" y="5"/>
                    <a:pt x="10" y="6"/>
                    <a:pt x="10" y="6"/>
                  </a:cubicBezTo>
                  <a:cubicBezTo>
                    <a:pt x="11" y="7"/>
                    <a:pt x="11" y="8"/>
                    <a:pt x="11" y="9"/>
                  </a:cubicBezTo>
                  <a:lnTo>
                    <a:pt x="11" y="12"/>
                  </a:lnTo>
                  <a:cubicBezTo>
                    <a:pt x="10" y="11"/>
                    <a:pt x="10" y="10"/>
                    <a:pt x="10" y="10"/>
                  </a:cubicBezTo>
                  <a:cubicBezTo>
                    <a:pt x="10" y="10"/>
                    <a:pt x="9" y="9"/>
                    <a:pt x="9" y="9"/>
                  </a:cubicBezTo>
                  <a:cubicBezTo>
                    <a:pt x="8" y="10"/>
                    <a:pt x="8" y="12"/>
                    <a:pt x="8" y="13"/>
                  </a:cubicBezTo>
                  <a:lnTo>
                    <a:pt x="6" y="13"/>
                  </a:lnTo>
                  <a:cubicBezTo>
                    <a:pt x="5" y="12"/>
                    <a:pt x="5" y="11"/>
                    <a:pt x="4" y="10"/>
                  </a:cubicBezTo>
                  <a:cubicBezTo>
                    <a:pt x="4" y="9"/>
                    <a:pt x="5" y="9"/>
                    <a:pt x="5" y="8"/>
                  </a:cubicBezTo>
                  <a:lnTo>
                    <a:pt x="4" y="8"/>
                  </a:lnTo>
                  <a:lnTo>
                    <a:pt x="1" y="8"/>
                  </a:lnTo>
                  <a:cubicBezTo>
                    <a:pt x="1" y="8"/>
                    <a:pt x="0" y="9"/>
                    <a:pt x="0" y="1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24" name="Freeform 292">
              <a:extLst>
                <a:ext uri="{FF2B5EF4-FFF2-40B4-BE49-F238E27FC236}">
                  <a16:creationId xmlns:a16="http://schemas.microsoft.com/office/drawing/2014/main" xmlns="" id="{E9CBD776-F520-4C7B-8DA0-85893DB50D0F}"/>
                </a:ext>
              </a:extLst>
            </p:cNvPr>
            <p:cNvSpPr>
              <a:spLocks/>
            </p:cNvSpPr>
            <p:nvPr>
              <p:custDataLst>
                <p:tags r:id="rId289"/>
              </p:custDataLst>
            </p:nvPr>
          </p:nvSpPr>
          <p:spPr bwMode="auto">
            <a:xfrm>
              <a:off x="4823" y="2386"/>
              <a:ext cx="24" cy="35"/>
            </a:xfrm>
            <a:custGeom>
              <a:avLst/>
              <a:gdLst>
                <a:gd name="T0" fmla="*/ 3 w 3"/>
                <a:gd name="T1" fmla="*/ 3 h 5"/>
                <a:gd name="T2" fmla="*/ 3 w 3"/>
                <a:gd name="T3" fmla="*/ 5 h 5"/>
                <a:gd name="T4" fmla="*/ 3 w 3"/>
                <a:gd name="T5" fmla="*/ 5 h 5"/>
                <a:gd name="T6" fmla="*/ 0 w 3"/>
                <a:gd name="T7" fmla="*/ 0 h 5"/>
                <a:gd name="T8" fmla="*/ 3 w 3"/>
                <a:gd name="T9" fmla="*/ 3 h 5"/>
                <a:gd name="T10" fmla="*/ 3 w 3"/>
                <a:gd name="T11" fmla="*/ 3 h 5"/>
                <a:gd name="T12" fmla="*/ 3 w 3"/>
                <a:gd name="T13" fmla="*/ 3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3"/>
                  </a:moveTo>
                  <a:lnTo>
                    <a:pt x="3" y="5"/>
                  </a:lnTo>
                  <a:cubicBezTo>
                    <a:pt x="1" y="3"/>
                    <a:pt x="1" y="2"/>
                    <a:pt x="0" y="0"/>
                  </a:cubicBezTo>
                  <a:cubicBezTo>
                    <a:pt x="2" y="1"/>
                    <a:pt x="2" y="2"/>
                    <a:pt x="3" y="3"/>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25" name="Freeform 293">
              <a:extLst>
                <a:ext uri="{FF2B5EF4-FFF2-40B4-BE49-F238E27FC236}">
                  <a16:creationId xmlns:a16="http://schemas.microsoft.com/office/drawing/2014/main" xmlns="" id="{9FE7C54B-3CDE-45F9-A9DD-03A66684908D}"/>
                </a:ext>
              </a:extLst>
            </p:cNvPr>
            <p:cNvSpPr>
              <a:spLocks/>
            </p:cNvSpPr>
            <p:nvPr>
              <p:custDataLst>
                <p:tags r:id="rId290"/>
              </p:custDataLst>
            </p:nvPr>
          </p:nvSpPr>
          <p:spPr bwMode="auto">
            <a:xfrm>
              <a:off x="4859" y="2429"/>
              <a:ext cx="15" cy="23"/>
            </a:xfrm>
            <a:custGeom>
              <a:avLst/>
              <a:gdLst>
                <a:gd name="T0" fmla="*/ 1 w 2"/>
                <a:gd name="T1" fmla="*/ 1 h 3"/>
                <a:gd name="T2" fmla="*/ 2 w 2"/>
                <a:gd name="T3" fmla="*/ 0 h 3"/>
                <a:gd name="T4" fmla="*/ 2 w 2"/>
                <a:gd name="T5" fmla="*/ 2 h 3"/>
                <a:gd name="T6" fmla="*/ 2 w 2"/>
                <a:gd name="T7" fmla="*/ 3 h 3"/>
                <a:gd name="T8" fmla="*/ 0 w 2"/>
                <a:gd name="T9" fmla="*/ 1 h 3"/>
                <a:gd name="T10" fmla="*/ 0 w 2"/>
                <a:gd name="T11" fmla="*/ 1 h 3"/>
                <a:gd name="T12" fmla="*/ 1 w 2"/>
                <a:gd name="T13" fmla="*/ 1 h 3"/>
                <a:gd name="T14" fmla="*/ 1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1" y="1"/>
                  </a:moveTo>
                  <a:cubicBezTo>
                    <a:pt x="1" y="1"/>
                    <a:pt x="2" y="0"/>
                    <a:pt x="2" y="0"/>
                  </a:cubicBezTo>
                  <a:cubicBezTo>
                    <a:pt x="2" y="1"/>
                    <a:pt x="2" y="2"/>
                    <a:pt x="2" y="2"/>
                  </a:cubicBezTo>
                  <a:cubicBezTo>
                    <a:pt x="2" y="3"/>
                    <a:pt x="2" y="3"/>
                    <a:pt x="2" y="3"/>
                  </a:cubicBezTo>
                  <a:cubicBezTo>
                    <a:pt x="0" y="3"/>
                    <a:pt x="0" y="2"/>
                    <a:pt x="0" y="1"/>
                  </a:cubicBezTo>
                  <a:lnTo>
                    <a:pt x="1" y="1"/>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26" name="Freeform 294">
              <a:extLst>
                <a:ext uri="{FF2B5EF4-FFF2-40B4-BE49-F238E27FC236}">
                  <a16:creationId xmlns:a16="http://schemas.microsoft.com/office/drawing/2014/main" xmlns="" id="{B3EC0B78-ED6B-434B-B96F-E32BCBA1547B}"/>
                </a:ext>
              </a:extLst>
            </p:cNvPr>
            <p:cNvSpPr>
              <a:spLocks/>
            </p:cNvSpPr>
            <p:nvPr>
              <p:custDataLst>
                <p:tags r:id="rId291"/>
              </p:custDataLst>
            </p:nvPr>
          </p:nvSpPr>
          <p:spPr bwMode="auto">
            <a:xfrm>
              <a:off x="4812" y="2276"/>
              <a:ext cx="47" cy="110"/>
            </a:xfrm>
            <a:custGeom>
              <a:avLst/>
              <a:gdLst>
                <a:gd name="T0" fmla="*/ 1 w 7"/>
                <a:gd name="T1" fmla="*/ 0 h 14"/>
                <a:gd name="T2" fmla="*/ 3 w 7"/>
                <a:gd name="T3" fmla="*/ 0 h 14"/>
                <a:gd name="T4" fmla="*/ 3 w 7"/>
                <a:gd name="T5" fmla="*/ 0 h 14"/>
                <a:gd name="T6" fmla="*/ 4 w 7"/>
                <a:gd name="T7" fmla="*/ 1 h 14"/>
                <a:gd name="T8" fmla="*/ 5 w 7"/>
                <a:gd name="T9" fmla="*/ 1 h 14"/>
                <a:gd name="T10" fmla="*/ 7 w 7"/>
                <a:gd name="T11" fmla="*/ 5 h 14"/>
                <a:gd name="T12" fmla="*/ 5 w 7"/>
                <a:gd name="T13" fmla="*/ 8 h 14"/>
                <a:gd name="T14" fmla="*/ 5 w 7"/>
                <a:gd name="T15" fmla="*/ 10 h 14"/>
                <a:gd name="T16" fmla="*/ 6 w 7"/>
                <a:gd name="T17" fmla="*/ 10 h 14"/>
                <a:gd name="T18" fmla="*/ 6 w 7"/>
                <a:gd name="T19" fmla="*/ 14 h 14"/>
                <a:gd name="T20" fmla="*/ 5 w 7"/>
                <a:gd name="T21" fmla="*/ 14 h 14"/>
                <a:gd name="T22" fmla="*/ 3 w 7"/>
                <a:gd name="T23" fmla="*/ 13 h 14"/>
                <a:gd name="T24" fmla="*/ 4 w 7"/>
                <a:gd name="T25" fmla="*/ 12 h 14"/>
                <a:gd name="T26" fmla="*/ 0 w 7"/>
                <a:gd name="T27" fmla="*/ 7 h 14"/>
                <a:gd name="T28" fmla="*/ 0 w 7"/>
                <a:gd name="T29" fmla="*/ 6 h 14"/>
                <a:gd name="T30" fmla="*/ 0 w 7"/>
                <a:gd name="T31" fmla="*/ 6 h 14"/>
                <a:gd name="T32" fmla="*/ 1 w 7"/>
                <a:gd name="T33" fmla="*/ 6 h 14"/>
                <a:gd name="T34" fmla="*/ 1 w 7"/>
                <a:gd name="T35" fmla="*/ 6 h 14"/>
                <a:gd name="T36" fmla="*/ 1 w 7"/>
                <a:gd name="T37" fmla="*/ 0 h 14"/>
                <a:gd name="T38" fmla="*/ 1 w 7"/>
                <a:gd name="T39" fmla="*/ 0 h 14"/>
                <a:gd name="T40" fmla="*/ 1 w 7"/>
                <a:gd name="T41" fmla="*/ 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
                <a:gd name="T64" fmla="*/ 0 h 14"/>
                <a:gd name="T65" fmla="*/ 7 w 7"/>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 h="14">
                  <a:moveTo>
                    <a:pt x="1" y="0"/>
                  </a:moveTo>
                  <a:lnTo>
                    <a:pt x="3" y="0"/>
                  </a:lnTo>
                  <a:cubicBezTo>
                    <a:pt x="3" y="1"/>
                    <a:pt x="4" y="1"/>
                    <a:pt x="4" y="1"/>
                  </a:cubicBezTo>
                  <a:cubicBezTo>
                    <a:pt x="5" y="1"/>
                    <a:pt x="5" y="1"/>
                    <a:pt x="5" y="1"/>
                  </a:cubicBezTo>
                  <a:cubicBezTo>
                    <a:pt x="5" y="2"/>
                    <a:pt x="6" y="5"/>
                    <a:pt x="7" y="5"/>
                  </a:cubicBezTo>
                  <a:cubicBezTo>
                    <a:pt x="6" y="6"/>
                    <a:pt x="5" y="7"/>
                    <a:pt x="5" y="8"/>
                  </a:cubicBezTo>
                  <a:cubicBezTo>
                    <a:pt x="5" y="9"/>
                    <a:pt x="5" y="9"/>
                    <a:pt x="5" y="10"/>
                  </a:cubicBezTo>
                  <a:cubicBezTo>
                    <a:pt x="5" y="10"/>
                    <a:pt x="6" y="10"/>
                    <a:pt x="6" y="10"/>
                  </a:cubicBezTo>
                  <a:cubicBezTo>
                    <a:pt x="6" y="12"/>
                    <a:pt x="6" y="12"/>
                    <a:pt x="6" y="14"/>
                  </a:cubicBezTo>
                  <a:cubicBezTo>
                    <a:pt x="6" y="14"/>
                    <a:pt x="5" y="14"/>
                    <a:pt x="5" y="14"/>
                  </a:cubicBezTo>
                  <a:cubicBezTo>
                    <a:pt x="3" y="14"/>
                    <a:pt x="3" y="14"/>
                    <a:pt x="3" y="13"/>
                  </a:cubicBezTo>
                  <a:cubicBezTo>
                    <a:pt x="3" y="13"/>
                    <a:pt x="3" y="12"/>
                    <a:pt x="4" y="12"/>
                  </a:cubicBezTo>
                  <a:cubicBezTo>
                    <a:pt x="2" y="12"/>
                    <a:pt x="0" y="10"/>
                    <a:pt x="0" y="7"/>
                  </a:cubicBezTo>
                  <a:cubicBezTo>
                    <a:pt x="0" y="7"/>
                    <a:pt x="0" y="7"/>
                    <a:pt x="0" y="6"/>
                  </a:cubicBezTo>
                  <a:lnTo>
                    <a:pt x="1" y="6"/>
                  </a:lnTo>
                  <a:cubicBezTo>
                    <a:pt x="1" y="6"/>
                    <a:pt x="2" y="1"/>
                    <a:pt x="1"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27" name="Freeform 295">
              <a:extLst>
                <a:ext uri="{FF2B5EF4-FFF2-40B4-BE49-F238E27FC236}">
                  <a16:creationId xmlns:a16="http://schemas.microsoft.com/office/drawing/2014/main" xmlns="" id="{CCA4F985-9DD3-4ABC-AEC0-48BEEDA11CD6}"/>
                </a:ext>
              </a:extLst>
            </p:cNvPr>
            <p:cNvSpPr>
              <a:spLocks/>
            </p:cNvSpPr>
            <p:nvPr>
              <p:custDataLst>
                <p:tags r:id="rId292"/>
              </p:custDataLst>
            </p:nvPr>
          </p:nvSpPr>
          <p:spPr bwMode="auto">
            <a:xfrm>
              <a:off x="4905" y="2441"/>
              <a:ext cx="12" cy="11"/>
            </a:xfrm>
            <a:custGeom>
              <a:avLst/>
              <a:gdLst>
                <a:gd name="T0" fmla="*/ 2 w 2"/>
                <a:gd name="T1" fmla="*/ 2 h 2"/>
                <a:gd name="T2" fmla="*/ 2 w 2"/>
                <a:gd name="T3" fmla="*/ 0 h 2"/>
                <a:gd name="T4" fmla="*/ 2 w 2"/>
                <a:gd name="T5" fmla="*/ 0 h 2"/>
                <a:gd name="T6" fmla="*/ 0 w 2"/>
                <a:gd name="T7" fmla="*/ 1 h 2"/>
                <a:gd name="T8" fmla="*/ 2 w 2"/>
                <a:gd name="T9" fmla="*/ 2 h 2"/>
                <a:gd name="T10" fmla="*/ 2 w 2"/>
                <a:gd name="T11" fmla="*/ 2 h 2"/>
                <a:gd name="T12" fmla="*/ 2 w 2"/>
                <a:gd name="T13" fmla="*/ 2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lnTo>
                    <a:pt x="2" y="0"/>
                  </a:lnTo>
                  <a:cubicBezTo>
                    <a:pt x="1" y="0"/>
                    <a:pt x="1" y="1"/>
                    <a:pt x="0" y="1"/>
                  </a:cubicBezTo>
                  <a:cubicBezTo>
                    <a:pt x="1" y="1"/>
                    <a:pt x="1" y="2"/>
                    <a:pt x="2" y="2"/>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28" name="Freeform 296">
              <a:extLst>
                <a:ext uri="{FF2B5EF4-FFF2-40B4-BE49-F238E27FC236}">
                  <a16:creationId xmlns:a16="http://schemas.microsoft.com/office/drawing/2014/main" xmlns="" id="{04138FD9-9606-4DD5-8D56-5FC561F16BC4}"/>
                </a:ext>
              </a:extLst>
            </p:cNvPr>
            <p:cNvSpPr>
              <a:spLocks/>
            </p:cNvSpPr>
            <p:nvPr>
              <p:custDataLst>
                <p:tags r:id="rId293"/>
              </p:custDataLst>
            </p:nvPr>
          </p:nvSpPr>
          <p:spPr bwMode="auto">
            <a:xfrm>
              <a:off x="4878" y="2417"/>
              <a:ext cx="20" cy="4"/>
            </a:xfrm>
            <a:custGeom>
              <a:avLst/>
              <a:gdLst>
                <a:gd name="T0" fmla="*/ 0 w 2"/>
                <a:gd name="T1" fmla="*/ 1 h 1"/>
                <a:gd name="T2" fmla="*/ 2 w 2"/>
                <a:gd name="T3" fmla="*/ 1 h 1"/>
                <a:gd name="T4" fmla="*/ 1 w 2"/>
                <a:gd name="T5" fmla="*/ 0 h 1"/>
                <a:gd name="T6" fmla="*/ 0 w 2"/>
                <a:gd name="T7" fmla="*/ 1 h 1"/>
                <a:gd name="T8" fmla="*/ 0 w 2"/>
                <a:gd name="T9" fmla="*/ 1 h 1"/>
                <a:gd name="T10" fmla="*/ 0 w 2"/>
                <a:gd name="T11" fmla="*/ 1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1"/>
                  </a:moveTo>
                  <a:cubicBezTo>
                    <a:pt x="1" y="1"/>
                    <a:pt x="1" y="1"/>
                    <a:pt x="2" y="1"/>
                  </a:cubicBezTo>
                  <a:cubicBezTo>
                    <a:pt x="2" y="1"/>
                    <a:pt x="1" y="0"/>
                    <a:pt x="1" y="0"/>
                  </a:cubicBezTo>
                  <a:cubicBezTo>
                    <a:pt x="1" y="0"/>
                    <a:pt x="1" y="1"/>
                    <a:pt x="0" y="1"/>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29" name="Freeform 297">
              <a:extLst>
                <a:ext uri="{FF2B5EF4-FFF2-40B4-BE49-F238E27FC236}">
                  <a16:creationId xmlns:a16="http://schemas.microsoft.com/office/drawing/2014/main" xmlns="" id="{78728D8C-D412-4921-AD10-4CF721C96B5F}"/>
                </a:ext>
              </a:extLst>
            </p:cNvPr>
            <p:cNvSpPr>
              <a:spLocks/>
            </p:cNvSpPr>
            <p:nvPr>
              <p:custDataLst>
                <p:tags r:id="rId294"/>
              </p:custDataLst>
            </p:nvPr>
          </p:nvSpPr>
          <p:spPr bwMode="auto">
            <a:xfrm>
              <a:off x="4859" y="2417"/>
              <a:ext cx="11" cy="4"/>
            </a:xfrm>
            <a:custGeom>
              <a:avLst/>
              <a:gdLst>
                <a:gd name="T0" fmla="*/ 0 w 1"/>
                <a:gd name="T1" fmla="*/ 0 h 1"/>
                <a:gd name="T2" fmla="*/ 0 w 1"/>
                <a:gd name="T3" fmla="*/ 1 h 1"/>
                <a:gd name="T4" fmla="*/ 0 w 1"/>
                <a:gd name="T5" fmla="*/ 1 h 1"/>
                <a:gd name="T6" fmla="*/ 1 w 1"/>
                <a:gd name="T7" fmla="*/ 1 h 1"/>
                <a:gd name="T8" fmla="*/ 1 w 1"/>
                <a:gd name="T9" fmla="*/ 1 h 1"/>
                <a:gd name="T10" fmla="*/ 1 w 1"/>
                <a:gd name="T11" fmla="*/ 0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1"/>
                  </a:lnTo>
                  <a:cubicBezTo>
                    <a:pt x="0" y="1"/>
                    <a:pt x="0" y="1"/>
                    <a:pt x="1" y="1"/>
                  </a:cubicBezTo>
                  <a:lnTo>
                    <a:pt x="1" y="0"/>
                  </a:lnTo>
                  <a:lnTo>
                    <a:pt x="0" y="0"/>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30" name="Freeform 298">
              <a:extLst>
                <a:ext uri="{FF2B5EF4-FFF2-40B4-BE49-F238E27FC236}">
                  <a16:creationId xmlns:a16="http://schemas.microsoft.com/office/drawing/2014/main" xmlns="" id="{746F5F23-EF9E-4F5C-92E1-432DBA0803BD}"/>
                </a:ext>
              </a:extLst>
            </p:cNvPr>
            <p:cNvSpPr>
              <a:spLocks/>
            </p:cNvSpPr>
            <p:nvPr>
              <p:custDataLst>
                <p:tags r:id="rId295"/>
              </p:custDataLst>
            </p:nvPr>
          </p:nvSpPr>
          <p:spPr bwMode="auto">
            <a:xfrm>
              <a:off x="4592" y="2249"/>
              <a:ext cx="47" cy="39"/>
            </a:xfrm>
            <a:custGeom>
              <a:avLst/>
              <a:gdLst>
                <a:gd name="T0" fmla="*/ 0 w 6"/>
                <a:gd name="T1" fmla="*/ 3 h 5"/>
                <a:gd name="T2" fmla="*/ 2 w 6"/>
                <a:gd name="T3" fmla="*/ 0 h 5"/>
                <a:gd name="T4" fmla="*/ 2 w 6"/>
                <a:gd name="T5" fmla="*/ 0 h 5"/>
                <a:gd name="T6" fmla="*/ 5 w 6"/>
                <a:gd name="T7" fmla="*/ 0 h 5"/>
                <a:gd name="T8" fmla="*/ 5 w 6"/>
                <a:gd name="T9" fmla="*/ 0 h 5"/>
                <a:gd name="T10" fmla="*/ 6 w 6"/>
                <a:gd name="T11" fmla="*/ 1 h 5"/>
                <a:gd name="T12" fmla="*/ 3 w 6"/>
                <a:gd name="T13" fmla="*/ 5 h 5"/>
                <a:gd name="T14" fmla="*/ 1 w 6"/>
                <a:gd name="T15" fmla="*/ 3 h 5"/>
                <a:gd name="T16" fmla="*/ 1 w 6"/>
                <a:gd name="T17" fmla="*/ 3 h 5"/>
                <a:gd name="T18" fmla="*/ 0 w 6"/>
                <a:gd name="T19" fmla="*/ 3 h 5"/>
                <a:gd name="T20" fmla="*/ 0 w 6"/>
                <a:gd name="T21" fmla="*/ 3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5"/>
                <a:gd name="T35" fmla="*/ 6 w 6"/>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5">
                  <a:moveTo>
                    <a:pt x="0" y="3"/>
                  </a:moveTo>
                  <a:cubicBezTo>
                    <a:pt x="1" y="2"/>
                    <a:pt x="2" y="1"/>
                    <a:pt x="2" y="0"/>
                  </a:cubicBezTo>
                  <a:lnTo>
                    <a:pt x="5" y="0"/>
                  </a:lnTo>
                  <a:cubicBezTo>
                    <a:pt x="5" y="1"/>
                    <a:pt x="6" y="1"/>
                    <a:pt x="6" y="1"/>
                  </a:cubicBezTo>
                  <a:cubicBezTo>
                    <a:pt x="6" y="4"/>
                    <a:pt x="5" y="5"/>
                    <a:pt x="3" y="5"/>
                  </a:cubicBezTo>
                  <a:cubicBezTo>
                    <a:pt x="2" y="5"/>
                    <a:pt x="1" y="4"/>
                    <a:pt x="1" y="3"/>
                  </a:cubicBezTo>
                  <a:lnTo>
                    <a:pt x="0" y="3"/>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31" name="Freeform 299">
              <a:extLst>
                <a:ext uri="{FF2B5EF4-FFF2-40B4-BE49-F238E27FC236}">
                  <a16:creationId xmlns:a16="http://schemas.microsoft.com/office/drawing/2014/main" xmlns="" id="{0AD52DAD-6942-4427-B61B-37D841B8B8BB}"/>
                </a:ext>
              </a:extLst>
            </p:cNvPr>
            <p:cNvSpPr>
              <a:spLocks/>
            </p:cNvSpPr>
            <p:nvPr>
              <p:custDataLst>
                <p:tags r:id="rId296"/>
              </p:custDataLst>
            </p:nvPr>
          </p:nvSpPr>
          <p:spPr bwMode="auto">
            <a:xfrm>
              <a:off x="4780" y="2135"/>
              <a:ext cx="39" cy="59"/>
            </a:xfrm>
            <a:custGeom>
              <a:avLst/>
              <a:gdLst>
                <a:gd name="T0" fmla="*/ 5 w 5"/>
                <a:gd name="T1" fmla="*/ 1 h 8"/>
                <a:gd name="T2" fmla="*/ 5 w 5"/>
                <a:gd name="T3" fmla="*/ 6 h 8"/>
                <a:gd name="T4" fmla="*/ 2 w 5"/>
                <a:gd name="T5" fmla="*/ 8 h 8"/>
                <a:gd name="T6" fmla="*/ 0 w 5"/>
                <a:gd name="T7" fmla="*/ 5 h 8"/>
                <a:gd name="T8" fmla="*/ 0 w 5"/>
                <a:gd name="T9" fmla="*/ 3 h 8"/>
                <a:gd name="T10" fmla="*/ 2 w 5"/>
                <a:gd name="T11" fmla="*/ 3 h 8"/>
                <a:gd name="T12" fmla="*/ 5 w 5"/>
                <a:gd name="T13" fmla="*/ 1 h 8"/>
                <a:gd name="T14" fmla="*/ 5 w 5"/>
                <a:gd name="T15" fmla="*/ 1 h 8"/>
                <a:gd name="T16" fmla="*/ 5 w 5"/>
                <a:gd name="T17" fmla="*/ 1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8"/>
                <a:gd name="T29" fmla="*/ 5 w 5"/>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8">
                  <a:moveTo>
                    <a:pt x="5" y="1"/>
                  </a:moveTo>
                  <a:cubicBezTo>
                    <a:pt x="5" y="3"/>
                    <a:pt x="5" y="4"/>
                    <a:pt x="5" y="6"/>
                  </a:cubicBezTo>
                  <a:cubicBezTo>
                    <a:pt x="5" y="7"/>
                    <a:pt x="4" y="8"/>
                    <a:pt x="2" y="8"/>
                  </a:cubicBezTo>
                  <a:cubicBezTo>
                    <a:pt x="1" y="8"/>
                    <a:pt x="0" y="7"/>
                    <a:pt x="0" y="5"/>
                  </a:cubicBezTo>
                  <a:cubicBezTo>
                    <a:pt x="0" y="4"/>
                    <a:pt x="0" y="4"/>
                    <a:pt x="0" y="3"/>
                  </a:cubicBezTo>
                  <a:cubicBezTo>
                    <a:pt x="1" y="3"/>
                    <a:pt x="1" y="3"/>
                    <a:pt x="2" y="3"/>
                  </a:cubicBezTo>
                  <a:cubicBezTo>
                    <a:pt x="2" y="0"/>
                    <a:pt x="3" y="1"/>
                    <a:pt x="5" y="1"/>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32" name="Freeform 300">
              <a:extLst>
                <a:ext uri="{FF2B5EF4-FFF2-40B4-BE49-F238E27FC236}">
                  <a16:creationId xmlns:a16="http://schemas.microsoft.com/office/drawing/2014/main" xmlns="" id="{DC459EA2-3C85-4F90-BBEB-2335C0D937A7}"/>
                </a:ext>
              </a:extLst>
            </p:cNvPr>
            <p:cNvSpPr>
              <a:spLocks/>
            </p:cNvSpPr>
            <p:nvPr>
              <p:custDataLst>
                <p:tags r:id="rId297"/>
              </p:custDataLst>
            </p:nvPr>
          </p:nvSpPr>
          <p:spPr bwMode="auto">
            <a:xfrm>
              <a:off x="4569" y="2816"/>
              <a:ext cx="184" cy="63"/>
            </a:xfrm>
            <a:custGeom>
              <a:avLst/>
              <a:gdLst>
                <a:gd name="T0" fmla="*/ 0 w 25"/>
                <a:gd name="T1" fmla="*/ 3 h 9"/>
                <a:gd name="T2" fmla="*/ 2 w 25"/>
                <a:gd name="T3" fmla="*/ 0 h 9"/>
                <a:gd name="T4" fmla="*/ 4 w 25"/>
                <a:gd name="T5" fmla="*/ 0 h 9"/>
                <a:gd name="T6" fmla="*/ 7 w 25"/>
                <a:gd name="T7" fmla="*/ 2 h 9"/>
                <a:gd name="T8" fmla="*/ 8 w 25"/>
                <a:gd name="T9" fmla="*/ 3 h 9"/>
                <a:gd name="T10" fmla="*/ 13 w 25"/>
                <a:gd name="T11" fmla="*/ 2 h 9"/>
                <a:gd name="T12" fmla="*/ 15 w 25"/>
                <a:gd name="T13" fmla="*/ 2 h 9"/>
                <a:gd name="T14" fmla="*/ 21 w 25"/>
                <a:gd name="T15" fmla="*/ 5 h 9"/>
                <a:gd name="T16" fmla="*/ 23 w 25"/>
                <a:gd name="T17" fmla="*/ 7 h 9"/>
                <a:gd name="T18" fmla="*/ 24 w 25"/>
                <a:gd name="T19" fmla="*/ 6 h 9"/>
                <a:gd name="T20" fmla="*/ 25 w 25"/>
                <a:gd name="T21" fmla="*/ 8 h 9"/>
                <a:gd name="T22" fmla="*/ 24 w 25"/>
                <a:gd name="T23" fmla="*/ 9 h 9"/>
                <a:gd name="T24" fmla="*/ 24 w 25"/>
                <a:gd name="T25" fmla="*/ 9 h 9"/>
                <a:gd name="T26" fmla="*/ 20 w 25"/>
                <a:gd name="T27" fmla="*/ 9 h 9"/>
                <a:gd name="T28" fmla="*/ 19 w 25"/>
                <a:gd name="T29" fmla="*/ 8 h 9"/>
                <a:gd name="T30" fmla="*/ 18 w 25"/>
                <a:gd name="T31" fmla="*/ 9 h 9"/>
                <a:gd name="T32" fmla="*/ 11 w 25"/>
                <a:gd name="T33" fmla="*/ 6 h 9"/>
                <a:gd name="T34" fmla="*/ 7 w 25"/>
                <a:gd name="T35" fmla="*/ 6 h 9"/>
                <a:gd name="T36" fmla="*/ 6 w 25"/>
                <a:gd name="T37" fmla="*/ 6 h 9"/>
                <a:gd name="T38" fmla="*/ 5 w 25"/>
                <a:gd name="T39" fmla="*/ 5 h 9"/>
                <a:gd name="T40" fmla="*/ 5 w 25"/>
                <a:gd name="T41" fmla="*/ 5 h 9"/>
                <a:gd name="T42" fmla="*/ 3 w 25"/>
                <a:gd name="T43" fmla="*/ 5 h 9"/>
                <a:gd name="T44" fmla="*/ 3 w 25"/>
                <a:gd name="T45" fmla="*/ 5 h 9"/>
                <a:gd name="T46" fmla="*/ 0 w 25"/>
                <a:gd name="T47" fmla="*/ 3 h 9"/>
                <a:gd name="T48" fmla="*/ 0 w 25"/>
                <a:gd name="T49" fmla="*/ 3 h 9"/>
                <a:gd name="T50" fmla="*/ 0 w 25"/>
                <a:gd name="T51" fmla="*/ 3 h 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
                <a:gd name="T79" fmla="*/ 0 h 9"/>
                <a:gd name="T80" fmla="*/ 25 w 25"/>
                <a:gd name="T81" fmla="*/ 9 h 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 h="9">
                  <a:moveTo>
                    <a:pt x="0" y="3"/>
                  </a:moveTo>
                  <a:cubicBezTo>
                    <a:pt x="1" y="3"/>
                    <a:pt x="1" y="0"/>
                    <a:pt x="2" y="0"/>
                  </a:cubicBezTo>
                  <a:cubicBezTo>
                    <a:pt x="3" y="0"/>
                    <a:pt x="3" y="1"/>
                    <a:pt x="4" y="0"/>
                  </a:cubicBezTo>
                  <a:cubicBezTo>
                    <a:pt x="4" y="1"/>
                    <a:pt x="6" y="2"/>
                    <a:pt x="7" y="2"/>
                  </a:cubicBezTo>
                  <a:cubicBezTo>
                    <a:pt x="7" y="3"/>
                    <a:pt x="7" y="3"/>
                    <a:pt x="8" y="3"/>
                  </a:cubicBezTo>
                  <a:cubicBezTo>
                    <a:pt x="10" y="3"/>
                    <a:pt x="12" y="3"/>
                    <a:pt x="13" y="2"/>
                  </a:cubicBezTo>
                  <a:cubicBezTo>
                    <a:pt x="14" y="3"/>
                    <a:pt x="14" y="2"/>
                    <a:pt x="15" y="2"/>
                  </a:cubicBezTo>
                  <a:cubicBezTo>
                    <a:pt x="17" y="2"/>
                    <a:pt x="18" y="6"/>
                    <a:pt x="21" y="5"/>
                  </a:cubicBezTo>
                  <a:cubicBezTo>
                    <a:pt x="21" y="6"/>
                    <a:pt x="22" y="7"/>
                    <a:pt x="23" y="7"/>
                  </a:cubicBezTo>
                  <a:cubicBezTo>
                    <a:pt x="23" y="7"/>
                    <a:pt x="24" y="7"/>
                    <a:pt x="24" y="6"/>
                  </a:cubicBezTo>
                  <a:cubicBezTo>
                    <a:pt x="24" y="7"/>
                    <a:pt x="25" y="7"/>
                    <a:pt x="25" y="8"/>
                  </a:cubicBezTo>
                  <a:cubicBezTo>
                    <a:pt x="25" y="9"/>
                    <a:pt x="25" y="9"/>
                    <a:pt x="24" y="9"/>
                  </a:cubicBezTo>
                  <a:cubicBezTo>
                    <a:pt x="24" y="9"/>
                    <a:pt x="24" y="9"/>
                    <a:pt x="24" y="9"/>
                  </a:cubicBezTo>
                  <a:cubicBezTo>
                    <a:pt x="22" y="8"/>
                    <a:pt x="22" y="9"/>
                    <a:pt x="20" y="9"/>
                  </a:cubicBezTo>
                  <a:cubicBezTo>
                    <a:pt x="20" y="9"/>
                    <a:pt x="19" y="8"/>
                    <a:pt x="19" y="8"/>
                  </a:cubicBezTo>
                  <a:cubicBezTo>
                    <a:pt x="18" y="8"/>
                    <a:pt x="18" y="9"/>
                    <a:pt x="18" y="9"/>
                  </a:cubicBezTo>
                  <a:cubicBezTo>
                    <a:pt x="17" y="9"/>
                    <a:pt x="11" y="7"/>
                    <a:pt x="11" y="6"/>
                  </a:cubicBezTo>
                  <a:cubicBezTo>
                    <a:pt x="10" y="6"/>
                    <a:pt x="9" y="6"/>
                    <a:pt x="7" y="6"/>
                  </a:cubicBezTo>
                  <a:cubicBezTo>
                    <a:pt x="7" y="6"/>
                    <a:pt x="6" y="6"/>
                    <a:pt x="6" y="6"/>
                  </a:cubicBezTo>
                  <a:cubicBezTo>
                    <a:pt x="5" y="6"/>
                    <a:pt x="5" y="5"/>
                    <a:pt x="5" y="5"/>
                  </a:cubicBezTo>
                  <a:lnTo>
                    <a:pt x="3" y="5"/>
                  </a:lnTo>
                  <a:cubicBezTo>
                    <a:pt x="2" y="5"/>
                    <a:pt x="0" y="4"/>
                    <a:pt x="0" y="3"/>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33" name="Freeform 301">
              <a:extLst>
                <a:ext uri="{FF2B5EF4-FFF2-40B4-BE49-F238E27FC236}">
                  <a16:creationId xmlns:a16="http://schemas.microsoft.com/office/drawing/2014/main" xmlns="" id="{26CA08E8-90C7-4799-94B3-2E0012E9815A}"/>
                </a:ext>
              </a:extLst>
            </p:cNvPr>
            <p:cNvSpPr>
              <a:spLocks/>
            </p:cNvSpPr>
            <p:nvPr>
              <p:custDataLst>
                <p:tags r:id="rId298"/>
              </p:custDataLst>
            </p:nvPr>
          </p:nvSpPr>
          <p:spPr bwMode="auto">
            <a:xfrm>
              <a:off x="4099" y="2476"/>
              <a:ext cx="51" cy="86"/>
            </a:xfrm>
            <a:custGeom>
              <a:avLst/>
              <a:gdLst>
                <a:gd name="T0" fmla="*/ 2 w 7"/>
                <a:gd name="T1" fmla="*/ 11 h 11"/>
                <a:gd name="T2" fmla="*/ 0 w 7"/>
                <a:gd name="T3" fmla="*/ 6 h 11"/>
                <a:gd name="T4" fmla="*/ 2 w 7"/>
                <a:gd name="T5" fmla="*/ 0 h 11"/>
                <a:gd name="T6" fmla="*/ 7 w 7"/>
                <a:gd name="T7" fmla="*/ 8 h 11"/>
                <a:gd name="T8" fmla="*/ 2 w 7"/>
                <a:gd name="T9" fmla="*/ 11 h 11"/>
                <a:gd name="T10" fmla="*/ 2 w 7"/>
                <a:gd name="T11" fmla="*/ 11 h 11"/>
                <a:gd name="T12" fmla="*/ 2 w 7"/>
                <a:gd name="T13" fmla="*/ 11 h 11"/>
                <a:gd name="T14" fmla="*/ 0 60000 65536"/>
                <a:gd name="T15" fmla="*/ 0 60000 65536"/>
                <a:gd name="T16" fmla="*/ 0 60000 65536"/>
                <a:gd name="T17" fmla="*/ 0 60000 65536"/>
                <a:gd name="T18" fmla="*/ 0 60000 65536"/>
                <a:gd name="T19" fmla="*/ 0 60000 65536"/>
                <a:gd name="T20" fmla="*/ 0 60000 65536"/>
                <a:gd name="T21" fmla="*/ 0 w 7"/>
                <a:gd name="T22" fmla="*/ 0 h 11"/>
                <a:gd name="T23" fmla="*/ 7 w 7"/>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1">
                  <a:moveTo>
                    <a:pt x="2" y="11"/>
                  </a:moveTo>
                  <a:cubicBezTo>
                    <a:pt x="2" y="10"/>
                    <a:pt x="0" y="8"/>
                    <a:pt x="0" y="6"/>
                  </a:cubicBezTo>
                  <a:cubicBezTo>
                    <a:pt x="0" y="4"/>
                    <a:pt x="1" y="2"/>
                    <a:pt x="2" y="0"/>
                  </a:cubicBezTo>
                  <a:cubicBezTo>
                    <a:pt x="4" y="3"/>
                    <a:pt x="5" y="2"/>
                    <a:pt x="7" y="8"/>
                  </a:cubicBezTo>
                  <a:cubicBezTo>
                    <a:pt x="7" y="10"/>
                    <a:pt x="4" y="11"/>
                    <a:pt x="2" y="11"/>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34" name="Freeform 302">
              <a:extLst>
                <a:ext uri="{FF2B5EF4-FFF2-40B4-BE49-F238E27FC236}">
                  <a16:creationId xmlns:a16="http://schemas.microsoft.com/office/drawing/2014/main" xmlns="" id="{8D688819-8405-4D30-8A3A-B9CF9A66CD1C}"/>
                </a:ext>
              </a:extLst>
            </p:cNvPr>
            <p:cNvSpPr>
              <a:spLocks/>
            </p:cNvSpPr>
            <p:nvPr>
              <p:custDataLst>
                <p:tags r:id="rId299"/>
              </p:custDataLst>
            </p:nvPr>
          </p:nvSpPr>
          <p:spPr bwMode="auto">
            <a:xfrm>
              <a:off x="4831" y="1502"/>
              <a:ext cx="141" cy="183"/>
            </a:xfrm>
            <a:custGeom>
              <a:avLst/>
              <a:gdLst>
                <a:gd name="T0" fmla="*/ 1 w 20"/>
                <a:gd name="T1" fmla="*/ 3 h 24"/>
                <a:gd name="T2" fmla="*/ 0 w 20"/>
                <a:gd name="T3" fmla="*/ 0 h 24"/>
                <a:gd name="T4" fmla="*/ 1 w 20"/>
                <a:gd name="T5" fmla="*/ 0 h 24"/>
                <a:gd name="T6" fmla="*/ 6 w 20"/>
                <a:gd name="T7" fmla="*/ 6 h 24"/>
                <a:gd name="T8" fmla="*/ 10 w 20"/>
                <a:gd name="T9" fmla="*/ 10 h 24"/>
                <a:gd name="T10" fmla="*/ 18 w 20"/>
                <a:gd name="T11" fmla="*/ 16 h 24"/>
                <a:gd name="T12" fmla="*/ 14 w 20"/>
                <a:gd name="T13" fmla="*/ 14 h 24"/>
                <a:gd name="T14" fmla="*/ 14 w 20"/>
                <a:gd name="T15" fmla="*/ 14 h 24"/>
                <a:gd name="T16" fmla="*/ 20 w 20"/>
                <a:gd name="T17" fmla="*/ 23 h 24"/>
                <a:gd name="T18" fmla="*/ 19 w 20"/>
                <a:gd name="T19" fmla="*/ 22 h 24"/>
                <a:gd name="T20" fmla="*/ 19 w 20"/>
                <a:gd name="T21" fmla="*/ 22 h 24"/>
                <a:gd name="T22" fmla="*/ 17 w 20"/>
                <a:gd name="T23" fmla="*/ 22 h 24"/>
                <a:gd name="T24" fmla="*/ 17 w 20"/>
                <a:gd name="T25" fmla="*/ 22 h 24"/>
                <a:gd name="T26" fmla="*/ 17 w 20"/>
                <a:gd name="T27" fmla="*/ 24 h 24"/>
                <a:gd name="T28" fmla="*/ 15 w 20"/>
                <a:gd name="T29" fmla="*/ 20 h 24"/>
                <a:gd name="T30" fmla="*/ 13 w 20"/>
                <a:gd name="T31" fmla="*/ 17 h 24"/>
                <a:gd name="T32" fmla="*/ 11 w 20"/>
                <a:gd name="T33" fmla="*/ 14 h 24"/>
                <a:gd name="T34" fmla="*/ 7 w 20"/>
                <a:gd name="T35" fmla="*/ 10 h 24"/>
                <a:gd name="T36" fmla="*/ 1 w 20"/>
                <a:gd name="T37" fmla="*/ 3 h 24"/>
                <a:gd name="T38" fmla="*/ 1 w 20"/>
                <a:gd name="T39" fmla="*/ 3 h 24"/>
                <a:gd name="T40" fmla="*/ 1 w 20"/>
                <a:gd name="T41" fmla="*/ 3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24"/>
                <a:gd name="T65" fmla="*/ 20 w 20"/>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 h="24">
                  <a:moveTo>
                    <a:pt x="1" y="3"/>
                  </a:moveTo>
                  <a:cubicBezTo>
                    <a:pt x="1" y="1"/>
                    <a:pt x="0" y="1"/>
                    <a:pt x="0" y="0"/>
                  </a:cubicBezTo>
                  <a:cubicBezTo>
                    <a:pt x="0" y="0"/>
                    <a:pt x="1" y="0"/>
                    <a:pt x="1" y="0"/>
                  </a:cubicBezTo>
                  <a:cubicBezTo>
                    <a:pt x="5" y="4"/>
                    <a:pt x="5" y="4"/>
                    <a:pt x="6" y="6"/>
                  </a:cubicBezTo>
                  <a:cubicBezTo>
                    <a:pt x="8" y="7"/>
                    <a:pt x="9" y="9"/>
                    <a:pt x="10" y="10"/>
                  </a:cubicBezTo>
                  <a:cubicBezTo>
                    <a:pt x="13" y="12"/>
                    <a:pt x="16" y="14"/>
                    <a:pt x="18" y="16"/>
                  </a:cubicBezTo>
                  <a:cubicBezTo>
                    <a:pt x="17" y="16"/>
                    <a:pt x="15" y="14"/>
                    <a:pt x="14" y="14"/>
                  </a:cubicBezTo>
                  <a:cubicBezTo>
                    <a:pt x="14" y="14"/>
                    <a:pt x="14" y="14"/>
                    <a:pt x="14" y="14"/>
                  </a:cubicBezTo>
                  <a:cubicBezTo>
                    <a:pt x="14" y="19"/>
                    <a:pt x="18" y="19"/>
                    <a:pt x="20" y="23"/>
                  </a:cubicBezTo>
                  <a:cubicBezTo>
                    <a:pt x="20" y="22"/>
                    <a:pt x="19" y="22"/>
                    <a:pt x="19" y="22"/>
                  </a:cubicBezTo>
                  <a:lnTo>
                    <a:pt x="17" y="22"/>
                  </a:lnTo>
                  <a:cubicBezTo>
                    <a:pt x="17" y="23"/>
                    <a:pt x="17" y="24"/>
                    <a:pt x="17" y="24"/>
                  </a:cubicBezTo>
                  <a:cubicBezTo>
                    <a:pt x="17" y="22"/>
                    <a:pt x="15" y="22"/>
                    <a:pt x="15" y="20"/>
                  </a:cubicBezTo>
                  <a:cubicBezTo>
                    <a:pt x="15" y="20"/>
                    <a:pt x="13" y="18"/>
                    <a:pt x="13" y="17"/>
                  </a:cubicBezTo>
                  <a:cubicBezTo>
                    <a:pt x="12" y="17"/>
                    <a:pt x="11" y="15"/>
                    <a:pt x="11" y="14"/>
                  </a:cubicBezTo>
                  <a:cubicBezTo>
                    <a:pt x="11" y="13"/>
                    <a:pt x="8" y="11"/>
                    <a:pt x="7" y="10"/>
                  </a:cubicBezTo>
                  <a:cubicBezTo>
                    <a:pt x="6" y="7"/>
                    <a:pt x="1" y="7"/>
                    <a:pt x="1" y="3"/>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35" name="Freeform 303">
              <a:extLst>
                <a:ext uri="{FF2B5EF4-FFF2-40B4-BE49-F238E27FC236}">
                  <a16:creationId xmlns:a16="http://schemas.microsoft.com/office/drawing/2014/main" xmlns="" id="{00C40419-8FAE-45BA-B936-421E3D95C82C}"/>
                </a:ext>
              </a:extLst>
            </p:cNvPr>
            <p:cNvSpPr>
              <a:spLocks/>
            </p:cNvSpPr>
            <p:nvPr>
              <p:custDataLst>
                <p:tags r:id="rId300"/>
              </p:custDataLst>
            </p:nvPr>
          </p:nvSpPr>
          <p:spPr bwMode="auto">
            <a:xfrm>
              <a:off x="4952" y="1693"/>
              <a:ext cx="110" cy="82"/>
            </a:xfrm>
            <a:custGeom>
              <a:avLst/>
              <a:gdLst>
                <a:gd name="T0" fmla="*/ 4 w 15"/>
                <a:gd name="T1" fmla="*/ 11 h 11"/>
                <a:gd name="T2" fmla="*/ 3 w 15"/>
                <a:gd name="T3" fmla="*/ 11 h 11"/>
                <a:gd name="T4" fmla="*/ 4 w 15"/>
                <a:gd name="T5" fmla="*/ 11 h 11"/>
                <a:gd name="T6" fmla="*/ 2 w 15"/>
                <a:gd name="T7" fmla="*/ 8 h 11"/>
                <a:gd name="T8" fmla="*/ 4 w 15"/>
                <a:gd name="T9" fmla="*/ 7 h 11"/>
                <a:gd name="T10" fmla="*/ 4 w 15"/>
                <a:gd name="T11" fmla="*/ 6 h 11"/>
                <a:gd name="T12" fmla="*/ 3 w 15"/>
                <a:gd name="T13" fmla="*/ 6 h 11"/>
                <a:gd name="T14" fmla="*/ 3 w 15"/>
                <a:gd name="T15" fmla="*/ 5 h 11"/>
                <a:gd name="T16" fmla="*/ 2 w 15"/>
                <a:gd name="T17" fmla="*/ 2 h 11"/>
                <a:gd name="T18" fmla="*/ 0 w 15"/>
                <a:gd name="T19" fmla="*/ 0 h 11"/>
                <a:gd name="T20" fmla="*/ 2 w 15"/>
                <a:gd name="T21" fmla="*/ 0 h 11"/>
                <a:gd name="T22" fmla="*/ 5 w 15"/>
                <a:gd name="T23" fmla="*/ 3 h 11"/>
                <a:gd name="T24" fmla="*/ 11 w 15"/>
                <a:gd name="T25" fmla="*/ 4 h 11"/>
                <a:gd name="T26" fmla="*/ 11 w 15"/>
                <a:gd name="T27" fmla="*/ 3 h 11"/>
                <a:gd name="T28" fmla="*/ 15 w 15"/>
                <a:gd name="T29" fmla="*/ 6 h 11"/>
                <a:gd name="T30" fmla="*/ 11 w 15"/>
                <a:gd name="T31" fmla="*/ 7 h 11"/>
                <a:gd name="T32" fmla="*/ 11 w 15"/>
                <a:gd name="T33" fmla="*/ 9 h 11"/>
                <a:gd name="T34" fmla="*/ 7 w 15"/>
                <a:gd name="T35" fmla="*/ 8 h 11"/>
                <a:gd name="T36" fmla="*/ 4 w 15"/>
                <a:gd name="T37" fmla="*/ 9 h 11"/>
                <a:gd name="T38" fmla="*/ 6 w 15"/>
                <a:gd name="T39" fmla="*/ 10 h 11"/>
                <a:gd name="T40" fmla="*/ 4 w 15"/>
                <a:gd name="T41" fmla="*/ 11 h 11"/>
                <a:gd name="T42" fmla="*/ 4 w 15"/>
                <a:gd name="T43" fmla="*/ 11 h 11"/>
                <a:gd name="T44" fmla="*/ 4 w 15"/>
                <a:gd name="T45" fmla="*/ 11 h 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
                <a:gd name="T70" fmla="*/ 0 h 11"/>
                <a:gd name="T71" fmla="*/ 15 w 15"/>
                <a:gd name="T72" fmla="*/ 11 h 1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 h="11">
                  <a:moveTo>
                    <a:pt x="4" y="11"/>
                  </a:moveTo>
                  <a:cubicBezTo>
                    <a:pt x="4" y="11"/>
                    <a:pt x="4" y="11"/>
                    <a:pt x="3" y="11"/>
                  </a:cubicBezTo>
                  <a:cubicBezTo>
                    <a:pt x="3" y="11"/>
                    <a:pt x="4" y="11"/>
                    <a:pt x="4" y="11"/>
                  </a:cubicBezTo>
                  <a:cubicBezTo>
                    <a:pt x="3" y="10"/>
                    <a:pt x="2" y="9"/>
                    <a:pt x="2" y="8"/>
                  </a:cubicBezTo>
                  <a:cubicBezTo>
                    <a:pt x="2" y="7"/>
                    <a:pt x="3" y="7"/>
                    <a:pt x="4" y="7"/>
                  </a:cubicBezTo>
                  <a:cubicBezTo>
                    <a:pt x="4" y="6"/>
                    <a:pt x="4" y="6"/>
                    <a:pt x="4" y="6"/>
                  </a:cubicBezTo>
                  <a:cubicBezTo>
                    <a:pt x="4" y="6"/>
                    <a:pt x="3" y="6"/>
                    <a:pt x="3" y="6"/>
                  </a:cubicBezTo>
                  <a:cubicBezTo>
                    <a:pt x="3" y="5"/>
                    <a:pt x="3" y="5"/>
                    <a:pt x="3" y="5"/>
                  </a:cubicBezTo>
                  <a:cubicBezTo>
                    <a:pt x="3" y="4"/>
                    <a:pt x="3" y="3"/>
                    <a:pt x="2" y="2"/>
                  </a:cubicBezTo>
                  <a:cubicBezTo>
                    <a:pt x="1" y="2"/>
                    <a:pt x="1" y="1"/>
                    <a:pt x="0" y="0"/>
                  </a:cubicBezTo>
                  <a:cubicBezTo>
                    <a:pt x="1" y="0"/>
                    <a:pt x="1" y="0"/>
                    <a:pt x="2" y="0"/>
                  </a:cubicBezTo>
                  <a:cubicBezTo>
                    <a:pt x="2" y="0"/>
                    <a:pt x="5" y="3"/>
                    <a:pt x="5" y="3"/>
                  </a:cubicBezTo>
                  <a:cubicBezTo>
                    <a:pt x="7" y="4"/>
                    <a:pt x="8" y="4"/>
                    <a:pt x="11" y="4"/>
                  </a:cubicBezTo>
                  <a:cubicBezTo>
                    <a:pt x="11" y="4"/>
                    <a:pt x="11" y="4"/>
                    <a:pt x="11" y="3"/>
                  </a:cubicBezTo>
                  <a:cubicBezTo>
                    <a:pt x="12" y="5"/>
                    <a:pt x="13" y="6"/>
                    <a:pt x="15" y="6"/>
                  </a:cubicBezTo>
                  <a:cubicBezTo>
                    <a:pt x="13" y="7"/>
                    <a:pt x="12" y="7"/>
                    <a:pt x="11" y="7"/>
                  </a:cubicBezTo>
                  <a:cubicBezTo>
                    <a:pt x="11" y="8"/>
                    <a:pt x="10" y="9"/>
                    <a:pt x="11" y="9"/>
                  </a:cubicBezTo>
                  <a:cubicBezTo>
                    <a:pt x="8" y="9"/>
                    <a:pt x="8" y="8"/>
                    <a:pt x="7" y="8"/>
                  </a:cubicBezTo>
                  <a:cubicBezTo>
                    <a:pt x="5" y="8"/>
                    <a:pt x="5" y="9"/>
                    <a:pt x="4" y="9"/>
                  </a:cubicBezTo>
                  <a:cubicBezTo>
                    <a:pt x="5" y="9"/>
                    <a:pt x="5" y="10"/>
                    <a:pt x="6" y="10"/>
                  </a:cubicBezTo>
                  <a:cubicBezTo>
                    <a:pt x="5" y="11"/>
                    <a:pt x="5" y="11"/>
                    <a:pt x="4" y="11"/>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36" name="Freeform 304">
              <a:extLst>
                <a:ext uri="{FF2B5EF4-FFF2-40B4-BE49-F238E27FC236}">
                  <a16:creationId xmlns:a16="http://schemas.microsoft.com/office/drawing/2014/main" xmlns="" id="{8C958EDA-570D-4EA6-85B4-EDE11855C9ED}"/>
                </a:ext>
              </a:extLst>
            </p:cNvPr>
            <p:cNvSpPr>
              <a:spLocks/>
            </p:cNvSpPr>
            <p:nvPr>
              <p:custDataLst>
                <p:tags r:id="rId301"/>
              </p:custDataLst>
            </p:nvPr>
          </p:nvSpPr>
          <p:spPr bwMode="auto">
            <a:xfrm>
              <a:off x="4929" y="1936"/>
              <a:ext cx="43" cy="39"/>
            </a:xfrm>
            <a:custGeom>
              <a:avLst/>
              <a:gdLst>
                <a:gd name="T0" fmla="*/ 2 w 6"/>
                <a:gd name="T1" fmla="*/ 1 h 5"/>
                <a:gd name="T2" fmla="*/ 3 w 6"/>
                <a:gd name="T3" fmla="*/ 1 h 5"/>
                <a:gd name="T4" fmla="*/ 3 w 6"/>
                <a:gd name="T5" fmla="*/ 0 h 5"/>
                <a:gd name="T6" fmla="*/ 3 w 6"/>
                <a:gd name="T7" fmla="*/ 0 h 5"/>
                <a:gd name="T8" fmla="*/ 6 w 6"/>
                <a:gd name="T9" fmla="*/ 0 h 5"/>
                <a:gd name="T10" fmla="*/ 6 w 6"/>
                <a:gd name="T11" fmla="*/ 0 h 5"/>
                <a:gd name="T12" fmla="*/ 6 w 6"/>
                <a:gd name="T13" fmla="*/ 1 h 5"/>
                <a:gd name="T14" fmla="*/ 3 w 6"/>
                <a:gd name="T15" fmla="*/ 2 h 5"/>
                <a:gd name="T16" fmla="*/ 3 w 6"/>
                <a:gd name="T17" fmla="*/ 5 h 5"/>
                <a:gd name="T18" fmla="*/ 0 w 6"/>
                <a:gd name="T19" fmla="*/ 2 h 5"/>
                <a:gd name="T20" fmla="*/ 2 w 6"/>
                <a:gd name="T21" fmla="*/ 1 h 5"/>
                <a:gd name="T22" fmla="*/ 2 w 6"/>
                <a:gd name="T23" fmla="*/ 1 h 5"/>
                <a:gd name="T24" fmla="*/ 2 w 6"/>
                <a:gd name="T25" fmla="*/ 1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
                <a:gd name="T40" fmla="*/ 0 h 5"/>
                <a:gd name="T41" fmla="*/ 6 w 6"/>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 h="5">
                  <a:moveTo>
                    <a:pt x="2" y="1"/>
                  </a:moveTo>
                  <a:cubicBezTo>
                    <a:pt x="2" y="1"/>
                    <a:pt x="2" y="1"/>
                    <a:pt x="3" y="1"/>
                  </a:cubicBezTo>
                  <a:cubicBezTo>
                    <a:pt x="3" y="1"/>
                    <a:pt x="3" y="1"/>
                    <a:pt x="3" y="0"/>
                  </a:cubicBezTo>
                  <a:lnTo>
                    <a:pt x="6" y="0"/>
                  </a:lnTo>
                  <a:cubicBezTo>
                    <a:pt x="6" y="1"/>
                    <a:pt x="6" y="1"/>
                    <a:pt x="6" y="1"/>
                  </a:cubicBezTo>
                  <a:cubicBezTo>
                    <a:pt x="6" y="3"/>
                    <a:pt x="4" y="2"/>
                    <a:pt x="3" y="2"/>
                  </a:cubicBezTo>
                  <a:cubicBezTo>
                    <a:pt x="3" y="3"/>
                    <a:pt x="3" y="5"/>
                    <a:pt x="3" y="5"/>
                  </a:cubicBezTo>
                  <a:cubicBezTo>
                    <a:pt x="3" y="4"/>
                    <a:pt x="0" y="3"/>
                    <a:pt x="0" y="2"/>
                  </a:cubicBezTo>
                  <a:cubicBezTo>
                    <a:pt x="1" y="2"/>
                    <a:pt x="1" y="2"/>
                    <a:pt x="2" y="1"/>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37" name="Freeform 305">
              <a:extLst>
                <a:ext uri="{FF2B5EF4-FFF2-40B4-BE49-F238E27FC236}">
                  <a16:creationId xmlns:a16="http://schemas.microsoft.com/office/drawing/2014/main" xmlns="" id="{5DB5BD3F-C5AC-46E7-AA50-9E77AE3144AD}"/>
                </a:ext>
              </a:extLst>
            </p:cNvPr>
            <p:cNvSpPr>
              <a:spLocks/>
            </p:cNvSpPr>
            <p:nvPr>
              <p:custDataLst>
                <p:tags r:id="rId302"/>
              </p:custDataLst>
            </p:nvPr>
          </p:nvSpPr>
          <p:spPr bwMode="auto">
            <a:xfrm>
              <a:off x="4898" y="1948"/>
              <a:ext cx="43" cy="54"/>
            </a:xfrm>
            <a:custGeom>
              <a:avLst/>
              <a:gdLst>
                <a:gd name="T0" fmla="*/ 1 w 6"/>
                <a:gd name="T1" fmla="*/ 0 h 7"/>
                <a:gd name="T2" fmla="*/ 2 w 6"/>
                <a:gd name="T3" fmla="*/ 0 h 7"/>
                <a:gd name="T4" fmla="*/ 6 w 6"/>
                <a:gd name="T5" fmla="*/ 6 h 7"/>
                <a:gd name="T6" fmla="*/ 4 w 6"/>
                <a:gd name="T7" fmla="*/ 7 h 7"/>
                <a:gd name="T8" fmla="*/ 2 w 6"/>
                <a:gd name="T9" fmla="*/ 5 h 7"/>
                <a:gd name="T10" fmla="*/ 3 w 6"/>
                <a:gd name="T11" fmla="*/ 3 h 7"/>
                <a:gd name="T12" fmla="*/ 0 w 6"/>
                <a:gd name="T13" fmla="*/ 1 h 7"/>
                <a:gd name="T14" fmla="*/ 1 w 6"/>
                <a:gd name="T15" fmla="*/ 0 h 7"/>
                <a:gd name="T16" fmla="*/ 1 w 6"/>
                <a:gd name="T17" fmla="*/ 0 h 7"/>
                <a:gd name="T18" fmla="*/ 1 w 6"/>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7"/>
                <a:gd name="T32" fmla="*/ 6 w 6"/>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7">
                  <a:moveTo>
                    <a:pt x="1" y="0"/>
                  </a:moveTo>
                  <a:cubicBezTo>
                    <a:pt x="1" y="0"/>
                    <a:pt x="1" y="0"/>
                    <a:pt x="2" y="0"/>
                  </a:cubicBezTo>
                  <a:cubicBezTo>
                    <a:pt x="5" y="0"/>
                    <a:pt x="6" y="4"/>
                    <a:pt x="6" y="6"/>
                  </a:cubicBezTo>
                  <a:cubicBezTo>
                    <a:pt x="6" y="6"/>
                    <a:pt x="5" y="7"/>
                    <a:pt x="4" y="7"/>
                  </a:cubicBezTo>
                  <a:cubicBezTo>
                    <a:pt x="4" y="7"/>
                    <a:pt x="2" y="5"/>
                    <a:pt x="2" y="5"/>
                  </a:cubicBezTo>
                  <a:cubicBezTo>
                    <a:pt x="2" y="5"/>
                    <a:pt x="3" y="3"/>
                    <a:pt x="3" y="3"/>
                  </a:cubicBezTo>
                  <a:cubicBezTo>
                    <a:pt x="1" y="3"/>
                    <a:pt x="0" y="2"/>
                    <a:pt x="0" y="1"/>
                  </a:cubicBezTo>
                  <a:cubicBezTo>
                    <a:pt x="0" y="1"/>
                    <a:pt x="1" y="0"/>
                    <a:pt x="1"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38" name="Freeform 306">
              <a:extLst>
                <a:ext uri="{FF2B5EF4-FFF2-40B4-BE49-F238E27FC236}">
                  <a16:creationId xmlns:a16="http://schemas.microsoft.com/office/drawing/2014/main" xmlns="" id="{93F2071C-DDBD-4756-A946-10985E0AEEE2}"/>
                </a:ext>
              </a:extLst>
            </p:cNvPr>
            <p:cNvSpPr>
              <a:spLocks/>
            </p:cNvSpPr>
            <p:nvPr>
              <p:custDataLst>
                <p:tags r:id="rId303"/>
              </p:custDataLst>
            </p:nvPr>
          </p:nvSpPr>
          <p:spPr bwMode="auto">
            <a:xfrm>
              <a:off x="4905" y="1787"/>
              <a:ext cx="157" cy="161"/>
            </a:xfrm>
            <a:custGeom>
              <a:avLst/>
              <a:gdLst>
                <a:gd name="T0" fmla="*/ 5 w 22"/>
                <a:gd name="T1" fmla="*/ 16 h 22"/>
                <a:gd name="T2" fmla="*/ 6 w 22"/>
                <a:gd name="T3" fmla="*/ 16 h 22"/>
                <a:gd name="T4" fmla="*/ 9 w 22"/>
                <a:gd name="T5" fmla="*/ 16 h 22"/>
                <a:gd name="T6" fmla="*/ 10 w 22"/>
                <a:gd name="T7" fmla="*/ 17 h 22"/>
                <a:gd name="T8" fmla="*/ 11 w 22"/>
                <a:gd name="T9" fmla="*/ 16 h 22"/>
                <a:gd name="T10" fmla="*/ 10 w 22"/>
                <a:gd name="T11" fmla="*/ 15 h 22"/>
                <a:gd name="T12" fmla="*/ 11 w 22"/>
                <a:gd name="T13" fmla="*/ 14 h 22"/>
                <a:gd name="T14" fmla="*/ 11 w 22"/>
                <a:gd name="T15" fmla="*/ 11 h 22"/>
                <a:gd name="T16" fmla="*/ 12 w 22"/>
                <a:gd name="T17" fmla="*/ 12 h 22"/>
                <a:gd name="T18" fmla="*/ 15 w 22"/>
                <a:gd name="T19" fmla="*/ 10 h 22"/>
                <a:gd name="T20" fmla="*/ 13 w 22"/>
                <a:gd name="T21" fmla="*/ 9 h 22"/>
                <a:gd name="T22" fmla="*/ 15 w 22"/>
                <a:gd name="T23" fmla="*/ 9 h 22"/>
                <a:gd name="T24" fmla="*/ 16 w 22"/>
                <a:gd name="T25" fmla="*/ 8 h 22"/>
                <a:gd name="T26" fmla="*/ 13 w 22"/>
                <a:gd name="T27" fmla="*/ 2 h 22"/>
                <a:gd name="T28" fmla="*/ 15 w 22"/>
                <a:gd name="T29" fmla="*/ 0 h 22"/>
                <a:gd name="T30" fmla="*/ 19 w 22"/>
                <a:gd name="T31" fmla="*/ 3 h 22"/>
                <a:gd name="T32" fmla="*/ 20 w 22"/>
                <a:gd name="T33" fmla="*/ 7 h 22"/>
                <a:gd name="T34" fmla="*/ 20 w 22"/>
                <a:gd name="T35" fmla="*/ 7 h 22"/>
                <a:gd name="T36" fmla="*/ 20 w 22"/>
                <a:gd name="T37" fmla="*/ 8 h 22"/>
                <a:gd name="T38" fmla="*/ 20 w 22"/>
                <a:gd name="T39" fmla="*/ 8 h 22"/>
                <a:gd name="T40" fmla="*/ 19 w 22"/>
                <a:gd name="T41" fmla="*/ 9 h 22"/>
                <a:gd name="T42" fmla="*/ 20 w 22"/>
                <a:gd name="T43" fmla="*/ 9 h 22"/>
                <a:gd name="T44" fmla="*/ 22 w 22"/>
                <a:gd name="T45" fmla="*/ 15 h 22"/>
                <a:gd name="T46" fmla="*/ 22 w 22"/>
                <a:gd name="T47" fmla="*/ 15 h 22"/>
                <a:gd name="T48" fmla="*/ 22 w 22"/>
                <a:gd name="T49" fmla="*/ 18 h 22"/>
                <a:gd name="T50" fmla="*/ 22 w 22"/>
                <a:gd name="T51" fmla="*/ 18 h 22"/>
                <a:gd name="T52" fmla="*/ 21 w 22"/>
                <a:gd name="T53" fmla="*/ 16 h 22"/>
                <a:gd name="T54" fmla="*/ 20 w 22"/>
                <a:gd name="T55" fmla="*/ 17 h 22"/>
                <a:gd name="T56" fmla="*/ 19 w 22"/>
                <a:gd name="T57" fmla="*/ 19 h 22"/>
                <a:gd name="T58" fmla="*/ 18 w 22"/>
                <a:gd name="T59" fmla="*/ 18 h 22"/>
                <a:gd name="T60" fmla="*/ 17 w 22"/>
                <a:gd name="T61" fmla="*/ 18 h 22"/>
                <a:gd name="T62" fmla="*/ 17 w 22"/>
                <a:gd name="T63" fmla="*/ 19 h 22"/>
                <a:gd name="T64" fmla="*/ 17 w 22"/>
                <a:gd name="T65" fmla="*/ 19 h 22"/>
                <a:gd name="T66" fmla="*/ 16 w 22"/>
                <a:gd name="T67" fmla="*/ 19 h 22"/>
                <a:gd name="T68" fmla="*/ 16 w 22"/>
                <a:gd name="T69" fmla="*/ 19 h 22"/>
                <a:gd name="T70" fmla="*/ 15 w 22"/>
                <a:gd name="T71" fmla="*/ 18 h 22"/>
                <a:gd name="T72" fmla="*/ 15 w 22"/>
                <a:gd name="T73" fmla="*/ 18 h 22"/>
                <a:gd name="T74" fmla="*/ 14 w 22"/>
                <a:gd name="T75" fmla="*/ 18 h 22"/>
                <a:gd name="T76" fmla="*/ 14 w 22"/>
                <a:gd name="T77" fmla="*/ 18 h 22"/>
                <a:gd name="T78" fmla="*/ 14 w 22"/>
                <a:gd name="T79" fmla="*/ 21 h 22"/>
                <a:gd name="T80" fmla="*/ 14 w 22"/>
                <a:gd name="T81" fmla="*/ 22 h 22"/>
                <a:gd name="T82" fmla="*/ 12 w 22"/>
                <a:gd name="T83" fmla="*/ 22 h 22"/>
                <a:gd name="T84" fmla="*/ 11 w 22"/>
                <a:gd name="T85" fmla="*/ 20 h 22"/>
                <a:gd name="T86" fmla="*/ 9 w 22"/>
                <a:gd name="T87" fmla="*/ 18 h 22"/>
                <a:gd name="T88" fmla="*/ 5 w 22"/>
                <a:gd name="T89" fmla="*/ 20 h 22"/>
                <a:gd name="T90" fmla="*/ 2 w 22"/>
                <a:gd name="T91" fmla="*/ 22 h 22"/>
                <a:gd name="T92" fmla="*/ 0 w 22"/>
                <a:gd name="T93" fmla="*/ 20 h 22"/>
                <a:gd name="T94" fmla="*/ 2 w 22"/>
                <a:gd name="T95" fmla="*/ 19 h 22"/>
                <a:gd name="T96" fmla="*/ 5 w 22"/>
                <a:gd name="T97" fmla="*/ 16 h 22"/>
                <a:gd name="T98" fmla="*/ 5 w 22"/>
                <a:gd name="T99" fmla="*/ 16 h 22"/>
                <a:gd name="T100" fmla="*/ 5 w 22"/>
                <a:gd name="T101" fmla="*/ 16 h 2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2"/>
                <a:gd name="T154" fmla="*/ 0 h 22"/>
                <a:gd name="T155" fmla="*/ 22 w 22"/>
                <a:gd name="T156" fmla="*/ 22 h 2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2" h="22">
                  <a:moveTo>
                    <a:pt x="5" y="16"/>
                  </a:moveTo>
                  <a:cubicBezTo>
                    <a:pt x="5" y="16"/>
                    <a:pt x="6" y="16"/>
                    <a:pt x="6" y="16"/>
                  </a:cubicBezTo>
                  <a:cubicBezTo>
                    <a:pt x="7" y="16"/>
                    <a:pt x="8" y="16"/>
                    <a:pt x="9" y="16"/>
                  </a:cubicBezTo>
                  <a:cubicBezTo>
                    <a:pt x="9" y="16"/>
                    <a:pt x="10" y="16"/>
                    <a:pt x="10" y="17"/>
                  </a:cubicBezTo>
                  <a:cubicBezTo>
                    <a:pt x="10" y="16"/>
                    <a:pt x="11" y="16"/>
                    <a:pt x="11" y="16"/>
                  </a:cubicBezTo>
                  <a:cubicBezTo>
                    <a:pt x="11" y="16"/>
                    <a:pt x="10" y="15"/>
                    <a:pt x="10" y="15"/>
                  </a:cubicBezTo>
                  <a:cubicBezTo>
                    <a:pt x="10" y="14"/>
                    <a:pt x="11" y="14"/>
                    <a:pt x="11" y="14"/>
                  </a:cubicBezTo>
                  <a:cubicBezTo>
                    <a:pt x="11" y="12"/>
                    <a:pt x="11" y="13"/>
                    <a:pt x="11" y="11"/>
                  </a:cubicBezTo>
                  <a:cubicBezTo>
                    <a:pt x="11" y="11"/>
                    <a:pt x="12" y="12"/>
                    <a:pt x="12" y="12"/>
                  </a:cubicBezTo>
                  <a:cubicBezTo>
                    <a:pt x="13" y="11"/>
                    <a:pt x="14" y="11"/>
                    <a:pt x="15" y="10"/>
                  </a:cubicBezTo>
                  <a:cubicBezTo>
                    <a:pt x="14" y="10"/>
                    <a:pt x="14" y="9"/>
                    <a:pt x="13" y="9"/>
                  </a:cubicBezTo>
                  <a:cubicBezTo>
                    <a:pt x="14" y="9"/>
                    <a:pt x="15" y="9"/>
                    <a:pt x="15" y="9"/>
                  </a:cubicBezTo>
                  <a:cubicBezTo>
                    <a:pt x="16" y="9"/>
                    <a:pt x="16" y="9"/>
                    <a:pt x="16" y="8"/>
                  </a:cubicBezTo>
                  <a:cubicBezTo>
                    <a:pt x="14" y="6"/>
                    <a:pt x="13" y="4"/>
                    <a:pt x="13" y="2"/>
                  </a:cubicBezTo>
                  <a:cubicBezTo>
                    <a:pt x="13" y="1"/>
                    <a:pt x="14" y="0"/>
                    <a:pt x="15" y="0"/>
                  </a:cubicBezTo>
                  <a:cubicBezTo>
                    <a:pt x="15" y="2"/>
                    <a:pt x="17" y="2"/>
                    <a:pt x="19" y="3"/>
                  </a:cubicBezTo>
                  <a:cubicBezTo>
                    <a:pt x="20" y="4"/>
                    <a:pt x="19" y="6"/>
                    <a:pt x="20" y="7"/>
                  </a:cubicBezTo>
                  <a:lnTo>
                    <a:pt x="20" y="8"/>
                  </a:lnTo>
                  <a:cubicBezTo>
                    <a:pt x="20" y="8"/>
                    <a:pt x="19" y="9"/>
                    <a:pt x="19" y="9"/>
                  </a:cubicBezTo>
                  <a:cubicBezTo>
                    <a:pt x="19" y="9"/>
                    <a:pt x="20" y="9"/>
                    <a:pt x="20" y="9"/>
                  </a:cubicBezTo>
                  <a:cubicBezTo>
                    <a:pt x="20" y="10"/>
                    <a:pt x="21" y="14"/>
                    <a:pt x="22" y="15"/>
                  </a:cubicBezTo>
                  <a:lnTo>
                    <a:pt x="22" y="18"/>
                  </a:lnTo>
                  <a:cubicBezTo>
                    <a:pt x="21" y="18"/>
                    <a:pt x="21" y="17"/>
                    <a:pt x="21" y="16"/>
                  </a:cubicBezTo>
                  <a:cubicBezTo>
                    <a:pt x="20" y="17"/>
                    <a:pt x="20" y="17"/>
                    <a:pt x="20" y="17"/>
                  </a:cubicBezTo>
                  <a:cubicBezTo>
                    <a:pt x="20" y="19"/>
                    <a:pt x="20" y="18"/>
                    <a:pt x="19" y="19"/>
                  </a:cubicBezTo>
                  <a:cubicBezTo>
                    <a:pt x="19" y="19"/>
                    <a:pt x="18" y="18"/>
                    <a:pt x="18" y="18"/>
                  </a:cubicBezTo>
                  <a:cubicBezTo>
                    <a:pt x="18" y="18"/>
                    <a:pt x="17" y="18"/>
                    <a:pt x="17" y="18"/>
                  </a:cubicBezTo>
                  <a:cubicBezTo>
                    <a:pt x="17" y="18"/>
                    <a:pt x="17" y="19"/>
                    <a:pt x="17" y="19"/>
                  </a:cubicBezTo>
                  <a:lnTo>
                    <a:pt x="16" y="19"/>
                  </a:lnTo>
                  <a:cubicBezTo>
                    <a:pt x="15" y="19"/>
                    <a:pt x="15" y="19"/>
                    <a:pt x="15" y="18"/>
                  </a:cubicBezTo>
                  <a:lnTo>
                    <a:pt x="14" y="18"/>
                  </a:lnTo>
                  <a:cubicBezTo>
                    <a:pt x="14" y="20"/>
                    <a:pt x="14" y="20"/>
                    <a:pt x="14" y="21"/>
                  </a:cubicBezTo>
                  <a:cubicBezTo>
                    <a:pt x="14" y="21"/>
                    <a:pt x="14" y="22"/>
                    <a:pt x="14" y="22"/>
                  </a:cubicBezTo>
                  <a:cubicBezTo>
                    <a:pt x="13" y="22"/>
                    <a:pt x="12" y="22"/>
                    <a:pt x="12" y="22"/>
                  </a:cubicBezTo>
                  <a:cubicBezTo>
                    <a:pt x="12" y="22"/>
                    <a:pt x="11" y="20"/>
                    <a:pt x="11" y="20"/>
                  </a:cubicBezTo>
                  <a:cubicBezTo>
                    <a:pt x="10" y="20"/>
                    <a:pt x="9" y="19"/>
                    <a:pt x="9" y="18"/>
                  </a:cubicBezTo>
                  <a:cubicBezTo>
                    <a:pt x="8" y="19"/>
                    <a:pt x="6" y="20"/>
                    <a:pt x="5" y="20"/>
                  </a:cubicBezTo>
                  <a:cubicBezTo>
                    <a:pt x="4" y="21"/>
                    <a:pt x="3" y="22"/>
                    <a:pt x="2" y="22"/>
                  </a:cubicBezTo>
                  <a:cubicBezTo>
                    <a:pt x="1" y="22"/>
                    <a:pt x="0" y="20"/>
                    <a:pt x="0" y="20"/>
                  </a:cubicBezTo>
                  <a:cubicBezTo>
                    <a:pt x="0" y="19"/>
                    <a:pt x="1" y="20"/>
                    <a:pt x="2" y="19"/>
                  </a:cubicBezTo>
                  <a:cubicBezTo>
                    <a:pt x="3" y="19"/>
                    <a:pt x="3" y="16"/>
                    <a:pt x="5" y="16"/>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39" name="Freeform 307">
              <a:extLst>
                <a:ext uri="{FF2B5EF4-FFF2-40B4-BE49-F238E27FC236}">
                  <a16:creationId xmlns:a16="http://schemas.microsoft.com/office/drawing/2014/main" xmlns="" id="{97475589-AF08-4D7F-A839-200A95484DCF}"/>
                </a:ext>
              </a:extLst>
            </p:cNvPr>
            <p:cNvSpPr>
              <a:spLocks/>
            </p:cNvSpPr>
            <p:nvPr>
              <p:custDataLst>
                <p:tags r:id="rId304"/>
              </p:custDataLst>
            </p:nvPr>
          </p:nvSpPr>
          <p:spPr bwMode="auto">
            <a:xfrm>
              <a:off x="5070" y="2722"/>
              <a:ext cx="149" cy="169"/>
            </a:xfrm>
            <a:custGeom>
              <a:avLst/>
              <a:gdLst>
                <a:gd name="T0" fmla="*/ 21 w 21"/>
                <a:gd name="T1" fmla="*/ 22 h 22"/>
                <a:gd name="T2" fmla="*/ 18 w 21"/>
                <a:gd name="T3" fmla="*/ 19 h 22"/>
                <a:gd name="T4" fmla="*/ 15 w 21"/>
                <a:gd name="T5" fmla="*/ 17 h 22"/>
                <a:gd name="T6" fmla="*/ 14 w 21"/>
                <a:gd name="T7" fmla="*/ 13 h 22"/>
                <a:gd name="T8" fmla="*/ 14 w 21"/>
                <a:gd name="T9" fmla="*/ 12 h 22"/>
                <a:gd name="T10" fmla="*/ 6 w 21"/>
                <a:gd name="T11" fmla="*/ 8 h 22"/>
                <a:gd name="T12" fmla="*/ 6 w 21"/>
                <a:gd name="T13" fmla="*/ 7 h 22"/>
                <a:gd name="T14" fmla="*/ 3 w 21"/>
                <a:gd name="T15" fmla="*/ 5 h 22"/>
                <a:gd name="T16" fmla="*/ 3 w 21"/>
                <a:gd name="T17" fmla="*/ 5 h 22"/>
                <a:gd name="T18" fmla="*/ 4 w 21"/>
                <a:gd name="T19" fmla="*/ 5 h 22"/>
                <a:gd name="T20" fmla="*/ 4 w 21"/>
                <a:gd name="T21" fmla="*/ 5 h 22"/>
                <a:gd name="T22" fmla="*/ 2 w 21"/>
                <a:gd name="T23" fmla="*/ 7 h 22"/>
                <a:gd name="T24" fmla="*/ 0 w 21"/>
                <a:gd name="T25" fmla="*/ 12 h 22"/>
                <a:gd name="T26" fmla="*/ 0 w 21"/>
                <a:gd name="T27" fmla="*/ 11 h 22"/>
                <a:gd name="T28" fmla="*/ 1 w 21"/>
                <a:gd name="T29" fmla="*/ 8 h 22"/>
                <a:gd name="T30" fmla="*/ 0 w 21"/>
                <a:gd name="T31" fmla="*/ 3 h 22"/>
                <a:gd name="T32" fmla="*/ 2 w 21"/>
                <a:gd name="T33" fmla="*/ 2 h 22"/>
                <a:gd name="T34" fmla="*/ 6 w 21"/>
                <a:gd name="T35" fmla="*/ 5 h 22"/>
                <a:gd name="T36" fmla="*/ 6 w 21"/>
                <a:gd name="T37" fmla="*/ 5 h 22"/>
                <a:gd name="T38" fmla="*/ 8 w 21"/>
                <a:gd name="T39" fmla="*/ 5 h 22"/>
                <a:gd name="T40" fmla="*/ 8 w 21"/>
                <a:gd name="T41" fmla="*/ 5 h 22"/>
                <a:gd name="T42" fmla="*/ 9 w 21"/>
                <a:gd name="T43" fmla="*/ 4 h 22"/>
                <a:gd name="T44" fmla="*/ 11 w 21"/>
                <a:gd name="T45" fmla="*/ 2 h 22"/>
                <a:gd name="T46" fmla="*/ 14 w 21"/>
                <a:gd name="T47" fmla="*/ 0 h 22"/>
                <a:gd name="T48" fmla="*/ 19 w 21"/>
                <a:gd name="T49" fmla="*/ 2 h 22"/>
                <a:gd name="T50" fmla="*/ 21 w 21"/>
                <a:gd name="T51" fmla="*/ 3 h 22"/>
                <a:gd name="T52" fmla="*/ 21 w 21"/>
                <a:gd name="T53" fmla="*/ 3 h 22"/>
                <a:gd name="T54" fmla="*/ 21 w 21"/>
                <a:gd name="T55" fmla="*/ 13 h 22"/>
                <a:gd name="T56" fmla="*/ 21 w 21"/>
                <a:gd name="T57" fmla="*/ 14 h 22"/>
                <a:gd name="T58" fmla="*/ 21 w 21"/>
                <a:gd name="T59" fmla="*/ 15 h 22"/>
                <a:gd name="T60" fmla="*/ 21 w 21"/>
                <a:gd name="T61" fmla="*/ 22 h 22"/>
                <a:gd name="T62" fmla="*/ 21 w 21"/>
                <a:gd name="T63" fmla="*/ 22 h 22"/>
                <a:gd name="T64" fmla="*/ 21 w 21"/>
                <a:gd name="T65" fmla="*/ 22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
                <a:gd name="T100" fmla="*/ 0 h 22"/>
                <a:gd name="T101" fmla="*/ 21 w 21"/>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 h="22">
                  <a:moveTo>
                    <a:pt x="21" y="22"/>
                  </a:moveTo>
                  <a:cubicBezTo>
                    <a:pt x="21" y="22"/>
                    <a:pt x="18" y="20"/>
                    <a:pt x="18" y="19"/>
                  </a:cubicBezTo>
                  <a:cubicBezTo>
                    <a:pt x="15" y="19"/>
                    <a:pt x="15" y="19"/>
                    <a:pt x="15" y="17"/>
                  </a:cubicBezTo>
                  <a:cubicBezTo>
                    <a:pt x="15" y="15"/>
                    <a:pt x="14" y="14"/>
                    <a:pt x="14" y="13"/>
                  </a:cubicBezTo>
                  <a:cubicBezTo>
                    <a:pt x="14" y="12"/>
                    <a:pt x="14" y="12"/>
                    <a:pt x="14" y="12"/>
                  </a:cubicBezTo>
                  <a:cubicBezTo>
                    <a:pt x="13" y="10"/>
                    <a:pt x="9" y="8"/>
                    <a:pt x="6" y="8"/>
                  </a:cubicBezTo>
                  <a:cubicBezTo>
                    <a:pt x="6" y="7"/>
                    <a:pt x="6" y="7"/>
                    <a:pt x="6" y="7"/>
                  </a:cubicBezTo>
                  <a:cubicBezTo>
                    <a:pt x="4" y="7"/>
                    <a:pt x="3" y="6"/>
                    <a:pt x="3" y="5"/>
                  </a:cubicBezTo>
                  <a:lnTo>
                    <a:pt x="4" y="5"/>
                  </a:lnTo>
                  <a:cubicBezTo>
                    <a:pt x="3" y="5"/>
                    <a:pt x="3" y="7"/>
                    <a:pt x="2" y="7"/>
                  </a:cubicBezTo>
                  <a:cubicBezTo>
                    <a:pt x="2" y="9"/>
                    <a:pt x="1" y="10"/>
                    <a:pt x="0" y="12"/>
                  </a:cubicBezTo>
                  <a:cubicBezTo>
                    <a:pt x="0" y="12"/>
                    <a:pt x="0" y="12"/>
                    <a:pt x="0" y="11"/>
                  </a:cubicBezTo>
                  <a:cubicBezTo>
                    <a:pt x="0" y="10"/>
                    <a:pt x="1" y="9"/>
                    <a:pt x="1" y="8"/>
                  </a:cubicBezTo>
                  <a:cubicBezTo>
                    <a:pt x="1" y="5"/>
                    <a:pt x="0" y="5"/>
                    <a:pt x="0" y="3"/>
                  </a:cubicBezTo>
                  <a:cubicBezTo>
                    <a:pt x="1" y="3"/>
                    <a:pt x="1" y="2"/>
                    <a:pt x="2" y="2"/>
                  </a:cubicBezTo>
                  <a:cubicBezTo>
                    <a:pt x="4" y="2"/>
                    <a:pt x="5" y="4"/>
                    <a:pt x="6" y="5"/>
                  </a:cubicBezTo>
                  <a:lnTo>
                    <a:pt x="8" y="5"/>
                  </a:lnTo>
                  <a:cubicBezTo>
                    <a:pt x="8" y="4"/>
                    <a:pt x="9" y="4"/>
                    <a:pt x="9" y="4"/>
                  </a:cubicBezTo>
                  <a:cubicBezTo>
                    <a:pt x="9" y="2"/>
                    <a:pt x="11" y="2"/>
                    <a:pt x="11" y="2"/>
                  </a:cubicBezTo>
                  <a:cubicBezTo>
                    <a:pt x="11" y="1"/>
                    <a:pt x="12" y="0"/>
                    <a:pt x="14" y="0"/>
                  </a:cubicBezTo>
                  <a:cubicBezTo>
                    <a:pt x="16" y="0"/>
                    <a:pt x="17" y="2"/>
                    <a:pt x="19" y="2"/>
                  </a:cubicBezTo>
                  <a:cubicBezTo>
                    <a:pt x="20" y="2"/>
                    <a:pt x="21" y="3"/>
                    <a:pt x="21" y="3"/>
                  </a:cubicBezTo>
                  <a:lnTo>
                    <a:pt x="21" y="13"/>
                  </a:lnTo>
                  <a:lnTo>
                    <a:pt x="21" y="14"/>
                  </a:lnTo>
                  <a:lnTo>
                    <a:pt x="21" y="15"/>
                  </a:lnTo>
                  <a:lnTo>
                    <a:pt x="21" y="22"/>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40" name="Freeform 308">
              <a:extLst>
                <a:ext uri="{FF2B5EF4-FFF2-40B4-BE49-F238E27FC236}">
                  <a16:creationId xmlns:a16="http://schemas.microsoft.com/office/drawing/2014/main" xmlns="" id="{5A668A47-2570-45C1-A687-47E2B26977AC}"/>
                </a:ext>
              </a:extLst>
            </p:cNvPr>
            <p:cNvSpPr>
              <a:spLocks/>
            </p:cNvSpPr>
            <p:nvPr>
              <p:custDataLst>
                <p:tags r:id="rId305"/>
              </p:custDataLst>
            </p:nvPr>
          </p:nvSpPr>
          <p:spPr bwMode="auto">
            <a:xfrm>
              <a:off x="3990" y="1916"/>
              <a:ext cx="43" cy="32"/>
            </a:xfrm>
            <a:custGeom>
              <a:avLst/>
              <a:gdLst>
                <a:gd name="T0" fmla="*/ 0 w 6"/>
                <a:gd name="T1" fmla="*/ 1 h 5"/>
                <a:gd name="T2" fmla="*/ 3 w 6"/>
                <a:gd name="T3" fmla="*/ 0 h 5"/>
                <a:gd name="T4" fmla="*/ 3 w 6"/>
                <a:gd name="T5" fmla="*/ 0 h 5"/>
                <a:gd name="T6" fmla="*/ 6 w 6"/>
                <a:gd name="T7" fmla="*/ 4 h 5"/>
                <a:gd name="T8" fmla="*/ 5 w 6"/>
                <a:gd name="T9" fmla="*/ 5 h 5"/>
                <a:gd name="T10" fmla="*/ 0 w 6"/>
                <a:gd name="T11" fmla="*/ 1 h 5"/>
                <a:gd name="T12" fmla="*/ 0 w 6"/>
                <a:gd name="T13" fmla="*/ 1 h 5"/>
                <a:gd name="T14" fmla="*/ 0 w 6"/>
                <a:gd name="T15" fmla="*/ 1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0" y="1"/>
                  </a:moveTo>
                  <a:lnTo>
                    <a:pt x="3" y="0"/>
                  </a:lnTo>
                  <a:cubicBezTo>
                    <a:pt x="4" y="0"/>
                    <a:pt x="6" y="2"/>
                    <a:pt x="6" y="4"/>
                  </a:cubicBezTo>
                  <a:cubicBezTo>
                    <a:pt x="6" y="4"/>
                    <a:pt x="5" y="5"/>
                    <a:pt x="5" y="5"/>
                  </a:cubicBezTo>
                  <a:cubicBezTo>
                    <a:pt x="3" y="4"/>
                    <a:pt x="1" y="2"/>
                    <a:pt x="0" y="1"/>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41" name="Freeform 309">
              <a:extLst>
                <a:ext uri="{FF2B5EF4-FFF2-40B4-BE49-F238E27FC236}">
                  <a16:creationId xmlns:a16="http://schemas.microsoft.com/office/drawing/2014/main" xmlns="" id="{4CE0707A-FF67-4555-AE69-D6515B61EC31}"/>
                </a:ext>
              </a:extLst>
            </p:cNvPr>
            <p:cNvSpPr>
              <a:spLocks/>
            </p:cNvSpPr>
            <p:nvPr>
              <p:custDataLst>
                <p:tags r:id="rId306"/>
              </p:custDataLst>
            </p:nvPr>
          </p:nvSpPr>
          <p:spPr bwMode="auto">
            <a:xfrm>
              <a:off x="2957" y="1443"/>
              <a:ext cx="121" cy="43"/>
            </a:xfrm>
            <a:custGeom>
              <a:avLst/>
              <a:gdLst>
                <a:gd name="T0" fmla="*/ 12 w 17"/>
                <a:gd name="T1" fmla="*/ 5 h 6"/>
                <a:gd name="T2" fmla="*/ 14 w 17"/>
                <a:gd name="T3" fmla="*/ 6 h 6"/>
                <a:gd name="T4" fmla="*/ 14 w 17"/>
                <a:gd name="T5" fmla="*/ 6 h 6"/>
                <a:gd name="T6" fmla="*/ 17 w 17"/>
                <a:gd name="T7" fmla="*/ 5 h 6"/>
                <a:gd name="T8" fmla="*/ 17 w 17"/>
                <a:gd name="T9" fmla="*/ 5 h 6"/>
                <a:gd name="T10" fmla="*/ 15 w 17"/>
                <a:gd name="T11" fmla="*/ 1 h 6"/>
                <a:gd name="T12" fmla="*/ 9 w 17"/>
                <a:gd name="T13" fmla="*/ 0 h 6"/>
                <a:gd name="T14" fmla="*/ 8 w 17"/>
                <a:gd name="T15" fmla="*/ 1 h 6"/>
                <a:gd name="T16" fmla="*/ 7 w 17"/>
                <a:gd name="T17" fmla="*/ 3 h 6"/>
                <a:gd name="T18" fmla="*/ 3 w 17"/>
                <a:gd name="T19" fmla="*/ 1 h 6"/>
                <a:gd name="T20" fmla="*/ 1 w 17"/>
                <a:gd name="T21" fmla="*/ 5 h 6"/>
                <a:gd name="T22" fmla="*/ 6 w 17"/>
                <a:gd name="T23" fmla="*/ 4 h 6"/>
                <a:gd name="T24" fmla="*/ 11 w 17"/>
                <a:gd name="T25" fmla="*/ 5 h 6"/>
                <a:gd name="T26" fmla="*/ 11 w 17"/>
                <a:gd name="T27" fmla="*/ 5 h 6"/>
                <a:gd name="T28" fmla="*/ 11 w 17"/>
                <a:gd name="T29" fmla="*/ 5 h 6"/>
                <a:gd name="T30" fmla="*/ 12 w 17"/>
                <a:gd name="T31" fmla="*/ 5 h 6"/>
                <a:gd name="T32" fmla="*/ 12 w 17"/>
                <a:gd name="T33" fmla="*/ 5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6"/>
                <a:gd name="T53" fmla="*/ 17 w 17"/>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6">
                  <a:moveTo>
                    <a:pt x="12" y="5"/>
                  </a:moveTo>
                  <a:cubicBezTo>
                    <a:pt x="12" y="5"/>
                    <a:pt x="14" y="6"/>
                    <a:pt x="14" y="6"/>
                  </a:cubicBezTo>
                  <a:lnTo>
                    <a:pt x="17" y="5"/>
                  </a:lnTo>
                  <a:cubicBezTo>
                    <a:pt x="17" y="3"/>
                    <a:pt x="15" y="1"/>
                    <a:pt x="15" y="1"/>
                  </a:cubicBezTo>
                  <a:cubicBezTo>
                    <a:pt x="14" y="1"/>
                    <a:pt x="10" y="0"/>
                    <a:pt x="9" y="0"/>
                  </a:cubicBezTo>
                  <a:cubicBezTo>
                    <a:pt x="8" y="0"/>
                    <a:pt x="8" y="0"/>
                    <a:pt x="8" y="1"/>
                  </a:cubicBezTo>
                  <a:cubicBezTo>
                    <a:pt x="8" y="1"/>
                    <a:pt x="7" y="3"/>
                    <a:pt x="7" y="3"/>
                  </a:cubicBezTo>
                  <a:cubicBezTo>
                    <a:pt x="6" y="3"/>
                    <a:pt x="3" y="1"/>
                    <a:pt x="3" y="1"/>
                  </a:cubicBezTo>
                  <a:cubicBezTo>
                    <a:pt x="1" y="2"/>
                    <a:pt x="0" y="3"/>
                    <a:pt x="1" y="5"/>
                  </a:cubicBezTo>
                  <a:cubicBezTo>
                    <a:pt x="2" y="5"/>
                    <a:pt x="6" y="4"/>
                    <a:pt x="6" y="4"/>
                  </a:cubicBezTo>
                  <a:cubicBezTo>
                    <a:pt x="9" y="4"/>
                    <a:pt x="9" y="5"/>
                    <a:pt x="11" y="5"/>
                  </a:cubicBezTo>
                  <a:lnTo>
                    <a:pt x="12" y="5"/>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42" name="Freeform 310">
              <a:extLst>
                <a:ext uri="{FF2B5EF4-FFF2-40B4-BE49-F238E27FC236}">
                  <a16:creationId xmlns:a16="http://schemas.microsoft.com/office/drawing/2014/main" xmlns="" id="{51750598-8C7B-424D-8975-D67E464286DF}"/>
                </a:ext>
              </a:extLst>
            </p:cNvPr>
            <p:cNvSpPr>
              <a:spLocks/>
            </p:cNvSpPr>
            <p:nvPr>
              <p:custDataLst>
                <p:tags r:id="rId307"/>
              </p:custDataLst>
            </p:nvPr>
          </p:nvSpPr>
          <p:spPr bwMode="auto">
            <a:xfrm>
              <a:off x="2957" y="1470"/>
              <a:ext cx="98" cy="63"/>
            </a:xfrm>
            <a:custGeom>
              <a:avLst/>
              <a:gdLst>
                <a:gd name="T0" fmla="*/ 9 w 14"/>
                <a:gd name="T1" fmla="*/ 8 h 8"/>
                <a:gd name="T2" fmla="*/ 12 w 14"/>
                <a:gd name="T3" fmla="*/ 6 h 8"/>
                <a:gd name="T4" fmla="*/ 13 w 14"/>
                <a:gd name="T5" fmla="*/ 4 h 8"/>
                <a:gd name="T6" fmla="*/ 13 w 14"/>
                <a:gd name="T7" fmla="*/ 4 h 8"/>
                <a:gd name="T8" fmla="*/ 14 w 14"/>
                <a:gd name="T9" fmla="*/ 2 h 8"/>
                <a:gd name="T10" fmla="*/ 14 w 14"/>
                <a:gd name="T11" fmla="*/ 2 h 8"/>
                <a:gd name="T12" fmla="*/ 12 w 14"/>
                <a:gd name="T13" fmla="*/ 1 h 8"/>
                <a:gd name="T14" fmla="*/ 6 w 14"/>
                <a:gd name="T15" fmla="*/ 0 h 8"/>
                <a:gd name="T16" fmla="*/ 1 w 14"/>
                <a:gd name="T17" fmla="*/ 1 h 8"/>
                <a:gd name="T18" fmla="*/ 1 w 14"/>
                <a:gd name="T19" fmla="*/ 1 h 8"/>
                <a:gd name="T20" fmla="*/ 0 w 14"/>
                <a:gd name="T21" fmla="*/ 3 h 8"/>
                <a:gd name="T22" fmla="*/ 0 w 14"/>
                <a:gd name="T23" fmla="*/ 3 h 8"/>
                <a:gd name="T24" fmla="*/ 4 w 14"/>
                <a:gd name="T25" fmla="*/ 4 h 8"/>
                <a:gd name="T26" fmla="*/ 4 w 14"/>
                <a:gd name="T27" fmla="*/ 6 h 8"/>
                <a:gd name="T28" fmla="*/ 8 w 14"/>
                <a:gd name="T29" fmla="*/ 6 h 8"/>
                <a:gd name="T30" fmla="*/ 9 w 14"/>
                <a:gd name="T31" fmla="*/ 8 h 8"/>
                <a:gd name="T32" fmla="*/ 9 w 14"/>
                <a:gd name="T33" fmla="*/ 8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8"/>
                <a:gd name="T53" fmla="*/ 14 w 14"/>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8">
                  <a:moveTo>
                    <a:pt x="9" y="8"/>
                  </a:moveTo>
                  <a:cubicBezTo>
                    <a:pt x="9" y="7"/>
                    <a:pt x="11" y="6"/>
                    <a:pt x="12" y="6"/>
                  </a:cubicBezTo>
                  <a:cubicBezTo>
                    <a:pt x="12" y="6"/>
                    <a:pt x="12" y="4"/>
                    <a:pt x="13" y="4"/>
                  </a:cubicBezTo>
                  <a:lnTo>
                    <a:pt x="14" y="2"/>
                  </a:lnTo>
                  <a:cubicBezTo>
                    <a:pt x="14" y="1"/>
                    <a:pt x="11" y="2"/>
                    <a:pt x="12" y="1"/>
                  </a:cubicBezTo>
                  <a:cubicBezTo>
                    <a:pt x="9" y="1"/>
                    <a:pt x="9" y="0"/>
                    <a:pt x="6" y="0"/>
                  </a:cubicBezTo>
                  <a:cubicBezTo>
                    <a:pt x="6" y="0"/>
                    <a:pt x="2" y="1"/>
                    <a:pt x="1" y="1"/>
                  </a:cubicBezTo>
                  <a:cubicBezTo>
                    <a:pt x="1" y="1"/>
                    <a:pt x="1" y="1"/>
                    <a:pt x="1" y="1"/>
                  </a:cubicBezTo>
                  <a:cubicBezTo>
                    <a:pt x="1" y="2"/>
                    <a:pt x="1" y="3"/>
                    <a:pt x="0" y="3"/>
                  </a:cubicBezTo>
                  <a:lnTo>
                    <a:pt x="4" y="4"/>
                  </a:lnTo>
                  <a:lnTo>
                    <a:pt x="4" y="6"/>
                  </a:lnTo>
                  <a:lnTo>
                    <a:pt x="8" y="6"/>
                  </a:lnTo>
                  <a:lnTo>
                    <a:pt x="9" y="8"/>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43" name="Freeform 311">
              <a:extLst>
                <a:ext uri="{FF2B5EF4-FFF2-40B4-BE49-F238E27FC236}">
                  <a16:creationId xmlns:a16="http://schemas.microsoft.com/office/drawing/2014/main" xmlns="" id="{D4B2F5FC-3B16-4BE9-9D46-B698AB839E8D}"/>
                </a:ext>
              </a:extLst>
            </p:cNvPr>
            <p:cNvSpPr>
              <a:spLocks/>
            </p:cNvSpPr>
            <p:nvPr>
              <p:custDataLst>
                <p:tags r:id="rId308"/>
              </p:custDataLst>
            </p:nvPr>
          </p:nvSpPr>
          <p:spPr bwMode="auto">
            <a:xfrm>
              <a:off x="2871" y="1502"/>
              <a:ext cx="156" cy="121"/>
            </a:xfrm>
            <a:custGeom>
              <a:avLst/>
              <a:gdLst>
                <a:gd name="T0" fmla="*/ 11 w 22"/>
                <a:gd name="T1" fmla="*/ 1 h 16"/>
                <a:gd name="T2" fmla="*/ 12 w 22"/>
                <a:gd name="T3" fmla="*/ 2 h 16"/>
                <a:gd name="T4" fmla="*/ 20 w 22"/>
                <a:gd name="T5" fmla="*/ 2 h 16"/>
                <a:gd name="T6" fmla="*/ 21 w 22"/>
                <a:gd name="T7" fmla="*/ 4 h 16"/>
                <a:gd name="T8" fmla="*/ 21 w 22"/>
                <a:gd name="T9" fmla="*/ 4 h 16"/>
                <a:gd name="T10" fmla="*/ 20 w 22"/>
                <a:gd name="T11" fmla="*/ 7 h 16"/>
                <a:gd name="T12" fmla="*/ 22 w 22"/>
                <a:gd name="T13" fmla="*/ 12 h 16"/>
                <a:gd name="T14" fmla="*/ 20 w 22"/>
                <a:gd name="T15" fmla="*/ 16 h 16"/>
                <a:gd name="T16" fmla="*/ 20 w 22"/>
                <a:gd name="T17" fmla="*/ 16 h 16"/>
                <a:gd name="T18" fmla="*/ 20 w 22"/>
                <a:gd name="T19" fmla="*/ 16 h 16"/>
                <a:gd name="T20" fmla="*/ 20 w 22"/>
                <a:gd name="T21" fmla="*/ 16 h 16"/>
                <a:gd name="T22" fmla="*/ 15 w 22"/>
                <a:gd name="T23" fmla="*/ 15 h 16"/>
                <a:gd name="T24" fmla="*/ 9 w 22"/>
                <a:gd name="T25" fmla="*/ 14 h 16"/>
                <a:gd name="T26" fmla="*/ 3 w 22"/>
                <a:gd name="T27" fmla="*/ 11 h 16"/>
                <a:gd name="T28" fmla="*/ 0 w 22"/>
                <a:gd name="T29" fmla="*/ 3 h 16"/>
                <a:gd name="T30" fmla="*/ 0 w 22"/>
                <a:gd name="T31" fmla="*/ 2 h 16"/>
                <a:gd name="T32" fmla="*/ 7 w 22"/>
                <a:gd name="T33" fmla="*/ 0 h 16"/>
                <a:gd name="T34" fmla="*/ 9 w 22"/>
                <a:gd name="T35" fmla="*/ 2 h 16"/>
                <a:gd name="T36" fmla="*/ 11 w 22"/>
                <a:gd name="T37" fmla="*/ 2 h 16"/>
                <a:gd name="T38" fmla="*/ 11 w 22"/>
                <a:gd name="T39" fmla="*/ 2 h 16"/>
                <a:gd name="T40" fmla="*/ 11 w 22"/>
                <a:gd name="T41" fmla="*/ 1 h 16"/>
                <a:gd name="T42" fmla="*/ 11 w 22"/>
                <a:gd name="T43" fmla="*/ 1 h 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
                <a:gd name="T67" fmla="*/ 0 h 16"/>
                <a:gd name="T68" fmla="*/ 22 w 22"/>
                <a:gd name="T69" fmla="*/ 16 h 1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 h="16">
                  <a:moveTo>
                    <a:pt x="11" y="1"/>
                  </a:moveTo>
                  <a:lnTo>
                    <a:pt x="12" y="2"/>
                  </a:lnTo>
                  <a:lnTo>
                    <a:pt x="20" y="2"/>
                  </a:lnTo>
                  <a:lnTo>
                    <a:pt x="21" y="4"/>
                  </a:lnTo>
                  <a:cubicBezTo>
                    <a:pt x="21" y="5"/>
                    <a:pt x="20" y="7"/>
                    <a:pt x="20" y="7"/>
                  </a:cubicBezTo>
                  <a:cubicBezTo>
                    <a:pt x="20" y="9"/>
                    <a:pt x="22" y="12"/>
                    <a:pt x="22" y="12"/>
                  </a:cubicBezTo>
                  <a:cubicBezTo>
                    <a:pt x="22" y="13"/>
                    <a:pt x="20" y="14"/>
                    <a:pt x="20" y="16"/>
                  </a:cubicBezTo>
                  <a:cubicBezTo>
                    <a:pt x="18" y="16"/>
                    <a:pt x="17" y="15"/>
                    <a:pt x="15" y="15"/>
                  </a:cubicBezTo>
                  <a:cubicBezTo>
                    <a:pt x="10" y="15"/>
                    <a:pt x="11" y="14"/>
                    <a:pt x="9" y="14"/>
                  </a:cubicBezTo>
                  <a:cubicBezTo>
                    <a:pt x="6" y="13"/>
                    <a:pt x="5" y="12"/>
                    <a:pt x="3" y="11"/>
                  </a:cubicBezTo>
                  <a:cubicBezTo>
                    <a:pt x="2" y="5"/>
                    <a:pt x="0" y="3"/>
                    <a:pt x="0" y="3"/>
                  </a:cubicBezTo>
                  <a:cubicBezTo>
                    <a:pt x="1" y="3"/>
                    <a:pt x="0" y="2"/>
                    <a:pt x="0" y="2"/>
                  </a:cubicBezTo>
                  <a:cubicBezTo>
                    <a:pt x="3" y="1"/>
                    <a:pt x="5" y="0"/>
                    <a:pt x="7" y="0"/>
                  </a:cubicBezTo>
                  <a:cubicBezTo>
                    <a:pt x="7" y="0"/>
                    <a:pt x="8" y="2"/>
                    <a:pt x="9" y="2"/>
                  </a:cubicBezTo>
                  <a:cubicBezTo>
                    <a:pt x="10" y="2"/>
                    <a:pt x="10" y="2"/>
                    <a:pt x="11" y="2"/>
                  </a:cubicBezTo>
                  <a:lnTo>
                    <a:pt x="11" y="1"/>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44" name="Freeform 312">
              <a:extLst>
                <a:ext uri="{FF2B5EF4-FFF2-40B4-BE49-F238E27FC236}">
                  <a16:creationId xmlns:a16="http://schemas.microsoft.com/office/drawing/2014/main" xmlns="" id="{A328ED2E-9521-45E8-A3D2-6DAA6058EC65}"/>
                </a:ext>
              </a:extLst>
            </p:cNvPr>
            <p:cNvSpPr>
              <a:spLocks/>
            </p:cNvSpPr>
            <p:nvPr>
              <p:custDataLst>
                <p:tags r:id="rId309"/>
              </p:custDataLst>
            </p:nvPr>
          </p:nvSpPr>
          <p:spPr bwMode="auto">
            <a:xfrm>
              <a:off x="2910" y="1638"/>
              <a:ext cx="109" cy="55"/>
            </a:xfrm>
            <a:custGeom>
              <a:avLst/>
              <a:gdLst>
                <a:gd name="T0" fmla="*/ 14 w 15"/>
                <a:gd name="T1" fmla="*/ 0 h 7"/>
                <a:gd name="T2" fmla="*/ 8 w 15"/>
                <a:gd name="T3" fmla="*/ 0 h 7"/>
                <a:gd name="T4" fmla="*/ 8 w 15"/>
                <a:gd name="T5" fmla="*/ 0 h 7"/>
                <a:gd name="T6" fmla="*/ 4 w 15"/>
                <a:gd name="T7" fmla="*/ 2 h 7"/>
                <a:gd name="T8" fmla="*/ 3 w 15"/>
                <a:gd name="T9" fmla="*/ 1 h 7"/>
                <a:gd name="T10" fmla="*/ 0 w 15"/>
                <a:gd name="T11" fmla="*/ 4 h 7"/>
                <a:gd name="T12" fmla="*/ 4 w 15"/>
                <a:gd name="T13" fmla="*/ 7 h 7"/>
                <a:gd name="T14" fmla="*/ 4 w 15"/>
                <a:gd name="T15" fmla="*/ 7 h 7"/>
                <a:gd name="T16" fmla="*/ 11 w 15"/>
                <a:gd name="T17" fmla="*/ 7 h 7"/>
                <a:gd name="T18" fmla="*/ 11 w 15"/>
                <a:gd name="T19" fmla="*/ 7 h 7"/>
                <a:gd name="T20" fmla="*/ 15 w 15"/>
                <a:gd name="T21" fmla="*/ 1 h 7"/>
                <a:gd name="T22" fmla="*/ 15 w 15"/>
                <a:gd name="T23" fmla="*/ 1 h 7"/>
                <a:gd name="T24" fmla="*/ 14 w 15"/>
                <a:gd name="T25" fmla="*/ 0 h 7"/>
                <a:gd name="T26" fmla="*/ 14 w 15"/>
                <a:gd name="T27" fmla="*/ 0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7"/>
                <a:gd name="T44" fmla="*/ 15 w 15"/>
                <a:gd name="T45" fmla="*/ 7 h 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7">
                  <a:moveTo>
                    <a:pt x="14" y="0"/>
                  </a:moveTo>
                  <a:lnTo>
                    <a:pt x="8" y="0"/>
                  </a:lnTo>
                  <a:cubicBezTo>
                    <a:pt x="7" y="1"/>
                    <a:pt x="6" y="2"/>
                    <a:pt x="4" y="2"/>
                  </a:cubicBezTo>
                  <a:cubicBezTo>
                    <a:pt x="4" y="2"/>
                    <a:pt x="3" y="1"/>
                    <a:pt x="3" y="1"/>
                  </a:cubicBezTo>
                  <a:cubicBezTo>
                    <a:pt x="2" y="2"/>
                    <a:pt x="1" y="4"/>
                    <a:pt x="0" y="4"/>
                  </a:cubicBezTo>
                  <a:cubicBezTo>
                    <a:pt x="1" y="6"/>
                    <a:pt x="2" y="6"/>
                    <a:pt x="4" y="7"/>
                  </a:cubicBezTo>
                  <a:lnTo>
                    <a:pt x="11" y="7"/>
                  </a:lnTo>
                  <a:cubicBezTo>
                    <a:pt x="13" y="5"/>
                    <a:pt x="14" y="3"/>
                    <a:pt x="15" y="1"/>
                  </a:cubicBezTo>
                  <a:lnTo>
                    <a:pt x="14" y="0"/>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45" name="Freeform 313">
              <a:extLst>
                <a:ext uri="{FF2B5EF4-FFF2-40B4-BE49-F238E27FC236}">
                  <a16:creationId xmlns:a16="http://schemas.microsoft.com/office/drawing/2014/main" xmlns="" id="{00A3DCF3-CF41-4C28-BC12-7F0E71F5117F}"/>
                </a:ext>
              </a:extLst>
            </p:cNvPr>
            <p:cNvSpPr>
              <a:spLocks/>
            </p:cNvSpPr>
            <p:nvPr>
              <p:custDataLst>
                <p:tags r:id="rId310"/>
              </p:custDataLst>
            </p:nvPr>
          </p:nvSpPr>
          <p:spPr bwMode="auto">
            <a:xfrm>
              <a:off x="2984" y="1404"/>
              <a:ext cx="86" cy="43"/>
            </a:xfrm>
            <a:custGeom>
              <a:avLst/>
              <a:gdLst>
                <a:gd name="T0" fmla="*/ 12 w 12"/>
                <a:gd name="T1" fmla="*/ 6 h 6"/>
                <a:gd name="T2" fmla="*/ 12 w 12"/>
                <a:gd name="T3" fmla="*/ 1 h 6"/>
                <a:gd name="T4" fmla="*/ 9 w 12"/>
                <a:gd name="T5" fmla="*/ 1 h 6"/>
                <a:gd name="T6" fmla="*/ 5 w 12"/>
                <a:gd name="T7" fmla="*/ 0 h 6"/>
                <a:gd name="T8" fmla="*/ 0 w 12"/>
                <a:gd name="T9" fmla="*/ 2 h 6"/>
                <a:gd name="T10" fmla="*/ 3 w 12"/>
                <a:gd name="T11" fmla="*/ 5 h 6"/>
                <a:gd name="T12" fmla="*/ 5 w 12"/>
                <a:gd name="T13" fmla="*/ 5 h 6"/>
                <a:gd name="T14" fmla="*/ 12 w 12"/>
                <a:gd name="T15" fmla="*/ 6 h 6"/>
                <a:gd name="T16" fmla="*/ 12 w 12"/>
                <a:gd name="T17" fmla="*/ 6 h 6"/>
                <a:gd name="T18" fmla="*/ 12 w 12"/>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6"/>
                <a:gd name="T32" fmla="*/ 12 w 12"/>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6">
                  <a:moveTo>
                    <a:pt x="12" y="6"/>
                  </a:moveTo>
                  <a:cubicBezTo>
                    <a:pt x="11" y="2"/>
                    <a:pt x="12" y="2"/>
                    <a:pt x="12" y="1"/>
                  </a:cubicBezTo>
                  <a:cubicBezTo>
                    <a:pt x="12" y="1"/>
                    <a:pt x="9" y="1"/>
                    <a:pt x="9" y="1"/>
                  </a:cubicBezTo>
                  <a:cubicBezTo>
                    <a:pt x="7" y="1"/>
                    <a:pt x="7" y="0"/>
                    <a:pt x="5" y="0"/>
                  </a:cubicBezTo>
                  <a:cubicBezTo>
                    <a:pt x="3" y="0"/>
                    <a:pt x="0" y="0"/>
                    <a:pt x="0" y="2"/>
                  </a:cubicBezTo>
                  <a:cubicBezTo>
                    <a:pt x="0" y="5"/>
                    <a:pt x="4" y="3"/>
                    <a:pt x="3" y="5"/>
                  </a:cubicBezTo>
                  <a:cubicBezTo>
                    <a:pt x="4" y="5"/>
                    <a:pt x="4" y="5"/>
                    <a:pt x="5" y="5"/>
                  </a:cubicBezTo>
                  <a:cubicBezTo>
                    <a:pt x="6" y="5"/>
                    <a:pt x="12" y="6"/>
                    <a:pt x="12" y="6"/>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46" name="Freeform 314">
              <a:extLst>
                <a:ext uri="{FF2B5EF4-FFF2-40B4-BE49-F238E27FC236}">
                  <a16:creationId xmlns:a16="http://schemas.microsoft.com/office/drawing/2014/main" xmlns="" id="{6E07330C-1588-447C-9881-2AD2BA15EAC1}"/>
                </a:ext>
              </a:extLst>
            </p:cNvPr>
            <p:cNvSpPr>
              <a:spLocks/>
            </p:cNvSpPr>
            <p:nvPr>
              <p:custDataLst>
                <p:tags r:id="rId311"/>
              </p:custDataLst>
            </p:nvPr>
          </p:nvSpPr>
          <p:spPr bwMode="auto">
            <a:xfrm>
              <a:off x="2992" y="1646"/>
              <a:ext cx="137" cy="98"/>
            </a:xfrm>
            <a:custGeom>
              <a:avLst/>
              <a:gdLst>
                <a:gd name="T0" fmla="*/ 19 w 19"/>
                <a:gd name="T1" fmla="*/ 8 h 13"/>
                <a:gd name="T2" fmla="*/ 17 w 19"/>
                <a:gd name="T3" fmla="*/ 9 h 13"/>
                <a:gd name="T4" fmla="*/ 17 w 19"/>
                <a:gd name="T5" fmla="*/ 12 h 13"/>
                <a:gd name="T6" fmla="*/ 14 w 19"/>
                <a:gd name="T7" fmla="*/ 11 h 13"/>
                <a:gd name="T8" fmla="*/ 8 w 19"/>
                <a:gd name="T9" fmla="*/ 13 h 13"/>
                <a:gd name="T10" fmla="*/ 8 w 19"/>
                <a:gd name="T11" fmla="*/ 13 h 13"/>
                <a:gd name="T12" fmla="*/ 5 w 19"/>
                <a:gd name="T13" fmla="*/ 11 h 13"/>
                <a:gd name="T14" fmla="*/ 5 w 19"/>
                <a:gd name="T15" fmla="*/ 11 h 13"/>
                <a:gd name="T16" fmla="*/ 0 w 19"/>
                <a:gd name="T17" fmla="*/ 6 h 13"/>
                <a:gd name="T18" fmla="*/ 4 w 19"/>
                <a:gd name="T19" fmla="*/ 0 h 13"/>
                <a:gd name="T20" fmla="*/ 9 w 19"/>
                <a:gd name="T21" fmla="*/ 1 h 13"/>
                <a:gd name="T22" fmla="*/ 12 w 19"/>
                <a:gd name="T23" fmla="*/ 0 h 13"/>
                <a:gd name="T24" fmla="*/ 19 w 19"/>
                <a:gd name="T25" fmla="*/ 8 h 13"/>
                <a:gd name="T26" fmla="*/ 19 w 19"/>
                <a:gd name="T27" fmla="*/ 8 h 13"/>
                <a:gd name="T28" fmla="*/ 19 w 19"/>
                <a:gd name="T29" fmla="*/ 8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13"/>
                <a:gd name="T47" fmla="*/ 19 w 19"/>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13">
                  <a:moveTo>
                    <a:pt x="19" y="8"/>
                  </a:moveTo>
                  <a:cubicBezTo>
                    <a:pt x="19" y="8"/>
                    <a:pt x="18" y="9"/>
                    <a:pt x="17" y="9"/>
                  </a:cubicBezTo>
                  <a:cubicBezTo>
                    <a:pt x="17" y="10"/>
                    <a:pt x="17" y="11"/>
                    <a:pt x="17" y="12"/>
                  </a:cubicBezTo>
                  <a:cubicBezTo>
                    <a:pt x="17" y="12"/>
                    <a:pt x="15" y="11"/>
                    <a:pt x="14" y="11"/>
                  </a:cubicBezTo>
                  <a:cubicBezTo>
                    <a:pt x="12" y="11"/>
                    <a:pt x="10" y="12"/>
                    <a:pt x="8" y="13"/>
                  </a:cubicBezTo>
                  <a:lnTo>
                    <a:pt x="5" y="11"/>
                  </a:lnTo>
                  <a:cubicBezTo>
                    <a:pt x="3" y="9"/>
                    <a:pt x="0" y="9"/>
                    <a:pt x="0" y="6"/>
                  </a:cubicBezTo>
                  <a:cubicBezTo>
                    <a:pt x="2" y="4"/>
                    <a:pt x="3" y="2"/>
                    <a:pt x="4" y="0"/>
                  </a:cubicBezTo>
                  <a:cubicBezTo>
                    <a:pt x="6" y="0"/>
                    <a:pt x="8" y="1"/>
                    <a:pt x="9" y="1"/>
                  </a:cubicBezTo>
                  <a:cubicBezTo>
                    <a:pt x="10" y="1"/>
                    <a:pt x="10" y="0"/>
                    <a:pt x="12" y="0"/>
                  </a:cubicBezTo>
                  <a:cubicBezTo>
                    <a:pt x="16" y="0"/>
                    <a:pt x="14" y="8"/>
                    <a:pt x="19" y="8"/>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47" name="Freeform 315">
              <a:extLst>
                <a:ext uri="{FF2B5EF4-FFF2-40B4-BE49-F238E27FC236}">
                  <a16:creationId xmlns:a16="http://schemas.microsoft.com/office/drawing/2014/main" xmlns="" id="{B6E23C4E-AC4C-455A-A565-5A985A80AAFC}"/>
                </a:ext>
              </a:extLst>
            </p:cNvPr>
            <p:cNvSpPr>
              <a:spLocks/>
            </p:cNvSpPr>
            <p:nvPr>
              <p:custDataLst>
                <p:tags r:id="rId312"/>
              </p:custDataLst>
            </p:nvPr>
          </p:nvSpPr>
          <p:spPr bwMode="auto">
            <a:xfrm>
              <a:off x="3012" y="1482"/>
              <a:ext cx="152" cy="98"/>
            </a:xfrm>
            <a:custGeom>
              <a:avLst/>
              <a:gdLst>
                <a:gd name="T0" fmla="*/ 9 w 21"/>
                <a:gd name="T1" fmla="*/ 0 h 13"/>
                <a:gd name="T2" fmla="*/ 11 w 21"/>
                <a:gd name="T3" fmla="*/ 0 h 13"/>
                <a:gd name="T4" fmla="*/ 13 w 21"/>
                <a:gd name="T5" fmla="*/ 0 h 13"/>
                <a:gd name="T6" fmla="*/ 13 w 21"/>
                <a:gd name="T7" fmla="*/ 2 h 13"/>
                <a:gd name="T8" fmla="*/ 15 w 21"/>
                <a:gd name="T9" fmla="*/ 1 h 13"/>
                <a:gd name="T10" fmla="*/ 16 w 21"/>
                <a:gd name="T11" fmla="*/ 2 h 13"/>
                <a:gd name="T12" fmla="*/ 17 w 21"/>
                <a:gd name="T13" fmla="*/ 4 h 13"/>
                <a:gd name="T14" fmla="*/ 19 w 21"/>
                <a:gd name="T15" fmla="*/ 6 h 13"/>
                <a:gd name="T16" fmla="*/ 20 w 21"/>
                <a:gd name="T17" fmla="*/ 7 h 13"/>
                <a:gd name="T18" fmla="*/ 21 w 21"/>
                <a:gd name="T19" fmla="*/ 8 h 13"/>
                <a:gd name="T20" fmla="*/ 20 w 21"/>
                <a:gd name="T21" fmla="*/ 8 h 13"/>
                <a:gd name="T22" fmla="*/ 18 w 21"/>
                <a:gd name="T23" fmla="*/ 8 h 13"/>
                <a:gd name="T24" fmla="*/ 18 w 21"/>
                <a:gd name="T25" fmla="*/ 9 h 13"/>
                <a:gd name="T26" fmla="*/ 19 w 21"/>
                <a:gd name="T27" fmla="*/ 10 h 13"/>
                <a:gd name="T28" fmla="*/ 19 w 21"/>
                <a:gd name="T29" fmla="*/ 11 h 13"/>
                <a:gd name="T30" fmla="*/ 17 w 21"/>
                <a:gd name="T31" fmla="*/ 11 h 13"/>
                <a:gd name="T32" fmla="*/ 17 w 21"/>
                <a:gd name="T33" fmla="*/ 12 h 13"/>
                <a:gd name="T34" fmla="*/ 17 w 21"/>
                <a:gd name="T35" fmla="*/ 13 h 13"/>
                <a:gd name="T36" fmla="*/ 15 w 21"/>
                <a:gd name="T37" fmla="*/ 13 h 13"/>
                <a:gd name="T38" fmla="*/ 12 w 21"/>
                <a:gd name="T39" fmla="*/ 12 h 13"/>
                <a:gd name="T40" fmla="*/ 10 w 21"/>
                <a:gd name="T41" fmla="*/ 13 h 13"/>
                <a:gd name="T42" fmla="*/ 7 w 21"/>
                <a:gd name="T43" fmla="*/ 12 h 13"/>
                <a:gd name="T44" fmla="*/ 5 w 21"/>
                <a:gd name="T45" fmla="*/ 12 h 13"/>
                <a:gd name="T46" fmla="*/ 2 w 21"/>
                <a:gd name="T47" fmla="*/ 12 h 13"/>
                <a:gd name="T48" fmla="*/ 1 w 21"/>
                <a:gd name="T49" fmla="*/ 13 h 13"/>
                <a:gd name="T50" fmla="*/ 1 w 21"/>
                <a:gd name="T51" fmla="*/ 13 h 13"/>
                <a:gd name="T52" fmla="*/ 0 w 21"/>
                <a:gd name="T53" fmla="*/ 10 h 13"/>
                <a:gd name="T54" fmla="*/ 1 w 21"/>
                <a:gd name="T55" fmla="*/ 7 h 13"/>
                <a:gd name="T56" fmla="*/ 1 w 21"/>
                <a:gd name="T57" fmla="*/ 7 h 13"/>
                <a:gd name="T58" fmla="*/ 2 w 21"/>
                <a:gd name="T59" fmla="*/ 6 h 13"/>
                <a:gd name="T60" fmla="*/ 2 w 21"/>
                <a:gd name="T61" fmla="*/ 6 h 13"/>
                <a:gd name="T62" fmla="*/ 4 w 21"/>
                <a:gd name="T63" fmla="*/ 5 h 13"/>
                <a:gd name="T64" fmla="*/ 5 w 21"/>
                <a:gd name="T65" fmla="*/ 4 h 13"/>
                <a:gd name="T66" fmla="*/ 5 w 21"/>
                <a:gd name="T67" fmla="*/ 4 h 13"/>
                <a:gd name="T68" fmla="*/ 5 w 21"/>
                <a:gd name="T69" fmla="*/ 3 h 13"/>
                <a:gd name="T70" fmla="*/ 5 w 21"/>
                <a:gd name="T71" fmla="*/ 3 h 13"/>
                <a:gd name="T72" fmla="*/ 6 w 21"/>
                <a:gd name="T73" fmla="*/ 3 h 13"/>
                <a:gd name="T74" fmla="*/ 6 w 21"/>
                <a:gd name="T75" fmla="*/ 1 h 13"/>
                <a:gd name="T76" fmla="*/ 6 w 21"/>
                <a:gd name="T77" fmla="*/ 1 h 13"/>
                <a:gd name="T78" fmla="*/ 9 w 21"/>
                <a:gd name="T79" fmla="*/ 0 h 13"/>
                <a:gd name="T80" fmla="*/ 9 w 21"/>
                <a:gd name="T81" fmla="*/ 0 h 13"/>
                <a:gd name="T82" fmla="*/ 9 w 21"/>
                <a:gd name="T83" fmla="*/ 0 h 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
                <a:gd name="T127" fmla="*/ 0 h 13"/>
                <a:gd name="T128" fmla="*/ 21 w 21"/>
                <a:gd name="T129" fmla="*/ 13 h 1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 h="13">
                  <a:moveTo>
                    <a:pt x="9" y="0"/>
                  </a:moveTo>
                  <a:lnTo>
                    <a:pt x="11" y="0"/>
                  </a:lnTo>
                  <a:lnTo>
                    <a:pt x="13" y="0"/>
                  </a:lnTo>
                  <a:lnTo>
                    <a:pt x="13" y="2"/>
                  </a:lnTo>
                  <a:lnTo>
                    <a:pt x="15" y="1"/>
                  </a:lnTo>
                  <a:lnTo>
                    <a:pt x="16" y="2"/>
                  </a:lnTo>
                  <a:lnTo>
                    <a:pt x="17" y="4"/>
                  </a:lnTo>
                  <a:lnTo>
                    <a:pt x="19" y="6"/>
                  </a:lnTo>
                  <a:lnTo>
                    <a:pt x="20" y="7"/>
                  </a:lnTo>
                  <a:lnTo>
                    <a:pt x="21" y="8"/>
                  </a:lnTo>
                  <a:lnTo>
                    <a:pt x="20" y="8"/>
                  </a:lnTo>
                  <a:lnTo>
                    <a:pt x="18" y="8"/>
                  </a:lnTo>
                  <a:lnTo>
                    <a:pt x="18" y="9"/>
                  </a:lnTo>
                  <a:lnTo>
                    <a:pt x="19" y="10"/>
                  </a:lnTo>
                  <a:lnTo>
                    <a:pt x="19" y="11"/>
                  </a:lnTo>
                  <a:lnTo>
                    <a:pt x="17" y="11"/>
                  </a:lnTo>
                  <a:lnTo>
                    <a:pt x="17" y="12"/>
                  </a:lnTo>
                  <a:lnTo>
                    <a:pt x="17" y="13"/>
                  </a:lnTo>
                  <a:lnTo>
                    <a:pt x="15" y="13"/>
                  </a:lnTo>
                  <a:lnTo>
                    <a:pt x="12" y="12"/>
                  </a:lnTo>
                  <a:lnTo>
                    <a:pt x="10" y="13"/>
                  </a:lnTo>
                  <a:lnTo>
                    <a:pt x="7" y="12"/>
                  </a:lnTo>
                  <a:lnTo>
                    <a:pt x="5" y="12"/>
                  </a:lnTo>
                  <a:lnTo>
                    <a:pt x="2" y="12"/>
                  </a:lnTo>
                  <a:lnTo>
                    <a:pt x="1" y="13"/>
                  </a:lnTo>
                  <a:cubicBezTo>
                    <a:pt x="0" y="12"/>
                    <a:pt x="0" y="11"/>
                    <a:pt x="0" y="10"/>
                  </a:cubicBezTo>
                  <a:cubicBezTo>
                    <a:pt x="0" y="10"/>
                    <a:pt x="1" y="8"/>
                    <a:pt x="1" y="7"/>
                  </a:cubicBezTo>
                  <a:lnTo>
                    <a:pt x="2" y="6"/>
                  </a:lnTo>
                  <a:cubicBezTo>
                    <a:pt x="2" y="5"/>
                    <a:pt x="3" y="5"/>
                    <a:pt x="4" y="5"/>
                  </a:cubicBezTo>
                  <a:cubicBezTo>
                    <a:pt x="4" y="5"/>
                    <a:pt x="4" y="4"/>
                    <a:pt x="5" y="4"/>
                  </a:cubicBezTo>
                  <a:lnTo>
                    <a:pt x="5" y="3"/>
                  </a:lnTo>
                  <a:cubicBezTo>
                    <a:pt x="5" y="2"/>
                    <a:pt x="5" y="3"/>
                    <a:pt x="6" y="3"/>
                  </a:cubicBezTo>
                  <a:cubicBezTo>
                    <a:pt x="6" y="2"/>
                    <a:pt x="6" y="1"/>
                    <a:pt x="6" y="1"/>
                  </a:cubicBezTo>
                  <a:lnTo>
                    <a:pt x="9" y="0"/>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48" name="Freeform 316">
              <a:extLst>
                <a:ext uri="{FF2B5EF4-FFF2-40B4-BE49-F238E27FC236}">
                  <a16:creationId xmlns:a16="http://schemas.microsoft.com/office/drawing/2014/main" xmlns="" id="{74162564-4CA6-47DB-8601-032AA568AD5D}"/>
                </a:ext>
              </a:extLst>
            </p:cNvPr>
            <p:cNvSpPr>
              <a:spLocks/>
            </p:cNvSpPr>
            <p:nvPr>
              <p:custDataLst>
                <p:tags r:id="rId313"/>
              </p:custDataLst>
            </p:nvPr>
          </p:nvSpPr>
          <p:spPr bwMode="auto">
            <a:xfrm>
              <a:off x="3078" y="1638"/>
              <a:ext cx="59" cy="55"/>
            </a:xfrm>
            <a:custGeom>
              <a:avLst/>
              <a:gdLst>
                <a:gd name="T0" fmla="*/ 0 w 8"/>
                <a:gd name="T1" fmla="*/ 1 h 7"/>
                <a:gd name="T2" fmla="*/ 2 w 8"/>
                <a:gd name="T3" fmla="*/ 0 h 7"/>
                <a:gd name="T4" fmla="*/ 4 w 8"/>
                <a:gd name="T5" fmla="*/ 1 h 7"/>
                <a:gd name="T6" fmla="*/ 5 w 8"/>
                <a:gd name="T7" fmla="*/ 1 h 7"/>
                <a:gd name="T8" fmla="*/ 6 w 8"/>
                <a:gd name="T9" fmla="*/ 3 h 7"/>
                <a:gd name="T10" fmla="*/ 7 w 8"/>
                <a:gd name="T11" fmla="*/ 4 h 7"/>
                <a:gd name="T12" fmla="*/ 8 w 8"/>
                <a:gd name="T13" fmla="*/ 6 h 7"/>
                <a:gd name="T14" fmla="*/ 6 w 8"/>
                <a:gd name="T15" fmla="*/ 6 h 7"/>
                <a:gd name="T16" fmla="*/ 5 w 8"/>
                <a:gd name="T17" fmla="*/ 6 h 7"/>
                <a:gd name="T18" fmla="*/ 5 w 8"/>
                <a:gd name="T19" fmla="*/ 7 h 7"/>
                <a:gd name="T20" fmla="*/ 4 w 8"/>
                <a:gd name="T21" fmla="*/ 7 h 7"/>
                <a:gd name="T22" fmla="*/ 4 w 8"/>
                <a:gd name="T23" fmla="*/ 7 h 7"/>
                <a:gd name="T24" fmla="*/ 0 w 8"/>
                <a:gd name="T25" fmla="*/ 1 h 7"/>
                <a:gd name="T26" fmla="*/ 0 w 8"/>
                <a:gd name="T27" fmla="*/ 1 h 7"/>
                <a:gd name="T28" fmla="*/ 0 w 8"/>
                <a:gd name="T29" fmla="*/ 1 h 7"/>
                <a:gd name="T30" fmla="*/ 0 w 8"/>
                <a:gd name="T31" fmla="*/ 1 h 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7"/>
                <a:gd name="T50" fmla="*/ 8 w 8"/>
                <a:gd name="T51" fmla="*/ 7 h 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7">
                  <a:moveTo>
                    <a:pt x="0" y="1"/>
                  </a:moveTo>
                  <a:lnTo>
                    <a:pt x="2" y="0"/>
                  </a:lnTo>
                  <a:lnTo>
                    <a:pt x="4" y="1"/>
                  </a:lnTo>
                  <a:lnTo>
                    <a:pt x="5" y="1"/>
                  </a:lnTo>
                  <a:lnTo>
                    <a:pt x="6" y="3"/>
                  </a:lnTo>
                  <a:lnTo>
                    <a:pt x="7" y="4"/>
                  </a:lnTo>
                  <a:lnTo>
                    <a:pt x="8" y="6"/>
                  </a:lnTo>
                  <a:lnTo>
                    <a:pt x="6" y="6"/>
                  </a:lnTo>
                  <a:lnTo>
                    <a:pt x="5" y="6"/>
                  </a:lnTo>
                  <a:lnTo>
                    <a:pt x="5" y="7"/>
                  </a:lnTo>
                  <a:lnTo>
                    <a:pt x="4" y="7"/>
                  </a:lnTo>
                  <a:cubicBezTo>
                    <a:pt x="3" y="5"/>
                    <a:pt x="3" y="1"/>
                    <a:pt x="0" y="1"/>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49" name="Freeform 317">
              <a:extLst>
                <a:ext uri="{FF2B5EF4-FFF2-40B4-BE49-F238E27FC236}">
                  <a16:creationId xmlns:a16="http://schemas.microsoft.com/office/drawing/2014/main" xmlns="" id="{7AFF81AA-83F1-4DE2-BA9B-DE80189A1B8C}"/>
                </a:ext>
              </a:extLst>
            </p:cNvPr>
            <p:cNvSpPr>
              <a:spLocks/>
            </p:cNvSpPr>
            <p:nvPr>
              <p:custDataLst>
                <p:tags r:id="rId314"/>
              </p:custDataLst>
            </p:nvPr>
          </p:nvSpPr>
          <p:spPr bwMode="auto">
            <a:xfrm>
              <a:off x="3012" y="1556"/>
              <a:ext cx="281" cy="176"/>
            </a:xfrm>
            <a:custGeom>
              <a:avLst/>
              <a:gdLst>
                <a:gd name="T0" fmla="*/ 15 w 39"/>
                <a:gd name="T1" fmla="*/ 17 h 23"/>
                <a:gd name="T2" fmla="*/ 16 w 39"/>
                <a:gd name="T3" fmla="*/ 15 h 23"/>
                <a:gd name="T4" fmla="*/ 14 w 39"/>
                <a:gd name="T5" fmla="*/ 12 h 23"/>
                <a:gd name="T6" fmla="*/ 11 w 39"/>
                <a:gd name="T7" fmla="*/ 11 h 23"/>
                <a:gd name="T8" fmla="*/ 9 w 39"/>
                <a:gd name="T9" fmla="*/ 12 h 23"/>
                <a:gd name="T10" fmla="*/ 6 w 39"/>
                <a:gd name="T11" fmla="*/ 13 h 23"/>
                <a:gd name="T12" fmla="*/ 1 w 39"/>
                <a:gd name="T13" fmla="*/ 12 h 23"/>
                <a:gd name="T14" fmla="*/ 0 w 39"/>
                <a:gd name="T15" fmla="*/ 11 h 23"/>
                <a:gd name="T16" fmla="*/ 0 w 39"/>
                <a:gd name="T17" fmla="*/ 9 h 23"/>
                <a:gd name="T18" fmla="*/ 0 w 39"/>
                <a:gd name="T19" fmla="*/ 9 h 23"/>
                <a:gd name="T20" fmla="*/ 2 w 39"/>
                <a:gd name="T21" fmla="*/ 5 h 23"/>
                <a:gd name="T22" fmla="*/ 1 w 39"/>
                <a:gd name="T23" fmla="*/ 3 h 23"/>
                <a:gd name="T24" fmla="*/ 5 w 39"/>
                <a:gd name="T25" fmla="*/ 2 h 23"/>
                <a:gd name="T26" fmla="*/ 10 w 39"/>
                <a:gd name="T27" fmla="*/ 3 h 23"/>
                <a:gd name="T28" fmla="*/ 15 w 39"/>
                <a:gd name="T29" fmla="*/ 3 h 23"/>
                <a:gd name="T30" fmla="*/ 17 w 39"/>
                <a:gd name="T31" fmla="*/ 2 h 23"/>
                <a:gd name="T32" fmla="*/ 19 w 39"/>
                <a:gd name="T33" fmla="*/ 1 h 23"/>
                <a:gd name="T34" fmla="*/ 21 w 39"/>
                <a:gd name="T35" fmla="*/ 0 h 23"/>
                <a:gd name="T36" fmla="*/ 24 w 39"/>
                <a:gd name="T37" fmla="*/ 1 h 23"/>
                <a:gd name="T38" fmla="*/ 25 w 39"/>
                <a:gd name="T39" fmla="*/ 3 h 23"/>
                <a:gd name="T40" fmla="*/ 28 w 39"/>
                <a:gd name="T41" fmla="*/ 6 h 23"/>
                <a:gd name="T42" fmla="*/ 30 w 39"/>
                <a:gd name="T43" fmla="*/ 6 h 23"/>
                <a:gd name="T44" fmla="*/ 33 w 39"/>
                <a:gd name="T45" fmla="*/ 7 h 23"/>
                <a:gd name="T46" fmla="*/ 37 w 39"/>
                <a:gd name="T47" fmla="*/ 8 h 23"/>
                <a:gd name="T48" fmla="*/ 38 w 39"/>
                <a:gd name="T49" fmla="*/ 10 h 23"/>
                <a:gd name="T50" fmla="*/ 39 w 39"/>
                <a:gd name="T51" fmla="*/ 13 h 23"/>
                <a:gd name="T52" fmla="*/ 35 w 39"/>
                <a:gd name="T53" fmla="*/ 13 h 23"/>
                <a:gd name="T54" fmla="*/ 34 w 39"/>
                <a:gd name="T55" fmla="*/ 15 h 23"/>
                <a:gd name="T56" fmla="*/ 28 w 39"/>
                <a:gd name="T57" fmla="*/ 18 h 23"/>
                <a:gd name="T58" fmla="*/ 33 w 39"/>
                <a:gd name="T59" fmla="*/ 19 h 23"/>
                <a:gd name="T60" fmla="*/ 29 w 39"/>
                <a:gd name="T61" fmla="*/ 20 h 23"/>
                <a:gd name="T62" fmla="*/ 25 w 39"/>
                <a:gd name="T63" fmla="*/ 20 h 23"/>
                <a:gd name="T64" fmla="*/ 27 w 39"/>
                <a:gd name="T65" fmla="*/ 18 h 23"/>
                <a:gd name="T66" fmla="*/ 22 w 39"/>
                <a:gd name="T67" fmla="*/ 18 h 23"/>
                <a:gd name="T68" fmla="*/ 19 w 39"/>
                <a:gd name="T69" fmla="*/ 16 h 23"/>
                <a:gd name="T70" fmla="*/ 13 w 39"/>
                <a:gd name="T71" fmla="*/ 18 h 23"/>
                <a:gd name="T72" fmla="*/ 14 w 39"/>
                <a:gd name="T73" fmla="*/ 17 h 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
                <a:gd name="T112" fmla="*/ 0 h 23"/>
                <a:gd name="T113" fmla="*/ 39 w 39"/>
                <a:gd name="T114" fmla="*/ 23 h 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 h="23">
                  <a:moveTo>
                    <a:pt x="14" y="17"/>
                  </a:moveTo>
                  <a:lnTo>
                    <a:pt x="15" y="17"/>
                  </a:lnTo>
                  <a:lnTo>
                    <a:pt x="17" y="17"/>
                  </a:lnTo>
                  <a:lnTo>
                    <a:pt x="16" y="15"/>
                  </a:lnTo>
                  <a:lnTo>
                    <a:pt x="15" y="14"/>
                  </a:lnTo>
                  <a:lnTo>
                    <a:pt x="14" y="12"/>
                  </a:lnTo>
                  <a:lnTo>
                    <a:pt x="13" y="12"/>
                  </a:lnTo>
                  <a:lnTo>
                    <a:pt x="11" y="11"/>
                  </a:lnTo>
                  <a:lnTo>
                    <a:pt x="9" y="12"/>
                  </a:lnTo>
                  <a:cubicBezTo>
                    <a:pt x="7" y="12"/>
                    <a:pt x="7" y="13"/>
                    <a:pt x="6" y="13"/>
                  </a:cubicBezTo>
                  <a:cubicBezTo>
                    <a:pt x="5" y="13"/>
                    <a:pt x="3" y="12"/>
                    <a:pt x="1" y="12"/>
                  </a:cubicBezTo>
                  <a:lnTo>
                    <a:pt x="0" y="11"/>
                  </a:lnTo>
                  <a:cubicBezTo>
                    <a:pt x="0" y="10"/>
                    <a:pt x="0" y="10"/>
                    <a:pt x="0" y="9"/>
                  </a:cubicBezTo>
                  <a:cubicBezTo>
                    <a:pt x="0" y="7"/>
                    <a:pt x="2" y="6"/>
                    <a:pt x="2" y="5"/>
                  </a:cubicBezTo>
                  <a:cubicBezTo>
                    <a:pt x="2" y="5"/>
                    <a:pt x="2" y="4"/>
                    <a:pt x="1" y="3"/>
                  </a:cubicBezTo>
                  <a:lnTo>
                    <a:pt x="2" y="2"/>
                  </a:lnTo>
                  <a:lnTo>
                    <a:pt x="5" y="2"/>
                  </a:lnTo>
                  <a:lnTo>
                    <a:pt x="7" y="2"/>
                  </a:lnTo>
                  <a:lnTo>
                    <a:pt x="10" y="3"/>
                  </a:lnTo>
                  <a:lnTo>
                    <a:pt x="12" y="2"/>
                  </a:lnTo>
                  <a:lnTo>
                    <a:pt x="15" y="3"/>
                  </a:lnTo>
                  <a:lnTo>
                    <a:pt x="17" y="3"/>
                  </a:lnTo>
                  <a:lnTo>
                    <a:pt x="17" y="2"/>
                  </a:lnTo>
                  <a:lnTo>
                    <a:pt x="17" y="1"/>
                  </a:lnTo>
                  <a:lnTo>
                    <a:pt x="19" y="1"/>
                  </a:lnTo>
                  <a:lnTo>
                    <a:pt x="20" y="1"/>
                  </a:lnTo>
                  <a:lnTo>
                    <a:pt x="21" y="0"/>
                  </a:lnTo>
                  <a:lnTo>
                    <a:pt x="23" y="0"/>
                  </a:lnTo>
                  <a:lnTo>
                    <a:pt x="24" y="1"/>
                  </a:lnTo>
                  <a:lnTo>
                    <a:pt x="25" y="2"/>
                  </a:lnTo>
                  <a:lnTo>
                    <a:pt x="25" y="3"/>
                  </a:lnTo>
                  <a:lnTo>
                    <a:pt x="27" y="3"/>
                  </a:lnTo>
                  <a:lnTo>
                    <a:pt x="28" y="6"/>
                  </a:lnTo>
                  <a:lnTo>
                    <a:pt x="29" y="5"/>
                  </a:lnTo>
                  <a:lnTo>
                    <a:pt x="30" y="6"/>
                  </a:lnTo>
                  <a:lnTo>
                    <a:pt x="32" y="6"/>
                  </a:lnTo>
                  <a:lnTo>
                    <a:pt x="33" y="7"/>
                  </a:lnTo>
                  <a:lnTo>
                    <a:pt x="35" y="7"/>
                  </a:lnTo>
                  <a:lnTo>
                    <a:pt x="37" y="8"/>
                  </a:lnTo>
                  <a:lnTo>
                    <a:pt x="39" y="8"/>
                  </a:lnTo>
                  <a:lnTo>
                    <a:pt x="38" y="10"/>
                  </a:lnTo>
                  <a:lnTo>
                    <a:pt x="38" y="12"/>
                  </a:lnTo>
                  <a:lnTo>
                    <a:pt x="39" y="13"/>
                  </a:lnTo>
                  <a:lnTo>
                    <a:pt x="37" y="13"/>
                  </a:lnTo>
                  <a:lnTo>
                    <a:pt x="35" y="13"/>
                  </a:lnTo>
                  <a:lnTo>
                    <a:pt x="35" y="15"/>
                  </a:lnTo>
                  <a:lnTo>
                    <a:pt x="34" y="15"/>
                  </a:lnTo>
                  <a:cubicBezTo>
                    <a:pt x="31" y="16"/>
                    <a:pt x="28" y="16"/>
                    <a:pt x="28" y="18"/>
                  </a:cubicBezTo>
                  <a:cubicBezTo>
                    <a:pt x="28" y="19"/>
                    <a:pt x="29" y="20"/>
                    <a:pt x="29" y="20"/>
                  </a:cubicBezTo>
                  <a:cubicBezTo>
                    <a:pt x="31" y="20"/>
                    <a:pt x="32" y="19"/>
                    <a:pt x="33" y="19"/>
                  </a:cubicBezTo>
                  <a:cubicBezTo>
                    <a:pt x="32" y="20"/>
                    <a:pt x="31" y="21"/>
                    <a:pt x="31" y="21"/>
                  </a:cubicBezTo>
                  <a:cubicBezTo>
                    <a:pt x="30" y="20"/>
                    <a:pt x="30" y="20"/>
                    <a:pt x="29" y="20"/>
                  </a:cubicBezTo>
                  <a:cubicBezTo>
                    <a:pt x="29" y="21"/>
                    <a:pt x="27" y="22"/>
                    <a:pt x="27" y="23"/>
                  </a:cubicBezTo>
                  <a:cubicBezTo>
                    <a:pt x="25" y="22"/>
                    <a:pt x="25" y="21"/>
                    <a:pt x="25" y="20"/>
                  </a:cubicBezTo>
                  <a:cubicBezTo>
                    <a:pt x="24" y="20"/>
                    <a:pt x="23" y="19"/>
                    <a:pt x="23" y="19"/>
                  </a:cubicBezTo>
                  <a:cubicBezTo>
                    <a:pt x="24" y="18"/>
                    <a:pt x="26" y="18"/>
                    <a:pt x="27" y="18"/>
                  </a:cubicBezTo>
                  <a:lnTo>
                    <a:pt x="22" y="18"/>
                  </a:lnTo>
                  <a:cubicBezTo>
                    <a:pt x="22" y="17"/>
                    <a:pt x="19" y="16"/>
                    <a:pt x="19" y="16"/>
                  </a:cubicBezTo>
                  <a:cubicBezTo>
                    <a:pt x="18" y="17"/>
                    <a:pt x="17" y="19"/>
                    <a:pt x="16" y="20"/>
                  </a:cubicBezTo>
                  <a:cubicBezTo>
                    <a:pt x="15" y="20"/>
                    <a:pt x="14" y="19"/>
                    <a:pt x="13" y="18"/>
                  </a:cubicBezTo>
                  <a:lnTo>
                    <a:pt x="14" y="17"/>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50" name="Freeform 318">
              <a:extLst>
                <a:ext uri="{FF2B5EF4-FFF2-40B4-BE49-F238E27FC236}">
                  <a16:creationId xmlns:a16="http://schemas.microsoft.com/office/drawing/2014/main" xmlns="" id="{97379257-60CB-4C8D-A4CD-E18F8787BC3D}"/>
                </a:ext>
              </a:extLst>
            </p:cNvPr>
            <p:cNvSpPr>
              <a:spLocks/>
            </p:cNvSpPr>
            <p:nvPr>
              <p:custDataLst>
                <p:tags r:id="rId315"/>
              </p:custDataLst>
            </p:nvPr>
          </p:nvSpPr>
          <p:spPr bwMode="auto">
            <a:xfrm>
              <a:off x="3027" y="1055"/>
              <a:ext cx="2242" cy="744"/>
            </a:xfrm>
            <a:custGeom>
              <a:avLst/>
              <a:gdLst>
                <a:gd name="T0" fmla="*/ 23 w 312"/>
                <a:gd name="T1" fmla="*/ 69 h 98"/>
                <a:gd name="T2" fmla="*/ 35 w 312"/>
                <a:gd name="T3" fmla="*/ 74 h 98"/>
                <a:gd name="T4" fmla="*/ 33 w 312"/>
                <a:gd name="T5" fmla="*/ 81 h 98"/>
                <a:gd name="T6" fmla="*/ 40 w 312"/>
                <a:gd name="T7" fmla="*/ 91 h 98"/>
                <a:gd name="T8" fmla="*/ 54 w 312"/>
                <a:gd name="T9" fmla="*/ 95 h 98"/>
                <a:gd name="T10" fmla="*/ 56 w 312"/>
                <a:gd name="T11" fmla="*/ 92 h 98"/>
                <a:gd name="T12" fmla="*/ 58 w 312"/>
                <a:gd name="T13" fmla="*/ 83 h 98"/>
                <a:gd name="T14" fmla="*/ 53 w 312"/>
                <a:gd name="T15" fmla="*/ 77 h 98"/>
                <a:gd name="T16" fmla="*/ 56 w 312"/>
                <a:gd name="T17" fmla="*/ 71 h 98"/>
                <a:gd name="T18" fmla="*/ 69 w 312"/>
                <a:gd name="T19" fmla="*/ 71 h 98"/>
                <a:gd name="T20" fmla="*/ 84 w 312"/>
                <a:gd name="T21" fmla="*/ 70 h 98"/>
                <a:gd name="T22" fmla="*/ 81 w 312"/>
                <a:gd name="T23" fmla="*/ 63 h 98"/>
                <a:gd name="T24" fmla="*/ 100 w 312"/>
                <a:gd name="T25" fmla="*/ 59 h 98"/>
                <a:gd name="T26" fmla="*/ 108 w 312"/>
                <a:gd name="T27" fmla="*/ 64 h 98"/>
                <a:gd name="T28" fmla="*/ 120 w 312"/>
                <a:gd name="T29" fmla="*/ 66 h 98"/>
                <a:gd name="T30" fmla="*/ 132 w 312"/>
                <a:gd name="T31" fmla="*/ 71 h 98"/>
                <a:gd name="T32" fmla="*/ 143 w 312"/>
                <a:gd name="T33" fmla="*/ 74 h 98"/>
                <a:gd name="T34" fmla="*/ 157 w 312"/>
                <a:gd name="T35" fmla="*/ 73 h 98"/>
                <a:gd name="T36" fmla="*/ 172 w 312"/>
                <a:gd name="T37" fmla="*/ 68 h 98"/>
                <a:gd name="T38" fmla="*/ 208 w 312"/>
                <a:gd name="T39" fmla="*/ 73 h 98"/>
                <a:gd name="T40" fmla="*/ 214 w 312"/>
                <a:gd name="T41" fmla="*/ 62 h 98"/>
                <a:gd name="T42" fmla="*/ 251 w 312"/>
                <a:gd name="T43" fmla="*/ 82 h 98"/>
                <a:gd name="T44" fmla="*/ 254 w 312"/>
                <a:gd name="T45" fmla="*/ 92 h 98"/>
                <a:gd name="T46" fmla="*/ 258 w 312"/>
                <a:gd name="T47" fmla="*/ 72 h 98"/>
                <a:gd name="T48" fmla="*/ 238 w 312"/>
                <a:gd name="T49" fmla="*/ 50 h 98"/>
                <a:gd name="T50" fmla="*/ 257 w 312"/>
                <a:gd name="T51" fmla="*/ 45 h 98"/>
                <a:gd name="T52" fmla="*/ 271 w 312"/>
                <a:gd name="T53" fmla="*/ 40 h 98"/>
                <a:gd name="T54" fmla="*/ 273 w 312"/>
                <a:gd name="T55" fmla="*/ 50 h 98"/>
                <a:gd name="T56" fmla="*/ 289 w 312"/>
                <a:gd name="T57" fmla="*/ 59 h 98"/>
                <a:gd name="T58" fmla="*/ 283 w 312"/>
                <a:gd name="T59" fmla="*/ 43 h 98"/>
                <a:gd name="T60" fmla="*/ 296 w 312"/>
                <a:gd name="T61" fmla="*/ 39 h 98"/>
                <a:gd name="T62" fmla="*/ 290 w 312"/>
                <a:gd name="T63" fmla="*/ 28 h 98"/>
                <a:gd name="T64" fmla="*/ 307 w 312"/>
                <a:gd name="T65" fmla="*/ 32 h 98"/>
                <a:gd name="T66" fmla="*/ 292 w 312"/>
                <a:gd name="T67" fmla="*/ 23 h 98"/>
                <a:gd name="T68" fmla="*/ 260 w 312"/>
                <a:gd name="T69" fmla="*/ 19 h 98"/>
                <a:gd name="T70" fmla="*/ 244 w 312"/>
                <a:gd name="T71" fmla="*/ 20 h 98"/>
                <a:gd name="T72" fmla="*/ 222 w 312"/>
                <a:gd name="T73" fmla="*/ 17 h 98"/>
                <a:gd name="T74" fmla="*/ 211 w 312"/>
                <a:gd name="T75" fmla="*/ 14 h 98"/>
                <a:gd name="T76" fmla="*/ 198 w 312"/>
                <a:gd name="T77" fmla="*/ 13 h 98"/>
                <a:gd name="T78" fmla="*/ 184 w 312"/>
                <a:gd name="T79" fmla="*/ 15 h 98"/>
                <a:gd name="T80" fmla="*/ 175 w 312"/>
                <a:gd name="T81" fmla="*/ 16 h 98"/>
                <a:gd name="T82" fmla="*/ 146 w 312"/>
                <a:gd name="T83" fmla="*/ 11 h 98"/>
                <a:gd name="T84" fmla="*/ 140 w 312"/>
                <a:gd name="T85" fmla="*/ 10 h 98"/>
                <a:gd name="T86" fmla="*/ 122 w 312"/>
                <a:gd name="T87" fmla="*/ 1 h 98"/>
                <a:gd name="T88" fmla="*/ 117 w 312"/>
                <a:gd name="T89" fmla="*/ 7 h 98"/>
                <a:gd name="T90" fmla="*/ 99 w 312"/>
                <a:gd name="T91" fmla="*/ 13 h 98"/>
                <a:gd name="T92" fmla="*/ 88 w 312"/>
                <a:gd name="T93" fmla="*/ 11 h 98"/>
                <a:gd name="T94" fmla="*/ 89 w 312"/>
                <a:gd name="T95" fmla="*/ 18 h 98"/>
                <a:gd name="T96" fmla="*/ 78 w 312"/>
                <a:gd name="T97" fmla="*/ 15 h 98"/>
                <a:gd name="T98" fmla="*/ 87 w 312"/>
                <a:gd name="T99" fmla="*/ 22 h 98"/>
                <a:gd name="T100" fmla="*/ 78 w 312"/>
                <a:gd name="T101" fmla="*/ 18 h 98"/>
                <a:gd name="T102" fmla="*/ 69 w 312"/>
                <a:gd name="T103" fmla="*/ 14 h 98"/>
                <a:gd name="T104" fmla="*/ 74 w 312"/>
                <a:gd name="T105" fmla="*/ 24 h 98"/>
                <a:gd name="T106" fmla="*/ 47 w 312"/>
                <a:gd name="T107" fmla="*/ 25 h 98"/>
                <a:gd name="T108" fmla="*/ 32 w 312"/>
                <a:gd name="T109" fmla="*/ 25 h 98"/>
                <a:gd name="T110" fmla="*/ 31 w 312"/>
                <a:gd name="T111" fmla="*/ 27 h 98"/>
                <a:gd name="T112" fmla="*/ 21 w 312"/>
                <a:gd name="T113" fmla="*/ 33 h 98"/>
                <a:gd name="T114" fmla="*/ 24 w 312"/>
                <a:gd name="T115" fmla="*/ 27 h 98"/>
                <a:gd name="T116" fmla="*/ 0 w 312"/>
                <a:gd name="T117" fmla="*/ 23 h 98"/>
                <a:gd name="T118" fmla="*/ 7 w 312"/>
                <a:gd name="T119" fmla="*/ 56 h 98"/>
                <a:gd name="T120" fmla="*/ 17 w 312"/>
                <a:gd name="T121" fmla="*/ 62 h 98"/>
                <a:gd name="T122" fmla="*/ 17 w 312"/>
                <a:gd name="T123" fmla="*/ 67 h 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12"/>
                <a:gd name="T187" fmla="*/ 0 h 98"/>
                <a:gd name="T188" fmla="*/ 312 w 312"/>
                <a:gd name="T189" fmla="*/ 98 h 9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12" h="98">
                  <a:moveTo>
                    <a:pt x="17" y="67"/>
                  </a:moveTo>
                  <a:lnTo>
                    <a:pt x="17" y="67"/>
                  </a:lnTo>
                  <a:lnTo>
                    <a:pt x="18" y="67"/>
                  </a:lnTo>
                  <a:lnTo>
                    <a:pt x="19" y="66"/>
                  </a:lnTo>
                  <a:lnTo>
                    <a:pt x="21" y="66"/>
                  </a:lnTo>
                  <a:lnTo>
                    <a:pt x="22" y="67"/>
                  </a:lnTo>
                  <a:lnTo>
                    <a:pt x="23" y="68"/>
                  </a:lnTo>
                  <a:lnTo>
                    <a:pt x="23" y="69"/>
                  </a:lnTo>
                  <a:lnTo>
                    <a:pt x="25" y="69"/>
                  </a:lnTo>
                  <a:lnTo>
                    <a:pt x="26" y="72"/>
                  </a:lnTo>
                  <a:lnTo>
                    <a:pt x="27" y="71"/>
                  </a:lnTo>
                  <a:lnTo>
                    <a:pt x="28" y="72"/>
                  </a:lnTo>
                  <a:lnTo>
                    <a:pt x="30" y="72"/>
                  </a:lnTo>
                  <a:lnTo>
                    <a:pt x="31" y="73"/>
                  </a:lnTo>
                  <a:lnTo>
                    <a:pt x="33" y="73"/>
                  </a:lnTo>
                  <a:lnTo>
                    <a:pt x="35" y="74"/>
                  </a:lnTo>
                  <a:lnTo>
                    <a:pt x="37" y="74"/>
                  </a:lnTo>
                  <a:lnTo>
                    <a:pt x="36" y="76"/>
                  </a:lnTo>
                  <a:lnTo>
                    <a:pt x="36" y="78"/>
                  </a:lnTo>
                  <a:lnTo>
                    <a:pt x="37" y="79"/>
                  </a:lnTo>
                  <a:lnTo>
                    <a:pt x="35" y="79"/>
                  </a:lnTo>
                  <a:lnTo>
                    <a:pt x="33" y="79"/>
                  </a:lnTo>
                  <a:lnTo>
                    <a:pt x="33" y="81"/>
                  </a:lnTo>
                  <a:cubicBezTo>
                    <a:pt x="33" y="81"/>
                    <a:pt x="33" y="81"/>
                    <a:pt x="34" y="81"/>
                  </a:cubicBezTo>
                  <a:cubicBezTo>
                    <a:pt x="33" y="81"/>
                    <a:pt x="33" y="82"/>
                    <a:pt x="32" y="82"/>
                  </a:cubicBezTo>
                  <a:cubicBezTo>
                    <a:pt x="32" y="83"/>
                    <a:pt x="33" y="83"/>
                    <a:pt x="33" y="83"/>
                  </a:cubicBezTo>
                  <a:cubicBezTo>
                    <a:pt x="33" y="84"/>
                    <a:pt x="32" y="85"/>
                    <a:pt x="31" y="86"/>
                  </a:cubicBezTo>
                  <a:cubicBezTo>
                    <a:pt x="31" y="87"/>
                    <a:pt x="33" y="87"/>
                    <a:pt x="34" y="88"/>
                  </a:cubicBezTo>
                  <a:cubicBezTo>
                    <a:pt x="36" y="89"/>
                    <a:pt x="38" y="90"/>
                    <a:pt x="40" y="91"/>
                  </a:cubicBezTo>
                  <a:lnTo>
                    <a:pt x="42" y="92"/>
                  </a:lnTo>
                  <a:lnTo>
                    <a:pt x="44" y="92"/>
                  </a:lnTo>
                  <a:lnTo>
                    <a:pt x="46" y="92"/>
                  </a:lnTo>
                  <a:lnTo>
                    <a:pt x="48" y="93"/>
                  </a:lnTo>
                  <a:lnTo>
                    <a:pt x="49" y="93"/>
                  </a:lnTo>
                  <a:lnTo>
                    <a:pt x="51" y="93"/>
                  </a:lnTo>
                  <a:lnTo>
                    <a:pt x="52" y="94"/>
                  </a:lnTo>
                  <a:lnTo>
                    <a:pt x="54" y="95"/>
                  </a:lnTo>
                  <a:lnTo>
                    <a:pt x="56" y="96"/>
                  </a:lnTo>
                  <a:lnTo>
                    <a:pt x="57" y="97"/>
                  </a:lnTo>
                  <a:lnTo>
                    <a:pt x="59" y="98"/>
                  </a:lnTo>
                  <a:lnTo>
                    <a:pt x="60" y="96"/>
                  </a:lnTo>
                  <a:cubicBezTo>
                    <a:pt x="60" y="96"/>
                    <a:pt x="59" y="95"/>
                    <a:pt x="59" y="95"/>
                  </a:cubicBezTo>
                  <a:cubicBezTo>
                    <a:pt x="59" y="95"/>
                    <a:pt x="56" y="92"/>
                    <a:pt x="56" y="92"/>
                  </a:cubicBezTo>
                  <a:lnTo>
                    <a:pt x="56" y="90"/>
                  </a:lnTo>
                  <a:lnTo>
                    <a:pt x="56" y="89"/>
                  </a:lnTo>
                  <a:cubicBezTo>
                    <a:pt x="55" y="89"/>
                    <a:pt x="54" y="88"/>
                    <a:pt x="54" y="87"/>
                  </a:cubicBezTo>
                  <a:cubicBezTo>
                    <a:pt x="54" y="87"/>
                    <a:pt x="55" y="85"/>
                    <a:pt x="55" y="85"/>
                  </a:cubicBezTo>
                  <a:cubicBezTo>
                    <a:pt x="56" y="84"/>
                    <a:pt x="57" y="84"/>
                    <a:pt x="58" y="83"/>
                  </a:cubicBezTo>
                  <a:lnTo>
                    <a:pt x="57" y="82"/>
                  </a:lnTo>
                  <a:lnTo>
                    <a:pt x="58" y="81"/>
                  </a:lnTo>
                  <a:lnTo>
                    <a:pt x="57" y="80"/>
                  </a:lnTo>
                  <a:lnTo>
                    <a:pt x="56" y="79"/>
                  </a:lnTo>
                  <a:lnTo>
                    <a:pt x="54" y="79"/>
                  </a:lnTo>
                  <a:lnTo>
                    <a:pt x="54" y="78"/>
                  </a:lnTo>
                  <a:lnTo>
                    <a:pt x="53" y="77"/>
                  </a:lnTo>
                  <a:lnTo>
                    <a:pt x="52" y="76"/>
                  </a:lnTo>
                  <a:lnTo>
                    <a:pt x="52" y="74"/>
                  </a:lnTo>
                  <a:lnTo>
                    <a:pt x="53" y="73"/>
                  </a:lnTo>
                  <a:lnTo>
                    <a:pt x="53" y="72"/>
                  </a:lnTo>
                  <a:lnTo>
                    <a:pt x="55" y="73"/>
                  </a:lnTo>
                  <a:lnTo>
                    <a:pt x="56" y="73"/>
                  </a:lnTo>
                  <a:lnTo>
                    <a:pt x="57" y="73"/>
                  </a:lnTo>
                  <a:lnTo>
                    <a:pt x="56" y="71"/>
                  </a:lnTo>
                  <a:lnTo>
                    <a:pt x="57" y="71"/>
                  </a:lnTo>
                  <a:lnTo>
                    <a:pt x="59" y="69"/>
                  </a:lnTo>
                  <a:lnTo>
                    <a:pt x="60" y="69"/>
                  </a:lnTo>
                  <a:lnTo>
                    <a:pt x="62" y="69"/>
                  </a:lnTo>
                  <a:lnTo>
                    <a:pt x="63" y="68"/>
                  </a:lnTo>
                  <a:lnTo>
                    <a:pt x="65" y="69"/>
                  </a:lnTo>
                  <a:lnTo>
                    <a:pt x="67" y="70"/>
                  </a:lnTo>
                  <a:lnTo>
                    <a:pt x="69" y="71"/>
                  </a:lnTo>
                  <a:lnTo>
                    <a:pt x="71" y="71"/>
                  </a:lnTo>
                  <a:lnTo>
                    <a:pt x="73" y="70"/>
                  </a:lnTo>
                  <a:lnTo>
                    <a:pt x="74" y="70"/>
                  </a:lnTo>
                  <a:lnTo>
                    <a:pt x="76" y="70"/>
                  </a:lnTo>
                  <a:lnTo>
                    <a:pt x="78" y="71"/>
                  </a:lnTo>
                  <a:lnTo>
                    <a:pt x="80" y="71"/>
                  </a:lnTo>
                  <a:lnTo>
                    <a:pt x="82" y="71"/>
                  </a:lnTo>
                  <a:lnTo>
                    <a:pt x="84" y="70"/>
                  </a:lnTo>
                  <a:lnTo>
                    <a:pt x="84" y="69"/>
                  </a:lnTo>
                  <a:lnTo>
                    <a:pt x="83" y="69"/>
                  </a:lnTo>
                  <a:lnTo>
                    <a:pt x="81" y="68"/>
                  </a:lnTo>
                  <a:lnTo>
                    <a:pt x="80" y="68"/>
                  </a:lnTo>
                  <a:lnTo>
                    <a:pt x="81" y="67"/>
                  </a:lnTo>
                  <a:lnTo>
                    <a:pt x="81" y="65"/>
                  </a:lnTo>
                  <a:lnTo>
                    <a:pt x="83" y="65"/>
                  </a:lnTo>
                  <a:lnTo>
                    <a:pt x="81" y="63"/>
                  </a:lnTo>
                  <a:lnTo>
                    <a:pt x="85" y="62"/>
                  </a:lnTo>
                  <a:lnTo>
                    <a:pt x="89" y="61"/>
                  </a:lnTo>
                  <a:lnTo>
                    <a:pt x="90" y="60"/>
                  </a:lnTo>
                  <a:lnTo>
                    <a:pt x="92" y="60"/>
                  </a:lnTo>
                  <a:lnTo>
                    <a:pt x="95" y="59"/>
                  </a:lnTo>
                  <a:lnTo>
                    <a:pt x="96" y="58"/>
                  </a:lnTo>
                  <a:lnTo>
                    <a:pt x="99" y="59"/>
                  </a:lnTo>
                  <a:lnTo>
                    <a:pt x="100" y="59"/>
                  </a:lnTo>
                  <a:lnTo>
                    <a:pt x="102" y="59"/>
                  </a:lnTo>
                  <a:lnTo>
                    <a:pt x="102" y="62"/>
                  </a:lnTo>
                  <a:lnTo>
                    <a:pt x="104" y="62"/>
                  </a:lnTo>
                  <a:lnTo>
                    <a:pt x="104" y="61"/>
                  </a:lnTo>
                  <a:lnTo>
                    <a:pt x="105" y="62"/>
                  </a:lnTo>
                  <a:lnTo>
                    <a:pt x="107" y="62"/>
                  </a:lnTo>
                  <a:lnTo>
                    <a:pt x="108" y="62"/>
                  </a:lnTo>
                  <a:lnTo>
                    <a:pt x="108" y="64"/>
                  </a:lnTo>
                  <a:lnTo>
                    <a:pt x="110" y="64"/>
                  </a:lnTo>
                  <a:lnTo>
                    <a:pt x="111" y="63"/>
                  </a:lnTo>
                  <a:lnTo>
                    <a:pt x="113" y="61"/>
                  </a:lnTo>
                  <a:lnTo>
                    <a:pt x="114" y="61"/>
                  </a:lnTo>
                  <a:lnTo>
                    <a:pt x="114" y="62"/>
                  </a:lnTo>
                  <a:lnTo>
                    <a:pt x="116" y="63"/>
                  </a:lnTo>
                  <a:lnTo>
                    <a:pt x="118" y="64"/>
                  </a:lnTo>
                  <a:lnTo>
                    <a:pt x="120" y="66"/>
                  </a:lnTo>
                  <a:lnTo>
                    <a:pt x="122" y="68"/>
                  </a:lnTo>
                  <a:lnTo>
                    <a:pt x="124" y="70"/>
                  </a:lnTo>
                  <a:lnTo>
                    <a:pt x="125" y="71"/>
                  </a:lnTo>
                  <a:lnTo>
                    <a:pt x="126" y="70"/>
                  </a:lnTo>
                  <a:lnTo>
                    <a:pt x="127" y="69"/>
                  </a:lnTo>
                  <a:lnTo>
                    <a:pt x="128" y="71"/>
                  </a:lnTo>
                  <a:lnTo>
                    <a:pt x="129" y="71"/>
                  </a:lnTo>
                  <a:lnTo>
                    <a:pt x="132" y="71"/>
                  </a:lnTo>
                  <a:lnTo>
                    <a:pt x="133" y="70"/>
                  </a:lnTo>
                  <a:lnTo>
                    <a:pt x="134" y="72"/>
                  </a:lnTo>
                  <a:lnTo>
                    <a:pt x="137" y="73"/>
                  </a:lnTo>
                  <a:lnTo>
                    <a:pt x="138" y="74"/>
                  </a:lnTo>
                  <a:lnTo>
                    <a:pt x="141" y="74"/>
                  </a:lnTo>
                  <a:lnTo>
                    <a:pt x="141" y="75"/>
                  </a:lnTo>
                  <a:cubicBezTo>
                    <a:pt x="141" y="74"/>
                    <a:pt x="142" y="74"/>
                    <a:pt x="143" y="74"/>
                  </a:cubicBezTo>
                  <a:cubicBezTo>
                    <a:pt x="144" y="74"/>
                    <a:pt x="144" y="73"/>
                    <a:pt x="145" y="73"/>
                  </a:cubicBezTo>
                  <a:cubicBezTo>
                    <a:pt x="147" y="73"/>
                    <a:pt x="148" y="71"/>
                    <a:pt x="151" y="71"/>
                  </a:cubicBezTo>
                  <a:cubicBezTo>
                    <a:pt x="152" y="71"/>
                    <a:pt x="153" y="71"/>
                    <a:pt x="154" y="71"/>
                  </a:cubicBezTo>
                  <a:lnTo>
                    <a:pt x="155" y="71"/>
                  </a:lnTo>
                  <a:cubicBezTo>
                    <a:pt x="155" y="71"/>
                    <a:pt x="156" y="71"/>
                    <a:pt x="156" y="71"/>
                  </a:cubicBezTo>
                  <a:cubicBezTo>
                    <a:pt x="156" y="72"/>
                    <a:pt x="156" y="72"/>
                    <a:pt x="157" y="73"/>
                  </a:cubicBezTo>
                  <a:lnTo>
                    <a:pt x="165" y="73"/>
                  </a:lnTo>
                  <a:cubicBezTo>
                    <a:pt x="165" y="70"/>
                    <a:pt x="163" y="70"/>
                    <a:pt x="163" y="68"/>
                  </a:cubicBezTo>
                  <a:cubicBezTo>
                    <a:pt x="163" y="68"/>
                    <a:pt x="163" y="67"/>
                    <a:pt x="163" y="67"/>
                  </a:cubicBezTo>
                  <a:lnTo>
                    <a:pt x="163" y="66"/>
                  </a:lnTo>
                  <a:lnTo>
                    <a:pt x="172" y="68"/>
                  </a:lnTo>
                  <a:cubicBezTo>
                    <a:pt x="172" y="71"/>
                    <a:pt x="174" y="72"/>
                    <a:pt x="177" y="72"/>
                  </a:cubicBezTo>
                  <a:cubicBezTo>
                    <a:pt x="179" y="72"/>
                    <a:pt x="180" y="71"/>
                    <a:pt x="181" y="71"/>
                  </a:cubicBezTo>
                  <a:cubicBezTo>
                    <a:pt x="185" y="71"/>
                    <a:pt x="187" y="74"/>
                    <a:pt x="189" y="74"/>
                  </a:cubicBezTo>
                  <a:cubicBezTo>
                    <a:pt x="193" y="74"/>
                    <a:pt x="195" y="74"/>
                    <a:pt x="197" y="74"/>
                  </a:cubicBezTo>
                  <a:cubicBezTo>
                    <a:pt x="199" y="74"/>
                    <a:pt x="198" y="72"/>
                    <a:pt x="200" y="72"/>
                  </a:cubicBezTo>
                  <a:cubicBezTo>
                    <a:pt x="203" y="72"/>
                    <a:pt x="206" y="73"/>
                    <a:pt x="206" y="73"/>
                  </a:cubicBezTo>
                  <a:cubicBezTo>
                    <a:pt x="207" y="73"/>
                    <a:pt x="208" y="73"/>
                    <a:pt x="208" y="73"/>
                  </a:cubicBezTo>
                  <a:cubicBezTo>
                    <a:pt x="209" y="73"/>
                    <a:pt x="211" y="72"/>
                    <a:pt x="211" y="71"/>
                  </a:cubicBezTo>
                  <a:cubicBezTo>
                    <a:pt x="211" y="71"/>
                    <a:pt x="210" y="70"/>
                    <a:pt x="210" y="69"/>
                  </a:cubicBezTo>
                  <a:cubicBezTo>
                    <a:pt x="210" y="68"/>
                    <a:pt x="211" y="68"/>
                    <a:pt x="211" y="66"/>
                  </a:cubicBezTo>
                  <a:cubicBezTo>
                    <a:pt x="211" y="65"/>
                    <a:pt x="208" y="65"/>
                    <a:pt x="208" y="64"/>
                  </a:cubicBezTo>
                  <a:cubicBezTo>
                    <a:pt x="208" y="64"/>
                    <a:pt x="208" y="63"/>
                    <a:pt x="208" y="63"/>
                  </a:cubicBezTo>
                  <a:lnTo>
                    <a:pt x="214" y="62"/>
                  </a:lnTo>
                  <a:cubicBezTo>
                    <a:pt x="216" y="63"/>
                    <a:pt x="217" y="63"/>
                    <a:pt x="220" y="64"/>
                  </a:cubicBezTo>
                  <a:cubicBezTo>
                    <a:pt x="222" y="65"/>
                    <a:pt x="223" y="68"/>
                    <a:pt x="227" y="68"/>
                  </a:cubicBezTo>
                  <a:cubicBezTo>
                    <a:pt x="227" y="71"/>
                    <a:pt x="231" y="72"/>
                    <a:pt x="234" y="73"/>
                  </a:cubicBezTo>
                  <a:cubicBezTo>
                    <a:pt x="237" y="74"/>
                    <a:pt x="239" y="78"/>
                    <a:pt x="243" y="78"/>
                  </a:cubicBezTo>
                  <a:cubicBezTo>
                    <a:pt x="245" y="78"/>
                    <a:pt x="246" y="76"/>
                    <a:pt x="248" y="76"/>
                  </a:cubicBezTo>
                  <a:cubicBezTo>
                    <a:pt x="249" y="76"/>
                    <a:pt x="249" y="77"/>
                    <a:pt x="250" y="77"/>
                  </a:cubicBezTo>
                  <a:cubicBezTo>
                    <a:pt x="250" y="78"/>
                    <a:pt x="250" y="78"/>
                    <a:pt x="250" y="79"/>
                  </a:cubicBezTo>
                  <a:cubicBezTo>
                    <a:pt x="250" y="80"/>
                    <a:pt x="250" y="81"/>
                    <a:pt x="251" y="82"/>
                  </a:cubicBezTo>
                  <a:lnTo>
                    <a:pt x="251" y="86"/>
                  </a:lnTo>
                  <a:cubicBezTo>
                    <a:pt x="250" y="86"/>
                    <a:pt x="249" y="86"/>
                    <a:pt x="248" y="86"/>
                  </a:cubicBezTo>
                  <a:cubicBezTo>
                    <a:pt x="248" y="86"/>
                    <a:pt x="247" y="86"/>
                    <a:pt x="247" y="86"/>
                  </a:cubicBezTo>
                  <a:cubicBezTo>
                    <a:pt x="247" y="89"/>
                    <a:pt x="250" y="90"/>
                    <a:pt x="250" y="91"/>
                  </a:cubicBezTo>
                  <a:lnTo>
                    <a:pt x="254" y="92"/>
                  </a:lnTo>
                  <a:cubicBezTo>
                    <a:pt x="258" y="92"/>
                    <a:pt x="259" y="84"/>
                    <a:pt x="259" y="82"/>
                  </a:cubicBezTo>
                  <a:cubicBezTo>
                    <a:pt x="259" y="81"/>
                    <a:pt x="259" y="80"/>
                    <a:pt x="259" y="78"/>
                  </a:cubicBezTo>
                  <a:cubicBezTo>
                    <a:pt x="259" y="77"/>
                    <a:pt x="259" y="77"/>
                    <a:pt x="260" y="76"/>
                  </a:cubicBezTo>
                  <a:lnTo>
                    <a:pt x="260" y="75"/>
                  </a:lnTo>
                  <a:cubicBezTo>
                    <a:pt x="259" y="75"/>
                    <a:pt x="257" y="73"/>
                    <a:pt x="258" y="72"/>
                  </a:cubicBezTo>
                  <a:cubicBezTo>
                    <a:pt x="255" y="70"/>
                    <a:pt x="254" y="67"/>
                    <a:pt x="252" y="64"/>
                  </a:cubicBezTo>
                  <a:cubicBezTo>
                    <a:pt x="251" y="61"/>
                    <a:pt x="247" y="61"/>
                    <a:pt x="244" y="59"/>
                  </a:cubicBezTo>
                  <a:cubicBezTo>
                    <a:pt x="243" y="60"/>
                    <a:pt x="243" y="61"/>
                    <a:pt x="243" y="62"/>
                  </a:cubicBezTo>
                  <a:cubicBezTo>
                    <a:pt x="242" y="60"/>
                    <a:pt x="239" y="61"/>
                    <a:pt x="239" y="59"/>
                  </a:cubicBezTo>
                  <a:cubicBezTo>
                    <a:pt x="239" y="59"/>
                    <a:pt x="234" y="58"/>
                    <a:pt x="234" y="58"/>
                  </a:cubicBezTo>
                  <a:cubicBezTo>
                    <a:pt x="234" y="57"/>
                    <a:pt x="235" y="56"/>
                    <a:pt x="236" y="55"/>
                  </a:cubicBezTo>
                  <a:cubicBezTo>
                    <a:pt x="235" y="54"/>
                    <a:pt x="237" y="51"/>
                    <a:pt x="238" y="50"/>
                  </a:cubicBezTo>
                  <a:lnTo>
                    <a:pt x="238" y="46"/>
                  </a:lnTo>
                  <a:cubicBezTo>
                    <a:pt x="239" y="46"/>
                    <a:pt x="239" y="46"/>
                    <a:pt x="241" y="46"/>
                  </a:cubicBezTo>
                  <a:cubicBezTo>
                    <a:pt x="243" y="46"/>
                    <a:pt x="248" y="47"/>
                    <a:pt x="251" y="47"/>
                  </a:cubicBezTo>
                  <a:cubicBezTo>
                    <a:pt x="251" y="47"/>
                    <a:pt x="251" y="47"/>
                    <a:pt x="251" y="46"/>
                  </a:cubicBezTo>
                  <a:lnTo>
                    <a:pt x="251" y="45"/>
                  </a:lnTo>
                  <a:lnTo>
                    <a:pt x="257" y="45"/>
                  </a:lnTo>
                  <a:cubicBezTo>
                    <a:pt x="257" y="46"/>
                    <a:pt x="259" y="47"/>
                    <a:pt x="259" y="47"/>
                  </a:cubicBezTo>
                  <a:cubicBezTo>
                    <a:pt x="261" y="47"/>
                    <a:pt x="260" y="46"/>
                    <a:pt x="262" y="46"/>
                  </a:cubicBezTo>
                  <a:cubicBezTo>
                    <a:pt x="261" y="45"/>
                    <a:pt x="261" y="45"/>
                    <a:pt x="261" y="43"/>
                  </a:cubicBezTo>
                  <a:cubicBezTo>
                    <a:pt x="261" y="41"/>
                    <a:pt x="261" y="40"/>
                    <a:pt x="262" y="40"/>
                  </a:cubicBezTo>
                  <a:cubicBezTo>
                    <a:pt x="263" y="40"/>
                    <a:pt x="266" y="40"/>
                    <a:pt x="267" y="40"/>
                  </a:cubicBezTo>
                  <a:cubicBezTo>
                    <a:pt x="267" y="40"/>
                    <a:pt x="269" y="43"/>
                    <a:pt x="270" y="43"/>
                  </a:cubicBezTo>
                  <a:cubicBezTo>
                    <a:pt x="270" y="42"/>
                    <a:pt x="271" y="41"/>
                    <a:pt x="271" y="40"/>
                  </a:cubicBezTo>
                  <a:cubicBezTo>
                    <a:pt x="271" y="40"/>
                    <a:pt x="272" y="40"/>
                    <a:pt x="272" y="40"/>
                  </a:cubicBezTo>
                  <a:cubicBezTo>
                    <a:pt x="272" y="39"/>
                    <a:pt x="271" y="38"/>
                    <a:pt x="271" y="37"/>
                  </a:cubicBezTo>
                  <a:cubicBezTo>
                    <a:pt x="271" y="36"/>
                    <a:pt x="273" y="37"/>
                    <a:pt x="275" y="37"/>
                  </a:cubicBezTo>
                  <a:cubicBezTo>
                    <a:pt x="274" y="37"/>
                    <a:pt x="273" y="38"/>
                    <a:pt x="273" y="38"/>
                  </a:cubicBezTo>
                  <a:cubicBezTo>
                    <a:pt x="273" y="40"/>
                    <a:pt x="276" y="40"/>
                    <a:pt x="276" y="41"/>
                  </a:cubicBezTo>
                  <a:cubicBezTo>
                    <a:pt x="276" y="42"/>
                    <a:pt x="274" y="45"/>
                    <a:pt x="274" y="46"/>
                  </a:cubicBezTo>
                  <a:cubicBezTo>
                    <a:pt x="274" y="47"/>
                    <a:pt x="275" y="47"/>
                    <a:pt x="275" y="48"/>
                  </a:cubicBezTo>
                  <a:cubicBezTo>
                    <a:pt x="275" y="49"/>
                    <a:pt x="274" y="50"/>
                    <a:pt x="273" y="50"/>
                  </a:cubicBezTo>
                  <a:cubicBezTo>
                    <a:pt x="273" y="55"/>
                    <a:pt x="277" y="58"/>
                    <a:pt x="281" y="60"/>
                  </a:cubicBezTo>
                  <a:cubicBezTo>
                    <a:pt x="283" y="61"/>
                    <a:pt x="282" y="64"/>
                    <a:pt x="285" y="64"/>
                  </a:cubicBezTo>
                  <a:cubicBezTo>
                    <a:pt x="285" y="64"/>
                    <a:pt x="286" y="65"/>
                    <a:pt x="287" y="65"/>
                  </a:cubicBezTo>
                  <a:cubicBezTo>
                    <a:pt x="287" y="66"/>
                    <a:pt x="289" y="68"/>
                    <a:pt x="290" y="68"/>
                  </a:cubicBezTo>
                  <a:cubicBezTo>
                    <a:pt x="290" y="68"/>
                    <a:pt x="291" y="67"/>
                    <a:pt x="291" y="66"/>
                  </a:cubicBezTo>
                  <a:cubicBezTo>
                    <a:pt x="291" y="64"/>
                    <a:pt x="289" y="64"/>
                    <a:pt x="289" y="63"/>
                  </a:cubicBezTo>
                  <a:cubicBezTo>
                    <a:pt x="289" y="63"/>
                    <a:pt x="290" y="62"/>
                    <a:pt x="291" y="62"/>
                  </a:cubicBezTo>
                  <a:cubicBezTo>
                    <a:pt x="290" y="61"/>
                    <a:pt x="290" y="61"/>
                    <a:pt x="289" y="59"/>
                  </a:cubicBezTo>
                  <a:cubicBezTo>
                    <a:pt x="289" y="59"/>
                    <a:pt x="290" y="59"/>
                    <a:pt x="291" y="59"/>
                  </a:cubicBezTo>
                  <a:cubicBezTo>
                    <a:pt x="291" y="59"/>
                    <a:pt x="290" y="58"/>
                    <a:pt x="290" y="58"/>
                  </a:cubicBezTo>
                  <a:cubicBezTo>
                    <a:pt x="289" y="57"/>
                    <a:pt x="289" y="56"/>
                    <a:pt x="289" y="55"/>
                  </a:cubicBezTo>
                  <a:cubicBezTo>
                    <a:pt x="289" y="55"/>
                    <a:pt x="290" y="54"/>
                    <a:pt x="290" y="54"/>
                  </a:cubicBezTo>
                  <a:cubicBezTo>
                    <a:pt x="285" y="52"/>
                    <a:pt x="286" y="49"/>
                    <a:pt x="282" y="50"/>
                  </a:cubicBezTo>
                  <a:cubicBezTo>
                    <a:pt x="281" y="50"/>
                    <a:pt x="282" y="45"/>
                    <a:pt x="279" y="45"/>
                  </a:cubicBezTo>
                  <a:lnTo>
                    <a:pt x="283" y="43"/>
                  </a:lnTo>
                  <a:cubicBezTo>
                    <a:pt x="283" y="43"/>
                    <a:pt x="283" y="44"/>
                    <a:pt x="284" y="44"/>
                  </a:cubicBezTo>
                  <a:cubicBezTo>
                    <a:pt x="285" y="44"/>
                    <a:pt x="287" y="43"/>
                    <a:pt x="288" y="42"/>
                  </a:cubicBezTo>
                  <a:lnTo>
                    <a:pt x="289" y="42"/>
                  </a:lnTo>
                  <a:cubicBezTo>
                    <a:pt x="290" y="43"/>
                    <a:pt x="290" y="44"/>
                    <a:pt x="291" y="44"/>
                  </a:cubicBezTo>
                  <a:cubicBezTo>
                    <a:pt x="292" y="42"/>
                    <a:pt x="293" y="39"/>
                    <a:pt x="296" y="39"/>
                  </a:cubicBezTo>
                  <a:cubicBezTo>
                    <a:pt x="296" y="38"/>
                    <a:pt x="296" y="37"/>
                    <a:pt x="296" y="37"/>
                  </a:cubicBezTo>
                  <a:cubicBezTo>
                    <a:pt x="297" y="37"/>
                    <a:pt x="298" y="37"/>
                    <a:pt x="299" y="37"/>
                  </a:cubicBezTo>
                  <a:cubicBezTo>
                    <a:pt x="300" y="37"/>
                    <a:pt x="300" y="38"/>
                    <a:pt x="301" y="37"/>
                  </a:cubicBezTo>
                  <a:cubicBezTo>
                    <a:pt x="301" y="36"/>
                    <a:pt x="301" y="37"/>
                    <a:pt x="301" y="36"/>
                  </a:cubicBezTo>
                  <a:cubicBezTo>
                    <a:pt x="295" y="35"/>
                    <a:pt x="293" y="32"/>
                    <a:pt x="287" y="32"/>
                  </a:cubicBezTo>
                  <a:cubicBezTo>
                    <a:pt x="290" y="32"/>
                    <a:pt x="292" y="33"/>
                    <a:pt x="294" y="31"/>
                  </a:cubicBezTo>
                  <a:cubicBezTo>
                    <a:pt x="293" y="29"/>
                    <a:pt x="292" y="30"/>
                    <a:pt x="290" y="28"/>
                  </a:cubicBezTo>
                  <a:lnTo>
                    <a:pt x="292" y="28"/>
                  </a:lnTo>
                  <a:cubicBezTo>
                    <a:pt x="292" y="29"/>
                    <a:pt x="293" y="30"/>
                    <a:pt x="294" y="30"/>
                  </a:cubicBezTo>
                  <a:cubicBezTo>
                    <a:pt x="295" y="30"/>
                    <a:pt x="295" y="29"/>
                    <a:pt x="296" y="29"/>
                  </a:cubicBezTo>
                  <a:cubicBezTo>
                    <a:pt x="300" y="29"/>
                    <a:pt x="300" y="31"/>
                    <a:pt x="303" y="32"/>
                  </a:cubicBezTo>
                  <a:lnTo>
                    <a:pt x="307" y="32"/>
                  </a:lnTo>
                  <a:cubicBezTo>
                    <a:pt x="307" y="33"/>
                    <a:pt x="308" y="33"/>
                    <a:pt x="309" y="33"/>
                  </a:cubicBezTo>
                  <a:cubicBezTo>
                    <a:pt x="309" y="33"/>
                    <a:pt x="310" y="33"/>
                    <a:pt x="312" y="32"/>
                  </a:cubicBezTo>
                  <a:cubicBezTo>
                    <a:pt x="311" y="32"/>
                    <a:pt x="309" y="32"/>
                    <a:pt x="309" y="30"/>
                  </a:cubicBezTo>
                  <a:cubicBezTo>
                    <a:pt x="309" y="30"/>
                    <a:pt x="309" y="30"/>
                    <a:pt x="309" y="28"/>
                  </a:cubicBezTo>
                  <a:cubicBezTo>
                    <a:pt x="305" y="28"/>
                    <a:pt x="303" y="25"/>
                    <a:pt x="300" y="25"/>
                  </a:cubicBezTo>
                  <a:cubicBezTo>
                    <a:pt x="299" y="25"/>
                    <a:pt x="298" y="26"/>
                    <a:pt x="298" y="26"/>
                  </a:cubicBezTo>
                  <a:cubicBezTo>
                    <a:pt x="298" y="27"/>
                    <a:pt x="300" y="27"/>
                    <a:pt x="301" y="28"/>
                  </a:cubicBezTo>
                  <a:cubicBezTo>
                    <a:pt x="297" y="26"/>
                    <a:pt x="296" y="25"/>
                    <a:pt x="292" y="23"/>
                  </a:cubicBezTo>
                  <a:cubicBezTo>
                    <a:pt x="286" y="22"/>
                    <a:pt x="281" y="22"/>
                    <a:pt x="275" y="20"/>
                  </a:cubicBezTo>
                  <a:lnTo>
                    <a:pt x="272" y="20"/>
                  </a:lnTo>
                  <a:cubicBezTo>
                    <a:pt x="271" y="20"/>
                    <a:pt x="271" y="19"/>
                    <a:pt x="269" y="19"/>
                  </a:cubicBezTo>
                  <a:cubicBezTo>
                    <a:pt x="267" y="19"/>
                    <a:pt x="266" y="20"/>
                    <a:pt x="264" y="20"/>
                  </a:cubicBezTo>
                  <a:cubicBezTo>
                    <a:pt x="264" y="20"/>
                    <a:pt x="261" y="19"/>
                    <a:pt x="260" y="19"/>
                  </a:cubicBezTo>
                  <a:lnTo>
                    <a:pt x="258" y="19"/>
                  </a:lnTo>
                  <a:cubicBezTo>
                    <a:pt x="258" y="21"/>
                    <a:pt x="261" y="22"/>
                    <a:pt x="261" y="22"/>
                  </a:cubicBezTo>
                  <a:cubicBezTo>
                    <a:pt x="260" y="22"/>
                    <a:pt x="259" y="20"/>
                    <a:pt x="256" y="20"/>
                  </a:cubicBezTo>
                  <a:cubicBezTo>
                    <a:pt x="257" y="20"/>
                    <a:pt x="257" y="20"/>
                    <a:pt x="257" y="19"/>
                  </a:cubicBezTo>
                  <a:cubicBezTo>
                    <a:pt x="256" y="19"/>
                    <a:pt x="255" y="19"/>
                    <a:pt x="254" y="19"/>
                  </a:cubicBezTo>
                  <a:cubicBezTo>
                    <a:pt x="254" y="20"/>
                    <a:pt x="253" y="20"/>
                    <a:pt x="252" y="20"/>
                  </a:cubicBezTo>
                  <a:cubicBezTo>
                    <a:pt x="249" y="20"/>
                    <a:pt x="247" y="19"/>
                    <a:pt x="244" y="20"/>
                  </a:cubicBezTo>
                  <a:cubicBezTo>
                    <a:pt x="245" y="21"/>
                    <a:pt x="245" y="21"/>
                    <a:pt x="246" y="23"/>
                  </a:cubicBezTo>
                  <a:cubicBezTo>
                    <a:pt x="242" y="20"/>
                    <a:pt x="239" y="20"/>
                    <a:pt x="235" y="16"/>
                  </a:cubicBezTo>
                  <a:lnTo>
                    <a:pt x="226" y="16"/>
                  </a:lnTo>
                  <a:cubicBezTo>
                    <a:pt x="226" y="16"/>
                    <a:pt x="225" y="17"/>
                    <a:pt x="225" y="17"/>
                  </a:cubicBezTo>
                  <a:lnTo>
                    <a:pt x="222" y="17"/>
                  </a:lnTo>
                  <a:cubicBezTo>
                    <a:pt x="220" y="17"/>
                    <a:pt x="220" y="16"/>
                    <a:pt x="218" y="16"/>
                  </a:cubicBezTo>
                  <a:cubicBezTo>
                    <a:pt x="217" y="16"/>
                    <a:pt x="217" y="16"/>
                    <a:pt x="217" y="16"/>
                  </a:cubicBezTo>
                  <a:cubicBezTo>
                    <a:pt x="215" y="16"/>
                    <a:pt x="214" y="15"/>
                    <a:pt x="213" y="15"/>
                  </a:cubicBezTo>
                  <a:lnTo>
                    <a:pt x="214" y="14"/>
                  </a:lnTo>
                  <a:cubicBezTo>
                    <a:pt x="214" y="14"/>
                    <a:pt x="213" y="14"/>
                    <a:pt x="211" y="14"/>
                  </a:cubicBezTo>
                  <a:cubicBezTo>
                    <a:pt x="209" y="14"/>
                    <a:pt x="208" y="15"/>
                    <a:pt x="207" y="15"/>
                  </a:cubicBezTo>
                  <a:cubicBezTo>
                    <a:pt x="207" y="15"/>
                    <a:pt x="206" y="15"/>
                    <a:pt x="206" y="15"/>
                  </a:cubicBezTo>
                  <a:lnTo>
                    <a:pt x="206" y="14"/>
                  </a:lnTo>
                  <a:cubicBezTo>
                    <a:pt x="205" y="13"/>
                    <a:pt x="205" y="13"/>
                    <a:pt x="204" y="14"/>
                  </a:cubicBezTo>
                  <a:cubicBezTo>
                    <a:pt x="203" y="13"/>
                    <a:pt x="198" y="13"/>
                    <a:pt x="198" y="13"/>
                  </a:cubicBezTo>
                  <a:lnTo>
                    <a:pt x="195" y="13"/>
                  </a:lnTo>
                  <a:cubicBezTo>
                    <a:pt x="195" y="14"/>
                    <a:pt x="195" y="14"/>
                    <a:pt x="195" y="14"/>
                  </a:cubicBezTo>
                  <a:cubicBezTo>
                    <a:pt x="195" y="15"/>
                    <a:pt x="196" y="15"/>
                    <a:pt x="196" y="16"/>
                  </a:cubicBezTo>
                  <a:cubicBezTo>
                    <a:pt x="195" y="16"/>
                    <a:pt x="195" y="16"/>
                    <a:pt x="193" y="16"/>
                  </a:cubicBezTo>
                  <a:cubicBezTo>
                    <a:pt x="190" y="16"/>
                    <a:pt x="188" y="15"/>
                    <a:pt x="185" y="15"/>
                  </a:cubicBezTo>
                  <a:cubicBezTo>
                    <a:pt x="185" y="15"/>
                    <a:pt x="185" y="15"/>
                    <a:pt x="184" y="15"/>
                  </a:cubicBezTo>
                  <a:lnTo>
                    <a:pt x="184" y="17"/>
                  </a:lnTo>
                  <a:lnTo>
                    <a:pt x="183" y="17"/>
                  </a:lnTo>
                  <a:cubicBezTo>
                    <a:pt x="181" y="16"/>
                    <a:pt x="178" y="16"/>
                    <a:pt x="176" y="15"/>
                  </a:cubicBezTo>
                  <a:lnTo>
                    <a:pt x="175" y="15"/>
                  </a:lnTo>
                  <a:cubicBezTo>
                    <a:pt x="175" y="15"/>
                    <a:pt x="175" y="16"/>
                    <a:pt x="175" y="16"/>
                  </a:cubicBezTo>
                  <a:cubicBezTo>
                    <a:pt x="174" y="15"/>
                    <a:pt x="173" y="14"/>
                    <a:pt x="172" y="14"/>
                  </a:cubicBezTo>
                  <a:lnTo>
                    <a:pt x="169" y="14"/>
                  </a:lnTo>
                  <a:cubicBezTo>
                    <a:pt x="169" y="15"/>
                    <a:pt x="163" y="11"/>
                    <a:pt x="164" y="12"/>
                  </a:cubicBezTo>
                  <a:cubicBezTo>
                    <a:pt x="161" y="12"/>
                    <a:pt x="161" y="13"/>
                    <a:pt x="158" y="13"/>
                  </a:cubicBezTo>
                  <a:cubicBezTo>
                    <a:pt x="154" y="13"/>
                    <a:pt x="152" y="11"/>
                    <a:pt x="148" y="11"/>
                  </a:cubicBezTo>
                  <a:cubicBezTo>
                    <a:pt x="148" y="11"/>
                    <a:pt x="146" y="10"/>
                    <a:pt x="146" y="11"/>
                  </a:cubicBezTo>
                  <a:cubicBezTo>
                    <a:pt x="146" y="12"/>
                    <a:pt x="147" y="13"/>
                    <a:pt x="148" y="13"/>
                  </a:cubicBezTo>
                  <a:cubicBezTo>
                    <a:pt x="146" y="13"/>
                    <a:pt x="144" y="11"/>
                    <a:pt x="142" y="10"/>
                  </a:cubicBezTo>
                  <a:cubicBezTo>
                    <a:pt x="142" y="10"/>
                    <a:pt x="142" y="8"/>
                    <a:pt x="142" y="8"/>
                  </a:cubicBezTo>
                  <a:lnTo>
                    <a:pt x="140" y="8"/>
                  </a:lnTo>
                  <a:cubicBezTo>
                    <a:pt x="140" y="8"/>
                    <a:pt x="140" y="9"/>
                    <a:pt x="139" y="9"/>
                  </a:cubicBezTo>
                  <a:cubicBezTo>
                    <a:pt x="139" y="9"/>
                    <a:pt x="140" y="10"/>
                    <a:pt x="140" y="10"/>
                  </a:cubicBezTo>
                  <a:cubicBezTo>
                    <a:pt x="137" y="10"/>
                    <a:pt x="136" y="12"/>
                    <a:pt x="133" y="13"/>
                  </a:cubicBezTo>
                  <a:cubicBezTo>
                    <a:pt x="133" y="10"/>
                    <a:pt x="138" y="8"/>
                    <a:pt x="140" y="7"/>
                  </a:cubicBezTo>
                  <a:cubicBezTo>
                    <a:pt x="138" y="5"/>
                    <a:pt x="132" y="4"/>
                    <a:pt x="128" y="4"/>
                  </a:cubicBezTo>
                  <a:cubicBezTo>
                    <a:pt x="127" y="4"/>
                    <a:pt x="127" y="4"/>
                    <a:pt x="125" y="4"/>
                  </a:cubicBezTo>
                  <a:lnTo>
                    <a:pt x="121" y="3"/>
                  </a:lnTo>
                  <a:cubicBezTo>
                    <a:pt x="121" y="3"/>
                    <a:pt x="121" y="2"/>
                    <a:pt x="122" y="1"/>
                  </a:cubicBezTo>
                  <a:cubicBezTo>
                    <a:pt x="122" y="1"/>
                    <a:pt x="121" y="1"/>
                    <a:pt x="120" y="1"/>
                  </a:cubicBezTo>
                  <a:cubicBezTo>
                    <a:pt x="120" y="0"/>
                    <a:pt x="119" y="0"/>
                    <a:pt x="119" y="1"/>
                  </a:cubicBezTo>
                  <a:cubicBezTo>
                    <a:pt x="117" y="2"/>
                    <a:pt x="116" y="3"/>
                    <a:pt x="115" y="3"/>
                  </a:cubicBezTo>
                  <a:lnTo>
                    <a:pt x="116" y="4"/>
                  </a:lnTo>
                  <a:cubicBezTo>
                    <a:pt x="116" y="4"/>
                    <a:pt x="115" y="4"/>
                    <a:pt x="113" y="4"/>
                  </a:cubicBezTo>
                  <a:cubicBezTo>
                    <a:pt x="114" y="5"/>
                    <a:pt x="115" y="7"/>
                    <a:pt x="117" y="7"/>
                  </a:cubicBezTo>
                  <a:cubicBezTo>
                    <a:pt x="115" y="7"/>
                    <a:pt x="115" y="5"/>
                    <a:pt x="112" y="4"/>
                  </a:cubicBezTo>
                  <a:lnTo>
                    <a:pt x="109" y="6"/>
                  </a:lnTo>
                  <a:cubicBezTo>
                    <a:pt x="109" y="6"/>
                    <a:pt x="109" y="5"/>
                    <a:pt x="108" y="5"/>
                  </a:cubicBezTo>
                  <a:cubicBezTo>
                    <a:pt x="103" y="5"/>
                    <a:pt x="100" y="8"/>
                    <a:pt x="95" y="8"/>
                  </a:cubicBezTo>
                  <a:cubicBezTo>
                    <a:pt x="95" y="9"/>
                    <a:pt x="96" y="10"/>
                    <a:pt x="97" y="10"/>
                  </a:cubicBezTo>
                  <a:cubicBezTo>
                    <a:pt x="97" y="11"/>
                    <a:pt x="99" y="13"/>
                    <a:pt x="99" y="13"/>
                  </a:cubicBezTo>
                  <a:cubicBezTo>
                    <a:pt x="98" y="13"/>
                    <a:pt x="97" y="12"/>
                    <a:pt x="97" y="10"/>
                  </a:cubicBezTo>
                  <a:cubicBezTo>
                    <a:pt x="97" y="10"/>
                    <a:pt x="96" y="10"/>
                    <a:pt x="96" y="10"/>
                  </a:cubicBezTo>
                  <a:cubicBezTo>
                    <a:pt x="95" y="10"/>
                    <a:pt x="94" y="11"/>
                    <a:pt x="93" y="11"/>
                  </a:cubicBezTo>
                  <a:cubicBezTo>
                    <a:pt x="92" y="11"/>
                    <a:pt x="92" y="10"/>
                    <a:pt x="91" y="10"/>
                  </a:cubicBezTo>
                  <a:lnTo>
                    <a:pt x="90" y="11"/>
                  </a:lnTo>
                  <a:cubicBezTo>
                    <a:pt x="90" y="11"/>
                    <a:pt x="88" y="11"/>
                    <a:pt x="88" y="11"/>
                  </a:cubicBezTo>
                  <a:cubicBezTo>
                    <a:pt x="88" y="13"/>
                    <a:pt x="96" y="16"/>
                    <a:pt x="98" y="17"/>
                  </a:cubicBezTo>
                  <a:cubicBezTo>
                    <a:pt x="98" y="18"/>
                    <a:pt x="98" y="19"/>
                    <a:pt x="99" y="20"/>
                  </a:cubicBezTo>
                  <a:cubicBezTo>
                    <a:pt x="96" y="20"/>
                    <a:pt x="95" y="17"/>
                    <a:pt x="93" y="16"/>
                  </a:cubicBezTo>
                  <a:cubicBezTo>
                    <a:pt x="92" y="15"/>
                    <a:pt x="87" y="15"/>
                    <a:pt x="87" y="13"/>
                  </a:cubicBezTo>
                  <a:cubicBezTo>
                    <a:pt x="87" y="13"/>
                    <a:pt x="86" y="13"/>
                    <a:pt x="86" y="13"/>
                  </a:cubicBezTo>
                  <a:cubicBezTo>
                    <a:pt x="85" y="13"/>
                    <a:pt x="85" y="13"/>
                    <a:pt x="84" y="13"/>
                  </a:cubicBezTo>
                  <a:cubicBezTo>
                    <a:pt x="83" y="14"/>
                    <a:pt x="83" y="15"/>
                    <a:pt x="83" y="15"/>
                  </a:cubicBezTo>
                  <a:cubicBezTo>
                    <a:pt x="84" y="17"/>
                    <a:pt x="86" y="17"/>
                    <a:pt x="89" y="18"/>
                  </a:cubicBezTo>
                  <a:lnTo>
                    <a:pt x="87" y="18"/>
                  </a:lnTo>
                  <a:cubicBezTo>
                    <a:pt x="84" y="17"/>
                    <a:pt x="81" y="17"/>
                    <a:pt x="81" y="13"/>
                  </a:cubicBezTo>
                  <a:lnTo>
                    <a:pt x="79" y="13"/>
                  </a:lnTo>
                  <a:cubicBezTo>
                    <a:pt x="79" y="15"/>
                    <a:pt x="79" y="15"/>
                    <a:pt x="78" y="15"/>
                  </a:cubicBezTo>
                  <a:cubicBezTo>
                    <a:pt x="79" y="17"/>
                    <a:pt x="81" y="16"/>
                    <a:pt x="82" y="19"/>
                  </a:cubicBezTo>
                  <a:cubicBezTo>
                    <a:pt x="82" y="19"/>
                    <a:pt x="82" y="20"/>
                    <a:pt x="82" y="21"/>
                  </a:cubicBezTo>
                  <a:cubicBezTo>
                    <a:pt x="83" y="21"/>
                    <a:pt x="83" y="22"/>
                    <a:pt x="84" y="22"/>
                  </a:cubicBezTo>
                  <a:cubicBezTo>
                    <a:pt x="85" y="22"/>
                    <a:pt x="85" y="21"/>
                    <a:pt x="87" y="21"/>
                  </a:cubicBezTo>
                  <a:cubicBezTo>
                    <a:pt x="89" y="21"/>
                    <a:pt x="90" y="23"/>
                    <a:pt x="92" y="23"/>
                  </a:cubicBezTo>
                  <a:cubicBezTo>
                    <a:pt x="92" y="24"/>
                    <a:pt x="93" y="25"/>
                    <a:pt x="94" y="26"/>
                  </a:cubicBezTo>
                  <a:cubicBezTo>
                    <a:pt x="94" y="26"/>
                    <a:pt x="93" y="26"/>
                    <a:pt x="93" y="26"/>
                  </a:cubicBezTo>
                  <a:cubicBezTo>
                    <a:pt x="90" y="26"/>
                    <a:pt x="91" y="22"/>
                    <a:pt x="87" y="22"/>
                  </a:cubicBezTo>
                  <a:cubicBezTo>
                    <a:pt x="86" y="22"/>
                    <a:pt x="86" y="22"/>
                    <a:pt x="85" y="23"/>
                  </a:cubicBezTo>
                  <a:cubicBezTo>
                    <a:pt x="85" y="23"/>
                    <a:pt x="86" y="25"/>
                    <a:pt x="87" y="26"/>
                  </a:cubicBezTo>
                  <a:cubicBezTo>
                    <a:pt x="86" y="27"/>
                    <a:pt x="85" y="29"/>
                    <a:pt x="83" y="29"/>
                  </a:cubicBezTo>
                  <a:cubicBezTo>
                    <a:pt x="81" y="29"/>
                    <a:pt x="80" y="30"/>
                    <a:pt x="78" y="29"/>
                  </a:cubicBezTo>
                  <a:cubicBezTo>
                    <a:pt x="79" y="29"/>
                    <a:pt x="80" y="28"/>
                    <a:pt x="81" y="28"/>
                  </a:cubicBezTo>
                  <a:cubicBezTo>
                    <a:pt x="82" y="28"/>
                    <a:pt x="83" y="27"/>
                    <a:pt x="83" y="25"/>
                  </a:cubicBezTo>
                  <a:cubicBezTo>
                    <a:pt x="83" y="25"/>
                    <a:pt x="83" y="25"/>
                    <a:pt x="83" y="23"/>
                  </a:cubicBezTo>
                  <a:cubicBezTo>
                    <a:pt x="80" y="23"/>
                    <a:pt x="80" y="19"/>
                    <a:pt x="78" y="18"/>
                  </a:cubicBezTo>
                  <a:lnTo>
                    <a:pt x="76" y="17"/>
                  </a:lnTo>
                  <a:cubicBezTo>
                    <a:pt x="76" y="16"/>
                    <a:pt x="76" y="14"/>
                    <a:pt x="76" y="14"/>
                  </a:cubicBezTo>
                  <a:cubicBezTo>
                    <a:pt x="75" y="13"/>
                    <a:pt x="72" y="13"/>
                    <a:pt x="70" y="13"/>
                  </a:cubicBezTo>
                  <a:cubicBezTo>
                    <a:pt x="71" y="13"/>
                    <a:pt x="72" y="13"/>
                    <a:pt x="72" y="11"/>
                  </a:cubicBezTo>
                  <a:cubicBezTo>
                    <a:pt x="71" y="11"/>
                    <a:pt x="71" y="11"/>
                    <a:pt x="69" y="11"/>
                  </a:cubicBezTo>
                  <a:cubicBezTo>
                    <a:pt x="69" y="12"/>
                    <a:pt x="69" y="14"/>
                    <a:pt x="69" y="14"/>
                  </a:cubicBezTo>
                  <a:cubicBezTo>
                    <a:pt x="69" y="15"/>
                    <a:pt x="69" y="14"/>
                    <a:pt x="69" y="14"/>
                  </a:cubicBezTo>
                  <a:lnTo>
                    <a:pt x="69" y="16"/>
                  </a:lnTo>
                  <a:cubicBezTo>
                    <a:pt x="69" y="16"/>
                    <a:pt x="68" y="16"/>
                    <a:pt x="67" y="16"/>
                  </a:cubicBezTo>
                  <a:cubicBezTo>
                    <a:pt x="67" y="17"/>
                    <a:pt x="67" y="17"/>
                    <a:pt x="67" y="17"/>
                  </a:cubicBezTo>
                  <a:cubicBezTo>
                    <a:pt x="68" y="18"/>
                    <a:pt x="70" y="21"/>
                    <a:pt x="72" y="21"/>
                  </a:cubicBezTo>
                  <a:cubicBezTo>
                    <a:pt x="72" y="23"/>
                    <a:pt x="74" y="23"/>
                    <a:pt x="74" y="24"/>
                  </a:cubicBezTo>
                  <a:cubicBezTo>
                    <a:pt x="74" y="24"/>
                    <a:pt x="74" y="24"/>
                    <a:pt x="73" y="24"/>
                  </a:cubicBezTo>
                  <a:cubicBezTo>
                    <a:pt x="73" y="24"/>
                    <a:pt x="66" y="22"/>
                    <a:pt x="66" y="21"/>
                  </a:cubicBezTo>
                  <a:cubicBezTo>
                    <a:pt x="65" y="21"/>
                    <a:pt x="54" y="20"/>
                    <a:pt x="54" y="18"/>
                  </a:cubicBezTo>
                  <a:cubicBezTo>
                    <a:pt x="54" y="19"/>
                    <a:pt x="54" y="18"/>
                    <a:pt x="54" y="19"/>
                  </a:cubicBezTo>
                  <a:cubicBezTo>
                    <a:pt x="54" y="21"/>
                    <a:pt x="58" y="21"/>
                    <a:pt x="59" y="23"/>
                  </a:cubicBezTo>
                  <a:cubicBezTo>
                    <a:pt x="59" y="23"/>
                    <a:pt x="59" y="23"/>
                    <a:pt x="58" y="23"/>
                  </a:cubicBezTo>
                  <a:cubicBezTo>
                    <a:pt x="58" y="23"/>
                    <a:pt x="56" y="23"/>
                    <a:pt x="55" y="23"/>
                  </a:cubicBezTo>
                  <a:cubicBezTo>
                    <a:pt x="53" y="23"/>
                    <a:pt x="49" y="25"/>
                    <a:pt x="47" y="25"/>
                  </a:cubicBezTo>
                  <a:cubicBezTo>
                    <a:pt x="46" y="25"/>
                    <a:pt x="46" y="24"/>
                    <a:pt x="47" y="23"/>
                  </a:cubicBezTo>
                  <a:cubicBezTo>
                    <a:pt x="46" y="23"/>
                    <a:pt x="46" y="23"/>
                    <a:pt x="45" y="23"/>
                  </a:cubicBezTo>
                  <a:cubicBezTo>
                    <a:pt x="44" y="24"/>
                    <a:pt x="42" y="23"/>
                    <a:pt x="42" y="23"/>
                  </a:cubicBezTo>
                  <a:cubicBezTo>
                    <a:pt x="40" y="25"/>
                    <a:pt x="37" y="25"/>
                    <a:pt x="37" y="28"/>
                  </a:cubicBezTo>
                  <a:cubicBezTo>
                    <a:pt x="36" y="28"/>
                    <a:pt x="35" y="28"/>
                    <a:pt x="34" y="28"/>
                  </a:cubicBezTo>
                  <a:cubicBezTo>
                    <a:pt x="34" y="28"/>
                    <a:pt x="32" y="27"/>
                    <a:pt x="32" y="27"/>
                  </a:cubicBezTo>
                  <a:lnTo>
                    <a:pt x="32" y="25"/>
                  </a:lnTo>
                  <a:cubicBezTo>
                    <a:pt x="32" y="25"/>
                    <a:pt x="33" y="25"/>
                    <a:pt x="33" y="25"/>
                  </a:cubicBezTo>
                  <a:cubicBezTo>
                    <a:pt x="33" y="24"/>
                    <a:pt x="32" y="23"/>
                    <a:pt x="30" y="23"/>
                  </a:cubicBezTo>
                  <a:cubicBezTo>
                    <a:pt x="30" y="23"/>
                    <a:pt x="29" y="23"/>
                    <a:pt x="28" y="23"/>
                  </a:cubicBezTo>
                  <a:cubicBezTo>
                    <a:pt x="28" y="24"/>
                    <a:pt x="29" y="24"/>
                    <a:pt x="29" y="25"/>
                  </a:cubicBezTo>
                  <a:cubicBezTo>
                    <a:pt x="29" y="25"/>
                    <a:pt x="29" y="25"/>
                    <a:pt x="29" y="26"/>
                  </a:cubicBezTo>
                  <a:cubicBezTo>
                    <a:pt x="29" y="26"/>
                    <a:pt x="29" y="27"/>
                    <a:pt x="31" y="27"/>
                  </a:cubicBezTo>
                  <a:lnTo>
                    <a:pt x="31" y="30"/>
                  </a:lnTo>
                  <a:cubicBezTo>
                    <a:pt x="31" y="30"/>
                    <a:pt x="30" y="30"/>
                    <a:pt x="30" y="30"/>
                  </a:cubicBezTo>
                  <a:cubicBezTo>
                    <a:pt x="29" y="29"/>
                    <a:pt x="28" y="29"/>
                    <a:pt x="27" y="28"/>
                  </a:cubicBezTo>
                  <a:cubicBezTo>
                    <a:pt x="27" y="29"/>
                    <a:pt x="23" y="30"/>
                    <a:pt x="23" y="31"/>
                  </a:cubicBezTo>
                  <a:cubicBezTo>
                    <a:pt x="23" y="32"/>
                    <a:pt x="25" y="32"/>
                    <a:pt x="25" y="33"/>
                  </a:cubicBezTo>
                  <a:lnTo>
                    <a:pt x="21" y="33"/>
                  </a:lnTo>
                  <a:cubicBezTo>
                    <a:pt x="21" y="34"/>
                    <a:pt x="21" y="36"/>
                    <a:pt x="20" y="36"/>
                  </a:cubicBezTo>
                  <a:cubicBezTo>
                    <a:pt x="17" y="36"/>
                    <a:pt x="13" y="34"/>
                    <a:pt x="13" y="31"/>
                  </a:cubicBezTo>
                  <a:cubicBezTo>
                    <a:pt x="13" y="31"/>
                    <a:pt x="13" y="30"/>
                    <a:pt x="13" y="30"/>
                  </a:cubicBezTo>
                  <a:cubicBezTo>
                    <a:pt x="12" y="30"/>
                    <a:pt x="7" y="28"/>
                    <a:pt x="7" y="27"/>
                  </a:cubicBezTo>
                  <a:cubicBezTo>
                    <a:pt x="7" y="27"/>
                    <a:pt x="15" y="30"/>
                    <a:pt x="16" y="30"/>
                  </a:cubicBezTo>
                  <a:cubicBezTo>
                    <a:pt x="17" y="30"/>
                    <a:pt x="18" y="30"/>
                    <a:pt x="20" y="30"/>
                  </a:cubicBezTo>
                  <a:cubicBezTo>
                    <a:pt x="22" y="30"/>
                    <a:pt x="23" y="28"/>
                    <a:pt x="24" y="27"/>
                  </a:cubicBezTo>
                  <a:cubicBezTo>
                    <a:pt x="24" y="26"/>
                    <a:pt x="24" y="25"/>
                    <a:pt x="23" y="25"/>
                  </a:cubicBezTo>
                  <a:cubicBezTo>
                    <a:pt x="23" y="25"/>
                    <a:pt x="18" y="22"/>
                    <a:pt x="8" y="22"/>
                  </a:cubicBezTo>
                  <a:cubicBezTo>
                    <a:pt x="7" y="22"/>
                    <a:pt x="7" y="22"/>
                    <a:pt x="7" y="20"/>
                  </a:cubicBezTo>
                  <a:cubicBezTo>
                    <a:pt x="5" y="20"/>
                    <a:pt x="4" y="21"/>
                    <a:pt x="3" y="21"/>
                  </a:cubicBezTo>
                  <a:cubicBezTo>
                    <a:pt x="3" y="21"/>
                    <a:pt x="2" y="22"/>
                    <a:pt x="2" y="22"/>
                  </a:cubicBezTo>
                  <a:lnTo>
                    <a:pt x="0" y="23"/>
                  </a:lnTo>
                  <a:cubicBezTo>
                    <a:pt x="1" y="25"/>
                    <a:pt x="3" y="25"/>
                    <a:pt x="4" y="26"/>
                  </a:cubicBezTo>
                  <a:cubicBezTo>
                    <a:pt x="4" y="27"/>
                    <a:pt x="3" y="27"/>
                    <a:pt x="3" y="28"/>
                  </a:cubicBezTo>
                  <a:cubicBezTo>
                    <a:pt x="3" y="29"/>
                    <a:pt x="5" y="30"/>
                    <a:pt x="5" y="30"/>
                  </a:cubicBezTo>
                  <a:cubicBezTo>
                    <a:pt x="5" y="35"/>
                    <a:pt x="8" y="36"/>
                    <a:pt x="10" y="37"/>
                  </a:cubicBezTo>
                  <a:cubicBezTo>
                    <a:pt x="8" y="40"/>
                    <a:pt x="6" y="43"/>
                    <a:pt x="4" y="44"/>
                  </a:cubicBezTo>
                  <a:cubicBezTo>
                    <a:pt x="4" y="44"/>
                    <a:pt x="6" y="46"/>
                    <a:pt x="6" y="47"/>
                  </a:cubicBezTo>
                  <a:cubicBezTo>
                    <a:pt x="5" y="48"/>
                    <a:pt x="6" y="49"/>
                    <a:pt x="5" y="51"/>
                  </a:cubicBezTo>
                  <a:cubicBezTo>
                    <a:pt x="6" y="52"/>
                    <a:pt x="7" y="54"/>
                    <a:pt x="7" y="56"/>
                  </a:cubicBezTo>
                  <a:lnTo>
                    <a:pt x="9" y="56"/>
                  </a:lnTo>
                  <a:lnTo>
                    <a:pt x="11" y="56"/>
                  </a:lnTo>
                  <a:lnTo>
                    <a:pt x="11" y="58"/>
                  </a:lnTo>
                  <a:lnTo>
                    <a:pt x="13" y="57"/>
                  </a:lnTo>
                  <a:lnTo>
                    <a:pt x="14" y="58"/>
                  </a:lnTo>
                  <a:lnTo>
                    <a:pt x="15" y="60"/>
                  </a:lnTo>
                  <a:lnTo>
                    <a:pt x="17" y="62"/>
                  </a:lnTo>
                  <a:lnTo>
                    <a:pt x="18" y="63"/>
                  </a:lnTo>
                  <a:lnTo>
                    <a:pt x="19" y="64"/>
                  </a:lnTo>
                  <a:lnTo>
                    <a:pt x="18" y="64"/>
                  </a:lnTo>
                  <a:lnTo>
                    <a:pt x="16" y="64"/>
                  </a:lnTo>
                  <a:lnTo>
                    <a:pt x="16" y="65"/>
                  </a:lnTo>
                  <a:lnTo>
                    <a:pt x="17" y="66"/>
                  </a:lnTo>
                  <a:lnTo>
                    <a:pt x="17" y="67"/>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51" name="Freeform 319">
              <a:extLst>
                <a:ext uri="{FF2B5EF4-FFF2-40B4-BE49-F238E27FC236}">
                  <a16:creationId xmlns:a16="http://schemas.microsoft.com/office/drawing/2014/main" xmlns="" id="{2C57B31F-484F-41CF-9A86-51A24358F8A4}"/>
                </a:ext>
              </a:extLst>
            </p:cNvPr>
            <p:cNvSpPr>
              <a:spLocks/>
            </p:cNvSpPr>
            <p:nvPr>
              <p:custDataLst>
                <p:tags r:id="rId316"/>
              </p:custDataLst>
            </p:nvPr>
          </p:nvSpPr>
          <p:spPr bwMode="auto">
            <a:xfrm>
              <a:off x="3313" y="1744"/>
              <a:ext cx="109" cy="55"/>
            </a:xfrm>
            <a:custGeom>
              <a:avLst/>
              <a:gdLst>
                <a:gd name="T0" fmla="*/ 14 w 15"/>
                <a:gd name="T1" fmla="*/ 4 h 7"/>
                <a:gd name="T2" fmla="*/ 15 w 15"/>
                <a:gd name="T3" fmla="*/ 7 h 7"/>
                <a:gd name="T4" fmla="*/ 14 w 15"/>
                <a:gd name="T5" fmla="*/ 7 h 7"/>
                <a:gd name="T6" fmla="*/ 13 w 15"/>
                <a:gd name="T7" fmla="*/ 6 h 7"/>
                <a:gd name="T8" fmla="*/ 11 w 15"/>
                <a:gd name="T9" fmla="*/ 7 h 7"/>
                <a:gd name="T10" fmla="*/ 10 w 15"/>
                <a:gd name="T11" fmla="*/ 7 h 7"/>
                <a:gd name="T12" fmla="*/ 10 w 15"/>
                <a:gd name="T13" fmla="*/ 7 h 7"/>
                <a:gd name="T14" fmla="*/ 10 w 15"/>
                <a:gd name="T15" fmla="*/ 6 h 7"/>
                <a:gd name="T16" fmla="*/ 4 w 15"/>
                <a:gd name="T17" fmla="*/ 5 h 7"/>
                <a:gd name="T18" fmla="*/ 0 w 15"/>
                <a:gd name="T19" fmla="*/ 0 h 7"/>
                <a:gd name="T20" fmla="*/ 0 w 15"/>
                <a:gd name="T21" fmla="*/ 0 h 7"/>
                <a:gd name="T22" fmla="*/ 0 w 15"/>
                <a:gd name="T23" fmla="*/ 0 h 7"/>
                <a:gd name="T24" fmla="*/ 2 w 15"/>
                <a:gd name="T25" fmla="*/ 1 h 7"/>
                <a:gd name="T26" fmla="*/ 4 w 15"/>
                <a:gd name="T27" fmla="*/ 1 h 7"/>
                <a:gd name="T28" fmla="*/ 6 w 15"/>
                <a:gd name="T29" fmla="*/ 1 h 7"/>
                <a:gd name="T30" fmla="*/ 8 w 15"/>
                <a:gd name="T31" fmla="*/ 2 h 7"/>
                <a:gd name="T32" fmla="*/ 9 w 15"/>
                <a:gd name="T33" fmla="*/ 2 h 7"/>
                <a:gd name="T34" fmla="*/ 11 w 15"/>
                <a:gd name="T35" fmla="*/ 2 h 7"/>
                <a:gd name="T36" fmla="*/ 12 w 15"/>
                <a:gd name="T37" fmla="*/ 3 h 7"/>
                <a:gd name="T38" fmla="*/ 14 w 15"/>
                <a:gd name="T39" fmla="*/ 4 h 7"/>
                <a:gd name="T40" fmla="*/ 14 w 15"/>
                <a:gd name="T41" fmla="*/ 4 h 7"/>
                <a:gd name="T42" fmla="*/ 14 w 15"/>
                <a:gd name="T43" fmla="*/ 4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
                <a:gd name="T67" fmla="*/ 0 h 7"/>
                <a:gd name="T68" fmla="*/ 15 w 15"/>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 h="7">
                  <a:moveTo>
                    <a:pt x="14" y="4"/>
                  </a:moveTo>
                  <a:lnTo>
                    <a:pt x="15" y="7"/>
                  </a:lnTo>
                  <a:lnTo>
                    <a:pt x="14" y="7"/>
                  </a:lnTo>
                  <a:lnTo>
                    <a:pt x="13" y="6"/>
                  </a:lnTo>
                  <a:lnTo>
                    <a:pt x="11" y="7"/>
                  </a:lnTo>
                  <a:lnTo>
                    <a:pt x="10" y="7"/>
                  </a:lnTo>
                  <a:cubicBezTo>
                    <a:pt x="10" y="6"/>
                    <a:pt x="10" y="6"/>
                    <a:pt x="10" y="6"/>
                  </a:cubicBezTo>
                  <a:cubicBezTo>
                    <a:pt x="8" y="5"/>
                    <a:pt x="6" y="5"/>
                    <a:pt x="4" y="5"/>
                  </a:cubicBezTo>
                  <a:cubicBezTo>
                    <a:pt x="3" y="2"/>
                    <a:pt x="2" y="1"/>
                    <a:pt x="0" y="0"/>
                  </a:cubicBezTo>
                  <a:lnTo>
                    <a:pt x="2" y="1"/>
                  </a:lnTo>
                  <a:lnTo>
                    <a:pt x="4" y="1"/>
                  </a:lnTo>
                  <a:lnTo>
                    <a:pt x="6" y="1"/>
                  </a:lnTo>
                  <a:lnTo>
                    <a:pt x="8" y="2"/>
                  </a:lnTo>
                  <a:lnTo>
                    <a:pt x="9" y="2"/>
                  </a:lnTo>
                  <a:lnTo>
                    <a:pt x="11" y="2"/>
                  </a:lnTo>
                  <a:lnTo>
                    <a:pt x="12" y="3"/>
                  </a:lnTo>
                  <a:lnTo>
                    <a:pt x="14" y="4"/>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52" name="Freeform 320">
              <a:extLst>
                <a:ext uri="{FF2B5EF4-FFF2-40B4-BE49-F238E27FC236}">
                  <a16:creationId xmlns:a16="http://schemas.microsoft.com/office/drawing/2014/main" xmlns="" id="{620905D7-C80A-4F18-B214-C9A811B44683}"/>
                </a:ext>
              </a:extLst>
            </p:cNvPr>
            <p:cNvSpPr>
              <a:spLocks/>
            </p:cNvSpPr>
            <p:nvPr>
              <p:custDataLst>
                <p:tags r:id="rId317"/>
              </p:custDataLst>
            </p:nvPr>
          </p:nvSpPr>
          <p:spPr bwMode="auto">
            <a:xfrm>
              <a:off x="3403" y="1775"/>
              <a:ext cx="82" cy="71"/>
            </a:xfrm>
            <a:custGeom>
              <a:avLst/>
              <a:gdLst>
                <a:gd name="T0" fmla="*/ 0 w 12"/>
                <a:gd name="T1" fmla="*/ 2 h 9"/>
                <a:gd name="T2" fmla="*/ 2 w 12"/>
                <a:gd name="T3" fmla="*/ 4 h 9"/>
                <a:gd name="T4" fmla="*/ 2 w 12"/>
                <a:gd name="T5" fmla="*/ 5 h 9"/>
                <a:gd name="T6" fmla="*/ 3 w 12"/>
                <a:gd name="T7" fmla="*/ 6 h 9"/>
                <a:gd name="T8" fmla="*/ 3 w 12"/>
                <a:gd name="T9" fmla="*/ 8 h 9"/>
                <a:gd name="T10" fmla="*/ 3 w 12"/>
                <a:gd name="T11" fmla="*/ 8 h 9"/>
                <a:gd name="T12" fmla="*/ 3 w 12"/>
                <a:gd name="T13" fmla="*/ 8 h 9"/>
                <a:gd name="T14" fmla="*/ 6 w 12"/>
                <a:gd name="T15" fmla="*/ 9 h 9"/>
                <a:gd name="T16" fmla="*/ 9 w 12"/>
                <a:gd name="T17" fmla="*/ 6 h 9"/>
                <a:gd name="T18" fmla="*/ 10 w 12"/>
                <a:gd name="T19" fmla="*/ 8 h 9"/>
                <a:gd name="T20" fmla="*/ 11 w 12"/>
                <a:gd name="T21" fmla="*/ 5 h 9"/>
                <a:gd name="T22" fmla="*/ 12 w 12"/>
                <a:gd name="T23" fmla="*/ 4 h 9"/>
                <a:gd name="T24" fmla="*/ 8 w 12"/>
                <a:gd name="T25" fmla="*/ 1 h 9"/>
                <a:gd name="T26" fmla="*/ 8 w 12"/>
                <a:gd name="T27" fmla="*/ 1 h 9"/>
                <a:gd name="T28" fmla="*/ 8 w 12"/>
                <a:gd name="T29" fmla="*/ 1 h 9"/>
                <a:gd name="T30" fmla="*/ 7 w 12"/>
                <a:gd name="T31" fmla="*/ 3 h 9"/>
                <a:gd name="T32" fmla="*/ 5 w 12"/>
                <a:gd name="T33" fmla="*/ 2 h 9"/>
                <a:gd name="T34" fmla="*/ 4 w 12"/>
                <a:gd name="T35" fmla="*/ 1 h 9"/>
                <a:gd name="T36" fmla="*/ 2 w 12"/>
                <a:gd name="T37" fmla="*/ 0 h 9"/>
                <a:gd name="T38" fmla="*/ 2 w 12"/>
                <a:gd name="T39" fmla="*/ 0 h 9"/>
                <a:gd name="T40" fmla="*/ 2 w 12"/>
                <a:gd name="T41" fmla="*/ 0 h 9"/>
                <a:gd name="T42" fmla="*/ 3 w 12"/>
                <a:gd name="T43" fmla="*/ 3 h 9"/>
                <a:gd name="T44" fmla="*/ 2 w 12"/>
                <a:gd name="T45" fmla="*/ 3 h 9"/>
                <a:gd name="T46" fmla="*/ 1 w 12"/>
                <a:gd name="T47" fmla="*/ 2 h 9"/>
                <a:gd name="T48" fmla="*/ 0 w 12"/>
                <a:gd name="T49" fmla="*/ 2 h 9"/>
                <a:gd name="T50" fmla="*/ 0 w 12"/>
                <a:gd name="T51" fmla="*/ 2 h 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
                <a:gd name="T79" fmla="*/ 0 h 9"/>
                <a:gd name="T80" fmla="*/ 12 w 12"/>
                <a:gd name="T81" fmla="*/ 9 h 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 h="9">
                  <a:moveTo>
                    <a:pt x="0" y="2"/>
                  </a:moveTo>
                  <a:lnTo>
                    <a:pt x="2" y="4"/>
                  </a:lnTo>
                  <a:lnTo>
                    <a:pt x="2" y="5"/>
                  </a:lnTo>
                  <a:lnTo>
                    <a:pt x="3" y="6"/>
                  </a:lnTo>
                  <a:lnTo>
                    <a:pt x="3" y="8"/>
                  </a:lnTo>
                  <a:cubicBezTo>
                    <a:pt x="4" y="9"/>
                    <a:pt x="5" y="9"/>
                    <a:pt x="6" y="9"/>
                  </a:cubicBezTo>
                  <a:cubicBezTo>
                    <a:pt x="7" y="9"/>
                    <a:pt x="7" y="6"/>
                    <a:pt x="9" y="6"/>
                  </a:cubicBezTo>
                  <a:cubicBezTo>
                    <a:pt x="11" y="6"/>
                    <a:pt x="10" y="8"/>
                    <a:pt x="10" y="8"/>
                  </a:cubicBezTo>
                  <a:cubicBezTo>
                    <a:pt x="10" y="7"/>
                    <a:pt x="11" y="6"/>
                    <a:pt x="11" y="5"/>
                  </a:cubicBezTo>
                  <a:cubicBezTo>
                    <a:pt x="12" y="5"/>
                    <a:pt x="12" y="5"/>
                    <a:pt x="12" y="4"/>
                  </a:cubicBezTo>
                  <a:cubicBezTo>
                    <a:pt x="11" y="3"/>
                    <a:pt x="9" y="2"/>
                    <a:pt x="8" y="1"/>
                  </a:cubicBezTo>
                  <a:lnTo>
                    <a:pt x="7" y="3"/>
                  </a:lnTo>
                  <a:lnTo>
                    <a:pt x="5" y="2"/>
                  </a:lnTo>
                  <a:lnTo>
                    <a:pt x="4" y="1"/>
                  </a:lnTo>
                  <a:lnTo>
                    <a:pt x="2" y="0"/>
                  </a:lnTo>
                  <a:lnTo>
                    <a:pt x="3" y="3"/>
                  </a:lnTo>
                  <a:lnTo>
                    <a:pt x="2" y="3"/>
                  </a:lnTo>
                  <a:lnTo>
                    <a:pt x="1" y="2"/>
                  </a:lnTo>
                  <a:lnTo>
                    <a:pt x="0" y="2"/>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53" name="Freeform 321">
              <a:extLst>
                <a:ext uri="{FF2B5EF4-FFF2-40B4-BE49-F238E27FC236}">
                  <a16:creationId xmlns:a16="http://schemas.microsoft.com/office/drawing/2014/main" xmlns="" id="{73E1E4C4-48C7-4B4E-AE80-B285354EB467}"/>
                </a:ext>
              </a:extLst>
            </p:cNvPr>
            <p:cNvSpPr>
              <a:spLocks/>
            </p:cNvSpPr>
            <p:nvPr>
              <p:custDataLst>
                <p:tags r:id="rId318"/>
              </p:custDataLst>
            </p:nvPr>
          </p:nvSpPr>
          <p:spPr bwMode="auto">
            <a:xfrm>
              <a:off x="3387" y="1791"/>
              <a:ext cx="35" cy="47"/>
            </a:xfrm>
            <a:custGeom>
              <a:avLst/>
              <a:gdLst>
                <a:gd name="T0" fmla="*/ 2 w 5"/>
                <a:gd name="T1" fmla="*/ 0 h 6"/>
                <a:gd name="T2" fmla="*/ 4 w 5"/>
                <a:gd name="T3" fmla="*/ 2 h 6"/>
                <a:gd name="T4" fmla="*/ 4 w 5"/>
                <a:gd name="T5" fmla="*/ 3 h 6"/>
                <a:gd name="T6" fmla="*/ 5 w 5"/>
                <a:gd name="T7" fmla="*/ 4 h 6"/>
                <a:gd name="T8" fmla="*/ 5 w 5"/>
                <a:gd name="T9" fmla="*/ 6 h 6"/>
                <a:gd name="T10" fmla="*/ 5 w 5"/>
                <a:gd name="T11" fmla="*/ 6 h 6"/>
                <a:gd name="T12" fmla="*/ 5 w 5"/>
                <a:gd name="T13" fmla="*/ 6 h 6"/>
                <a:gd name="T14" fmla="*/ 2 w 5"/>
                <a:gd name="T15" fmla="*/ 5 h 6"/>
                <a:gd name="T16" fmla="*/ 2 w 5"/>
                <a:gd name="T17" fmla="*/ 4 h 6"/>
                <a:gd name="T18" fmla="*/ 0 w 5"/>
                <a:gd name="T19" fmla="*/ 1 h 6"/>
                <a:gd name="T20" fmla="*/ 0 w 5"/>
                <a:gd name="T21" fmla="*/ 1 h 6"/>
                <a:gd name="T22" fmla="*/ 1 w 5"/>
                <a:gd name="T23" fmla="*/ 0 h 6"/>
                <a:gd name="T24" fmla="*/ 2 w 5"/>
                <a:gd name="T25" fmla="*/ 0 h 6"/>
                <a:gd name="T26" fmla="*/ 2 w 5"/>
                <a:gd name="T27" fmla="*/ 0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
                <a:gd name="T43" fmla="*/ 0 h 6"/>
                <a:gd name="T44" fmla="*/ 5 w 5"/>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 h="6">
                  <a:moveTo>
                    <a:pt x="2" y="0"/>
                  </a:moveTo>
                  <a:lnTo>
                    <a:pt x="4" y="2"/>
                  </a:lnTo>
                  <a:lnTo>
                    <a:pt x="4" y="3"/>
                  </a:lnTo>
                  <a:lnTo>
                    <a:pt x="5" y="4"/>
                  </a:lnTo>
                  <a:lnTo>
                    <a:pt x="5" y="6"/>
                  </a:lnTo>
                  <a:cubicBezTo>
                    <a:pt x="4" y="6"/>
                    <a:pt x="3" y="5"/>
                    <a:pt x="2" y="5"/>
                  </a:cubicBezTo>
                  <a:cubicBezTo>
                    <a:pt x="2" y="4"/>
                    <a:pt x="2" y="4"/>
                    <a:pt x="2" y="4"/>
                  </a:cubicBezTo>
                  <a:cubicBezTo>
                    <a:pt x="0" y="4"/>
                    <a:pt x="0" y="2"/>
                    <a:pt x="0" y="1"/>
                  </a:cubicBezTo>
                  <a:lnTo>
                    <a:pt x="1" y="0"/>
                  </a:lnTo>
                  <a:lnTo>
                    <a:pt x="2" y="0"/>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54" name="Freeform 322">
              <a:extLst>
                <a:ext uri="{FF2B5EF4-FFF2-40B4-BE49-F238E27FC236}">
                  <a16:creationId xmlns:a16="http://schemas.microsoft.com/office/drawing/2014/main" xmlns="" id="{EA78F911-F231-4031-BC6F-0199F2D28069}"/>
                </a:ext>
              </a:extLst>
            </p:cNvPr>
            <p:cNvSpPr>
              <a:spLocks/>
            </p:cNvSpPr>
            <p:nvPr>
              <p:custDataLst>
                <p:tags r:id="rId319"/>
              </p:custDataLst>
            </p:nvPr>
          </p:nvSpPr>
          <p:spPr bwMode="auto">
            <a:xfrm>
              <a:off x="3575" y="1709"/>
              <a:ext cx="294" cy="164"/>
            </a:xfrm>
            <a:custGeom>
              <a:avLst/>
              <a:gdLst>
                <a:gd name="T0" fmla="*/ 28 w 41"/>
                <a:gd name="T1" fmla="*/ 21 h 22"/>
                <a:gd name="T2" fmla="*/ 24 w 41"/>
                <a:gd name="T3" fmla="*/ 20 h 22"/>
                <a:gd name="T4" fmla="*/ 20 w 41"/>
                <a:gd name="T5" fmla="*/ 18 h 22"/>
                <a:gd name="T6" fmla="*/ 17 w 41"/>
                <a:gd name="T7" fmla="*/ 14 h 22"/>
                <a:gd name="T8" fmla="*/ 13 w 41"/>
                <a:gd name="T9" fmla="*/ 12 h 22"/>
                <a:gd name="T10" fmla="*/ 11 w 41"/>
                <a:gd name="T11" fmla="*/ 10 h 22"/>
                <a:gd name="T12" fmla="*/ 8 w 41"/>
                <a:gd name="T13" fmla="*/ 8 h 22"/>
                <a:gd name="T14" fmla="*/ 5 w 41"/>
                <a:gd name="T15" fmla="*/ 9 h 22"/>
                <a:gd name="T16" fmla="*/ 4 w 41"/>
                <a:gd name="T17" fmla="*/ 11 h 22"/>
                <a:gd name="T18" fmla="*/ 1 w 41"/>
                <a:gd name="T19" fmla="*/ 12 h 22"/>
                <a:gd name="T20" fmla="*/ 0 w 41"/>
                <a:gd name="T21" fmla="*/ 1 h 22"/>
                <a:gd name="T22" fmla="*/ 9 w 41"/>
                <a:gd name="T23" fmla="*/ 2 h 22"/>
                <a:gd name="T24" fmla="*/ 17 w 41"/>
                <a:gd name="T25" fmla="*/ 5 h 22"/>
                <a:gd name="T26" fmla="*/ 21 w 41"/>
                <a:gd name="T27" fmla="*/ 5 h 22"/>
                <a:gd name="T28" fmla="*/ 24 w 41"/>
                <a:gd name="T29" fmla="*/ 8 h 22"/>
                <a:gd name="T30" fmla="*/ 27 w 41"/>
                <a:gd name="T31" fmla="*/ 12 h 22"/>
                <a:gd name="T32" fmla="*/ 31 w 41"/>
                <a:gd name="T33" fmla="*/ 13 h 22"/>
                <a:gd name="T34" fmla="*/ 33 w 41"/>
                <a:gd name="T35" fmla="*/ 11 h 22"/>
                <a:gd name="T36" fmla="*/ 36 w 41"/>
                <a:gd name="T37" fmla="*/ 9 h 22"/>
                <a:gd name="T38" fmla="*/ 35 w 41"/>
                <a:gd name="T39" fmla="*/ 11 h 22"/>
                <a:gd name="T40" fmla="*/ 37 w 41"/>
                <a:gd name="T41" fmla="*/ 12 h 22"/>
                <a:gd name="T42" fmla="*/ 40 w 41"/>
                <a:gd name="T43" fmla="*/ 12 h 22"/>
                <a:gd name="T44" fmla="*/ 40 w 41"/>
                <a:gd name="T45" fmla="*/ 15 h 22"/>
                <a:gd name="T46" fmla="*/ 36 w 41"/>
                <a:gd name="T47" fmla="*/ 15 h 22"/>
                <a:gd name="T48" fmla="*/ 35 w 41"/>
                <a:gd name="T49" fmla="*/ 13 h 22"/>
                <a:gd name="T50" fmla="*/ 33 w 41"/>
                <a:gd name="T51" fmla="*/ 14 h 22"/>
                <a:gd name="T52" fmla="*/ 31 w 41"/>
                <a:gd name="T53" fmla="*/ 17 h 22"/>
                <a:gd name="T54" fmla="*/ 29 w 41"/>
                <a:gd name="T55" fmla="*/ 17 h 22"/>
                <a:gd name="T56" fmla="*/ 32 w 41"/>
                <a:gd name="T57" fmla="*/ 19 h 22"/>
                <a:gd name="T58" fmla="*/ 32 w 41"/>
                <a:gd name="T59" fmla="*/ 22 h 22"/>
                <a:gd name="T60" fmla="*/ 31 w 41"/>
                <a:gd name="T61" fmla="*/ 22 h 22"/>
                <a:gd name="T62" fmla="*/ 29 w 41"/>
                <a:gd name="T63" fmla="*/ 22 h 22"/>
                <a:gd name="T64" fmla="*/ 29 w 41"/>
                <a:gd name="T65" fmla="*/ 21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
                <a:gd name="T100" fmla="*/ 0 h 22"/>
                <a:gd name="T101" fmla="*/ 41 w 41"/>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 h="22">
                  <a:moveTo>
                    <a:pt x="29" y="21"/>
                  </a:moveTo>
                  <a:lnTo>
                    <a:pt x="28" y="21"/>
                  </a:lnTo>
                  <a:lnTo>
                    <a:pt x="26" y="20"/>
                  </a:lnTo>
                  <a:lnTo>
                    <a:pt x="24" y="20"/>
                  </a:lnTo>
                  <a:lnTo>
                    <a:pt x="22" y="18"/>
                  </a:lnTo>
                  <a:lnTo>
                    <a:pt x="20" y="18"/>
                  </a:lnTo>
                  <a:lnTo>
                    <a:pt x="18" y="16"/>
                  </a:lnTo>
                  <a:lnTo>
                    <a:pt x="17" y="14"/>
                  </a:lnTo>
                  <a:lnTo>
                    <a:pt x="15" y="12"/>
                  </a:lnTo>
                  <a:lnTo>
                    <a:pt x="13" y="12"/>
                  </a:lnTo>
                  <a:lnTo>
                    <a:pt x="11" y="12"/>
                  </a:lnTo>
                  <a:lnTo>
                    <a:pt x="11" y="10"/>
                  </a:lnTo>
                  <a:lnTo>
                    <a:pt x="9" y="9"/>
                  </a:lnTo>
                  <a:lnTo>
                    <a:pt x="8" y="8"/>
                  </a:lnTo>
                  <a:lnTo>
                    <a:pt x="6" y="8"/>
                  </a:lnTo>
                  <a:lnTo>
                    <a:pt x="5" y="9"/>
                  </a:lnTo>
                  <a:lnTo>
                    <a:pt x="4" y="10"/>
                  </a:lnTo>
                  <a:lnTo>
                    <a:pt x="4" y="11"/>
                  </a:lnTo>
                  <a:lnTo>
                    <a:pt x="2" y="12"/>
                  </a:lnTo>
                  <a:lnTo>
                    <a:pt x="1" y="12"/>
                  </a:lnTo>
                  <a:lnTo>
                    <a:pt x="2" y="11"/>
                  </a:lnTo>
                  <a:lnTo>
                    <a:pt x="0" y="1"/>
                  </a:lnTo>
                  <a:lnTo>
                    <a:pt x="4" y="0"/>
                  </a:lnTo>
                  <a:lnTo>
                    <a:pt x="9" y="2"/>
                  </a:lnTo>
                  <a:lnTo>
                    <a:pt x="14" y="5"/>
                  </a:lnTo>
                  <a:lnTo>
                    <a:pt x="17" y="5"/>
                  </a:lnTo>
                  <a:lnTo>
                    <a:pt x="19" y="5"/>
                  </a:lnTo>
                  <a:lnTo>
                    <a:pt x="21" y="5"/>
                  </a:lnTo>
                  <a:lnTo>
                    <a:pt x="23" y="6"/>
                  </a:lnTo>
                  <a:lnTo>
                    <a:pt x="24" y="8"/>
                  </a:lnTo>
                  <a:lnTo>
                    <a:pt x="26" y="11"/>
                  </a:lnTo>
                  <a:lnTo>
                    <a:pt x="27" y="12"/>
                  </a:lnTo>
                  <a:lnTo>
                    <a:pt x="29" y="12"/>
                  </a:lnTo>
                  <a:lnTo>
                    <a:pt x="31" y="13"/>
                  </a:lnTo>
                  <a:lnTo>
                    <a:pt x="32" y="12"/>
                  </a:lnTo>
                  <a:lnTo>
                    <a:pt x="33" y="11"/>
                  </a:lnTo>
                  <a:lnTo>
                    <a:pt x="34" y="10"/>
                  </a:lnTo>
                  <a:lnTo>
                    <a:pt x="36" y="9"/>
                  </a:lnTo>
                  <a:lnTo>
                    <a:pt x="37" y="9"/>
                  </a:lnTo>
                  <a:lnTo>
                    <a:pt x="35" y="11"/>
                  </a:lnTo>
                  <a:lnTo>
                    <a:pt x="36" y="12"/>
                  </a:lnTo>
                  <a:lnTo>
                    <a:pt x="37" y="12"/>
                  </a:lnTo>
                  <a:lnTo>
                    <a:pt x="38" y="11"/>
                  </a:lnTo>
                  <a:lnTo>
                    <a:pt x="40" y="12"/>
                  </a:lnTo>
                  <a:lnTo>
                    <a:pt x="41" y="13"/>
                  </a:lnTo>
                  <a:lnTo>
                    <a:pt x="40" y="15"/>
                  </a:lnTo>
                  <a:lnTo>
                    <a:pt x="39" y="15"/>
                  </a:lnTo>
                  <a:lnTo>
                    <a:pt x="36" y="15"/>
                  </a:lnTo>
                  <a:lnTo>
                    <a:pt x="36" y="13"/>
                  </a:lnTo>
                  <a:lnTo>
                    <a:pt x="35" y="13"/>
                  </a:lnTo>
                  <a:lnTo>
                    <a:pt x="33" y="13"/>
                  </a:lnTo>
                  <a:lnTo>
                    <a:pt x="33" y="14"/>
                  </a:lnTo>
                  <a:lnTo>
                    <a:pt x="32" y="15"/>
                  </a:lnTo>
                  <a:lnTo>
                    <a:pt x="31" y="17"/>
                  </a:lnTo>
                  <a:lnTo>
                    <a:pt x="30" y="17"/>
                  </a:lnTo>
                  <a:lnTo>
                    <a:pt x="29" y="17"/>
                  </a:lnTo>
                  <a:lnTo>
                    <a:pt x="31" y="18"/>
                  </a:lnTo>
                  <a:lnTo>
                    <a:pt x="32" y="19"/>
                  </a:lnTo>
                  <a:lnTo>
                    <a:pt x="32" y="21"/>
                  </a:lnTo>
                  <a:lnTo>
                    <a:pt x="32" y="22"/>
                  </a:lnTo>
                  <a:lnTo>
                    <a:pt x="31" y="22"/>
                  </a:lnTo>
                  <a:cubicBezTo>
                    <a:pt x="31" y="22"/>
                    <a:pt x="30" y="22"/>
                    <a:pt x="30" y="22"/>
                  </a:cubicBezTo>
                  <a:cubicBezTo>
                    <a:pt x="29" y="22"/>
                    <a:pt x="29" y="22"/>
                    <a:pt x="29" y="22"/>
                  </a:cubicBezTo>
                  <a:lnTo>
                    <a:pt x="29" y="21"/>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55" name="Freeform 323">
              <a:extLst>
                <a:ext uri="{FF2B5EF4-FFF2-40B4-BE49-F238E27FC236}">
                  <a16:creationId xmlns:a16="http://schemas.microsoft.com/office/drawing/2014/main" xmlns="" id="{C0A6E087-D149-421A-BE2A-9D418542BB1C}"/>
                </a:ext>
              </a:extLst>
            </p:cNvPr>
            <p:cNvSpPr>
              <a:spLocks/>
            </p:cNvSpPr>
            <p:nvPr>
              <p:custDataLst>
                <p:tags r:id="rId320"/>
              </p:custDataLst>
            </p:nvPr>
          </p:nvSpPr>
          <p:spPr bwMode="auto">
            <a:xfrm>
              <a:off x="3782" y="1807"/>
              <a:ext cx="153" cy="82"/>
            </a:xfrm>
            <a:custGeom>
              <a:avLst/>
              <a:gdLst>
                <a:gd name="T0" fmla="*/ 7 w 21"/>
                <a:gd name="T1" fmla="*/ 1 h 11"/>
                <a:gd name="T2" fmla="*/ 5 w 21"/>
                <a:gd name="T3" fmla="*/ 3 h 11"/>
                <a:gd name="T4" fmla="*/ 6 w 21"/>
                <a:gd name="T5" fmla="*/ 4 h 11"/>
                <a:gd name="T6" fmla="*/ 7 w 21"/>
                <a:gd name="T7" fmla="*/ 4 h 11"/>
                <a:gd name="T8" fmla="*/ 10 w 21"/>
                <a:gd name="T9" fmla="*/ 4 h 11"/>
                <a:gd name="T10" fmla="*/ 12 w 21"/>
                <a:gd name="T11" fmla="*/ 5 h 11"/>
                <a:gd name="T12" fmla="*/ 15 w 21"/>
                <a:gd name="T13" fmla="*/ 4 h 11"/>
                <a:gd name="T14" fmla="*/ 17 w 21"/>
                <a:gd name="T15" fmla="*/ 4 h 11"/>
                <a:gd name="T16" fmla="*/ 17 w 21"/>
                <a:gd name="T17" fmla="*/ 4 h 11"/>
                <a:gd name="T18" fmla="*/ 17 w 21"/>
                <a:gd name="T19" fmla="*/ 4 h 11"/>
                <a:gd name="T20" fmla="*/ 17 w 21"/>
                <a:gd name="T21" fmla="*/ 6 h 11"/>
                <a:gd name="T22" fmla="*/ 20 w 21"/>
                <a:gd name="T23" fmla="*/ 8 h 11"/>
                <a:gd name="T24" fmla="*/ 20 w 21"/>
                <a:gd name="T25" fmla="*/ 8 h 11"/>
                <a:gd name="T26" fmla="*/ 21 w 21"/>
                <a:gd name="T27" fmla="*/ 9 h 11"/>
                <a:gd name="T28" fmla="*/ 16 w 21"/>
                <a:gd name="T29" fmla="*/ 9 h 11"/>
                <a:gd name="T30" fmla="*/ 16 w 21"/>
                <a:gd name="T31" fmla="*/ 9 h 11"/>
                <a:gd name="T32" fmla="*/ 14 w 21"/>
                <a:gd name="T33" fmla="*/ 11 h 11"/>
                <a:gd name="T34" fmla="*/ 12 w 21"/>
                <a:gd name="T35" fmla="*/ 7 h 11"/>
                <a:gd name="T36" fmla="*/ 10 w 21"/>
                <a:gd name="T37" fmla="*/ 6 h 11"/>
                <a:gd name="T38" fmla="*/ 9 w 21"/>
                <a:gd name="T39" fmla="*/ 8 h 11"/>
                <a:gd name="T40" fmla="*/ 5 w 21"/>
                <a:gd name="T41" fmla="*/ 10 h 11"/>
                <a:gd name="T42" fmla="*/ 2 w 21"/>
                <a:gd name="T43" fmla="*/ 9 h 11"/>
                <a:gd name="T44" fmla="*/ 2 w 21"/>
                <a:gd name="T45" fmla="*/ 9 h 11"/>
                <a:gd name="T46" fmla="*/ 3 w 21"/>
                <a:gd name="T47" fmla="*/ 9 h 11"/>
                <a:gd name="T48" fmla="*/ 3 w 21"/>
                <a:gd name="T49" fmla="*/ 8 h 11"/>
                <a:gd name="T50" fmla="*/ 3 w 21"/>
                <a:gd name="T51" fmla="*/ 6 h 11"/>
                <a:gd name="T52" fmla="*/ 2 w 21"/>
                <a:gd name="T53" fmla="*/ 5 h 11"/>
                <a:gd name="T54" fmla="*/ 0 w 21"/>
                <a:gd name="T55" fmla="*/ 4 h 11"/>
                <a:gd name="T56" fmla="*/ 1 w 21"/>
                <a:gd name="T57" fmla="*/ 4 h 11"/>
                <a:gd name="T58" fmla="*/ 2 w 21"/>
                <a:gd name="T59" fmla="*/ 4 h 11"/>
                <a:gd name="T60" fmla="*/ 3 w 21"/>
                <a:gd name="T61" fmla="*/ 2 h 11"/>
                <a:gd name="T62" fmla="*/ 4 w 21"/>
                <a:gd name="T63" fmla="*/ 1 h 11"/>
                <a:gd name="T64" fmla="*/ 4 w 21"/>
                <a:gd name="T65" fmla="*/ 0 h 11"/>
                <a:gd name="T66" fmla="*/ 6 w 21"/>
                <a:gd name="T67" fmla="*/ 0 h 11"/>
                <a:gd name="T68" fmla="*/ 7 w 21"/>
                <a:gd name="T69" fmla="*/ 0 h 11"/>
                <a:gd name="T70" fmla="*/ 7 w 21"/>
                <a:gd name="T71" fmla="*/ 2 h 11"/>
                <a:gd name="T72" fmla="*/ 7 w 21"/>
                <a:gd name="T73" fmla="*/ 2 h 11"/>
                <a:gd name="T74" fmla="*/ 7 w 21"/>
                <a:gd name="T75" fmla="*/ 1 h 11"/>
                <a:gd name="T76" fmla="*/ 7 w 21"/>
                <a:gd name="T77" fmla="*/ 1 h 1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
                <a:gd name="T118" fmla="*/ 0 h 11"/>
                <a:gd name="T119" fmla="*/ 21 w 21"/>
                <a:gd name="T120" fmla="*/ 11 h 1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 h="11">
                  <a:moveTo>
                    <a:pt x="7" y="1"/>
                  </a:moveTo>
                  <a:lnTo>
                    <a:pt x="5" y="3"/>
                  </a:lnTo>
                  <a:lnTo>
                    <a:pt x="6" y="4"/>
                  </a:lnTo>
                  <a:lnTo>
                    <a:pt x="7" y="4"/>
                  </a:lnTo>
                  <a:lnTo>
                    <a:pt x="10" y="4"/>
                  </a:lnTo>
                  <a:lnTo>
                    <a:pt x="12" y="5"/>
                  </a:lnTo>
                  <a:lnTo>
                    <a:pt x="15" y="4"/>
                  </a:lnTo>
                  <a:lnTo>
                    <a:pt x="17" y="4"/>
                  </a:lnTo>
                  <a:cubicBezTo>
                    <a:pt x="17" y="4"/>
                    <a:pt x="17" y="5"/>
                    <a:pt x="17" y="6"/>
                  </a:cubicBezTo>
                  <a:cubicBezTo>
                    <a:pt x="19" y="6"/>
                    <a:pt x="20" y="6"/>
                    <a:pt x="20" y="8"/>
                  </a:cubicBezTo>
                  <a:lnTo>
                    <a:pt x="21" y="9"/>
                  </a:lnTo>
                  <a:lnTo>
                    <a:pt x="16" y="9"/>
                  </a:lnTo>
                  <a:cubicBezTo>
                    <a:pt x="16" y="9"/>
                    <a:pt x="15" y="11"/>
                    <a:pt x="14" y="11"/>
                  </a:cubicBezTo>
                  <a:cubicBezTo>
                    <a:pt x="12" y="11"/>
                    <a:pt x="13" y="9"/>
                    <a:pt x="12" y="7"/>
                  </a:cubicBezTo>
                  <a:cubicBezTo>
                    <a:pt x="12" y="7"/>
                    <a:pt x="11" y="6"/>
                    <a:pt x="10" y="6"/>
                  </a:cubicBezTo>
                  <a:cubicBezTo>
                    <a:pt x="10" y="6"/>
                    <a:pt x="9" y="8"/>
                    <a:pt x="9" y="8"/>
                  </a:cubicBezTo>
                  <a:cubicBezTo>
                    <a:pt x="7" y="9"/>
                    <a:pt x="7" y="10"/>
                    <a:pt x="5" y="10"/>
                  </a:cubicBezTo>
                  <a:cubicBezTo>
                    <a:pt x="4" y="10"/>
                    <a:pt x="3" y="10"/>
                    <a:pt x="2" y="9"/>
                  </a:cubicBezTo>
                  <a:lnTo>
                    <a:pt x="3" y="9"/>
                  </a:lnTo>
                  <a:lnTo>
                    <a:pt x="3" y="8"/>
                  </a:lnTo>
                  <a:lnTo>
                    <a:pt x="3" y="6"/>
                  </a:lnTo>
                  <a:lnTo>
                    <a:pt x="2" y="5"/>
                  </a:lnTo>
                  <a:lnTo>
                    <a:pt x="0" y="4"/>
                  </a:lnTo>
                  <a:lnTo>
                    <a:pt x="1" y="4"/>
                  </a:lnTo>
                  <a:lnTo>
                    <a:pt x="2" y="4"/>
                  </a:lnTo>
                  <a:lnTo>
                    <a:pt x="3" y="2"/>
                  </a:lnTo>
                  <a:lnTo>
                    <a:pt x="4" y="1"/>
                  </a:lnTo>
                  <a:lnTo>
                    <a:pt x="4" y="0"/>
                  </a:lnTo>
                  <a:lnTo>
                    <a:pt x="6" y="0"/>
                  </a:lnTo>
                  <a:lnTo>
                    <a:pt x="7" y="0"/>
                  </a:lnTo>
                  <a:lnTo>
                    <a:pt x="7" y="2"/>
                  </a:lnTo>
                  <a:lnTo>
                    <a:pt x="7" y="1"/>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56" name="Freeform 324">
              <a:extLst>
                <a:ext uri="{FF2B5EF4-FFF2-40B4-BE49-F238E27FC236}">
                  <a16:creationId xmlns:a16="http://schemas.microsoft.com/office/drawing/2014/main" xmlns="" id="{A350B83F-2279-45E6-A857-751D15C055BA}"/>
                </a:ext>
              </a:extLst>
            </p:cNvPr>
            <p:cNvSpPr>
              <a:spLocks/>
            </p:cNvSpPr>
            <p:nvPr>
              <p:custDataLst>
                <p:tags r:id="rId321"/>
              </p:custDataLst>
            </p:nvPr>
          </p:nvSpPr>
          <p:spPr bwMode="auto">
            <a:xfrm>
              <a:off x="3818" y="1756"/>
              <a:ext cx="164" cy="90"/>
            </a:xfrm>
            <a:custGeom>
              <a:avLst/>
              <a:gdLst>
                <a:gd name="T0" fmla="*/ 2 w 23"/>
                <a:gd name="T1" fmla="*/ 9 h 12"/>
                <a:gd name="T2" fmla="*/ 5 w 23"/>
                <a:gd name="T3" fmla="*/ 9 h 12"/>
                <a:gd name="T4" fmla="*/ 6 w 23"/>
                <a:gd name="T5" fmla="*/ 9 h 12"/>
                <a:gd name="T6" fmla="*/ 7 w 23"/>
                <a:gd name="T7" fmla="*/ 7 h 12"/>
                <a:gd name="T8" fmla="*/ 6 w 23"/>
                <a:gd name="T9" fmla="*/ 6 h 12"/>
                <a:gd name="T10" fmla="*/ 4 w 23"/>
                <a:gd name="T11" fmla="*/ 5 h 12"/>
                <a:gd name="T12" fmla="*/ 3 w 23"/>
                <a:gd name="T13" fmla="*/ 6 h 12"/>
                <a:gd name="T14" fmla="*/ 2 w 23"/>
                <a:gd name="T15" fmla="*/ 6 h 12"/>
                <a:gd name="T16" fmla="*/ 1 w 23"/>
                <a:gd name="T17" fmla="*/ 5 h 12"/>
                <a:gd name="T18" fmla="*/ 3 w 23"/>
                <a:gd name="T19" fmla="*/ 3 h 12"/>
                <a:gd name="T20" fmla="*/ 2 w 23"/>
                <a:gd name="T21" fmla="*/ 3 h 12"/>
                <a:gd name="T22" fmla="*/ 2 w 23"/>
                <a:gd name="T23" fmla="*/ 3 h 12"/>
                <a:gd name="T24" fmla="*/ 2 w 23"/>
                <a:gd name="T25" fmla="*/ 2 h 12"/>
                <a:gd name="T26" fmla="*/ 3 w 23"/>
                <a:gd name="T27" fmla="*/ 1 h 12"/>
                <a:gd name="T28" fmla="*/ 5 w 23"/>
                <a:gd name="T29" fmla="*/ 1 h 12"/>
                <a:gd name="T30" fmla="*/ 7 w 23"/>
                <a:gd name="T31" fmla="*/ 3 h 12"/>
                <a:gd name="T32" fmla="*/ 8 w 23"/>
                <a:gd name="T33" fmla="*/ 0 h 12"/>
                <a:gd name="T34" fmla="*/ 10 w 23"/>
                <a:gd name="T35" fmla="*/ 1 h 12"/>
                <a:gd name="T36" fmla="*/ 14 w 23"/>
                <a:gd name="T37" fmla="*/ 1 h 12"/>
                <a:gd name="T38" fmla="*/ 16 w 23"/>
                <a:gd name="T39" fmla="*/ 1 h 12"/>
                <a:gd name="T40" fmla="*/ 19 w 23"/>
                <a:gd name="T41" fmla="*/ 1 h 12"/>
                <a:gd name="T42" fmla="*/ 23 w 23"/>
                <a:gd name="T43" fmla="*/ 3 h 12"/>
                <a:gd name="T44" fmla="*/ 23 w 23"/>
                <a:gd name="T45" fmla="*/ 3 h 12"/>
                <a:gd name="T46" fmla="*/ 23 w 23"/>
                <a:gd name="T47" fmla="*/ 3 h 12"/>
                <a:gd name="T48" fmla="*/ 21 w 23"/>
                <a:gd name="T49" fmla="*/ 5 h 12"/>
                <a:gd name="T50" fmla="*/ 17 w 23"/>
                <a:gd name="T51" fmla="*/ 6 h 12"/>
                <a:gd name="T52" fmla="*/ 16 w 23"/>
                <a:gd name="T53" fmla="*/ 8 h 12"/>
                <a:gd name="T54" fmla="*/ 11 w 23"/>
                <a:gd name="T55" fmla="*/ 9 h 12"/>
                <a:gd name="T56" fmla="*/ 12 w 23"/>
                <a:gd name="T57" fmla="*/ 11 h 12"/>
                <a:gd name="T58" fmla="*/ 12 w 23"/>
                <a:gd name="T59" fmla="*/ 11 h 12"/>
                <a:gd name="T60" fmla="*/ 12 w 23"/>
                <a:gd name="T61" fmla="*/ 11 h 12"/>
                <a:gd name="T62" fmla="*/ 10 w 23"/>
                <a:gd name="T63" fmla="*/ 11 h 12"/>
                <a:gd name="T64" fmla="*/ 7 w 23"/>
                <a:gd name="T65" fmla="*/ 12 h 12"/>
                <a:gd name="T66" fmla="*/ 5 w 23"/>
                <a:gd name="T67" fmla="*/ 11 h 12"/>
                <a:gd name="T68" fmla="*/ 2 w 23"/>
                <a:gd name="T69" fmla="*/ 11 h 12"/>
                <a:gd name="T70" fmla="*/ 1 w 23"/>
                <a:gd name="T71" fmla="*/ 11 h 12"/>
                <a:gd name="T72" fmla="*/ 0 w 23"/>
                <a:gd name="T73" fmla="*/ 10 h 12"/>
                <a:gd name="T74" fmla="*/ 2 w 23"/>
                <a:gd name="T75" fmla="*/ 8 h 12"/>
                <a:gd name="T76" fmla="*/ 2 w 23"/>
                <a:gd name="T77" fmla="*/ 9 h 12"/>
                <a:gd name="T78" fmla="*/ 2 w 23"/>
                <a:gd name="T79" fmla="*/ 9 h 1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
                <a:gd name="T121" fmla="*/ 0 h 12"/>
                <a:gd name="T122" fmla="*/ 23 w 23"/>
                <a:gd name="T123" fmla="*/ 12 h 1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 h="12">
                  <a:moveTo>
                    <a:pt x="2" y="9"/>
                  </a:moveTo>
                  <a:lnTo>
                    <a:pt x="5" y="9"/>
                  </a:lnTo>
                  <a:lnTo>
                    <a:pt x="6" y="9"/>
                  </a:lnTo>
                  <a:lnTo>
                    <a:pt x="7" y="7"/>
                  </a:lnTo>
                  <a:lnTo>
                    <a:pt x="6" y="6"/>
                  </a:lnTo>
                  <a:lnTo>
                    <a:pt x="4" y="5"/>
                  </a:lnTo>
                  <a:lnTo>
                    <a:pt x="3" y="6"/>
                  </a:lnTo>
                  <a:lnTo>
                    <a:pt x="2" y="6"/>
                  </a:lnTo>
                  <a:lnTo>
                    <a:pt x="1" y="5"/>
                  </a:lnTo>
                  <a:lnTo>
                    <a:pt x="3" y="3"/>
                  </a:lnTo>
                  <a:lnTo>
                    <a:pt x="2" y="3"/>
                  </a:lnTo>
                  <a:lnTo>
                    <a:pt x="2" y="2"/>
                  </a:lnTo>
                  <a:lnTo>
                    <a:pt x="3" y="1"/>
                  </a:lnTo>
                  <a:lnTo>
                    <a:pt x="5" y="1"/>
                  </a:lnTo>
                  <a:lnTo>
                    <a:pt x="7" y="3"/>
                  </a:lnTo>
                  <a:lnTo>
                    <a:pt x="8" y="0"/>
                  </a:lnTo>
                  <a:lnTo>
                    <a:pt x="10" y="1"/>
                  </a:lnTo>
                  <a:lnTo>
                    <a:pt x="14" y="1"/>
                  </a:lnTo>
                  <a:lnTo>
                    <a:pt x="16" y="1"/>
                  </a:lnTo>
                  <a:lnTo>
                    <a:pt x="19" y="1"/>
                  </a:lnTo>
                  <a:lnTo>
                    <a:pt x="23" y="3"/>
                  </a:lnTo>
                  <a:cubicBezTo>
                    <a:pt x="23" y="4"/>
                    <a:pt x="22" y="5"/>
                    <a:pt x="21" y="5"/>
                  </a:cubicBezTo>
                  <a:cubicBezTo>
                    <a:pt x="20" y="5"/>
                    <a:pt x="18" y="5"/>
                    <a:pt x="17" y="6"/>
                  </a:cubicBezTo>
                  <a:cubicBezTo>
                    <a:pt x="17" y="6"/>
                    <a:pt x="17" y="7"/>
                    <a:pt x="16" y="8"/>
                  </a:cubicBezTo>
                  <a:cubicBezTo>
                    <a:pt x="15" y="8"/>
                    <a:pt x="11" y="8"/>
                    <a:pt x="11" y="9"/>
                  </a:cubicBezTo>
                  <a:cubicBezTo>
                    <a:pt x="11" y="10"/>
                    <a:pt x="12" y="10"/>
                    <a:pt x="12" y="11"/>
                  </a:cubicBezTo>
                  <a:lnTo>
                    <a:pt x="10" y="11"/>
                  </a:lnTo>
                  <a:lnTo>
                    <a:pt x="7" y="12"/>
                  </a:lnTo>
                  <a:lnTo>
                    <a:pt x="5" y="11"/>
                  </a:lnTo>
                  <a:lnTo>
                    <a:pt x="2" y="11"/>
                  </a:lnTo>
                  <a:lnTo>
                    <a:pt x="1" y="11"/>
                  </a:lnTo>
                  <a:lnTo>
                    <a:pt x="0" y="10"/>
                  </a:lnTo>
                  <a:lnTo>
                    <a:pt x="2" y="8"/>
                  </a:lnTo>
                  <a:lnTo>
                    <a:pt x="2" y="9"/>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57" name="Freeform 325">
              <a:extLst>
                <a:ext uri="{FF2B5EF4-FFF2-40B4-BE49-F238E27FC236}">
                  <a16:creationId xmlns:a16="http://schemas.microsoft.com/office/drawing/2014/main" xmlns="" id="{47D5446B-1305-44DE-9368-608CAA4F7FED}"/>
                </a:ext>
              </a:extLst>
            </p:cNvPr>
            <p:cNvSpPr>
              <a:spLocks/>
            </p:cNvSpPr>
            <p:nvPr>
              <p:custDataLst>
                <p:tags r:id="rId322"/>
              </p:custDataLst>
            </p:nvPr>
          </p:nvSpPr>
          <p:spPr bwMode="auto">
            <a:xfrm>
              <a:off x="3532" y="1768"/>
              <a:ext cx="250" cy="160"/>
            </a:xfrm>
            <a:custGeom>
              <a:avLst/>
              <a:gdLst>
                <a:gd name="T0" fmla="*/ 35 w 35"/>
                <a:gd name="T1" fmla="*/ 14 h 21"/>
                <a:gd name="T2" fmla="*/ 33 w 35"/>
                <a:gd name="T3" fmla="*/ 14 h 21"/>
                <a:gd name="T4" fmla="*/ 31 w 35"/>
                <a:gd name="T5" fmla="*/ 18 h 21"/>
                <a:gd name="T6" fmla="*/ 27 w 35"/>
                <a:gd name="T7" fmla="*/ 20 h 21"/>
                <a:gd name="T8" fmla="*/ 25 w 35"/>
                <a:gd name="T9" fmla="*/ 20 h 21"/>
                <a:gd name="T10" fmla="*/ 24 w 35"/>
                <a:gd name="T11" fmla="*/ 16 h 21"/>
                <a:gd name="T12" fmla="*/ 14 w 35"/>
                <a:gd name="T13" fmla="*/ 12 h 21"/>
                <a:gd name="T14" fmla="*/ 14 w 35"/>
                <a:gd name="T15" fmla="*/ 12 h 21"/>
                <a:gd name="T16" fmla="*/ 10 w 35"/>
                <a:gd name="T17" fmla="*/ 12 h 21"/>
                <a:gd name="T18" fmla="*/ 10 w 35"/>
                <a:gd name="T19" fmla="*/ 12 h 21"/>
                <a:gd name="T20" fmla="*/ 7 w 35"/>
                <a:gd name="T21" fmla="*/ 14 h 21"/>
                <a:gd name="T22" fmla="*/ 5 w 35"/>
                <a:gd name="T23" fmla="*/ 14 h 21"/>
                <a:gd name="T24" fmla="*/ 5 w 35"/>
                <a:gd name="T25" fmla="*/ 14 h 21"/>
                <a:gd name="T26" fmla="*/ 3 w 35"/>
                <a:gd name="T27" fmla="*/ 12 h 21"/>
                <a:gd name="T28" fmla="*/ 3 w 35"/>
                <a:gd name="T29" fmla="*/ 12 h 21"/>
                <a:gd name="T30" fmla="*/ 3 w 35"/>
                <a:gd name="T31" fmla="*/ 8 h 21"/>
                <a:gd name="T32" fmla="*/ 2 w 35"/>
                <a:gd name="T33" fmla="*/ 8 h 21"/>
                <a:gd name="T34" fmla="*/ 1 w 35"/>
                <a:gd name="T35" fmla="*/ 11 h 21"/>
                <a:gd name="T36" fmla="*/ 1 w 35"/>
                <a:gd name="T37" fmla="*/ 8 h 21"/>
                <a:gd name="T38" fmla="*/ 2 w 35"/>
                <a:gd name="T39" fmla="*/ 7 h 21"/>
                <a:gd name="T40" fmla="*/ 1 w 35"/>
                <a:gd name="T41" fmla="*/ 6 h 21"/>
                <a:gd name="T42" fmla="*/ 0 w 35"/>
                <a:gd name="T43" fmla="*/ 5 h 21"/>
                <a:gd name="T44" fmla="*/ 1 w 35"/>
                <a:gd name="T45" fmla="*/ 4 h 21"/>
                <a:gd name="T46" fmla="*/ 3 w 35"/>
                <a:gd name="T47" fmla="*/ 5 h 21"/>
                <a:gd name="T48" fmla="*/ 4 w 35"/>
                <a:gd name="T49" fmla="*/ 2 h 21"/>
                <a:gd name="T50" fmla="*/ 2 w 35"/>
                <a:gd name="T51" fmla="*/ 1 h 21"/>
                <a:gd name="T52" fmla="*/ 2 w 35"/>
                <a:gd name="T53" fmla="*/ 1 h 21"/>
                <a:gd name="T54" fmla="*/ 5 w 35"/>
                <a:gd name="T55" fmla="*/ 2 h 21"/>
                <a:gd name="T56" fmla="*/ 6 w 35"/>
                <a:gd name="T57" fmla="*/ 4 h 21"/>
                <a:gd name="T58" fmla="*/ 8 w 35"/>
                <a:gd name="T59" fmla="*/ 4 h 21"/>
                <a:gd name="T60" fmla="*/ 10 w 35"/>
                <a:gd name="T61" fmla="*/ 3 h 21"/>
                <a:gd name="T62" fmla="*/ 10 w 35"/>
                <a:gd name="T63" fmla="*/ 2 h 21"/>
                <a:gd name="T64" fmla="*/ 11 w 35"/>
                <a:gd name="T65" fmla="*/ 1 h 21"/>
                <a:gd name="T66" fmla="*/ 12 w 35"/>
                <a:gd name="T67" fmla="*/ 0 h 21"/>
                <a:gd name="T68" fmla="*/ 14 w 35"/>
                <a:gd name="T69" fmla="*/ 0 h 21"/>
                <a:gd name="T70" fmla="*/ 15 w 35"/>
                <a:gd name="T71" fmla="*/ 1 h 21"/>
                <a:gd name="T72" fmla="*/ 17 w 35"/>
                <a:gd name="T73" fmla="*/ 2 h 21"/>
                <a:gd name="T74" fmla="*/ 17 w 35"/>
                <a:gd name="T75" fmla="*/ 4 h 21"/>
                <a:gd name="T76" fmla="*/ 19 w 35"/>
                <a:gd name="T77" fmla="*/ 4 h 21"/>
                <a:gd name="T78" fmla="*/ 21 w 35"/>
                <a:gd name="T79" fmla="*/ 4 h 21"/>
                <a:gd name="T80" fmla="*/ 23 w 35"/>
                <a:gd name="T81" fmla="*/ 6 h 21"/>
                <a:gd name="T82" fmla="*/ 24 w 35"/>
                <a:gd name="T83" fmla="*/ 8 h 21"/>
                <a:gd name="T84" fmla="*/ 26 w 35"/>
                <a:gd name="T85" fmla="*/ 10 h 21"/>
                <a:gd name="T86" fmla="*/ 28 w 35"/>
                <a:gd name="T87" fmla="*/ 10 h 21"/>
                <a:gd name="T88" fmla="*/ 30 w 35"/>
                <a:gd name="T89" fmla="*/ 12 h 21"/>
                <a:gd name="T90" fmla="*/ 32 w 35"/>
                <a:gd name="T91" fmla="*/ 12 h 21"/>
                <a:gd name="T92" fmla="*/ 34 w 35"/>
                <a:gd name="T93" fmla="*/ 13 h 21"/>
                <a:gd name="T94" fmla="*/ 35 w 35"/>
                <a:gd name="T95" fmla="*/ 13 h 21"/>
                <a:gd name="T96" fmla="*/ 35 w 35"/>
                <a:gd name="T97" fmla="*/ 14 h 21"/>
                <a:gd name="T98" fmla="*/ 35 w 35"/>
                <a:gd name="T99" fmla="*/ 14 h 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5"/>
                <a:gd name="T151" fmla="*/ 0 h 21"/>
                <a:gd name="T152" fmla="*/ 35 w 35"/>
                <a:gd name="T153" fmla="*/ 21 h 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5" h="21">
                  <a:moveTo>
                    <a:pt x="35" y="14"/>
                  </a:moveTo>
                  <a:cubicBezTo>
                    <a:pt x="34" y="13"/>
                    <a:pt x="33" y="13"/>
                    <a:pt x="33" y="14"/>
                  </a:cubicBezTo>
                  <a:cubicBezTo>
                    <a:pt x="32" y="14"/>
                    <a:pt x="32" y="16"/>
                    <a:pt x="31" y="18"/>
                  </a:cubicBezTo>
                  <a:cubicBezTo>
                    <a:pt x="30" y="19"/>
                    <a:pt x="29" y="20"/>
                    <a:pt x="27" y="20"/>
                  </a:cubicBezTo>
                  <a:cubicBezTo>
                    <a:pt x="26" y="20"/>
                    <a:pt x="26" y="21"/>
                    <a:pt x="25" y="20"/>
                  </a:cubicBezTo>
                  <a:cubicBezTo>
                    <a:pt x="25" y="19"/>
                    <a:pt x="24" y="18"/>
                    <a:pt x="24" y="16"/>
                  </a:cubicBezTo>
                  <a:cubicBezTo>
                    <a:pt x="20" y="16"/>
                    <a:pt x="20" y="13"/>
                    <a:pt x="14" y="12"/>
                  </a:cubicBezTo>
                  <a:lnTo>
                    <a:pt x="10" y="12"/>
                  </a:lnTo>
                  <a:cubicBezTo>
                    <a:pt x="10" y="12"/>
                    <a:pt x="7" y="14"/>
                    <a:pt x="7" y="14"/>
                  </a:cubicBezTo>
                  <a:cubicBezTo>
                    <a:pt x="6" y="14"/>
                    <a:pt x="6" y="14"/>
                    <a:pt x="5" y="14"/>
                  </a:cubicBezTo>
                  <a:lnTo>
                    <a:pt x="3" y="12"/>
                  </a:lnTo>
                  <a:cubicBezTo>
                    <a:pt x="3" y="11"/>
                    <a:pt x="3" y="10"/>
                    <a:pt x="3" y="8"/>
                  </a:cubicBezTo>
                  <a:cubicBezTo>
                    <a:pt x="3" y="8"/>
                    <a:pt x="2" y="8"/>
                    <a:pt x="2" y="8"/>
                  </a:cubicBezTo>
                  <a:cubicBezTo>
                    <a:pt x="2" y="9"/>
                    <a:pt x="2" y="10"/>
                    <a:pt x="1" y="11"/>
                  </a:cubicBezTo>
                  <a:cubicBezTo>
                    <a:pt x="2" y="10"/>
                    <a:pt x="1" y="9"/>
                    <a:pt x="1" y="8"/>
                  </a:cubicBezTo>
                  <a:cubicBezTo>
                    <a:pt x="1" y="8"/>
                    <a:pt x="2" y="7"/>
                    <a:pt x="2" y="7"/>
                  </a:cubicBezTo>
                  <a:cubicBezTo>
                    <a:pt x="2" y="6"/>
                    <a:pt x="1" y="6"/>
                    <a:pt x="1" y="6"/>
                  </a:cubicBezTo>
                  <a:cubicBezTo>
                    <a:pt x="1" y="6"/>
                    <a:pt x="0" y="6"/>
                    <a:pt x="0" y="5"/>
                  </a:cubicBezTo>
                  <a:cubicBezTo>
                    <a:pt x="0" y="5"/>
                    <a:pt x="1" y="4"/>
                    <a:pt x="1" y="4"/>
                  </a:cubicBezTo>
                  <a:cubicBezTo>
                    <a:pt x="2" y="4"/>
                    <a:pt x="2" y="5"/>
                    <a:pt x="3" y="5"/>
                  </a:cubicBezTo>
                  <a:cubicBezTo>
                    <a:pt x="3" y="4"/>
                    <a:pt x="4" y="4"/>
                    <a:pt x="4" y="2"/>
                  </a:cubicBezTo>
                  <a:cubicBezTo>
                    <a:pt x="3" y="2"/>
                    <a:pt x="2" y="2"/>
                    <a:pt x="2" y="1"/>
                  </a:cubicBezTo>
                  <a:lnTo>
                    <a:pt x="5" y="2"/>
                  </a:lnTo>
                  <a:lnTo>
                    <a:pt x="6" y="4"/>
                  </a:lnTo>
                  <a:lnTo>
                    <a:pt x="8" y="4"/>
                  </a:lnTo>
                  <a:lnTo>
                    <a:pt x="10" y="3"/>
                  </a:lnTo>
                  <a:lnTo>
                    <a:pt x="10" y="2"/>
                  </a:lnTo>
                  <a:lnTo>
                    <a:pt x="11" y="1"/>
                  </a:lnTo>
                  <a:lnTo>
                    <a:pt x="12" y="0"/>
                  </a:lnTo>
                  <a:lnTo>
                    <a:pt x="14" y="0"/>
                  </a:lnTo>
                  <a:lnTo>
                    <a:pt x="15" y="1"/>
                  </a:lnTo>
                  <a:lnTo>
                    <a:pt x="17" y="2"/>
                  </a:lnTo>
                  <a:lnTo>
                    <a:pt x="17" y="4"/>
                  </a:lnTo>
                  <a:lnTo>
                    <a:pt x="19" y="4"/>
                  </a:lnTo>
                  <a:lnTo>
                    <a:pt x="21" y="4"/>
                  </a:lnTo>
                  <a:lnTo>
                    <a:pt x="23" y="6"/>
                  </a:lnTo>
                  <a:lnTo>
                    <a:pt x="24" y="8"/>
                  </a:lnTo>
                  <a:lnTo>
                    <a:pt x="26" y="10"/>
                  </a:lnTo>
                  <a:lnTo>
                    <a:pt x="28" y="10"/>
                  </a:lnTo>
                  <a:lnTo>
                    <a:pt x="30" y="12"/>
                  </a:lnTo>
                  <a:lnTo>
                    <a:pt x="32" y="12"/>
                  </a:lnTo>
                  <a:lnTo>
                    <a:pt x="34" y="13"/>
                  </a:lnTo>
                  <a:lnTo>
                    <a:pt x="35" y="13"/>
                  </a:lnTo>
                  <a:lnTo>
                    <a:pt x="35" y="14"/>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58" name="Freeform 326">
              <a:extLst>
                <a:ext uri="{FF2B5EF4-FFF2-40B4-BE49-F238E27FC236}">
                  <a16:creationId xmlns:a16="http://schemas.microsoft.com/office/drawing/2014/main" xmlns="" id="{C9748C0C-C327-4D8F-B288-AAAB5F609C75}"/>
                </a:ext>
              </a:extLst>
            </p:cNvPr>
            <p:cNvSpPr>
              <a:spLocks/>
            </p:cNvSpPr>
            <p:nvPr>
              <p:custDataLst>
                <p:tags r:id="rId323"/>
              </p:custDataLst>
            </p:nvPr>
          </p:nvSpPr>
          <p:spPr bwMode="auto">
            <a:xfrm>
              <a:off x="3403" y="1494"/>
              <a:ext cx="646" cy="313"/>
            </a:xfrm>
            <a:custGeom>
              <a:avLst/>
              <a:gdLst>
                <a:gd name="T0" fmla="*/ 23 w 90"/>
                <a:gd name="T1" fmla="*/ 38 h 41"/>
                <a:gd name="T2" fmla="*/ 19 w 90"/>
                <a:gd name="T3" fmla="*/ 37 h 41"/>
                <a:gd name="T4" fmla="*/ 14 w 90"/>
                <a:gd name="T5" fmla="*/ 34 h 41"/>
                <a:gd name="T6" fmla="*/ 12 w 90"/>
                <a:gd name="T7" fmla="*/ 29 h 41"/>
                <a:gd name="T8" fmla="*/ 10 w 90"/>
                <a:gd name="T9" fmla="*/ 23 h 41"/>
                <a:gd name="T10" fmla="*/ 6 w 90"/>
                <a:gd name="T11" fmla="*/ 25 h 41"/>
                <a:gd name="T12" fmla="*/ 5 w 90"/>
                <a:gd name="T13" fmla="*/ 22 h 41"/>
                <a:gd name="T14" fmla="*/ 2 w 90"/>
                <a:gd name="T15" fmla="*/ 20 h 41"/>
                <a:gd name="T16" fmla="*/ 0 w 90"/>
                <a:gd name="T17" fmla="*/ 16 h 41"/>
                <a:gd name="T18" fmla="*/ 3 w 90"/>
                <a:gd name="T19" fmla="*/ 15 h 41"/>
                <a:gd name="T20" fmla="*/ 4 w 90"/>
                <a:gd name="T21" fmla="*/ 13 h 41"/>
                <a:gd name="T22" fmla="*/ 8 w 90"/>
                <a:gd name="T23" fmla="*/ 11 h 41"/>
                <a:gd name="T24" fmla="*/ 13 w 90"/>
                <a:gd name="T25" fmla="*/ 11 h 41"/>
                <a:gd name="T26" fmla="*/ 19 w 90"/>
                <a:gd name="T27" fmla="*/ 13 h 41"/>
                <a:gd name="T28" fmla="*/ 24 w 90"/>
                <a:gd name="T29" fmla="*/ 12 h 41"/>
                <a:gd name="T30" fmla="*/ 30 w 90"/>
                <a:gd name="T31" fmla="*/ 13 h 41"/>
                <a:gd name="T32" fmla="*/ 31 w 90"/>
                <a:gd name="T33" fmla="*/ 11 h 41"/>
                <a:gd name="T34" fmla="*/ 29 w 90"/>
                <a:gd name="T35" fmla="*/ 9 h 41"/>
                <a:gd name="T36" fmla="*/ 29 w 90"/>
                <a:gd name="T37" fmla="*/ 5 h 41"/>
                <a:gd name="T38" fmla="*/ 38 w 90"/>
                <a:gd name="T39" fmla="*/ 2 h 41"/>
                <a:gd name="T40" fmla="*/ 44 w 90"/>
                <a:gd name="T41" fmla="*/ 0 h 41"/>
                <a:gd name="T42" fmla="*/ 50 w 90"/>
                <a:gd name="T43" fmla="*/ 1 h 41"/>
                <a:gd name="T44" fmla="*/ 52 w 90"/>
                <a:gd name="T45" fmla="*/ 3 h 41"/>
                <a:gd name="T46" fmla="*/ 56 w 90"/>
                <a:gd name="T47" fmla="*/ 4 h 41"/>
                <a:gd name="T48" fmla="*/ 59 w 90"/>
                <a:gd name="T49" fmla="*/ 5 h 41"/>
                <a:gd name="T50" fmla="*/ 62 w 90"/>
                <a:gd name="T51" fmla="*/ 4 h 41"/>
                <a:gd name="T52" fmla="*/ 68 w 90"/>
                <a:gd name="T53" fmla="*/ 8 h 41"/>
                <a:gd name="T54" fmla="*/ 73 w 90"/>
                <a:gd name="T55" fmla="*/ 13 h 41"/>
                <a:gd name="T56" fmla="*/ 76 w 90"/>
                <a:gd name="T57" fmla="*/ 13 h 41"/>
                <a:gd name="T58" fmla="*/ 81 w 90"/>
                <a:gd name="T59" fmla="*/ 12 h 41"/>
                <a:gd name="T60" fmla="*/ 86 w 90"/>
                <a:gd name="T61" fmla="*/ 16 h 41"/>
                <a:gd name="T62" fmla="*/ 89 w 90"/>
                <a:gd name="T63" fmla="*/ 17 h 41"/>
                <a:gd name="T64" fmla="*/ 86 w 90"/>
                <a:gd name="T65" fmla="*/ 23 h 41"/>
                <a:gd name="T66" fmla="*/ 78 w 90"/>
                <a:gd name="T67" fmla="*/ 29 h 41"/>
                <a:gd name="T68" fmla="*/ 81 w 90"/>
                <a:gd name="T69" fmla="*/ 37 h 41"/>
                <a:gd name="T70" fmla="*/ 77 w 90"/>
                <a:gd name="T71" fmla="*/ 35 h 41"/>
                <a:gd name="T72" fmla="*/ 68 w 90"/>
                <a:gd name="T73" fmla="*/ 35 h 41"/>
                <a:gd name="T74" fmla="*/ 63 w 90"/>
                <a:gd name="T75" fmla="*/ 35 h 41"/>
                <a:gd name="T76" fmla="*/ 60 w 90"/>
                <a:gd name="T77" fmla="*/ 37 h 41"/>
                <a:gd name="T78" fmla="*/ 57 w 90"/>
                <a:gd name="T79" fmla="*/ 39 h 41"/>
                <a:gd name="T80" fmla="*/ 53 w 90"/>
                <a:gd name="T81" fmla="*/ 40 h 41"/>
                <a:gd name="T82" fmla="*/ 48 w 90"/>
                <a:gd name="T83" fmla="*/ 36 h 41"/>
                <a:gd name="T84" fmla="*/ 43 w 90"/>
                <a:gd name="T85" fmla="*/ 33 h 41"/>
                <a:gd name="T86" fmla="*/ 33 w 90"/>
                <a:gd name="T87" fmla="*/ 30 h 41"/>
                <a:gd name="T88" fmla="*/ 25 w 90"/>
                <a:gd name="T89" fmla="*/ 40 h 41"/>
                <a:gd name="T90" fmla="*/ 26 w 90"/>
                <a:gd name="T91" fmla="*/ 40 h 4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0"/>
                <a:gd name="T139" fmla="*/ 0 h 41"/>
                <a:gd name="T140" fmla="*/ 90 w 90"/>
                <a:gd name="T141" fmla="*/ 41 h 4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0" h="41">
                  <a:moveTo>
                    <a:pt x="26" y="40"/>
                  </a:moveTo>
                  <a:lnTo>
                    <a:pt x="24" y="40"/>
                  </a:lnTo>
                  <a:lnTo>
                    <a:pt x="23" y="38"/>
                  </a:lnTo>
                  <a:lnTo>
                    <a:pt x="20" y="37"/>
                  </a:lnTo>
                  <a:cubicBezTo>
                    <a:pt x="19" y="37"/>
                    <a:pt x="19" y="37"/>
                    <a:pt x="19" y="37"/>
                  </a:cubicBezTo>
                  <a:cubicBezTo>
                    <a:pt x="18" y="37"/>
                    <a:pt x="17" y="37"/>
                    <a:pt x="18" y="38"/>
                  </a:cubicBezTo>
                  <a:cubicBezTo>
                    <a:pt x="16" y="38"/>
                    <a:pt x="17" y="36"/>
                    <a:pt x="17" y="35"/>
                  </a:cubicBezTo>
                  <a:cubicBezTo>
                    <a:pt x="16" y="35"/>
                    <a:pt x="14" y="35"/>
                    <a:pt x="14" y="34"/>
                  </a:cubicBezTo>
                  <a:cubicBezTo>
                    <a:pt x="12" y="34"/>
                    <a:pt x="12" y="30"/>
                    <a:pt x="11" y="30"/>
                  </a:cubicBezTo>
                  <a:cubicBezTo>
                    <a:pt x="11" y="30"/>
                    <a:pt x="11" y="30"/>
                    <a:pt x="11" y="29"/>
                  </a:cubicBezTo>
                  <a:cubicBezTo>
                    <a:pt x="11" y="29"/>
                    <a:pt x="12" y="29"/>
                    <a:pt x="12" y="29"/>
                  </a:cubicBezTo>
                  <a:cubicBezTo>
                    <a:pt x="12" y="28"/>
                    <a:pt x="13" y="27"/>
                    <a:pt x="16" y="27"/>
                  </a:cubicBezTo>
                  <a:cubicBezTo>
                    <a:pt x="15" y="26"/>
                    <a:pt x="14" y="25"/>
                    <a:pt x="14" y="23"/>
                  </a:cubicBezTo>
                  <a:cubicBezTo>
                    <a:pt x="13" y="23"/>
                    <a:pt x="12" y="23"/>
                    <a:pt x="10" y="23"/>
                  </a:cubicBezTo>
                  <a:cubicBezTo>
                    <a:pt x="8" y="23"/>
                    <a:pt x="7" y="24"/>
                    <a:pt x="6" y="25"/>
                  </a:cubicBezTo>
                  <a:lnTo>
                    <a:pt x="5" y="24"/>
                  </a:lnTo>
                  <a:lnTo>
                    <a:pt x="6" y="23"/>
                  </a:lnTo>
                  <a:lnTo>
                    <a:pt x="5" y="22"/>
                  </a:lnTo>
                  <a:lnTo>
                    <a:pt x="4" y="21"/>
                  </a:lnTo>
                  <a:lnTo>
                    <a:pt x="2" y="21"/>
                  </a:lnTo>
                  <a:lnTo>
                    <a:pt x="2" y="20"/>
                  </a:lnTo>
                  <a:lnTo>
                    <a:pt x="1" y="19"/>
                  </a:lnTo>
                  <a:lnTo>
                    <a:pt x="0" y="18"/>
                  </a:lnTo>
                  <a:lnTo>
                    <a:pt x="0" y="16"/>
                  </a:lnTo>
                  <a:lnTo>
                    <a:pt x="1" y="15"/>
                  </a:lnTo>
                  <a:lnTo>
                    <a:pt x="1" y="14"/>
                  </a:lnTo>
                  <a:lnTo>
                    <a:pt x="3" y="15"/>
                  </a:lnTo>
                  <a:lnTo>
                    <a:pt x="4" y="15"/>
                  </a:lnTo>
                  <a:lnTo>
                    <a:pt x="5" y="15"/>
                  </a:lnTo>
                  <a:lnTo>
                    <a:pt x="4" y="13"/>
                  </a:lnTo>
                  <a:lnTo>
                    <a:pt x="5" y="13"/>
                  </a:lnTo>
                  <a:lnTo>
                    <a:pt x="7" y="11"/>
                  </a:lnTo>
                  <a:lnTo>
                    <a:pt x="8" y="11"/>
                  </a:lnTo>
                  <a:lnTo>
                    <a:pt x="10" y="11"/>
                  </a:lnTo>
                  <a:lnTo>
                    <a:pt x="11" y="10"/>
                  </a:lnTo>
                  <a:lnTo>
                    <a:pt x="13" y="11"/>
                  </a:lnTo>
                  <a:lnTo>
                    <a:pt x="15" y="12"/>
                  </a:lnTo>
                  <a:lnTo>
                    <a:pt x="17" y="13"/>
                  </a:lnTo>
                  <a:lnTo>
                    <a:pt x="19" y="13"/>
                  </a:lnTo>
                  <a:lnTo>
                    <a:pt x="21" y="12"/>
                  </a:lnTo>
                  <a:lnTo>
                    <a:pt x="22" y="12"/>
                  </a:lnTo>
                  <a:lnTo>
                    <a:pt x="24" y="12"/>
                  </a:lnTo>
                  <a:lnTo>
                    <a:pt x="26" y="13"/>
                  </a:lnTo>
                  <a:lnTo>
                    <a:pt x="28" y="13"/>
                  </a:lnTo>
                  <a:lnTo>
                    <a:pt x="30" y="13"/>
                  </a:lnTo>
                  <a:lnTo>
                    <a:pt x="32" y="12"/>
                  </a:lnTo>
                  <a:lnTo>
                    <a:pt x="32" y="11"/>
                  </a:lnTo>
                  <a:lnTo>
                    <a:pt x="31" y="11"/>
                  </a:lnTo>
                  <a:lnTo>
                    <a:pt x="29" y="10"/>
                  </a:lnTo>
                  <a:lnTo>
                    <a:pt x="28" y="10"/>
                  </a:lnTo>
                  <a:lnTo>
                    <a:pt x="29" y="9"/>
                  </a:lnTo>
                  <a:lnTo>
                    <a:pt x="29" y="7"/>
                  </a:lnTo>
                  <a:lnTo>
                    <a:pt x="31" y="7"/>
                  </a:lnTo>
                  <a:lnTo>
                    <a:pt x="29" y="5"/>
                  </a:lnTo>
                  <a:lnTo>
                    <a:pt x="33" y="4"/>
                  </a:lnTo>
                  <a:lnTo>
                    <a:pt x="37" y="3"/>
                  </a:lnTo>
                  <a:lnTo>
                    <a:pt x="38" y="2"/>
                  </a:lnTo>
                  <a:lnTo>
                    <a:pt x="40" y="2"/>
                  </a:lnTo>
                  <a:lnTo>
                    <a:pt x="43" y="1"/>
                  </a:lnTo>
                  <a:lnTo>
                    <a:pt x="44" y="0"/>
                  </a:lnTo>
                  <a:lnTo>
                    <a:pt x="47" y="1"/>
                  </a:lnTo>
                  <a:lnTo>
                    <a:pt x="48" y="1"/>
                  </a:lnTo>
                  <a:lnTo>
                    <a:pt x="50" y="1"/>
                  </a:lnTo>
                  <a:lnTo>
                    <a:pt x="50" y="4"/>
                  </a:lnTo>
                  <a:lnTo>
                    <a:pt x="52" y="4"/>
                  </a:lnTo>
                  <a:lnTo>
                    <a:pt x="52" y="3"/>
                  </a:lnTo>
                  <a:lnTo>
                    <a:pt x="53" y="4"/>
                  </a:lnTo>
                  <a:lnTo>
                    <a:pt x="55" y="4"/>
                  </a:lnTo>
                  <a:lnTo>
                    <a:pt x="56" y="4"/>
                  </a:lnTo>
                  <a:lnTo>
                    <a:pt x="56" y="6"/>
                  </a:lnTo>
                  <a:lnTo>
                    <a:pt x="58" y="6"/>
                  </a:lnTo>
                  <a:lnTo>
                    <a:pt x="59" y="5"/>
                  </a:lnTo>
                  <a:lnTo>
                    <a:pt x="61" y="3"/>
                  </a:lnTo>
                  <a:lnTo>
                    <a:pt x="62" y="3"/>
                  </a:lnTo>
                  <a:lnTo>
                    <a:pt x="62" y="4"/>
                  </a:lnTo>
                  <a:lnTo>
                    <a:pt x="64" y="5"/>
                  </a:lnTo>
                  <a:lnTo>
                    <a:pt x="66" y="6"/>
                  </a:lnTo>
                  <a:lnTo>
                    <a:pt x="68" y="8"/>
                  </a:lnTo>
                  <a:lnTo>
                    <a:pt x="70" y="10"/>
                  </a:lnTo>
                  <a:lnTo>
                    <a:pt x="72" y="12"/>
                  </a:lnTo>
                  <a:lnTo>
                    <a:pt x="73" y="13"/>
                  </a:lnTo>
                  <a:lnTo>
                    <a:pt x="74" y="12"/>
                  </a:lnTo>
                  <a:lnTo>
                    <a:pt x="75" y="11"/>
                  </a:lnTo>
                  <a:lnTo>
                    <a:pt x="76" y="13"/>
                  </a:lnTo>
                  <a:lnTo>
                    <a:pt x="77" y="13"/>
                  </a:lnTo>
                  <a:lnTo>
                    <a:pt x="80" y="13"/>
                  </a:lnTo>
                  <a:lnTo>
                    <a:pt x="81" y="12"/>
                  </a:lnTo>
                  <a:lnTo>
                    <a:pt x="82" y="14"/>
                  </a:lnTo>
                  <a:lnTo>
                    <a:pt x="85" y="15"/>
                  </a:lnTo>
                  <a:lnTo>
                    <a:pt x="86" y="16"/>
                  </a:lnTo>
                  <a:lnTo>
                    <a:pt x="89" y="16"/>
                  </a:lnTo>
                  <a:lnTo>
                    <a:pt x="89" y="17"/>
                  </a:lnTo>
                  <a:cubicBezTo>
                    <a:pt x="89" y="17"/>
                    <a:pt x="90" y="19"/>
                    <a:pt x="87" y="19"/>
                  </a:cubicBezTo>
                  <a:cubicBezTo>
                    <a:pt x="85" y="19"/>
                    <a:pt x="90" y="23"/>
                    <a:pt x="87" y="23"/>
                  </a:cubicBezTo>
                  <a:cubicBezTo>
                    <a:pt x="87" y="23"/>
                    <a:pt x="86" y="23"/>
                    <a:pt x="86" y="23"/>
                  </a:cubicBezTo>
                  <a:cubicBezTo>
                    <a:pt x="85" y="23"/>
                    <a:pt x="84" y="23"/>
                    <a:pt x="83" y="22"/>
                  </a:cubicBezTo>
                  <a:cubicBezTo>
                    <a:pt x="82" y="23"/>
                    <a:pt x="84" y="28"/>
                    <a:pt x="83" y="28"/>
                  </a:cubicBezTo>
                  <a:cubicBezTo>
                    <a:pt x="82" y="28"/>
                    <a:pt x="78" y="28"/>
                    <a:pt x="78" y="29"/>
                  </a:cubicBezTo>
                  <a:cubicBezTo>
                    <a:pt x="81" y="30"/>
                    <a:pt x="80" y="33"/>
                    <a:pt x="82" y="33"/>
                  </a:cubicBezTo>
                  <a:cubicBezTo>
                    <a:pt x="81" y="34"/>
                    <a:pt x="82" y="34"/>
                    <a:pt x="82" y="35"/>
                  </a:cubicBezTo>
                  <a:cubicBezTo>
                    <a:pt x="82" y="35"/>
                    <a:pt x="82" y="36"/>
                    <a:pt x="81" y="37"/>
                  </a:cubicBezTo>
                  <a:lnTo>
                    <a:pt x="80" y="37"/>
                  </a:lnTo>
                  <a:lnTo>
                    <a:pt x="77" y="35"/>
                  </a:lnTo>
                  <a:lnTo>
                    <a:pt x="74" y="35"/>
                  </a:lnTo>
                  <a:lnTo>
                    <a:pt x="72" y="35"/>
                  </a:lnTo>
                  <a:lnTo>
                    <a:pt x="68" y="35"/>
                  </a:lnTo>
                  <a:lnTo>
                    <a:pt x="66" y="34"/>
                  </a:lnTo>
                  <a:lnTo>
                    <a:pt x="65" y="37"/>
                  </a:lnTo>
                  <a:lnTo>
                    <a:pt x="63" y="35"/>
                  </a:lnTo>
                  <a:lnTo>
                    <a:pt x="61" y="35"/>
                  </a:lnTo>
                  <a:lnTo>
                    <a:pt x="60" y="36"/>
                  </a:lnTo>
                  <a:lnTo>
                    <a:pt x="60" y="37"/>
                  </a:lnTo>
                  <a:lnTo>
                    <a:pt x="58" y="38"/>
                  </a:lnTo>
                  <a:lnTo>
                    <a:pt x="57" y="39"/>
                  </a:lnTo>
                  <a:lnTo>
                    <a:pt x="56" y="40"/>
                  </a:lnTo>
                  <a:lnTo>
                    <a:pt x="55" y="41"/>
                  </a:lnTo>
                  <a:lnTo>
                    <a:pt x="53" y="40"/>
                  </a:lnTo>
                  <a:lnTo>
                    <a:pt x="51" y="40"/>
                  </a:lnTo>
                  <a:lnTo>
                    <a:pt x="50" y="39"/>
                  </a:lnTo>
                  <a:lnTo>
                    <a:pt x="48" y="36"/>
                  </a:lnTo>
                  <a:lnTo>
                    <a:pt x="47" y="34"/>
                  </a:lnTo>
                  <a:lnTo>
                    <a:pt x="45" y="33"/>
                  </a:lnTo>
                  <a:lnTo>
                    <a:pt x="43" y="33"/>
                  </a:lnTo>
                  <a:lnTo>
                    <a:pt x="41" y="33"/>
                  </a:lnTo>
                  <a:lnTo>
                    <a:pt x="38" y="33"/>
                  </a:lnTo>
                  <a:lnTo>
                    <a:pt x="33" y="30"/>
                  </a:lnTo>
                  <a:lnTo>
                    <a:pt x="28" y="28"/>
                  </a:lnTo>
                  <a:lnTo>
                    <a:pt x="24" y="29"/>
                  </a:lnTo>
                  <a:lnTo>
                    <a:pt x="25" y="40"/>
                  </a:lnTo>
                  <a:lnTo>
                    <a:pt x="26" y="40"/>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59" name="Freeform 327">
              <a:extLst>
                <a:ext uri="{FF2B5EF4-FFF2-40B4-BE49-F238E27FC236}">
                  <a16:creationId xmlns:a16="http://schemas.microsoft.com/office/drawing/2014/main" xmlns="" id="{A11B2374-2FB8-453D-A8DF-5025D640F02A}"/>
                </a:ext>
              </a:extLst>
            </p:cNvPr>
            <p:cNvSpPr>
              <a:spLocks/>
            </p:cNvSpPr>
            <p:nvPr>
              <p:custDataLst>
                <p:tags r:id="rId324"/>
              </p:custDataLst>
            </p:nvPr>
          </p:nvSpPr>
          <p:spPr bwMode="auto">
            <a:xfrm>
              <a:off x="2879" y="1670"/>
              <a:ext cx="43" cy="39"/>
            </a:xfrm>
            <a:custGeom>
              <a:avLst/>
              <a:gdLst>
                <a:gd name="T0" fmla="*/ 6 w 6"/>
                <a:gd name="T1" fmla="*/ 1 h 5"/>
                <a:gd name="T2" fmla="*/ 0 w 6"/>
                <a:gd name="T3" fmla="*/ 4 h 5"/>
                <a:gd name="T4" fmla="*/ 0 w 6"/>
                <a:gd name="T5" fmla="*/ 1 h 5"/>
                <a:gd name="T6" fmla="*/ 2 w 6"/>
                <a:gd name="T7" fmla="*/ 1 h 5"/>
                <a:gd name="T8" fmla="*/ 5 w 6"/>
                <a:gd name="T9" fmla="*/ 0 h 5"/>
                <a:gd name="T10" fmla="*/ 6 w 6"/>
                <a:gd name="T11" fmla="*/ 1 h 5"/>
                <a:gd name="T12" fmla="*/ 6 w 6"/>
                <a:gd name="T13" fmla="*/ 1 h 5"/>
                <a:gd name="T14" fmla="*/ 6 w 6"/>
                <a:gd name="T15" fmla="*/ 1 h 5"/>
                <a:gd name="T16" fmla="*/ 6 w 6"/>
                <a:gd name="T17" fmla="*/ 1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6" y="1"/>
                  </a:moveTo>
                  <a:cubicBezTo>
                    <a:pt x="4" y="2"/>
                    <a:pt x="5" y="5"/>
                    <a:pt x="0" y="4"/>
                  </a:cubicBezTo>
                  <a:cubicBezTo>
                    <a:pt x="0" y="3"/>
                    <a:pt x="0" y="2"/>
                    <a:pt x="0" y="1"/>
                  </a:cubicBezTo>
                  <a:cubicBezTo>
                    <a:pt x="1" y="1"/>
                    <a:pt x="1" y="1"/>
                    <a:pt x="2" y="1"/>
                  </a:cubicBezTo>
                  <a:cubicBezTo>
                    <a:pt x="3" y="1"/>
                    <a:pt x="4" y="1"/>
                    <a:pt x="5" y="0"/>
                  </a:cubicBezTo>
                  <a:cubicBezTo>
                    <a:pt x="6" y="1"/>
                    <a:pt x="6" y="1"/>
                    <a:pt x="6" y="1"/>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60" name="Freeform 328">
              <a:extLst>
                <a:ext uri="{FF2B5EF4-FFF2-40B4-BE49-F238E27FC236}">
                  <a16:creationId xmlns:a16="http://schemas.microsoft.com/office/drawing/2014/main" xmlns="" id="{F3AE3DA5-E00D-4DEB-85F3-D897C1091B3B}"/>
                </a:ext>
              </a:extLst>
            </p:cNvPr>
            <p:cNvSpPr>
              <a:spLocks/>
            </p:cNvSpPr>
            <p:nvPr>
              <p:custDataLst>
                <p:tags r:id="rId325"/>
              </p:custDataLst>
            </p:nvPr>
          </p:nvSpPr>
          <p:spPr bwMode="auto">
            <a:xfrm>
              <a:off x="2871" y="1674"/>
              <a:ext cx="90" cy="86"/>
            </a:xfrm>
            <a:custGeom>
              <a:avLst/>
              <a:gdLst>
                <a:gd name="T0" fmla="*/ 13 w 13"/>
                <a:gd name="T1" fmla="*/ 4 h 11"/>
                <a:gd name="T2" fmla="*/ 12 w 13"/>
                <a:gd name="T3" fmla="*/ 5 h 11"/>
                <a:gd name="T4" fmla="*/ 8 w 13"/>
                <a:gd name="T5" fmla="*/ 4 h 11"/>
                <a:gd name="T6" fmla="*/ 8 w 13"/>
                <a:gd name="T7" fmla="*/ 4 h 11"/>
                <a:gd name="T8" fmla="*/ 6 w 13"/>
                <a:gd name="T9" fmla="*/ 4 h 11"/>
                <a:gd name="T10" fmla="*/ 6 w 13"/>
                <a:gd name="T11" fmla="*/ 4 h 11"/>
                <a:gd name="T12" fmla="*/ 6 w 13"/>
                <a:gd name="T13" fmla="*/ 5 h 11"/>
                <a:gd name="T14" fmla="*/ 6 w 13"/>
                <a:gd name="T15" fmla="*/ 5 h 11"/>
                <a:gd name="T16" fmla="*/ 10 w 13"/>
                <a:gd name="T17" fmla="*/ 11 h 11"/>
                <a:gd name="T18" fmla="*/ 7 w 13"/>
                <a:gd name="T19" fmla="*/ 11 h 11"/>
                <a:gd name="T20" fmla="*/ 5 w 13"/>
                <a:gd name="T21" fmla="*/ 9 h 11"/>
                <a:gd name="T22" fmla="*/ 1 w 13"/>
                <a:gd name="T23" fmla="*/ 4 h 11"/>
                <a:gd name="T24" fmla="*/ 0 w 13"/>
                <a:gd name="T25" fmla="*/ 3 h 11"/>
                <a:gd name="T26" fmla="*/ 7 w 13"/>
                <a:gd name="T27" fmla="*/ 0 h 11"/>
                <a:gd name="T28" fmla="*/ 11 w 13"/>
                <a:gd name="T29" fmla="*/ 2 h 11"/>
                <a:gd name="T30" fmla="*/ 13 w 13"/>
                <a:gd name="T31" fmla="*/ 2 h 11"/>
                <a:gd name="T32" fmla="*/ 13 w 13"/>
                <a:gd name="T33" fmla="*/ 4 h 11"/>
                <a:gd name="T34" fmla="*/ 13 w 13"/>
                <a:gd name="T35" fmla="*/ 4 h 11"/>
                <a:gd name="T36" fmla="*/ 13 w 13"/>
                <a:gd name="T37" fmla="*/ 4 h 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
                <a:gd name="T58" fmla="*/ 0 h 11"/>
                <a:gd name="T59" fmla="*/ 13 w 13"/>
                <a:gd name="T60" fmla="*/ 11 h 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 h="11">
                  <a:moveTo>
                    <a:pt x="13" y="4"/>
                  </a:moveTo>
                  <a:lnTo>
                    <a:pt x="12" y="5"/>
                  </a:lnTo>
                  <a:lnTo>
                    <a:pt x="8" y="4"/>
                  </a:lnTo>
                  <a:cubicBezTo>
                    <a:pt x="7" y="4"/>
                    <a:pt x="7" y="4"/>
                    <a:pt x="6" y="4"/>
                  </a:cubicBezTo>
                  <a:lnTo>
                    <a:pt x="6" y="5"/>
                  </a:lnTo>
                  <a:cubicBezTo>
                    <a:pt x="7" y="8"/>
                    <a:pt x="9" y="8"/>
                    <a:pt x="10" y="11"/>
                  </a:cubicBezTo>
                  <a:cubicBezTo>
                    <a:pt x="9" y="11"/>
                    <a:pt x="8" y="11"/>
                    <a:pt x="7" y="11"/>
                  </a:cubicBezTo>
                  <a:cubicBezTo>
                    <a:pt x="6" y="10"/>
                    <a:pt x="6" y="9"/>
                    <a:pt x="5" y="9"/>
                  </a:cubicBezTo>
                  <a:cubicBezTo>
                    <a:pt x="4" y="7"/>
                    <a:pt x="3" y="4"/>
                    <a:pt x="1" y="4"/>
                  </a:cubicBezTo>
                  <a:cubicBezTo>
                    <a:pt x="1" y="4"/>
                    <a:pt x="0" y="3"/>
                    <a:pt x="0" y="3"/>
                  </a:cubicBezTo>
                  <a:cubicBezTo>
                    <a:pt x="6" y="4"/>
                    <a:pt x="5" y="1"/>
                    <a:pt x="7" y="0"/>
                  </a:cubicBezTo>
                  <a:cubicBezTo>
                    <a:pt x="8" y="1"/>
                    <a:pt x="10" y="2"/>
                    <a:pt x="11" y="2"/>
                  </a:cubicBezTo>
                  <a:cubicBezTo>
                    <a:pt x="12" y="2"/>
                    <a:pt x="12" y="2"/>
                    <a:pt x="13" y="2"/>
                  </a:cubicBezTo>
                  <a:cubicBezTo>
                    <a:pt x="13" y="4"/>
                    <a:pt x="13" y="2"/>
                    <a:pt x="13" y="4"/>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61" name="Freeform 329">
              <a:extLst>
                <a:ext uri="{FF2B5EF4-FFF2-40B4-BE49-F238E27FC236}">
                  <a16:creationId xmlns:a16="http://schemas.microsoft.com/office/drawing/2014/main" xmlns="" id="{097A2268-6FD9-4DC0-BB79-A4C74561939E}"/>
                </a:ext>
              </a:extLst>
            </p:cNvPr>
            <p:cNvSpPr>
              <a:spLocks/>
            </p:cNvSpPr>
            <p:nvPr>
              <p:custDataLst>
                <p:tags r:id="rId326"/>
              </p:custDataLst>
            </p:nvPr>
          </p:nvSpPr>
          <p:spPr bwMode="auto">
            <a:xfrm>
              <a:off x="2910" y="1709"/>
              <a:ext cx="59" cy="59"/>
            </a:xfrm>
            <a:custGeom>
              <a:avLst/>
              <a:gdLst>
                <a:gd name="T0" fmla="*/ 4 w 8"/>
                <a:gd name="T1" fmla="*/ 7 h 8"/>
                <a:gd name="T2" fmla="*/ 0 w 8"/>
                <a:gd name="T3" fmla="*/ 1 h 8"/>
                <a:gd name="T4" fmla="*/ 0 w 8"/>
                <a:gd name="T5" fmla="*/ 1 h 8"/>
                <a:gd name="T6" fmla="*/ 0 w 8"/>
                <a:gd name="T7" fmla="*/ 0 h 8"/>
                <a:gd name="T8" fmla="*/ 0 w 8"/>
                <a:gd name="T9" fmla="*/ 0 h 8"/>
                <a:gd name="T10" fmla="*/ 2 w 8"/>
                <a:gd name="T11" fmla="*/ 0 h 8"/>
                <a:gd name="T12" fmla="*/ 2 w 8"/>
                <a:gd name="T13" fmla="*/ 0 h 8"/>
                <a:gd name="T14" fmla="*/ 6 w 8"/>
                <a:gd name="T15" fmla="*/ 0 h 8"/>
                <a:gd name="T16" fmla="*/ 8 w 8"/>
                <a:gd name="T17" fmla="*/ 4 h 8"/>
                <a:gd name="T18" fmla="*/ 8 w 8"/>
                <a:gd name="T19" fmla="*/ 4 h 8"/>
                <a:gd name="T20" fmla="*/ 6 w 8"/>
                <a:gd name="T21" fmla="*/ 8 h 8"/>
                <a:gd name="T22" fmla="*/ 6 w 8"/>
                <a:gd name="T23" fmla="*/ 8 h 8"/>
                <a:gd name="T24" fmla="*/ 4 w 8"/>
                <a:gd name="T25" fmla="*/ 7 h 8"/>
                <a:gd name="T26" fmla="*/ 4 w 8"/>
                <a:gd name="T27" fmla="*/ 7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4" y="7"/>
                  </a:moveTo>
                  <a:cubicBezTo>
                    <a:pt x="3" y="4"/>
                    <a:pt x="1" y="4"/>
                    <a:pt x="0" y="1"/>
                  </a:cubicBezTo>
                  <a:lnTo>
                    <a:pt x="0" y="0"/>
                  </a:lnTo>
                  <a:cubicBezTo>
                    <a:pt x="1" y="0"/>
                    <a:pt x="1" y="0"/>
                    <a:pt x="2" y="0"/>
                  </a:cubicBezTo>
                  <a:lnTo>
                    <a:pt x="6" y="0"/>
                  </a:lnTo>
                  <a:lnTo>
                    <a:pt x="8" y="4"/>
                  </a:lnTo>
                  <a:cubicBezTo>
                    <a:pt x="7" y="6"/>
                    <a:pt x="6" y="6"/>
                    <a:pt x="6" y="8"/>
                  </a:cubicBezTo>
                  <a:lnTo>
                    <a:pt x="4" y="7"/>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62" name="Freeform 330">
              <a:extLst>
                <a:ext uri="{FF2B5EF4-FFF2-40B4-BE49-F238E27FC236}">
                  <a16:creationId xmlns:a16="http://schemas.microsoft.com/office/drawing/2014/main" xmlns="" id="{79AC1C2B-5FB6-4E5B-8DAF-7E5BC50251B4}"/>
                </a:ext>
              </a:extLst>
            </p:cNvPr>
            <p:cNvSpPr>
              <a:spLocks/>
            </p:cNvSpPr>
            <p:nvPr>
              <p:custDataLst>
                <p:tags r:id="rId327"/>
              </p:custDataLst>
            </p:nvPr>
          </p:nvSpPr>
          <p:spPr bwMode="auto">
            <a:xfrm>
              <a:off x="2957" y="1685"/>
              <a:ext cx="78" cy="106"/>
            </a:xfrm>
            <a:custGeom>
              <a:avLst/>
              <a:gdLst>
                <a:gd name="T0" fmla="*/ 1 w 11"/>
                <a:gd name="T1" fmla="*/ 3 h 14"/>
                <a:gd name="T2" fmla="*/ 1 w 11"/>
                <a:gd name="T3" fmla="*/ 1 h 14"/>
                <a:gd name="T4" fmla="*/ 4 w 11"/>
                <a:gd name="T5" fmla="*/ 0 h 14"/>
                <a:gd name="T6" fmla="*/ 4 w 11"/>
                <a:gd name="T7" fmla="*/ 0 h 14"/>
                <a:gd name="T8" fmla="*/ 5 w 11"/>
                <a:gd name="T9" fmla="*/ 1 h 14"/>
                <a:gd name="T10" fmla="*/ 5 w 11"/>
                <a:gd name="T11" fmla="*/ 1 h 14"/>
                <a:gd name="T12" fmla="*/ 9 w 11"/>
                <a:gd name="T13" fmla="*/ 6 h 14"/>
                <a:gd name="T14" fmla="*/ 10 w 11"/>
                <a:gd name="T15" fmla="*/ 6 h 14"/>
                <a:gd name="T16" fmla="*/ 11 w 11"/>
                <a:gd name="T17" fmla="*/ 9 h 14"/>
                <a:gd name="T18" fmla="*/ 10 w 11"/>
                <a:gd name="T19" fmla="*/ 10 h 14"/>
                <a:gd name="T20" fmla="*/ 5 w 11"/>
                <a:gd name="T21" fmla="*/ 13 h 14"/>
                <a:gd name="T22" fmla="*/ 3 w 11"/>
                <a:gd name="T23" fmla="*/ 11 h 14"/>
                <a:gd name="T24" fmla="*/ 1 w 11"/>
                <a:gd name="T25" fmla="*/ 14 h 14"/>
                <a:gd name="T26" fmla="*/ 0 w 11"/>
                <a:gd name="T27" fmla="*/ 11 h 14"/>
                <a:gd name="T28" fmla="*/ 2 w 11"/>
                <a:gd name="T29" fmla="*/ 7 h 14"/>
                <a:gd name="T30" fmla="*/ 2 w 11"/>
                <a:gd name="T31" fmla="*/ 7 h 14"/>
                <a:gd name="T32" fmla="*/ 0 w 11"/>
                <a:gd name="T33" fmla="*/ 3 h 14"/>
                <a:gd name="T34" fmla="*/ 1 w 11"/>
                <a:gd name="T35" fmla="*/ 3 h 14"/>
                <a:gd name="T36" fmla="*/ 1 w 11"/>
                <a:gd name="T37" fmla="*/ 3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
                <a:gd name="T58" fmla="*/ 0 h 14"/>
                <a:gd name="T59" fmla="*/ 11 w 11"/>
                <a:gd name="T60" fmla="*/ 14 h 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 h="14">
                  <a:moveTo>
                    <a:pt x="1" y="3"/>
                  </a:moveTo>
                  <a:cubicBezTo>
                    <a:pt x="1" y="1"/>
                    <a:pt x="1" y="3"/>
                    <a:pt x="1" y="1"/>
                  </a:cubicBezTo>
                  <a:cubicBezTo>
                    <a:pt x="2" y="1"/>
                    <a:pt x="3" y="0"/>
                    <a:pt x="4" y="0"/>
                  </a:cubicBezTo>
                  <a:lnTo>
                    <a:pt x="5" y="1"/>
                  </a:lnTo>
                  <a:cubicBezTo>
                    <a:pt x="6" y="4"/>
                    <a:pt x="8" y="4"/>
                    <a:pt x="9" y="6"/>
                  </a:cubicBezTo>
                  <a:cubicBezTo>
                    <a:pt x="10" y="6"/>
                    <a:pt x="10" y="6"/>
                    <a:pt x="10" y="6"/>
                  </a:cubicBezTo>
                  <a:cubicBezTo>
                    <a:pt x="9" y="7"/>
                    <a:pt x="11" y="7"/>
                    <a:pt x="11" y="9"/>
                  </a:cubicBezTo>
                  <a:cubicBezTo>
                    <a:pt x="11" y="10"/>
                    <a:pt x="10" y="10"/>
                    <a:pt x="10" y="10"/>
                  </a:cubicBezTo>
                  <a:cubicBezTo>
                    <a:pt x="8" y="11"/>
                    <a:pt x="7" y="12"/>
                    <a:pt x="5" y="13"/>
                  </a:cubicBezTo>
                  <a:cubicBezTo>
                    <a:pt x="4" y="12"/>
                    <a:pt x="3" y="11"/>
                    <a:pt x="3" y="11"/>
                  </a:cubicBezTo>
                  <a:cubicBezTo>
                    <a:pt x="1" y="11"/>
                    <a:pt x="3" y="12"/>
                    <a:pt x="1" y="14"/>
                  </a:cubicBezTo>
                  <a:cubicBezTo>
                    <a:pt x="1" y="12"/>
                    <a:pt x="1" y="11"/>
                    <a:pt x="0" y="11"/>
                  </a:cubicBezTo>
                  <a:cubicBezTo>
                    <a:pt x="0" y="9"/>
                    <a:pt x="1" y="9"/>
                    <a:pt x="2" y="7"/>
                  </a:cubicBezTo>
                  <a:lnTo>
                    <a:pt x="0" y="3"/>
                  </a:lnTo>
                  <a:lnTo>
                    <a:pt x="1" y="3"/>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63" name="Freeform 331">
              <a:extLst>
                <a:ext uri="{FF2B5EF4-FFF2-40B4-BE49-F238E27FC236}">
                  <a16:creationId xmlns:a16="http://schemas.microsoft.com/office/drawing/2014/main" xmlns="" id="{21EF2DBF-A006-4C12-85C8-3FAC10E74EB4}"/>
                </a:ext>
              </a:extLst>
            </p:cNvPr>
            <p:cNvSpPr>
              <a:spLocks/>
            </p:cNvSpPr>
            <p:nvPr>
              <p:custDataLst>
                <p:tags r:id="rId328"/>
              </p:custDataLst>
            </p:nvPr>
          </p:nvSpPr>
          <p:spPr bwMode="auto">
            <a:xfrm>
              <a:off x="2992" y="1760"/>
              <a:ext cx="51" cy="47"/>
            </a:xfrm>
            <a:custGeom>
              <a:avLst/>
              <a:gdLst>
                <a:gd name="T0" fmla="*/ 5 w 7"/>
                <a:gd name="T1" fmla="*/ 0 h 6"/>
                <a:gd name="T2" fmla="*/ 6 w 7"/>
                <a:gd name="T3" fmla="*/ 2 h 6"/>
                <a:gd name="T4" fmla="*/ 7 w 7"/>
                <a:gd name="T5" fmla="*/ 4 h 6"/>
                <a:gd name="T6" fmla="*/ 2 w 7"/>
                <a:gd name="T7" fmla="*/ 6 h 6"/>
                <a:gd name="T8" fmla="*/ 0 w 7"/>
                <a:gd name="T9" fmla="*/ 3 h 6"/>
                <a:gd name="T10" fmla="*/ 5 w 7"/>
                <a:gd name="T11" fmla="*/ 0 h 6"/>
                <a:gd name="T12" fmla="*/ 5 w 7"/>
                <a:gd name="T13" fmla="*/ 0 h 6"/>
                <a:gd name="T14" fmla="*/ 5 w 7"/>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6"/>
                <a:gd name="T26" fmla="*/ 7 w 7"/>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6">
                  <a:moveTo>
                    <a:pt x="5" y="0"/>
                  </a:moveTo>
                  <a:cubicBezTo>
                    <a:pt x="5" y="1"/>
                    <a:pt x="5" y="2"/>
                    <a:pt x="6" y="2"/>
                  </a:cubicBezTo>
                  <a:cubicBezTo>
                    <a:pt x="6" y="2"/>
                    <a:pt x="7" y="3"/>
                    <a:pt x="7" y="4"/>
                  </a:cubicBezTo>
                  <a:cubicBezTo>
                    <a:pt x="5" y="5"/>
                    <a:pt x="3" y="6"/>
                    <a:pt x="2" y="6"/>
                  </a:cubicBezTo>
                  <a:cubicBezTo>
                    <a:pt x="1" y="5"/>
                    <a:pt x="0" y="4"/>
                    <a:pt x="0" y="3"/>
                  </a:cubicBezTo>
                  <a:cubicBezTo>
                    <a:pt x="0" y="3"/>
                    <a:pt x="3" y="1"/>
                    <a:pt x="5"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64" name="Freeform 332">
              <a:extLst>
                <a:ext uri="{FF2B5EF4-FFF2-40B4-BE49-F238E27FC236}">
                  <a16:creationId xmlns:a16="http://schemas.microsoft.com/office/drawing/2014/main" xmlns="" id="{1A57364B-6C00-42A4-9EB9-B3ABC701C7E6}"/>
                </a:ext>
              </a:extLst>
            </p:cNvPr>
            <p:cNvSpPr>
              <a:spLocks/>
            </p:cNvSpPr>
            <p:nvPr>
              <p:custDataLst>
                <p:tags r:id="rId329"/>
              </p:custDataLst>
            </p:nvPr>
          </p:nvSpPr>
          <p:spPr bwMode="auto">
            <a:xfrm>
              <a:off x="3051" y="2194"/>
              <a:ext cx="301" cy="427"/>
            </a:xfrm>
            <a:custGeom>
              <a:avLst/>
              <a:gdLst>
                <a:gd name="T0" fmla="*/ 31 w 42"/>
                <a:gd name="T1" fmla="*/ 1 h 56"/>
                <a:gd name="T2" fmla="*/ 33 w 42"/>
                <a:gd name="T3" fmla="*/ 0 h 56"/>
                <a:gd name="T4" fmla="*/ 36 w 42"/>
                <a:gd name="T5" fmla="*/ 1 h 56"/>
                <a:gd name="T6" fmla="*/ 36 w 42"/>
                <a:gd name="T7" fmla="*/ 2 h 56"/>
                <a:gd name="T8" fmla="*/ 37 w 42"/>
                <a:gd name="T9" fmla="*/ 6 h 56"/>
                <a:gd name="T10" fmla="*/ 42 w 42"/>
                <a:gd name="T11" fmla="*/ 14 h 56"/>
                <a:gd name="T12" fmla="*/ 38 w 42"/>
                <a:gd name="T13" fmla="*/ 21 h 56"/>
                <a:gd name="T14" fmla="*/ 38 w 42"/>
                <a:gd name="T15" fmla="*/ 21 h 56"/>
                <a:gd name="T16" fmla="*/ 37 w 42"/>
                <a:gd name="T17" fmla="*/ 29 h 56"/>
                <a:gd name="T18" fmla="*/ 37 w 42"/>
                <a:gd name="T19" fmla="*/ 29 h 56"/>
                <a:gd name="T20" fmla="*/ 34 w 42"/>
                <a:gd name="T21" fmla="*/ 34 h 56"/>
                <a:gd name="T22" fmla="*/ 31 w 42"/>
                <a:gd name="T23" fmla="*/ 41 h 56"/>
                <a:gd name="T24" fmla="*/ 31 w 42"/>
                <a:gd name="T25" fmla="*/ 44 h 56"/>
                <a:gd name="T26" fmla="*/ 33 w 42"/>
                <a:gd name="T27" fmla="*/ 47 h 56"/>
                <a:gd name="T28" fmla="*/ 36 w 42"/>
                <a:gd name="T29" fmla="*/ 50 h 56"/>
                <a:gd name="T30" fmla="*/ 35 w 42"/>
                <a:gd name="T31" fmla="*/ 53 h 56"/>
                <a:gd name="T32" fmla="*/ 32 w 42"/>
                <a:gd name="T33" fmla="*/ 53 h 56"/>
                <a:gd name="T34" fmla="*/ 32 w 42"/>
                <a:gd name="T35" fmla="*/ 54 h 56"/>
                <a:gd name="T36" fmla="*/ 29 w 42"/>
                <a:gd name="T37" fmla="*/ 55 h 56"/>
                <a:gd name="T38" fmla="*/ 24 w 42"/>
                <a:gd name="T39" fmla="*/ 55 h 56"/>
                <a:gd name="T40" fmla="*/ 20 w 42"/>
                <a:gd name="T41" fmla="*/ 53 h 56"/>
                <a:gd name="T42" fmla="*/ 13 w 42"/>
                <a:gd name="T43" fmla="*/ 50 h 56"/>
                <a:gd name="T44" fmla="*/ 9 w 42"/>
                <a:gd name="T45" fmla="*/ 43 h 56"/>
                <a:gd name="T46" fmla="*/ 5 w 42"/>
                <a:gd name="T47" fmla="*/ 38 h 56"/>
                <a:gd name="T48" fmla="*/ 3 w 42"/>
                <a:gd name="T49" fmla="*/ 35 h 56"/>
                <a:gd name="T50" fmla="*/ 0 w 42"/>
                <a:gd name="T51" fmla="*/ 29 h 56"/>
                <a:gd name="T52" fmla="*/ 1 w 42"/>
                <a:gd name="T53" fmla="*/ 25 h 56"/>
                <a:gd name="T54" fmla="*/ 5 w 42"/>
                <a:gd name="T55" fmla="*/ 21 h 56"/>
                <a:gd name="T56" fmla="*/ 5 w 42"/>
                <a:gd name="T57" fmla="*/ 21 h 56"/>
                <a:gd name="T58" fmla="*/ 5 w 42"/>
                <a:gd name="T59" fmla="*/ 10 h 56"/>
                <a:gd name="T60" fmla="*/ 5 w 42"/>
                <a:gd name="T61" fmla="*/ 10 h 56"/>
                <a:gd name="T62" fmla="*/ 5 w 42"/>
                <a:gd name="T63" fmla="*/ 8 h 56"/>
                <a:gd name="T64" fmla="*/ 7 w 42"/>
                <a:gd name="T65" fmla="*/ 5 h 56"/>
                <a:gd name="T66" fmla="*/ 7 w 42"/>
                <a:gd name="T67" fmla="*/ 3 h 56"/>
                <a:gd name="T68" fmla="*/ 7 w 42"/>
                <a:gd name="T69" fmla="*/ 3 h 56"/>
                <a:gd name="T70" fmla="*/ 29 w 42"/>
                <a:gd name="T71" fmla="*/ 3 h 56"/>
                <a:gd name="T72" fmla="*/ 29 w 42"/>
                <a:gd name="T73" fmla="*/ 3 h 56"/>
                <a:gd name="T74" fmla="*/ 31 w 42"/>
                <a:gd name="T75" fmla="*/ 1 h 56"/>
                <a:gd name="T76" fmla="*/ 31 w 42"/>
                <a:gd name="T77" fmla="*/ 1 h 56"/>
                <a:gd name="T78" fmla="*/ 31 w 42"/>
                <a:gd name="T79" fmla="*/ 1 h 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
                <a:gd name="T121" fmla="*/ 0 h 56"/>
                <a:gd name="T122" fmla="*/ 42 w 42"/>
                <a:gd name="T123" fmla="*/ 56 h 5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 h="56">
                  <a:moveTo>
                    <a:pt x="31" y="1"/>
                  </a:moveTo>
                  <a:cubicBezTo>
                    <a:pt x="31" y="1"/>
                    <a:pt x="33" y="0"/>
                    <a:pt x="33" y="0"/>
                  </a:cubicBezTo>
                  <a:cubicBezTo>
                    <a:pt x="34" y="1"/>
                    <a:pt x="34" y="1"/>
                    <a:pt x="36" y="1"/>
                  </a:cubicBezTo>
                  <a:cubicBezTo>
                    <a:pt x="36" y="2"/>
                    <a:pt x="36" y="2"/>
                    <a:pt x="36" y="2"/>
                  </a:cubicBezTo>
                  <a:cubicBezTo>
                    <a:pt x="36" y="4"/>
                    <a:pt x="37" y="5"/>
                    <a:pt x="37" y="6"/>
                  </a:cubicBezTo>
                  <a:cubicBezTo>
                    <a:pt x="37" y="9"/>
                    <a:pt x="36" y="12"/>
                    <a:pt x="42" y="14"/>
                  </a:cubicBezTo>
                  <a:cubicBezTo>
                    <a:pt x="40" y="16"/>
                    <a:pt x="37" y="18"/>
                    <a:pt x="38" y="21"/>
                  </a:cubicBezTo>
                  <a:lnTo>
                    <a:pt x="37" y="29"/>
                  </a:lnTo>
                  <a:cubicBezTo>
                    <a:pt x="36" y="30"/>
                    <a:pt x="34" y="30"/>
                    <a:pt x="34" y="34"/>
                  </a:cubicBezTo>
                  <a:cubicBezTo>
                    <a:pt x="34" y="34"/>
                    <a:pt x="32" y="33"/>
                    <a:pt x="31" y="41"/>
                  </a:cubicBezTo>
                  <a:cubicBezTo>
                    <a:pt x="29" y="41"/>
                    <a:pt x="28" y="45"/>
                    <a:pt x="31" y="44"/>
                  </a:cubicBezTo>
                  <a:cubicBezTo>
                    <a:pt x="31" y="45"/>
                    <a:pt x="33" y="45"/>
                    <a:pt x="33" y="47"/>
                  </a:cubicBezTo>
                  <a:cubicBezTo>
                    <a:pt x="34" y="48"/>
                    <a:pt x="34" y="50"/>
                    <a:pt x="36" y="50"/>
                  </a:cubicBezTo>
                  <a:cubicBezTo>
                    <a:pt x="36" y="51"/>
                    <a:pt x="36" y="51"/>
                    <a:pt x="35" y="53"/>
                  </a:cubicBezTo>
                  <a:cubicBezTo>
                    <a:pt x="34" y="53"/>
                    <a:pt x="33" y="53"/>
                    <a:pt x="32" y="53"/>
                  </a:cubicBezTo>
                  <a:cubicBezTo>
                    <a:pt x="32" y="53"/>
                    <a:pt x="32" y="54"/>
                    <a:pt x="32" y="54"/>
                  </a:cubicBezTo>
                  <a:cubicBezTo>
                    <a:pt x="32" y="54"/>
                    <a:pt x="30" y="55"/>
                    <a:pt x="29" y="55"/>
                  </a:cubicBezTo>
                  <a:cubicBezTo>
                    <a:pt x="28" y="55"/>
                    <a:pt x="26" y="56"/>
                    <a:pt x="24" y="55"/>
                  </a:cubicBezTo>
                  <a:cubicBezTo>
                    <a:pt x="23" y="55"/>
                    <a:pt x="21" y="53"/>
                    <a:pt x="20" y="53"/>
                  </a:cubicBezTo>
                  <a:cubicBezTo>
                    <a:pt x="18" y="53"/>
                    <a:pt x="12" y="54"/>
                    <a:pt x="13" y="50"/>
                  </a:cubicBezTo>
                  <a:cubicBezTo>
                    <a:pt x="12" y="47"/>
                    <a:pt x="9" y="47"/>
                    <a:pt x="9" y="43"/>
                  </a:cubicBezTo>
                  <a:cubicBezTo>
                    <a:pt x="5" y="43"/>
                    <a:pt x="6" y="41"/>
                    <a:pt x="5" y="38"/>
                  </a:cubicBezTo>
                  <a:cubicBezTo>
                    <a:pt x="4" y="37"/>
                    <a:pt x="3" y="36"/>
                    <a:pt x="3" y="35"/>
                  </a:cubicBezTo>
                  <a:cubicBezTo>
                    <a:pt x="2" y="33"/>
                    <a:pt x="1" y="30"/>
                    <a:pt x="0" y="29"/>
                  </a:cubicBezTo>
                  <a:cubicBezTo>
                    <a:pt x="1" y="28"/>
                    <a:pt x="1" y="27"/>
                    <a:pt x="1" y="25"/>
                  </a:cubicBezTo>
                  <a:cubicBezTo>
                    <a:pt x="2" y="23"/>
                    <a:pt x="4" y="21"/>
                    <a:pt x="5" y="21"/>
                  </a:cubicBezTo>
                  <a:lnTo>
                    <a:pt x="5" y="10"/>
                  </a:lnTo>
                  <a:cubicBezTo>
                    <a:pt x="5" y="10"/>
                    <a:pt x="5" y="9"/>
                    <a:pt x="5" y="8"/>
                  </a:cubicBezTo>
                  <a:cubicBezTo>
                    <a:pt x="8" y="8"/>
                    <a:pt x="7" y="7"/>
                    <a:pt x="7" y="5"/>
                  </a:cubicBezTo>
                  <a:cubicBezTo>
                    <a:pt x="7" y="4"/>
                    <a:pt x="7" y="4"/>
                    <a:pt x="7" y="3"/>
                  </a:cubicBezTo>
                  <a:lnTo>
                    <a:pt x="29" y="3"/>
                  </a:lnTo>
                  <a:cubicBezTo>
                    <a:pt x="30" y="4"/>
                    <a:pt x="31" y="1"/>
                    <a:pt x="31" y="1"/>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65" name="Freeform 333">
              <a:extLst>
                <a:ext uri="{FF2B5EF4-FFF2-40B4-BE49-F238E27FC236}">
                  <a16:creationId xmlns:a16="http://schemas.microsoft.com/office/drawing/2014/main" xmlns="" id="{FB3329E3-90C1-4743-AF4A-C50E82557CFD}"/>
                </a:ext>
              </a:extLst>
            </p:cNvPr>
            <p:cNvSpPr>
              <a:spLocks/>
            </p:cNvSpPr>
            <p:nvPr>
              <p:custDataLst>
                <p:tags r:id="rId330"/>
              </p:custDataLst>
            </p:nvPr>
          </p:nvSpPr>
          <p:spPr bwMode="auto">
            <a:xfrm>
              <a:off x="3403" y="2429"/>
              <a:ext cx="176" cy="301"/>
            </a:xfrm>
            <a:custGeom>
              <a:avLst/>
              <a:gdLst>
                <a:gd name="T0" fmla="*/ 4 w 25"/>
                <a:gd name="T1" fmla="*/ 3 h 39"/>
                <a:gd name="T2" fmla="*/ 6 w 25"/>
                <a:gd name="T3" fmla="*/ 2 h 39"/>
                <a:gd name="T4" fmla="*/ 8 w 25"/>
                <a:gd name="T5" fmla="*/ 4 h 39"/>
                <a:gd name="T6" fmla="*/ 13 w 25"/>
                <a:gd name="T7" fmla="*/ 4 h 39"/>
                <a:gd name="T8" fmla="*/ 14 w 25"/>
                <a:gd name="T9" fmla="*/ 3 h 39"/>
                <a:gd name="T10" fmla="*/ 24 w 25"/>
                <a:gd name="T11" fmla="*/ 0 h 39"/>
                <a:gd name="T12" fmla="*/ 25 w 25"/>
                <a:gd name="T13" fmla="*/ 3 h 39"/>
                <a:gd name="T14" fmla="*/ 19 w 25"/>
                <a:gd name="T15" fmla="*/ 18 h 39"/>
                <a:gd name="T16" fmla="*/ 14 w 25"/>
                <a:gd name="T17" fmla="*/ 26 h 39"/>
                <a:gd name="T18" fmla="*/ 7 w 25"/>
                <a:gd name="T19" fmla="*/ 33 h 39"/>
                <a:gd name="T20" fmla="*/ 4 w 25"/>
                <a:gd name="T21" fmla="*/ 35 h 39"/>
                <a:gd name="T22" fmla="*/ 1 w 25"/>
                <a:gd name="T23" fmla="*/ 39 h 39"/>
                <a:gd name="T24" fmla="*/ 1 w 25"/>
                <a:gd name="T25" fmla="*/ 39 h 39"/>
                <a:gd name="T26" fmla="*/ 1 w 25"/>
                <a:gd name="T27" fmla="*/ 27 h 39"/>
                <a:gd name="T28" fmla="*/ 1 w 25"/>
                <a:gd name="T29" fmla="*/ 27 h 39"/>
                <a:gd name="T30" fmla="*/ 2 w 25"/>
                <a:gd name="T31" fmla="*/ 24 h 39"/>
                <a:gd name="T32" fmla="*/ 5 w 25"/>
                <a:gd name="T33" fmla="*/ 23 h 39"/>
                <a:gd name="T34" fmla="*/ 7 w 25"/>
                <a:gd name="T35" fmla="*/ 21 h 39"/>
                <a:gd name="T36" fmla="*/ 10 w 25"/>
                <a:gd name="T37" fmla="*/ 21 h 39"/>
                <a:gd name="T38" fmla="*/ 12 w 25"/>
                <a:gd name="T39" fmla="*/ 19 h 39"/>
                <a:gd name="T40" fmla="*/ 17 w 25"/>
                <a:gd name="T41" fmla="*/ 12 h 39"/>
                <a:gd name="T42" fmla="*/ 9 w 25"/>
                <a:gd name="T43" fmla="*/ 10 h 39"/>
                <a:gd name="T44" fmla="*/ 4 w 25"/>
                <a:gd name="T45" fmla="*/ 4 h 39"/>
                <a:gd name="T46" fmla="*/ 4 w 25"/>
                <a:gd name="T47" fmla="*/ 3 h 39"/>
                <a:gd name="T48" fmla="*/ 4 w 25"/>
                <a:gd name="T49" fmla="*/ 3 h 39"/>
                <a:gd name="T50" fmla="*/ 4 w 25"/>
                <a:gd name="T51" fmla="*/ 3 h 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
                <a:gd name="T79" fmla="*/ 0 h 39"/>
                <a:gd name="T80" fmla="*/ 25 w 25"/>
                <a:gd name="T81" fmla="*/ 39 h 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 h="39">
                  <a:moveTo>
                    <a:pt x="4" y="3"/>
                  </a:moveTo>
                  <a:cubicBezTo>
                    <a:pt x="4" y="3"/>
                    <a:pt x="5" y="2"/>
                    <a:pt x="6" y="2"/>
                  </a:cubicBezTo>
                  <a:cubicBezTo>
                    <a:pt x="6" y="3"/>
                    <a:pt x="7" y="4"/>
                    <a:pt x="8" y="4"/>
                  </a:cubicBezTo>
                  <a:cubicBezTo>
                    <a:pt x="10" y="4"/>
                    <a:pt x="12" y="4"/>
                    <a:pt x="13" y="4"/>
                  </a:cubicBezTo>
                  <a:cubicBezTo>
                    <a:pt x="14" y="4"/>
                    <a:pt x="14" y="3"/>
                    <a:pt x="14" y="3"/>
                  </a:cubicBezTo>
                  <a:cubicBezTo>
                    <a:pt x="16" y="3"/>
                    <a:pt x="22" y="2"/>
                    <a:pt x="24" y="0"/>
                  </a:cubicBezTo>
                  <a:cubicBezTo>
                    <a:pt x="24" y="1"/>
                    <a:pt x="25" y="2"/>
                    <a:pt x="25" y="3"/>
                  </a:cubicBezTo>
                  <a:cubicBezTo>
                    <a:pt x="25" y="9"/>
                    <a:pt x="21" y="13"/>
                    <a:pt x="19" y="18"/>
                  </a:cubicBezTo>
                  <a:cubicBezTo>
                    <a:pt x="18" y="21"/>
                    <a:pt x="16" y="24"/>
                    <a:pt x="14" y="26"/>
                  </a:cubicBezTo>
                  <a:cubicBezTo>
                    <a:pt x="12" y="28"/>
                    <a:pt x="8" y="30"/>
                    <a:pt x="7" y="33"/>
                  </a:cubicBezTo>
                  <a:cubicBezTo>
                    <a:pt x="6" y="34"/>
                    <a:pt x="4" y="34"/>
                    <a:pt x="4" y="35"/>
                  </a:cubicBezTo>
                  <a:cubicBezTo>
                    <a:pt x="2" y="36"/>
                    <a:pt x="2" y="38"/>
                    <a:pt x="1" y="39"/>
                  </a:cubicBezTo>
                  <a:lnTo>
                    <a:pt x="1" y="27"/>
                  </a:lnTo>
                  <a:cubicBezTo>
                    <a:pt x="0" y="26"/>
                    <a:pt x="2" y="25"/>
                    <a:pt x="2" y="24"/>
                  </a:cubicBezTo>
                  <a:cubicBezTo>
                    <a:pt x="3" y="23"/>
                    <a:pt x="4" y="23"/>
                    <a:pt x="5" y="23"/>
                  </a:cubicBezTo>
                  <a:cubicBezTo>
                    <a:pt x="6" y="23"/>
                    <a:pt x="6" y="21"/>
                    <a:pt x="7" y="21"/>
                  </a:cubicBezTo>
                  <a:cubicBezTo>
                    <a:pt x="9" y="20"/>
                    <a:pt x="8" y="21"/>
                    <a:pt x="10" y="21"/>
                  </a:cubicBezTo>
                  <a:cubicBezTo>
                    <a:pt x="11" y="20"/>
                    <a:pt x="12" y="19"/>
                    <a:pt x="12" y="19"/>
                  </a:cubicBezTo>
                  <a:cubicBezTo>
                    <a:pt x="12" y="17"/>
                    <a:pt x="16" y="14"/>
                    <a:pt x="17" y="12"/>
                  </a:cubicBezTo>
                  <a:cubicBezTo>
                    <a:pt x="13" y="11"/>
                    <a:pt x="12" y="11"/>
                    <a:pt x="9" y="10"/>
                  </a:cubicBezTo>
                  <a:cubicBezTo>
                    <a:pt x="8" y="9"/>
                    <a:pt x="4" y="7"/>
                    <a:pt x="4" y="4"/>
                  </a:cubicBezTo>
                  <a:cubicBezTo>
                    <a:pt x="2" y="5"/>
                    <a:pt x="4" y="3"/>
                    <a:pt x="4" y="3"/>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66" name="Freeform 334">
              <a:extLst>
                <a:ext uri="{FF2B5EF4-FFF2-40B4-BE49-F238E27FC236}">
                  <a16:creationId xmlns:a16="http://schemas.microsoft.com/office/drawing/2014/main" xmlns="" id="{923D8A43-D59F-456D-B516-B7E85B1E46BA}"/>
                </a:ext>
              </a:extLst>
            </p:cNvPr>
            <p:cNvSpPr>
              <a:spLocks/>
            </p:cNvSpPr>
            <p:nvPr>
              <p:custDataLst>
                <p:tags r:id="rId331"/>
              </p:custDataLst>
            </p:nvPr>
          </p:nvSpPr>
          <p:spPr bwMode="auto">
            <a:xfrm>
              <a:off x="3407" y="2421"/>
              <a:ext cx="31" cy="43"/>
            </a:xfrm>
            <a:custGeom>
              <a:avLst/>
              <a:gdLst>
                <a:gd name="T0" fmla="*/ 3 w 4"/>
                <a:gd name="T1" fmla="*/ 0 h 5"/>
                <a:gd name="T2" fmla="*/ 1 w 4"/>
                <a:gd name="T3" fmla="*/ 0 h 5"/>
                <a:gd name="T4" fmla="*/ 0 w 4"/>
                <a:gd name="T5" fmla="*/ 3 h 5"/>
                <a:gd name="T6" fmla="*/ 3 w 4"/>
                <a:gd name="T7" fmla="*/ 4 h 5"/>
                <a:gd name="T8" fmla="*/ 3 w 4"/>
                <a:gd name="T9" fmla="*/ 4 h 5"/>
                <a:gd name="T10" fmla="*/ 4 w 4"/>
                <a:gd name="T11" fmla="*/ 3 h 5"/>
                <a:gd name="T12" fmla="*/ 3 w 4"/>
                <a:gd name="T13" fmla="*/ 0 h 5"/>
                <a:gd name="T14" fmla="*/ 3 w 4"/>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5"/>
                <a:gd name="T26" fmla="*/ 4 w 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5">
                  <a:moveTo>
                    <a:pt x="3" y="0"/>
                  </a:moveTo>
                  <a:cubicBezTo>
                    <a:pt x="3" y="0"/>
                    <a:pt x="1" y="0"/>
                    <a:pt x="1" y="0"/>
                  </a:cubicBezTo>
                  <a:cubicBezTo>
                    <a:pt x="0" y="0"/>
                    <a:pt x="0" y="2"/>
                    <a:pt x="0" y="3"/>
                  </a:cubicBezTo>
                  <a:cubicBezTo>
                    <a:pt x="0" y="5"/>
                    <a:pt x="2" y="4"/>
                    <a:pt x="3" y="4"/>
                  </a:cubicBezTo>
                  <a:lnTo>
                    <a:pt x="4" y="3"/>
                  </a:lnTo>
                  <a:lnTo>
                    <a:pt x="3" y="0"/>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67" name="Freeform 335">
              <a:extLst>
                <a:ext uri="{FF2B5EF4-FFF2-40B4-BE49-F238E27FC236}">
                  <a16:creationId xmlns:a16="http://schemas.microsoft.com/office/drawing/2014/main" xmlns="" id="{4CC56762-3BF9-47AA-95F2-7917DFACD6A5}"/>
                </a:ext>
              </a:extLst>
            </p:cNvPr>
            <p:cNvSpPr>
              <a:spLocks/>
            </p:cNvSpPr>
            <p:nvPr>
              <p:custDataLst>
                <p:tags r:id="rId332"/>
              </p:custDataLst>
            </p:nvPr>
          </p:nvSpPr>
          <p:spPr bwMode="auto">
            <a:xfrm>
              <a:off x="3250" y="2355"/>
              <a:ext cx="282" cy="266"/>
            </a:xfrm>
            <a:custGeom>
              <a:avLst/>
              <a:gdLst>
                <a:gd name="T0" fmla="*/ 9 w 39"/>
                <a:gd name="T1" fmla="*/ 2 h 35"/>
                <a:gd name="T2" fmla="*/ 10 w 39"/>
                <a:gd name="T3" fmla="*/ 2 h 35"/>
                <a:gd name="T4" fmla="*/ 12 w 39"/>
                <a:gd name="T5" fmla="*/ 1 h 35"/>
                <a:gd name="T6" fmla="*/ 12 w 39"/>
                <a:gd name="T7" fmla="*/ 1 h 35"/>
                <a:gd name="T8" fmla="*/ 12 w 39"/>
                <a:gd name="T9" fmla="*/ 0 h 35"/>
                <a:gd name="T10" fmla="*/ 12 w 39"/>
                <a:gd name="T11" fmla="*/ 0 h 35"/>
                <a:gd name="T12" fmla="*/ 13 w 39"/>
                <a:gd name="T13" fmla="*/ 1 h 35"/>
                <a:gd name="T14" fmla="*/ 16 w 39"/>
                <a:gd name="T15" fmla="*/ 2 h 35"/>
                <a:gd name="T16" fmla="*/ 18 w 39"/>
                <a:gd name="T17" fmla="*/ 4 h 35"/>
                <a:gd name="T18" fmla="*/ 19 w 39"/>
                <a:gd name="T19" fmla="*/ 4 h 35"/>
                <a:gd name="T20" fmla="*/ 20 w 39"/>
                <a:gd name="T21" fmla="*/ 5 h 35"/>
                <a:gd name="T22" fmla="*/ 21 w 39"/>
                <a:gd name="T23" fmla="*/ 6 h 35"/>
                <a:gd name="T24" fmla="*/ 21 w 39"/>
                <a:gd name="T25" fmla="*/ 7 h 35"/>
                <a:gd name="T26" fmla="*/ 23 w 39"/>
                <a:gd name="T27" fmla="*/ 9 h 35"/>
                <a:gd name="T28" fmla="*/ 24 w 39"/>
                <a:gd name="T29" fmla="*/ 9 h 35"/>
                <a:gd name="T30" fmla="*/ 23 w 39"/>
                <a:gd name="T31" fmla="*/ 12 h 35"/>
                <a:gd name="T32" fmla="*/ 25 w 39"/>
                <a:gd name="T33" fmla="*/ 13 h 35"/>
                <a:gd name="T34" fmla="*/ 30 w 39"/>
                <a:gd name="T35" fmla="*/ 19 h 35"/>
                <a:gd name="T36" fmla="*/ 39 w 39"/>
                <a:gd name="T37" fmla="*/ 22 h 35"/>
                <a:gd name="T38" fmla="*/ 33 w 39"/>
                <a:gd name="T39" fmla="*/ 28 h 35"/>
                <a:gd name="T40" fmla="*/ 28 w 39"/>
                <a:gd name="T41" fmla="*/ 31 h 35"/>
                <a:gd name="T42" fmla="*/ 26 w 39"/>
                <a:gd name="T43" fmla="*/ 32 h 35"/>
                <a:gd name="T44" fmla="*/ 23 w 39"/>
                <a:gd name="T45" fmla="*/ 33 h 35"/>
                <a:gd name="T46" fmla="*/ 21 w 39"/>
                <a:gd name="T47" fmla="*/ 33 h 35"/>
                <a:gd name="T48" fmla="*/ 17 w 39"/>
                <a:gd name="T49" fmla="*/ 35 h 35"/>
                <a:gd name="T50" fmla="*/ 11 w 39"/>
                <a:gd name="T51" fmla="*/ 32 h 35"/>
                <a:gd name="T52" fmla="*/ 8 w 39"/>
                <a:gd name="T53" fmla="*/ 31 h 35"/>
                <a:gd name="T54" fmla="*/ 8 w 39"/>
                <a:gd name="T55" fmla="*/ 29 h 35"/>
                <a:gd name="T56" fmla="*/ 5 w 39"/>
                <a:gd name="T57" fmla="*/ 26 h 35"/>
                <a:gd name="T58" fmla="*/ 3 w 39"/>
                <a:gd name="T59" fmla="*/ 23 h 35"/>
                <a:gd name="T60" fmla="*/ 4 w 39"/>
                <a:gd name="T61" fmla="*/ 20 h 35"/>
                <a:gd name="T62" fmla="*/ 6 w 39"/>
                <a:gd name="T63" fmla="*/ 13 h 35"/>
                <a:gd name="T64" fmla="*/ 9 w 39"/>
                <a:gd name="T65" fmla="*/ 8 h 35"/>
                <a:gd name="T66" fmla="*/ 9 w 39"/>
                <a:gd name="T67" fmla="*/ 8 h 35"/>
                <a:gd name="T68" fmla="*/ 9 w 39"/>
                <a:gd name="T69" fmla="*/ 2 h 35"/>
                <a:gd name="T70" fmla="*/ 9 w 39"/>
                <a:gd name="T71" fmla="*/ 2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9"/>
                <a:gd name="T109" fmla="*/ 0 h 35"/>
                <a:gd name="T110" fmla="*/ 39 w 39"/>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9" h="35">
                  <a:moveTo>
                    <a:pt x="9" y="2"/>
                  </a:moveTo>
                  <a:cubicBezTo>
                    <a:pt x="9" y="2"/>
                    <a:pt x="9" y="2"/>
                    <a:pt x="10" y="2"/>
                  </a:cubicBezTo>
                  <a:cubicBezTo>
                    <a:pt x="11" y="2"/>
                    <a:pt x="12" y="1"/>
                    <a:pt x="12" y="1"/>
                  </a:cubicBezTo>
                  <a:lnTo>
                    <a:pt x="12" y="0"/>
                  </a:lnTo>
                  <a:cubicBezTo>
                    <a:pt x="12" y="0"/>
                    <a:pt x="13" y="1"/>
                    <a:pt x="13" y="1"/>
                  </a:cubicBezTo>
                  <a:cubicBezTo>
                    <a:pt x="14" y="1"/>
                    <a:pt x="15" y="2"/>
                    <a:pt x="16" y="2"/>
                  </a:cubicBezTo>
                  <a:cubicBezTo>
                    <a:pt x="16" y="2"/>
                    <a:pt x="18" y="3"/>
                    <a:pt x="18" y="4"/>
                  </a:cubicBezTo>
                  <a:cubicBezTo>
                    <a:pt x="18" y="4"/>
                    <a:pt x="19" y="4"/>
                    <a:pt x="19" y="4"/>
                  </a:cubicBezTo>
                  <a:cubicBezTo>
                    <a:pt x="20" y="5"/>
                    <a:pt x="20" y="5"/>
                    <a:pt x="20" y="5"/>
                  </a:cubicBezTo>
                  <a:cubicBezTo>
                    <a:pt x="20" y="5"/>
                    <a:pt x="20" y="5"/>
                    <a:pt x="21" y="6"/>
                  </a:cubicBezTo>
                  <a:cubicBezTo>
                    <a:pt x="21" y="7"/>
                    <a:pt x="21" y="7"/>
                    <a:pt x="21" y="7"/>
                  </a:cubicBezTo>
                  <a:cubicBezTo>
                    <a:pt x="21" y="7"/>
                    <a:pt x="23" y="9"/>
                    <a:pt x="23" y="9"/>
                  </a:cubicBezTo>
                  <a:cubicBezTo>
                    <a:pt x="23" y="9"/>
                    <a:pt x="24" y="9"/>
                    <a:pt x="24" y="9"/>
                  </a:cubicBezTo>
                  <a:cubicBezTo>
                    <a:pt x="22" y="9"/>
                    <a:pt x="23" y="11"/>
                    <a:pt x="23" y="12"/>
                  </a:cubicBezTo>
                  <a:cubicBezTo>
                    <a:pt x="23" y="14"/>
                    <a:pt x="24" y="13"/>
                    <a:pt x="25" y="13"/>
                  </a:cubicBezTo>
                  <a:cubicBezTo>
                    <a:pt x="25" y="17"/>
                    <a:pt x="29" y="19"/>
                    <a:pt x="30" y="19"/>
                  </a:cubicBezTo>
                  <a:cubicBezTo>
                    <a:pt x="33" y="21"/>
                    <a:pt x="34" y="21"/>
                    <a:pt x="39" y="22"/>
                  </a:cubicBezTo>
                  <a:cubicBezTo>
                    <a:pt x="37" y="24"/>
                    <a:pt x="33" y="26"/>
                    <a:pt x="33" y="28"/>
                  </a:cubicBezTo>
                  <a:cubicBezTo>
                    <a:pt x="32" y="31"/>
                    <a:pt x="30" y="30"/>
                    <a:pt x="28" y="31"/>
                  </a:cubicBezTo>
                  <a:cubicBezTo>
                    <a:pt x="28" y="31"/>
                    <a:pt x="26" y="32"/>
                    <a:pt x="26" y="32"/>
                  </a:cubicBezTo>
                  <a:cubicBezTo>
                    <a:pt x="25" y="33"/>
                    <a:pt x="24" y="33"/>
                    <a:pt x="23" y="33"/>
                  </a:cubicBezTo>
                  <a:cubicBezTo>
                    <a:pt x="22" y="33"/>
                    <a:pt x="23" y="33"/>
                    <a:pt x="21" y="33"/>
                  </a:cubicBezTo>
                  <a:cubicBezTo>
                    <a:pt x="19" y="33"/>
                    <a:pt x="20" y="35"/>
                    <a:pt x="17" y="35"/>
                  </a:cubicBezTo>
                  <a:cubicBezTo>
                    <a:pt x="14" y="35"/>
                    <a:pt x="14" y="33"/>
                    <a:pt x="11" y="32"/>
                  </a:cubicBezTo>
                  <a:cubicBezTo>
                    <a:pt x="10" y="32"/>
                    <a:pt x="8" y="32"/>
                    <a:pt x="8" y="31"/>
                  </a:cubicBezTo>
                  <a:cubicBezTo>
                    <a:pt x="8" y="30"/>
                    <a:pt x="8" y="30"/>
                    <a:pt x="8" y="29"/>
                  </a:cubicBezTo>
                  <a:cubicBezTo>
                    <a:pt x="6" y="29"/>
                    <a:pt x="6" y="27"/>
                    <a:pt x="5" y="26"/>
                  </a:cubicBezTo>
                  <a:cubicBezTo>
                    <a:pt x="5" y="24"/>
                    <a:pt x="4" y="24"/>
                    <a:pt x="3" y="23"/>
                  </a:cubicBezTo>
                  <a:cubicBezTo>
                    <a:pt x="0" y="24"/>
                    <a:pt x="1" y="20"/>
                    <a:pt x="4" y="20"/>
                  </a:cubicBezTo>
                  <a:cubicBezTo>
                    <a:pt x="4" y="12"/>
                    <a:pt x="6" y="13"/>
                    <a:pt x="6" y="13"/>
                  </a:cubicBezTo>
                  <a:cubicBezTo>
                    <a:pt x="6" y="9"/>
                    <a:pt x="8" y="9"/>
                    <a:pt x="9" y="8"/>
                  </a:cubicBezTo>
                  <a:lnTo>
                    <a:pt x="9" y="2"/>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68" name="Freeform 336">
              <a:extLst>
                <a:ext uri="{FF2B5EF4-FFF2-40B4-BE49-F238E27FC236}">
                  <a16:creationId xmlns:a16="http://schemas.microsoft.com/office/drawing/2014/main" xmlns="" id="{A9D047CD-F863-4832-AD15-15454D9AA406}"/>
                </a:ext>
              </a:extLst>
            </p:cNvPr>
            <p:cNvSpPr>
              <a:spLocks noEditPoints="1"/>
            </p:cNvSpPr>
            <p:nvPr>
              <p:custDataLst>
                <p:tags r:id="rId333"/>
              </p:custDataLst>
            </p:nvPr>
          </p:nvSpPr>
          <p:spPr bwMode="auto">
            <a:xfrm>
              <a:off x="2855" y="2816"/>
              <a:ext cx="239" cy="270"/>
            </a:xfrm>
            <a:custGeom>
              <a:avLst/>
              <a:gdLst>
                <a:gd name="T0" fmla="*/ 0 w 33"/>
                <a:gd name="T1" fmla="*/ 35 h 36"/>
                <a:gd name="T2" fmla="*/ 2 w 33"/>
                <a:gd name="T3" fmla="*/ 35 h 36"/>
                <a:gd name="T4" fmla="*/ 2 w 33"/>
                <a:gd name="T5" fmla="*/ 35 h 36"/>
                <a:gd name="T6" fmla="*/ 5 w 33"/>
                <a:gd name="T7" fmla="*/ 34 h 36"/>
                <a:gd name="T8" fmla="*/ 13 w 33"/>
                <a:gd name="T9" fmla="*/ 35 h 36"/>
                <a:gd name="T10" fmla="*/ 13 w 33"/>
                <a:gd name="T11" fmla="*/ 35 h 36"/>
                <a:gd name="T12" fmla="*/ 19 w 33"/>
                <a:gd name="T13" fmla="*/ 35 h 36"/>
                <a:gd name="T14" fmla="*/ 19 w 33"/>
                <a:gd name="T15" fmla="*/ 36 h 36"/>
                <a:gd name="T16" fmla="*/ 27 w 33"/>
                <a:gd name="T17" fmla="*/ 36 h 36"/>
                <a:gd name="T18" fmla="*/ 27 w 33"/>
                <a:gd name="T19" fmla="*/ 36 h 36"/>
                <a:gd name="T20" fmla="*/ 30 w 33"/>
                <a:gd name="T21" fmla="*/ 35 h 36"/>
                <a:gd name="T22" fmla="*/ 27 w 33"/>
                <a:gd name="T23" fmla="*/ 32 h 36"/>
                <a:gd name="T24" fmla="*/ 27 w 33"/>
                <a:gd name="T25" fmla="*/ 32 h 36"/>
                <a:gd name="T26" fmla="*/ 27 w 33"/>
                <a:gd name="T27" fmla="*/ 22 h 36"/>
                <a:gd name="T28" fmla="*/ 27 w 33"/>
                <a:gd name="T29" fmla="*/ 22 h 36"/>
                <a:gd name="T30" fmla="*/ 32 w 33"/>
                <a:gd name="T31" fmla="*/ 22 h 36"/>
                <a:gd name="T32" fmla="*/ 33 w 33"/>
                <a:gd name="T33" fmla="*/ 17 h 36"/>
                <a:gd name="T34" fmla="*/ 31 w 33"/>
                <a:gd name="T35" fmla="*/ 16 h 36"/>
                <a:gd name="T36" fmla="*/ 29 w 33"/>
                <a:gd name="T37" fmla="*/ 16 h 36"/>
                <a:gd name="T38" fmla="*/ 28 w 33"/>
                <a:gd name="T39" fmla="*/ 14 h 36"/>
                <a:gd name="T40" fmla="*/ 27 w 33"/>
                <a:gd name="T41" fmla="*/ 11 h 36"/>
                <a:gd name="T42" fmla="*/ 28 w 33"/>
                <a:gd name="T43" fmla="*/ 9 h 36"/>
                <a:gd name="T44" fmla="*/ 28 w 33"/>
                <a:gd name="T45" fmla="*/ 6 h 36"/>
                <a:gd name="T46" fmla="*/ 21 w 33"/>
                <a:gd name="T47" fmla="*/ 5 h 36"/>
                <a:gd name="T48" fmla="*/ 18 w 33"/>
                <a:gd name="T49" fmla="*/ 8 h 36"/>
                <a:gd name="T50" fmla="*/ 14 w 33"/>
                <a:gd name="T51" fmla="*/ 2 h 36"/>
                <a:gd name="T52" fmla="*/ 14 w 33"/>
                <a:gd name="T53" fmla="*/ 2 h 36"/>
                <a:gd name="T54" fmla="*/ 2 w 33"/>
                <a:gd name="T55" fmla="*/ 2 h 36"/>
                <a:gd name="T56" fmla="*/ 2 w 33"/>
                <a:gd name="T57" fmla="*/ 2 h 36"/>
                <a:gd name="T58" fmla="*/ 3 w 33"/>
                <a:gd name="T59" fmla="*/ 3 h 36"/>
                <a:gd name="T60" fmla="*/ 5 w 33"/>
                <a:gd name="T61" fmla="*/ 10 h 36"/>
                <a:gd name="T62" fmla="*/ 5 w 33"/>
                <a:gd name="T63" fmla="*/ 12 h 36"/>
                <a:gd name="T64" fmla="*/ 6 w 33"/>
                <a:gd name="T65" fmla="*/ 17 h 36"/>
                <a:gd name="T66" fmla="*/ 2 w 33"/>
                <a:gd name="T67" fmla="*/ 25 h 36"/>
                <a:gd name="T68" fmla="*/ 2 w 33"/>
                <a:gd name="T69" fmla="*/ 25 h 36"/>
                <a:gd name="T70" fmla="*/ 2 w 33"/>
                <a:gd name="T71" fmla="*/ 30 h 36"/>
                <a:gd name="T72" fmla="*/ 2 w 33"/>
                <a:gd name="T73" fmla="*/ 30 h 36"/>
                <a:gd name="T74" fmla="*/ 0 w 33"/>
                <a:gd name="T75" fmla="*/ 35 h 36"/>
                <a:gd name="T76" fmla="*/ 0 w 33"/>
                <a:gd name="T77" fmla="*/ 35 h 36"/>
                <a:gd name="T78" fmla="*/ 0 w 33"/>
                <a:gd name="T79" fmla="*/ 35 h 36"/>
                <a:gd name="T80" fmla="*/ 2 w 33"/>
                <a:gd name="T81" fmla="*/ 1 h 36"/>
                <a:gd name="T82" fmla="*/ 4 w 33"/>
                <a:gd name="T83" fmla="*/ 1 h 36"/>
                <a:gd name="T84" fmla="*/ 4 w 33"/>
                <a:gd name="T85" fmla="*/ 1 h 36"/>
                <a:gd name="T86" fmla="*/ 4 w 33"/>
                <a:gd name="T87" fmla="*/ 0 h 36"/>
                <a:gd name="T88" fmla="*/ 4 w 33"/>
                <a:gd name="T89" fmla="*/ 0 h 36"/>
                <a:gd name="T90" fmla="*/ 2 w 33"/>
                <a:gd name="T91" fmla="*/ 0 h 36"/>
                <a:gd name="T92" fmla="*/ 2 w 33"/>
                <a:gd name="T93" fmla="*/ 0 h 36"/>
                <a:gd name="T94" fmla="*/ 2 w 33"/>
                <a:gd name="T95" fmla="*/ 1 h 36"/>
                <a:gd name="T96" fmla="*/ 2 w 33"/>
                <a:gd name="T97" fmla="*/ 1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
                <a:gd name="T148" fmla="*/ 0 h 36"/>
                <a:gd name="T149" fmla="*/ 33 w 33"/>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 h="36">
                  <a:moveTo>
                    <a:pt x="0" y="35"/>
                  </a:moveTo>
                  <a:lnTo>
                    <a:pt x="2" y="35"/>
                  </a:lnTo>
                  <a:cubicBezTo>
                    <a:pt x="3" y="34"/>
                    <a:pt x="4" y="34"/>
                    <a:pt x="5" y="34"/>
                  </a:cubicBezTo>
                  <a:cubicBezTo>
                    <a:pt x="7" y="34"/>
                    <a:pt x="11" y="36"/>
                    <a:pt x="13" y="35"/>
                  </a:cubicBezTo>
                  <a:lnTo>
                    <a:pt x="19" y="35"/>
                  </a:lnTo>
                  <a:lnTo>
                    <a:pt x="19" y="36"/>
                  </a:lnTo>
                  <a:lnTo>
                    <a:pt x="27" y="36"/>
                  </a:lnTo>
                  <a:cubicBezTo>
                    <a:pt x="28" y="36"/>
                    <a:pt x="29" y="36"/>
                    <a:pt x="30" y="35"/>
                  </a:cubicBezTo>
                  <a:cubicBezTo>
                    <a:pt x="29" y="35"/>
                    <a:pt x="28" y="33"/>
                    <a:pt x="27" y="32"/>
                  </a:cubicBezTo>
                  <a:lnTo>
                    <a:pt x="27" y="22"/>
                  </a:lnTo>
                  <a:cubicBezTo>
                    <a:pt x="28" y="22"/>
                    <a:pt x="31" y="23"/>
                    <a:pt x="32" y="22"/>
                  </a:cubicBezTo>
                  <a:cubicBezTo>
                    <a:pt x="33" y="21"/>
                    <a:pt x="33" y="17"/>
                    <a:pt x="33" y="17"/>
                  </a:cubicBezTo>
                  <a:cubicBezTo>
                    <a:pt x="32" y="16"/>
                    <a:pt x="32" y="17"/>
                    <a:pt x="31" y="16"/>
                  </a:cubicBezTo>
                  <a:cubicBezTo>
                    <a:pt x="30" y="16"/>
                    <a:pt x="30" y="16"/>
                    <a:pt x="29" y="16"/>
                  </a:cubicBezTo>
                  <a:cubicBezTo>
                    <a:pt x="28" y="16"/>
                    <a:pt x="28" y="15"/>
                    <a:pt x="28" y="14"/>
                  </a:cubicBezTo>
                  <a:cubicBezTo>
                    <a:pt x="28" y="13"/>
                    <a:pt x="27" y="12"/>
                    <a:pt x="27" y="11"/>
                  </a:cubicBezTo>
                  <a:cubicBezTo>
                    <a:pt x="27" y="10"/>
                    <a:pt x="28" y="10"/>
                    <a:pt x="28" y="9"/>
                  </a:cubicBezTo>
                  <a:cubicBezTo>
                    <a:pt x="28" y="8"/>
                    <a:pt x="27" y="7"/>
                    <a:pt x="28" y="6"/>
                  </a:cubicBezTo>
                  <a:cubicBezTo>
                    <a:pt x="28" y="6"/>
                    <a:pt x="21" y="5"/>
                    <a:pt x="21" y="5"/>
                  </a:cubicBezTo>
                  <a:cubicBezTo>
                    <a:pt x="21" y="5"/>
                    <a:pt x="22" y="8"/>
                    <a:pt x="18" y="8"/>
                  </a:cubicBezTo>
                  <a:cubicBezTo>
                    <a:pt x="16" y="8"/>
                    <a:pt x="14" y="4"/>
                    <a:pt x="14" y="2"/>
                  </a:cubicBezTo>
                  <a:lnTo>
                    <a:pt x="2" y="2"/>
                  </a:lnTo>
                  <a:cubicBezTo>
                    <a:pt x="2" y="3"/>
                    <a:pt x="2" y="3"/>
                    <a:pt x="3" y="3"/>
                  </a:cubicBezTo>
                  <a:cubicBezTo>
                    <a:pt x="3" y="5"/>
                    <a:pt x="5" y="7"/>
                    <a:pt x="5" y="10"/>
                  </a:cubicBezTo>
                  <a:cubicBezTo>
                    <a:pt x="5" y="10"/>
                    <a:pt x="5" y="11"/>
                    <a:pt x="5" y="12"/>
                  </a:cubicBezTo>
                  <a:cubicBezTo>
                    <a:pt x="5" y="14"/>
                    <a:pt x="6" y="15"/>
                    <a:pt x="6" y="17"/>
                  </a:cubicBezTo>
                  <a:cubicBezTo>
                    <a:pt x="6" y="20"/>
                    <a:pt x="4" y="24"/>
                    <a:pt x="2" y="25"/>
                  </a:cubicBezTo>
                  <a:lnTo>
                    <a:pt x="2" y="30"/>
                  </a:lnTo>
                  <a:cubicBezTo>
                    <a:pt x="1" y="30"/>
                    <a:pt x="1" y="33"/>
                    <a:pt x="0" y="35"/>
                  </a:cubicBezTo>
                  <a:moveTo>
                    <a:pt x="2" y="1"/>
                  </a:moveTo>
                  <a:cubicBezTo>
                    <a:pt x="3" y="1"/>
                    <a:pt x="3" y="1"/>
                    <a:pt x="4" y="1"/>
                  </a:cubicBezTo>
                  <a:lnTo>
                    <a:pt x="4" y="0"/>
                  </a:lnTo>
                  <a:cubicBezTo>
                    <a:pt x="3" y="0"/>
                    <a:pt x="2" y="0"/>
                    <a:pt x="2" y="0"/>
                  </a:cubicBezTo>
                  <a:lnTo>
                    <a:pt x="2" y="1"/>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69" name="Freeform 337">
              <a:extLst>
                <a:ext uri="{FF2B5EF4-FFF2-40B4-BE49-F238E27FC236}">
                  <a16:creationId xmlns:a16="http://schemas.microsoft.com/office/drawing/2014/main" xmlns="" id="{F7B57FB4-9A88-4C61-833D-0DAADE24AB0B}"/>
                </a:ext>
              </a:extLst>
            </p:cNvPr>
            <p:cNvSpPr>
              <a:spLocks noEditPoints="1"/>
            </p:cNvSpPr>
            <p:nvPr>
              <p:custDataLst>
                <p:tags r:id="rId334"/>
              </p:custDataLst>
            </p:nvPr>
          </p:nvSpPr>
          <p:spPr bwMode="auto">
            <a:xfrm>
              <a:off x="2941" y="3184"/>
              <a:ext cx="286" cy="278"/>
            </a:xfrm>
            <a:custGeom>
              <a:avLst/>
              <a:gdLst>
                <a:gd name="T0" fmla="*/ 39 w 40"/>
                <a:gd name="T1" fmla="*/ 14 h 36"/>
                <a:gd name="T2" fmla="*/ 40 w 40"/>
                <a:gd name="T3" fmla="*/ 13 h 36"/>
                <a:gd name="T4" fmla="*/ 40 w 40"/>
                <a:gd name="T5" fmla="*/ 13 h 36"/>
                <a:gd name="T6" fmla="*/ 38 w 40"/>
                <a:gd name="T7" fmla="*/ 17 h 36"/>
                <a:gd name="T8" fmla="*/ 38 w 40"/>
                <a:gd name="T9" fmla="*/ 17 h 36"/>
                <a:gd name="T10" fmla="*/ 38 w 40"/>
                <a:gd name="T11" fmla="*/ 18 h 36"/>
                <a:gd name="T12" fmla="*/ 33 w 40"/>
                <a:gd name="T13" fmla="*/ 25 h 36"/>
                <a:gd name="T14" fmla="*/ 25 w 40"/>
                <a:gd name="T15" fmla="*/ 32 h 36"/>
                <a:gd name="T16" fmla="*/ 22 w 40"/>
                <a:gd name="T17" fmla="*/ 34 h 36"/>
                <a:gd name="T18" fmla="*/ 17 w 40"/>
                <a:gd name="T19" fmla="*/ 34 h 36"/>
                <a:gd name="T20" fmla="*/ 15 w 40"/>
                <a:gd name="T21" fmla="*/ 35 h 36"/>
                <a:gd name="T22" fmla="*/ 13 w 40"/>
                <a:gd name="T23" fmla="*/ 34 h 36"/>
                <a:gd name="T24" fmla="*/ 7 w 40"/>
                <a:gd name="T25" fmla="*/ 36 h 36"/>
                <a:gd name="T26" fmla="*/ 4 w 40"/>
                <a:gd name="T27" fmla="*/ 33 h 36"/>
                <a:gd name="T28" fmla="*/ 4 w 40"/>
                <a:gd name="T29" fmla="*/ 33 h 36"/>
                <a:gd name="T30" fmla="*/ 3 w 40"/>
                <a:gd name="T31" fmla="*/ 30 h 36"/>
                <a:gd name="T32" fmla="*/ 3 w 40"/>
                <a:gd name="T33" fmla="*/ 30 h 36"/>
                <a:gd name="T34" fmla="*/ 4 w 40"/>
                <a:gd name="T35" fmla="*/ 29 h 36"/>
                <a:gd name="T36" fmla="*/ 1 w 40"/>
                <a:gd name="T37" fmla="*/ 24 h 36"/>
                <a:gd name="T38" fmla="*/ 0 w 40"/>
                <a:gd name="T39" fmla="*/ 20 h 36"/>
                <a:gd name="T40" fmla="*/ 0 w 40"/>
                <a:gd name="T41" fmla="*/ 17 h 36"/>
                <a:gd name="T42" fmla="*/ 0 w 40"/>
                <a:gd name="T43" fmla="*/ 17 h 36"/>
                <a:gd name="T44" fmla="*/ 2 w 40"/>
                <a:gd name="T45" fmla="*/ 17 h 36"/>
                <a:gd name="T46" fmla="*/ 2 w 40"/>
                <a:gd name="T47" fmla="*/ 17 h 36"/>
                <a:gd name="T48" fmla="*/ 5 w 40"/>
                <a:gd name="T49" fmla="*/ 19 h 36"/>
                <a:gd name="T50" fmla="*/ 9 w 40"/>
                <a:gd name="T51" fmla="*/ 16 h 36"/>
                <a:gd name="T52" fmla="*/ 9 w 40"/>
                <a:gd name="T53" fmla="*/ 16 h 36"/>
                <a:gd name="T54" fmla="*/ 9 w 40"/>
                <a:gd name="T55" fmla="*/ 11 h 36"/>
                <a:gd name="T56" fmla="*/ 9 w 40"/>
                <a:gd name="T57" fmla="*/ 11 h 36"/>
                <a:gd name="T58" fmla="*/ 10 w 40"/>
                <a:gd name="T59" fmla="*/ 7 h 36"/>
                <a:gd name="T60" fmla="*/ 11 w 40"/>
                <a:gd name="T61" fmla="*/ 8 h 36"/>
                <a:gd name="T62" fmla="*/ 11 w 40"/>
                <a:gd name="T63" fmla="*/ 12 h 36"/>
                <a:gd name="T64" fmla="*/ 13 w 40"/>
                <a:gd name="T65" fmla="*/ 14 h 36"/>
                <a:gd name="T66" fmla="*/ 17 w 40"/>
                <a:gd name="T67" fmla="*/ 9 h 36"/>
                <a:gd name="T68" fmla="*/ 22 w 40"/>
                <a:gd name="T69" fmla="*/ 10 h 36"/>
                <a:gd name="T70" fmla="*/ 25 w 40"/>
                <a:gd name="T71" fmla="*/ 6 h 36"/>
                <a:gd name="T72" fmla="*/ 33 w 40"/>
                <a:gd name="T73" fmla="*/ 0 h 36"/>
                <a:gd name="T74" fmla="*/ 37 w 40"/>
                <a:gd name="T75" fmla="*/ 0 h 36"/>
                <a:gd name="T76" fmla="*/ 37 w 40"/>
                <a:gd name="T77" fmla="*/ 0 h 36"/>
                <a:gd name="T78" fmla="*/ 37 w 40"/>
                <a:gd name="T79" fmla="*/ 0 h 36"/>
                <a:gd name="T80" fmla="*/ 38 w 40"/>
                <a:gd name="T81" fmla="*/ 0 h 36"/>
                <a:gd name="T82" fmla="*/ 38 w 40"/>
                <a:gd name="T83" fmla="*/ 0 h 36"/>
                <a:gd name="T84" fmla="*/ 39 w 40"/>
                <a:gd name="T85" fmla="*/ 5 h 36"/>
                <a:gd name="T86" fmla="*/ 39 w 40"/>
                <a:gd name="T87" fmla="*/ 5 h 36"/>
                <a:gd name="T88" fmla="*/ 39 w 40"/>
                <a:gd name="T89" fmla="*/ 9 h 36"/>
                <a:gd name="T90" fmla="*/ 39 w 40"/>
                <a:gd name="T91" fmla="*/ 9 h 36"/>
                <a:gd name="T92" fmla="*/ 37 w 40"/>
                <a:gd name="T93" fmla="*/ 9 h 36"/>
                <a:gd name="T94" fmla="*/ 37 w 40"/>
                <a:gd name="T95" fmla="*/ 14 h 36"/>
                <a:gd name="T96" fmla="*/ 37 w 40"/>
                <a:gd name="T97" fmla="*/ 14 h 36"/>
                <a:gd name="T98" fmla="*/ 39 w 40"/>
                <a:gd name="T99" fmla="*/ 14 h 36"/>
                <a:gd name="T100" fmla="*/ 39 w 40"/>
                <a:gd name="T101" fmla="*/ 14 h 36"/>
                <a:gd name="T102" fmla="*/ 26 w 40"/>
                <a:gd name="T103" fmla="*/ 21 h 36"/>
                <a:gd name="T104" fmla="*/ 30 w 40"/>
                <a:gd name="T105" fmla="*/ 19 h 36"/>
                <a:gd name="T106" fmla="*/ 32 w 40"/>
                <a:gd name="T107" fmla="*/ 20 h 36"/>
                <a:gd name="T108" fmla="*/ 28 w 40"/>
                <a:gd name="T109" fmla="*/ 23 h 36"/>
                <a:gd name="T110" fmla="*/ 26 w 40"/>
                <a:gd name="T111" fmla="*/ 21 h 36"/>
                <a:gd name="T112" fmla="*/ 26 w 40"/>
                <a:gd name="T113" fmla="*/ 21 h 36"/>
                <a:gd name="T114" fmla="*/ 26 w 40"/>
                <a:gd name="T115" fmla="*/ 21 h 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0"/>
                <a:gd name="T175" fmla="*/ 0 h 36"/>
                <a:gd name="T176" fmla="*/ 40 w 40"/>
                <a:gd name="T177" fmla="*/ 36 h 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0" h="36">
                  <a:moveTo>
                    <a:pt x="39" y="14"/>
                  </a:moveTo>
                  <a:cubicBezTo>
                    <a:pt x="39" y="14"/>
                    <a:pt x="40" y="13"/>
                    <a:pt x="40" y="13"/>
                  </a:cubicBezTo>
                  <a:lnTo>
                    <a:pt x="38" y="17"/>
                  </a:lnTo>
                  <a:cubicBezTo>
                    <a:pt x="38" y="17"/>
                    <a:pt x="38" y="18"/>
                    <a:pt x="38" y="18"/>
                  </a:cubicBezTo>
                  <a:cubicBezTo>
                    <a:pt x="37" y="19"/>
                    <a:pt x="33" y="24"/>
                    <a:pt x="33" y="25"/>
                  </a:cubicBezTo>
                  <a:cubicBezTo>
                    <a:pt x="30" y="29"/>
                    <a:pt x="27" y="29"/>
                    <a:pt x="25" y="32"/>
                  </a:cubicBezTo>
                  <a:cubicBezTo>
                    <a:pt x="24" y="34"/>
                    <a:pt x="22" y="32"/>
                    <a:pt x="22" y="34"/>
                  </a:cubicBezTo>
                  <a:cubicBezTo>
                    <a:pt x="19" y="34"/>
                    <a:pt x="18" y="34"/>
                    <a:pt x="17" y="34"/>
                  </a:cubicBezTo>
                  <a:cubicBezTo>
                    <a:pt x="16" y="34"/>
                    <a:pt x="15" y="34"/>
                    <a:pt x="15" y="35"/>
                  </a:cubicBezTo>
                  <a:cubicBezTo>
                    <a:pt x="14" y="34"/>
                    <a:pt x="13" y="34"/>
                    <a:pt x="13" y="34"/>
                  </a:cubicBezTo>
                  <a:cubicBezTo>
                    <a:pt x="12" y="35"/>
                    <a:pt x="7" y="36"/>
                    <a:pt x="7" y="36"/>
                  </a:cubicBezTo>
                  <a:cubicBezTo>
                    <a:pt x="5" y="36"/>
                    <a:pt x="3" y="34"/>
                    <a:pt x="4" y="33"/>
                  </a:cubicBezTo>
                  <a:lnTo>
                    <a:pt x="3" y="30"/>
                  </a:lnTo>
                  <a:cubicBezTo>
                    <a:pt x="3" y="30"/>
                    <a:pt x="4" y="29"/>
                    <a:pt x="4" y="29"/>
                  </a:cubicBezTo>
                  <a:cubicBezTo>
                    <a:pt x="4" y="26"/>
                    <a:pt x="2" y="26"/>
                    <a:pt x="1" y="24"/>
                  </a:cubicBezTo>
                  <a:cubicBezTo>
                    <a:pt x="0" y="22"/>
                    <a:pt x="1" y="21"/>
                    <a:pt x="0" y="20"/>
                  </a:cubicBezTo>
                  <a:cubicBezTo>
                    <a:pt x="0" y="19"/>
                    <a:pt x="0" y="17"/>
                    <a:pt x="0" y="17"/>
                  </a:cubicBezTo>
                  <a:lnTo>
                    <a:pt x="2" y="17"/>
                  </a:lnTo>
                  <a:cubicBezTo>
                    <a:pt x="2" y="19"/>
                    <a:pt x="4" y="19"/>
                    <a:pt x="5" y="19"/>
                  </a:cubicBezTo>
                  <a:cubicBezTo>
                    <a:pt x="7" y="19"/>
                    <a:pt x="8" y="17"/>
                    <a:pt x="9" y="16"/>
                  </a:cubicBezTo>
                  <a:lnTo>
                    <a:pt x="9" y="11"/>
                  </a:lnTo>
                  <a:cubicBezTo>
                    <a:pt x="9" y="9"/>
                    <a:pt x="9" y="8"/>
                    <a:pt x="10" y="7"/>
                  </a:cubicBezTo>
                  <a:cubicBezTo>
                    <a:pt x="10" y="8"/>
                    <a:pt x="11" y="8"/>
                    <a:pt x="11" y="8"/>
                  </a:cubicBezTo>
                  <a:cubicBezTo>
                    <a:pt x="11" y="9"/>
                    <a:pt x="11" y="10"/>
                    <a:pt x="11" y="12"/>
                  </a:cubicBezTo>
                  <a:cubicBezTo>
                    <a:pt x="11" y="13"/>
                    <a:pt x="12" y="14"/>
                    <a:pt x="13" y="14"/>
                  </a:cubicBezTo>
                  <a:cubicBezTo>
                    <a:pt x="16" y="14"/>
                    <a:pt x="15" y="9"/>
                    <a:pt x="17" y="9"/>
                  </a:cubicBezTo>
                  <a:cubicBezTo>
                    <a:pt x="19" y="9"/>
                    <a:pt x="20" y="10"/>
                    <a:pt x="22" y="10"/>
                  </a:cubicBezTo>
                  <a:cubicBezTo>
                    <a:pt x="24" y="10"/>
                    <a:pt x="24" y="8"/>
                    <a:pt x="25" y="6"/>
                  </a:cubicBezTo>
                  <a:cubicBezTo>
                    <a:pt x="26" y="4"/>
                    <a:pt x="32" y="1"/>
                    <a:pt x="33" y="0"/>
                  </a:cubicBezTo>
                  <a:cubicBezTo>
                    <a:pt x="35" y="0"/>
                    <a:pt x="36" y="0"/>
                    <a:pt x="37" y="0"/>
                  </a:cubicBezTo>
                  <a:lnTo>
                    <a:pt x="38" y="0"/>
                  </a:lnTo>
                  <a:cubicBezTo>
                    <a:pt x="38" y="3"/>
                    <a:pt x="39" y="2"/>
                    <a:pt x="39" y="5"/>
                  </a:cubicBezTo>
                  <a:lnTo>
                    <a:pt x="39" y="9"/>
                  </a:lnTo>
                  <a:cubicBezTo>
                    <a:pt x="38" y="9"/>
                    <a:pt x="37" y="9"/>
                    <a:pt x="37" y="9"/>
                  </a:cubicBezTo>
                  <a:cubicBezTo>
                    <a:pt x="36" y="12"/>
                    <a:pt x="36" y="13"/>
                    <a:pt x="37" y="14"/>
                  </a:cubicBezTo>
                  <a:lnTo>
                    <a:pt x="39" y="14"/>
                  </a:lnTo>
                  <a:moveTo>
                    <a:pt x="26" y="21"/>
                  </a:moveTo>
                  <a:cubicBezTo>
                    <a:pt x="28" y="21"/>
                    <a:pt x="28" y="19"/>
                    <a:pt x="30" y="19"/>
                  </a:cubicBezTo>
                  <a:cubicBezTo>
                    <a:pt x="31" y="19"/>
                    <a:pt x="32" y="19"/>
                    <a:pt x="32" y="20"/>
                  </a:cubicBezTo>
                  <a:cubicBezTo>
                    <a:pt x="32" y="21"/>
                    <a:pt x="29" y="23"/>
                    <a:pt x="28" y="23"/>
                  </a:cubicBezTo>
                  <a:cubicBezTo>
                    <a:pt x="28" y="23"/>
                    <a:pt x="25" y="21"/>
                    <a:pt x="26" y="21"/>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70" name="Freeform 338">
              <a:extLst>
                <a:ext uri="{FF2B5EF4-FFF2-40B4-BE49-F238E27FC236}">
                  <a16:creationId xmlns:a16="http://schemas.microsoft.com/office/drawing/2014/main" xmlns="" id="{9E1E283C-334C-428A-8D1B-91E14EBE0B87}"/>
                </a:ext>
              </a:extLst>
            </p:cNvPr>
            <p:cNvSpPr>
              <a:spLocks/>
            </p:cNvSpPr>
            <p:nvPr>
              <p:custDataLst>
                <p:tags r:id="rId335"/>
              </p:custDataLst>
            </p:nvPr>
          </p:nvSpPr>
          <p:spPr bwMode="auto">
            <a:xfrm>
              <a:off x="3051" y="2194"/>
              <a:ext cx="301" cy="427"/>
            </a:xfrm>
            <a:custGeom>
              <a:avLst/>
              <a:gdLst>
                <a:gd name="T0" fmla="*/ 222 w 301"/>
                <a:gd name="T1" fmla="*/ 8 h 427"/>
                <a:gd name="T2" fmla="*/ 237 w 301"/>
                <a:gd name="T3" fmla="*/ 0 h 427"/>
                <a:gd name="T4" fmla="*/ 258 w 301"/>
                <a:gd name="T5" fmla="*/ 8 h 427"/>
                <a:gd name="T6" fmla="*/ 258 w 301"/>
                <a:gd name="T7" fmla="*/ 15 h 427"/>
                <a:gd name="T8" fmla="*/ 265 w 301"/>
                <a:gd name="T9" fmla="*/ 46 h 427"/>
                <a:gd name="T10" fmla="*/ 301 w 301"/>
                <a:gd name="T11" fmla="*/ 107 h 427"/>
                <a:gd name="T12" fmla="*/ 272 w 301"/>
                <a:gd name="T13" fmla="*/ 160 h 427"/>
                <a:gd name="T14" fmla="*/ 272 w 301"/>
                <a:gd name="T15" fmla="*/ 160 h 427"/>
                <a:gd name="T16" fmla="*/ 265 w 301"/>
                <a:gd name="T17" fmla="*/ 221 h 427"/>
                <a:gd name="T18" fmla="*/ 265 w 301"/>
                <a:gd name="T19" fmla="*/ 221 h 427"/>
                <a:gd name="T20" fmla="*/ 244 w 301"/>
                <a:gd name="T21" fmla="*/ 259 h 427"/>
                <a:gd name="T22" fmla="*/ 222 w 301"/>
                <a:gd name="T23" fmla="*/ 313 h 427"/>
                <a:gd name="T24" fmla="*/ 222 w 301"/>
                <a:gd name="T25" fmla="*/ 336 h 427"/>
                <a:gd name="T26" fmla="*/ 237 w 301"/>
                <a:gd name="T27" fmla="*/ 358 h 427"/>
                <a:gd name="T28" fmla="*/ 258 w 301"/>
                <a:gd name="T29" fmla="*/ 381 h 427"/>
                <a:gd name="T30" fmla="*/ 251 w 301"/>
                <a:gd name="T31" fmla="*/ 404 h 427"/>
                <a:gd name="T32" fmla="*/ 229 w 301"/>
                <a:gd name="T33" fmla="*/ 404 h 427"/>
                <a:gd name="T34" fmla="*/ 229 w 301"/>
                <a:gd name="T35" fmla="*/ 412 h 427"/>
                <a:gd name="T36" fmla="*/ 208 w 301"/>
                <a:gd name="T37" fmla="*/ 419 h 427"/>
                <a:gd name="T38" fmla="*/ 172 w 301"/>
                <a:gd name="T39" fmla="*/ 419 h 427"/>
                <a:gd name="T40" fmla="*/ 143 w 301"/>
                <a:gd name="T41" fmla="*/ 404 h 427"/>
                <a:gd name="T42" fmla="*/ 111 w 301"/>
                <a:gd name="T43" fmla="*/ 404 h 427"/>
                <a:gd name="T44" fmla="*/ 93 w 301"/>
                <a:gd name="T45" fmla="*/ 381 h 427"/>
                <a:gd name="T46" fmla="*/ 65 w 301"/>
                <a:gd name="T47" fmla="*/ 328 h 427"/>
                <a:gd name="T48" fmla="*/ 36 w 301"/>
                <a:gd name="T49" fmla="*/ 290 h 427"/>
                <a:gd name="T50" fmla="*/ 15 w 301"/>
                <a:gd name="T51" fmla="*/ 272 h 427"/>
                <a:gd name="T52" fmla="*/ 6 w 301"/>
                <a:gd name="T53" fmla="*/ 257 h 427"/>
                <a:gd name="T54" fmla="*/ 0 w 301"/>
                <a:gd name="T55" fmla="*/ 224 h 427"/>
                <a:gd name="T56" fmla="*/ 7 w 301"/>
                <a:gd name="T57" fmla="*/ 191 h 427"/>
                <a:gd name="T58" fmla="*/ 36 w 301"/>
                <a:gd name="T59" fmla="*/ 160 h 427"/>
                <a:gd name="T60" fmla="*/ 36 w 301"/>
                <a:gd name="T61" fmla="*/ 160 h 427"/>
                <a:gd name="T62" fmla="*/ 36 w 301"/>
                <a:gd name="T63" fmla="*/ 76 h 427"/>
                <a:gd name="T64" fmla="*/ 36 w 301"/>
                <a:gd name="T65" fmla="*/ 76 h 427"/>
                <a:gd name="T66" fmla="*/ 36 w 301"/>
                <a:gd name="T67" fmla="*/ 61 h 427"/>
                <a:gd name="T68" fmla="*/ 50 w 301"/>
                <a:gd name="T69" fmla="*/ 38 h 427"/>
                <a:gd name="T70" fmla="*/ 50 w 301"/>
                <a:gd name="T71" fmla="*/ 23 h 427"/>
                <a:gd name="T72" fmla="*/ 50 w 301"/>
                <a:gd name="T73" fmla="*/ 23 h 427"/>
                <a:gd name="T74" fmla="*/ 208 w 301"/>
                <a:gd name="T75" fmla="*/ 23 h 427"/>
                <a:gd name="T76" fmla="*/ 208 w 301"/>
                <a:gd name="T77" fmla="*/ 23 h 427"/>
                <a:gd name="T78" fmla="*/ 222 w 301"/>
                <a:gd name="T79" fmla="*/ 8 h 427"/>
                <a:gd name="T80" fmla="*/ 222 w 301"/>
                <a:gd name="T81" fmla="*/ 8 h 427"/>
                <a:gd name="T82" fmla="*/ 222 w 301"/>
                <a:gd name="T83" fmla="*/ 8 h 42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01"/>
                <a:gd name="T127" fmla="*/ 0 h 427"/>
                <a:gd name="T128" fmla="*/ 301 w 301"/>
                <a:gd name="T129" fmla="*/ 427 h 42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01" h="427">
                  <a:moveTo>
                    <a:pt x="222" y="8"/>
                  </a:moveTo>
                  <a:cubicBezTo>
                    <a:pt x="222" y="8"/>
                    <a:pt x="237" y="0"/>
                    <a:pt x="237" y="0"/>
                  </a:cubicBezTo>
                  <a:cubicBezTo>
                    <a:pt x="244" y="8"/>
                    <a:pt x="244" y="8"/>
                    <a:pt x="258" y="8"/>
                  </a:cubicBezTo>
                  <a:cubicBezTo>
                    <a:pt x="258" y="15"/>
                    <a:pt x="258" y="15"/>
                    <a:pt x="258" y="15"/>
                  </a:cubicBezTo>
                  <a:cubicBezTo>
                    <a:pt x="258" y="31"/>
                    <a:pt x="265" y="38"/>
                    <a:pt x="265" y="46"/>
                  </a:cubicBezTo>
                  <a:cubicBezTo>
                    <a:pt x="265" y="69"/>
                    <a:pt x="258" y="92"/>
                    <a:pt x="301" y="107"/>
                  </a:cubicBezTo>
                  <a:cubicBezTo>
                    <a:pt x="287" y="122"/>
                    <a:pt x="265" y="137"/>
                    <a:pt x="272" y="160"/>
                  </a:cubicBezTo>
                  <a:lnTo>
                    <a:pt x="265" y="221"/>
                  </a:lnTo>
                  <a:cubicBezTo>
                    <a:pt x="258" y="229"/>
                    <a:pt x="244" y="229"/>
                    <a:pt x="244" y="259"/>
                  </a:cubicBezTo>
                  <a:cubicBezTo>
                    <a:pt x="244" y="259"/>
                    <a:pt x="229" y="252"/>
                    <a:pt x="222" y="313"/>
                  </a:cubicBezTo>
                  <a:cubicBezTo>
                    <a:pt x="208" y="313"/>
                    <a:pt x="201" y="343"/>
                    <a:pt x="222" y="336"/>
                  </a:cubicBezTo>
                  <a:cubicBezTo>
                    <a:pt x="222" y="343"/>
                    <a:pt x="237" y="343"/>
                    <a:pt x="237" y="358"/>
                  </a:cubicBezTo>
                  <a:cubicBezTo>
                    <a:pt x="244" y="366"/>
                    <a:pt x="244" y="381"/>
                    <a:pt x="258" y="381"/>
                  </a:cubicBezTo>
                  <a:cubicBezTo>
                    <a:pt x="258" y="389"/>
                    <a:pt x="258" y="389"/>
                    <a:pt x="251" y="404"/>
                  </a:cubicBezTo>
                  <a:cubicBezTo>
                    <a:pt x="244" y="404"/>
                    <a:pt x="237" y="404"/>
                    <a:pt x="229" y="404"/>
                  </a:cubicBezTo>
                  <a:cubicBezTo>
                    <a:pt x="229" y="404"/>
                    <a:pt x="229" y="412"/>
                    <a:pt x="229" y="412"/>
                  </a:cubicBezTo>
                  <a:cubicBezTo>
                    <a:pt x="229" y="412"/>
                    <a:pt x="215" y="419"/>
                    <a:pt x="208" y="419"/>
                  </a:cubicBezTo>
                  <a:cubicBezTo>
                    <a:pt x="201" y="419"/>
                    <a:pt x="186" y="427"/>
                    <a:pt x="172" y="419"/>
                  </a:cubicBezTo>
                  <a:cubicBezTo>
                    <a:pt x="165" y="419"/>
                    <a:pt x="151" y="404"/>
                    <a:pt x="143" y="404"/>
                  </a:cubicBezTo>
                  <a:cubicBezTo>
                    <a:pt x="133" y="402"/>
                    <a:pt x="119" y="408"/>
                    <a:pt x="111" y="404"/>
                  </a:cubicBezTo>
                  <a:cubicBezTo>
                    <a:pt x="103" y="400"/>
                    <a:pt x="101" y="394"/>
                    <a:pt x="93" y="381"/>
                  </a:cubicBezTo>
                  <a:cubicBezTo>
                    <a:pt x="86" y="358"/>
                    <a:pt x="65" y="358"/>
                    <a:pt x="65" y="328"/>
                  </a:cubicBezTo>
                  <a:cubicBezTo>
                    <a:pt x="36" y="328"/>
                    <a:pt x="43" y="313"/>
                    <a:pt x="36" y="290"/>
                  </a:cubicBezTo>
                  <a:cubicBezTo>
                    <a:pt x="29" y="282"/>
                    <a:pt x="15" y="280"/>
                    <a:pt x="15" y="272"/>
                  </a:cubicBezTo>
                  <a:cubicBezTo>
                    <a:pt x="11" y="265"/>
                    <a:pt x="9" y="265"/>
                    <a:pt x="6" y="257"/>
                  </a:cubicBezTo>
                  <a:cubicBezTo>
                    <a:pt x="3" y="249"/>
                    <a:pt x="0" y="235"/>
                    <a:pt x="0" y="224"/>
                  </a:cubicBezTo>
                  <a:cubicBezTo>
                    <a:pt x="7" y="217"/>
                    <a:pt x="7" y="206"/>
                    <a:pt x="7" y="191"/>
                  </a:cubicBezTo>
                  <a:cubicBezTo>
                    <a:pt x="14" y="175"/>
                    <a:pt x="29" y="160"/>
                    <a:pt x="36" y="160"/>
                  </a:cubicBezTo>
                  <a:lnTo>
                    <a:pt x="36" y="76"/>
                  </a:lnTo>
                  <a:cubicBezTo>
                    <a:pt x="36" y="76"/>
                    <a:pt x="36" y="69"/>
                    <a:pt x="36" y="61"/>
                  </a:cubicBezTo>
                  <a:cubicBezTo>
                    <a:pt x="57" y="61"/>
                    <a:pt x="50" y="53"/>
                    <a:pt x="50" y="38"/>
                  </a:cubicBezTo>
                  <a:cubicBezTo>
                    <a:pt x="50" y="31"/>
                    <a:pt x="50" y="31"/>
                    <a:pt x="50" y="23"/>
                  </a:cubicBezTo>
                  <a:lnTo>
                    <a:pt x="208" y="23"/>
                  </a:lnTo>
                  <a:cubicBezTo>
                    <a:pt x="215" y="31"/>
                    <a:pt x="222" y="8"/>
                    <a:pt x="222" y="8"/>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71" name="Freeform 339">
              <a:extLst>
                <a:ext uri="{FF2B5EF4-FFF2-40B4-BE49-F238E27FC236}">
                  <a16:creationId xmlns:a16="http://schemas.microsoft.com/office/drawing/2014/main" xmlns="" id="{099F8078-3BC2-48D4-985A-05A3D1BAFFAC}"/>
                </a:ext>
              </a:extLst>
            </p:cNvPr>
            <p:cNvSpPr>
              <a:spLocks/>
            </p:cNvSpPr>
            <p:nvPr>
              <p:custDataLst>
                <p:tags r:id="rId336"/>
              </p:custDataLst>
            </p:nvPr>
          </p:nvSpPr>
          <p:spPr bwMode="auto">
            <a:xfrm>
              <a:off x="3869" y="1916"/>
              <a:ext cx="504" cy="599"/>
            </a:xfrm>
            <a:custGeom>
              <a:avLst/>
              <a:gdLst>
                <a:gd name="T0" fmla="*/ 21 w 70"/>
                <a:gd name="T1" fmla="*/ 5 h 79"/>
                <a:gd name="T2" fmla="*/ 23 w 70"/>
                <a:gd name="T3" fmla="*/ 9 h 79"/>
                <a:gd name="T4" fmla="*/ 21 w 70"/>
                <a:gd name="T5" fmla="*/ 10 h 79"/>
                <a:gd name="T6" fmla="*/ 28 w 70"/>
                <a:gd name="T7" fmla="*/ 16 h 79"/>
                <a:gd name="T8" fmla="*/ 28 w 70"/>
                <a:gd name="T9" fmla="*/ 20 h 79"/>
                <a:gd name="T10" fmla="*/ 34 w 70"/>
                <a:gd name="T11" fmla="*/ 23 h 79"/>
                <a:gd name="T12" fmla="*/ 41 w 70"/>
                <a:gd name="T13" fmla="*/ 26 h 79"/>
                <a:gd name="T14" fmla="*/ 48 w 70"/>
                <a:gd name="T15" fmla="*/ 24 h 79"/>
                <a:gd name="T16" fmla="*/ 48 w 70"/>
                <a:gd name="T17" fmla="*/ 23 h 79"/>
                <a:gd name="T18" fmla="*/ 49 w 70"/>
                <a:gd name="T19" fmla="*/ 21 h 79"/>
                <a:gd name="T20" fmla="*/ 50 w 70"/>
                <a:gd name="T21" fmla="*/ 23 h 79"/>
                <a:gd name="T22" fmla="*/ 53 w 70"/>
                <a:gd name="T23" fmla="*/ 26 h 79"/>
                <a:gd name="T24" fmla="*/ 57 w 70"/>
                <a:gd name="T25" fmla="*/ 23 h 79"/>
                <a:gd name="T26" fmla="*/ 70 w 70"/>
                <a:gd name="T27" fmla="*/ 21 h 79"/>
                <a:gd name="T28" fmla="*/ 70 w 70"/>
                <a:gd name="T29" fmla="*/ 21 h 79"/>
                <a:gd name="T30" fmla="*/ 69 w 70"/>
                <a:gd name="T31" fmla="*/ 24 h 79"/>
                <a:gd name="T32" fmla="*/ 65 w 70"/>
                <a:gd name="T33" fmla="*/ 33 h 79"/>
                <a:gd name="T34" fmla="*/ 62 w 70"/>
                <a:gd name="T35" fmla="*/ 39 h 79"/>
                <a:gd name="T36" fmla="*/ 60 w 70"/>
                <a:gd name="T37" fmla="*/ 35 h 79"/>
                <a:gd name="T38" fmla="*/ 59 w 70"/>
                <a:gd name="T39" fmla="*/ 36 h 79"/>
                <a:gd name="T40" fmla="*/ 60 w 70"/>
                <a:gd name="T41" fmla="*/ 31 h 79"/>
                <a:gd name="T42" fmla="*/ 54 w 70"/>
                <a:gd name="T43" fmla="*/ 31 h 79"/>
                <a:gd name="T44" fmla="*/ 53 w 70"/>
                <a:gd name="T45" fmla="*/ 28 h 79"/>
                <a:gd name="T46" fmla="*/ 50 w 70"/>
                <a:gd name="T47" fmla="*/ 27 h 79"/>
                <a:gd name="T48" fmla="*/ 51 w 70"/>
                <a:gd name="T49" fmla="*/ 31 h 79"/>
                <a:gd name="T50" fmla="*/ 52 w 70"/>
                <a:gd name="T51" fmla="*/ 35 h 79"/>
                <a:gd name="T52" fmla="*/ 53 w 70"/>
                <a:gd name="T53" fmla="*/ 40 h 79"/>
                <a:gd name="T54" fmla="*/ 51 w 70"/>
                <a:gd name="T55" fmla="*/ 40 h 79"/>
                <a:gd name="T56" fmla="*/ 47 w 70"/>
                <a:gd name="T57" fmla="*/ 42 h 79"/>
                <a:gd name="T58" fmla="*/ 47 w 70"/>
                <a:gd name="T59" fmla="*/ 43 h 79"/>
                <a:gd name="T60" fmla="*/ 42 w 70"/>
                <a:gd name="T61" fmla="*/ 49 h 79"/>
                <a:gd name="T62" fmla="*/ 32 w 70"/>
                <a:gd name="T63" fmla="*/ 59 h 79"/>
                <a:gd name="T64" fmla="*/ 31 w 70"/>
                <a:gd name="T65" fmla="*/ 70 h 79"/>
                <a:gd name="T66" fmla="*/ 32 w 70"/>
                <a:gd name="T67" fmla="*/ 70 h 79"/>
                <a:gd name="T68" fmla="*/ 32 w 70"/>
                <a:gd name="T69" fmla="*/ 72 h 79"/>
                <a:gd name="T70" fmla="*/ 31 w 70"/>
                <a:gd name="T71" fmla="*/ 75 h 79"/>
                <a:gd name="T72" fmla="*/ 24 w 70"/>
                <a:gd name="T73" fmla="*/ 76 h 79"/>
                <a:gd name="T74" fmla="*/ 17 w 70"/>
                <a:gd name="T75" fmla="*/ 61 h 79"/>
                <a:gd name="T76" fmla="*/ 12 w 70"/>
                <a:gd name="T77" fmla="*/ 41 h 79"/>
                <a:gd name="T78" fmla="*/ 6 w 70"/>
                <a:gd name="T79" fmla="*/ 43 h 79"/>
                <a:gd name="T80" fmla="*/ 4 w 70"/>
                <a:gd name="T81" fmla="*/ 37 h 79"/>
                <a:gd name="T82" fmla="*/ 7 w 70"/>
                <a:gd name="T83" fmla="*/ 31 h 79"/>
                <a:gd name="T84" fmla="*/ 3 w 70"/>
                <a:gd name="T85" fmla="*/ 25 h 79"/>
                <a:gd name="T86" fmla="*/ 3 w 70"/>
                <a:gd name="T87" fmla="*/ 24 h 79"/>
                <a:gd name="T88" fmla="*/ 12 w 70"/>
                <a:gd name="T89" fmla="*/ 14 h 79"/>
                <a:gd name="T90" fmla="*/ 9 w 70"/>
                <a:gd name="T91" fmla="*/ 5 h 79"/>
                <a:gd name="T92" fmla="*/ 9 w 70"/>
                <a:gd name="T93" fmla="*/ 3 h 79"/>
                <a:gd name="T94" fmla="*/ 17 w 70"/>
                <a:gd name="T95" fmla="*/ 0 h 79"/>
                <a:gd name="T96" fmla="*/ 17 w 70"/>
                <a:gd name="T97" fmla="*/ 0 h 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0"/>
                <a:gd name="T148" fmla="*/ 0 h 79"/>
                <a:gd name="T149" fmla="*/ 70 w 70"/>
                <a:gd name="T150" fmla="*/ 79 h 7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0" h="79">
                  <a:moveTo>
                    <a:pt x="17" y="0"/>
                  </a:moveTo>
                  <a:cubicBezTo>
                    <a:pt x="19" y="2"/>
                    <a:pt x="20" y="4"/>
                    <a:pt x="21" y="5"/>
                  </a:cubicBezTo>
                  <a:cubicBezTo>
                    <a:pt x="22" y="6"/>
                    <a:pt x="23" y="7"/>
                    <a:pt x="23" y="9"/>
                  </a:cubicBezTo>
                  <a:lnTo>
                    <a:pt x="21" y="9"/>
                  </a:lnTo>
                  <a:lnTo>
                    <a:pt x="21" y="10"/>
                  </a:lnTo>
                  <a:cubicBezTo>
                    <a:pt x="22" y="14"/>
                    <a:pt x="26" y="13"/>
                    <a:pt x="28" y="16"/>
                  </a:cubicBezTo>
                  <a:lnTo>
                    <a:pt x="28" y="20"/>
                  </a:lnTo>
                  <a:cubicBezTo>
                    <a:pt x="29" y="21"/>
                    <a:pt x="33" y="23"/>
                    <a:pt x="34" y="23"/>
                  </a:cubicBezTo>
                  <a:cubicBezTo>
                    <a:pt x="35" y="25"/>
                    <a:pt x="37" y="23"/>
                    <a:pt x="39" y="24"/>
                  </a:cubicBezTo>
                  <a:cubicBezTo>
                    <a:pt x="40" y="24"/>
                    <a:pt x="40" y="25"/>
                    <a:pt x="41" y="26"/>
                  </a:cubicBezTo>
                  <a:cubicBezTo>
                    <a:pt x="42" y="26"/>
                    <a:pt x="48" y="28"/>
                    <a:pt x="49" y="27"/>
                  </a:cubicBezTo>
                  <a:cubicBezTo>
                    <a:pt x="48" y="26"/>
                    <a:pt x="48" y="25"/>
                    <a:pt x="48" y="24"/>
                  </a:cubicBezTo>
                  <a:lnTo>
                    <a:pt x="48" y="23"/>
                  </a:lnTo>
                  <a:lnTo>
                    <a:pt x="48" y="21"/>
                  </a:lnTo>
                  <a:lnTo>
                    <a:pt x="49" y="21"/>
                  </a:lnTo>
                  <a:cubicBezTo>
                    <a:pt x="49" y="22"/>
                    <a:pt x="50" y="22"/>
                    <a:pt x="50" y="23"/>
                  </a:cubicBezTo>
                  <a:cubicBezTo>
                    <a:pt x="50" y="24"/>
                    <a:pt x="50" y="24"/>
                    <a:pt x="50" y="25"/>
                  </a:cubicBezTo>
                  <a:cubicBezTo>
                    <a:pt x="51" y="25"/>
                    <a:pt x="52" y="26"/>
                    <a:pt x="53" y="26"/>
                  </a:cubicBezTo>
                  <a:cubicBezTo>
                    <a:pt x="53" y="26"/>
                    <a:pt x="54" y="27"/>
                    <a:pt x="54" y="27"/>
                  </a:cubicBezTo>
                  <a:cubicBezTo>
                    <a:pt x="56" y="27"/>
                    <a:pt x="57" y="24"/>
                    <a:pt x="57" y="23"/>
                  </a:cubicBezTo>
                  <a:cubicBezTo>
                    <a:pt x="60" y="20"/>
                    <a:pt x="63" y="19"/>
                    <a:pt x="66" y="18"/>
                  </a:cubicBezTo>
                  <a:cubicBezTo>
                    <a:pt x="67" y="19"/>
                    <a:pt x="69" y="21"/>
                    <a:pt x="70" y="21"/>
                  </a:cubicBezTo>
                  <a:cubicBezTo>
                    <a:pt x="70" y="22"/>
                    <a:pt x="70" y="24"/>
                    <a:pt x="69" y="24"/>
                  </a:cubicBezTo>
                  <a:cubicBezTo>
                    <a:pt x="69" y="24"/>
                    <a:pt x="66" y="25"/>
                    <a:pt x="66" y="26"/>
                  </a:cubicBezTo>
                  <a:cubicBezTo>
                    <a:pt x="66" y="28"/>
                    <a:pt x="66" y="32"/>
                    <a:pt x="65" y="33"/>
                  </a:cubicBezTo>
                  <a:cubicBezTo>
                    <a:pt x="65" y="33"/>
                    <a:pt x="63" y="33"/>
                    <a:pt x="63" y="34"/>
                  </a:cubicBezTo>
                  <a:cubicBezTo>
                    <a:pt x="63" y="35"/>
                    <a:pt x="63" y="38"/>
                    <a:pt x="62" y="39"/>
                  </a:cubicBezTo>
                  <a:lnTo>
                    <a:pt x="60" y="35"/>
                  </a:lnTo>
                  <a:cubicBezTo>
                    <a:pt x="60" y="35"/>
                    <a:pt x="59" y="36"/>
                    <a:pt x="59" y="36"/>
                  </a:cubicBezTo>
                  <a:cubicBezTo>
                    <a:pt x="58" y="36"/>
                    <a:pt x="58" y="36"/>
                    <a:pt x="58" y="35"/>
                  </a:cubicBezTo>
                  <a:cubicBezTo>
                    <a:pt x="58" y="33"/>
                    <a:pt x="60" y="32"/>
                    <a:pt x="60" y="31"/>
                  </a:cubicBezTo>
                  <a:lnTo>
                    <a:pt x="54" y="31"/>
                  </a:lnTo>
                  <a:cubicBezTo>
                    <a:pt x="54" y="31"/>
                    <a:pt x="53" y="29"/>
                    <a:pt x="53" y="28"/>
                  </a:cubicBezTo>
                  <a:cubicBezTo>
                    <a:pt x="53" y="28"/>
                    <a:pt x="52" y="28"/>
                    <a:pt x="52" y="27"/>
                  </a:cubicBezTo>
                  <a:cubicBezTo>
                    <a:pt x="51" y="27"/>
                    <a:pt x="51" y="27"/>
                    <a:pt x="50" y="27"/>
                  </a:cubicBezTo>
                  <a:cubicBezTo>
                    <a:pt x="50" y="27"/>
                    <a:pt x="49" y="28"/>
                    <a:pt x="49" y="29"/>
                  </a:cubicBezTo>
                  <a:cubicBezTo>
                    <a:pt x="49" y="29"/>
                    <a:pt x="51" y="31"/>
                    <a:pt x="51" y="31"/>
                  </a:cubicBezTo>
                  <a:cubicBezTo>
                    <a:pt x="51" y="31"/>
                    <a:pt x="49" y="32"/>
                    <a:pt x="49" y="33"/>
                  </a:cubicBezTo>
                  <a:cubicBezTo>
                    <a:pt x="49" y="34"/>
                    <a:pt x="51" y="35"/>
                    <a:pt x="52" y="35"/>
                  </a:cubicBezTo>
                  <a:lnTo>
                    <a:pt x="53" y="40"/>
                  </a:lnTo>
                  <a:cubicBezTo>
                    <a:pt x="52" y="40"/>
                    <a:pt x="51" y="40"/>
                    <a:pt x="51" y="40"/>
                  </a:cubicBezTo>
                  <a:cubicBezTo>
                    <a:pt x="51" y="40"/>
                    <a:pt x="50" y="40"/>
                    <a:pt x="49" y="40"/>
                  </a:cubicBezTo>
                  <a:cubicBezTo>
                    <a:pt x="49" y="40"/>
                    <a:pt x="47" y="42"/>
                    <a:pt x="47" y="42"/>
                  </a:cubicBezTo>
                  <a:lnTo>
                    <a:pt x="47" y="43"/>
                  </a:lnTo>
                  <a:cubicBezTo>
                    <a:pt x="47" y="46"/>
                    <a:pt x="42" y="46"/>
                    <a:pt x="42" y="49"/>
                  </a:cubicBezTo>
                  <a:cubicBezTo>
                    <a:pt x="37" y="50"/>
                    <a:pt x="37" y="57"/>
                    <a:pt x="32" y="57"/>
                  </a:cubicBezTo>
                  <a:cubicBezTo>
                    <a:pt x="32" y="58"/>
                    <a:pt x="32" y="58"/>
                    <a:pt x="32" y="59"/>
                  </a:cubicBezTo>
                  <a:cubicBezTo>
                    <a:pt x="32" y="60"/>
                    <a:pt x="32" y="64"/>
                    <a:pt x="33" y="64"/>
                  </a:cubicBezTo>
                  <a:cubicBezTo>
                    <a:pt x="33" y="66"/>
                    <a:pt x="31" y="67"/>
                    <a:pt x="31" y="70"/>
                  </a:cubicBezTo>
                  <a:cubicBezTo>
                    <a:pt x="31" y="70"/>
                    <a:pt x="32" y="70"/>
                    <a:pt x="32" y="70"/>
                  </a:cubicBezTo>
                  <a:lnTo>
                    <a:pt x="32" y="72"/>
                  </a:lnTo>
                  <a:cubicBezTo>
                    <a:pt x="32" y="73"/>
                    <a:pt x="32" y="74"/>
                    <a:pt x="30" y="74"/>
                  </a:cubicBezTo>
                  <a:cubicBezTo>
                    <a:pt x="30" y="74"/>
                    <a:pt x="30" y="75"/>
                    <a:pt x="31" y="75"/>
                  </a:cubicBezTo>
                  <a:cubicBezTo>
                    <a:pt x="29" y="77"/>
                    <a:pt x="28" y="77"/>
                    <a:pt x="27" y="79"/>
                  </a:cubicBezTo>
                  <a:cubicBezTo>
                    <a:pt x="25" y="79"/>
                    <a:pt x="25" y="78"/>
                    <a:pt x="24" y="76"/>
                  </a:cubicBezTo>
                  <a:cubicBezTo>
                    <a:pt x="23" y="73"/>
                    <a:pt x="21" y="70"/>
                    <a:pt x="20" y="68"/>
                  </a:cubicBezTo>
                  <a:cubicBezTo>
                    <a:pt x="19" y="65"/>
                    <a:pt x="19" y="63"/>
                    <a:pt x="17" y="61"/>
                  </a:cubicBezTo>
                  <a:cubicBezTo>
                    <a:pt x="16" y="59"/>
                    <a:pt x="15" y="57"/>
                    <a:pt x="14" y="55"/>
                  </a:cubicBezTo>
                  <a:cubicBezTo>
                    <a:pt x="12" y="50"/>
                    <a:pt x="12" y="46"/>
                    <a:pt x="12" y="41"/>
                  </a:cubicBezTo>
                  <a:cubicBezTo>
                    <a:pt x="11" y="41"/>
                    <a:pt x="10" y="40"/>
                    <a:pt x="10" y="38"/>
                  </a:cubicBezTo>
                  <a:cubicBezTo>
                    <a:pt x="8" y="40"/>
                    <a:pt x="8" y="43"/>
                    <a:pt x="6" y="43"/>
                  </a:cubicBezTo>
                  <a:cubicBezTo>
                    <a:pt x="5" y="43"/>
                    <a:pt x="2" y="40"/>
                    <a:pt x="2" y="38"/>
                  </a:cubicBezTo>
                  <a:cubicBezTo>
                    <a:pt x="2" y="38"/>
                    <a:pt x="3" y="37"/>
                    <a:pt x="4" y="37"/>
                  </a:cubicBezTo>
                  <a:cubicBezTo>
                    <a:pt x="1" y="37"/>
                    <a:pt x="0" y="36"/>
                    <a:pt x="0" y="35"/>
                  </a:cubicBezTo>
                  <a:cubicBezTo>
                    <a:pt x="2" y="32"/>
                    <a:pt x="6" y="34"/>
                    <a:pt x="7" y="31"/>
                  </a:cubicBezTo>
                  <a:cubicBezTo>
                    <a:pt x="6" y="31"/>
                    <a:pt x="4" y="28"/>
                    <a:pt x="4" y="26"/>
                  </a:cubicBezTo>
                  <a:cubicBezTo>
                    <a:pt x="3" y="26"/>
                    <a:pt x="3" y="26"/>
                    <a:pt x="3" y="25"/>
                  </a:cubicBezTo>
                  <a:lnTo>
                    <a:pt x="3" y="24"/>
                  </a:lnTo>
                  <a:cubicBezTo>
                    <a:pt x="9" y="24"/>
                    <a:pt x="9" y="16"/>
                    <a:pt x="12" y="14"/>
                  </a:cubicBezTo>
                  <a:cubicBezTo>
                    <a:pt x="12" y="12"/>
                    <a:pt x="12" y="11"/>
                    <a:pt x="13" y="10"/>
                  </a:cubicBezTo>
                  <a:cubicBezTo>
                    <a:pt x="11" y="8"/>
                    <a:pt x="10" y="8"/>
                    <a:pt x="9" y="5"/>
                  </a:cubicBezTo>
                  <a:lnTo>
                    <a:pt x="9" y="3"/>
                  </a:lnTo>
                  <a:cubicBezTo>
                    <a:pt x="12" y="3"/>
                    <a:pt x="16" y="3"/>
                    <a:pt x="17" y="0"/>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72" name="Freeform 341">
              <a:extLst>
                <a:ext uri="{FF2B5EF4-FFF2-40B4-BE49-F238E27FC236}">
                  <a16:creationId xmlns:a16="http://schemas.microsoft.com/office/drawing/2014/main" xmlns="" id="{24D86071-407F-482D-A6D9-1E1DFAD83ECB}"/>
                </a:ext>
              </a:extLst>
            </p:cNvPr>
            <p:cNvSpPr>
              <a:spLocks/>
            </p:cNvSpPr>
            <p:nvPr>
              <p:custDataLst>
                <p:tags r:id="rId337"/>
              </p:custDataLst>
            </p:nvPr>
          </p:nvSpPr>
          <p:spPr bwMode="auto">
            <a:xfrm>
              <a:off x="1333" y="1740"/>
              <a:ext cx="63" cy="28"/>
            </a:xfrm>
            <a:custGeom>
              <a:avLst/>
              <a:gdLst>
                <a:gd name="T0" fmla="*/ 6 w 9"/>
                <a:gd name="T1" fmla="*/ 1 h 4"/>
                <a:gd name="T2" fmla="*/ 0 w 9"/>
                <a:gd name="T3" fmla="*/ 3 h 4"/>
                <a:gd name="T4" fmla="*/ 3 w 9"/>
                <a:gd name="T5" fmla="*/ 3 h 4"/>
                <a:gd name="T6" fmla="*/ 9 w 9"/>
                <a:gd name="T7" fmla="*/ 1 h 4"/>
                <a:gd name="T8" fmla="*/ 9 w 9"/>
                <a:gd name="T9" fmla="*/ 1 h 4"/>
                <a:gd name="T10" fmla="*/ 7 w 9"/>
                <a:gd name="T11" fmla="*/ 0 h 4"/>
                <a:gd name="T12" fmla="*/ 6 w 9"/>
                <a:gd name="T13" fmla="*/ 1 h 4"/>
                <a:gd name="T14" fmla="*/ 6 w 9"/>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4"/>
                <a:gd name="T26" fmla="*/ 9 w 9"/>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4">
                  <a:moveTo>
                    <a:pt x="6" y="1"/>
                  </a:moveTo>
                  <a:cubicBezTo>
                    <a:pt x="4" y="1"/>
                    <a:pt x="0" y="1"/>
                    <a:pt x="0" y="3"/>
                  </a:cubicBezTo>
                  <a:cubicBezTo>
                    <a:pt x="0" y="4"/>
                    <a:pt x="2" y="3"/>
                    <a:pt x="3" y="3"/>
                  </a:cubicBezTo>
                  <a:cubicBezTo>
                    <a:pt x="5" y="3"/>
                    <a:pt x="8" y="2"/>
                    <a:pt x="9" y="1"/>
                  </a:cubicBezTo>
                  <a:lnTo>
                    <a:pt x="7" y="0"/>
                  </a:lnTo>
                  <a:lnTo>
                    <a:pt x="6" y="1"/>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73" name="Freeform 342">
              <a:extLst>
                <a:ext uri="{FF2B5EF4-FFF2-40B4-BE49-F238E27FC236}">
                  <a16:creationId xmlns:a16="http://schemas.microsoft.com/office/drawing/2014/main" xmlns="" id="{E0417E1F-48BA-4C03-8A8D-EF3C3D2EFA57}"/>
                </a:ext>
              </a:extLst>
            </p:cNvPr>
            <p:cNvSpPr>
              <a:spLocks/>
            </p:cNvSpPr>
            <p:nvPr>
              <p:custDataLst>
                <p:tags r:id="rId338"/>
              </p:custDataLst>
            </p:nvPr>
          </p:nvSpPr>
          <p:spPr bwMode="auto">
            <a:xfrm>
              <a:off x="1251" y="1760"/>
              <a:ext cx="70" cy="39"/>
            </a:xfrm>
            <a:custGeom>
              <a:avLst/>
              <a:gdLst>
                <a:gd name="T0" fmla="*/ 5 w 10"/>
                <a:gd name="T1" fmla="*/ 2 h 5"/>
                <a:gd name="T2" fmla="*/ 0 w 10"/>
                <a:gd name="T3" fmla="*/ 4 h 5"/>
                <a:gd name="T4" fmla="*/ 3 w 10"/>
                <a:gd name="T5" fmla="*/ 5 h 5"/>
                <a:gd name="T6" fmla="*/ 10 w 10"/>
                <a:gd name="T7" fmla="*/ 2 h 5"/>
                <a:gd name="T8" fmla="*/ 5 w 10"/>
                <a:gd name="T9" fmla="*/ 2 h 5"/>
                <a:gd name="T10" fmla="*/ 5 w 10"/>
                <a:gd name="T11" fmla="*/ 2 h 5"/>
                <a:gd name="T12" fmla="*/ 5 w 10"/>
                <a:gd name="T13" fmla="*/ 2 h 5"/>
                <a:gd name="T14" fmla="*/ 0 60000 65536"/>
                <a:gd name="T15" fmla="*/ 0 60000 65536"/>
                <a:gd name="T16" fmla="*/ 0 60000 65536"/>
                <a:gd name="T17" fmla="*/ 0 60000 65536"/>
                <a:gd name="T18" fmla="*/ 0 60000 65536"/>
                <a:gd name="T19" fmla="*/ 0 60000 65536"/>
                <a:gd name="T20" fmla="*/ 0 60000 65536"/>
                <a:gd name="T21" fmla="*/ 0 w 10"/>
                <a:gd name="T22" fmla="*/ 0 h 5"/>
                <a:gd name="T23" fmla="*/ 10 w 10"/>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5">
                  <a:moveTo>
                    <a:pt x="5" y="2"/>
                  </a:moveTo>
                  <a:cubicBezTo>
                    <a:pt x="4" y="2"/>
                    <a:pt x="0" y="3"/>
                    <a:pt x="0" y="4"/>
                  </a:cubicBezTo>
                  <a:cubicBezTo>
                    <a:pt x="0" y="4"/>
                    <a:pt x="2" y="5"/>
                    <a:pt x="3" y="5"/>
                  </a:cubicBezTo>
                  <a:cubicBezTo>
                    <a:pt x="4" y="5"/>
                    <a:pt x="9" y="2"/>
                    <a:pt x="10" y="2"/>
                  </a:cubicBezTo>
                  <a:cubicBezTo>
                    <a:pt x="9" y="0"/>
                    <a:pt x="5" y="2"/>
                    <a:pt x="5" y="2"/>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74" name="Freeform 343">
              <a:extLst>
                <a:ext uri="{FF2B5EF4-FFF2-40B4-BE49-F238E27FC236}">
                  <a16:creationId xmlns:a16="http://schemas.microsoft.com/office/drawing/2014/main" xmlns="" id="{8CF93175-1A42-47CD-B7C8-F308C6ED0DDD}"/>
                </a:ext>
              </a:extLst>
            </p:cNvPr>
            <p:cNvSpPr>
              <a:spLocks/>
            </p:cNvSpPr>
            <p:nvPr>
              <p:custDataLst>
                <p:tags r:id="rId339"/>
              </p:custDataLst>
            </p:nvPr>
          </p:nvSpPr>
          <p:spPr bwMode="auto">
            <a:xfrm>
              <a:off x="1157" y="1638"/>
              <a:ext cx="188" cy="153"/>
            </a:xfrm>
            <a:custGeom>
              <a:avLst/>
              <a:gdLst>
                <a:gd name="T0" fmla="*/ 17 w 26"/>
                <a:gd name="T1" fmla="*/ 17 h 20"/>
                <a:gd name="T2" fmla="*/ 20 w 26"/>
                <a:gd name="T3" fmla="*/ 15 h 20"/>
                <a:gd name="T4" fmla="*/ 21 w 26"/>
                <a:gd name="T5" fmla="*/ 10 h 20"/>
                <a:gd name="T6" fmla="*/ 21 w 26"/>
                <a:gd name="T7" fmla="*/ 10 h 20"/>
                <a:gd name="T8" fmla="*/ 22 w 26"/>
                <a:gd name="T9" fmla="*/ 10 h 20"/>
                <a:gd name="T10" fmla="*/ 22 w 26"/>
                <a:gd name="T11" fmla="*/ 10 h 20"/>
                <a:gd name="T12" fmla="*/ 23 w 26"/>
                <a:gd name="T13" fmla="*/ 12 h 20"/>
                <a:gd name="T14" fmla="*/ 26 w 26"/>
                <a:gd name="T15" fmla="*/ 11 h 20"/>
                <a:gd name="T16" fmla="*/ 26 w 26"/>
                <a:gd name="T17" fmla="*/ 11 h 20"/>
                <a:gd name="T18" fmla="*/ 26 w 26"/>
                <a:gd name="T19" fmla="*/ 10 h 20"/>
                <a:gd name="T20" fmla="*/ 26 w 26"/>
                <a:gd name="T21" fmla="*/ 10 h 20"/>
                <a:gd name="T22" fmla="*/ 23 w 26"/>
                <a:gd name="T23" fmla="*/ 8 h 20"/>
                <a:gd name="T24" fmla="*/ 18 w 26"/>
                <a:gd name="T25" fmla="*/ 7 h 20"/>
                <a:gd name="T26" fmla="*/ 17 w 26"/>
                <a:gd name="T27" fmla="*/ 4 h 20"/>
                <a:gd name="T28" fmla="*/ 14 w 26"/>
                <a:gd name="T29" fmla="*/ 0 h 20"/>
                <a:gd name="T30" fmla="*/ 14 w 26"/>
                <a:gd name="T31" fmla="*/ 0 h 20"/>
                <a:gd name="T32" fmla="*/ 13 w 26"/>
                <a:gd name="T33" fmla="*/ 0 h 20"/>
                <a:gd name="T34" fmla="*/ 13 w 26"/>
                <a:gd name="T35" fmla="*/ 0 h 20"/>
                <a:gd name="T36" fmla="*/ 10 w 26"/>
                <a:gd name="T37" fmla="*/ 1 h 20"/>
                <a:gd name="T38" fmla="*/ 8 w 26"/>
                <a:gd name="T39" fmla="*/ 3 h 20"/>
                <a:gd name="T40" fmla="*/ 6 w 26"/>
                <a:gd name="T41" fmla="*/ 2 h 20"/>
                <a:gd name="T42" fmla="*/ 0 w 26"/>
                <a:gd name="T43" fmla="*/ 6 h 20"/>
                <a:gd name="T44" fmla="*/ 4 w 26"/>
                <a:gd name="T45" fmla="*/ 6 h 20"/>
                <a:gd name="T46" fmla="*/ 9 w 26"/>
                <a:gd name="T47" fmla="*/ 4 h 20"/>
                <a:gd name="T48" fmla="*/ 8 w 26"/>
                <a:gd name="T49" fmla="*/ 6 h 20"/>
                <a:gd name="T50" fmla="*/ 9 w 26"/>
                <a:gd name="T51" fmla="*/ 6 h 20"/>
                <a:gd name="T52" fmla="*/ 17 w 26"/>
                <a:gd name="T53" fmla="*/ 7 h 20"/>
                <a:gd name="T54" fmla="*/ 15 w 26"/>
                <a:gd name="T55" fmla="*/ 9 h 20"/>
                <a:gd name="T56" fmla="*/ 13 w 26"/>
                <a:gd name="T57" fmla="*/ 8 h 20"/>
                <a:gd name="T58" fmla="*/ 8 w 26"/>
                <a:gd name="T59" fmla="*/ 11 h 20"/>
                <a:gd name="T60" fmla="*/ 7 w 26"/>
                <a:gd name="T61" fmla="*/ 12 h 20"/>
                <a:gd name="T62" fmla="*/ 4 w 26"/>
                <a:gd name="T63" fmla="*/ 18 h 20"/>
                <a:gd name="T64" fmla="*/ 5 w 26"/>
                <a:gd name="T65" fmla="*/ 20 h 20"/>
                <a:gd name="T66" fmla="*/ 9 w 26"/>
                <a:gd name="T67" fmla="*/ 13 h 20"/>
                <a:gd name="T68" fmla="*/ 15 w 26"/>
                <a:gd name="T69" fmla="*/ 9 h 20"/>
                <a:gd name="T70" fmla="*/ 17 w 26"/>
                <a:gd name="T71" fmla="*/ 11 h 20"/>
                <a:gd name="T72" fmla="*/ 15 w 26"/>
                <a:gd name="T73" fmla="*/ 14 h 20"/>
                <a:gd name="T74" fmla="*/ 17 w 26"/>
                <a:gd name="T75" fmla="*/ 14 h 20"/>
                <a:gd name="T76" fmla="*/ 17 w 26"/>
                <a:gd name="T77" fmla="*/ 17 h 20"/>
                <a:gd name="T78" fmla="*/ 17 w 26"/>
                <a:gd name="T79" fmla="*/ 17 h 20"/>
                <a:gd name="T80" fmla="*/ 17 w 26"/>
                <a:gd name="T81" fmla="*/ 17 h 20"/>
                <a:gd name="T82" fmla="*/ 17 w 26"/>
                <a:gd name="T83" fmla="*/ 17 h 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6"/>
                <a:gd name="T127" fmla="*/ 0 h 20"/>
                <a:gd name="T128" fmla="*/ 26 w 26"/>
                <a:gd name="T129" fmla="*/ 20 h 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6" h="20">
                  <a:moveTo>
                    <a:pt x="17" y="17"/>
                  </a:moveTo>
                  <a:cubicBezTo>
                    <a:pt x="18" y="17"/>
                    <a:pt x="19" y="16"/>
                    <a:pt x="20" y="15"/>
                  </a:cubicBezTo>
                  <a:cubicBezTo>
                    <a:pt x="21" y="13"/>
                    <a:pt x="20" y="12"/>
                    <a:pt x="21" y="10"/>
                  </a:cubicBezTo>
                  <a:lnTo>
                    <a:pt x="22" y="10"/>
                  </a:lnTo>
                  <a:cubicBezTo>
                    <a:pt x="22" y="11"/>
                    <a:pt x="23" y="12"/>
                    <a:pt x="23" y="12"/>
                  </a:cubicBezTo>
                  <a:cubicBezTo>
                    <a:pt x="24" y="12"/>
                    <a:pt x="24" y="12"/>
                    <a:pt x="26" y="11"/>
                  </a:cubicBezTo>
                  <a:lnTo>
                    <a:pt x="26" y="10"/>
                  </a:lnTo>
                  <a:cubicBezTo>
                    <a:pt x="25" y="9"/>
                    <a:pt x="24" y="8"/>
                    <a:pt x="23" y="8"/>
                  </a:cubicBezTo>
                  <a:cubicBezTo>
                    <a:pt x="21" y="8"/>
                    <a:pt x="18" y="8"/>
                    <a:pt x="18" y="7"/>
                  </a:cubicBezTo>
                  <a:cubicBezTo>
                    <a:pt x="17" y="6"/>
                    <a:pt x="18" y="5"/>
                    <a:pt x="17" y="4"/>
                  </a:cubicBezTo>
                  <a:cubicBezTo>
                    <a:pt x="16" y="3"/>
                    <a:pt x="14" y="3"/>
                    <a:pt x="14" y="0"/>
                  </a:cubicBezTo>
                  <a:lnTo>
                    <a:pt x="13" y="0"/>
                  </a:lnTo>
                  <a:cubicBezTo>
                    <a:pt x="12" y="0"/>
                    <a:pt x="11" y="0"/>
                    <a:pt x="10" y="1"/>
                  </a:cubicBezTo>
                  <a:cubicBezTo>
                    <a:pt x="9" y="1"/>
                    <a:pt x="9" y="3"/>
                    <a:pt x="8" y="3"/>
                  </a:cubicBezTo>
                  <a:cubicBezTo>
                    <a:pt x="7" y="3"/>
                    <a:pt x="7" y="2"/>
                    <a:pt x="6" y="2"/>
                  </a:cubicBezTo>
                  <a:cubicBezTo>
                    <a:pt x="5" y="4"/>
                    <a:pt x="0" y="3"/>
                    <a:pt x="0" y="6"/>
                  </a:cubicBezTo>
                  <a:cubicBezTo>
                    <a:pt x="2" y="6"/>
                    <a:pt x="2" y="6"/>
                    <a:pt x="4" y="6"/>
                  </a:cubicBezTo>
                  <a:cubicBezTo>
                    <a:pt x="4" y="6"/>
                    <a:pt x="8" y="4"/>
                    <a:pt x="9" y="4"/>
                  </a:cubicBezTo>
                  <a:cubicBezTo>
                    <a:pt x="9" y="5"/>
                    <a:pt x="8" y="5"/>
                    <a:pt x="8" y="6"/>
                  </a:cubicBezTo>
                  <a:cubicBezTo>
                    <a:pt x="9" y="6"/>
                    <a:pt x="9" y="6"/>
                    <a:pt x="9" y="6"/>
                  </a:cubicBezTo>
                  <a:cubicBezTo>
                    <a:pt x="9" y="6"/>
                    <a:pt x="16" y="7"/>
                    <a:pt x="17" y="7"/>
                  </a:cubicBezTo>
                  <a:cubicBezTo>
                    <a:pt x="17" y="8"/>
                    <a:pt x="16" y="9"/>
                    <a:pt x="15" y="9"/>
                  </a:cubicBezTo>
                  <a:cubicBezTo>
                    <a:pt x="14" y="9"/>
                    <a:pt x="14" y="8"/>
                    <a:pt x="13" y="8"/>
                  </a:cubicBezTo>
                  <a:cubicBezTo>
                    <a:pt x="11" y="8"/>
                    <a:pt x="9" y="11"/>
                    <a:pt x="8" y="11"/>
                  </a:cubicBezTo>
                  <a:cubicBezTo>
                    <a:pt x="7" y="11"/>
                    <a:pt x="7" y="12"/>
                    <a:pt x="7" y="12"/>
                  </a:cubicBezTo>
                  <a:cubicBezTo>
                    <a:pt x="6" y="15"/>
                    <a:pt x="4" y="16"/>
                    <a:pt x="4" y="18"/>
                  </a:cubicBezTo>
                  <a:cubicBezTo>
                    <a:pt x="4" y="19"/>
                    <a:pt x="5" y="20"/>
                    <a:pt x="5" y="20"/>
                  </a:cubicBezTo>
                  <a:cubicBezTo>
                    <a:pt x="8" y="20"/>
                    <a:pt x="8" y="14"/>
                    <a:pt x="9" y="13"/>
                  </a:cubicBezTo>
                  <a:cubicBezTo>
                    <a:pt x="11" y="11"/>
                    <a:pt x="14" y="10"/>
                    <a:pt x="15" y="9"/>
                  </a:cubicBezTo>
                  <a:cubicBezTo>
                    <a:pt x="16" y="10"/>
                    <a:pt x="17" y="10"/>
                    <a:pt x="17" y="11"/>
                  </a:cubicBezTo>
                  <a:cubicBezTo>
                    <a:pt x="16" y="12"/>
                    <a:pt x="16" y="13"/>
                    <a:pt x="15" y="14"/>
                  </a:cubicBezTo>
                  <a:cubicBezTo>
                    <a:pt x="16" y="14"/>
                    <a:pt x="16" y="14"/>
                    <a:pt x="17" y="14"/>
                  </a:cubicBezTo>
                  <a:cubicBezTo>
                    <a:pt x="17" y="15"/>
                    <a:pt x="17" y="16"/>
                    <a:pt x="17" y="17"/>
                  </a:cubicBez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75" name="Freeform 344">
              <a:extLst>
                <a:ext uri="{FF2B5EF4-FFF2-40B4-BE49-F238E27FC236}">
                  <a16:creationId xmlns:a16="http://schemas.microsoft.com/office/drawing/2014/main" xmlns="" id="{EC60B8A5-6BEF-4A62-A761-F54684C6E310}"/>
                </a:ext>
              </a:extLst>
            </p:cNvPr>
            <p:cNvSpPr>
              <a:spLocks/>
            </p:cNvSpPr>
            <p:nvPr>
              <p:custDataLst>
                <p:tags r:id="rId340"/>
              </p:custDataLst>
            </p:nvPr>
          </p:nvSpPr>
          <p:spPr bwMode="auto">
            <a:xfrm>
              <a:off x="3595" y="1693"/>
              <a:ext cx="31" cy="28"/>
            </a:xfrm>
            <a:custGeom>
              <a:avLst/>
              <a:gdLst>
                <a:gd name="T0" fmla="*/ 2 w 4"/>
                <a:gd name="T1" fmla="*/ 0 h 4"/>
                <a:gd name="T2" fmla="*/ 0 w 4"/>
                <a:gd name="T3" fmla="*/ 2 h 4"/>
                <a:gd name="T4" fmla="*/ 0 w 4"/>
                <a:gd name="T5" fmla="*/ 4 h 4"/>
                <a:gd name="T6" fmla="*/ 2 w 4"/>
                <a:gd name="T7" fmla="*/ 4 h 4"/>
                <a:gd name="T8" fmla="*/ 3 w 4"/>
                <a:gd name="T9" fmla="*/ 3 h 4"/>
                <a:gd name="T10" fmla="*/ 4 w 4"/>
                <a:gd name="T11" fmla="*/ 2 h 4"/>
                <a:gd name="T12" fmla="*/ 2 w 4"/>
                <a:gd name="T13" fmla="*/ 0 h 4"/>
                <a:gd name="T14" fmla="*/ 2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0"/>
                  </a:moveTo>
                  <a:lnTo>
                    <a:pt x="0" y="2"/>
                  </a:lnTo>
                  <a:lnTo>
                    <a:pt x="0" y="4"/>
                  </a:lnTo>
                  <a:lnTo>
                    <a:pt x="2" y="4"/>
                  </a:lnTo>
                  <a:lnTo>
                    <a:pt x="3" y="3"/>
                  </a:lnTo>
                  <a:lnTo>
                    <a:pt x="4" y="2"/>
                  </a:lnTo>
                  <a:lnTo>
                    <a:pt x="2" y="0"/>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76" name="Freeform 345">
              <a:extLst>
                <a:ext uri="{FF2B5EF4-FFF2-40B4-BE49-F238E27FC236}">
                  <a16:creationId xmlns:a16="http://schemas.microsoft.com/office/drawing/2014/main" xmlns="" id="{67A4E8C0-A5A0-4800-95D3-6273C11678BC}"/>
                </a:ext>
              </a:extLst>
            </p:cNvPr>
            <p:cNvSpPr>
              <a:spLocks/>
            </p:cNvSpPr>
            <p:nvPr>
              <p:custDataLst>
                <p:tags r:id="rId341"/>
              </p:custDataLst>
            </p:nvPr>
          </p:nvSpPr>
          <p:spPr bwMode="auto">
            <a:xfrm>
              <a:off x="3869" y="1701"/>
              <a:ext cx="78" cy="39"/>
            </a:xfrm>
            <a:custGeom>
              <a:avLst/>
              <a:gdLst>
                <a:gd name="T0" fmla="*/ 1 w 11"/>
                <a:gd name="T1" fmla="*/ 5 h 5"/>
                <a:gd name="T2" fmla="*/ 1 w 11"/>
                <a:gd name="T3" fmla="*/ 4 h 5"/>
                <a:gd name="T4" fmla="*/ 2 w 11"/>
                <a:gd name="T5" fmla="*/ 3 h 5"/>
                <a:gd name="T6" fmla="*/ 3 w 11"/>
                <a:gd name="T7" fmla="*/ 2 h 5"/>
                <a:gd name="T8" fmla="*/ 5 w 11"/>
                <a:gd name="T9" fmla="*/ 2 h 5"/>
                <a:gd name="T10" fmla="*/ 8 w 11"/>
                <a:gd name="T11" fmla="*/ 2 h 5"/>
                <a:gd name="T12" fmla="*/ 11 w 11"/>
                <a:gd name="T13" fmla="*/ 1 h 5"/>
                <a:gd name="T14" fmla="*/ 11 w 11"/>
                <a:gd name="T15" fmla="*/ 0 h 5"/>
                <a:gd name="T16" fmla="*/ 11 w 11"/>
                <a:gd name="T17" fmla="*/ 0 h 5"/>
                <a:gd name="T18" fmla="*/ 9 w 11"/>
                <a:gd name="T19" fmla="*/ 1 h 5"/>
                <a:gd name="T20" fmla="*/ 7 w 11"/>
                <a:gd name="T21" fmla="*/ 0 h 5"/>
                <a:gd name="T22" fmla="*/ 5 w 11"/>
                <a:gd name="T23" fmla="*/ 1 h 5"/>
                <a:gd name="T24" fmla="*/ 2 w 11"/>
                <a:gd name="T25" fmla="*/ 1 h 5"/>
                <a:gd name="T26" fmla="*/ 1 w 11"/>
                <a:gd name="T27" fmla="*/ 2 h 5"/>
                <a:gd name="T28" fmla="*/ 0 w 11"/>
                <a:gd name="T29" fmla="*/ 3 h 5"/>
                <a:gd name="T30" fmla="*/ 0 w 11"/>
                <a:gd name="T31" fmla="*/ 5 h 5"/>
                <a:gd name="T32" fmla="*/ 1 w 11"/>
                <a:gd name="T33" fmla="*/ 5 h 5"/>
                <a:gd name="T34" fmla="*/ 1 w 11"/>
                <a:gd name="T35" fmla="*/ 5 h 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5"/>
                <a:gd name="T56" fmla="*/ 11 w 11"/>
                <a:gd name="T57" fmla="*/ 5 h 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5">
                  <a:moveTo>
                    <a:pt x="1" y="5"/>
                  </a:moveTo>
                  <a:lnTo>
                    <a:pt x="1" y="4"/>
                  </a:lnTo>
                  <a:lnTo>
                    <a:pt x="2" y="3"/>
                  </a:lnTo>
                  <a:lnTo>
                    <a:pt x="3" y="2"/>
                  </a:lnTo>
                  <a:lnTo>
                    <a:pt x="5" y="2"/>
                  </a:lnTo>
                  <a:lnTo>
                    <a:pt x="8" y="2"/>
                  </a:lnTo>
                  <a:lnTo>
                    <a:pt x="11" y="1"/>
                  </a:lnTo>
                  <a:lnTo>
                    <a:pt x="11" y="0"/>
                  </a:lnTo>
                  <a:lnTo>
                    <a:pt x="9" y="1"/>
                  </a:lnTo>
                  <a:lnTo>
                    <a:pt x="7" y="0"/>
                  </a:lnTo>
                  <a:lnTo>
                    <a:pt x="5" y="1"/>
                  </a:lnTo>
                  <a:lnTo>
                    <a:pt x="2" y="1"/>
                  </a:lnTo>
                  <a:lnTo>
                    <a:pt x="1" y="2"/>
                  </a:lnTo>
                  <a:lnTo>
                    <a:pt x="0" y="3"/>
                  </a:lnTo>
                  <a:lnTo>
                    <a:pt x="0" y="5"/>
                  </a:lnTo>
                  <a:lnTo>
                    <a:pt x="1" y="5"/>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77" name="Freeform 346">
              <a:extLst>
                <a:ext uri="{FF2B5EF4-FFF2-40B4-BE49-F238E27FC236}">
                  <a16:creationId xmlns:a16="http://schemas.microsoft.com/office/drawing/2014/main" xmlns="" id="{110CC78A-D835-4779-A947-C5966EF51C7C}"/>
                </a:ext>
              </a:extLst>
            </p:cNvPr>
            <p:cNvSpPr>
              <a:spLocks/>
            </p:cNvSpPr>
            <p:nvPr>
              <p:custDataLst>
                <p:tags r:id="rId342"/>
              </p:custDataLst>
            </p:nvPr>
          </p:nvSpPr>
          <p:spPr bwMode="auto">
            <a:xfrm>
              <a:off x="4279" y="1470"/>
              <a:ext cx="79" cy="94"/>
            </a:xfrm>
            <a:custGeom>
              <a:avLst/>
              <a:gdLst>
                <a:gd name="T0" fmla="*/ 1 w 11"/>
                <a:gd name="T1" fmla="*/ 12 h 12"/>
                <a:gd name="T2" fmla="*/ 4 w 11"/>
                <a:gd name="T3" fmla="*/ 12 h 12"/>
                <a:gd name="T4" fmla="*/ 5 w 11"/>
                <a:gd name="T5" fmla="*/ 11 h 12"/>
                <a:gd name="T6" fmla="*/ 6 w 11"/>
                <a:gd name="T7" fmla="*/ 10 h 12"/>
                <a:gd name="T8" fmla="*/ 9 w 11"/>
                <a:gd name="T9" fmla="*/ 8 h 12"/>
                <a:gd name="T10" fmla="*/ 9 w 11"/>
                <a:gd name="T11" fmla="*/ 5 h 12"/>
                <a:gd name="T12" fmla="*/ 11 w 11"/>
                <a:gd name="T13" fmla="*/ 1 h 12"/>
                <a:gd name="T14" fmla="*/ 9 w 11"/>
                <a:gd name="T15" fmla="*/ 0 h 12"/>
                <a:gd name="T16" fmla="*/ 9 w 11"/>
                <a:gd name="T17" fmla="*/ 1 h 12"/>
                <a:gd name="T18" fmla="*/ 9 w 11"/>
                <a:gd name="T19" fmla="*/ 4 h 12"/>
                <a:gd name="T20" fmla="*/ 7 w 11"/>
                <a:gd name="T21" fmla="*/ 5 h 12"/>
                <a:gd name="T22" fmla="*/ 6 w 11"/>
                <a:gd name="T23" fmla="*/ 7 h 12"/>
                <a:gd name="T24" fmla="*/ 5 w 11"/>
                <a:gd name="T25" fmla="*/ 9 h 12"/>
                <a:gd name="T26" fmla="*/ 4 w 11"/>
                <a:gd name="T27" fmla="*/ 10 h 12"/>
                <a:gd name="T28" fmla="*/ 1 w 11"/>
                <a:gd name="T29" fmla="*/ 11 h 12"/>
                <a:gd name="T30" fmla="*/ 0 w 11"/>
                <a:gd name="T31" fmla="*/ 11 h 12"/>
                <a:gd name="T32" fmla="*/ 1 w 11"/>
                <a:gd name="T33" fmla="*/ 12 h 12"/>
                <a:gd name="T34" fmla="*/ 1 w 11"/>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2"/>
                <a:gd name="T56" fmla="*/ 11 w 11"/>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2">
                  <a:moveTo>
                    <a:pt x="1" y="12"/>
                  </a:moveTo>
                  <a:lnTo>
                    <a:pt x="4" y="12"/>
                  </a:lnTo>
                  <a:lnTo>
                    <a:pt x="5" y="11"/>
                  </a:lnTo>
                  <a:lnTo>
                    <a:pt x="6" y="10"/>
                  </a:lnTo>
                  <a:lnTo>
                    <a:pt x="9" y="8"/>
                  </a:lnTo>
                  <a:lnTo>
                    <a:pt x="9" y="5"/>
                  </a:lnTo>
                  <a:lnTo>
                    <a:pt x="11" y="1"/>
                  </a:lnTo>
                  <a:lnTo>
                    <a:pt x="9" y="0"/>
                  </a:lnTo>
                  <a:lnTo>
                    <a:pt x="9" y="1"/>
                  </a:lnTo>
                  <a:lnTo>
                    <a:pt x="9" y="4"/>
                  </a:lnTo>
                  <a:lnTo>
                    <a:pt x="7" y="5"/>
                  </a:lnTo>
                  <a:lnTo>
                    <a:pt x="6" y="7"/>
                  </a:lnTo>
                  <a:lnTo>
                    <a:pt x="5" y="9"/>
                  </a:lnTo>
                  <a:lnTo>
                    <a:pt x="4" y="10"/>
                  </a:lnTo>
                  <a:lnTo>
                    <a:pt x="1" y="11"/>
                  </a:lnTo>
                  <a:lnTo>
                    <a:pt x="0" y="11"/>
                  </a:lnTo>
                  <a:lnTo>
                    <a:pt x="1" y="12"/>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78" name="Freeform 347">
              <a:extLst>
                <a:ext uri="{FF2B5EF4-FFF2-40B4-BE49-F238E27FC236}">
                  <a16:creationId xmlns:a16="http://schemas.microsoft.com/office/drawing/2014/main" xmlns="" id="{7CD9A097-E21E-43C1-AED5-BEA2567183D2}"/>
                </a:ext>
              </a:extLst>
            </p:cNvPr>
            <p:cNvSpPr>
              <a:spLocks/>
            </p:cNvSpPr>
            <p:nvPr>
              <p:custDataLst>
                <p:tags r:id="rId343"/>
              </p:custDataLst>
            </p:nvPr>
          </p:nvSpPr>
          <p:spPr bwMode="auto">
            <a:xfrm>
              <a:off x="3235" y="2675"/>
              <a:ext cx="47" cy="59"/>
            </a:xfrm>
            <a:custGeom>
              <a:avLst/>
              <a:gdLst>
                <a:gd name="T0" fmla="*/ 0 w 6"/>
                <a:gd name="T1" fmla="*/ 5 h 8"/>
                <a:gd name="T2" fmla="*/ 0 w 6"/>
                <a:gd name="T3" fmla="*/ 6 h 8"/>
                <a:gd name="T4" fmla="*/ 1 w 6"/>
                <a:gd name="T5" fmla="*/ 8 h 8"/>
                <a:gd name="T6" fmla="*/ 4 w 6"/>
                <a:gd name="T7" fmla="*/ 8 h 8"/>
                <a:gd name="T8" fmla="*/ 4 w 6"/>
                <a:gd name="T9" fmla="*/ 6 h 8"/>
                <a:gd name="T10" fmla="*/ 6 w 6"/>
                <a:gd name="T11" fmla="*/ 5 h 8"/>
                <a:gd name="T12" fmla="*/ 6 w 6"/>
                <a:gd name="T13" fmla="*/ 3 h 8"/>
                <a:gd name="T14" fmla="*/ 5 w 6"/>
                <a:gd name="T15" fmla="*/ 0 h 8"/>
                <a:gd name="T16" fmla="*/ 3 w 6"/>
                <a:gd name="T17" fmla="*/ 2 h 8"/>
                <a:gd name="T18" fmla="*/ 2 w 6"/>
                <a:gd name="T19" fmla="*/ 4 h 8"/>
                <a:gd name="T20" fmla="*/ 1 w 6"/>
                <a:gd name="T21" fmla="*/ 3 h 8"/>
                <a:gd name="T22" fmla="*/ 0 w 6"/>
                <a:gd name="T23" fmla="*/ 5 h 8"/>
                <a:gd name="T24" fmla="*/ 0 w 6"/>
                <a:gd name="T25" fmla="*/ 5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
                <a:gd name="T40" fmla="*/ 0 h 8"/>
                <a:gd name="T41" fmla="*/ 6 w 6"/>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 h="8">
                  <a:moveTo>
                    <a:pt x="0" y="5"/>
                  </a:moveTo>
                  <a:lnTo>
                    <a:pt x="0" y="6"/>
                  </a:lnTo>
                  <a:lnTo>
                    <a:pt x="1" y="8"/>
                  </a:lnTo>
                  <a:lnTo>
                    <a:pt x="4" y="8"/>
                  </a:lnTo>
                  <a:lnTo>
                    <a:pt x="4" y="6"/>
                  </a:lnTo>
                  <a:lnTo>
                    <a:pt x="6" y="5"/>
                  </a:lnTo>
                  <a:lnTo>
                    <a:pt x="6" y="3"/>
                  </a:lnTo>
                  <a:lnTo>
                    <a:pt x="5" y="0"/>
                  </a:lnTo>
                  <a:lnTo>
                    <a:pt x="3" y="2"/>
                  </a:lnTo>
                  <a:lnTo>
                    <a:pt x="2" y="4"/>
                  </a:lnTo>
                  <a:lnTo>
                    <a:pt x="1" y="3"/>
                  </a:lnTo>
                  <a:lnTo>
                    <a:pt x="0" y="5"/>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79" name="Freeform 348">
              <a:extLst>
                <a:ext uri="{FF2B5EF4-FFF2-40B4-BE49-F238E27FC236}">
                  <a16:creationId xmlns:a16="http://schemas.microsoft.com/office/drawing/2014/main" xmlns="" id="{81AB48CB-71E2-4171-B40A-5487DEC26D96}"/>
                </a:ext>
              </a:extLst>
            </p:cNvPr>
            <p:cNvSpPr>
              <a:spLocks/>
            </p:cNvSpPr>
            <p:nvPr>
              <p:custDataLst>
                <p:tags r:id="rId344"/>
              </p:custDataLst>
            </p:nvPr>
          </p:nvSpPr>
          <p:spPr bwMode="auto">
            <a:xfrm>
              <a:off x="2882" y="2394"/>
              <a:ext cx="40" cy="27"/>
            </a:xfrm>
            <a:custGeom>
              <a:avLst/>
              <a:gdLst>
                <a:gd name="T0" fmla="*/ 3 w 5"/>
                <a:gd name="T1" fmla="*/ 4 h 4"/>
                <a:gd name="T2" fmla="*/ 5 w 5"/>
                <a:gd name="T3" fmla="*/ 3 h 4"/>
                <a:gd name="T4" fmla="*/ 5 w 5"/>
                <a:gd name="T5" fmla="*/ 2 h 4"/>
                <a:gd name="T6" fmla="*/ 4 w 5"/>
                <a:gd name="T7" fmla="*/ 1 h 4"/>
                <a:gd name="T8" fmla="*/ 1 w 5"/>
                <a:gd name="T9" fmla="*/ 0 h 4"/>
                <a:gd name="T10" fmla="*/ 0 w 5"/>
                <a:gd name="T11" fmla="*/ 0 h 4"/>
                <a:gd name="T12" fmla="*/ 1 w 5"/>
                <a:gd name="T13" fmla="*/ 2 h 4"/>
                <a:gd name="T14" fmla="*/ 3 w 5"/>
                <a:gd name="T15" fmla="*/ 4 h 4"/>
                <a:gd name="T16" fmla="*/ 3 w 5"/>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4"/>
                <a:gd name="T29" fmla="*/ 5 w 5"/>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4">
                  <a:moveTo>
                    <a:pt x="3" y="4"/>
                  </a:moveTo>
                  <a:lnTo>
                    <a:pt x="5" y="3"/>
                  </a:lnTo>
                  <a:lnTo>
                    <a:pt x="5" y="2"/>
                  </a:lnTo>
                  <a:lnTo>
                    <a:pt x="4" y="1"/>
                  </a:lnTo>
                  <a:lnTo>
                    <a:pt x="1" y="0"/>
                  </a:lnTo>
                  <a:lnTo>
                    <a:pt x="0" y="0"/>
                  </a:lnTo>
                  <a:lnTo>
                    <a:pt x="1" y="2"/>
                  </a:lnTo>
                  <a:lnTo>
                    <a:pt x="3" y="4"/>
                  </a:lnTo>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80" name="Freeform 359">
              <a:extLst>
                <a:ext uri="{FF2B5EF4-FFF2-40B4-BE49-F238E27FC236}">
                  <a16:creationId xmlns:a16="http://schemas.microsoft.com/office/drawing/2014/main" xmlns="" id="{E05329C0-1564-4DBB-8BE1-075E53897EF2}"/>
                </a:ext>
              </a:extLst>
            </p:cNvPr>
            <p:cNvSpPr>
              <a:spLocks noEditPoints="1"/>
            </p:cNvSpPr>
            <p:nvPr>
              <p:custDataLst>
                <p:tags r:id="rId345"/>
              </p:custDataLst>
            </p:nvPr>
          </p:nvSpPr>
          <p:spPr bwMode="auto">
            <a:xfrm>
              <a:off x="1661" y="3820"/>
              <a:ext cx="51" cy="26"/>
            </a:xfrm>
            <a:custGeom>
              <a:avLst/>
              <a:gdLst>
                <a:gd name="T0" fmla="*/ 20 w 32"/>
                <a:gd name="T1" fmla="*/ 8 h 16"/>
                <a:gd name="T2" fmla="*/ 18 w 32"/>
                <a:gd name="T3" fmla="*/ 4 h 16"/>
                <a:gd name="T4" fmla="*/ 21 w 32"/>
                <a:gd name="T5" fmla="*/ 0 h 16"/>
                <a:gd name="T6" fmla="*/ 26 w 32"/>
                <a:gd name="T7" fmla="*/ 0 h 16"/>
                <a:gd name="T8" fmla="*/ 26 w 32"/>
                <a:gd name="T9" fmla="*/ 2 h 16"/>
                <a:gd name="T10" fmla="*/ 24 w 32"/>
                <a:gd name="T11" fmla="*/ 2 h 16"/>
                <a:gd name="T12" fmla="*/ 27 w 32"/>
                <a:gd name="T13" fmla="*/ 5 h 16"/>
                <a:gd name="T14" fmla="*/ 27 w 32"/>
                <a:gd name="T15" fmla="*/ 1 h 16"/>
                <a:gd name="T16" fmla="*/ 30 w 32"/>
                <a:gd name="T17" fmla="*/ 1 h 16"/>
                <a:gd name="T18" fmla="*/ 31 w 32"/>
                <a:gd name="T19" fmla="*/ 4 h 16"/>
                <a:gd name="T20" fmla="*/ 28 w 32"/>
                <a:gd name="T21" fmla="*/ 4 h 16"/>
                <a:gd name="T22" fmla="*/ 32 w 32"/>
                <a:gd name="T23" fmla="*/ 6 h 16"/>
                <a:gd name="T24" fmla="*/ 26 w 32"/>
                <a:gd name="T25" fmla="*/ 9 h 16"/>
                <a:gd name="T26" fmla="*/ 21 w 32"/>
                <a:gd name="T27" fmla="*/ 8 h 16"/>
                <a:gd name="T28" fmla="*/ 23 w 32"/>
                <a:gd name="T29" fmla="*/ 12 h 16"/>
                <a:gd name="T30" fmla="*/ 18 w 32"/>
                <a:gd name="T31" fmla="*/ 11 h 16"/>
                <a:gd name="T32" fmla="*/ 19 w 32"/>
                <a:gd name="T33" fmla="*/ 14 h 16"/>
                <a:gd name="T34" fmla="*/ 16 w 32"/>
                <a:gd name="T35" fmla="*/ 13 h 16"/>
                <a:gd name="T36" fmla="*/ 16 w 32"/>
                <a:gd name="T37" fmla="*/ 16 h 16"/>
                <a:gd name="T38" fmla="*/ 13 w 32"/>
                <a:gd name="T39" fmla="*/ 12 h 16"/>
                <a:gd name="T40" fmla="*/ 18 w 32"/>
                <a:gd name="T41" fmla="*/ 6 h 16"/>
                <a:gd name="T42" fmla="*/ 20 w 32"/>
                <a:gd name="T43" fmla="*/ 8 h 16"/>
                <a:gd name="T44" fmla="*/ 7 w 32"/>
                <a:gd name="T45" fmla="*/ 8 h 16"/>
                <a:gd name="T46" fmla="*/ 9 w 32"/>
                <a:gd name="T47" fmla="*/ 6 h 16"/>
                <a:gd name="T48" fmla="*/ 4 w 32"/>
                <a:gd name="T49" fmla="*/ 5 h 16"/>
                <a:gd name="T50" fmla="*/ 9 w 32"/>
                <a:gd name="T51" fmla="*/ 5 h 16"/>
                <a:gd name="T52" fmla="*/ 4 w 32"/>
                <a:gd name="T53" fmla="*/ 1 h 16"/>
                <a:gd name="T54" fmla="*/ 9 w 32"/>
                <a:gd name="T55" fmla="*/ 3 h 16"/>
                <a:gd name="T56" fmla="*/ 10 w 32"/>
                <a:gd name="T57" fmla="*/ 1 h 16"/>
                <a:gd name="T58" fmla="*/ 18 w 32"/>
                <a:gd name="T59" fmla="*/ 1 h 16"/>
                <a:gd name="T60" fmla="*/ 7 w 32"/>
                <a:gd name="T61" fmla="*/ 13 h 16"/>
                <a:gd name="T62" fmla="*/ 4 w 32"/>
                <a:gd name="T63" fmla="*/ 15 h 16"/>
                <a:gd name="T64" fmla="*/ 1 w 32"/>
                <a:gd name="T65" fmla="*/ 12 h 16"/>
                <a:gd name="T66" fmla="*/ 6 w 32"/>
                <a:gd name="T67" fmla="*/ 10 h 16"/>
                <a:gd name="T68" fmla="*/ 6 w 32"/>
                <a:gd name="T69" fmla="*/ 7 h 16"/>
                <a:gd name="T70" fmla="*/ 7 w 32"/>
                <a:gd name="T71" fmla="*/ 8 h 16"/>
                <a:gd name="T72" fmla="*/ 1 w 32"/>
                <a:gd name="T73" fmla="*/ 10 h 16"/>
                <a:gd name="T74" fmla="*/ 0 w 32"/>
                <a:gd name="T75" fmla="*/ 8 h 16"/>
                <a:gd name="T76" fmla="*/ 2 w 32"/>
                <a:gd name="T77" fmla="*/ 8 h 16"/>
                <a:gd name="T78" fmla="*/ 1 w 32"/>
                <a:gd name="T79" fmla="*/ 10 h 1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2"/>
                <a:gd name="T121" fmla="*/ 0 h 16"/>
                <a:gd name="T122" fmla="*/ 32 w 32"/>
                <a:gd name="T123" fmla="*/ 16 h 1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2" h="16">
                  <a:moveTo>
                    <a:pt x="20" y="8"/>
                  </a:moveTo>
                  <a:lnTo>
                    <a:pt x="18" y="4"/>
                  </a:lnTo>
                  <a:lnTo>
                    <a:pt x="21" y="0"/>
                  </a:lnTo>
                  <a:lnTo>
                    <a:pt x="26" y="0"/>
                  </a:lnTo>
                  <a:lnTo>
                    <a:pt x="26" y="2"/>
                  </a:lnTo>
                  <a:lnTo>
                    <a:pt x="24" y="2"/>
                  </a:lnTo>
                  <a:lnTo>
                    <a:pt x="27" y="5"/>
                  </a:lnTo>
                  <a:lnTo>
                    <a:pt x="27" y="1"/>
                  </a:lnTo>
                  <a:lnTo>
                    <a:pt x="30" y="1"/>
                  </a:lnTo>
                  <a:lnTo>
                    <a:pt x="31" y="4"/>
                  </a:lnTo>
                  <a:lnTo>
                    <a:pt x="28" y="4"/>
                  </a:lnTo>
                  <a:lnTo>
                    <a:pt x="32" y="6"/>
                  </a:lnTo>
                  <a:lnTo>
                    <a:pt x="26" y="9"/>
                  </a:lnTo>
                  <a:lnTo>
                    <a:pt x="21" y="8"/>
                  </a:lnTo>
                  <a:lnTo>
                    <a:pt x="23" y="12"/>
                  </a:lnTo>
                  <a:lnTo>
                    <a:pt x="18" y="11"/>
                  </a:lnTo>
                  <a:lnTo>
                    <a:pt x="19" y="14"/>
                  </a:lnTo>
                  <a:lnTo>
                    <a:pt x="16" y="13"/>
                  </a:lnTo>
                  <a:lnTo>
                    <a:pt x="16" y="16"/>
                  </a:lnTo>
                  <a:lnTo>
                    <a:pt x="13" y="12"/>
                  </a:lnTo>
                  <a:lnTo>
                    <a:pt x="18" y="6"/>
                  </a:lnTo>
                  <a:lnTo>
                    <a:pt x="20" y="8"/>
                  </a:lnTo>
                  <a:close/>
                  <a:moveTo>
                    <a:pt x="7" y="8"/>
                  </a:moveTo>
                  <a:lnTo>
                    <a:pt x="9" y="6"/>
                  </a:lnTo>
                  <a:lnTo>
                    <a:pt x="4" y="5"/>
                  </a:lnTo>
                  <a:lnTo>
                    <a:pt x="9" y="5"/>
                  </a:lnTo>
                  <a:lnTo>
                    <a:pt x="4" y="1"/>
                  </a:lnTo>
                  <a:lnTo>
                    <a:pt x="9" y="3"/>
                  </a:lnTo>
                  <a:lnTo>
                    <a:pt x="10" y="1"/>
                  </a:lnTo>
                  <a:lnTo>
                    <a:pt x="18" y="1"/>
                  </a:lnTo>
                  <a:lnTo>
                    <a:pt x="7" y="13"/>
                  </a:lnTo>
                  <a:lnTo>
                    <a:pt x="4" y="15"/>
                  </a:lnTo>
                  <a:lnTo>
                    <a:pt x="1" y="12"/>
                  </a:lnTo>
                  <a:lnTo>
                    <a:pt x="6" y="10"/>
                  </a:lnTo>
                  <a:lnTo>
                    <a:pt x="6" y="7"/>
                  </a:lnTo>
                  <a:lnTo>
                    <a:pt x="7" y="8"/>
                  </a:lnTo>
                  <a:close/>
                  <a:moveTo>
                    <a:pt x="1" y="10"/>
                  </a:moveTo>
                  <a:lnTo>
                    <a:pt x="0" y="8"/>
                  </a:lnTo>
                  <a:lnTo>
                    <a:pt x="2" y="8"/>
                  </a:lnTo>
                  <a:lnTo>
                    <a:pt x="1" y="10"/>
                  </a:lnTo>
                  <a:close/>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81" name="Freeform 379">
              <a:extLst>
                <a:ext uri="{FF2B5EF4-FFF2-40B4-BE49-F238E27FC236}">
                  <a16:creationId xmlns:a16="http://schemas.microsoft.com/office/drawing/2014/main" xmlns="" id="{D8BF9400-A621-4A33-910A-AF3E7E300E46}"/>
                </a:ext>
              </a:extLst>
            </p:cNvPr>
            <p:cNvSpPr>
              <a:spLocks/>
            </p:cNvSpPr>
            <p:nvPr/>
          </p:nvSpPr>
          <p:spPr bwMode="auto">
            <a:xfrm>
              <a:off x="1383" y="2431"/>
              <a:ext cx="4" cy="4"/>
            </a:xfrm>
            <a:custGeom>
              <a:avLst/>
              <a:gdLst>
                <a:gd name="T0" fmla="*/ 4 w 4"/>
                <a:gd name="T1" fmla="*/ 4 h 4"/>
                <a:gd name="T2" fmla="*/ 4 w 4"/>
                <a:gd name="T3" fmla="*/ 4 h 4"/>
                <a:gd name="T4" fmla="*/ 0 w 4"/>
                <a:gd name="T5" fmla="*/ 4 h 4"/>
                <a:gd name="T6" fmla="*/ 0 w 4"/>
                <a:gd name="T7" fmla="*/ 0 h 4"/>
                <a:gd name="T8" fmla="*/ 0 w 4"/>
                <a:gd name="T9" fmla="*/ 0 h 4"/>
                <a:gd name="T10" fmla="*/ 4 w 4"/>
                <a:gd name="T11" fmla="*/ 4 h 4"/>
                <a:gd name="T12" fmla="*/ 4 w 4"/>
                <a:gd name="T13" fmla="*/ 4 h 4"/>
                <a:gd name="T14" fmla="*/ 4 w 4"/>
                <a:gd name="T15" fmla="*/ 4 h 4"/>
                <a:gd name="T16" fmla="*/ 4 w 4"/>
                <a:gd name="T17" fmla="*/ 4 h 4"/>
                <a:gd name="T18" fmla="*/ 4 w 4"/>
                <a:gd name="T19" fmla="*/ 4 h 4"/>
                <a:gd name="T20" fmla="*/ 4 w 4"/>
                <a:gd name="T21" fmla="*/ 4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4"/>
                <a:gd name="T35" fmla="*/ 4 w 4"/>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4">
                  <a:moveTo>
                    <a:pt x="4" y="4"/>
                  </a:moveTo>
                  <a:lnTo>
                    <a:pt x="4" y="4"/>
                  </a:lnTo>
                  <a:lnTo>
                    <a:pt x="0" y="4"/>
                  </a:lnTo>
                  <a:lnTo>
                    <a:pt x="0" y="0"/>
                  </a:lnTo>
                  <a:lnTo>
                    <a:pt x="4" y="4"/>
                  </a:lnTo>
                  <a:close/>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82" name="Freeform 380">
              <a:extLst>
                <a:ext uri="{FF2B5EF4-FFF2-40B4-BE49-F238E27FC236}">
                  <a16:creationId xmlns:a16="http://schemas.microsoft.com/office/drawing/2014/main" xmlns="" id="{6DE92D55-EFDE-4EE8-926D-3F09B3A25755}"/>
                </a:ext>
              </a:extLst>
            </p:cNvPr>
            <p:cNvSpPr>
              <a:spLocks noEditPoints="1"/>
            </p:cNvSpPr>
            <p:nvPr/>
          </p:nvSpPr>
          <p:spPr bwMode="auto">
            <a:xfrm>
              <a:off x="1399" y="2439"/>
              <a:ext cx="12" cy="4"/>
            </a:xfrm>
            <a:custGeom>
              <a:avLst/>
              <a:gdLst>
                <a:gd name="T0" fmla="*/ 4 w 12"/>
                <a:gd name="T1" fmla="*/ 4 h 4"/>
                <a:gd name="T2" fmla="*/ 4 w 12"/>
                <a:gd name="T3" fmla="*/ 4 h 4"/>
                <a:gd name="T4" fmla="*/ 4 w 12"/>
                <a:gd name="T5" fmla="*/ 4 h 4"/>
                <a:gd name="T6" fmla="*/ 4 w 12"/>
                <a:gd name="T7" fmla="*/ 4 h 4"/>
                <a:gd name="T8" fmla="*/ 0 w 12"/>
                <a:gd name="T9" fmla="*/ 4 h 4"/>
                <a:gd name="T10" fmla="*/ 0 w 12"/>
                <a:gd name="T11" fmla="*/ 0 h 4"/>
                <a:gd name="T12" fmla="*/ 0 w 12"/>
                <a:gd name="T13" fmla="*/ 0 h 4"/>
                <a:gd name="T14" fmla="*/ 0 w 12"/>
                <a:gd name="T15" fmla="*/ 0 h 4"/>
                <a:gd name="T16" fmla="*/ 0 w 12"/>
                <a:gd name="T17" fmla="*/ 0 h 4"/>
                <a:gd name="T18" fmla="*/ 0 w 12"/>
                <a:gd name="T19" fmla="*/ 0 h 4"/>
                <a:gd name="T20" fmla="*/ 0 w 12"/>
                <a:gd name="T21" fmla="*/ 0 h 4"/>
                <a:gd name="T22" fmla="*/ 0 w 12"/>
                <a:gd name="T23" fmla="*/ 0 h 4"/>
                <a:gd name="T24" fmla="*/ 0 w 12"/>
                <a:gd name="T25" fmla="*/ 0 h 4"/>
                <a:gd name="T26" fmla="*/ 0 w 12"/>
                <a:gd name="T27" fmla="*/ 0 h 4"/>
                <a:gd name="T28" fmla="*/ 0 w 12"/>
                <a:gd name="T29" fmla="*/ 0 h 4"/>
                <a:gd name="T30" fmla="*/ 0 w 12"/>
                <a:gd name="T31" fmla="*/ 0 h 4"/>
                <a:gd name="T32" fmla="*/ 0 w 12"/>
                <a:gd name="T33" fmla="*/ 0 h 4"/>
                <a:gd name="T34" fmla="*/ 0 w 12"/>
                <a:gd name="T35" fmla="*/ 0 h 4"/>
                <a:gd name="T36" fmla="*/ 0 w 12"/>
                <a:gd name="T37" fmla="*/ 0 h 4"/>
                <a:gd name="T38" fmla="*/ 0 w 12"/>
                <a:gd name="T39" fmla="*/ 0 h 4"/>
                <a:gd name="T40" fmla="*/ 0 w 12"/>
                <a:gd name="T41" fmla="*/ 0 h 4"/>
                <a:gd name="T42" fmla="*/ 0 w 12"/>
                <a:gd name="T43" fmla="*/ 0 h 4"/>
                <a:gd name="T44" fmla="*/ 4 w 12"/>
                <a:gd name="T45" fmla="*/ 0 h 4"/>
                <a:gd name="T46" fmla="*/ 4 w 12"/>
                <a:gd name="T47" fmla="*/ 0 h 4"/>
                <a:gd name="T48" fmla="*/ 4 w 12"/>
                <a:gd name="T49" fmla="*/ 4 h 4"/>
                <a:gd name="T50" fmla="*/ 4 w 12"/>
                <a:gd name="T51" fmla="*/ 4 h 4"/>
                <a:gd name="T52" fmla="*/ 4 w 12"/>
                <a:gd name="T53" fmla="*/ 4 h 4"/>
                <a:gd name="T54" fmla="*/ 4 w 12"/>
                <a:gd name="T55" fmla="*/ 4 h 4"/>
                <a:gd name="T56" fmla="*/ 4 w 12"/>
                <a:gd name="T57" fmla="*/ 4 h 4"/>
                <a:gd name="T58" fmla="*/ 12 w 12"/>
                <a:gd name="T59" fmla="*/ 4 h 4"/>
                <a:gd name="T60" fmla="*/ 12 w 12"/>
                <a:gd name="T61" fmla="*/ 4 h 4"/>
                <a:gd name="T62" fmla="*/ 12 w 12"/>
                <a:gd name="T63" fmla="*/ 4 h 4"/>
                <a:gd name="T64" fmla="*/ 12 w 12"/>
                <a:gd name="T65" fmla="*/ 4 h 4"/>
                <a:gd name="T66" fmla="*/ 12 w 12"/>
                <a:gd name="T67" fmla="*/ 4 h 4"/>
                <a:gd name="T68" fmla="*/ 12 w 12"/>
                <a:gd name="T69" fmla="*/ 4 h 4"/>
                <a:gd name="T70" fmla="*/ 12 w 12"/>
                <a:gd name="T71" fmla="*/ 4 h 4"/>
                <a:gd name="T72" fmla="*/ 12 w 12"/>
                <a:gd name="T73" fmla="*/ 4 h 4"/>
                <a:gd name="T74" fmla="*/ 12 w 12"/>
                <a:gd name="T75" fmla="*/ 0 h 4"/>
                <a:gd name="T76" fmla="*/ 12 w 12"/>
                <a:gd name="T77" fmla="*/ 0 h 4"/>
                <a:gd name="T78" fmla="*/ 12 w 12"/>
                <a:gd name="T79" fmla="*/ 0 h 4"/>
                <a:gd name="T80" fmla="*/ 12 w 12"/>
                <a:gd name="T81" fmla="*/ 0 h 4"/>
                <a:gd name="T82" fmla="*/ 12 w 12"/>
                <a:gd name="T83" fmla="*/ 0 h 4"/>
                <a:gd name="T84" fmla="*/ 8 w 12"/>
                <a:gd name="T85" fmla="*/ 0 h 4"/>
                <a:gd name="T86" fmla="*/ 8 w 12"/>
                <a:gd name="T87" fmla="*/ 0 h 4"/>
                <a:gd name="T88" fmla="*/ 8 w 12"/>
                <a:gd name="T89" fmla="*/ 0 h 4"/>
                <a:gd name="T90" fmla="*/ 8 w 12"/>
                <a:gd name="T91" fmla="*/ 0 h 4"/>
                <a:gd name="T92" fmla="*/ 8 w 12"/>
                <a:gd name="T93" fmla="*/ 0 h 4"/>
                <a:gd name="T94" fmla="*/ 8 w 12"/>
                <a:gd name="T95" fmla="*/ 0 h 4"/>
                <a:gd name="T96" fmla="*/ 12 w 12"/>
                <a:gd name="T97" fmla="*/ 0 h 4"/>
                <a:gd name="T98" fmla="*/ 12 w 12"/>
                <a:gd name="T99" fmla="*/ 0 h 4"/>
                <a:gd name="T100" fmla="*/ 12 w 12"/>
                <a:gd name="T101" fmla="*/ 0 h 4"/>
                <a:gd name="T102" fmla="*/ 12 w 12"/>
                <a:gd name="T103" fmla="*/ 4 h 4"/>
                <a:gd name="T104" fmla="*/ 12 w 12"/>
                <a:gd name="T105" fmla="*/ 4 h 4"/>
                <a:gd name="T106" fmla="*/ 12 w 12"/>
                <a:gd name="T107" fmla="*/ 4 h 4"/>
                <a:gd name="T108" fmla="*/ 12 w 12"/>
                <a:gd name="T109" fmla="*/ 4 h 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
                <a:gd name="T166" fmla="*/ 0 h 4"/>
                <a:gd name="T167" fmla="*/ 12 w 12"/>
                <a:gd name="T168" fmla="*/ 4 h 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 h="4">
                  <a:moveTo>
                    <a:pt x="4" y="4"/>
                  </a:moveTo>
                  <a:lnTo>
                    <a:pt x="4" y="4"/>
                  </a:lnTo>
                  <a:lnTo>
                    <a:pt x="0" y="4"/>
                  </a:lnTo>
                  <a:lnTo>
                    <a:pt x="0" y="0"/>
                  </a:lnTo>
                  <a:lnTo>
                    <a:pt x="4" y="0"/>
                  </a:lnTo>
                  <a:lnTo>
                    <a:pt x="4" y="4"/>
                  </a:lnTo>
                  <a:close/>
                  <a:moveTo>
                    <a:pt x="12" y="4"/>
                  </a:moveTo>
                  <a:lnTo>
                    <a:pt x="12" y="4"/>
                  </a:lnTo>
                  <a:lnTo>
                    <a:pt x="12" y="0"/>
                  </a:lnTo>
                  <a:lnTo>
                    <a:pt x="8" y="0"/>
                  </a:lnTo>
                  <a:lnTo>
                    <a:pt x="12" y="0"/>
                  </a:lnTo>
                  <a:lnTo>
                    <a:pt x="12" y="4"/>
                  </a:lnTo>
                  <a:close/>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83" name="Freeform 381">
              <a:extLst>
                <a:ext uri="{FF2B5EF4-FFF2-40B4-BE49-F238E27FC236}">
                  <a16:creationId xmlns:a16="http://schemas.microsoft.com/office/drawing/2014/main" xmlns="" id="{910178B0-6C65-44B1-9947-85D319DBA498}"/>
                </a:ext>
              </a:extLst>
            </p:cNvPr>
            <p:cNvSpPr>
              <a:spLocks noEditPoints="1"/>
            </p:cNvSpPr>
            <p:nvPr/>
          </p:nvSpPr>
          <p:spPr bwMode="auto">
            <a:xfrm>
              <a:off x="1506" y="2455"/>
              <a:ext cx="20" cy="24"/>
            </a:xfrm>
            <a:custGeom>
              <a:avLst/>
              <a:gdLst>
                <a:gd name="T0" fmla="*/ 16 w 20"/>
                <a:gd name="T1" fmla="*/ 4 h 24"/>
                <a:gd name="T2" fmla="*/ 16 w 20"/>
                <a:gd name="T3" fmla="*/ 4 h 24"/>
                <a:gd name="T4" fmla="*/ 20 w 20"/>
                <a:gd name="T5" fmla="*/ 4 h 24"/>
                <a:gd name="T6" fmla="*/ 20 w 20"/>
                <a:gd name="T7" fmla="*/ 0 h 24"/>
                <a:gd name="T8" fmla="*/ 20 w 20"/>
                <a:gd name="T9" fmla="*/ 4 h 24"/>
                <a:gd name="T10" fmla="*/ 20 w 20"/>
                <a:gd name="T11" fmla="*/ 4 h 24"/>
                <a:gd name="T12" fmla="*/ 20 w 20"/>
                <a:gd name="T13" fmla="*/ 4 h 24"/>
                <a:gd name="T14" fmla="*/ 16 w 20"/>
                <a:gd name="T15" fmla="*/ 4 h 24"/>
                <a:gd name="T16" fmla="*/ 12 w 20"/>
                <a:gd name="T17" fmla="*/ 12 h 24"/>
                <a:gd name="T18" fmla="*/ 16 w 20"/>
                <a:gd name="T19" fmla="*/ 12 h 24"/>
                <a:gd name="T20" fmla="*/ 16 w 20"/>
                <a:gd name="T21" fmla="*/ 12 h 24"/>
                <a:gd name="T22" fmla="*/ 16 w 20"/>
                <a:gd name="T23" fmla="*/ 12 h 24"/>
                <a:gd name="T24" fmla="*/ 12 w 20"/>
                <a:gd name="T25" fmla="*/ 12 h 24"/>
                <a:gd name="T26" fmla="*/ 12 w 20"/>
                <a:gd name="T27" fmla="*/ 16 h 24"/>
                <a:gd name="T28" fmla="*/ 16 w 20"/>
                <a:gd name="T29" fmla="*/ 20 h 24"/>
                <a:gd name="T30" fmla="*/ 12 w 20"/>
                <a:gd name="T31" fmla="*/ 24 h 24"/>
                <a:gd name="T32" fmla="*/ 12 w 20"/>
                <a:gd name="T33" fmla="*/ 24 h 24"/>
                <a:gd name="T34" fmla="*/ 8 w 20"/>
                <a:gd name="T35" fmla="*/ 24 h 24"/>
                <a:gd name="T36" fmla="*/ 4 w 20"/>
                <a:gd name="T37" fmla="*/ 24 h 24"/>
                <a:gd name="T38" fmla="*/ 0 w 20"/>
                <a:gd name="T39" fmla="*/ 24 h 24"/>
                <a:gd name="T40" fmla="*/ 0 w 20"/>
                <a:gd name="T41" fmla="*/ 24 h 24"/>
                <a:gd name="T42" fmla="*/ 0 w 20"/>
                <a:gd name="T43" fmla="*/ 24 h 24"/>
                <a:gd name="T44" fmla="*/ 0 w 20"/>
                <a:gd name="T45" fmla="*/ 24 h 24"/>
                <a:gd name="T46" fmla="*/ 8 w 20"/>
                <a:gd name="T47" fmla="*/ 20 h 24"/>
                <a:gd name="T48" fmla="*/ 8 w 20"/>
                <a:gd name="T49" fmla="*/ 20 h 24"/>
                <a:gd name="T50" fmla="*/ 8 w 20"/>
                <a:gd name="T51" fmla="*/ 16 h 24"/>
                <a:gd name="T52" fmla="*/ 4 w 20"/>
                <a:gd name="T53" fmla="*/ 12 h 24"/>
                <a:gd name="T54" fmla="*/ 4 w 20"/>
                <a:gd name="T55" fmla="*/ 12 h 24"/>
                <a:gd name="T56" fmla="*/ 4 w 20"/>
                <a:gd name="T57" fmla="*/ 12 h 24"/>
                <a:gd name="T58" fmla="*/ 8 w 20"/>
                <a:gd name="T59" fmla="*/ 12 h 24"/>
                <a:gd name="T60" fmla="*/ 8 w 20"/>
                <a:gd name="T61" fmla="*/ 12 h 24"/>
                <a:gd name="T62" fmla="*/ 12 w 20"/>
                <a:gd name="T63" fmla="*/ 12 h 24"/>
                <a:gd name="T64" fmla="*/ 12 w 20"/>
                <a:gd name="T65" fmla="*/ 12 h 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24"/>
                <a:gd name="T101" fmla="*/ 20 w 20"/>
                <a:gd name="T102" fmla="*/ 24 h 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24">
                  <a:moveTo>
                    <a:pt x="16" y="4"/>
                  </a:moveTo>
                  <a:lnTo>
                    <a:pt x="16" y="4"/>
                  </a:lnTo>
                  <a:lnTo>
                    <a:pt x="20" y="4"/>
                  </a:lnTo>
                  <a:lnTo>
                    <a:pt x="20" y="0"/>
                  </a:lnTo>
                  <a:lnTo>
                    <a:pt x="20" y="4"/>
                  </a:lnTo>
                  <a:lnTo>
                    <a:pt x="16" y="4"/>
                  </a:lnTo>
                  <a:close/>
                  <a:moveTo>
                    <a:pt x="12" y="12"/>
                  </a:moveTo>
                  <a:lnTo>
                    <a:pt x="12" y="12"/>
                  </a:lnTo>
                  <a:lnTo>
                    <a:pt x="16" y="12"/>
                  </a:lnTo>
                  <a:lnTo>
                    <a:pt x="12" y="12"/>
                  </a:lnTo>
                  <a:lnTo>
                    <a:pt x="12" y="16"/>
                  </a:lnTo>
                  <a:lnTo>
                    <a:pt x="12" y="20"/>
                  </a:lnTo>
                  <a:lnTo>
                    <a:pt x="16" y="20"/>
                  </a:lnTo>
                  <a:lnTo>
                    <a:pt x="12" y="24"/>
                  </a:lnTo>
                  <a:lnTo>
                    <a:pt x="8" y="24"/>
                  </a:lnTo>
                  <a:lnTo>
                    <a:pt x="4" y="24"/>
                  </a:lnTo>
                  <a:lnTo>
                    <a:pt x="0" y="24"/>
                  </a:lnTo>
                  <a:lnTo>
                    <a:pt x="4" y="24"/>
                  </a:lnTo>
                  <a:lnTo>
                    <a:pt x="8" y="20"/>
                  </a:lnTo>
                  <a:lnTo>
                    <a:pt x="8" y="16"/>
                  </a:lnTo>
                  <a:lnTo>
                    <a:pt x="4" y="12"/>
                  </a:lnTo>
                  <a:lnTo>
                    <a:pt x="8" y="12"/>
                  </a:lnTo>
                  <a:lnTo>
                    <a:pt x="12" y="12"/>
                  </a:lnTo>
                  <a:close/>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84" name="Freeform 382">
              <a:extLst>
                <a:ext uri="{FF2B5EF4-FFF2-40B4-BE49-F238E27FC236}">
                  <a16:creationId xmlns:a16="http://schemas.microsoft.com/office/drawing/2014/main" xmlns="" id="{D9C18A4A-DF5B-4E52-B1BA-7C540CDC91D8}"/>
                </a:ext>
              </a:extLst>
            </p:cNvPr>
            <p:cNvSpPr>
              <a:spLocks/>
            </p:cNvSpPr>
            <p:nvPr/>
          </p:nvSpPr>
          <p:spPr bwMode="auto">
            <a:xfrm>
              <a:off x="1542" y="2460"/>
              <a:ext cx="1" cy="4"/>
            </a:xfrm>
            <a:custGeom>
              <a:avLst/>
              <a:gdLst>
                <a:gd name="T0" fmla="*/ 0 w 1"/>
                <a:gd name="T1" fmla="*/ 4 h 4"/>
                <a:gd name="T2" fmla="*/ 0 w 1"/>
                <a:gd name="T3" fmla="*/ 4 h 4"/>
                <a:gd name="T4" fmla="*/ 0 w 1"/>
                <a:gd name="T5" fmla="*/ 4 h 4"/>
                <a:gd name="T6" fmla="*/ 0 w 1"/>
                <a:gd name="T7" fmla="*/ 4 h 4"/>
                <a:gd name="T8" fmla="*/ 0 w 1"/>
                <a:gd name="T9" fmla="*/ 4 h 4"/>
                <a:gd name="T10" fmla="*/ 0 w 1"/>
                <a:gd name="T11" fmla="*/ 4 h 4"/>
                <a:gd name="T12" fmla="*/ 0 w 1"/>
                <a:gd name="T13" fmla="*/ 0 h 4"/>
                <a:gd name="T14" fmla="*/ 0 w 1"/>
                <a:gd name="T15" fmla="*/ 0 h 4"/>
                <a:gd name="T16" fmla="*/ 0 w 1"/>
                <a:gd name="T17" fmla="*/ 0 h 4"/>
                <a:gd name="T18" fmla="*/ 0 w 1"/>
                <a:gd name="T19" fmla="*/ 0 h 4"/>
                <a:gd name="T20" fmla="*/ 0 w 1"/>
                <a:gd name="T21" fmla="*/ 0 h 4"/>
                <a:gd name="T22" fmla="*/ 0 w 1"/>
                <a:gd name="T23" fmla="*/ 0 h 4"/>
                <a:gd name="T24" fmla="*/ 0 w 1"/>
                <a:gd name="T25" fmla="*/ 0 h 4"/>
                <a:gd name="T26" fmla="*/ 0 w 1"/>
                <a:gd name="T27" fmla="*/ 0 h 4"/>
                <a:gd name="T28" fmla="*/ 0 w 1"/>
                <a:gd name="T29" fmla="*/ 0 h 4"/>
                <a:gd name="T30" fmla="*/ 0 w 1"/>
                <a:gd name="T31" fmla="*/ 4 h 4"/>
                <a:gd name="T32" fmla="*/ 0 w 1"/>
                <a:gd name="T33" fmla="*/ 4 h 4"/>
                <a:gd name="T34" fmla="*/ 0 w 1"/>
                <a:gd name="T35" fmla="*/ 4 h 4"/>
                <a:gd name="T36" fmla="*/ 0 w 1"/>
                <a:gd name="T37" fmla="*/ 4 h 4"/>
                <a:gd name="T38" fmla="*/ 0 w 1"/>
                <a:gd name="T39" fmla="*/ 4 h 4"/>
                <a:gd name="T40" fmla="*/ 0 w 1"/>
                <a:gd name="T41" fmla="*/ 4 h 4"/>
                <a:gd name="T42" fmla="*/ 0 w 1"/>
                <a:gd name="T43" fmla="*/ 4 h 4"/>
                <a:gd name="T44" fmla="*/ 0 w 1"/>
                <a:gd name="T45" fmla="*/ 4 h 4"/>
                <a:gd name="T46" fmla="*/ 0 w 1"/>
                <a:gd name="T47" fmla="*/ 4 h 4"/>
                <a:gd name="T48" fmla="*/ 0 w 1"/>
                <a:gd name="T49" fmla="*/ 4 h 4"/>
                <a:gd name="T50" fmla="*/ 0 w 1"/>
                <a:gd name="T51" fmla="*/ 4 h 4"/>
                <a:gd name="T52" fmla="*/ 0 w 1"/>
                <a:gd name="T53" fmla="*/ 4 h 4"/>
                <a:gd name="T54" fmla="*/ 0 w 1"/>
                <a:gd name="T55" fmla="*/ 4 h 4"/>
                <a:gd name="T56" fmla="*/ 0 w 1"/>
                <a:gd name="T57" fmla="*/ 4 h 4"/>
                <a:gd name="T58" fmla="*/ 0 w 1"/>
                <a:gd name="T59" fmla="*/ 4 h 4"/>
                <a:gd name="T60" fmla="*/ 0 w 1"/>
                <a:gd name="T61" fmla="*/ 4 h 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
                <a:gd name="T94" fmla="*/ 0 h 4"/>
                <a:gd name="T95" fmla="*/ 1 w 1"/>
                <a:gd name="T96" fmla="*/ 4 h 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 h="4">
                  <a:moveTo>
                    <a:pt x="0" y="4"/>
                  </a:moveTo>
                  <a:lnTo>
                    <a:pt x="0" y="4"/>
                  </a:lnTo>
                  <a:lnTo>
                    <a:pt x="0" y="0"/>
                  </a:lnTo>
                  <a:lnTo>
                    <a:pt x="0" y="4"/>
                  </a:lnTo>
                  <a:close/>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85" name="Freeform 383">
              <a:extLst>
                <a:ext uri="{FF2B5EF4-FFF2-40B4-BE49-F238E27FC236}">
                  <a16:creationId xmlns:a16="http://schemas.microsoft.com/office/drawing/2014/main" xmlns="" id="{2C23B207-9997-4516-94A7-EF0B8C7A03E5}"/>
                </a:ext>
              </a:extLst>
            </p:cNvPr>
            <p:cNvSpPr>
              <a:spLocks/>
            </p:cNvSpPr>
            <p:nvPr/>
          </p:nvSpPr>
          <p:spPr bwMode="auto">
            <a:xfrm>
              <a:off x="1510" y="2480"/>
              <a:ext cx="1" cy="4"/>
            </a:xfrm>
            <a:custGeom>
              <a:avLst/>
              <a:gdLst>
                <a:gd name="T0" fmla="*/ 0 w 1"/>
                <a:gd name="T1" fmla="*/ 0 h 4"/>
                <a:gd name="T2" fmla="*/ 0 w 1"/>
                <a:gd name="T3" fmla="*/ 0 h 4"/>
                <a:gd name="T4" fmla="*/ 0 w 1"/>
                <a:gd name="T5" fmla="*/ 0 h 4"/>
                <a:gd name="T6" fmla="*/ 0 w 1"/>
                <a:gd name="T7" fmla="*/ 4 h 4"/>
                <a:gd name="T8" fmla="*/ 0 w 1"/>
                <a:gd name="T9" fmla="*/ 4 h 4"/>
                <a:gd name="T10" fmla="*/ 0 w 1"/>
                <a:gd name="T11" fmla="*/ 4 h 4"/>
                <a:gd name="T12" fmla="*/ 0 w 1"/>
                <a:gd name="T13" fmla="*/ 4 h 4"/>
                <a:gd name="T14" fmla="*/ 0 w 1"/>
                <a:gd name="T15" fmla="*/ 4 h 4"/>
                <a:gd name="T16" fmla="*/ 0 w 1"/>
                <a:gd name="T17" fmla="*/ 4 h 4"/>
                <a:gd name="T18" fmla="*/ 0 w 1"/>
                <a:gd name="T19" fmla="*/ 4 h 4"/>
                <a:gd name="T20" fmla="*/ 0 w 1"/>
                <a:gd name="T21" fmla="*/ 4 h 4"/>
                <a:gd name="T22" fmla="*/ 0 w 1"/>
                <a:gd name="T23" fmla="*/ 4 h 4"/>
                <a:gd name="T24" fmla="*/ 0 w 1"/>
                <a:gd name="T25" fmla="*/ 4 h 4"/>
                <a:gd name="T26" fmla="*/ 0 w 1"/>
                <a:gd name="T27" fmla="*/ 0 h 4"/>
                <a:gd name="T28" fmla="*/ 0 w 1"/>
                <a:gd name="T29" fmla="*/ 0 h 4"/>
                <a:gd name="T30" fmla="*/ 0 w 1"/>
                <a:gd name="T31" fmla="*/ 0 h 4"/>
                <a:gd name="T32" fmla="*/ 0 w 1"/>
                <a:gd name="T33" fmla="*/ 0 h 4"/>
                <a:gd name="T34" fmla="*/ 0 w 1"/>
                <a:gd name="T35" fmla="*/ 0 h 4"/>
                <a:gd name="T36" fmla="*/ 0 w 1"/>
                <a:gd name="T37" fmla="*/ 0 h 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4"/>
                <a:gd name="T59" fmla="*/ 1 w 1"/>
                <a:gd name="T60" fmla="*/ 4 h 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4">
                  <a:moveTo>
                    <a:pt x="0" y="0"/>
                  </a:moveTo>
                  <a:lnTo>
                    <a:pt x="0" y="0"/>
                  </a:lnTo>
                  <a:lnTo>
                    <a:pt x="0" y="4"/>
                  </a:lnTo>
                  <a:lnTo>
                    <a:pt x="0" y="0"/>
                  </a:lnTo>
                  <a:close/>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86" name="Freeform 384">
              <a:extLst>
                <a:ext uri="{FF2B5EF4-FFF2-40B4-BE49-F238E27FC236}">
                  <a16:creationId xmlns:a16="http://schemas.microsoft.com/office/drawing/2014/main" xmlns="" id="{141D7767-2305-4D83-96AE-E57E129D3773}"/>
                </a:ext>
              </a:extLst>
            </p:cNvPr>
            <p:cNvSpPr>
              <a:spLocks/>
            </p:cNvSpPr>
            <p:nvPr/>
          </p:nvSpPr>
          <p:spPr bwMode="auto">
            <a:xfrm>
              <a:off x="1502" y="2396"/>
              <a:ext cx="1" cy="4"/>
            </a:xfrm>
            <a:custGeom>
              <a:avLst/>
              <a:gdLst>
                <a:gd name="T0" fmla="*/ 0 w 1"/>
                <a:gd name="T1" fmla="*/ 4 h 4"/>
                <a:gd name="T2" fmla="*/ 0 w 1"/>
                <a:gd name="T3" fmla="*/ 4 h 4"/>
                <a:gd name="T4" fmla="*/ 0 w 1"/>
                <a:gd name="T5" fmla="*/ 4 h 4"/>
                <a:gd name="T6" fmla="*/ 0 w 1"/>
                <a:gd name="T7" fmla="*/ 0 h 4"/>
                <a:gd name="T8" fmla="*/ 0 w 1"/>
                <a:gd name="T9" fmla="*/ 0 h 4"/>
                <a:gd name="T10" fmla="*/ 0 w 1"/>
                <a:gd name="T11" fmla="*/ 0 h 4"/>
                <a:gd name="T12" fmla="*/ 0 w 1"/>
                <a:gd name="T13" fmla="*/ 0 h 4"/>
                <a:gd name="T14" fmla="*/ 0 w 1"/>
                <a:gd name="T15" fmla="*/ 0 h 4"/>
                <a:gd name="T16" fmla="*/ 0 w 1"/>
                <a:gd name="T17" fmla="*/ 0 h 4"/>
                <a:gd name="T18" fmla="*/ 0 w 1"/>
                <a:gd name="T19" fmla="*/ 0 h 4"/>
                <a:gd name="T20" fmla="*/ 0 w 1"/>
                <a:gd name="T21" fmla="*/ 4 h 4"/>
                <a:gd name="T22" fmla="*/ 0 w 1"/>
                <a:gd name="T23" fmla="*/ 4 h 4"/>
                <a:gd name="T24" fmla="*/ 0 w 1"/>
                <a:gd name="T25" fmla="*/ 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
                <a:gd name="T40" fmla="*/ 0 h 4"/>
                <a:gd name="T41" fmla="*/ 1 w 1"/>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 h="4">
                  <a:moveTo>
                    <a:pt x="0" y="4"/>
                  </a:moveTo>
                  <a:lnTo>
                    <a:pt x="0" y="4"/>
                  </a:lnTo>
                  <a:lnTo>
                    <a:pt x="0" y="0"/>
                  </a:lnTo>
                  <a:lnTo>
                    <a:pt x="0" y="4"/>
                  </a:lnTo>
                  <a:close/>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87" name="Freeform 385">
              <a:extLst>
                <a:ext uri="{FF2B5EF4-FFF2-40B4-BE49-F238E27FC236}">
                  <a16:creationId xmlns:a16="http://schemas.microsoft.com/office/drawing/2014/main" xmlns="" id="{A5C5472C-D52E-47C3-89F8-835B1375A73D}"/>
                </a:ext>
              </a:extLst>
            </p:cNvPr>
            <p:cNvSpPr>
              <a:spLocks/>
            </p:cNvSpPr>
            <p:nvPr/>
          </p:nvSpPr>
          <p:spPr bwMode="auto">
            <a:xfrm>
              <a:off x="1480" y="2023"/>
              <a:ext cx="4" cy="4"/>
            </a:xfrm>
            <a:custGeom>
              <a:avLst/>
              <a:gdLst>
                <a:gd name="T0" fmla="*/ 0 w 4"/>
                <a:gd name="T1" fmla="*/ 4 h 4"/>
                <a:gd name="T2" fmla="*/ 0 w 4"/>
                <a:gd name="T3" fmla="*/ 4 h 4"/>
                <a:gd name="T4" fmla="*/ 0 w 4"/>
                <a:gd name="T5" fmla="*/ 4 h 4"/>
                <a:gd name="T6" fmla="*/ 0 w 4"/>
                <a:gd name="T7" fmla="*/ 0 h 4"/>
                <a:gd name="T8" fmla="*/ 0 w 4"/>
                <a:gd name="T9" fmla="*/ 0 h 4"/>
                <a:gd name="T10" fmla="*/ 0 w 4"/>
                <a:gd name="T11" fmla="*/ 0 h 4"/>
                <a:gd name="T12" fmla="*/ 4 w 4"/>
                <a:gd name="T13" fmla="*/ 0 h 4"/>
                <a:gd name="T14" fmla="*/ 0 w 4"/>
                <a:gd name="T15" fmla="*/ 0 h 4"/>
                <a:gd name="T16" fmla="*/ 0 w 4"/>
                <a:gd name="T17" fmla="*/ 0 h 4"/>
                <a:gd name="T18" fmla="*/ 0 w 4"/>
                <a:gd name="T19" fmla="*/ 4 h 4"/>
                <a:gd name="T20" fmla="*/ 0 w 4"/>
                <a:gd name="T21" fmla="*/ 4 h 4"/>
                <a:gd name="T22" fmla="*/ 0 w 4"/>
                <a:gd name="T23" fmla="*/ 4 h 4"/>
                <a:gd name="T24" fmla="*/ 0 w 4"/>
                <a:gd name="T25" fmla="*/ 4 h 4"/>
                <a:gd name="T26" fmla="*/ 0 w 4"/>
                <a:gd name="T27" fmla="*/ 4 h 4"/>
                <a:gd name="T28" fmla="*/ 0 w 4"/>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
                <a:gd name="T46" fmla="*/ 0 h 4"/>
                <a:gd name="T47" fmla="*/ 4 w 4"/>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 h="4">
                  <a:moveTo>
                    <a:pt x="0" y="4"/>
                  </a:moveTo>
                  <a:lnTo>
                    <a:pt x="0" y="4"/>
                  </a:lnTo>
                  <a:lnTo>
                    <a:pt x="0" y="0"/>
                  </a:lnTo>
                  <a:lnTo>
                    <a:pt x="4" y="0"/>
                  </a:lnTo>
                  <a:lnTo>
                    <a:pt x="0" y="0"/>
                  </a:lnTo>
                  <a:lnTo>
                    <a:pt x="0" y="4"/>
                  </a:lnTo>
                  <a:close/>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88" name="Freeform 386">
              <a:extLst>
                <a:ext uri="{FF2B5EF4-FFF2-40B4-BE49-F238E27FC236}">
                  <a16:creationId xmlns:a16="http://schemas.microsoft.com/office/drawing/2014/main" xmlns="" id="{1BF7AE32-FDE3-43B5-8B87-C9DA7E203BD0}"/>
                </a:ext>
              </a:extLst>
            </p:cNvPr>
            <p:cNvSpPr>
              <a:spLocks noEditPoints="1"/>
            </p:cNvSpPr>
            <p:nvPr/>
          </p:nvSpPr>
          <p:spPr bwMode="auto">
            <a:xfrm>
              <a:off x="1265" y="2131"/>
              <a:ext cx="96" cy="116"/>
            </a:xfrm>
            <a:custGeom>
              <a:avLst/>
              <a:gdLst>
                <a:gd name="T0" fmla="*/ 56 w 96"/>
                <a:gd name="T1" fmla="*/ 52 h 116"/>
                <a:gd name="T2" fmla="*/ 52 w 96"/>
                <a:gd name="T3" fmla="*/ 48 h 116"/>
                <a:gd name="T4" fmla="*/ 68 w 96"/>
                <a:gd name="T5" fmla="*/ 56 h 116"/>
                <a:gd name="T6" fmla="*/ 68 w 96"/>
                <a:gd name="T7" fmla="*/ 56 h 116"/>
                <a:gd name="T8" fmla="*/ 88 w 96"/>
                <a:gd name="T9" fmla="*/ 88 h 116"/>
                <a:gd name="T10" fmla="*/ 96 w 96"/>
                <a:gd name="T11" fmla="*/ 88 h 116"/>
                <a:gd name="T12" fmla="*/ 24 w 96"/>
                <a:gd name="T13" fmla="*/ 0 h 116"/>
                <a:gd name="T14" fmla="*/ 28 w 96"/>
                <a:gd name="T15" fmla="*/ 8 h 116"/>
                <a:gd name="T16" fmla="*/ 28 w 96"/>
                <a:gd name="T17" fmla="*/ 12 h 116"/>
                <a:gd name="T18" fmla="*/ 28 w 96"/>
                <a:gd name="T19" fmla="*/ 16 h 116"/>
                <a:gd name="T20" fmla="*/ 28 w 96"/>
                <a:gd name="T21" fmla="*/ 12 h 116"/>
                <a:gd name="T22" fmla="*/ 24 w 96"/>
                <a:gd name="T23" fmla="*/ 4 h 116"/>
                <a:gd name="T24" fmla="*/ 16 w 96"/>
                <a:gd name="T25" fmla="*/ 0 h 116"/>
                <a:gd name="T26" fmla="*/ 4 w 96"/>
                <a:gd name="T27" fmla="*/ 4 h 116"/>
                <a:gd name="T28" fmla="*/ 16 w 96"/>
                <a:gd name="T29" fmla="*/ 4 h 116"/>
                <a:gd name="T30" fmla="*/ 4 w 96"/>
                <a:gd name="T31" fmla="*/ 8 h 116"/>
                <a:gd name="T32" fmla="*/ 40 w 96"/>
                <a:gd name="T33" fmla="*/ 28 h 116"/>
                <a:gd name="T34" fmla="*/ 44 w 96"/>
                <a:gd name="T35" fmla="*/ 36 h 116"/>
                <a:gd name="T36" fmla="*/ 44 w 96"/>
                <a:gd name="T37" fmla="*/ 40 h 116"/>
                <a:gd name="T38" fmla="*/ 44 w 96"/>
                <a:gd name="T39" fmla="*/ 36 h 116"/>
                <a:gd name="T40" fmla="*/ 40 w 96"/>
                <a:gd name="T41" fmla="*/ 28 h 116"/>
                <a:gd name="T42" fmla="*/ 12 w 96"/>
                <a:gd name="T43" fmla="*/ 32 h 116"/>
                <a:gd name="T44" fmla="*/ 16 w 96"/>
                <a:gd name="T45" fmla="*/ 40 h 116"/>
                <a:gd name="T46" fmla="*/ 20 w 96"/>
                <a:gd name="T47" fmla="*/ 48 h 116"/>
                <a:gd name="T48" fmla="*/ 12 w 96"/>
                <a:gd name="T49" fmla="*/ 48 h 116"/>
                <a:gd name="T50" fmla="*/ 12 w 96"/>
                <a:gd name="T51" fmla="*/ 44 h 116"/>
                <a:gd name="T52" fmla="*/ 12 w 96"/>
                <a:gd name="T53" fmla="*/ 40 h 116"/>
                <a:gd name="T54" fmla="*/ 24 w 96"/>
                <a:gd name="T55" fmla="*/ 36 h 116"/>
                <a:gd name="T56" fmla="*/ 20 w 96"/>
                <a:gd name="T57" fmla="*/ 52 h 116"/>
                <a:gd name="T58" fmla="*/ 24 w 96"/>
                <a:gd name="T59" fmla="*/ 52 h 116"/>
                <a:gd name="T60" fmla="*/ 20 w 96"/>
                <a:gd name="T61" fmla="*/ 60 h 116"/>
                <a:gd name="T62" fmla="*/ 16 w 96"/>
                <a:gd name="T63" fmla="*/ 56 h 116"/>
                <a:gd name="T64" fmla="*/ 48 w 96"/>
                <a:gd name="T65" fmla="*/ 64 h 116"/>
                <a:gd name="T66" fmla="*/ 48 w 96"/>
                <a:gd name="T67" fmla="*/ 60 h 116"/>
                <a:gd name="T68" fmla="*/ 60 w 96"/>
                <a:gd name="T69" fmla="*/ 72 h 116"/>
                <a:gd name="T70" fmla="*/ 64 w 96"/>
                <a:gd name="T71" fmla="*/ 72 h 116"/>
                <a:gd name="T72" fmla="*/ 56 w 96"/>
                <a:gd name="T73" fmla="*/ 64 h 116"/>
                <a:gd name="T74" fmla="*/ 72 w 96"/>
                <a:gd name="T75" fmla="*/ 76 h 116"/>
                <a:gd name="T76" fmla="*/ 72 w 96"/>
                <a:gd name="T77" fmla="*/ 92 h 116"/>
                <a:gd name="T78" fmla="*/ 76 w 96"/>
                <a:gd name="T79" fmla="*/ 84 h 116"/>
                <a:gd name="T80" fmla="*/ 76 w 96"/>
                <a:gd name="T81" fmla="*/ 80 h 116"/>
                <a:gd name="T82" fmla="*/ 76 w 96"/>
                <a:gd name="T83" fmla="*/ 88 h 116"/>
                <a:gd name="T84" fmla="*/ 80 w 96"/>
                <a:gd name="T85" fmla="*/ 116 h 116"/>
                <a:gd name="T86" fmla="*/ 84 w 96"/>
                <a:gd name="T87" fmla="*/ 108 h 116"/>
                <a:gd name="T88" fmla="*/ 88 w 96"/>
                <a:gd name="T89" fmla="*/ 108 h 116"/>
                <a:gd name="T90" fmla="*/ 88 w 96"/>
                <a:gd name="T91" fmla="*/ 112 h 116"/>
                <a:gd name="T92" fmla="*/ 84 w 96"/>
                <a:gd name="T93" fmla="*/ 112 h 1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6"/>
                <a:gd name="T142" fmla="*/ 0 h 116"/>
                <a:gd name="T143" fmla="*/ 96 w 96"/>
                <a:gd name="T144" fmla="*/ 116 h 1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6" h="116">
                  <a:moveTo>
                    <a:pt x="56" y="52"/>
                  </a:moveTo>
                  <a:lnTo>
                    <a:pt x="52" y="52"/>
                  </a:lnTo>
                  <a:lnTo>
                    <a:pt x="56" y="52"/>
                  </a:lnTo>
                  <a:lnTo>
                    <a:pt x="52" y="48"/>
                  </a:lnTo>
                  <a:lnTo>
                    <a:pt x="52" y="44"/>
                  </a:lnTo>
                  <a:lnTo>
                    <a:pt x="52" y="48"/>
                  </a:lnTo>
                  <a:lnTo>
                    <a:pt x="56" y="48"/>
                  </a:lnTo>
                  <a:lnTo>
                    <a:pt x="56" y="52"/>
                  </a:lnTo>
                  <a:close/>
                  <a:moveTo>
                    <a:pt x="68" y="56"/>
                  </a:moveTo>
                  <a:lnTo>
                    <a:pt x="68" y="52"/>
                  </a:lnTo>
                  <a:lnTo>
                    <a:pt x="72" y="56"/>
                  </a:lnTo>
                  <a:lnTo>
                    <a:pt x="68" y="56"/>
                  </a:lnTo>
                  <a:close/>
                  <a:moveTo>
                    <a:pt x="96" y="88"/>
                  </a:moveTo>
                  <a:lnTo>
                    <a:pt x="92" y="88"/>
                  </a:lnTo>
                  <a:lnTo>
                    <a:pt x="88" y="88"/>
                  </a:lnTo>
                  <a:lnTo>
                    <a:pt x="88" y="84"/>
                  </a:lnTo>
                  <a:lnTo>
                    <a:pt x="92" y="84"/>
                  </a:lnTo>
                  <a:lnTo>
                    <a:pt x="96" y="88"/>
                  </a:lnTo>
                  <a:close/>
                  <a:moveTo>
                    <a:pt x="16" y="0"/>
                  </a:moveTo>
                  <a:lnTo>
                    <a:pt x="20" y="0"/>
                  </a:lnTo>
                  <a:lnTo>
                    <a:pt x="24" y="0"/>
                  </a:lnTo>
                  <a:lnTo>
                    <a:pt x="24" y="4"/>
                  </a:lnTo>
                  <a:lnTo>
                    <a:pt x="28" y="4"/>
                  </a:lnTo>
                  <a:lnTo>
                    <a:pt x="28" y="8"/>
                  </a:lnTo>
                  <a:lnTo>
                    <a:pt x="32" y="8"/>
                  </a:lnTo>
                  <a:lnTo>
                    <a:pt x="32" y="12"/>
                  </a:lnTo>
                  <a:lnTo>
                    <a:pt x="28" y="12"/>
                  </a:lnTo>
                  <a:lnTo>
                    <a:pt x="28" y="16"/>
                  </a:lnTo>
                  <a:lnTo>
                    <a:pt x="28" y="20"/>
                  </a:lnTo>
                  <a:lnTo>
                    <a:pt x="28" y="16"/>
                  </a:lnTo>
                  <a:lnTo>
                    <a:pt x="24" y="16"/>
                  </a:lnTo>
                  <a:lnTo>
                    <a:pt x="28" y="16"/>
                  </a:lnTo>
                  <a:lnTo>
                    <a:pt x="28" y="12"/>
                  </a:lnTo>
                  <a:lnTo>
                    <a:pt x="28" y="8"/>
                  </a:lnTo>
                  <a:lnTo>
                    <a:pt x="28" y="4"/>
                  </a:lnTo>
                  <a:lnTo>
                    <a:pt x="24" y="4"/>
                  </a:lnTo>
                  <a:lnTo>
                    <a:pt x="24" y="0"/>
                  </a:lnTo>
                  <a:lnTo>
                    <a:pt x="20" y="0"/>
                  </a:lnTo>
                  <a:lnTo>
                    <a:pt x="16" y="0"/>
                  </a:lnTo>
                  <a:close/>
                  <a:moveTo>
                    <a:pt x="4" y="8"/>
                  </a:moveTo>
                  <a:lnTo>
                    <a:pt x="0" y="4"/>
                  </a:lnTo>
                  <a:lnTo>
                    <a:pt x="4" y="4"/>
                  </a:lnTo>
                  <a:lnTo>
                    <a:pt x="8" y="4"/>
                  </a:lnTo>
                  <a:lnTo>
                    <a:pt x="12" y="4"/>
                  </a:lnTo>
                  <a:lnTo>
                    <a:pt x="16" y="4"/>
                  </a:lnTo>
                  <a:lnTo>
                    <a:pt x="12" y="4"/>
                  </a:lnTo>
                  <a:lnTo>
                    <a:pt x="8" y="8"/>
                  </a:lnTo>
                  <a:lnTo>
                    <a:pt x="4" y="8"/>
                  </a:lnTo>
                  <a:close/>
                  <a:moveTo>
                    <a:pt x="36" y="24"/>
                  </a:moveTo>
                  <a:lnTo>
                    <a:pt x="36" y="28"/>
                  </a:lnTo>
                  <a:lnTo>
                    <a:pt x="40" y="28"/>
                  </a:lnTo>
                  <a:lnTo>
                    <a:pt x="40" y="32"/>
                  </a:lnTo>
                  <a:lnTo>
                    <a:pt x="44" y="32"/>
                  </a:lnTo>
                  <a:lnTo>
                    <a:pt x="44" y="36"/>
                  </a:lnTo>
                  <a:lnTo>
                    <a:pt x="44" y="40"/>
                  </a:lnTo>
                  <a:lnTo>
                    <a:pt x="44" y="44"/>
                  </a:lnTo>
                  <a:lnTo>
                    <a:pt x="44" y="40"/>
                  </a:lnTo>
                  <a:lnTo>
                    <a:pt x="40" y="40"/>
                  </a:lnTo>
                  <a:lnTo>
                    <a:pt x="44" y="40"/>
                  </a:lnTo>
                  <a:lnTo>
                    <a:pt x="44" y="36"/>
                  </a:lnTo>
                  <a:lnTo>
                    <a:pt x="44" y="32"/>
                  </a:lnTo>
                  <a:lnTo>
                    <a:pt x="40" y="32"/>
                  </a:lnTo>
                  <a:lnTo>
                    <a:pt x="40" y="28"/>
                  </a:lnTo>
                  <a:lnTo>
                    <a:pt x="36" y="28"/>
                  </a:lnTo>
                  <a:lnTo>
                    <a:pt x="36" y="24"/>
                  </a:lnTo>
                  <a:close/>
                  <a:moveTo>
                    <a:pt x="12" y="32"/>
                  </a:moveTo>
                  <a:lnTo>
                    <a:pt x="16" y="32"/>
                  </a:lnTo>
                  <a:lnTo>
                    <a:pt x="16" y="36"/>
                  </a:lnTo>
                  <a:lnTo>
                    <a:pt x="16" y="40"/>
                  </a:lnTo>
                  <a:lnTo>
                    <a:pt x="20" y="40"/>
                  </a:lnTo>
                  <a:lnTo>
                    <a:pt x="20" y="44"/>
                  </a:lnTo>
                  <a:lnTo>
                    <a:pt x="20" y="48"/>
                  </a:lnTo>
                  <a:lnTo>
                    <a:pt x="16" y="52"/>
                  </a:lnTo>
                  <a:lnTo>
                    <a:pt x="16" y="48"/>
                  </a:lnTo>
                  <a:lnTo>
                    <a:pt x="12" y="48"/>
                  </a:lnTo>
                  <a:lnTo>
                    <a:pt x="12" y="44"/>
                  </a:lnTo>
                  <a:lnTo>
                    <a:pt x="8" y="44"/>
                  </a:lnTo>
                  <a:lnTo>
                    <a:pt x="12" y="44"/>
                  </a:lnTo>
                  <a:lnTo>
                    <a:pt x="12" y="40"/>
                  </a:lnTo>
                  <a:lnTo>
                    <a:pt x="12" y="44"/>
                  </a:lnTo>
                  <a:lnTo>
                    <a:pt x="12" y="40"/>
                  </a:lnTo>
                  <a:lnTo>
                    <a:pt x="12" y="36"/>
                  </a:lnTo>
                  <a:lnTo>
                    <a:pt x="12" y="32"/>
                  </a:lnTo>
                  <a:close/>
                  <a:moveTo>
                    <a:pt x="24" y="36"/>
                  </a:moveTo>
                  <a:lnTo>
                    <a:pt x="28" y="36"/>
                  </a:lnTo>
                  <a:lnTo>
                    <a:pt x="24" y="36"/>
                  </a:lnTo>
                  <a:close/>
                  <a:moveTo>
                    <a:pt x="20" y="52"/>
                  </a:moveTo>
                  <a:lnTo>
                    <a:pt x="20" y="56"/>
                  </a:lnTo>
                  <a:lnTo>
                    <a:pt x="20" y="52"/>
                  </a:lnTo>
                  <a:lnTo>
                    <a:pt x="24" y="52"/>
                  </a:lnTo>
                  <a:lnTo>
                    <a:pt x="24" y="56"/>
                  </a:lnTo>
                  <a:lnTo>
                    <a:pt x="24" y="60"/>
                  </a:lnTo>
                  <a:lnTo>
                    <a:pt x="20" y="60"/>
                  </a:lnTo>
                  <a:lnTo>
                    <a:pt x="24" y="60"/>
                  </a:lnTo>
                  <a:lnTo>
                    <a:pt x="20" y="60"/>
                  </a:lnTo>
                  <a:lnTo>
                    <a:pt x="16" y="56"/>
                  </a:lnTo>
                  <a:lnTo>
                    <a:pt x="20" y="52"/>
                  </a:lnTo>
                  <a:close/>
                  <a:moveTo>
                    <a:pt x="48" y="60"/>
                  </a:moveTo>
                  <a:lnTo>
                    <a:pt x="48" y="64"/>
                  </a:lnTo>
                  <a:lnTo>
                    <a:pt x="44" y="64"/>
                  </a:lnTo>
                  <a:lnTo>
                    <a:pt x="44" y="60"/>
                  </a:lnTo>
                  <a:lnTo>
                    <a:pt x="48" y="60"/>
                  </a:lnTo>
                  <a:close/>
                  <a:moveTo>
                    <a:pt x="56" y="64"/>
                  </a:moveTo>
                  <a:lnTo>
                    <a:pt x="60" y="68"/>
                  </a:lnTo>
                  <a:lnTo>
                    <a:pt x="60" y="72"/>
                  </a:lnTo>
                  <a:lnTo>
                    <a:pt x="64" y="72"/>
                  </a:lnTo>
                  <a:lnTo>
                    <a:pt x="64" y="76"/>
                  </a:lnTo>
                  <a:lnTo>
                    <a:pt x="64" y="72"/>
                  </a:lnTo>
                  <a:lnTo>
                    <a:pt x="60" y="72"/>
                  </a:lnTo>
                  <a:lnTo>
                    <a:pt x="60" y="68"/>
                  </a:lnTo>
                  <a:lnTo>
                    <a:pt x="56" y="64"/>
                  </a:lnTo>
                  <a:close/>
                  <a:moveTo>
                    <a:pt x="76" y="80"/>
                  </a:moveTo>
                  <a:lnTo>
                    <a:pt x="72" y="80"/>
                  </a:lnTo>
                  <a:lnTo>
                    <a:pt x="72" y="76"/>
                  </a:lnTo>
                  <a:lnTo>
                    <a:pt x="72" y="80"/>
                  </a:lnTo>
                  <a:lnTo>
                    <a:pt x="76" y="80"/>
                  </a:lnTo>
                  <a:close/>
                  <a:moveTo>
                    <a:pt x="72" y="92"/>
                  </a:moveTo>
                  <a:lnTo>
                    <a:pt x="72" y="88"/>
                  </a:lnTo>
                  <a:lnTo>
                    <a:pt x="76" y="88"/>
                  </a:lnTo>
                  <a:lnTo>
                    <a:pt x="76" y="84"/>
                  </a:lnTo>
                  <a:lnTo>
                    <a:pt x="80" y="84"/>
                  </a:lnTo>
                  <a:lnTo>
                    <a:pt x="76" y="84"/>
                  </a:lnTo>
                  <a:lnTo>
                    <a:pt x="76" y="80"/>
                  </a:lnTo>
                  <a:lnTo>
                    <a:pt x="80" y="80"/>
                  </a:lnTo>
                  <a:lnTo>
                    <a:pt x="80" y="84"/>
                  </a:lnTo>
                  <a:lnTo>
                    <a:pt x="76" y="88"/>
                  </a:lnTo>
                  <a:lnTo>
                    <a:pt x="72" y="88"/>
                  </a:lnTo>
                  <a:lnTo>
                    <a:pt x="72" y="92"/>
                  </a:lnTo>
                  <a:close/>
                  <a:moveTo>
                    <a:pt x="80" y="116"/>
                  </a:moveTo>
                  <a:lnTo>
                    <a:pt x="80" y="112"/>
                  </a:lnTo>
                  <a:lnTo>
                    <a:pt x="84" y="112"/>
                  </a:lnTo>
                  <a:lnTo>
                    <a:pt x="84" y="108"/>
                  </a:lnTo>
                  <a:lnTo>
                    <a:pt x="88" y="108"/>
                  </a:lnTo>
                  <a:lnTo>
                    <a:pt x="88" y="112"/>
                  </a:lnTo>
                  <a:lnTo>
                    <a:pt x="88" y="108"/>
                  </a:lnTo>
                  <a:lnTo>
                    <a:pt x="92" y="108"/>
                  </a:lnTo>
                  <a:lnTo>
                    <a:pt x="92" y="112"/>
                  </a:lnTo>
                  <a:lnTo>
                    <a:pt x="88" y="112"/>
                  </a:lnTo>
                  <a:lnTo>
                    <a:pt x="88" y="116"/>
                  </a:lnTo>
                  <a:lnTo>
                    <a:pt x="84" y="116"/>
                  </a:lnTo>
                  <a:lnTo>
                    <a:pt x="84" y="112"/>
                  </a:lnTo>
                  <a:lnTo>
                    <a:pt x="80" y="116"/>
                  </a:lnTo>
                  <a:close/>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89" name="Freeform 387">
              <a:extLst>
                <a:ext uri="{FF2B5EF4-FFF2-40B4-BE49-F238E27FC236}">
                  <a16:creationId xmlns:a16="http://schemas.microsoft.com/office/drawing/2014/main" xmlns="" id="{0094E297-128D-4B43-954B-678A94A868C9}"/>
                </a:ext>
              </a:extLst>
            </p:cNvPr>
            <p:cNvSpPr>
              <a:spLocks noEditPoints="1"/>
            </p:cNvSpPr>
            <p:nvPr/>
          </p:nvSpPr>
          <p:spPr bwMode="auto">
            <a:xfrm>
              <a:off x="1373" y="2227"/>
              <a:ext cx="12" cy="8"/>
            </a:xfrm>
            <a:custGeom>
              <a:avLst/>
              <a:gdLst>
                <a:gd name="T0" fmla="*/ 12 w 12"/>
                <a:gd name="T1" fmla="*/ 8 h 8"/>
                <a:gd name="T2" fmla="*/ 12 w 12"/>
                <a:gd name="T3" fmla="*/ 8 h 8"/>
                <a:gd name="T4" fmla="*/ 12 w 12"/>
                <a:gd name="T5" fmla="*/ 8 h 8"/>
                <a:gd name="T6" fmla="*/ 12 w 12"/>
                <a:gd name="T7" fmla="*/ 8 h 8"/>
                <a:gd name="T8" fmla="*/ 12 w 12"/>
                <a:gd name="T9" fmla="*/ 8 h 8"/>
                <a:gd name="T10" fmla="*/ 0 w 12"/>
                <a:gd name="T11" fmla="*/ 0 h 8"/>
                <a:gd name="T12" fmla="*/ 0 w 12"/>
                <a:gd name="T13" fmla="*/ 0 h 8"/>
                <a:gd name="T14" fmla="*/ 0 w 12"/>
                <a:gd name="T15" fmla="*/ 0 h 8"/>
                <a:gd name="T16" fmla="*/ 0 w 12"/>
                <a:gd name="T17" fmla="*/ 0 h 8"/>
                <a:gd name="T18" fmla="*/ 0 w 12"/>
                <a:gd name="T19" fmla="*/ 0 h 8"/>
                <a:gd name="T20" fmla="*/ 0 w 12"/>
                <a:gd name="T21" fmla="*/ 0 h 8"/>
                <a:gd name="T22" fmla="*/ 0 w 12"/>
                <a:gd name="T23" fmla="*/ 0 h 8"/>
                <a:gd name="T24" fmla="*/ 0 w 12"/>
                <a:gd name="T25" fmla="*/ 0 h 8"/>
                <a:gd name="T26" fmla="*/ 0 w 12"/>
                <a:gd name="T27" fmla="*/ 0 h 8"/>
                <a:gd name="T28" fmla="*/ 0 w 12"/>
                <a:gd name="T29" fmla="*/ 0 h 8"/>
                <a:gd name="T30" fmla="*/ 0 w 12"/>
                <a:gd name="T31" fmla="*/ 0 h 8"/>
                <a:gd name="T32" fmla="*/ 0 w 12"/>
                <a:gd name="T33" fmla="*/ 0 h 8"/>
                <a:gd name="T34" fmla="*/ 0 w 12"/>
                <a:gd name="T35" fmla="*/ 0 h 8"/>
                <a:gd name="T36" fmla="*/ 4 w 12"/>
                <a:gd name="T37" fmla="*/ 4 h 8"/>
                <a:gd name="T38" fmla="*/ 4 w 12"/>
                <a:gd name="T39" fmla="*/ 4 h 8"/>
                <a:gd name="T40" fmla="*/ 4 w 12"/>
                <a:gd name="T41" fmla="*/ 4 h 8"/>
                <a:gd name="T42" fmla="*/ 4 w 12"/>
                <a:gd name="T43" fmla="*/ 0 h 8"/>
                <a:gd name="T44" fmla="*/ 4 w 12"/>
                <a:gd name="T45" fmla="*/ 0 h 8"/>
                <a:gd name="T46" fmla="*/ 4 w 12"/>
                <a:gd name="T47" fmla="*/ 0 h 8"/>
                <a:gd name="T48" fmla="*/ 4 w 12"/>
                <a:gd name="T49" fmla="*/ 0 h 8"/>
                <a:gd name="T50" fmla="*/ 0 w 12"/>
                <a:gd name="T51" fmla="*/ 4 h 8"/>
                <a:gd name="T52" fmla="*/ 0 w 12"/>
                <a:gd name="T53" fmla="*/ 4 h 8"/>
                <a:gd name="T54" fmla="*/ 0 w 12"/>
                <a:gd name="T55" fmla="*/ 0 h 8"/>
                <a:gd name="T56" fmla="*/ 0 w 12"/>
                <a:gd name="T57" fmla="*/ 0 h 8"/>
                <a:gd name="T58" fmla="*/ 0 w 12"/>
                <a:gd name="T59" fmla="*/ 0 h 8"/>
                <a:gd name="T60" fmla="*/ 4 w 12"/>
                <a:gd name="T61" fmla="*/ 0 h 8"/>
                <a:gd name="T62" fmla="*/ 4 w 12"/>
                <a:gd name="T63" fmla="*/ 0 h 8"/>
                <a:gd name="T64" fmla="*/ 4 w 12"/>
                <a:gd name="T65" fmla="*/ 0 h 8"/>
                <a:gd name="T66" fmla="*/ 4 w 12"/>
                <a:gd name="T67" fmla="*/ 0 h 8"/>
                <a:gd name="T68" fmla="*/ 4 w 12"/>
                <a:gd name="T69" fmla="*/ 4 h 8"/>
                <a:gd name="T70" fmla="*/ 4 w 12"/>
                <a:gd name="T71" fmla="*/ 4 h 8"/>
                <a:gd name="T72" fmla="*/ 4 w 12"/>
                <a:gd name="T73" fmla="*/ 4 h 8"/>
                <a:gd name="T74" fmla="*/ 4 w 12"/>
                <a:gd name="T75" fmla="*/ 4 h 8"/>
                <a:gd name="T76" fmla="*/ 4 w 12"/>
                <a:gd name="T77" fmla="*/ 4 h 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
                <a:gd name="T118" fmla="*/ 0 h 8"/>
                <a:gd name="T119" fmla="*/ 12 w 12"/>
                <a:gd name="T120" fmla="*/ 8 h 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 h="8">
                  <a:moveTo>
                    <a:pt x="12" y="8"/>
                  </a:moveTo>
                  <a:lnTo>
                    <a:pt x="12" y="8"/>
                  </a:lnTo>
                  <a:close/>
                  <a:moveTo>
                    <a:pt x="0" y="0"/>
                  </a:moveTo>
                  <a:lnTo>
                    <a:pt x="0" y="0"/>
                  </a:lnTo>
                  <a:close/>
                  <a:moveTo>
                    <a:pt x="4" y="4"/>
                  </a:moveTo>
                  <a:lnTo>
                    <a:pt x="4" y="4"/>
                  </a:lnTo>
                  <a:lnTo>
                    <a:pt x="4" y="0"/>
                  </a:lnTo>
                  <a:lnTo>
                    <a:pt x="0" y="4"/>
                  </a:lnTo>
                  <a:lnTo>
                    <a:pt x="0" y="0"/>
                  </a:lnTo>
                  <a:lnTo>
                    <a:pt x="4" y="0"/>
                  </a:lnTo>
                  <a:lnTo>
                    <a:pt x="4" y="4"/>
                  </a:lnTo>
                  <a:close/>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90" name="Freeform 390">
              <a:extLst>
                <a:ext uri="{FF2B5EF4-FFF2-40B4-BE49-F238E27FC236}">
                  <a16:creationId xmlns:a16="http://schemas.microsoft.com/office/drawing/2014/main" xmlns="" id="{BF6E5289-218B-45D8-A845-7C6F95C76494}"/>
                </a:ext>
              </a:extLst>
            </p:cNvPr>
            <p:cNvSpPr>
              <a:spLocks/>
            </p:cNvSpPr>
            <p:nvPr/>
          </p:nvSpPr>
          <p:spPr bwMode="auto">
            <a:xfrm>
              <a:off x="1491" y="2013"/>
              <a:ext cx="2" cy="3"/>
            </a:xfrm>
            <a:custGeom>
              <a:avLst/>
              <a:gdLst>
                <a:gd name="T0" fmla="*/ 1 w 1"/>
                <a:gd name="T1" fmla="*/ 0 h 2"/>
                <a:gd name="T2" fmla="*/ 1 w 1"/>
                <a:gd name="T3" fmla="*/ 1 h 2"/>
                <a:gd name="T4" fmla="*/ 0 w 1"/>
                <a:gd name="T5" fmla="*/ 2 h 2"/>
                <a:gd name="T6" fmla="*/ 1 w 1"/>
                <a:gd name="T7" fmla="*/ 0 h 2"/>
                <a:gd name="T8" fmla="*/ 1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lnTo>
                    <a:pt x="1" y="1"/>
                  </a:lnTo>
                  <a:lnTo>
                    <a:pt x="0" y="2"/>
                  </a:lnTo>
                  <a:lnTo>
                    <a:pt x="1" y="0"/>
                  </a:lnTo>
                  <a:close/>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91" name="Rectangle 392">
              <a:extLst>
                <a:ext uri="{FF2B5EF4-FFF2-40B4-BE49-F238E27FC236}">
                  <a16:creationId xmlns:a16="http://schemas.microsoft.com/office/drawing/2014/main" xmlns="" id="{CCFE5F1B-9CE7-4674-822F-2092E5CF337B}"/>
                </a:ext>
              </a:extLst>
            </p:cNvPr>
            <p:cNvSpPr>
              <a:spLocks noChangeArrowheads="1"/>
            </p:cNvSpPr>
            <p:nvPr/>
          </p:nvSpPr>
          <p:spPr bwMode="auto">
            <a:xfrm>
              <a:off x="203" y="2363"/>
              <a:ext cx="1" cy="1"/>
            </a:xfrm>
            <a:prstGeom prst="rect">
              <a:avLst/>
            </a:pr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92" name="Freeform 393">
              <a:extLst>
                <a:ext uri="{FF2B5EF4-FFF2-40B4-BE49-F238E27FC236}">
                  <a16:creationId xmlns:a16="http://schemas.microsoft.com/office/drawing/2014/main" xmlns="" id="{BB03347F-FB9C-451A-9090-E4B2E6E2695D}"/>
                </a:ext>
              </a:extLst>
            </p:cNvPr>
            <p:cNvSpPr>
              <a:spLocks/>
            </p:cNvSpPr>
            <p:nvPr/>
          </p:nvSpPr>
          <p:spPr bwMode="auto">
            <a:xfrm>
              <a:off x="83" y="2148"/>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close/>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93" name="Rectangle 394">
              <a:extLst>
                <a:ext uri="{FF2B5EF4-FFF2-40B4-BE49-F238E27FC236}">
                  <a16:creationId xmlns:a16="http://schemas.microsoft.com/office/drawing/2014/main" xmlns="" id="{C3E46944-0EDB-4B2E-93E5-43C914557B29}"/>
                </a:ext>
              </a:extLst>
            </p:cNvPr>
            <p:cNvSpPr>
              <a:spLocks noChangeArrowheads="1"/>
            </p:cNvSpPr>
            <p:nvPr/>
          </p:nvSpPr>
          <p:spPr bwMode="auto">
            <a:xfrm>
              <a:off x="104" y="2116"/>
              <a:ext cx="2" cy="2"/>
            </a:xfrm>
            <a:prstGeom prst="rect">
              <a:avLst/>
            </a:pr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94" name="Freeform 398">
              <a:extLst>
                <a:ext uri="{FF2B5EF4-FFF2-40B4-BE49-F238E27FC236}">
                  <a16:creationId xmlns:a16="http://schemas.microsoft.com/office/drawing/2014/main" xmlns="" id="{67DC9678-528D-4A1A-AB82-8072090ED3C0}"/>
                </a:ext>
              </a:extLst>
            </p:cNvPr>
            <p:cNvSpPr>
              <a:spLocks/>
            </p:cNvSpPr>
            <p:nvPr/>
          </p:nvSpPr>
          <p:spPr bwMode="auto">
            <a:xfrm>
              <a:off x="183" y="2997"/>
              <a:ext cx="4" cy="4"/>
            </a:xfrm>
            <a:custGeom>
              <a:avLst/>
              <a:gdLst>
                <a:gd name="T0" fmla="*/ 0 w 4"/>
                <a:gd name="T1" fmla="*/ 4 h 4"/>
                <a:gd name="T2" fmla="*/ 0 w 4"/>
                <a:gd name="T3" fmla="*/ 4 h 4"/>
                <a:gd name="T4" fmla="*/ 0 w 4"/>
                <a:gd name="T5" fmla="*/ 4 h 4"/>
                <a:gd name="T6" fmla="*/ 0 w 4"/>
                <a:gd name="T7" fmla="*/ 0 h 4"/>
                <a:gd name="T8" fmla="*/ 0 w 4"/>
                <a:gd name="T9" fmla="*/ 0 h 4"/>
                <a:gd name="T10" fmla="*/ 0 w 4"/>
                <a:gd name="T11" fmla="*/ 0 h 4"/>
                <a:gd name="T12" fmla="*/ 0 w 4"/>
                <a:gd name="T13" fmla="*/ 0 h 4"/>
                <a:gd name="T14" fmla="*/ 0 w 4"/>
                <a:gd name="T15" fmla="*/ 0 h 4"/>
                <a:gd name="T16" fmla="*/ 4 w 4"/>
                <a:gd name="T17" fmla="*/ 0 h 4"/>
                <a:gd name="T18" fmla="*/ 4 w 4"/>
                <a:gd name="T19" fmla="*/ 0 h 4"/>
                <a:gd name="T20" fmla="*/ 4 w 4"/>
                <a:gd name="T21" fmla="*/ 0 h 4"/>
                <a:gd name="T22" fmla="*/ 0 w 4"/>
                <a:gd name="T23" fmla="*/ 0 h 4"/>
                <a:gd name="T24" fmla="*/ 0 w 4"/>
                <a:gd name="T25" fmla="*/ 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
                <a:gd name="T40" fmla="*/ 0 h 4"/>
                <a:gd name="T41" fmla="*/ 4 w 4"/>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 h="4">
                  <a:moveTo>
                    <a:pt x="0" y="4"/>
                  </a:moveTo>
                  <a:lnTo>
                    <a:pt x="0" y="4"/>
                  </a:lnTo>
                  <a:lnTo>
                    <a:pt x="0" y="0"/>
                  </a:lnTo>
                  <a:lnTo>
                    <a:pt x="4" y="0"/>
                  </a:lnTo>
                  <a:lnTo>
                    <a:pt x="0" y="0"/>
                  </a:lnTo>
                  <a:lnTo>
                    <a:pt x="0" y="4"/>
                  </a:lnTo>
                  <a:close/>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95" name="Freeform 399">
              <a:extLst>
                <a:ext uri="{FF2B5EF4-FFF2-40B4-BE49-F238E27FC236}">
                  <a16:creationId xmlns:a16="http://schemas.microsoft.com/office/drawing/2014/main" xmlns="" id="{AA2DE929-CDF6-4AFB-88CC-534CEB0E22F4}"/>
                </a:ext>
              </a:extLst>
            </p:cNvPr>
            <p:cNvSpPr>
              <a:spLocks/>
            </p:cNvSpPr>
            <p:nvPr/>
          </p:nvSpPr>
          <p:spPr bwMode="auto">
            <a:xfrm>
              <a:off x="95" y="2722"/>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0"/>
                  </a:moveTo>
                  <a:lnTo>
                    <a:pt x="0" y="0"/>
                  </a:lnTo>
                  <a:close/>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96" name="Freeform 400">
              <a:extLst>
                <a:ext uri="{FF2B5EF4-FFF2-40B4-BE49-F238E27FC236}">
                  <a16:creationId xmlns:a16="http://schemas.microsoft.com/office/drawing/2014/main" xmlns="" id="{F4DB3C66-277C-4CD3-A670-6F5520D73477}"/>
                </a:ext>
              </a:extLst>
            </p:cNvPr>
            <p:cNvSpPr>
              <a:spLocks/>
            </p:cNvSpPr>
            <p:nvPr/>
          </p:nvSpPr>
          <p:spPr bwMode="auto">
            <a:xfrm>
              <a:off x="347" y="2742"/>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1"/>
                <a:gd name="T29" fmla="*/ 1 w 1"/>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1">
                  <a:moveTo>
                    <a:pt x="0" y="0"/>
                  </a:moveTo>
                  <a:lnTo>
                    <a:pt x="0" y="0"/>
                  </a:lnTo>
                  <a:close/>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97" name="Freeform 401">
              <a:extLst>
                <a:ext uri="{FF2B5EF4-FFF2-40B4-BE49-F238E27FC236}">
                  <a16:creationId xmlns:a16="http://schemas.microsoft.com/office/drawing/2014/main" xmlns="" id="{C010A1D5-0A7A-45BA-9530-C0FD23C8AD96}"/>
                </a:ext>
              </a:extLst>
            </p:cNvPr>
            <p:cNvSpPr>
              <a:spLocks/>
            </p:cNvSpPr>
            <p:nvPr/>
          </p:nvSpPr>
          <p:spPr bwMode="auto">
            <a:xfrm>
              <a:off x="167" y="2905"/>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close/>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98" name="Freeform 402">
              <a:extLst>
                <a:ext uri="{FF2B5EF4-FFF2-40B4-BE49-F238E27FC236}">
                  <a16:creationId xmlns:a16="http://schemas.microsoft.com/office/drawing/2014/main" xmlns="" id="{9F17EDE4-35E6-4805-AB40-4A7FDDDE899C}"/>
                </a:ext>
              </a:extLst>
            </p:cNvPr>
            <p:cNvSpPr>
              <a:spLocks/>
            </p:cNvSpPr>
            <p:nvPr/>
          </p:nvSpPr>
          <p:spPr bwMode="auto">
            <a:xfrm>
              <a:off x="122" y="2942"/>
              <a:ext cx="5" cy="3"/>
            </a:xfrm>
            <a:custGeom>
              <a:avLst/>
              <a:gdLst>
                <a:gd name="T0" fmla="*/ 3 w 3"/>
                <a:gd name="T1" fmla="*/ 2 h 2"/>
                <a:gd name="T2" fmla="*/ 0 w 3"/>
                <a:gd name="T3" fmla="*/ 0 h 2"/>
                <a:gd name="T4" fmla="*/ 3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0" y="0"/>
                  </a:lnTo>
                  <a:lnTo>
                    <a:pt x="3" y="0"/>
                  </a:lnTo>
                  <a:lnTo>
                    <a:pt x="3" y="2"/>
                  </a:lnTo>
                  <a:close/>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599" name="Freeform 403">
              <a:extLst>
                <a:ext uri="{FF2B5EF4-FFF2-40B4-BE49-F238E27FC236}">
                  <a16:creationId xmlns:a16="http://schemas.microsoft.com/office/drawing/2014/main" xmlns="" id="{B111A5C3-C841-4B5D-AE47-61DA1AC22F89}"/>
                </a:ext>
              </a:extLst>
            </p:cNvPr>
            <p:cNvSpPr>
              <a:spLocks noEditPoints="1"/>
            </p:cNvSpPr>
            <p:nvPr/>
          </p:nvSpPr>
          <p:spPr bwMode="auto">
            <a:xfrm>
              <a:off x="162" y="2823"/>
              <a:ext cx="21" cy="9"/>
            </a:xfrm>
            <a:custGeom>
              <a:avLst/>
              <a:gdLst>
                <a:gd name="T0" fmla="*/ 2 w 13"/>
                <a:gd name="T1" fmla="*/ 0 h 6"/>
                <a:gd name="T2" fmla="*/ 5 w 13"/>
                <a:gd name="T3" fmla="*/ 0 h 6"/>
                <a:gd name="T4" fmla="*/ 5 w 13"/>
                <a:gd name="T5" fmla="*/ 3 h 6"/>
                <a:gd name="T6" fmla="*/ 2 w 13"/>
                <a:gd name="T7" fmla="*/ 3 h 6"/>
                <a:gd name="T8" fmla="*/ 0 w 13"/>
                <a:gd name="T9" fmla="*/ 1 h 6"/>
                <a:gd name="T10" fmla="*/ 2 w 13"/>
                <a:gd name="T11" fmla="*/ 0 h 6"/>
                <a:gd name="T12" fmla="*/ 13 w 13"/>
                <a:gd name="T13" fmla="*/ 6 h 6"/>
                <a:gd name="T14" fmla="*/ 6 w 13"/>
                <a:gd name="T15" fmla="*/ 4 h 6"/>
                <a:gd name="T16" fmla="*/ 9 w 13"/>
                <a:gd name="T17" fmla="*/ 3 h 6"/>
                <a:gd name="T18" fmla="*/ 13 w 13"/>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6"/>
                <a:gd name="T32" fmla="*/ 13 w 13"/>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6">
                  <a:moveTo>
                    <a:pt x="2" y="0"/>
                  </a:moveTo>
                  <a:lnTo>
                    <a:pt x="5" y="0"/>
                  </a:lnTo>
                  <a:lnTo>
                    <a:pt x="5" y="3"/>
                  </a:lnTo>
                  <a:lnTo>
                    <a:pt x="2" y="3"/>
                  </a:lnTo>
                  <a:lnTo>
                    <a:pt x="0" y="1"/>
                  </a:lnTo>
                  <a:lnTo>
                    <a:pt x="2" y="0"/>
                  </a:lnTo>
                  <a:close/>
                  <a:moveTo>
                    <a:pt x="13" y="6"/>
                  </a:moveTo>
                  <a:lnTo>
                    <a:pt x="6" y="4"/>
                  </a:lnTo>
                  <a:lnTo>
                    <a:pt x="9" y="3"/>
                  </a:lnTo>
                  <a:lnTo>
                    <a:pt x="13" y="6"/>
                  </a:lnTo>
                  <a:close/>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600" name="Freeform 404">
              <a:extLst>
                <a:ext uri="{FF2B5EF4-FFF2-40B4-BE49-F238E27FC236}">
                  <a16:creationId xmlns:a16="http://schemas.microsoft.com/office/drawing/2014/main" xmlns="" id="{895DBBA4-5085-485A-9A6F-A50CA4285FF6}"/>
                </a:ext>
              </a:extLst>
            </p:cNvPr>
            <p:cNvSpPr>
              <a:spLocks/>
            </p:cNvSpPr>
            <p:nvPr/>
          </p:nvSpPr>
          <p:spPr bwMode="auto">
            <a:xfrm>
              <a:off x="191" y="2834"/>
              <a:ext cx="3" cy="3"/>
            </a:xfrm>
            <a:custGeom>
              <a:avLst/>
              <a:gdLst>
                <a:gd name="T0" fmla="*/ 2 w 2"/>
                <a:gd name="T1" fmla="*/ 0 h 2"/>
                <a:gd name="T2" fmla="*/ 1 w 2"/>
                <a:gd name="T3" fmla="*/ 2 h 2"/>
                <a:gd name="T4" fmla="*/ 0 w 2"/>
                <a:gd name="T5" fmla="*/ 1 h 2"/>
                <a:gd name="T6" fmla="*/ 2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1" y="2"/>
                  </a:lnTo>
                  <a:lnTo>
                    <a:pt x="0" y="1"/>
                  </a:lnTo>
                  <a:lnTo>
                    <a:pt x="2" y="0"/>
                  </a:lnTo>
                  <a:close/>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601" name="Freeform 405">
              <a:extLst>
                <a:ext uri="{FF2B5EF4-FFF2-40B4-BE49-F238E27FC236}">
                  <a16:creationId xmlns:a16="http://schemas.microsoft.com/office/drawing/2014/main" xmlns="" id="{37E6B286-3F26-43C7-A9A0-F7E966A0C414}"/>
                </a:ext>
              </a:extLst>
            </p:cNvPr>
            <p:cNvSpPr>
              <a:spLocks/>
            </p:cNvSpPr>
            <p:nvPr/>
          </p:nvSpPr>
          <p:spPr bwMode="auto">
            <a:xfrm>
              <a:off x="205" y="2909"/>
              <a:ext cx="2" cy="3"/>
            </a:xfrm>
            <a:custGeom>
              <a:avLst/>
              <a:gdLst>
                <a:gd name="T0" fmla="*/ 0 w 1"/>
                <a:gd name="T1" fmla="*/ 0 h 2"/>
                <a:gd name="T2" fmla="*/ 1 w 1"/>
                <a:gd name="T3" fmla="*/ 1 h 2"/>
                <a:gd name="T4" fmla="*/ 0 w 1"/>
                <a:gd name="T5" fmla="*/ 2 h 2"/>
                <a:gd name="T6" fmla="*/ 0 w 1"/>
                <a:gd name="T7" fmla="*/ 1 h 2"/>
                <a:gd name="T8" fmla="*/ 0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0"/>
                  </a:moveTo>
                  <a:lnTo>
                    <a:pt x="1" y="1"/>
                  </a:lnTo>
                  <a:lnTo>
                    <a:pt x="0" y="2"/>
                  </a:lnTo>
                  <a:lnTo>
                    <a:pt x="0" y="1"/>
                  </a:lnTo>
                  <a:lnTo>
                    <a:pt x="0" y="0"/>
                  </a:lnTo>
                  <a:close/>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602" name="Rectangle 406">
              <a:extLst>
                <a:ext uri="{FF2B5EF4-FFF2-40B4-BE49-F238E27FC236}">
                  <a16:creationId xmlns:a16="http://schemas.microsoft.com/office/drawing/2014/main" xmlns="" id="{DD939C56-8C99-4CE2-8CEC-ED72B4055993}"/>
                </a:ext>
              </a:extLst>
            </p:cNvPr>
            <p:cNvSpPr>
              <a:spLocks noChangeArrowheads="1"/>
            </p:cNvSpPr>
            <p:nvPr/>
          </p:nvSpPr>
          <p:spPr bwMode="auto">
            <a:xfrm>
              <a:off x="81" y="2834"/>
              <a:ext cx="2" cy="2"/>
            </a:xfrm>
            <a:prstGeom prst="rect">
              <a:avLst/>
            </a:pr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603" name="Rectangle 407">
              <a:extLst>
                <a:ext uri="{FF2B5EF4-FFF2-40B4-BE49-F238E27FC236}">
                  <a16:creationId xmlns:a16="http://schemas.microsoft.com/office/drawing/2014/main" xmlns="" id="{6544568D-842D-4C0C-B0AD-6F68793A682C}"/>
                </a:ext>
              </a:extLst>
            </p:cNvPr>
            <p:cNvSpPr>
              <a:spLocks noChangeArrowheads="1"/>
            </p:cNvSpPr>
            <p:nvPr/>
          </p:nvSpPr>
          <p:spPr bwMode="auto">
            <a:xfrm>
              <a:off x="391" y="2947"/>
              <a:ext cx="2" cy="1"/>
            </a:xfrm>
            <a:prstGeom prst="rect">
              <a:avLst/>
            </a:pr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604" name="Freeform 408">
              <a:extLst>
                <a:ext uri="{FF2B5EF4-FFF2-40B4-BE49-F238E27FC236}">
                  <a16:creationId xmlns:a16="http://schemas.microsoft.com/office/drawing/2014/main" xmlns="" id="{D856DF3B-DFDA-4EB4-A162-35A588F7F488}"/>
                </a:ext>
              </a:extLst>
            </p:cNvPr>
            <p:cNvSpPr>
              <a:spLocks/>
            </p:cNvSpPr>
            <p:nvPr/>
          </p:nvSpPr>
          <p:spPr bwMode="auto">
            <a:xfrm>
              <a:off x="526" y="2877"/>
              <a:ext cx="8" cy="5"/>
            </a:xfrm>
            <a:custGeom>
              <a:avLst/>
              <a:gdLst>
                <a:gd name="T0" fmla="*/ 5 w 5"/>
                <a:gd name="T1" fmla="*/ 3 h 3"/>
                <a:gd name="T2" fmla="*/ 1 w 5"/>
                <a:gd name="T3" fmla="*/ 1 h 3"/>
                <a:gd name="T4" fmla="*/ 0 w 5"/>
                <a:gd name="T5" fmla="*/ 0 h 3"/>
                <a:gd name="T6" fmla="*/ 3 w 5"/>
                <a:gd name="T7" fmla="*/ 0 h 3"/>
                <a:gd name="T8" fmla="*/ 5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3"/>
                  </a:moveTo>
                  <a:lnTo>
                    <a:pt x="1" y="1"/>
                  </a:lnTo>
                  <a:lnTo>
                    <a:pt x="0" y="0"/>
                  </a:lnTo>
                  <a:lnTo>
                    <a:pt x="3" y="0"/>
                  </a:lnTo>
                  <a:lnTo>
                    <a:pt x="5" y="3"/>
                  </a:lnTo>
                  <a:close/>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grpSp>
          <p:nvGrpSpPr>
            <p:cNvPr id="1605" name="Group 1604">
              <a:extLst>
                <a:ext uri="{FF2B5EF4-FFF2-40B4-BE49-F238E27FC236}">
                  <a16:creationId xmlns:a16="http://schemas.microsoft.com/office/drawing/2014/main" xmlns="" id="{BFD8F90E-8503-4C4D-B487-79598B37E5A6}"/>
                </a:ext>
              </a:extLst>
            </p:cNvPr>
            <p:cNvGrpSpPr>
              <a:grpSpLocks/>
            </p:cNvGrpSpPr>
            <p:nvPr/>
          </p:nvGrpSpPr>
          <p:grpSpPr bwMode="auto">
            <a:xfrm>
              <a:off x="364" y="2212"/>
              <a:ext cx="82" cy="62"/>
              <a:chOff x="412" y="2560"/>
              <a:chExt cx="82" cy="62"/>
            </a:xfrm>
            <a:grpFill/>
          </p:grpSpPr>
          <p:sp>
            <p:nvSpPr>
              <p:cNvPr id="1624" name="Freeform 412">
                <a:extLst>
                  <a:ext uri="{FF2B5EF4-FFF2-40B4-BE49-F238E27FC236}">
                    <a16:creationId xmlns:a16="http://schemas.microsoft.com/office/drawing/2014/main" xmlns="" id="{EBF95E33-10FD-4AB3-B32B-79A2BD716904}"/>
                  </a:ext>
                </a:extLst>
              </p:cNvPr>
              <p:cNvSpPr>
                <a:spLocks/>
              </p:cNvSpPr>
              <p:nvPr/>
            </p:nvSpPr>
            <p:spPr bwMode="auto">
              <a:xfrm>
                <a:off x="477" y="2595"/>
                <a:ext cx="17" cy="27"/>
              </a:xfrm>
              <a:custGeom>
                <a:avLst/>
                <a:gdLst>
                  <a:gd name="T0" fmla="*/ 8 w 17"/>
                  <a:gd name="T1" fmla="*/ 0 h 27"/>
                  <a:gd name="T2" fmla="*/ 2 w 17"/>
                  <a:gd name="T3" fmla="*/ 8 h 27"/>
                  <a:gd name="T4" fmla="*/ 0 w 17"/>
                  <a:gd name="T5" fmla="*/ 20 h 27"/>
                  <a:gd name="T6" fmla="*/ 8 w 17"/>
                  <a:gd name="T7" fmla="*/ 27 h 27"/>
                  <a:gd name="T8" fmla="*/ 17 w 17"/>
                  <a:gd name="T9" fmla="*/ 14 h 27"/>
                  <a:gd name="T10" fmla="*/ 8 w 17"/>
                  <a:gd name="T11" fmla="*/ 0 h 27"/>
                  <a:gd name="T12" fmla="*/ 0 60000 65536"/>
                  <a:gd name="T13" fmla="*/ 0 60000 65536"/>
                  <a:gd name="T14" fmla="*/ 0 60000 65536"/>
                  <a:gd name="T15" fmla="*/ 0 60000 65536"/>
                  <a:gd name="T16" fmla="*/ 0 60000 65536"/>
                  <a:gd name="T17" fmla="*/ 0 60000 65536"/>
                  <a:gd name="T18" fmla="*/ 0 w 17"/>
                  <a:gd name="T19" fmla="*/ 0 h 27"/>
                  <a:gd name="T20" fmla="*/ 17 w 17"/>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7" h="27">
                    <a:moveTo>
                      <a:pt x="8" y="0"/>
                    </a:moveTo>
                    <a:lnTo>
                      <a:pt x="2" y="8"/>
                    </a:lnTo>
                    <a:lnTo>
                      <a:pt x="0" y="20"/>
                    </a:lnTo>
                    <a:lnTo>
                      <a:pt x="8" y="27"/>
                    </a:lnTo>
                    <a:lnTo>
                      <a:pt x="17" y="14"/>
                    </a:lnTo>
                    <a:lnTo>
                      <a:pt x="8" y="0"/>
                    </a:lnTo>
                    <a:close/>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625" name="Freeform 413">
                <a:extLst>
                  <a:ext uri="{FF2B5EF4-FFF2-40B4-BE49-F238E27FC236}">
                    <a16:creationId xmlns:a16="http://schemas.microsoft.com/office/drawing/2014/main" xmlns="" id="{4ED0B28A-8EFE-4A37-A01D-228EDD450E76}"/>
                  </a:ext>
                </a:extLst>
              </p:cNvPr>
              <p:cNvSpPr>
                <a:spLocks/>
              </p:cNvSpPr>
              <p:nvPr/>
            </p:nvSpPr>
            <p:spPr bwMode="auto">
              <a:xfrm flipH="1">
                <a:off x="412" y="2561"/>
                <a:ext cx="6" cy="6"/>
              </a:xfrm>
              <a:custGeom>
                <a:avLst/>
                <a:gdLst>
                  <a:gd name="T0" fmla="*/ 8 w 17"/>
                  <a:gd name="T1" fmla="*/ 0 h 27"/>
                  <a:gd name="T2" fmla="*/ 2 w 17"/>
                  <a:gd name="T3" fmla="*/ 8 h 27"/>
                  <a:gd name="T4" fmla="*/ 0 w 17"/>
                  <a:gd name="T5" fmla="*/ 20 h 27"/>
                  <a:gd name="T6" fmla="*/ 8 w 17"/>
                  <a:gd name="T7" fmla="*/ 27 h 27"/>
                  <a:gd name="T8" fmla="*/ 17 w 17"/>
                  <a:gd name="T9" fmla="*/ 14 h 27"/>
                  <a:gd name="T10" fmla="*/ 8 w 17"/>
                  <a:gd name="T11" fmla="*/ 0 h 27"/>
                  <a:gd name="T12" fmla="*/ 0 60000 65536"/>
                  <a:gd name="T13" fmla="*/ 0 60000 65536"/>
                  <a:gd name="T14" fmla="*/ 0 60000 65536"/>
                  <a:gd name="T15" fmla="*/ 0 60000 65536"/>
                  <a:gd name="T16" fmla="*/ 0 60000 65536"/>
                  <a:gd name="T17" fmla="*/ 0 60000 65536"/>
                  <a:gd name="T18" fmla="*/ 0 w 17"/>
                  <a:gd name="T19" fmla="*/ 0 h 27"/>
                  <a:gd name="T20" fmla="*/ 17 w 17"/>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7" h="27">
                    <a:moveTo>
                      <a:pt x="8" y="0"/>
                    </a:moveTo>
                    <a:lnTo>
                      <a:pt x="2" y="8"/>
                    </a:lnTo>
                    <a:lnTo>
                      <a:pt x="0" y="20"/>
                    </a:lnTo>
                    <a:lnTo>
                      <a:pt x="8" y="27"/>
                    </a:lnTo>
                    <a:lnTo>
                      <a:pt x="17" y="14"/>
                    </a:lnTo>
                    <a:lnTo>
                      <a:pt x="8" y="0"/>
                    </a:lnTo>
                    <a:close/>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626" name="Freeform 414">
                <a:extLst>
                  <a:ext uri="{FF2B5EF4-FFF2-40B4-BE49-F238E27FC236}">
                    <a16:creationId xmlns:a16="http://schemas.microsoft.com/office/drawing/2014/main" xmlns="" id="{F678DCCC-F9DB-4998-928E-6872DB10A0EE}"/>
                  </a:ext>
                </a:extLst>
              </p:cNvPr>
              <p:cNvSpPr>
                <a:spLocks/>
              </p:cNvSpPr>
              <p:nvPr/>
            </p:nvSpPr>
            <p:spPr bwMode="auto">
              <a:xfrm flipH="1">
                <a:off x="423" y="2560"/>
                <a:ext cx="6" cy="6"/>
              </a:xfrm>
              <a:custGeom>
                <a:avLst/>
                <a:gdLst>
                  <a:gd name="T0" fmla="*/ 8 w 17"/>
                  <a:gd name="T1" fmla="*/ 0 h 27"/>
                  <a:gd name="T2" fmla="*/ 2 w 17"/>
                  <a:gd name="T3" fmla="*/ 8 h 27"/>
                  <a:gd name="T4" fmla="*/ 0 w 17"/>
                  <a:gd name="T5" fmla="*/ 20 h 27"/>
                  <a:gd name="T6" fmla="*/ 8 w 17"/>
                  <a:gd name="T7" fmla="*/ 27 h 27"/>
                  <a:gd name="T8" fmla="*/ 17 w 17"/>
                  <a:gd name="T9" fmla="*/ 14 h 27"/>
                  <a:gd name="T10" fmla="*/ 8 w 17"/>
                  <a:gd name="T11" fmla="*/ 0 h 27"/>
                  <a:gd name="T12" fmla="*/ 0 60000 65536"/>
                  <a:gd name="T13" fmla="*/ 0 60000 65536"/>
                  <a:gd name="T14" fmla="*/ 0 60000 65536"/>
                  <a:gd name="T15" fmla="*/ 0 60000 65536"/>
                  <a:gd name="T16" fmla="*/ 0 60000 65536"/>
                  <a:gd name="T17" fmla="*/ 0 60000 65536"/>
                  <a:gd name="T18" fmla="*/ 0 w 17"/>
                  <a:gd name="T19" fmla="*/ 0 h 27"/>
                  <a:gd name="T20" fmla="*/ 17 w 17"/>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7" h="27">
                    <a:moveTo>
                      <a:pt x="8" y="0"/>
                    </a:moveTo>
                    <a:lnTo>
                      <a:pt x="2" y="8"/>
                    </a:lnTo>
                    <a:lnTo>
                      <a:pt x="0" y="20"/>
                    </a:lnTo>
                    <a:lnTo>
                      <a:pt x="8" y="27"/>
                    </a:lnTo>
                    <a:lnTo>
                      <a:pt x="17" y="14"/>
                    </a:lnTo>
                    <a:lnTo>
                      <a:pt x="8" y="0"/>
                    </a:lnTo>
                    <a:close/>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627" name="Freeform 415">
                <a:extLst>
                  <a:ext uri="{FF2B5EF4-FFF2-40B4-BE49-F238E27FC236}">
                    <a16:creationId xmlns:a16="http://schemas.microsoft.com/office/drawing/2014/main" xmlns="" id="{858A545D-4F63-45B9-9EE8-2214CA0CFF36}"/>
                  </a:ext>
                </a:extLst>
              </p:cNvPr>
              <p:cNvSpPr>
                <a:spLocks/>
              </p:cNvSpPr>
              <p:nvPr/>
            </p:nvSpPr>
            <p:spPr bwMode="auto">
              <a:xfrm flipH="1">
                <a:off x="441" y="2570"/>
                <a:ext cx="6" cy="6"/>
              </a:xfrm>
              <a:custGeom>
                <a:avLst/>
                <a:gdLst>
                  <a:gd name="T0" fmla="*/ 8 w 17"/>
                  <a:gd name="T1" fmla="*/ 0 h 27"/>
                  <a:gd name="T2" fmla="*/ 2 w 17"/>
                  <a:gd name="T3" fmla="*/ 8 h 27"/>
                  <a:gd name="T4" fmla="*/ 0 w 17"/>
                  <a:gd name="T5" fmla="*/ 20 h 27"/>
                  <a:gd name="T6" fmla="*/ 8 w 17"/>
                  <a:gd name="T7" fmla="*/ 27 h 27"/>
                  <a:gd name="T8" fmla="*/ 17 w 17"/>
                  <a:gd name="T9" fmla="*/ 14 h 27"/>
                  <a:gd name="T10" fmla="*/ 8 w 17"/>
                  <a:gd name="T11" fmla="*/ 0 h 27"/>
                  <a:gd name="T12" fmla="*/ 0 60000 65536"/>
                  <a:gd name="T13" fmla="*/ 0 60000 65536"/>
                  <a:gd name="T14" fmla="*/ 0 60000 65536"/>
                  <a:gd name="T15" fmla="*/ 0 60000 65536"/>
                  <a:gd name="T16" fmla="*/ 0 60000 65536"/>
                  <a:gd name="T17" fmla="*/ 0 60000 65536"/>
                  <a:gd name="T18" fmla="*/ 0 w 17"/>
                  <a:gd name="T19" fmla="*/ 0 h 27"/>
                  <a:gd name="T20" fmla="*/ 17 w 17"/>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7" h="27">
                    <a:moveTo>
                      <a:pt x="8" y="0"/>
                    </a:moveTo>
                    <a:lnTo>
                      <a:pt x="2" y="8"/>
                    </a:lnTo>
                    <a:lnTo>
                      <a:pt x="0" y="20"/>
                    </a:lnTo>
                    <a:lnTo>
                      <a:pt x="8" y="27"/>
                    </a:lnTo>
                    <a:lnTo>
                      <a:pt x="17" y="14"/>
                    </a:lnTo>
                    <a:lnTo>
                      <a:pt x="8" y="0"/>
                    </a:lnTo>
                    <a:close/>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628" name="Freeform 416">
                <a:extLst>
                  <a:ext uri="{FF2B5EF4-FFF2-40B4-BE49-F238E27FC236}">
                    <a16:creationId xmlns:a16="http://schemas.microsoft.com/office/drawing/2014/main" xmlns="" id="{089B7F6F-BD5E-489D-BAA5-541D169D6AFF}"/>
                  </a:ext>
                </a:extLst>
              </p:cNvPr>
              <p:cNvSpPr>
                <a:spLocks/>
              </p:cNvSpPr>
              <p:nvPr/>
            </p:nvSpPr>
            <p:spPr bwMode="auto">
              <a:xfrm flipH="1">
                <a:off x="458" y="2575"/>
                <a:ext cx="6" cy="6"/>
              </a:xfrm>
              <a:custGeom>
                <a:avLst/>
                <a:gdLst>
                  <a:gd name="T0" fmla="*/ 8 w 17"/>
                  <a:gd name="T1" fmla="*/ 0 h 27"/>
                  <a:gd name="T2" fmla="*/ 2 w 17"/>
                  <a:gd name="T3" fmla="*/ 8 h 27"/>
                  <a:gd name="T4" fmla="*/ 0 w 17"/>
                  <a:gd name="T5" fmla="*/ 20 h 27"/>
                  <a:gd name="T6" fmla="*/ 8 w 17"/>
                  <a:gd name="T7" fmla="*/ 27 h 27"/>
                  <a:gd name="T8" fmla="*/ 17 w 17"/>
                  <a:gd name="T9" fmla="*/ 14 h 27"/>
                  <a:gd name="T10" fmla="*/ 8 w 17"/>
                  <a:gd name="T11" fmla="*/ 0 h 27"/>
                  <a:gd name="T12" fmla="*/ 0 60000 65536"/>
                  <a:gd name="T13" fmla="*/ 0 60000 65536"/>
                  <a:gd name="T14" fmla="*/ 0 60000 65536"/>
                  <a:gd name="T15" fmla="*/ 0 60000 65536"/>
                  <a:gd name="T16" fmla="*/ 0 60000 65536"/>
                  <a:gd name="T17" fmla="*/ 0 60000 65536"/>
                  <a:gd name="T18" fmla="*/ 0 w 17"/>
                  <a:gd name="T19" fmla="*/ 0 h 27"/>
                  <a:gd name="T20" fmla="*/ 17 w 17"/>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7" h="27">
                    <a:moveTo>
                      <a:pt x="8" y="0"/>
                    </a:moveTo>
                    <a:lnTo>
                      <a:pt x="2" y="8"/>
                    </a:lnTo>
                    <a:lnTo>
                      <a:pt x="0" y="20"/>
                    </a:lnTo>
                    <a:lnTo>
                      <a:pt x="8" y="27"/>
                    </a:lnTo>
                    <a:lnTo>
                      <a:pt x="17" y="14"/>
                    </a:lnTo>
                    <a:lnTo>
                      <a:pt x="8" y="0"/>
                    </a:lnTo>
                    <a:close/>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629" name="Freeform 417">
                <a:extLst>
                  <a:ext uri="{FF2B5EF4-FFF2-40B4-BE49-F238E27FC236}">
                    <a16:creationId xmlns:a16="http://schemas.microsoft.com/office/drawing/2014/main" xmlns="" id="{40D24306-5B3A-41B1-8033-99347D63AA9F}"/>
                  </a:ext>
                </a:extLst>
              </p:cNvPr>
              <p:cNvSpPr>
                <a:spLocks/>
              </p:cNvSpPr>
              <p:nvPr/>
            </p:nvSpPr>
            <p:spPr bwMode="auto">
              <a:xfrm flipH="1">
                <a:off x="470" y="2585"/>
                <a:ext cx="6" cy="6"/>
              </a:xfrm>
              <a:custGeom>
                <a:avLst/>
                <a:gdLst>
                  <a:gd name="T0" fmla="*/ 8 w 17"/>
                  <a:gd name="T1" fmla="*/ 0 h 27"/>
                  <a:gd name="T2" fmla="*/ 2 w 17"/>
                  <a:gd name="T3" fmla="*/ 8 h 27"/>
                  <a:gd name="T4" fmla="*/ 0 w 17"/>
                  <a:gd name="T5" fmla="*/ 20 h 27"/>
                  <a:gd name="T6" fmla="*/ 8 w 17"/>
                  <a:gd name="T7" fmla="*/ 27 h 27"/>
                  <a:gd name="T8" fmla="*/ 17 w 17"/>
                  <a:gd name="T9" fmla="*/ 14 h 27"/>
                  <a:gd name="T10" fmla="*/ 8 w 17"/>
                  <a:gd name="T11" fmla="*/ 0 h 27"/>
                  <a:gd name="T12" fmla="*/ 0 60000 65536"/>
                  <a:gd name="T13" fmla="*/ 0 60000 65536"/>
                  <a:gd name="T14" fmla="*/ 0 60000 65536"/>
                  <a:gd name="T15" fmla="*/ 0 60000 65536"/>
                  <a:gd name="T16" fmla="*/ 0 60000 65536"/>
                  <a:gd name="T17" fmla="*/ 0 60000 65536"/>
                  <a:gd name="T18" fmla="*/ 0 w 17"/>
                  <a:gd name="T19" fmla="*/ 0 h 27"/>
                  <a:gd name="T20" fmla="*/ 17 w 17"/>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7" h="27">
                    <a:moveTo>
                      <a:pt x="8" y="0"/>
                    </a:moveTo>
                    <a:lnTo>
                      <a:pt x="2" y="8"/>
                    </a:lnTo>
                    <a:lnTo>
                      <a:pt x="0" y="20"/>
                    </a:lnTo>
                    <a:lnTo>
                      <a:pt x="8" y="27"/>
                    </a:lnTo>
                    <a:lnTo>
                      <a:pt x="17" y="14"/>
                    </a:lnTo>
                    <a:lnTo>
                      <a:pt x="8" y="0"/>
                    </a:lnTo>
                    <a:close/>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grpSp>
        <p:sp>
          <p:nvSpPr>
            <p:cNvPr id="1606" name="Oval 445">
              <a:extLst>
                <a:ext uri="{FF2B5EF4-FFF2-40B4-BE49-F238E27FC236}">
                  <a16:creationId xmlns:a16="http://schemas.microsoft.com/office/drawing/2014/main" xmlns="" id="{28D44B5B-9C80-4C21-9510-80F3DE9B2AF9}"/>
                </a:ext>
              </a:extLst>
            </p:cNvPr>
            <p:cNvSpPr>
              <a:spLocks noChangeArrowheads="1"/>
            </p:cNvSpPr>
            <p:nvPr/>
          </p:nvSpPr>
          <p:spPr bwMode="auto">
            <a:xfrm>
              <a:off x="3935" y="2570"/>
              <a:ext cx="3" cy="3"/>
            </a:xfrm>
            <a:prstGeom prst="ellipse">
              <a:avLst/>
            </a:pr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607" name="Oval 446">
              <a:extLst>
                <a:ext uri="{FF2B5EF4-FFF2-40B4-BE49-F238E27FC236}">
                  <a16:creationId xmlns:a16="http://schemas.microsoft.com/office/drawing/2014/main" xmlns="" id="{30F55E18-B0B3-42F0-9913-A1B2378332C6}"/>
                </a:ext>
              </a:extLst>
            </p:cNvPr>
            <p:cNvSpPr>
              <a:spLocks noChangeArrowheads="1"/>
            </p:cNvSpPr>
            <p:nvPr/>
          </p:nvSpPr>
          <p:spPr bwMode="auto">
            <a:xfrm>
              <a:off x="3935" y="2577"/>
              <a:ext cx="3" cy="2"/>
            </a:xfrm>
            <a:prstGeom prst="ellipse">
              <a:avLst/>
            </a:pr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608" name="Oval 447">
              <a:extLst>
                <a:ext uri="{FF2B5EF4-FFF2-40B4-BE49-F238E27FC236}">
                  <a16:creationId xmlns:a16="http://schemas.microsoft.com/office/drawing/2014/main" xmlns="" id="{C167106F-6B99-4376-BF28-4059C64A45E4}"/>
                </a:ext>
              </a:extLst>
            </p:cNvPr>
            <p:cNvSpPr>
              <a:spLocks noChangeArrowheads="1"/>
            </p:cNvSpPr>
            <p:nvPr/>
          </p:nvSpPr>
          <p:spPr bwMode="auto">
            <a:xfrm>
              <a:off x="3933" y="2581"/>
              <a:ext cx="3" cy="3"/>
            </a:xfrm>
            <a:prstGeom prst="ellipse">
              <a:avLst/>
            </a:pr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609" name="Oval 448">
              <a:extLst>
                <a:ext uri="{FF2B5EF4-FFF2-40B4-BE49-F238E27FC236}">
                  <a16:creationId xmlns:a16="http://schemas.microsoft.com/office/drawing/2014/main" xmlns="" id="{24E4F849-BEDC-43D6-8F09-45A80D402319}"/>
                </a:ext>
              </a:extLst>
            </p:cNvPr>
            <p:cNvSpPr>
              <a:spLocks noChangeArrowheads="1"/>
            </p:cNvSpPr>
            <p:nvPr/>
          </p:nvSpPr>
          <p:spPr bwMode="auto">
            <a:xfrm>
              <a:off x="3935" y="2587"/>
              <a:ext cx="3" cy="2"/>
            </a:xfrm>
            <a:prstGeom prst="ellipse">
              <a:avLst/>
            </a:pr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610" name="Oval 449">
              <a:extLst>
                <a:ext uri="{FF2B5EF4-FFF2-40B4-BE49-F238E27FC236}">
                  <a16:creationId xmlns:a16="http://schemas.microsoft.com/office/drawing/2014/main" xmlns="" id="{4952A6BA-F3D7-4561-B379-BCC581455F0F}"/>
                </a:ext>
              </a:extLst>
            </p:cNvPr>
            <p:cNvSpPr>
              <a:spLocks noChangeArrowheads="1"/>
            </p:cNvSpPr>
            <p:nvPr/>
          </p:nvSpPr>
          <p:spPr bwMode="auto">
            <a:xfrm>
              <a:off x="3933" y="2595"/>
              <a:ext cx="3" cy="3"/>
            </a:xfrm>
            <a:prstGeom prst="ellipse">
              <a:avLst/>
            </a:pr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611" name="Oval 450">
              <a:extLst>
                <a:ext uri="{FF2B5EF4-FFF2-40B4-BE49-F238E27FC236}">
                  <a16:creationId xmlns:a16="http://schemas.microsoft.com/office/drawing/2014/main" xmlns="" id="{44ABF32D-88A3-4E12-B3F1-8236820F6202}"/>
                </a:ext>
              </a:extLst>
            </p:cNvPr>
            <p:cNvSpPr>
              <a:spLocks noChangeArrowheads="1"/>
            </p:cNvSpPr>
            <p:nvPr/>
          </p:nvSpPr>
          <p:spPr bwMode="auto">
            <a:xfrm>
              <a:off x="3935" y="2602"/>
              <a:ext cx="3" cy="3"/>
            </a:xfrm>
            <a:prstGeom prst="ellipse">
              <a:avLst/>
            </a:pr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612" name="Freeform 571">
              <a:extLst>
                <a:ext uri="{FF2B5EF4-FFF2-40B4-BE49-F238E27FC236}">
                  <a16:creationId xmlns:a16="http://schemas.microsoft.com/office/drawing/2014/main" xmlns="" id="{8333ECEB-9D11-4126-B854-EC24FB7AC37A}"/>
                </a:ext>
              </a:extLst>
            </p:cNvPr>
            <p:cNvSpPr>
              <a:spLocks/>
            </p:cNvSpPr>
            <p:nvPr/>
          </p:nvSpPr>
          <p:spPr bwMode="auto">
            <a:xfrm>
              <a:off x="5508" y="2309"/>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1"/>
                <a:gd name="T29" fmla="*/ 1 w 1"/>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1">
                  <a:moveTo>
                    <a:pt x="0" y="0"/>
                  </a:moveTo>
                  <a:lnTo>
                    <a:pt x="0" y="0"/>
                  </a:lnTo>
                  <a:close/>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grpSp>
          <p:nvGrpSpPr>
            <p:cNvPr id="1613" name="Group 572">
              <a:extLst>
                <a:ext uri="{FF2B5EF4-FFF2-40B4-BE49-F238E27FC236}">
                  <a16:creationId xmlns:a16="http://schemas.microsoft.com/office/drawing/2014/main" xmlns="" id="{02A8B319-6765-49A8-9C1F-E5717A78DF7D}"/>
                </a:ext>
              </a:extLst>
            </p:cNvPr>
            <p:cNvGrpSpPr>
              <a:grpSpLocks/>
            </p:cNvGrpSpPr>
            <p:nvPr/>
          </p:nvGrpSpPr>
          <p:grpSpPr bwMode="auto">
            <a:xfrm>
              <a:off x="5211" y="2326"/>
              <a:ext cx="18" cy="31"/>
              <a:chOff x="5064" y="2866"/>
              <a:chExt cx="18" cy="31"/>
            </a:xfrm>
            <a:grpFill/>
          </p:grpSpPr>
          <p:sp>
            <p:nvSpPr>
              <p:cNvPr id="1622" name="Freeform 573">
                <a:extLst>
                  <a:ext uri="{FF2B5EF4-FFF2-40B4-BE49-F238E27FC236}">
                    <a16:creationId xmlns:a16="http://schemas.microsoft.com/office/drawing/2014/main" xmlns="" id="{8826E011-BFFB-4E07-87F9-72546B04802E}"/>
                  </a:ext>
                </a:extLst>
              </p:cNvPr>
              <p:cNvSpPr>
                <a:spLocks/>
              </p:cNvSpPr>
              <p:nvPr/>
            </p:nvSpPr>
            <p:spPr bwMode="auto">
              <a:xfrm>
                <a:off x="5064" y="2890"/>
                <a:ext cx="5" cy="7"/>
              </a:xfrm>
              <a:custGeom>
                <a:avLst/>
                <a:gdLst>
                  <a:gd name="T0" fmla="*/ 1 w 3"/>
                  <a:gd name="T1" fmla="*/ 4 h 4"/>
                  <a:gd name="T2" fmla="*/ 0 w 3"/>
                  <a:gd name="T3" fmla="*/ 3 h 4"/>
                  <a:gd name="T4" fmla="*/ 3 w 3"/>
                  <a:gd name="T5" fmla="*/ 0 h 4"/>
                  <a:gd name="T6" fmla="*/ 1 w 3"/>
                  <a:gd name="T7" fmla="*/ 4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1" y="4"/>
                    </a:moveTo>
                    <a:lnTo>
                      <a:pt x="0" y="3"/>
                    </a:lnTo>
                    <a:lnTo>
                      <a:pt x="3" y="0"/>
                    </a:lnTo>
                    <a:lnTo>
                      <a:pt x="1" y="4"/>
                    </a:lnTo>
                    <a:close/>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623" name="Freeform 574">
                <a:extLst>
                  <a:ext uri="{FF2B5EF4-FFF2-40B4-BE49-F238E27FC236}">
                    <a16:creationId xmlns:a16="http://schemas.microsoft.com/office/drawing/2014/main" xmlns="" id="{7CBAD45E-752B-4EFD-B600-E55B4509A1FA}"/>
                  </a:ext>
                </a:extLst>
              </p:cNvPr>
              <p:cNvSpPr>
                <a:spLocks/>
              </p:cNvSpPr>
              <p:nvPr/>
            </p:nvSpPr>
            <p:spPr bwMode="auto">
              <a:xfrm>
                <a:off x="5080" y="2866"/>
                <a:ext cx="2" cy="4"/>
              </a:xfrm>
              <a:custGeom>
                <a:avLst/>
                <a:gdLst>
                  <a:gd name="T0" fmla="*/ 1 w 1"/>
                  <a:gd name="T1" fmla="*/ 0 h 2"/>
                  <a:gd name="T2" fmla="*/ 1 w 1"/>
                  <a:gd name="T3" fmla="*/ 2 h 2"/>
                  <a:gd name="T4" fmla="*/ 0 w 1"/>
                  <a:gd name="T5" fmla="*/ 1 h 2"/>
                  <a:gd name="T6" fmla="*/ 1 w 1"/>
                  <a:gd name="T7" fmla="*/ 0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1" y="0"/>
                    </a:moveTo>
                    <a:lnTo>
                      <a:pt x="1" y="2"/>
                    </a:lnTo>
                    <a:lnTo>
                      <a:pt x="0" y="1"/>
                    </a:lnTo>
                    <a:lnTo>
                      <a:pt x="1" y="0"/>
                    </a:lnTo>
                    <a:close/>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grpSp>
        <p:sp>
          <p:nvSpPr>
            <p:cNvPr id="1614" name="Freeform 575">
              <a:extLst>
                <a:ext uri="{FF2B5EF4-FFF2-40B4-BE49-F238E27FC236}">
                  <a16:creationId xmlns:a16="http://schemas.microsoft.com/office/drawing/2014/main" xmlns="" id="{0F23BF0B-C9B7-4C61-9B0B-AEA34C3DD07A}"/>
                </a:ext>
              </a:extLst>
            </p:cNvPr>
            <p:cNvSpPr>
              <a:spLocks/>
            </p:cNvSpPr>
            <p:nvPr/>
          </p:nvSpPr>
          <p:spPr bwMode="auto">
            <a:xfrm>
              <a:off x="5046" y="2480"/>
              <a:ext cx="2" cy="3"/>
            </a:xfrm>
            <a:custGeom>
              <a:avLst/>
              <a:gdLst>
                <a:gd name="T0" fmla="*/ 1 w 1"/>
                <a:gd name="T1" fmla="*/ 0 h 2"/>
                <a:gd name="T2" fmla="*/ 0 w 1"/>
                <a:gd name="T3" fmla="*/ 2 h 2"/>
                <a:gd name="T4" fmla="*/ 0 w 1"/>
                <a:gd name="T5" fmla="*/ 1 h 2"/>
                <a:gd name="T6" fmla="*/ 0 w 1"/>
                <a:gd name="T7" fmla="*/ 0 h 2"/>
                <a:gd name="T8" fmla="*/ 1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lnTo>
                    <a:pt x="0" y="2"/>
                  </a:lnTo>
                  <a:lnTo>
                    <a:pt x="0" y="1"/>
                  </a:lnTo>
                  <a:lnTo>
                    <a:pt x="0" y="0"/>
                  </a:lnTo>
                  <a:lnTo>
                    <a:pt x="1" y="0"/>
                  </a:lnTo>
                  <a:close/>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615" name="Freeform 576">
              <a:extLst>
                <a:ext uri="{FF2B5EF4-FFF2-40B4-BE49-F238E27FC236}">
                  <a16:creationId xmlns:a16="http://schemas.microsoft.com/office/drawing/2014/main" xmlns="" id="{2257F3F8-1E26-4552-87B0-05C9A59FFA8A}"/>
                </a:ext>
              </a:extLst>
            </p:cNvPr>
            <p:cNvSpPr>
              <a:spLocks/>
            </p:cNvSpPr>
            <p:nvPr/>
          </p:nvSpPr>
          <p:spPr bwMode="auto">
            <a:xfrm>
              <a:off x="5386" y="2466"/>
              <a:ext cx="2" cy="3"/>
            </a:xfrm>
            <a:custGeom>
              <a:avLst/>
              <a:gdLst>
                <a:gd name="T0" fmla="*/ 0 w 1"/>
                <a:gd name="T1" fmla="*/ 2 h 2"/>
                <a:gd name="T2" fmla="*/ 0 w 1"/>
                <a:gd name="T3" fmla="*/ 0 h 2"/>
                <a:gd name="T4" fmla="*/ 1 w 1"/>
                <a:gd name="T5" fmla="*/ 0 h 2"/>
                <a:gd name="T6" fmla="*/ 0 w 1"/>
                <a:gd name="T7" fmla="*/ 2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0" y="2"/>
                  </a:moveTo>
                  <a:lnTo>
                    <a:pt x="0" y="0"/>
                  </a:lnTo>
                  <a:lnTo>
                    <a:pt x="1" y="0"/>
                  </a:lnTo>
                  <a:lnTo>
                    <a:pt x="0" y="2"/>
                  </a:lnTo>
                  <a:close/>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616" name="Freeform 577">
              <a:extLst>
                <a:ext uri="{FF2B5EF4-FFF2-40B4-BE49-F238E27FC236}">
                  <a16:creationId xmlns:a16="http://schemas.microsoft.com/office/drawing/2014/main" xmlns="" id="{BB04701E-F74F-448E-BC5A-2982271FA590}"/>
                </a:ext>
              </a:extLst>
            </p:cNvPr>
            <p:cNvSpPr>
              <a:spLocks/>
            </p:cNvSpPr>
            <p:nvPr/>
          </p:nvSpPr>
          <p:spPr bwMode="auto">
            <a:xfrm>
              <a:off x="5508" y="2261"/>
              <a:ext cx="1" cy="2"/>
            </a:xfrm>
            <a:custGeom>
              <a:avLst/>
              <a:gdLst>
                <a:gd name="T0" fmla="*/ 0 w 1"/>
                <a:gd name="T1" fmla="*/ 1 h 1"/>
                <a:gd name="T2" fmla="*/ 0 w 1"/>
                <a:gd name="T3" fmla="*/ 0 h 1"/>
                <a:gd name="T4" fmla="*/ 0 w 1"/>
                <a:gd name="T5" fmla="*/ 1 h 1"/>
                <a:gd name="T6" fmla="*/ 0 w 1"/>
                <a:gd name="T7" fmla="*/ 1 h 1"/>
                <a:gd name="T8" fmla="*/ 0 w 1"/>
                <a:gd name="T9" fmla="*/ 1 h 1"/>
                <a:gd name="T10" fmla="*/ 0 60000 65536"/>
                <a:gd name="T11" fmla="*/ 0 60000 65536"/>
                <a:gd name="T12" fmla="*/ 0 60000 65536"/>
                <a:gd name="T13" fmla="*/ 0 60000 65536"/>
                <a:gd name="T14" fmla="*/ 0 60000 65536"/>
                <a:gd name="T15" fmla="*/ 0 w 1"/>
                <a:gd name="T16" fmla="*/ 0 h 1"/>
                <a:gd name="T17" fmla="*/ 1 w 1"/>
                <a:gd name="T18" fmla="*/ 1 h 1"/>
              </a:gdLst>
              <a:ahLst/>
              <a:cxnLst>
                <a:cxn ang="T10">
                  <a:pos x="T0" y="T1"/>
                </a:cxn>
                <a:cxn ang="T11">
                  <a:pos x="T2" y="T3"/>
                </a:cxn>
                <a:cxn ang="T12">
                  <a:pos x="T4" y="T5"/>
                </a:cxn>
                <a:cxn ang="T13">
                  <a:pos x="T6" y="T7"/>
                </a:cxn>
                <a:cxn ang="T14">
                  <a:pos x="T8" y="T9"/>
                </a:cxn>
              </a:cxnLst>
              <a:rect l="T15" t="T16" r="T17" b="T18"/>
              <a:pathLst>
                <a:path w="1" h="1">
                  <a:moveTo>
                    <a:pt x="0" y="1"/>
                  </a:moveTo>
                  <a:lnTo>
                    <a:pt x="0" y="0"/>
                  </a:lnTo>
                  <a:lnTo>
                    <a:pt x="0" y="1"/>
                  </a:lnTo>
                  <a:close/>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617" name="Freeform 578">
              <a:extLst>
                <a:ext uri="{FF2B5EF4-FFF2-40B4-BE49-F238E27FC236}">
                  <a16:creationId xmlns:a16="http://schemas.microsoft.com/office/drawing/2014/main" xmlns="" id="{AC2099B3-5548-4F86-8DF1-525305FBD5BC}"/>
                </a:ext>
              </a:extLst>
            </p:cNvPr>
            <p:cNvSpPr>
              <a:spLocks/>
            </p:cNvSpPr>
            <p:nvPr/>
          </p:nvSpPr>
          <p:spPr bwMode="auto">
            <a:xfrm>
              <a:off x="5538" y="2459"/>
              <a:ext cx="3" cy="2"/>
            </a:xfrm>
            <a:custGeom>
              <a:avLst/>
              <a:gdLst>
                <a:gd name="T0" fmla="*/ 0 w 2"/>
                <a:gd name="T1" fmla="*/ 0 h 2"/>
                <a:gd name="T2" fmla="*/ 1 w 2"/>
                <a:gd name="T3" fmla="*/ 0 h 2"/>
                <a:gd name="T4" fmla="*/ 2 w 2"/>
                <a:gd name="T5" fmla="*/ 0 h 2"/>
                <a:gd name="T6" fmla="*/ 1 w 2"/>
                <a:gd name="T7" fmla="*/ 0 h 2"/>
                <a:gd name="T8" fmla="*/ 0 w 2"/>
                <a:gd name="T9" fmla="*/ 0 h 2"/>
                <a:gd name="T10" fmla="*/ 0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0"/>
                  </a:moveTo>
                  <a:lnTo>
                    <a:pt x="1" y="0"/>
                  </a:lnTo>
                  <a:lnTo>
                    <a:pt x="2" y="0"/>
                  </a:lnTo>
                  <a:lnTo>
                    <a:pt x="1" y="0"/>
                  </a:lnTo>
                  <a:lnTo>
                    <a:pt x="0" y="0"/>
                  </a:lnTo>
                  <a:close/>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618" name="Freeform 581">
              <a:extLst>
                <a:ext uri="{FF2B5EF4-FFF2-40B4-BE49-F238E27FC236}">
                  <a16:creationId xmlns:a16="http://schemas.microsoft.com/office/drawing/2014/main" xmlns="" id="{27FAB50C-F6E4-4922-BBB2-8B33C6120AED}"/>
                </a:ext>
              </a:extLst>
            </p:cNvPr>
            <p:cNvSpPr>
              <a:spLocks/>
            </p:cNvSpPr>
            <p:nvPr/>
          </p:nvSpPr>
          <p:spPr bwMode="auto">
            <a:xfrm>
              <a:off x="5602" y="2719"/>
              <a:ext cx="4" cy="1"/>
            </a:xfrm>
            <a:custGeom>
              <a:avLst/>
              <a:gdLst>
                <a:gd name="T0" fmla="*/ 0 w 4"/>
                <a:gd name="T1" fmla="*/ 0 h 1"/>
                <a:gd name="T2" fmla="*/ 0 w 4"/>
                <a:gd name="T3" fmla="*/ 0 h 1"/>
                <a:gd name="T4" fmla="*/ 0 w 4"/>
                <a:gd name="T5" fmla="*/ 0 h 1"/>
                <a:gd name="T6" fmla="*/ 0 w 4"/>
                <a:gd name="T7" fmla="*/ 0 h 1"/>
                <a:gd name="T8" fmla="*/ 0 w 4"/>
                <a:gd name="T9" fmla="*/ 0 h 1"/>
                <a:gd name="T10" fmla="*/ 0 w 4"/>
                <a:gd name="T11" fmla="*/ 0 h 1"/>
                <a:gd name="T12" fmla="*/ 0 w 4"/>
                <a:gd name="T13" fmla="*/ 0 h 1"/>
                <a:gd name="T14" fmla="*/ 4 w 4"/>
                <a:gd name="T15" fmla="*/ 0 h 1"/>
                <a:gd name="T16" fmla="*/ 4 w 4"/>
                <a:gd name="T17" fmla="*/ 0 h 1"/>
                <a:gd name="T18" fmla="*/ 4 w 4"/>
                <a:gd name="T19" fmla="*/ 0 h 1"/>
                <a:gd name="T20" fmla="*/ 0 w 4"/>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1"/>
                <a:gd name="T35" fmla="*/ 4 w 4"/>
                <a:gd name="T36" fmla="*/ 1 h 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1">
                  <a:moveTo>
                    <a:pt x="0" y="0"/>
                  </a:moveTo>
                  <a:lnTo>
                    <a:pt x="0" y="0"/>
                  </a:lnTo>
                  <a:lnTo>
                    <a:pt x="4" y="0"/>
                  </a:lnTo>
                  <a:lnTo>
                    <a:pt x="0" y="0"/>
                  </a:lnTo>
                  <a:close/>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619" name="Freeform 583">
              <a:extLst>
                <a:ext uri="{FF2B5EF4-FFF2-40B4-BE49-F238E27FC236}">
                  <a16:creationId xmlns:a16="http://schemas.microsoft.com/office/drawing/2014/main" xmlns="" id="{9E23AB29-FEB4-4B22-9732-A178E26D7C0B}"/>
                </a:ext>
              </a:extLst>
            </p:cNvPr>
            <p:cNvSpPr>
              <a:spLocks noEditPoints="1"/>
            </p:cNvSpPr>
            <p:nvPr/>
          </p:nvSpPr>
          <p:spPr bwMode="auto">
            <a:xfrm>
              <a:off x="5600" y="2917"/>
              <a:ext cx="45" cy="80"/>
            </a:xfrm>
            <a:custGeom>
              <a:avLst/>
              <a:gdLst>
                <a:gd name="T0" fmla="*/ 5 w 28"/>
                <a:gd name="T1" fmla="*/ 5 h 50"/>
                <a:gd name="T2" fmla="*/ 7 w 28"/>
                <a:gd name="T3" fmla="*/ 9 h 50"/>
                <a:gd name="T4" fmla="*/ 2 w 28"/>
                <a:gd name="T5" fmla="*/ 10 h 50"/>
                <a:gd name="T6" fmla="*/ 0 w 28"/>
                <a:gd name="T7" fmla="*/ 0 h 50"/>
                <a:gd name="T8" fmla="*/ 3 w 28"/>
                <a:gd name="T9" fmla="*/ 5 h 50"/>
                <a:gd name="T10" fmla="*/ 4 w 28"/>
                <a:gd name="T11" fmla="*/ 3 h 50"/>
                <a:gd name="T12" fmla="*/ 5 w 28"/>
                <a:gd name="T13" fmla="*/ 5 h 50"/>
                <a:gd name="T14" fmla="*/ 18 w 28"/>
                <a:gd name="T15" fmla="*/ 32 h 50"/>
                <a:gd name="T16" fmla="*/ 15 w 28"/>
                <a:gd name="T17" fmla="*/ 30 h 50"/>
                <a:gd name="T18" fmla="*/ 17 w 28"/>
                <a:gd name="T19" fmla="*/ 29 h 50"/>
                <a:gd name="T20" fmla="*/ 19 w 28"/>
                <a:gd name="T21" fmla="*/ 30 h 50"/>
                <a:gd name="T22" fmla="*/ 18 w 28"/>
                <a:gd name="T23" fmla="*/ 32 h 50"/>
                <a:gd name="T24" fmla="*/ 26 w 28"/>
                <a:gd name="T25" fmla="*/ 43 h 50"/>
                <a:gd name="T26" fmla="*/ 23 w 28"/>
                <a:gd name="T27" fmla="*/ 42 h 50"/>
                <a:gd name="T28" fmla="*/ 24 w 28"/>
                <a:gd name="T29" fmla="*/ 40 h 50"/>
                <a:gd name="T30" fmla="*/ 26 w 28"/>
                <a:gd name="T31" fmla="*/ 42 h 50"/>
                <a:gd name="T32" fmla="*/ 26 w 28"/>
                <a:gd name="T33" fmla="*/ 43 h 50"/>
                <a:gd name="T34" fmla="*/ 27 w 28"/>
                <a:gd name="T35" fmla="*/ 50 h 50"/>
                <a:gd name="T36" fmla="*/ 26 w 28"/>
                <a:gd name="T37" fmla="*/ 48 h 50"/>
                <a:gd name="T38" fmla="*/ 26 w 28"/>
                <a:gd name="T39" fmla="*/ 47 h 50"/>
                <a:gd name="T40" fmla="*/ 28 w 28"/>
                <a:gd name="T41" fmla="*/ 48 h 50"/>
                <a:gd name="T42" fmla="*/ 27 w 28"/>
                <a:gd name="T43" fmla="*/ 50 h 50"/>
                <a:gd name="T44" fmla="*/ 12 w 28"/>
                <a:gd name="T45" fmla="*/ 9 h 50"/>
                <a:gd name="T46" fmla="*/ 11 w 28"/>
                <a:gd name="T47" fmla="*/ 8 h 50"/>
                <a:gd name="T48" fmla="*/ 14 w 28"/>
                <a:gd name="T49" fmla="*/ 7 h 50"/>
                <a:gd name="T50" fmla="*/ 12 w 28"/>
                <a:gd name="T51" fmla="*/ 9 h 50"/>
                <a:gd name="T52" fmla="*/ 9 w 28"/>
                <a:gd name="T53" fmla="*/ 19 h 50"/>
                <a:gd name="T54" fmla="*/ 8 w 28"/>
                <a:gd name="T55" fmla="*/ 15 h 50"/>
                <a:gd name="T56" fmla="*/ 6 w 28"/>
                <a:gd name="T57" fmla="*/ 14 h 50"/>
                <a:gd name="T58" fmla="*/ 7 w 28"/>
                <a:gd name="T59" fmla="*/ 12 h 50"/>
                <a:gd name="T60" fmla="*/ 12 w 28"/>
                <a:gd name="T61" fmla="*/ 18 h 50"/>
                <a:gd name="T62" fmla="*/ 9 w 28"/>
                <a:gd name="T63" fmla="*/ 19 h 50"/>
                <a:gd name="T64" fmla="*/ 15 w 28"/>
                <a:gd name="T65" fmla="*/ 17 h 50"/>
                <a:gd name="T66" fmla="*/ 13 w 28"/>
                <a:gd name="T67" fmla="*/ 16 h 50"/>
                <a:gd name="T68" fmla="*/ 15 w 28"/>
                <a:gd name="T69" fmla="*/ 14 h 50"/>
                <a:gd name="T70" fmla="*/ 17 w 28"/>
                <a:gd name="T71" fmla="*/ 17 h 50"/>
                <a:gd name="T72" fmla="*/ 15 w 28"/>
                <a:gd name="T73" fmla="*/ 17 h 50"/>
                <a:gd name="T74" fmla="*/ 18 w 28"/>
                <a:gd name="T75" fmla="*/ 22 h 50"/>
                <a:gd name="T76" fmla="*/ 15 w 28"/>
                <a:gd name="T77" fmla="*/ 21 h 50"/>
                <a:gd name="T78" fmla="*/ 15 w 28"/>
                <a:gd name="T79" fmla="*/ 19 h 50"/>
                <a:gd name="T80" fmla="*/ 18 w 28"/>
                <a:gd name="T81" fmla="*/ 22 h 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
                <a:gd name="T124" fmla="*/ 0 h 50"/>
                <a:gd name="T125" fmla="*/ 28 w 28"/>
                <a:gd name="T126" fmla="*/ 50 h 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 h="50">
                  <a:moveTo>
                    <a:pt x="5" y="5"/>
                  </a:moveTo>
                  <a:lnTo>
                    <a:pt x="7" y="9"/>
                  </a:lnTo>
                  <a:lnTo>
                    <a:pt x="2" y="10"/>
                  </a:lnTo>
                  <a:lnTo>
                    <a:pt x="0" y="0"/>
                  </a:lnTo>
                  <a:lnTo>
                    <a:pt x="3" y="5"/>
                  </a:lnTo>
                  <a:lnTo>
                    <a:pt x="4" y="3"/>
                  </a:lnTo>
                  <a:lnTo>
                    <a:pt x="5" y="5"/>
                  </a:lnTo>
                  <a:close/>
                  <a:moveTo>
                    <a:pt x="18" y="32"/>
                  </a:moveTo>
                  <a:lnTo>
                    <a:pt x="15" y="30"/>
                  </a:lnTo>
                  <a:lnTo>
                    <a:pt x="17" y="29"/>
                  </a:lnTo>
                  <a:lnTo>
                    <a:pt x="19" y="30"/>
                  </a:lnTo>
                  <a:lnTo>
                    <a:pt x="18" y="32"/>
                  </a:lnTo>
                  <a:close/>
                  <a:moveTo>
                    <a:pt x="26" y="43"/>
                  </a:moveTo>
                  <a:lnTo>
                    <a:pt x="23" y="42"/>
                  </a:lnTo>
                  <a:lnTo>
                    <a:pt x="24" y="40"/>
                  </a:lnTo>
                  <a:lnTo>
                    <a:pt x="26" y="42"/>
                  </a:lnTo>
                  <a:lnTo>
                    <a:pt x="26" y="43"/>
                  </a:lnTo>
                  <a:close/>
                  <a:moveTo>
                    <a:pt x="27" y="50"/>
                  </a:moveTo>
                  <a:lnTo>
                    <a:pt x="26" y="48"/>
                  </a:lnTo>
                  <a:lnTo>
                    <a:pt x="26" y="47"/>
                  </a:lnTo>
                  <a:lnTo>
                    <a:pt x="28" y="48"/>
                  </a:lnTo>
                  <a:lnTo>
                    <a:pt x="27" y="50"/>
                  </a:lnTo>
                  <a:close/>
                  <a:moveTo>
                    <a:pt x="12" y="9"/>
                  </a:moveTo>
                  <a:lnTo>
                    <a:pt x="11" y="8"/>
                  </a:lnTo>
                  <a:lnTo>
                    <a:pt x="14" y="7"/>
                  </a:lnTo>
                  <a:lnTo>
                    <a:pt x="12" y="9"/>
                  </a:lnTo>
                  <a:close/>
                  <a:moveTo>
                    <a:pt x="9" y="19"/>
                  </a:moveTo>
                  <a:lnTo>
                    <a:pt x="8" y="15"/>
                  </a:lnTo>
                  <a:lnTo>
                    <a:pt x="6" y="14"/>
                  </a:lnTo>
                  <a:lnTo>
                    <a:pt x="7" y="12"/>
                  </a:lnTo>
                  <a:lnTo>
                    <a:pt x="12" y="18"/>
                  </a:lnTo>
                  <a:lnTo>
                    <a:pt x="9" y="19"/>
                  </a:lnTo>
                  <a:close/>
                  <a:moveTo>
                    <a:pt x="15" y="17"/>
                  </a:moveTo>
                  <a:lnTo>
                    <a:pt x="13" y="16"/>
                  </a:lnTo>
                  <a:lnTo>
                    <a:pt x="15" y="14"/>
                  </a:lnTo>
                  <a:lnTo>
                    <a:pt x="17" y="17"/>
                  </a:lnTo>
                  <a:lnTo>
                    <a:pt x="15" y="17"/>
                  </a:lnTo>
                  <a:close/>
                  <a:moveTo>
                    <a:pt x="18" y="22"/>
                  </a:moveTo>
                  <a:lnTo>
                    <a:pt x="15" y="21"/>
                  </a:lnTo>
                  <a:lnTo>
                    <a:pt x="15" y="19"/>
                  </a:lnTo>
                  <a:lnTo>
                    <a:pt x="18" y="22"/>
                  </a:lnTo>
                  <a:close/>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620" name="Freeform 584">
              <a:extLst>
                <a:ext uri="{FF2B5EF4-FFF2-40B4-BE49-F238E27FC236}">
                  <a16:creationId xmlns:a16="http://schemas.microsoft.com/office/drawing/2014/main" xmlns="" id="{A94F91A0-22DA-4F09-ACEA-9D19C6D6032E}"/>
                </a:ext>
              </a:extLst>
            </p:cNvPr>
            <p:cNvSpPr>
              <a:spLocks noEditPoints="1"/>
            </p:cNvSpPr>
            <p:nvPr/>
          </p:nvSpPr>
          <p:spPr bwMode="auto">
            <a:xfrm>
              <a:off x="5560" y="3003"/>
              <a:ext cx="64" cy="37"/>
            </a:xfrm>
            <a:custGeom>
              <a:avLst/>
              <a:gdLst>
                <a:gd name="T0" fmla="*/ 15 w 40"/>
                <a:gd name="T1" fmla="*/ 10 h 23"/>
                <a:gd name="T2" fmla="*/ 29 w 40"/>
                <a:gd name="T3" fmla="*/ 20 h 23"/>
                <a:gd name="T4" fmla="*/ 29 w 40"/>
                <a:gd name="T5" fmla="*/ 23 h 23"/>
                <a:gd name="T6" fmla="*/ 24 w 40"/>
                <a:gd name="T7" fmla="*/ 23 h 23"/>
                <a:gd name="T8" fmla="*/ 21 w 40"/>
                <a:gd name="T9" fmla="*/ 19 h 23"/>
                <a:gd name="T10" fmla="*/ 13 w 40"/>
                <a:gd name="T11" fmla="*/ 15 h 23"/>
                <a:gd name="T12" fmla="*/ 5 w 40"/>
                <a:gd name="T13" fmla="*/ 7 h 23"/>
                <a:gd name="T14" fmla="*/ 0 w 40"/>
                <a:gd name="T15" fmla="*/ 0 h 23"/>
                <a:gd name="T16" fmla="*/ 13 w 40"/>
                <a:gd name="T17" fmla="*/ 7 h 23"/>
                <a:gd name="T18" fmla="*/ 15 w 40"/>
                <a:gd name="T19" fmla="*/ 10 h 23"/>
                <a:gd name="T20" fmla="*/ 33 w 40"/>
                <a:gd name="T21" fmla="*/ 11 h 23"/>
                <a:gd name="T22" fmla="*/ 30 w 40"/>
                <a:gd name="T23" fmla="*/ 9 h 23"/>
                <a:gd name="T24" fmla="*/ 31 w 40"/>
                <a:gd name="T25" fmla="*/ 8 h 23"/>
                <a:gd name="T26" fmla="*/ 30 w 40"/>
                <a:gd name="T27" fmla="*/ 6 h 23"/>
                <a:gd name="T28" fmla="*/ 32 w 40"/>
                <a:gd name="T29" fmla="*/ 6 h 23"/>
                <a:gd name="T30" fmla="*/ 32 w 40"/>
                <a:gd name="T31" fmla="*/ 8 h 23"/>
                <a:gd name="T32" fmla="*/ 34 w 40"/>
                <a:gd name="T33" fmla="*/ 10 h 23"/>
                <a:gd name="T34" fmla="*/ 33 w 40"/>
                <a:gd name="T35" fmla="*/ 11 h 23"/>
                <a:gd name="T36" fmla="*/ 39 w 40"/>
                <a:gd name="T37" fmla="*/ 16 h 23"/>
                <a:gd name="T38" fmla="*/ 37 w 40"/>
                <a:gd name="T39" fmla="*/ 13 h 23"/>
                <a:gd name="T40" fmla="*/ 40 w 40"/>
                <a:gd name="T41" fmla="*/ 14 h 23"/>
                <a:gd name="T42" fmla="*/ 40 w 40"/>
                <a:gd name="T43" fmla="*/ 16 h 23"/>
                <a:gd name="T44" fmla="*/ 39 w 40"/>
                <a:gd name="T45" fmla="*/ 16 h 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
                <a:gd name="T70" fmla="*/ 0 h 23"/>
                <a:gd name="T71" fmla="*/ 40 w 40"/>
                <a:gd name="T72" fmla="*/ 23 h 2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 h="23">
                  <a:moveTo>
                    <a:pt x="15" y="10"/>
                  </a:moveTo>
                  <a:lnTo>
                    <a:pt x="29" y="20"/>
                  </a:lnTo>
                  <a:lnTo>
                    <a:pt x="29" y="23"/>
                  </a:lnTo>
                  <a:lnTo>
                    <a:pt x="24" y="23"/>
                  </a:lnTo>
                  <a:lnTo>
                    <a:pt x="21" y="19"/>
                  </a:lnTo>
                  <a:lnTo>
                    <a:pt x="13" y="15"/>
                  </a:lnTo>
                  <a:lnTo>
                    <a:pt x="5" y="7"/>
                  </a:lnTo>
                  <a:lnTo>
                    <a:pt x="0" y="0"/>
                  </a:lnTo>
                  <a:lnTo>
                    <a:pt x="13" y="7"/>
                  </a:lnTo>
                  <a:lnTo>
                    <a:pt x="15" y="10"/>
                  </a:lnTo>
                  <a:close/>
                  <a:moveTo>
                    <a:pt x="33" y="11"/>
                  </a:moveTo>
                  <a:lnTo>
                    <a:pt x="30" y="9"/>
                  </a:lnTo>
                  <a:lnTo>
                    <a:pt x="31" y="8"/>
                  </a:lnTo>
                  <a:lnTo>
                    <a:pt x="30" y="6"/>
                  </a:lnTo>
                  <a:lnTo>
                    <a:pt x="32" y="6"/>
                  </a:lnTo>
                  <a:lnTo>
                    <a:pt x="32" y="8"/>
                  </a:lnTo>
                  <a:lnTo>
                    <a:pt x="34" y="10"/>
                  </a:lnTo>
                  <a:lnTo>
                    <a:pt x="33" y="11"/>
                  </a:lnTo>
                  <a:close/>
                  <a:moveTo>
                    <a:pt x="39" y="16"/>
                  </a:moveTo>
                  <a:lnTo>
                    <a:pt x="37" y="13"/>
                  </a:lnTo>
                  <a:lnTo>
                    <a:pt x="40" y="14"/>
                  </a:lnTo>
                  <a:lnTo>
                    <a:pt x="40" y="16"/>
                  </a:lnTo>
                  <a:lnTo>
                    <a:pt x="39" y="16"/>
                  </a:lnTo>
                  <a:close/>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621" name="Freeform 589">
              <a:extLst>
                <a:ext uri="{FF2B5EF4-FFF2-40B4-BE49-F238E27FC236}">
                  <a16:creationId xmlns:a16="http://schemas.microsoft.com/office/drawing/2014/main" xmlns="" id="{AF5AC33B-F257-48E8-8BA2-8BE06E113E5D}"/>
                </a:ext>
              </a:extLst>
            </p:cNvPr>
            <p:cNvSpPr>
              <a:spLocks noEditPoints="1"/>
            </p:cNvSpPr>
            <p:nvPr/>
          </p:nvSpPr>
          <p:spPr bwMode="auto">
            <a:xfrm>
              <a:off x="5447" y="2795"/>
              <a:ext cx="147" cy="79"/>
            </a:xfrm>
            <a:custGeom>
              <a:avLst/>
              <a:gdLst>
                <a:gd name="T0" fmla="*/ 5 w 92"/>
                <a:gd name="T1" fmla="*/ 6 h 50"/>
                <a:gd name="T2" fmla="*/ 6 w 92"/>
                <a:gd name="T3" fmla="*/ 3 h 50"/>
                <a:gd name="T4" fmla="*/ 10 w 92"/>
                <a:gd name="T5" fmla="*/ 7 h 50"/>
                <a:gd name="T6" fmla="*/ 32 w 92"/>
                <a:gd name="T7" fmla="*/ 18 h 50"/>
                <a:gd name="T8" fmla="*/ 20 w 92"/>
                <a:gd name="T9" fmla="*/ 9 h 50"/>
                <a:gd name="T10" fmla="*/ 32 w 92"/>
                <a:gd name="T11" fmla="*/ 18 h 50"/>
                <a:gd name="T12" fmla="*/ 1 w 92"/>
                <a:gd name="T13" fmla="*/ 10 h 50"/>
                <a:gd name="T14" fmla="*/ 2 w 92"/>
                <a:gd name="T15" fmla="*/ 13 h 50"/>
                <a:gd name="T16" fmla="*/ 5 w 92"/>
                <a:gd name="T17" fmla="*/ 14 h 50"/>
                <a:gd name="T18" fmla="*/ 7 w 92"/>
                <a:gd name="T19" fmla="*/ 12 h 50"/>
                <a:gd name="T20" fmla="*/ 13 w 92"/>
                <a:gd name="T21" fmla="*/ 19 h 50"/>
                <a:gd name="T22" fmla="*/ 8 w 92"/>
                <a:gd name="T23" fmla="*/ 16 h 50"/>
                <a:gd name="T24" fmla="*/ 13 w 92"/>
                <a:gd name="T25" fmla="*/ 16 h 50"/>
                <a:gd name="T26" fmla="*/ 13 w 92"/>
                <a:gd name="T27" fmla="*/ 19 h 50"/>
                <a:gd name="T28" fmla="*/ 8 w 92"/>
                <a:gd name="T29" fmla="*/ 19 h 50"/>
                <a:gd name="T30" fmla="*/ 9 w 92"/>
                <a:gd name="T31" fmla="*/ 20 h 50"/>
                <a:gd name="T32" fmla="*/ 14 w 92"/>
                <a:gd name="T33" fmla="*/ 19 h 50"/>
                <a:gd name="T34" fmla="*/ 15 w 92"/>
                <a:gd name="T35" fmla="*/ 20 h 50"/>
                <a:gd name="T36" fmla="*/ 89 w 92"/>
                <a:gd name="T37" fmla="*/ 39 h 50"/>
                <a:gd name="T38" fmla="*/ 90 w 92"/>
                <a:gd name="T39" fmla="*/ 41 h 50"/>
                <a:gd name="T40" fmla="*/ 33 w 92"/>
                <a:gd name="T41" fmla="*/ 47 h 50"/>
                <a:gd name="T42" fmla="*/ 39 w 92"/>
                <a:gd name="T43" fmla="*/ 50 h 50"/>
                <a:gd name="T44" fmla="*/ 47 w 92"/>
                <a:gd name="T45" fmla="*/ 29 h 50"/>
                <a:gd name="T46" fmla="*/ 39 w 92"/>
                <a:gd name="T47" fmla="*/ 16 h 50"/>
                <a:gd name="T48" fmla="*/ 43 w 92"/>
                <a:gd name="T49" fmla="*/ 19 h 50"/>
                <a:gd name="T50" fmla="*/ 46 w 92"/>
                <a:gd name="T51" fmla="*/ 24 h 50"/>
                <a:gd name="T52" fmla="*/ 40 w 92"/>
                <a:gd name="T53" fmla="*/ 32 h 50"/>
                <a:gd name="T54" fmla="*/ 30 w 92"/>
                <a:gd name="T55" fmla="*/ 26 h 50"/>
                <a:gd name="T56" fmla="*/ 42 w 92"/>
                <a:gd name="T57" fmla="*/ 31 h 50"/>
                <a:gd name="T58" fmla="*/ 56 w 92"/>
                <a:gd name="T59" fmla="*/ 41 h 50"/>
                <a:gd name="T60" fmla="*/ 46 w 92"/>
                <a:gd name="T61" fmla="*/ 34 h 50"/>
                <a:gd name="T62" fmla="*/ 56 w 92"/>
                <a:gd name="T63" fmla="*/ 39 h 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2"/>
                <a:gd name="T97" fmla="*/ 0 h 50"/>
                <a:gd name="T98" fmla="*/ 92 w 92"/>
                <a:gd name="T99" fmla="*/ 50 h 5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2" h="50">
                  <a:moveTo>
                    <a:pt x="10" y="8"/>
                  </a:moveTo>
                  <a:lnTo>
                    <a:pt x="5" y="6"/>
                  </a:lnTo>
                  <a:lnTo>
                    <a:pt x="0" y="0"/>
                  </a:lnTo>
                  <a:lnTo>
                    <a:pt x="6" y="3"/>
                  </a:lnTo>
                  <a:lnTo>
                    <a:pt x="7" y="5"/>
                  </a:lnTo>
                  <a:lnTo>
                    <a:pt x="10" y="7"/>
                  </a:lnTo>
                  <a:lnTo>
                    <a:pt x="10" y="8"/>
                  </a:lnTo>
                  <a:close/>
                  <a:moveTo>
                    <a:pt x="32" y="18"/>
                  </a:moveTo>
                  <a:lnTo>
                    <a:pt x="23" y="13"/>
                  </a:lnTo>
                  <a:lnTo>
                    <a:pt x="20" y="9"/>
                  </a:lnTo>
                  <a:lnTo>
                    <a:pt x="32" y="16"/>
                  </a:lnTo>
                  <a:lnTo>
                    <a:pt x="32" y="18"/>
                  </a:lnTo>
                  <a:close/>
                  <a:moveTo>
                    <a:pt x="2" y="13"/>
                  </a:moveTo>
                  <a:lnTo>
                    <a:pt x="1" y="10"/>
                  </a:lnTo>
                  <a:lnTo>
                    <a:pt x="4" y="11"/>
                  </a:lnTo>
                  <a:lnTo>
                    <a:pt x="2" y="13"/>
                  </a:lnTo>
                  <a:close/>
                  <a:moveTo>
                    <a:pt x="7" y="15"/>
                  </a:moveTo>
                  <a:lnTo>
                    <a:pt x="5" y="14"/>
                  </a:lnTo>
                  <a:lnTo>
                    <a:pt x="6" y="12"/>
                  </a:lnTo>
                  <a:lnTo>
                    <a:pt x="7" y="12"/>
                  </a:lnTo>
                  <a:lnTo>
                    <a:pt x="7" y="15"/>
                  </a:lnTo>
                  <a:close/>
                  <a:moveTo>
                    <a:pt x="13" y="19"/>
                  </a:moveTo>
                  <a:lnTo>
                    <a:pt x="10" y="16"/>
                  </a:lnTo>
                  <a:lnTo>
                    <a:pt x="8" y="16"/>
                  </a:lnTo>
                  <a:lnTo>
                    <a:pt x="9" y="13"/>
                  </a:lnTo>
                  <a:lnTo>
                    <a:pt x="13" y="16"/>
                  </a:lnTo>
                  <a:lnTo>
                    <a:pt x="14" y="18"/>
                  </a:lnTo>
                  <a:lnTo>
                    <a:pt x="13" y="19"/>
                  </a:lnTo>
                  <a:close/>
                  <a:moveTo>
                    <a:pt x="9" y="20"/>
                  </a:moveTo>
                  <a:lnTo>
                    <a:pt x="8" y="19"/>
                  </a:lnTo>
                  <a:lnTo>
                    <a:pt x="9" y="17"/>
                  </a:lnTo>
                  <a:lnTo>
                    <a:pt x="9" y="20"/>
                  </a:lnTo>
                  <a:close/>
                  <a:moveTo>
                    <a:pt x="15" y="20"/>
                  </a:moveTo>
                  <a:lnTo>
                    <a:pt x="14" y="19"/>
                  </a:lnTo>
                  <a:lnTo>
                    <a:pt x="16" y="18"/>
                  </a:lnTo>
                  <a:lnTo>
                    <a:pt x="15" y="20"/>
                  </a:lnTo>
                  <a:close/>
                  <a:moveTo>
                    <a:pt x="90" y="41"/>
                  </a:moveTo>
                  <a:lnTo>
                    <a:pt x="89" y="39"/>
                  </a:lnTo>
                  <a:lnTo>
                    <a:pt x="92" y="39"/>
                  </a:lnTo>
                  <a:lnTo>
                    <a:pt x="90" y="41"/>
                  </a:lnTo>
                  <a:close/>
                  <a:moveTo>
                    <a:pt x="39" y="50"/>
                  </a:moveTo>
                  <a:lnTo>
                    <a:pt x="33" y="47"/>
                  </a:lnTo>
                  <a:lnTo>
                    <a:pt x="38" y="49"/>
                  </a:lnTo>
                  <a:lnTo>
                    <a:pt x="39" y="50"/>
                  </a:lnTo>
                  <a:close/>
                  <a:moveTo>
                    <a:pt x="46" y="24"/>
                  </a:moveTo>
                  <a:lnTo>
                    <a:pt x="47" y="29"/>
                  </a:lnTo>
                  <a:lnTo>
                    <a:pt x="42" y="24"/>
                  </a:lnTo>
                  <a:lnTo>
                    <a:pt x="39" y="16"/>
                  </a:lnTo>
                  <a:lnTo>
                    <a:pt x="42" y="17"/>
                  </a:lnTo>
                  <a:lnTo>
                    <a:pt x="43" y="19"/>
                  </a:lnTo>
                  <a:lnTo>
                    <a:pt x="43" y="21"/>
                  </a:lnTo>
                  <a:lnTo>
                    <a:pt x="46" y="24"/>
                  </a:lnTo>
                  <a:close/>
                  <a:moveTo>
                    <a:pt x="42" y="31"/>
                  </a:moveTo>
                  <a:lnTo>
                    <a:pt x="40" y="32"/>
                  </a:lnTo>
                  <a:lnTo>
                    <a:pt x="32" y="30"/>
                  </a:lnTo>
                  <a:lnTo>
                    <a:pt x="30" y="26"/>
                  </a:lnTo>
                  <a:lnTo>
                    <a:pt x="38" y="27"/>
                  </a:lnTo>
                  <a:lnTo>
                    <a:pt x="42" y="31"/>
                  </a:lnTo>
                  <a:close/>
                  <a:moveTo>
                    <a:pt x="56" y="39"/>
                  </a:moveTo>
                  <a:lnTo>
                    <a:pt x="56" y="41"/>
                  </a:lnTo>
                  <a:lnTo>
                    <a:pt x="51" y="39"/>
                  </a:lnTo>
                  <a:lnTo>
                    <a:pt x="46" y="34"/>
                  </a:lnTo>
                  <a:lnTo>
                    <a:pt x="54" y="37"/>
                  </a:lnTo>
                  <a:lnTo>
                    <a:pt x="56" y="39"/>
                  </a:lnTo>
                  <a:close/>
                </a:path>
              </a:pathLst>
            </a:custGeom>
            <a:grpFill/>
            <a:ln w="1905">
              <a:noFill/>
              <a:round/>
              <a:headEnd/>
              <a:tailEnd/>
            </a:ln>
          </p:spPr>
          <p:txBody>
            <a:bodyPr/>
            <a:lstStyle/>
            <a:p>
              <a:pPr marL="0" marR="0" lvl="0" indent="0" defTabSz="718444"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Trebuchet MS" panose="020B0603020202020204" pitchFamily="34" charset="0"/>
                <a:cs typeface="+mn-cs"/>
              </a:endParaRPr>
            </a:p>
          </p:txBody>
        </p:sp>
      </p:grpSp>
      <p:sp>
        <p:nvSpPr>
          <p:cNvPr id="1630" name="Rectangle 1629">
            <a:extLst>
              <a:ext uri="{FF2B5EF4-FFF2-40B4-BE49-F238E27FC236}">
                <a16:creationId xmlns:a16="http://schemas.microsoft.com/office/drawing/2014/main" xmlns="" id="{D872D12A-8FB0-4298-A26C-C0EE243B7F9F}"/>
              </a:ext>
            </a:extLst>
          </p:cNvPr>
          <p:cNvSpPr/>
          <p:nvPr/>
        </p:nvSpPr>
        <p:spPr>
          <a:xfrm>
            <a:off x="1753093" y="904240"/>
            <a:ext cx="7223266" cy="646331"/>
          </a:xfrm>
          <a:prstGeom prst="rect">
            <a:avLst/>
          </a:prstGeom>
        </p:spPr>
        <p:txBody>
          <a:bodyPr wrap="square">
            <a:spAutoFit/>
          </a:bodyPr>
          <a:lstStyle/>
          <a:p>
            <a:pPr marL="0" lvl="1" algn="just" defTabSz="718444" fontAlgn="auto">
              <a:spcBef>
                <a:spcPts val="1200"/>
              </a:spcBef>
              <a:spcAft>
                <a:spcPts val="600"/>
              </a:spcAft>
              <a:buClr>
                <a:srgbClr val="008DC2"/>
              </a:buClr>
              <a:buSzPct val="100000"/>
              <a:defRPr/>
            </a:pPr>
            <a:r>
              <a:rPr lang="en-US" b="1" dirty="0">
                <a:latin typeface="Trebuchet MS" panose="020B0603020202020204" pitchFamily="34" charset="0"/>
                <a:cs typeface="+mn-cs"/>
              </a:rPr>
              <a:t>Country of residence – </a:t>
            </a:r>
            <a:r>
              <a:rPr lang="en-US" dirty="0">
                <a:latin typeface="Trebuchet MS" panose="020B0603020202020204" pitchFamily="34" charset="0"/>
                <a:cs typeface="+mn-cs"/>
              </a:rPr>
              <a:t>If a person resides (or intends to reside) for more than one year in a given country and has there his/her centre of economic interest (e.g. his/her major source of income), he /she is considered as a resident of this country.</a:t>
            </a:r>
          </a:p>
        </p:txBody>
      </p:sp>
      <p:sp>
        <p:nvSpPr>
          <p:cNvPr id="1631" name="Rectangle 1630">
            <a:extLst>
              <a:ext uri="{FF2B5EF4-FFF2-40B4-BE49-F238E27FC236}">
                <a16:creationId xmlns:a16="http://schemas.microsoft.com/office/drawing/2014/main" xmlns="" id="{92E054F7-7FAD-4C11-9118-03A2868BAC2E}"/>
              </a:ext>
            </a:extLst>
          </p:cNvPr>
          <p:cNvSpPr/>
          <p:nvPr/>
        </p:nvSpPr>
        <p:spPr>
          <a:xfrm>
            <a:off x="349066" y="1857121"/>
            <a:ext cx="630070" cy="1746739"/>
          </a:xfrm>
          <a:prstGeom prst="rect">
            <a:avLst/>
          </a:prstGeom>
          <a:solidFill>
            <a:srgbClr val="1B587C"/>
          </a:solidFill>
          <a:ln w="19050" cap="flat" cmpd="sng" algn="ctr">
            <a:noFill/>
            <a:prstDash val="solid"/>
          </a:ln>
          <a:effectLst/>
        </p:spPr>
        <p:txBody>
          <a:bodyPr rtlCol="0" anchor="ctr"/>
          <a:lstStyle/>
          <a:p>
            <a:pPr marL="0" marR="0" lvl="0" indent="0" algn="ctr" defTabSz="718444" eaLnBrk="1" fontAlgn="auto" latinLnBrk="0" hangingPunct="1">
              <a:lnSpc>
                <a:spcPct val="100000"/>
              </a:lnSpc>
              <a:spcBef>
                <a:spcPts val="0"/>
              </a:spcBef>
              <a:spcAft>
                <a:spcPts val="0"/>
              </a:spcAft>
              <a:buClrTx/>
              <a:buSzTx/>
              <a:buFontTx/>
              <a:buNone/>
              <a:tabLst/>
              <a:defRPr/>
            </a:pPr>
            <a:endParaRPr kumimoji="0" lang="en-GB" sz="1414"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1632" name="Rectangle 1631">
            <a:extLst>
              <a:ext uri="{FF2B5EF4-FFF2-40B4-BE49-F238E27FC236}">
                <a16:creationId xmlns:a16="http://schemas.microsoft.com/office/drawing/2014/main" xmlns="" id="{B5BF44A4-0979-4096-BEF1-10D546272A0D}"/>
              </a:ext>
            </a:extLst>
          </p:cNvPr>
          <p:cNvSpPr/>
          <p:nvPr/>
        </p:nvSpPr>
        <p:spPr>
          <a:xfrm>
            <a:off x="347971" y="3718561"/>
            <a:ext cx="630070" cy="2681184"/>
          </a:xfrm>
          <a:prstGeom prst="rect">
            <a:avLst/>
          </a:prstGeom>
          <a:solidFill>
            <a:srgbClr val="4E8542"/>
          </a:solidFill>
          <a:ln w="19050" cap="flat" cmpd="sng" algn="ctr">
            <a:noFill/>
            <a:prstDash val="solid"/>
          </a:ln>
          <a:effectLst/>
        </p:spPr>
        <p:txBody>
          <a:bodyPr rtlCol="0" anchor="ctr"/>
          <a:lstStyle/>
          <a:p>
            <a:pPr marL="0" marR="0" lvl="0" indent="0" algn="ctr" defTabSz="718444" eaLnBrk="1" fontAlgn="auto" latinLnBrk="0" hangingPunct="1">
              <a:lnSpc>
                <a:spcPct val="100000"/>
              </a:lnSpc>
              <a:spcBef>
                <a:spcPts val="0"/>
              </a:spcBef>
              <a:spcAft>
                <a:spcPts val="0"/>
              </a:spcAft>
              <a:buClrTx/>
              <a:buSzTx/>
              <a:buFontTx/>
              <a:buNone/>
              <a:tabLst/>
              <a:defRPr/>
            </a:pPr>
            <a:endParaRPr kumimoji="0" lang="en-GB" sz="1414"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endParaRPr>
          </a:p>
        </p:txBody>
      </p:sp>
      <p:grpSp>
        <p:nvGrpSpPr>
          <p:cNvPr id="1633" name="Group 1632">
            <a:extLst>
              <a:ext uri="{FF2B5EF4-FFF2-40B4-BE49-F238E27FC236}">
                <a16:creationId xmlns:a16="http://schemas.microsoft.com/office/drawing/2014/main" xmlns="" id="{6BF3142B-04B6-4029-951C-02ABF293EE5B}"/>
              </a:ext>
            </a:extLst>
          </p:cNvPr>
          <p:cNvGrpSpPr>
            <a:grpSpLocks noChangeAspect="1"/>
          </p:cNvGrpSpPr>
          <p:nvPr/>
        </p:nvGrpSpPr>
        <p:grpSpPr bwMode="auto">
          <a:xfrm>
            <a:off x="465367" y="2442854"/>
            <a:ext cx="458296" cy="519107"/>
            <a:chOff x="173" y="2224"/>
            <a:chExt cx="590" cy="683"/>
          </a:xfrm>
          <a:solidFill>
            <a:sysClr val="window" lastClr="FFFFFF"/>
          </a:solidFill>
        </p:grpSpPr>
        <p:sp>
          <p:nvSpPr>
            <p:cNvPr id="1634" name="Freeform 86">
              <a:extLst>
                <a:ext uri="{FF2B5EF4-FFF2-40B4-BE49-F238E27FC236}">
                  <a16:creationId xmlns:a16="http://schemas.microsoft.com/office/drawing/2014/main" xmlns="" id="{2983010D-577E-4EDC-8618-9D575853AAEC}"/>
                </a:ext>
              </a:extLst>
            </p:cNvPr>
            <p:cNvSpPr>
              <a:spLocks noEditPoints="1"/>
            </p:cNvSpPr>
            <p:nvPr/>
          </p:nvSpPr>
          <p:spPr bwMode="auto">
            <a:xfrm>
              <a:off x="463" y="2224"/>
              <a:ext cx="300" cy="675"/>
            </a:xfrm>
            <a:custGeom>
              <a:avLst/>
              <a:gdLst>
                <a:gd name="T0" fmla="*/ 8 w 204"/>
                <a:gd name="T1" fmla="*/ 203 h 460"/>
                <a:gd name="T2" fmla="*/ 24 w 204"/>
                <a:gd name="T3" fmla="*/ 211 h 460"/>
                <a:gd name="T4" fmla="*/ 26 w 204"/>
                <a:gd name="T5" fmla="*/ 196 h 460"/>
                <a:gd name="T6" fmla="*/ 33 w 204"/>
                <a:gd name="T7" fmla="*/ 190 h 460"/>
                <a:gd name="T8" fmla="*/ 42 w 204"/>
                <a:gd name="T9" fmla="*/ 179 h 460"/>
                <a:gd name="T10" fmla="*/ 43 w 204"/>
                <a:gd name="T11" fmla="*/ 204 h 460"/>
                <a:gd name="T12" fmla="*/ 34 w 204"/>
                <a:gd name="T13" fmla="*/ 230 h 460"/>
                <a:gd name="T14" fmla="*/ 24 w 204"/>
                <a:gd name="T15" fmla="*/ 304 h 460"/>
                <a:gd name="T16" fmla="*/ 50 w 204"/>
                <a:gd name="T17" fmla="*/ 295 h 460"/>
                <a:gd name="T18" fmla="*/ 69 w 204"/>
                <a:gd name="T19" fmla="*/ 290 h 460"/>
                <a:gd name="T20" fmla="*/ 66 w 204"/>
                <a:gd name="T21" fmla="*/ 361 h 460"/>
                <a:gd name="T22" fmla="*/ 74 w 204"/>
                <a:gd name="T23" fmla="*/ 391 h 460"/>
                <a:gd name="T24" fmla="*/ 74 w 204"/>
                <a:gd name="T25" fmla="*/ 413 h 460"/>
                <a:gd name="T26" fmla="*/ 93 w 204"/>
                <a:gd name="T27" fmla="*/ 431 h 460"/>
                <a:gd name="T28" fmla="*/ 97 w 204"/>
                <a:gd name="T29" fmla="*/ 393 h 460"/>
                <a:gd name="T30" fmla="*/ 97 w 204"/>
                <a:gd name="T31" fmla="*/ 362 h 460"/>
                <a:gd name="T32" fmla="*/ 100 w 204"/>
                <a:gd name="T33" fmla="*/ 315 h 460"/>
                <a:gd name="T34" fmla="*/ 107 w 204"/>
                <a:gd name="T35" fmla="*/ 276 h 460"/>
                <a:gd name="T36" fmla="*/ 116 w 204"/>
                <a:gd name="T37" fmla="*/ 291 h 460"/>
                <a:gd name="T38" fmla="*/ 119 w 204"/>
                <a:gd name="T39" fmla="*/ 328 h 460"/>
                <a:gd name="T40" fmla="*/ 121 w 204"/>
                <a:gd name="T41" fmla="*/ 377 h 460"/>
                <a:gd name="T42" fmla="*/ 121 w 204"/>
                <a:gd name="T43" fmla="*/ 402 h 460"/>
                <a:gd name="T44" fmla="*/ 122 w 204"/>
                <a:gd name="T45" fmla="*/ 413 h 460"/>
                <a:gd name="T46" fmla="*/ 127 w 204"/>
                <a:gd name="T47" fmla="*/ 458 h 460"/>
                <a:gd name="T48" fmla="*/ 145 w 204"/>
                <a:gd name="T49" fmla="*/ 427 h 460"/>
                <a:gd name="T50" fmla="*/ 151 w 204"/>
                <a:gd name="T51" fmla="*/ 403 h 460"/>
                <a:gd name="T52" fmla="*/ 158 w 204"/>
                <a:gd name="T53" fmla="*/ 372 h 460"/>
                <a:gd name="T54" fmla="*/ 196 w 204"/>
                <a:gd name="T55" fmla="*/ 398 h 460"/>
                <a:gd name="T56" fmla="*/ 200 w 204"/>
                <a:gd name="T57" fmla="*/ 315 h 460"/>
                <a:gd name="T58" fmla="*/ 194 w 204"/>
                <a:gd name="T59" fmla="*/ 273 h 460"/>
                <a:gd name="T60" fmla="*/ 192 w 204"/>
                <a:gd name="T61" fmla="*/ 253 h 460"/>
                <a:gd name="T62" fmla="*/ 196 w 204"/>
                <a:gd name="T63" fmla="*/ 241 h 460"/>
                <a:gd name="T64" fmla="*/ 178 w 204"/>
                <a:gd name="T65" fmla="*/ 158 h 460"/>
                <a:gd name="T66" fmla="*/ 148 w 204"/>
                <a:gd name="T67" fmla="*/ 87 h 460"/>
                <a:gd name="T68" fmla="*/ 113 w 204"/>
                <a:gd name="T69" fmla="*/ 64 h 460"/>
                <a:gd name="T70" fmla="*/ 117 w 204"/>
                <a:gd name="T71" fmla="*/ 50 h 460"/>
                <a:gd name="T72" fmla="*/ 119 w 204"/>
                <a:gd name="T73" fmla="*/ 28 h 460"/>
                <a:gd name="T74" fmla="*/ 102 w 204"/>
                <a:gd name="T75" fmla="*/ 4 h 460"/>
                <a:gd name="T76" fmla="*/ 73 w 204"/>
                <a:gd name="T77" fmla="*/ 25 h 460"/>
                <a:gd name="T78" fmla="*/ 66 w 204"/>
                <a:gd name="T79" fmla="*/ 32 h 460"/>
                <a:gd name="T80" fmla="*/ 70 w 204"/>
                <a:gd name="T81" fmla="*/ 43 h 460"/>
                <a:gd name="T82" fmla="*/ 76 w 204"/>
                <a:gd name="T83" fmla="*/ 71 h 460"/>
                <a:gd name="T84" fmla="*/ 45 w 204"/>
                <a:gd name="T85" fmla="*/ 90 h 460"/>
                <a:gd name="T86" fmla="*/ 28 w 204"/>
                <a:gd name="T87" fmla="*/ 122 h 460"/>
                <a:gd name="T88" fmla="*/ 16 w 204"/>
                <a:gd name="T89" fmla="*/ 160 h 460"/>
                <a:gd name="T90" fmla="*/ 7 w 204"/>
                <a:gd name="T91" fmla="*/ 195 h 460"/>
                <a:gd name="T92" fmla="*/ 167 w 204"/>
                <a:gd name="T93" fmla="*/ 219 h 460"/>
                <a:gd name="T94" fmla="*/ 173 w 204"/>
                <a:gd name="T95" fmla="*/ 252 h 460"/>
                <a:gd name="T96" fmla="*/ 168 w 204"/>
                <a:gd name="T97" fmla="*/ 247 h 460"/>
                <a:gd name="T98" fmla="*/ 164 w 204"/>
                <a:gd name="T99" fmla="*/ 20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4" h="460">
                  <a:moveTo>
                    <a:pt x="7" y="195"/>
                  </a:moveTo>
                  <a:cubicBezTo>
                    <a:pt x="7" y="195"/>
                    <a:pt x="8" y="202"/>
                    <a:pt x="8" y="203"/>
                  </a:cubicBezTo>
                  <a:cubicBezTo>
                    <a:pt x="9" y="205"/>
                    <a:pt x="10" y="208"/>
                    <a:pt x="12" y="210"/>
                  </a:cubicBezTo>
                  <a:cubicBezTo>
                    <a:pt x="15" y="212"/>
                    <a:pt x="21" y="213"/>
                    <a:pt x="24" y="211"/>
                  </a:cubicBezTo>
                  <a:cubicBezTo>
                    <a:pt x="27" y="210"/>
                    <a:pt x="27" y="206"/>
                    <a:pt x="26" y="203"/>
                  </a:cubicBezTo>
                  <a:cubicBezTo>
                    <a:pt x="26" y="203"/>
                    <a:pt x="26" y="197"/>
                    <a:pt x="26" y="196"/>
                  </a:cubicBezTo>
                  <a:cubicBezTo>
                    <a:pt x="29" y="196"/>
                    <a:pt x="32" y="198"/>
                    <a:pt x="34" y="196"/>
                  </a:cubicBezTo>
                  <a:cubicBezTo>
                    <a:pt x="36" y="194"/>
                    <a:pt x="33" y="192"/>
                    <a:pt x="33" y="190"/>
                  </a:cubicBezTo>
                  <a:cubicBezTo>
                    <a:pt x="32" y="188"/>
                    <a:pt x="34" y="187"/>
                    <a:pt x="35" y="185"/>
                  </a:cubicBezTo>
                  <a:cubicBezTo>
                    <a:pt x="37" y="183"/>
                    <a:pt x="39" y="180"/>
                    <a:pt x="42" y="179"/>
                  </a:cubicBezTo>
                  <a:cubicBezTo>
                    <a:pt x="42" y="181"/>
                    <a:pt x="43" y="184"/>
                    <a:pt x="44" y="186"/>
                  </a:cubicBezTo>
                  <a:cubicBezTo>
                    <a:pt x="45" y="192"/>
                    <a:pt x="44" y="198"/>
                    <a:pt x="43" y="204"/>
                  </a:cubicBezTo>
                  <a:cubicBezTo>
                    <a:pt x="42" y="209"/>
                    <a:pt x="41" y="215"/>
                    <a:pt x="39" y="220"/>
                  </a:cubicBezTo>
                  <a:cubicBezTo>
                    <a:pt x="37" y="223"/>
                    <a:pt x="35" y="226"/>
                    <a:pt x="34" y="230"/>
                  </a:cubicBezTo>
                  <a:cubicBezTo>
                    <a:pt x="31" y="240"/>
                    <a:pt x="31" y="251"/>
                    <a:pt x="30" y="261"/>
                  </a:cubicBezTo>
                  <a:cubicBezTo>
                    <a:pt x="28" y="275"/>
                    <a:pt x="25" y="289"/>
                    <a:pt x="24" y="304"/>
                  </a:cubicBezTo>
                  <a:cubicBezTo>
                    <a:pt x="26" y="304"/>
                    <a:pt x="45" y="309"/>
                    <a:pt x="45" y="309"/>
                  </a:cubicBezTo>
                  <a:cubicBezTo>
                    <a:pt x="47" y="305"/>
                    <a:pt x="47" y="299"/>
                    <a:pt x="50" y="295"/>
                  </a:cubicBezTo>
                  <a:cubicBezTo>
                    <a:pt x="53" y="293"/>
                    <a:pt x="57" y="292"/>
                    <a:pt x="60" y="292"/>
                  </a:cubicBezTo>
                  <a:cubicBezTo>
                    <a:pt x="61" y="292"/>
                    <a:pt x="69" y="291"/>
                    <a:pt x="69" y="290"/>
                  </a:cubicBezTo>
                  <a:cubicBezTo>
                    <a:pt x="69" y="295"/>
                    <a:pt x="68" y="301"/>
                    <a:pt x="68" y="306"/>
                  </a:cubicBezTo>
                  <a:cubicBezTo>
                    <a:pt x="68" y="324"/>
                    <a:pt x="65" y="343"/>
                    <a:pt x="66" y="361"/>
                  </a:cubicBezTo>
                  <a:cubicBezTo>
                    <a:pt x="67" y="367"/>
                    <a:pt x="65" y="373"/>
                    <a:pt x="66" y="378"/>
                  </a:cubicBezTo>
                  <a:cubicBezTo>
                    <a:pt x="67" y="384"/>
                    <a:pt x="71" y="387"/>
                    <a:pt x="74" y="391"/>
                  </a:cubicBezTo>
                  <a:cubicBezTo>
                    <a:pt x="77" y="393"/>
                    <a:pt x="77" y="394"/>
                    <a:pt x="76" y="397"/>
                  </a:cubicBezTo>
                  <a:cubicBezTo>
                    <a:pt x="75" y="402"/>
                    <a:pt x="74" y="407"/>
                    <a:pt x="74" y="413"/>
                  </a:cubicBezTo>
                  <a:cubicBezTo>
                    <a:pt x="74" y="418"/>
                    <a:pt x="73" y="425"/>
                    <a:pt x="79" y="429"/>
                  </a:cubicBezTo>
                  <a:cubicBezTo>
                    <a:pt x="83" y="431"/>
                    <a:pt x="89" y="431"/>
                    <a:pt x="93" y="431"/>
                  </a:cubicBezTo>
                  <a:cubicBezTo>
                    <a:pt x="101" y="430"/>
                    <a:pt x="101" y="424"/>
                    <a:pt x="100" y="418"/>
                  </a:cubicBezTo>
                  <a:cubicBezTo>
                    <a:pt x="99" y="410"/>
                    <a:pt x="95" y="401"/>
                    <a:pt x="97" y="393"/>
                  </a:cubicBezTo>
                  <a:cubicBezTo>
                    <a:pt x="98" y="390"/>
                    <a:pt x="100" y="386"/>
                    <a:pt x="99" y="383"/>
                  </a:cubicBezTo>
                  <a:cubicBezTo>
                    <a:pt x="97" y="376"/>
                    <a:pt x="97" y="369"/>
                    <a:pt x="97" y="362"/>
                  </a:cubicBezTo>
                  <a:cubicBezTo>
                    <a:pt x="97" y="352"/>
                    <a:pt x="95" y="343"/>
                    <a:pt x="95" y="333"/>
                  </a:cubicBezTo>
                  <a:cubicBezTo>
                    <a:pt x="96" y="327"/>
                    <a:pt x="98" y="321"/>
                    <a:pt x="100" y="315"/>
                  </a:cubicBezTo>
                  <a:cubicBezTo>
                    <a:pt x="101" y="309"/>
                    <a:pt x="101" y="302"/>
                    <a:pt x="102" y="296"/>
                  </a:cubicBezTo>
                  <a:cubicBezTo>
                    <a:pt x="103" y="289"/>
                    <a:pt x="105" y="283"/>
                    <a:pt x="107" y="276"/>
                  </a:cubicBezTo>
                  <a:cubicBezTo>
                    <a:pt x="108" y="273"/>
                    <a:pt x="112" y="266"/>
                    <a:pt x="114" y="273"/>
                  </a:cubicBezTo>
                  <a:cubicBezTo>
                    <a:pt x="115" y="279"/>
                    <a:pt x="115" y="285"/>
                    <a:pt x="116" y="291"/>
                  </a:cubicBezTo>
                  <a:cubicBezTo>
                    <a:pt x="117" y="299"/>
                    <a:pt x="118" y="305"/>
                    <a:pt x="118" y="313"/>
                  </a:cubicBezTo>
                  <a:cubicBezTo>
                    <a:pt x="119" y="318"/>
                    <a:pt x="120" y="323"/>
                    <a:pt x="119" y="328"/>
                  </a:cubicBezTo>
                  <a:cubicBezTo>
                    <a:pt x="118" y="334"/>
                    <a:pt x="120" y="340"/>
                    <a:pt x="121" y="346"/>
                  </a:cubicBezTo>
                  <a:cubicBezTo>
                    <a:pt x="122" y="356"/>
                    <a:pt x="122" y="366"/>
                    <a:pt x="121" y="377"/>
                  </a:cubicBezTo>
                  <a:cubicBezTo>
                    <a:pt x="121" y="382"/>
                    <a:pt x="121" y="387"/>
                    <a:pt x="120" y="392"/>
                  </a:cubicBezTo>
                  <a:cubicBezTo>
                    <a:pt x="120" y="395"/>
                    <a:pt x="118" y="399"/>
                    <a:pt x="121" y="402"/>
                  </a:cubicBezTo>
                  <a:cubicBezTo>
                    <a:pt x="122" y="403"/>
                    <a:pt x="124" y="404"/>
                    <a:pt x="124" y="406"/>
                  </a:cubicBezTo>
                  <a:cubicBezTo>
                    <a:pt x="124" y="409"/>
                    <a:pt x="123" y="411"/>
                    <a:pt x="122" y="413"/>
                  </a:cubicBezTo>
                  <a:cubicBezTo>
                    <a:pt x="119" y="422"/>
                    <a:pt x="121" y="430"/>
                    <a:pt x="121" y="438"/>
                  </a:cubicBezTo>
                  <a:cubicBezTo>
                    <a:pt x="121" y="445"/>
                    <a:pt x="120" y="454"/>
                    <a:pt x="127" y="458"/>
                  </a:cubicBezTo>
                  <a:cubicBezTo>
                    <a:pt x="132" y="460"/>
                    <a:pt x="142" y="460"/>
                    <a:pt x="146" y="454"/>
                  </a:cubicBezTo>
                  <a:cubicBezTo>
                    <a:pt x="151" y="445"/>
                    <a:pt x="141" y="436"/>
                    <a:pt x="145" y="427"/>
                  </a:cubicBezTo>
                  <a:cubicBezTo>
                    <a:pt x="147" y="423"/>
                    <a:pt x="148" y="421"/>
                    <a:pt x="147" y="416"/>
                  </a:cubicBezTo>
                  <a:cubicBezTo>
                    <a:pt x="147" y="411"/>
                    <a:pt x="150" y="408"/>
                    <a:pt x="151" y="403"/>
                  </a:cubicBezTo>
                  <a:cubicBezTo>
                    <a:pt x="153" y="390"/>
                    <a:pt x="152" y="376"/>
                    <a:pt x="153" y="363"/>
                  </a:cubicBezTo>
                  <a:cubicBezTo>
                    <a:pt x="153" y="365"/>
                    <a:pt x="157" y="370"/>
                    <a:pt x="158" y="372"/>
                  </a:cubicBezTo>
                  <a:cubicBezTo>
                    <a:pt x="160" y="376"/>
                    <a:pt x="163" y="379"/>
                    <a:pt x="166" y="382"/>
                  </a:cubicBezTo>
                  <a:cubicBezTo>
                    <a:pt x="172" y="389"/>
                    <a:pt x="186" y="407"/>
                    <a:pt x="196" y="398"/>
                  </a:cubicBezTo>
                  <a:cubicBezTo>
                    <a:pt x="200" y="395"/>
                    <a:pt x="201" y="390"/>
                    <a:pt x="202" y="384"/>
                  </a:cubicBezTo>
                  <a:cubicBezTo>
                    <a:pt x="204" y="361"/>
                    <a:pt x="203" y="338"/>
                    <a:pt x="200" y="315"/>
                  </a:cubicBezTo>
                  <a:cubicBezTo>
                    <a:pt x="199" y="307"/>
                    <a:pt x="198" y="300"/>
                    <a:pt x="197" y="292"/>
                  </a:cubicBezTo>
                  <a:cubicBezTo>
                    <a:pt x="197" y="286"/>
                    <a:pt x="196" y="279"/>
                    <a:pt x="194" y="273"/>
                  </a:cubicBezTo>
                  <a:cubicBezTo>
                    <a:pt x="192" y="269"/>
                    <a:pt x="188" y="267"/>
                    <a:pt x="187" y="263"/>
                  </a:cubicBezTo>
                  <a:cubicBezTo>
                    <a:pt x="186" y="258"/>
                    <a:pt x="191" y="257"/>
                    <a:pt x="192" y="253"/>
                  </a:cubicBezTo>
                  <a:cubicBezTo>
                    <a:pt x="193" y="250"/>
                    <a:pt x="192" y="247"/>
                    <a:pt x="194" y="244"/>
                  </a:cubicBezTo>
                  <a:cubicBezTo>
                    <a:pt x="195" y="243"/>
                    <a:pt x="195" y="243"/>
                    <a:pt x="196" y="241"/>
                  </a:cubicBezTo>
                  <a:cubicBezTo>
                    <a:pt x="199" y="223"/>
                    <a:pt x="191" y="205"/>
                    <a:pt x="186" y="187"/>
                  </a:cubicBezTo>
                  <a:cubicBezTo>
                    <a:pt x="183" y="178"/>
                    <a:pt x="181" y="168"/>
                    <a:pt x="178" y="158"/>
                  </a:cubicBezTo>
                  <a:cubicBezTo>
                    <a:pt x="176" y="151"/>
                    <a:pt x="174" y="145"/>
                    <a:pt x="173" y="138"/>
                  </a:cubicBezTo>
                  <a:cubicBezTo>
                    <a:pt x="168" y="119"/>
                    <a:pt x="165" y="99"/>
                    <a:pt x="148" y="87"/>
                  </a:cubicBezTo>
                  <a:cubicBezTo>
                    <a:pt x="144" y="84"/>
                    <a:pt x="139" y="81"/>
                    <a:pt x="134" y="78"/>
                  </a:cubicBezTo>
                  <a:cubicBezTo>
                    <a:pt x="126" y="74"/>
                    <a:pt x="118" y="72"/>
                    <a:pt x="113" y="64"/>
                  </a:cubicBezTo>
                  <a:cubicBezTo>
                    <a:pt x="112" y="61"/>
                    <a:pt x="112" y="58"/>
                    <a:pt x="112" y="55"/>
                  </a:cubicBezTo>
                  <a:cubicBezTo>
                    <a:pt x="112" y="52"/>
                    <a:pt x="115" y="52"/>
                    <a:pt x="117" y="50"/>
                  </a:cubicBezTo>
                  <a:cubicBezTo>
                    <a:pt x="119" y="47"/>
                    <a:pt x="121" y="38"/>
                    <a:pt x="117" y="37"/>
                  </a:cubicBezTo>
                  <a:cubicBezTo>
                    <a:pt x="119" y="37"/>
                    <a:pt x="119" y="28"/>
                    <a:pt x="119" y="28"/>
                  </a:cubicBezTo>
                  <a:cubicBezTo>
                    <a:pt x="120" y="21"/>
                    <a:pt x="116" y="14"/>
                    <a:pt x="111" y="9"/>
                  </a:cubicBezTo>
                  <a:cubicBezTo>
                    <a:pt x="108" y="7"/>
                    <a:pt x="105" y="5"/>
                    <a:pt x="102" y="4"/>
                  </a:cubicBezTo>
                  <a:cubicBezTo>
                    <a:pt x="93" y="0"/>
                    <a:pt x="78" y="4"/>
                    <a:pt x="75" y="14"/>
                  </a:cubicBezTo>
                  <a:cubicBezTo>
                    <a:pt x="74" y="17"/>
                    <a:pt x="74" y="21"/>
                    <a:pt x="73" y="25"/>
                  </a:cubicBezTo>
                  <a:cubicBezTo>
                    <a:pt x="72" y="26"/>
                    <a:pt x="72" y="29"/>
                    <a:pt x="70" y="30"/>
                  </a:cubicBezTo>
                  <a:cubicBezTo>
                    <a:pt x="69" y="31"/>
                    <a:pt x="67" y="31"/>
                    <a:pt x="66" y="32"/>
                  </a:cubicBezTo>
                  <a:cubicBezTo>
                    <a:pt x="65" y="33"/>
                    <a:pt x="65" y="35"/>
                    <a:pt x="65" y="37"/>
                  </a:cubicBezTo>
                  <a:cubicBezTo>
                    <a:pt x="65" y="41"/>
                    <a:pt x="66" y="42"/>
                    <a:pt x="70" y="43"/>
                  </a:cubicBezTo>
                  <a:cubicBezTo>
                    <a:pt x="69" y="52"/>
                    <a:pt x="71" y="61"/>
                    <a:pt x="79" y="67"/>
                  </a:cubicBezTo>
                  <a:cubicBezTo>
                    <a:pt x="79" y="67"/>
                    <a:pt x="77" y="71"/>
                    <a:pt x="76" y="71"/>
                  </a:cubicBezTo>
                  <a:cubicBezTo>
                    <a:pt x="72" y="75"/>
                    <a:pt x="65" y="75"/>
                    <a:pt x="60" y="78"/>
                  </a:cubicBezTo>
                  <a:cubicBezTo>
                    <a:pt x="55" y="81"/>
                    <a:pt x="50" y="86"/>
                    <a:pt x="45" y="90"/>
                  </a:cubicBezTo>
                  <a:cubicBezTo>
                    <a:pt x="40" y="95"/>
                    <a:pt x="35" y="99"/>
                    <a:pt x="32" y="105"/>
                  </a:cubicBezTo>
                  <a:cubicBezTo>
                    <a:pt x="30" y="110"/>
                    <a:pt x="29" y="117"/>
                    <a:pt x="28" y="122"/>
                  </a:cubicBezTo>
                  <a:cubicBezTo>
                    <a:pt x="25" y="129"/>
                    <a:pt x="22" y="135"/>
                    <a:pt x="20" y="141"/>
                  </a:cubicBezTo>
                  <a:cubicBezTo>
                    <a:pt x="18" y="147"/>
                    <a:pt x="18" y="154"/>
                    <a:pt x="16" y="160"/>
                  </a:cubicBezTo>
                  <a:cubicBezTo>
                    <a:pt x="14" y="164"/>
                    <a:pt x="12" y="168"/>
                    <a:pt x="10" y="172"/>
                  </a:cubicBezTo>
                  <a:cubicBezTo>
                    <a:pt x="7" y="177"/>
                    <a:pt x="0" y="192"/>
                    <a:pt x="7" y="195"/>
                  </a:cubicBezTo>
                  <a:close/>
                  <a:moveTo>
                    <a:pt x="164" y="206"/>
                  </a:moveTo>
                  <a:cubicBezTo>
                    <a:pt x="167" y="219"/>
                    <a:pt x="167" y="219"/>
                    <a:pt x="167" y="219"/>
                  </a:cubicBezTo>
                  <a:cubicBezTo>
                    <a:pt x="169" y="225"/>
                    <a:pt x="172" y="230"/>
                    <a:pt x="174" y="235"/>
                  </a:cubicBezTo>
                  <a:cubicBezTo>
                    <a:pt x="177" y="240"/>
                    <a:pt x="173" y="247"/>
                    <a:pt x="173" y="252"/>
                  </a:cubicBezTo>
                  <a:cubicBezTo>
                    <a:pt x="173" y="256"/>
                    <a:pt x="170" y="258"/>
                    <a:pt x="167" y="259"/>
                  </a:cubicBezTo>
                  <a:cubicBezTo>
                    <a:pt x="168" y="259"/>
                    <a:pt x="168" y="248"/>
                    <a:pt x="168" y="247"/>
                  </a:cubicBezTo>
                  <a:cubicBezTo>
                    <a:pt x="168" y="240"/>
                    <a:pt x="167" y="232"/>
                    <a:pt x="166" y="225"/>
                  </a:cubicBezTo>
                  <a:cubicBezTo>
                    <a:pt x="166" y="225"/>
                    <a:pt x="164" y="206"/>
                    <a:pt x="164" y="20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718444" rtl="0" eaLnBrk="1" fontAlgn="base" latinLnBrk="0" hangingPunct="1">
                <a:lnSpc>
                  <a:spcPct val="100000"/>
                </a:lnSpc>
                <a:spcBef>
                  <a:spcPct val="0"/>
                </a:spcBef>
                <a:spcAft>
                  <a:spcPct val="0"/>
                </a:spcAft>
                <a:buClrTx/>
                <a:buSzTx/>
                <a:buFontTx/>
                <a:buNone/>
                <a:tabLst/>
                <a:defRPr/>
              </a:pPr>
              <a:endParaRPr kumimoji="0" lang="en-US" sz="1414"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charset="0"/>
              </a:endParaRPr>
            </a:p>
          </p:txBody>
        </p:sp>
        <p:sp>
          <p:nvSpPr>
            <p:cNvPr id="1635" name="Freeform 87">
              <a:extLst>
                <a:ext uri="{FF2B5EF4-FFF2-40B4-BE49-F238E27FC236}">
                  <a16:creationId xmlns:a16="http://schemas.microsoft.com/office/drawing/2014/main" xmlns="" id="{C6B87B10-F16B-4A97-B8BA-0E667A910A0F}"/>
                </a:ext>
              </a:extLst>
            </p:cNvPr>
            <p:cNvSpPr>
              <a:spLocks noEditPoints="1"/>
            </p:cNvSpPr>
            <p:nvPr/>
          </p:nvSpPr>
          <p:spPr bwMode="auto">
            <a:xfrm>
              <a:off x="173" y="2235"/>
              <a:ext cx="380" cy="672"/>
            </a:xfrm>
            <a:custGeom>
              <a:avLst/>
              <a:gdLst>
                <a:gd name="T0" fmla="*/ 73 w 258"/>
                <a:gd name="T1" fmla="*/ 276 h 458"/>
                <a:gd name="T2" fmla="*/ 73 w 258"/>
                <a:gd name="T3" fmla="*/ 337 h 458"/>
                <a:gd name="T4" fmla="*/ 80 w 258"/>
                <a:gd name="T5" fmla="*/ 387 h 458"/>
                <a:gd name="T6" fmla="*/ 98 w 258"/>
                <a:gd name="T7" fmla="*/ 391 h 458"/>
                <a:gd name="T8" fmla="*/ 98 w 258"/>
                <a:gd name="T9" fmla="*/ 341 h 458"/>
                <a:gd name="T10" fmla="*/ 107 w 258"/>
                <a:gd name="T11" fmla="*/ 323 h 458"/>
                <a:gd name="T12" fmla="*/ 105 w 258"/>
                <a:gd name="T13" fmla="*/ 388 h 458"/>
                <a:gd name="T14" fmla="*/ 106 w 258"/>
                <a:gd name="T15" fmla="*/ 422 h 458"/>
                <a:gd name="T16" fmla="*/ 126 w 258"/>
                <a:gd name="T17" fmla="*/ 430 h 458"/>
                <a:gd name="T18" fmla="*/ 131 w 258"/>
                <a:gd name="T19" fmla="*/ 362 h 458"/>
                <a:gd name="T20" fmla="*/ 141 w 258"/>
                <a:gd name="T21" fmla="*/ 271 h 458"/>
                <a:gd name="T22" fmla="*/ 154 w 258"/>
                <a:gd name="T23" fmla="*/ 205 h 458"/>
                <a:gd name="T24" fmla="*/ 148 w 258"/>
                <a:gd name="T25" fmla="*/ 150 h 458"/>
                <a:gd name="T26" fmla="*/ 159 w 258"/>
                <a:gd name="T27" fmla="*/ 189 h 458"/>
                <a:gd name="T28" fmla="*/ 162 w 258"/>
                <a:gd name="T29" fmla="*/ 325 h 458"/>
                <a:gd name="T30" fmla="*/ 160 w 258"/>
                <a:gd name="T31" fmla="*/ 422 h 458"/>
                <a:gd name="T32" fmla="*/ 166 w 258"/>
                <a:gd name="T33" fmla="*/ 454 h 458"/>
                <a:gd name="T34" fmla="*/ 189 w 258"/>
                <a:gd name="T35" fmla="*/ 454 h 458"/>
                <a:gd name="T36" fmla="*/ 218 w 258"/>
                <a:gd name="T37" fmla="*/ 451 h 458"/>
                <a:gd name="T38" fmla="*/ 236 w 258"/>
                <a:gd name="T39" fmla="*/ 433 h 458"/>
                <a:gd name="T40" fmla="*/ 250 w 258"/>
                <a:gd name="T41" fmla="*/ 409 h 458"/>
                <a:gd name="T42" fmla="*/ 237 w 258"/>
                <a:gd name="T43" fmla="*/ 320 h 458"/>
                <a:gd name="T44" fmla="*/ 199 w 258"/>
                <a:gd name="T45" fmla="*/ 313 h 458"/>
                <a:gd name="T46" fmla="*/ 179 w 258"/>
                <a:gd name="T47" fmla="*/ 312 h 458"/>
                <a:gd name="T48" fmla="*/ 175 w 258"/>
                <a:gd name="T49" fmla="*/ 267 h 458"/>
                <a:gd name="T50" fmla="*/ 173 w 258"/>
                <a:gd name="T51" fmla="*/ 194 h 458"/>
                <a:gd name="T52" fmla="*/ 173 w 258"/>
                <a:gd name="T53" fmla="*/ 173 h 458"/>
                <a:gd name="T54" fmla="*/ 165 w 258"/>
                <a:gd name="T55" fmla="*/ 146 h 458"/>
                <a:gd name="T56" fmla="*/ 164 w 258"/>
                <a:gd name="T57" fmla="*/ 102 h 458"/>
                <a:gd name="T58" fmla="*/ 165 w 258"/>
                <a:gd name="T59" fmla="*/ 82 h 458"/>
                <a:gd name="T60" fmla="*/ 159 w 258"/>
                <a:gd name="T61" fmla="*/ 71 h 458"/>
                <a:gd name="T62" fmla="*/ 154 w 258"/>
                <a:gd name="T63" fmla="*/ 59 h 458"/>
                <a:gd name="T64" fmla="*/ 151 w 258"/>
                <a:gd name="T65" fmla="*/ 48 h 458"/>
                <a:gd name="T66" fmla="*/ 109 w 258"/>
                <a:gd name="T67" fmla="*/ 8 h 458"/>
                <a:gd name="T68" fmla="*/ 90 w 258"/>
                <a:gd name="T69" fmla="*/ 44 h 458"/>
                <a:gd name="T70" fmla="*/ 90 w 258"/>
                <a:gd name="T71" fmla="*/ 55 h 458"/>
                <a:gd name="T72" fmla="*/ 67 w 258"/>
                <a:gd name="T73" fmla="*/ 72 h 458"/>
                <a:gd name="T74" fmla="*/ 43 w 258"/>
                <a:gd name="T75" fmla="*/ 140 h 458"/>
                <a:gd name="T76" fmla="*/ 29 w 258"/>
                <a:gd name="T77" fmla="*/ 175 h 458"/>
                <a:gd name="T78" fmla="*/ 5 w 258"/>
                <a:gd name="T79" fmla="*/ 219 h 458"/>
                <a:gd name="T80" fmla="*/ 2 w 258"/>
                <a:gd name="T81" fmla="*/ 253 h 458"/>
                <a:gd name="T82" fmla="*/ 172 w 258"/>
                <a:gd name="T83" fmla="*/ 313 h 458"/>
                <a:gd name="T84" fmla="*/ 66 w 258"/>
                <a:gd name="T85" fmla="*/ 171 h 458"/>
                <a:gd name="T86" fmla="*/ 74 w 258"/>
                <a:gd name="T87" fmla="*/ 193 h 458"/>
                <a:gd name="T88" fmla="*/ 66 w 258"/>
                <a:gd name="T89" fmla="*/ 171 h 458"/>
                <a:gd name="T90" fmla="*/ 61 w 258"/>
                <a:gd name="T91" fmla="*/ 167 h 458"/>
                <a:gd name="T92" fmla="*/ 62 w 258"/>
                <a:gd name="T93" fmla="*/ 194 h 458"/>
                <a:gd name="T94" fmla="*/ 56 w 258"/>
                <a:gd name="T95" fmla="*/ 177 h 458"/>
                <a:gd name="T96" fmla="*/ 59 w 258"/>
                <a:gd name="T97" fmla="*/ 159 h 458"/>
                <a:gd name="T98" fmla="*/ 45 w 258"/>
                <a:gd name="T99" fmla="*/ 191 h 458"/>
                <a:gd name="T100" fmla="*/ 39 w 258"/>
                <a:gd name="T101" fmla="*/ 157 h 458"/>
                <a:gd name="T102" fmla="*/ 30 w 258"/>
                <a:gd name="T103" fmla="*/ 191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8" h="458">
                  <a:moveTo>
                    <a:pt x="2" y="253"/>
                  </a:moveTo>
                  <a:cubicBezTo>
                    <a:pt x="9" y="268"/>
                    <a:pt x="30" y="274"/>
                    <a:pt x="45" y="277"/>
                  </a:cubicBezTo>
                  <a:cubicBezTo>
                    <a:pt x="47" y="277"/>
                    <a:pt x="73" y="279"/>
                    <a:pt x="73" y="276"/>
                  </a:cubicBezTo>
                  <a:cubicBezTo>
                    <a:pt x="73" y="281"/>
                    <a:pt x="73" y="285"/>
                    <a:pt x="73" y="289"/>
                  </a:cubicBezTo>
                  <a:cubicBezTo>
                    <a:pt x="74" y="297"/>
                    <a:pt x="78" y="306"/>
                    <a:pt x="76" y="314"/>
                  </a:cubicBezTo>
                  <a:cubicBezTo>
                    <a:pt x="75" y="322"/>
                    <a:pt x="72" y="329"/>
                    <a:pt x="73" y="337"/>
                  </a:cubicBezTo>
                  <a:cubicBezTo>
                    <a:pt x="73" y="345"/>
                    <a:pt x="74" y="353"/>
                    <a:pt x="74" y="361"/>
                  </a:cubicBezTo>
                  <a:cubicBezTo>
                    <a:pt x="75" y="367"/>
                    <a:pt x="78" y="368"/>
                    <a:pt x="80" y="372"/>
                  </a:cubicBezTo>
                  <a:cubicBezTo>
                    <a:pt x="83" y="377"/>
                    <a:pt x="80" y="383"/>
                    <a:pt x="80" y="387"/>
                  </a:cubicBezTo>
                  <a:cubicBezTo>
                    <a:pt x="80" y="397"/>
                    <a:pt x="78" y="418"/>
                    <a:pt x="90" y="423"/>
                  </a:cubicBezTo>
                  <a:cubicBezTo>
                    <a:pt x="95" y="425"/>
                    <a:pt x="97" y="420"/>
                    <a:pt x="99" y="416"/>
                  </a:cubicBezTo>
                  <a:cubicBezTo>
                    <a:pt x="101" y="408"/>
                    <a:pt x="99" y="399"/>
                    <a:pt x="98" y="391"/>
                  </a:cubicBezTo>
                  <a:cubicBezTo>
                    <a:pt x="96" y="384"/>
                    <a:pt x="96" y="377"/>
                    <a:pt x="96" y="370"/>
                  </a:cubicBezTo>
                  <a:cubicBezTo>
                    <a:pt x="97" y="365"/>
                    <a:pt x="97" y="359"/>
                    <a:pt x="98" y="354"/>
                  </a:cubicBezTo>
                  <a:cubicBezTo>
                    <a:pt x="98" y="349"/>
                    <a:pt x="97" y="345"/>
                    <a:pt x="98" y="341"/>
                  </a:cubicBezTo>
                  <a:cubicBezTo>
                    <a:pt x="99" y="336"/>
                    <a:pt x="101" y="332"/>
                    <a:pt x="102" y="328"/>
                  </a:cubicBezTo>
                  <a:cubicBezTo>
                    <a:pt x="104" y="323"/>
                    <a:pt x="103" y="317"/>
                    <a:pt x="104" y="311"/>
                  </a:cubicBezTo>
                  <a:cubicBezTo>
                    <a:pt x="103" y="315"/>
                    <a:pt x="106" y="319"/>
                    <a:pt x="107" y="323"/>
                  </a:cubicBezTo>
                  <a:cubicBezTo>
                    <a:pt x="108" y="332"/>
                    <a:pt x="107" y="342"/>
                    <a:pt x="106" y="352"/>
                  </a:cubicBezTo>
                  <a:cubicBezTo>
                    <a:pt x="105" y="361"/>
                    <a:pt x="106" y="370"/>
                    <a:pt x="106" y="379"/>
                  </a:cubicBezTo>
                  <a:cubicBezTo>
                    <a:pt x="106" y="382"/>
                    <a:pt x="105" y="385"/>
                    <a:pt x="105" y="388"/>
                  </a:cubicBezTo>
                  <a:cubicBezTo>
                    <a:pt x="106" y="390"/>
                    <a:pt x="107" y="392"/>
                    <a:pt x="107" y="395"/>
                  </a:cubicBezTo>
                  <a:cubicBezTo>
                    <a:pt x="107" y="398"/>
                    <a:pt x="105" y="401"/>
                    <a:pt x="105" y="405"/>
                  </a:cubicBezTo>
                  <a:cubicBezTo>
                    <a:pt x="105" y="411"/>
                    <a:pt x="106" y="416"/>
                    <a:pt x="106" y="422"/>
                  </a:cubicBezTo>
                  <a:cubicBezTo>
                    <a:pt x="106" y="427"/>
                    <a:pt x="105" y="433"/>
                    <a:pt x="105" y="438"/>
                  </a:cubicBezTo>
                  <a:cubicBezTo>
                    <a:pt x="105" y="444"/>
                    <a:pt x="106" y="453"/>
                    <a:pt x="113" y="454"/>
                  </a:cubicBezTo>
                  <a:cubicBezTo>
                    <a:pt x="127" y="456"/>
                    <a:pt x="126" y="440"/>
                    <a:pt x="126" y="430"/>
                  </a:cubicBezTo>
                  <a:cubicBezTo>
                    <a:pt x="125" y="422"/>
                    <a:pt x="123" y="413"/>
                    <a:pt x="125" y="405"/>
                  </a:cubicBezTo>
                  <a:cubicBezTo>
                    <a:pt x="126" y="398"/>
                    <a:pt x="129" y="391"/>
                    <a:pt x="130" y="384"/>
                  </a:cubicBezTo>
                  <a:cubicBezTo>
                    <a:pt x="131" y="377"/>
                    <a:pt x="130" y="370"/>
                    <a:pt x="131" y="362"/>
                  </a:cubicBezTo>
                  <a:cubicBezTo>
                    <a:pt x="132" y="353"/>
                    <a:pt x="135" y="344"/>
                    <a:pt x="137" y="335"/>
                  </a:cubicBezTo>
                  <a:cubicBezTo>
                    <a:pt x="137" y="328"/>
                    <a:pt x="138" y="321"/>
                    <a:pt x="137" y="315"/>
                  </a:cubicBezTo>
                  <a:cubicBezTo>
                    <a:pt x="136" y="300"/>
                    <a:pt x="137" y="286"/>
                    <a:pt x="141" y="271"/>
                  </a:cubicBezTo>
                  <a:cubicBezTo>
                    <a:pt x="143" y="262"/>
                    <a:pt x="146" y="254"/>
                    <a:pt x="149" y="246"/>
                  </a:cubicBezTo>
                  <a:cubicBezTo>
                    <a:pt x="151" y="239"/>
                    <a:pt x="151" y="231"/>
                    <a:pt x="152" y="224"/>
                  </a:cubicBezTo>
                  <a:cubicBezTo>
                    <a:pt x="152" y="218"/>
                    <a:pt x="152" y="211"/>
                    <a:pt x="154" y="205"/>
                  </a:cubicBezTo>
                  <a:cubicBezTo>
                    <a:pt x="156" y="198"/>
                    <a:pt x="153" y="191"/>
                    <a:pt x="151" y="184"/>
                  </a:cubicBezTo>
                  <a:cubicBezTo>
                    <a:pt x="149" y="177"/>
                    <a:pt x="146" y="170"/>
                    <a:pt x="147" y="162"/>
                  </a:cubicBezTo>
                  <a:cubicBezTo>
                    <a:pt x="147" y="158"/>
                    <a:pt x="147" y="154"/>
                    <a:pt x="148" y="150"/>
                  </a:cubicBezTo>
                  <a:cubicBezTo>
                    <a:pt x="148" y="156"/>
                    <a:pt x="146" y="164"/>
                    <a:pt x="151" y="169"/>
                  </a:cubicBezTo>
                  <a:cubicBezTo>
                    <a:pt x="154" y="173"/>
                    <a:pt x="155" y="177"/>
                    <a:pt x="156" y="182"/>
                  </a:cubicBezTo>
                  <a:cubicBezTo>
                    <a:pt x="157" y="185"/>
                    <a:pt x="157" y="187"/>
                    <a:pt x="159" y="189"/>
                  </a:cubicBezTo>
                  <a:cubicBezTo>
                    <a:pt x="159" y="190"/>
                    <a:pt x="164" y="194"/>
                    <a:pt x="164" y="194"/>
                  </a:cubicBezTo>
                  <a:cubicBezTo>
                    <a:pt x="164" y="194"/>
                    <a:pt x="165" y="319"/>
                    <a:pt x="165" y="319"/>
                  </a:cubicBezTo>
                  <a:cubicBezTo>
                    <a:pt x="165" y="321"/>
                    <a:pt x="162" y="323"/>
                    <a:pt x="162" y="325"/>
                  </a:cubicBezTo>
                  <a:cubicBezTo>
                    <a:pt x="160" y="330"/>
                    <a:pt x="161" y="335"/>
                    <a:pt x="161" y="340"/>
                  </a:cubicBezTo>
                  <a:cubicBezTo>
                    <a:pt x="162" y="346"/>
                    <a:pt x="162" y="351"/>
                    <a:pt x="162" y="357"/>
                  </a:cubicBezTo>
                  <a:cubicBezTo>
                    <a:pt x="162" y="379"/>
                    <a:pt x="160" y="400"/>
                    <a:pt x="160" y="422"/>
                  </a:cubicBezTo>
                  <a:cubicBezTo>
                    <a:pt x="160" y="427"/>
                    <a:pt x="158" y="433"/>
                    <a:pt x="160" y="437"/>
                  </a:cubicBezTo>
                  <a:cubicBezTo>
                    <a:pt x="160" y="439"/>
                    <a:pt x="162" y="441"/>
                    <a:pt x="162" y="442"/>
                  </a:cubicBezTo>
                  <a:cubicBezTo>
                    <a:pt x="162" y="445"/>
                    <a:pt x="163" y="453"/>
                    <a:pt x="166" y="454"/>
                  </a:cubicBezTo>
                  <a:cubicBezTo>
                    <a:pt x="172" y="458"/>
                    <a:pt x="172" y="443"/>
                    <a:pt x="172" y="443"/>
                  </a:cubicBezTo>
                  <a:cubicBezTo>
                    <a:pt x="182" y="444"/>
                    <a:pt x="182" y="444"/>
                    <a:pt x="182" y="444"/>
                  </a:cubicBezTo>
                  <a:cubicBezTo>
                    <a:pt x="184" y="445"/>
                    <a:pt x="184" y="457"/>
                    <a:pt x="189" y="454"/>
                  </a:cubicBezTo>
                  <a:cubicBezTo>
                    <a:pt x="190" y="453"/>
                    <a:pt x="192" y="445"/>
                    <a:pt x="192" y="445"/>
                  </a:cubicBezTo>
                  <a:cubicBezTo>
                    <a:pt x="197" y="445"/>
                    <a:pt x="202" y="445"/>
                    <a:pt x="206" y="445"/>
                  </a:cubicBezTo>
                  <a:cubicBezTo>
                    <a:pt x="213" y="445"/>
                    <a:pt x="217" y="443"/>
                    <a:pt x="218" y="451"/>
                  </a:cubicBezTo>
                  <a:cubicBezTo>
                    <a:pt x="220" y="457"/>
                    <a:pt x="225" y="456"/>
                    <a:pt x="226" y="450"/>
                  </a:cubicBezTo>
                  <a:cubicBezTo>
                    <a:pt x="227" y="449"/>
                    <a:pt x="226" y="441"/>
                    <a:pt x="227" y="441"/>
                  </a:cubicBezTo>
                  <a:cubicBezTo>
                    <a:pt x="227" y="440"/>
                    <a:pt x="236" y="433"/>
                    <a:pt x="236" y="433"/>
                  </a:cubicBezTo>
                  <a:cubicBezTo>
                    <a:pt x="232" y="436"/>
                    <a:pt x="238" y="450"/>
                    <a:pt x="242" y="440"/>
                  </a:cubicBezTo>
                  <a:cubicBezTo>
                    <a:pt x="244" y="437"/>
                    <a:pt x="243" y="432"/>
                    <a:pt x="243" y="428"/>
                  </a:cubicBezTo>
                  <a:cubicBezTo>
                    <a:pt x="243" y="421"/>
                    <a:pt x="248" y="416"/>
                    <a:pt x="250" y="409"/>
                  </a:cubicBezTo>
                  <a:cubicBezTo>
                    <a:pt x="254" y="400"/>
                    <a:pt x="254" y="390"/>
                    <a:pt x="255" y="381"/>
                  </a:cubicBezTo>
                  <a:cubicBezTo>
                    <a:pt x="258" y="365"/>
                    <a:pt x="255" y="342"/>
                    <a:pt x="243" y="330"/>
                  </a:cubicBezTo>
                  <a:cubicBezTo>
                    <a:pt x="240" y="327"/>
                    <a:pt x="240" y="323"/>
                    <a:pt x="237" y="320"/>
                  </a:cubicBezTo>
                  <a:cubicBezTo>
                    <a:pt x="234" y="318"/>
                    <a:pt x="231" y="319"/>
                    <a:pt x="228" y="317"/>
                  </a:cubicBezTo>
                  <a:cubicBezTo>
                    <a:pt x="226" y="315"/>
                    <a:pt x="225" y="312"/>
                    <a:pt x="222" y="312"/>
                  </a:cubicBezTo>
                  <a:cubicBezTo>
                    <a:pt x="214" y="310"/>
                    <a:pt x="206" y="315"/>
                    <a:pt x="199" y="313"/>
                  </a:cubicBezTo>
                  <a:cubicBezTo>
                    <a:pt x="196" y="312"/>
                    <a:pt x="196" y="310"/>
                    <a:pt x="194" y="308"/>
                  </a:cubicBezTo>
                  <a:cubicBezTo>
                    <a:pt x="192" y="306"/>
                    <a:pt x="189" y="305"/>
                    <a:pt x="186" y="307"/>
                  </a:cubicBezTo>
                  <a:cubicBezTo>
                    <a:pt x="183" y="308"/>
                    <a:pt x="182" y="312"/>
                    <a:pt x="179" y="312"/>
                  </a:cubicBezTo>
                  <a:cubicBezTo>
                    <a:pt x="175" y="312"/>
                    <a:pt x="177" y="310"/>
                    <a:pt x="177" y="307"/>
                  </a:cubicBezTo>
                  <a:cubicBezTo>
                    <a:pt x="177" y="304"/>
                    <a:pt x="176" y="300"/>
                    <a:pt x="176" y="297"/>
                  </a:cubicBezTo>
                  <a:cubicBezTo>
                    <a:pt x="177" y="287"/>
                    <a:pt x="176" y="277"/>
                    <a:pt x="175" y="267"/>
                  </a:cubicBezTo>
                  <a:cubicBezTo>
                    <a:pt x="175" y="256"/>
                    <a:pt x="175" y="245"/>
                    <a:pt x="174" y="233"/>
                  </a:cubicBezTo>
                  <a:cubicBezTo>
                    <a:pt x="174" y="224"/>
                    <a:pt x="174" y="215"/>
                    <a:pt x="174" y="206"/>
                  </a:cubicBezTo>
                  <a:cubicBezTo>
                    <a:pt x="173" y="202"/>
                    <a:pt x="173" y="198"/>
                    <a:pt x="173" y="194"/>
                  </a:cubicBezTo>
                  <a:cubicBezTo>
                    <a:pt x="173" y="194"/>
                    <a:pt x="177" y="191"/>
                    <a:pt x="177" y="191"/>
                  </a:cubicBezTo>
                  <a:cubicBezTo>
                    <a:pt x="178" y="189"/>
                    <a:pt x="179" y="187"/>
                    <a:pt x="180" y="186"/>
                  </a:cubicBezTo>
                  <a:cubicBezTo>
                    <a:pt x="182" y="178"/>
                    <a:pt x="175" y="178"/>
                    <a:pt x="173" y="173"/>
                  </a:cubicBezTo>
                  <a:cubicBezTo>
                    <a:pt x="171" y="169"/>
                    <a:pt x="169" y="166"/>
                    <a:pt x="168" y="162"/>
                  </a:cubicBezTo>
                  <a:cubicBezTo>
                    <a:pt x="167" y="159"/>
                    <a:pt x="169" y="155"/>
                    <a:pt x="168" y="152"/>
                  </a:cubicBezTo>
                  <a:cubicBezTo>
                    <a:pt x="167" y="150"/>
                    <a:pt x="165" y="148"/>
                    <a:pt x="165" y="146"/>
                  </a:cubicBezTo>
                  <a:cubicBezTo>
                    <a:pt x="165" y="141"/>
                    <a:pt x="167" y="138"/>
                    <a:pt x="167" y="133"/>
                  </a:cubicBezTo>
                  <a:cubicBezTo>
                    <a:pt x="167" y="129"/>
                    <a:pt x="166" y="124"/>
                    <a:pt x="165" y="120"/>
                  </a:cubicBezTo>
                  <a:cubicBezTo>
                    <a:pt x="164" y="114"/>
                    <a:pt x="164" y="108"/>
                    <a:pt x="164" y="102"/>
                  </a:cubicBezTo>
                  <a:cubicBezTo>
                    <a:pt x="164" y="100"/>
                    <a:pt x="161" y="83"/>
                    <a:pt x="160" y="83"/>
                  </a:cubicBezTo>
                  <a:cubicBezTo>
                    <a:pt x="162" y="83"/>
                    <a:pt x="163" y="86"/>
                    <a:pt x="164" y="88"/>
                  </a:cubicBezTo>
                  <a:cubicBezTo>
                    <a:pt x="163" y="86"/>
                    <a:pt x="166" y="84"/>
                    <a:pt x="165" y="82"/>
                  </a:cubicBezTo>
                  <a:cubicBezTo>
                    <a:pt x="165" y="79"/>
                    <a:pt x="163" y="78"/>
                    <a:pt x="162" y="76"/>
                  </a:cubicBezTo>
                  <a:cubicBezTo>
                    <a:pt x="158" y="73"/>
                    <a:pt x="154" y="71"/>
                    <a:pt x="151" y="67"/>
                  </a:cubicBezTo>
                  <a:cubicBezTo>
                    <a:pt x="153" y="68"/>
                    <a:pt x="158" y="68"/>
                    <a:pt x="159" y="71"/>
                  </a:cubicBezTo>
                  <a:cubicBezTo>
                    <a:pt x="159" y="69"/>
                    <a:pt x="155" y="63"/>
                    <a:pt x="153" y="64"/>
                  </a:cubicBezTo>
                  <a:cubicBezTo>
                    <a:pt x="155" y="63"/>
                    <a:pt x="158" y="64"/>
                    <a:pt x="159" y="63"/>
                  </a:cubicBezTo>
                  <a:cubicBezTo>
                    <a:pt x="158" y="62"/>
                    <a:pt x="156" y="60"/>
                    <a:pt x="154" y="59"/>
                  </a:cubicBezTo>
                  <a:cubicBezTo>
                    <a:pt x="152" y="58"/>
                    <a:pt x="150" y="56"/>
                    <a:pt x="148" y="54"/>
                  </a:cubicBezTo>
                  <a:cubicBezTo>
                    <a:pt x="149" y="54"/>
                    <a:pt x="153" y="54"/>
                    <a:pt x="153" y="53"/>
                  </a:cubicBezTo>
                  <a:cubicBezTo>
                    <a:pt x="155" y="52"/>
                    <a:pt x="152" y="50"/>
                    <a:pt x="151" y="48"/>
                  </a:cubicBezTo>
                  <a:cubicBezTo>
                    <a:pt x="145" y="40"/>
                    <a:pt x="147" y="29"/>
                    <a:pt x="142" y="21"/>
                  </a:cubicBezTo>
                  <a:cubicBezTo>
                    <a:pt x="140" y="17"/>
                    <a:pt x="137" y="12"/>
                    <a:pt x="133" y="9"/>
                  </a:cubicBezTo>
                  <a:cubicBezTo>
                    <a:pt x="125" y="2"/>
                    <a:pt x="117" y="0"/>
                    <a:pt x="109" y="8"/>
                  </a:cubicBezTo>
                  <a:cubicBezTo>
                    <a:pt x="104" y="11"/>
                    <a:pt x="101" y="17"/>
                    <a:pt x="98" y="22"/>
                  </a:cubicBezTo>
                  <a:cubicBezTo>
                    <a:pt x="96" y="26"/>
                    <a:pt x="94" y="30"/>
                    <a:pt x="93" y="34"/>
                  </a:cubicBezTo>
                  <a:cubicBezTo>
                    <a:pt x="92" y="37"/>
                    <a:pt x="92" y="41"/>
                    <a:pt x="90" y="44"/>
                  </a:cubicBezTo>
                  <a:cubicBezTo>
                    <a:pt x="88" y="46"/>
                    <a:pt x="85" y="49"/>
                    <a:pt x="86" y="51"/>
                  </a:cubicBezTo>
                  <a:cubicBezTo>
                    <a:pt x="86" y="51"/>
                    <a:pt x="93" y="44"/>
                    <a:pt x="93" y="45"/>
                  </a:cubicBezTo>
                  <a:cubicBezTo>
                    <a:pt x="94" y="48"/>
                    <a:pt x="91" y="52"/>
                    <a:pt x="90" y="55"/>
                  </a:cubicBezTo>
                  <a:cubicBezTo>
                    <a:pt x="88" y="57"/>
                    <a:pt x="85" y="62"/>
                    <a:pt x="83" y="63"/>
                  </a:cubicBezTo>
                  <a:cubicBezTo>
                    <a:pt x="79" y="65"/>
                    <a:pt x="77" y="65"/>
                    <a:pt x="75" y="68"/>
                  </a:cubicBezTo>
                  <a:cubicBezTo>
                    <a:pt x="72" y="71"/>
                    <a:pt x="70" y="71"/>
                    <a:pt x="67" y="72"/>
                  </a:cubicBezTo>
                  <a:cubicBezTo>
                    <a:pt x="57" y="75"/>
                    <a:pt x="56" y="87"/>
                    <a:pt x="54" y="95"/>
                  </a:cubicBezTo>
                  <a:cubicBezTo>
                    <a:pt x="52" y="105"/>
                    <a:pt x="50" y="115"/>
                    <a:pt x="48" y="125"/>
                  </a:cubicBezTo>
                  <a:cubicBezTo>
                    <a:pt x="47" y="130"/>
                    <a:pt x="45" y="135"/>
                    <a:pt x="43" y="140"/>
                  </a:cubicBezTo>
                  <a:cubicBezTo>
                    <a:pt x="43" y="141"/>
                    <a:pt x="42" y="150"/>
                    <a:pt x="44" y="150"/>
                  </a:cubicBezTo>
                  <a:cubicBezTo>
                    <a:pt x="38" y="151"/>
                    <a:pt x="36" y="154"/>
                    <a:pt x="34" y="160"/>
                  </a:cubicBezTo>
                  <a:cubicBezTo>
                    <a:pt x="33" y="165"/>
                    <a:pt x="31" y="170"/>
                    <a:pt x="29" y="175"/>
                  </a:cubicBezTo>
                  <a:cubicBezTo>
                    <a:pt x="29" y="176"/>
                    <a:pt x="25" y="191"/>
                    <a:pt x="25" y="191"/>
                  </a:cubicBezTo>
                  <a:cubicBezTo>
                    <a:pt x="17" y="192"/>
                    <a:pt x="13" y="200"/>
                    <a:pt x="10" y="207"/>
                  </a:cubicBezTo>
                  <a:cubicBezTo>
                    <a:pt x="8" y="211"/>
                    <a:pt x="7" y="215"/>
                    <a:pt x="5" y="219"/>
                  </a:cubicBezTo>
                  <a:cubicBezTo>
                    <a:pt x="4" y="222"/>
                    <a:pt x="3" y="226"/>
                    <a:pt x="2" y="229"/>
                  </a:cubicBezTo>
                  <a:cubicBezTo>
                    <a:pt x="2" y="231"/>
                    <a:pt x="2" y="233"/>
                    <a:pt x="1" y="235"/>
                  </a:cubicBezTo>
                  <a:cubicBezTo>
                    <a:pt x="1" y="240"/>
                    <a:pt x="0" y="247"/>
                    <a:pt x="2" y="253"/>
                  </a:cubicBezTo>
                  <a:close/>
                  <a:moveTo>
                    <a:pt x="168" y="197"/>
                  </a:moveTo>
                  <a:cubicBezTo>
                    <a:pt x="170" y="197"/>
                    <a:pt x="170" y="197"/>
                    <a:pt x="170" y="197"/>
                  </a:cubicBezTo>
                  <a:cubicBezTo>
                    <a:pt x="172" y="313"/>
                    <a:pt x="172" y="313"/>
                    <a:pt x="172" y="313"/>
                  </a:cubicBezTo>
                  <a:cubicBezTo>
                    <a:pt x="170" y="315"/>
                    <a:pt x="170" y="315"/>
                    <a:pt x="170" y="315"/>
                  </a:cubicBezTo>
                  <a:lnTo>
                    <a:pt x="168" y="197"/>
                  </a:lnTo>
                  <a:close/>
                  <a:moveTo>
                    <a:pt x="66" y="171"/>
                  </a:moveTo>
                  <a:cubicBezTo>
                    <a:pt x="66" y="170"/>
                    <a:pt x="66" y="158"/>
                    <a:pt x="66" y="158"/>
                  </a:cubicBezTo>
                  <a:cubicBezTo>
                    <a:pt x="68" y="164"/>
                    <a:pt x="69" y="169"/>
                    <a:pt x="70" y="175"/>
                  </a:cubicBezTo>
                  <a:cubicBezTo>
                    <a:pt x="70" y="177"/>
                    <a:pt x="72" y="194"/>
                    <a:pt x="74" y="193"/>
                  </a:cubicBezTo>
                  <a:cubicBezTo>
                    <a:pt x="68" y="194"/>
                    <a:pt x="68" y="194"/>
                    <a:pt x="68" y="194"/>
                  </a:cubicBezTo>
                  <a:cubicBezTo>
                    <a:pt x="67" y="184"/>
                    <a:pt x="67" y="184"/>
                    <a:pt x="67" y="184"/>
                  </a:cubicBezTo>
                  <a:cubicBezTo>
                    <a:pt x="67" y="184"/>
                    <a:pt x="66" y="173"/>
                    <a:pt x="66" y="171"/>
                  </a:cubicBezTo>
                  <a:close/>
                  <a:moveTo>
                    <a:pt x="56" y="177"/>
                  </a:moveTo>
                  <a:cubicBezTo>
                    <a:pt x="59" y="171"/>
                    <a:pt x="59" y="171"/>
                    <a:pt x="59" y="171"/>
                  </a:cubicBezTo>
                  <a:cubicBezTo>
                    <a:pt x="61" y="167"/>
                    <a:pt x="61" y="167"/>
                    <a:pt x="61" y="167"/>
                  </a:cubicBezTo>
                  <a:cubicBezTo>
                    <a:pt x="61" y="167"/>
                    <a:pt x="62" y="178"/>
                    <a:pt x="62" y="179"/>
                  </a:cubicBezTo>
                  <a:cubicBezTo>
                    <a:pt x="62" y="180"/>
                    <a:pt x="61" y="190"/>
                    <a:pt x="61" y="190"/>
                  </a:cubicBezTo>
                  <a:cubicBezTo>
                    <a:pt x="62" y="194"/>
                    <a:pt x="62" y="194"/>
                    <a:pt x="62" y="194"/>
                  </a:cubicBezTo>
                  <a:cubicBezTo>
                    <a:pt x="57" y="193"/>
                    <a:pt x="57" y="193"/>
                    <a:pt x="57" y="193"/>
                  </a:cubicBezTo>
                  <a:cubicBezTo>
                    <a:pt x="57" y="193"/>
                    <a:pt x="57" y="186"/>
                    <a:pt x="57" y="185"/>
                  </a:cubicBezTo>
                  <a:cubicBezTo>
                    <a:pt x="57" y="184"/>
                    <a:pt x="56" y="177"/>
                    <a:pt x="56" y="177"/>
                  </a:cubicBezTo>
                  <a:close/>
                  <a:moveTo>
                    <a:pt x="44" y="171"/>
                  </a:moveTo>
                  <a:cubicBezTo>
                    <a:pt x="44" y="169"/>
                    <a:pt x="45" y="156"/>
                    <a:pt x="45" y="156"/>
                  </a:cubicBezTo>
                  <a:cubicBezTo>
                    <a:pt x="50" y="158"/>
                    <a:pt x="54" y="164"/>
                    <a:pt x="59" y="159"/>
                  </a:cubicBezTo>
                  <a:cubicBezTo>
                    <a:pt x="58" y="168"/>
                    <a:pt x="49" y="174"/>
                    <a:pt x="51" y="184"/>
                  </a:cubicBezTo>
                  <a:cubicBezTo>
                    <a:pt x="51" y="185"/>
                    <a:pt x="53" y="192"/>
                    <a:pt x="54" y="192"/>
                  </a:cubicBezTo>
                  <a:cubicBezTo>
                    <a:pt x="54" y="192"/>
                    <a:pt x="45" y="191"/>
                    <a:pt x="45" y="191"/>
                  </a:cubicBezTo>
                  <a:cubicBezTo>
                    <a:pt x="45" y="191"/>
                    <a:pt x="44" y="172"/>
                    <a:pt x="44" y="171"/>
                  </a:cubicBezTo>
                  <a:close/>
                  <a:moveTo>
                    <a:pt x="30" y="191"/>
                  </a:moveTo>
                  <a:cubicBezTo>
                    <a:pt x="32" y="180"/>
                    <a:pt x="35" y="168"/>
                    <a:pt x="39" y="157"/>
                  </a:cubicBezTo>
                  <a:cubicBezTo>
                    <a:pt x="42" y="161"/>
                    <a:pt x="39" y="171"/>
                    <a:pt x="39" y="176"/>
                  </a:cubicBezTo>
                  <a:cubicBezTo>
                    <a:pt x="38" y="181"/>
                    <a:pt x="38" y="186"/>
                    <a:pt x="38" y="191"/>
                  </a:cubicBezTo>
                  <a:lnTo>
                    <a:pt x="30" y="1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718444" rtl="0" eaLnBrk="1" fontAlgn="base" latinLnBrk="0" hangingPunct="1">
                <a:lnSpc>
                  <a:spcPct val="100000"/>
                </a:lnSpc>
                <a:spcBef>
                  <a:spcPct val="0"/>
                </a:spcBef>
                <a:spcAft>
                  <a:spcPct val="0"/>
                </a:spcAft>
                <a:buClrTx/>
                <a:buSzTx/>
                <a:buFontTx/>
                <a:buNone/>
                <a:tabLst/>
                <a:defRPr/>
              </a:pPr>
              <a:endParaRPr kumimoji="0" lang="en-US" sz="1414"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charset="0"/>
              </a:endParaRPr>
            </a:p>
          </p:txBody>
        </p:sp>
      </p:grpSp>
      <p:sp>
        <p:nvSpPr>
          <p:cNvPr id="1636" name="Freeform: Shape 1635">
            <a:extLst>
              <a:ext uri="{FF2B5EF4-FFF2-40B4-BE49-F238E27FC236}">
                <a16:creationId xmlns:a16="http://schemas.microsoft.com/office/drawing/2014/main" xmlns="" id="{8C6152CD-3C62-41C8-9935-71518BAB0BF7}"/>
              </a:ext>
            </a:extLst>
          </p:cNvPr>
          <p:cNvSpPr/>
          <p:nvPr/>
        </p:nvSpPr>
        <p:spPr>
          <a:xfrm>
            <a:off x="1116693" y="2345210"/>
            <a:ext cx="4648443" cy="45719"/>
          </a:xfrm>
          <a:custGeom>
            <a:avLst/>
            <a:gdLst>
              <a:gd name="connsiteX0" fmla="*/ 0 w 5512158"/>
              <a:gd name="connsiteY0" fmla="*/ 0 h 0"/>
              <a:gd name="connsiteX1" fmla="*/ 5512158 w 5512158"/>
              <a:gd name="connsiteY1" fmla="*/ 0 h 0"/>
            </a:gdLst>
            <a:ahLst/>
            <a:cxnLst>
              <a:cxn ang="0">
                <a:pos x="connsiteX0" y="connsiteY0"/>
              </a:cxn>
              <a:cxn ang="0">
                <a:pos x="connsiteX1" y="connsiteY1"/>
              </a:cxn>
            </a:cxnLst>
            <a:rect l="l" t="t" r="r" b="b"/>
            <a:pathLst>
              <a:path w="5512158">
                <a:moveTo>
                  <a:pt x="0" y="0"/>
                </a:moveTo>
                <a:lnTo>
                  <a:pt x="5512158" y="0"/>
                </a:lnTo>
              </a:path>
            </a:pathLst>
          </a:custGeom>
          <a:noFill/>
          <a:ln w="6350" cap="flat" cmpd="sng" algn="ctr">
            <a:solidFill>
              <a:sysClr val="window" lastClr="FFFFFF">
                <a:lumMod val="65000"/>
              </a:sysClr>
            </a:solidFill>
            <a:prstDash val="sysDash"/>
          </a:ln>
          <a:effectLst/>
        </p:spPr>
        <p:txBody>
          <a:bodyPr rtlCol="0" anchor="ctr"/>
          <a:lstStyle/>
          <a:p>
            <a:pPr marL="0" marR="0" lvl="0" indent="0" algn="ctr" defTabSz="718444" eaLnBrk="1" fontAlgn="auto" latinLnBrk="0" hangingPunct="1">
              <a:lnSpc>
                <a:spcPct val="100000"/>
              </a:lnSpc>
              <a:spcBef>
                <a:spcPts val="0"/>
              </a:spcBef>
              <a:spcAft>
                <a:spcPts val="0"/>
              </a:spcAft>
              <a:buClrTx/>
              <a:buSzTx/>
              <a:buFontTx/>
              <a:buNone/>
              <a:tabLst/>
              <a:defRPr/>
            </a:pPr>
            <a:endParaRPr kumimoji="0" lang="en-US" sz="1414"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1637" name="Freeform: Shape 1636">
            <a:extLst>
              <a:ext uri="{FF2B5EF4-FFF2-40B4-BE49-F238E27FC236}">
                <a16:creationId xmlns:a16="http://schemas.microsoft.com/office/drawing/2014/main" xmlns="" id="{CF1509D1-505A-43D0-8E89-09DB56CB881D}"/>
              </a:ext>
            </a:extLst>
          </p:cNvPr>
          <p:cNvSpPr/>
          <p:nvPr/>
        </p:nvSpPr>
        <p:spPr>
          <a:xfrm>
            <a:off x="1130791" y="2635739"/>
            <a:ext cx="4648443" cy="45719"/>
          </a:xfrm>
          <a:custGeom>
            <a:avLst/>
            <a:gdLst>
              <a:gd name="connsiteX0" fmla="*/ 0 w 5512158"/>
              <a:gd name="connsiteY0" fmla="*/ 0 h 0"/>
              <a:gd name="connsiteX1" fmla="*/ 5512158 w 5512158"/>
              <a:gd name="connsiteY1" fmla="*/ 0 h 0"/>
            </a:gdLst>
            <a:ahLst/>
            <a:cxnLst>
              <a:cxn ang="0">
                <a:pos x="connsiteX0" y="connsiteY0"/>
              </a:cxn>
              <a:cxn ang="0">
                <a:pos x="connsiteX1" y="connsiteY1"/>
              </a:cxn>
            </a:cxnLst>
            <a:rect l="l" t="t" r="r" b="b"/>
            <a:pathLst>
              <a:path w="5512158">
                <a:moveTo>
                  <a:pt x="0" y="0"/>
                </a:moveTo>
                <a:lnTo>
                  <a:pt x="5512158" y="0"/>
                </a:lnTo>
              </a:path>
            </a:pathLst>
          </a:custGeom>
          <a:noFill/>
          <a:ln w="6350" cap="flat" cmpd="sng" algn="ctr">
            <a:solidFill>
              <a:sysClr val="window" lastClr="FFFFFF">
                <a:lumMod val="65000"/>
              </a:sysClr>
            </a:solidFill>
            <a:prstDash val="sysDash"/>
          </a:ln>
          <a:effectLst/>
        </p:spPr>
        <p:txBody>
          <a:bodyPr rtlCol="0" anchor="ctr"/>
          <a:lstStyle/>
          <a:p>
            <a:pPr marL="0" marR="0" lvl="0" indent="0" algn="ctr" defTabSz="718444" eaLnBrk="1" fontAlgn="auto" latinLnBrk="0" hangingPunct="1">
              <a:lnSpc>
                <a:spcPct val="100000"/>
              </a:lnSpc>
              <a:spcBef>
                <a:spcPts val="0"/>
              </a:spcBef>
              <a:spcAft>
                <a:spcPts val="0"/>
              </a:spcAft>
              <a:buClrTx/>
              <a:buSzTx/>
              <a:buFontTx/>
              <a:buNone/>
              <a:tabLst/>
              <a:defRPr/>
            </a:pPr>
            <a:endParaRPr kumimoji="0" lang="en-US" sz="1414"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1638" name="Freeform: Shape 1637">
            <a:extLst>
              <a:ext uri="{FF2B5EF4-FFF2-40B4-BE49-F238E27FC236}">
                <a16:creationId xmlns:a16="http://schemas.microsoft.com/office/drawing/2014/main" xmlns="" id="{EB869A6B-2FCD-4682-B099-0430D2A8B12B}"/>
              </a:ext>
            </a:extLst>
          </p:cNvPr>
          <p:cNvSpPr/>
          <p:nvPr/>
        </p:nvSpPr>
        <p:spPr>
          <a:xfrm>
            <a:off x="1083627" y="2997336"/>
            <a:ext cx="4648443" cy="45719"/>
          </a:xfrm>
          <a:custGeom>
            <a:avLst/>
            <a:gdLst>
              <a:gd name="connsiteX0" fmla="*/ 0 w 5512158"/>
              <a:gd name="connsiteY0" fmla="*/ 0 h 0"/>
              <a:gd name="connsiteX1" fmla="*/ 5512158 w 5512158"/>
              <a:gd name="connsiteY1" fmla="*/ 0 h 0"/>
            </a:gdLst>
            <a:ahLst/>
            <a:cxnLst>
              <a:cxn ang="0">
                <a:pos x="connsiteX0" y="connsiteY0"/>
              </a:cxn>
              <a:cxn ang="0">
                <a:pos x="connsiteX1" y="connsiteY1"/>
              </a:cxn>
            </a:cxnLst>
            <a:rect l="l" t="t" r="r" b="b"/>
            <a:pathLst>
              <a:path w="5512158">
                <a:moveTo>
                  <a:pt x="0" y="0"/>
                </a:moveTo>
                <a:lnTo>
                  <a:pt x="5512158" y="0"/>
                </a:lnTo>
              </a:path>
            </a:pathLst>
          </a:custGeom>
          <a:noFill/>
          <a:ln w="6350" cap="flat" cmpd="sng" algn="ctr">
            <a:solidFill>
              <a:sysClr val="window" lastClr="FFFFFF">
                <a:lumMod val="65000"/>
              </a:sysClr>
            </a:solidFill>
            <a:prstDash val="sysDash"/>
          </a:ln>
          <a:effectLst/>
        </p:spPr>
        <p:txBody>
          <a:bodyPr rtlCol="0" anchor="ctr"/>
          <a:lstStyle/>
          <a:p>
            <a:pPr marL="0" marR="0" lvl="0" indent="0" algn="ctr" defTabSz="718444" eaLnBrk="1" fontAlgn="auto" latinLnBrk="0" hangingPunct="1">
              <a:lnSpc>
                <a:spcPct val="100000"/>
              </a:lnSpc>
              <a:spcBef>
                <a:spcPts val="0"/>
              </a:spcBef>
              <a:spcAft>
                <a:spcPts val="0"/>
              </a:spcAft>
              <a:buClrTx/>
              <a:buSzTx/>
              <a:buFontTx/>
              <a:buNone/>
              <a:tabLst/>
              <a:defRPr/>
            </a:pPr>
            <a:endParaRPr kumimoji="0" lang="en-US" sz="1414"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1639" name="Freeform: Shape 1638">
            <a:extLst>
              <a:ext uri="{FF2B5EF4-FFF2-40B4-BE49-F238E27FC236}">
                <a16:creationId xmlns:a16="http://schemas.microsoft.com/office/drawing/2014/main" xmlns="" id="{BEF85AE3-DEFE-4799-B48D-44D6855CBFA8}"/>
              </a:ext>
            </a:extLst>
          </p:cNvPr>
          <p:cNvSpPr/>
          <p:nvPr/>
        </p:nvSpPr>
        <p:spPr>
          <a:xfrm>
            <a:off x="1096699" y="5237876"/>
            <a:ext cx="4648443" cy="45719"/>
          </a:xfrm>
          <a:custGeom>
            <a:avLst/>
            <a:gdLst>
              <a:gd name="connsiteX0" fmla="*/ 0 w 5512158"/>
              <a:gd name="connsiteY0" fmla="*/ 0 h 0"/>
              <a:gd name="connsiteX1" fmla="*/ 5512158 w 5512158"/>
              <a:gd name="connsiteY1" fmla="*/ 0 h 0"/>
            </a:gdLst>
            <a:ahLst/>
            <a:cxnLst>
              <a:cxn ang="0">
                <a:pos x="connsiteX0" y="connsiteY0"/>
              </a:cxn>
              <a:cxn ang="0">
                <a:pos x="connsiteX1" y="connsiteY1"/>
              </a:cxn>
            </a:cxnLst>
            <a:rect l="l" t="t" r="r" b="b"/>
            <a:pathLst>
              <a:path w="5512158">
                <a:moveTo>
                  <a:pt x="0" y="0"/>
                </a:moveTo>
                <a:lnTo>
                  <a:pt x="5512158" y="0"/>
                </a:lnTo>
              </a:path>
            </a:pathLst>
          </a:custGeom>
          <a:noFill/>
          <a:ln w="6350" cap="flat" cmpd="sng" algn="ctr">
            <a:solidFill>
              <a:sysClr val="window" lastClr="FFFFFF">
                <a:lumMod val="65000"/>
              </a:sysClr>
            </a:solidFill>
            <a:prstDash val="sysDash"/>
          </a:ln>
          <a:effectLst/>
        </p:spPr>
        <p:txBody>
          <a:bodyPr rtlCol="0" anchor="ctr"/>
          <a:lstStyle/>
          <a:p>
            <a:pPr marL="0" marR="0" lvl="0" indent="0" algn="ctr" defTabSz="718444" eaLnBrk="1" fontAlgn="auto" latinLnBrk="0" hangingPunct="1">
              <a:lnSpc>
                <a:spcPct val="100000"/>
              </a:lnSpc>
              <a:spcBef>
                <a:spcPts val="0"/>
              </a:spcBef>
              <a:spcAft>
                <a:spcPts val="0"/>
              </a:spcAft>
              <a:buClrTx/>
              <a:buSzTx/>
              <a:buFontTx/>
              <a:buNone/>
              <a:tabLst/>
              <a:defRPr/>
            </a:pPr>
            <a:endParaRPr kumimoji="0" lang="en-US" sz="1414"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1640" name="Freeform: Shape 1639">
            <a:extLst>
              <a:ext uri="{FF2B5EF4-FFF2-40B4-BE49-F238E27FC236}">
                <a16:creationId xmlns:a16="http://schemas.microsoft.com/office/drawing/2014/main" xmlns="" id="{61371220-B107-4A95-A2BB-34FF16E87627}"/>
              </a:ext>
            </a:extLst>
          </p:cNvPr>
          <p:cNvSpPr/>
          <p:nvPr/>
        </p:nvSpPr>
        <p:spPr>
          <a:xfrm>
            <a:off x="1090163" y="4709364"/>
            <a:ext cx="4648443" cy="45719"/>
          </a:xfrm>
          <a:custGeom>
            <a:avLst/>
            <a:gdLst>
              <a:gd name="connsiteX0" fmla="*/ 0 w 5512158"/>
              <a:gd name="connsiteY0" fmla="*/ 0 h 0"/>
              <a:gd name="connsiteX1" fmla="*/ 5512158 w 5512158"/>
              <a:gd name="connsiteY1" fmla="*/ 0 h 0"/>
            </a:gdLst>
            <a:ahLst/>
            <a:cxnLst>
              <a:cxn ang="0">
                <a:pos x="connsiteX0" y="connsiteY0"/>
              </a:cxn>
              <a:cxn ang="0">
                <a:pos x="connsiteX1" y="connsiteY1"/>
              </a:cxn>
            </a:cxnLst>
            <a:rect l="l" t="t" r="r" b="b"/>
            <a:pathLst>
              <a:path w="5512158">
                <a:moveTo>
                  <a:pt x="0" y="0"/>
                </a:moveTo>
                <a:lnTo>
                  <a:pt x="5512158" y="0"/>
                </a:lnTo>
              </a:path>
            </a:pathLst>
          </a:custGeom>
          <a:noFill/>
          <a:ln w="6350" cap="flat" cmpd="sng" algn="ctr">
            <a:solidFill>
              <a:sysClr val="window" lastClr="FFFFFF">
                <a:lumMod val="65000"/>
              </a:sysClr>
            </a:solidFill>
            <a:prstDash val="sysDash"/>
          </a:ln>
          <a:effectLst/>
        </p:spPr>
        <p:txBody>
          <a:bodyPr rtlCol="0" anchor="ctr"/>
          <a:lstStyle/>
          <a:p>
            <a:pPr marL="0" marR="0" lvl="0" indent="0" algn="ctr" defTabSz="718444" eaLnBrk="1" fontAlgn="auto" latinLnBrk="0" hangingPunct="1">
              <a:lnSpc>
                <a:spcPct val="100000"/>
              </a:lnSpc>
              <a:spcBef>
                <a:spcPts val="0"/>
              </a:spcBef>
              <a:spcAft>
                <a:spcPts val="0"/>
              </a:spcAft>
              <a:buClrTx/>
              <a:buSzTx/>
              <a:buFontTx/>
              <a:buNone/>
              <a:tabLst/>
              <a:defRPr/>
            </a:pPr>
            <a:endParaRPr kumimoji="0" lang="en-US" sz="1414"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1641" name="Freeform: Shape 1640">
            <a:extLst>
              <a:ext uri="{FF2B5EF4-FFF2-40B4-BE49-F238E27FC236}">
                <a16:creationId xmlns:a16="http://schemas.microsoft.com/office/drawing/2014/main" xmlns="" id="{134538FB-8793-4E6C-BD37-81E2C914CE1E}"/>
              </a:ext>
            </a:extLst>
          </p:cNvPr>
          <p:cNvSpPr/>
          <p:nvPr/>
        </p:nvSpPr>
        <p:spPr>
          <a:xfrm>
            <a:off x="1115587" y="4351441"/>
            <a:ext cx="4648443" cy="45719"/>
          </a:xfrm>
          <a:custGeom>
            <a:avLst/>
            <a:gdLst>
              <a:gd name="connsiteX0" fmla="*/ 0 w 5512158"/>
              <a:gd name="connsiteY0" fmla="*/ 0 h 0"/>
              <a:gd name="connsiteX1" fmla="*/ 5512158 w 5512158"/>
              <a:gd name="connsiteY1" fmla="*/ 0 h 0"/>
            </a:gdLst>
            <a:ahLst/>
            <a:cxnLst>
              <a:cxn ang="0">
                <a:pos x="connsiteX0" y="connsiteY0"/>
              </a:cxn>
              <a:cxn ang="0">
                <a:pos x="connsiteX1" y="connsiteY1"/>
              </a:cxn>
            </a:cxnLst>
            <a:rect l="l" t="t" r="r" b="b"/>
            <a:pathLst>
              <a:path w="5512158">
                <a:moveTo>
                  <a:pt x="0" y="0"/>
                </a:moveTo>
                <a:lnTo>
                  <a:pt x="5512158" y="0"/>
                </a:lnTo>
              </a:path>
            </a:pathLst>
          </a:custGeom>
          <a:noFill/>
          <a:ln w="6350" cap="flat" cmpd="sng" algn="ctr">
            <a:solidFill>
              <a:sysClr val="window" lastClr="FFFFFF">
                <a:lumMod val="65000"/>
              </a:sysClr>
            </a:solidFill>
            <a:prstDash val="sysDash"/>
          </a:ln>
          <a:effectLst/>
        </p:spPr>
        <p:txBody>
          <a:bodyPr rtlCol="0" anchor="ctr"/>
          <a:lstStyle/>
          <a:p>
            <a:pPr marL="0" marR="0" lvl="0" indent="0" algn="ctr" defTabSz="718444" eaLnBrk="1" fontAlgn="auto" latinLnBrk="0" hangingPunct="1">
              <a:lnSpc>
                <a:spcPct val="100000"/>
              </a:lnSpc>
              <a:spcBef>
                <a:spcPts val="0"/>
              </a:spcBef>
              <a:spcAft>
                <a:spcPts val="0"/>
              </a:spcAft>
              <a:buClrTx/>
              <a:buSzTx/>
              <a:buFontTx/>
              <a:buNone/>
              <a:tabLst/>
              <a:defRPr/>
            </a:pPr>
            <a:endParaRPr kumimoji="0" lang="en-US" sz="1414"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1642" name="Rectangle 1641">
            <a:extLst>
              <a:ext uri="{FF2B5EF4-FFF2-40B4-BE49-F238E27FC236}">
                <a16:creationId xmlns:a16="http://schemas.microsoft.com/office/drawing/2014/main" xmlns="" id="{0E0DCE9C-ADE1-403A-A0DF-549F053C6BF1}"/>
              </a:ext>
            </a:extLst>
          </p:cNvPr>
          <p:cNvSpPr/>
          <p:nvPr/>
        </p:nvSpPr>
        <p:spPr>
          <a:xfrm>
            <a:off x="1020569" y="3718561"/>
            <a:ext cx="8000975" cy="2585323"/>
          </a:xfrm>
          <a:prstGeom prst="rect">
            <a:avLst/>
          </a:prstGeom>
        </p:spPr>
        <p:txBody>
          <a:bodyPr wrap="square">
            <a:spAutoFit/>
          </a:bodyPr>
          <a:lstStyle/>
          <a:p>
            <a:pPr marL="0" lvl="1" algn="just" defTabSz="718444" fontAlgn="auto">
              <a:spcBef>
                <a:spcPts val="600"/>
              </a:spcBef>
              <a:spcAft>
                <a:spcPts val="600"/>
              </a:spcAft>
              <a:buClr>
                <a:srgbClr val="008DC2"/>
              </a:buClr>
              <a:buSzPct val="100000"/>
              <a:defRPr/>
            </a:pPr>
            <a:r>
              <a:rPr lang="en-US" b="1" dirty="0">
                <a:solidFill>
                  <a:srgbClr val="4E8542"/>
                </a:solidFill>
                <a:latin typeface="Trebuchet MS" panose="020B0603020202020204" pitchFamily="34" charset="0"/>
                <a:cs typeface="+mn-cs"/>
              </a:rPr>
              <a:t>Domestic visitor </a:t>
            </a:r>
            <a:r>
              <a:rPr lang="en-US" b="1" dirty="0">
                <a:latin typeface="Trebuchet MS" panose="020B0603020202020204" pitchFamily="34" charset="0"/>
                <a:cs typeface="+mn-cs"/>
              </a:rPr>
              <a:t>– </a:t>
            </a:r>
            <a:r>
              <a:rPr lang="en-US" dirty="0">
                <a:latin typeface="Trebuchet MS" panose="020B0603020202020204" pitchFamily="34" charset="0"/>
                <a:cs typeface="+mn-cs"/>
              </a:rPr>
              <a:t>A visitor is a traveler taking a trip to a main destination outside his/her usual environment, for less than a year, for any main purpose other than to be employed by a resident entity in the country or place visited. </a:t>
            </a:r>
          </a:p>
          <a:p>
            <a:pPr marL="0" lvl="1" algn="just" defTabSz="718444" fontAlgn="auto">
              <a:spcBef>
                <a:spcPts val="600"/>
              </a:spcBef>
              <a:spcAft>
                <a:spcPts val="600"/>
              </a:spcAft>
              <a:buClr>
                <a:srgbClr val="008DC2"/>
              </a:buClr>
              <a:buSzPct val="100000"/>
              <a:defRPr/>
            </a:pPr>
            <a:r>
              <a:rPr lang="en-US" b="1" dirty="0">
                <a:solidFill>
                  <a:srgbClr val="4E8542"/>
                </a:solidFill>
                <a:latin typeface="Trebuchet MS" panose="020B0603020202020204" pitchFamily="34" charset="0"/>
                <a:cs typeface="+mn-cs"/>
              </a:rPr>
              <a:t>Domestic Tourist </a:t>
            </a:r>
            <a:r>
              <a:rPr lang="en-US" b="1" dirty="0">
                <a:latin typeface="Trebuchet MS" panose="020B0603020202020204" pitchFamily="34" charset="0"/>
                <a:cs typeface="+mn-cs"/>
              </a:rPr>
              <a:t>– </a:t>
            </a:r>
            <a:r>
              <a:rPr lang="en-US" dirty="0">
                <a:latin typeface="Trebuchet MS" panose="020B0603020202020204" pitchFamily="34" charset="0"/>
                <a:cs typeface="+mn-cs"/>
              </a:rPr>
              <a:t>A resident visitor who visits within the economic territory of the country of reference.</a:t>
            </a:r>
          </a:p>
          <a:p>
            <a:pPr marL="0" lvl="1" algn="just" defTabSz="718444" fontAlgn="auto">
              <a:spcBef>
                <a:spcPts val="600"/>
              </a:spcBef>
              <a:spcAft>
                <a:spcPts val="600"/>
              </a:spcAft>
              <a:buClr>
                <a:srgbClr val="008DC2"/>
              </a:buClr>
              <a:buSzPct val="100000"/>
              <a:defRPr/>
            </a:pPr>
            <a:r>
              <a:rPr lang="en-US" b="1" dirty="0">
                <a:solidFill>
                  <a:srgbClr val="4E8542"/>
                </a:solidFill>
                <a:latin typeface="Trebuchet MS" panose="020B0603020202020204" pitchFamily="34" charset="0"/>
                <a:cs typeface="+mn-cs"/>
              </a:rPr>
              <a:t>Trip</a:t>
            </a:r>
            <a:r>
              <a:rPr lang="en-US" b="1" dirty="0">
                <a:solidFill>
                  <a:srgbClr val="1B587C"/>
                </a:solidFill>
                <a:latin typeface="Trebuchet MS" panose="020B0603020202020204" pitchFamily="34" charset="0"/>
                <a:cs typeface="+mn-cs"/>
              </a:rPr>
              <a:t> </a:t>
            </a:r>
            <a:r>
              <a:rPr lang="en-US" b="1" dirty="0">
                <a:latin typeface="Trebuchet MS" panose="020B0603020202020204" pitchFamily="34" charset="0"/>
                <a:cs typeface="+mn-cs"/>
              </a:rPr>
              <a:t>– </a:t>
            </a:r>
            <a:r>
              <a:rPr lang="en-US" dirty="0">
                <a:latin typeface="Trebuchet MS" panose="020B0603020202020204" pitchFamily="34" charset="0"/>
                <a:cs typeface="+mn-cs"/>
              </a:rPr>
              <a:t>A trip refers to the travel by a person from the time of departure from his/her usual residence until he/she returns: it thus refers to a round trip. Trips taken by visitors are tourism trips.</a:t>
            </a:r>
          </a:p>
          <a:p>
            <a:pPr marL="0" lvl="1" algn="just" defTabSz="718444" fontAlgn="auto">
              <a:spcBef>
                <a:spcPts val="600"/>
              </a:spcBef>
              <a:spcAft>
                <a:spcPts val="600"/>
              </a:spcAft>
              <a:buClr>
                <a:srgbClr val="008DC2"/>
              </a:buClr>
              <a:buSzPct val="100000"/>
              <a:defRPr/>
            </a:pPr>
            <a:r>
              <a:rPr lang="en-US" b="1" dirty="0">
                <a:solidFill>
                  <a:srgbClr val="4E8542"/>
                </a:solidFill>
                <a:latin typeface="Trebuchet MS" panose="020B0603020202020204" pitchFamily="34" charset="0"/>
                <a:cs typeface="+mn-cs"/>
              </a:rPr>
              <a:t>Usual environment </a:t>
            </a:r>
            <a:r>
              <a:rPr lang="en-US" b="1" dirty="0">
                <a:solidFill>
                  <a:srgbClr val="033E61"/>
                </a:solidFill>
                <a:latin typeface="Trebuchet MS" panose="020B0603020202020204" pitchFamily="34" charset="0"/>
                <a:cs typeface="+mn-cs"/>
              </a:rPr>
              <a:t>– </a:t>
            </a:r>
            <a:r>
              <a:rPr lang="en-US" dirty="0">
                <a:solidFill>
                  <a:prstClr val="black"/>
                </a:solidFill>
                <a:latin typeface="Trebuchet MS" panose="020B0603020202020204" pitchFamily="34" charset="0"/>
                <a:cs typeface="+mn-cs"/>
              </a:rPr>
              <a:t>The usual environment of an individual, a key concept in tourism, is defined as the geographical area within which an individual conducts his/her regular life routines. To be outside the usual environment the person should travel more than 40 kilometers from his/her  place of residence (one-way) AND the place should NOT be visited more than once a week. This includes place of work and place of study. Leisure and recreational trips are included irrespective of frequency.</a:t>
            </a:r>
          </a:p>
        </p:txBody>
      </p:sp>
      <p:sp>
        <p:nvSpPr>
          <p:cNvPr id="1643" name="Freeform 153">
            <a:extLst>
              <a:ext uri="{FF2B5EF4-FFF2-40B4-BE49-F238E27FC236}">
                <a16:creationId xmlns:a16="http://schemas.microsoft.com/office/drawing/2014/main" xmlns="" id="{E83C0E45-3B74-4DB4-BB77-80926695AACC}"/>
              </a:ext>
            </a:extLst>
          </p:cNvPr>
          <p:cNvSpPr/>
          <p:nvPr/>
        </p:nvSpPr>
        <p:spPr>
          <a:xfrm rot="19986711">
            <a:off x="455364" y="4663327"/>
            <a:ext cx="423191" cy="493185"/>
          </a:xfrm>
          <a:custGeom>
            <a:avLst/>
            <a:gdLst>
              <a:gd name="connsiteX0" fmla="*/ 617653 w 856803"/>
              <a:gd name="connsiteY0" fmla="*/ 702035 h 998513"/>
              <a:gd name="connsiteX1" fmla="*/ 604871 w 856803"/>
              <a:gd name="connsiteY1" fmla="*/ 707749 h 998513"/>
              <a:gd name="connsiteX2" fmla="*/ 607815 w 856803"/>
              <a:gd name="connsiteY2" fmla="*/ 721436 h 998513"/>
              <a:gd name="connsiteX3" fmla="*/ 749349 w 856803"/>
              <a:gd name="connsiteY3" fmla="*/ 793204 h 998513"/>
              <a:gd name="connsiteX4" fmla="*/ 762131 w 856803"/>
              <a:gd name="connsiteY4" fmla="*/ 787490 h 998513"/>
              <a:gd name="connsiteX5" fmla="*/ 759187 w 856803"/>
              <a:gd name="connsiteY5" fmla="*/ 773803 h 998513"/>
              <a:gd name="connsiteX6" fmla="*/ 344520 w 856803"/>
              <a:gd name="connsiteY6" fmla="*/ 385436 h 998513"/>
              <a:gd name="connsiteX7" fmla="*/ 388281 w 856803"/>
              <a:gd name="connsiteY7" fmla="*/ 509254 h 998513"/>
              <a:gd name="connsiteX8" fmla="*/ 274617 w 856803"/>
              <a:gd name="connsiteY8" fmla="*/ 607340 h 998513"/>
              <a:gd name="connsiteX9" fmla="*/ 32343 w 856803"/>
              <a:gd name="connsiteY9" fmla="*/ 671356 h 998513"/>
              <a:gd name="connsiteX10" fmla="*/ 14439 w 856803"/>
              <a:gd name="connsiteY10" fmla="*/ 599988 h 998513"/>
              <a:gd name="connsiteX11" fmla="*/ 232562 w 856803"/>
              <a:gd name="connsiteY11" fmla="*/ 528645 h 998513"/>
              <a:gd name="connsiteX12" fmla="*/ 752985 w 856803"/>
              <a:gd name="connsiteY12" fmla="*/ 538292 h 998513"/>
              <a:gd name="connsiteX13" fmla="*/ 707309 w 856803"/>
              <a:gd name="connsiteY13" fmla="*/ 628371 h 998513"/>
              <a:gd name="connsiteX14" fmla="*/ 765631 w 856803"/>
              <a:gd name="connsiteY14" fmla="*/ 657944 h 998513"/>
              <a:gd name="connsiteX15" fmla="*/ 811307 w 856803"/>
              <a:gd name="connsiteY15" fmla="*/ 567865 h 998513"/>
              <a:gd name="connsiteX16" fmla="*/ 780349 w 856803"/>
              <a:gd name="connsiteY16" fmla="*/ 515583 h 998513"/>
              <a:gd name="connsiteX17" fmla="*/ 844080 w 856803"/>
              <a:gd name="connsiteY17" fmla="*/ 547899 h 998513"/>
              <a:gd name="connsiteX18" fmla="*/ 848497 w 856803"/>
              <a:gd name="connsiteY18" fmla="*/ 568431 h 998513"/>
              <a:gd name="connsiteX19" fmla="*/ 829324 w 856803"/>
              <a:gd name="connsiteY19" fmla="*/ 577001 h 998513"/>
              <a:gd name="connsiteX20" fmla="*/ 827033 w 856803"/>
              <a:gd name="connsiteY20" fmla="*/ 575839 h 998513"/>
              <a:gd name="connsiteX21" fmla="*/ 781357 w 856803"/>
              <a:gd name="connsiteY21" fmla="*/ 665918 h 998513"/>
              <a:gd name="connsiteX22" fmla="*/ 842947 w 856803"/>
              <a:gd name="connsiteY22" fmla="*/ 697148 h 998513"/>
              <a:gd name="connsiteX23" fmla="*/ 847548 w 856803"/>
              <a:gd name="connsiteY23" fmla="*/ 718537 h 998513"/>
              <a:gd name="connsiteX24" fmla="*/ 712624 w 856803"/>
              <a:gd name="connsiteY24" fmla="*/ 984623 h 998513"/>
              <a:gd name="connsiteX25" fmla="*/ 692650 w 856803"/>
              <a:gd name="connsiteY25" fmla="*/ 993551 h 998513"/>
              <a:gd name="connsiteX26" fmla="*/ 662592 w 856803"/>
              <a:gd name="connsiteY26" fmla="*/ 978310 h 998513"/>
              <a:gd name="connsiteX27" fmla="*/ 657294 w 856803"/>
              <a:gd name="connsiteY27" fmla="*/ 988758 h 998513"/>
              <a:gd name="connsiteX28" fmla="*/ 638121 w 856803"/>
              <a:gd name="connsiteY28" fmla="*/ 997328 h 998513"/>
              <a:gd name="connsiteX29" fmla="*/ 633705 w 856803"/>
              <a:gd name="connsiteY29" fmla="*/ 976797 h 998513"/>
              <a:gd name="connsiteX30" fmla="*/ 639003 w 856803"/>
              <a:gd name="connsiteY30" fmla="*/ 966348 h 998513"/>
              <a:gd name="connsiteX31" fmla="*/ 531542 w 856803"/>
              <a:gd name="connsiteY31" fmla="*/ 911858 h 998513"/>
              <a:gd name="connsiteX32" fmla="*/ 526244 w 856803"/>
              <a:gd name="connsiteY32" fmla="*/ 922306 h 998513"/>
              <a:gd name="connsiteX33" fmla="*/ 507071 w 856803"/>
              <a:gd name="connsiteY33" fmla="*/ 930876 h 998513"/>
              <a:gd name="connsiteX34" fmla="*/ 502655 w 856803"/>
              <a:gd name="connsiteY34" fmla="*/ 910345 h 998513"/>
              <a:gd name="connsiteX35" fmla="*/ 507953 w 856803"/>
              <a:gd name="connsiteY35" fmla="*/ 899897 h 998513"/>
              <a:gd name="connsiteX36" fmla="*/ 479695 w 856803"/>
              <a:gd name="connsiteY36" fmla="*/ 885568 h 998513"/>
              <a:gd name="connsiteX37" fmla="*/ 475095 w 856803"/>
              <a:gd name="connsiteY37" fmla="*/ 864179 h 998513"/>
              <a:gd name="connsiteX38" fmla="*/ 610018 w 856803"/>
              <a:gd name="connsiteY38" fmla="*/ 598094 h 998513"/>
              <a:gd name="connsiteX39" fmla="*/ 629992 w 856803"/>
              <a:gd name="connsiteY39" fmla="*/ 589165 h 998513"/>
              <a:gd name="connsiteX40" fmla="*/ 691583 w 856803"/>
              <a:gd name="connsiteY40" fmla="*/ 620396 h 998513"/>
              <a:gd name="connsiteX41" fmla="*/ 737260 w 856803"/>
              <a:gd name="connsiteY41" fmla="*/ 530318 h 998513"/>
              <a:gd name="connsiteX42" fmla="*/ 734968 w 856803"/>
              <a:gd name="connsiteY42" fmla="*/ 529156 h 998513"/>
              <a:gd name="connsiteX43" fmla="*/ 728789 w 856803"/>
              <a:gd name="connsiteY43" fmla="*/ 520665 h 998513"/>
              <a:gd name="connsiteX44" fmla="*/ 729079 w 856803"/>
              <a:gd name="connsiteY44" fmla="*/ 518685 h 998513"/>
              <a:gd name="connsiteX45" fmla="*/ 735365 w 856803"/>
              <a:gd name="connsiteY45" fmla="*/ 523510 h 998513"/>
              <a:gd name="connsiteX46" fmla="*/ 742543 w 856803"/>
              <a:gd name="connsiteY46" fmla="*/ 528251 h 998513"/>
              <a:gd name="connsiteX47" fmla="*/ 771568 w 856803"/>
              <a:gd name="connsiteY47" fmla="*/ 526372 h 998513"/>
              <a:gd name="connsiteX48" fmla="*/ 648100 w 856803"/>
              <a:gd name="connsiteY48" fmla="*/ 116467 h 998513"/>
              <a:gd name="connsiteX49" fmla="*/ 707161 w 856803"/>
              <a:gd name="connsiteY49" fmla="*/ 193951 h 998513"/>
              <a:gd name="connsiteX50" fmla="*/ 692392 w 856803"/>
              <a:gd name="connsiteY50" fmla="*/ 378244 h 998513"/>
              <a:gd name="connsiteX51" fmla="*/ 777438 w 856803"/>
              <a:gd name="connsiteY51" fmla="*/ 485296 h 998513"/>
              <a:gd name="connsiteX52" fmla="*/ 782503 w 856803"/>
              <a:gd name="connsiteY52" fmla="*/ 512938 h 998513"/>
              <a:gd name="connsiteX53" fmla="*/ 780349 w 856803"/>
              <a:gd name="connsiteY53" fmla="*/ 515583 h 998513"/>
              <a:gd name="connsiteX54" fmla="*/ 749724 w 856803"/>
              <a:gd name="connsiteY54" fmla="*/ 500054 h 998513"/>
              <a:gd name="connsiteX55" fmla="*/ 730551 w 856803"/>
              <a:gd name="connsiteY55" fmla="*/ 508624 h 998513"/>
              <a:gd name="connsiteX56" fmla="*/ 729079 w 856803"/>
              <a:gd name="connsiteY56" fmla="*/ 518685 h 998513"/>
              <a:gd name="connsiteX57" fmla="*/ 721890 w 856803"/>
              <a:gd name="connsiteY57" fmla="*/ 513168 h 998513"/>
              <a:gd name="connsiteX58" fmla="*/ 624220 w 856803"/>
              <a:gd name="connsiteY58" fmla="*/ 409242 h 998513"/>
              <a:gd name="connsiteX59" fmla="*/ 609751 w 856803"/>
              <a:gd name="connsiteY59" fmla="*/ 308473 h 998513"/>
              <a:gd name="connsiteX60" fmla="*/ 503415 w 856803"/>
              <a:gd name="connsiteY60" fmla="*/ 382409 h 998513"/>
              <a:gd name="connsiteX61" fmla="*/ 536835 w 856803"/>
              <a:gd name="connsiteY61" fmla="*/ 600973 h 998513"/>
              <a:gd name="connsiteX62" fmla="*/ 428712 w 856803"/>
              <a:gd name="connsiteY62" fmla="*/ 875621 h 998513"/>
              <a:gd name="connsiteX63" fmla="*/ 362819 w 856803"/>
              <a:gd name="connsiteY63" fmla="*/ 850404 h 998513"/>
              <a:gd name="connsiteX64" fmla="*/ 434908 w 856803"/>
              <a:gd name="connsiteY64" fmla="*/ 588629 h 998513"/>
              <a:gd name="connsiteX65" fmla="*/ 361857 w 856803"/>
              <a:gd name="connsiteY65" fmla="*/ 325383 h 998513"/>
              <a:gd name="connsiteX66" fmla="*/ 648100 w 856803"/>
              <a:gd name="connsiteY66" fmla="*/ 116467 h 998513"/>
              <a:gd name="connsiteX67" fmla="*/ 576075 w 856803"/>
              <a:gd name="connsiteY67" fmla="*/ 19295 h 998513"/>
              <a:gd name="connsiteX68" fmla="*/ 633888 w 856803"/>
              <a:gd name="connsiteY68" fmla="*/ 86311 h 998513"/>
              <a:gd name="connsiteX69" fmla="*/ 333962 w 856803"/>
              <a:gd name="connsiteY69" fmla="*/ 286650 h 998513"/>
              <a:gd name="connsiteX70" fmla="*/ 314615 w 856803"/>
              <a:gd name="connsiteY70" fmla="*/ 262779 h 998513"/>
              <a:gd name="connsiteX71" fmla="*/ 307049 w 856803"/>
              <a:gd name="connsiteY71" fmla="*/ 256804 h 998513"/>
              <a:gd name="connsiteX72" fmla="*/ 276783 w 856803"/>
              <a:gd name="connsiteY72" fmla="*/ 332990 h 998513"/>
              <a:gd name="connsiteX73" fmla="*/ 240234 w 856803"/>
              <a:gd name="connsiteY73" fmla="*/ 330066 h 998513"/>
              <a:gd name="connsiteX74" fmla="*/ 300118 w 856803"/>
              <a:gd name="connsiteY74" fmla="*/ 251330 h 998513"/>
              <a:gd name="connsiteX75" fmla="*/ 292595 w 856803"/>
              <a:gd name="connsiteY75" fmla="*/ 245389 h 998513"/>
              <a:gd name="connsiteX76" fmla="*/ 284216 w 856803"/>
              <a:gd name="connsiteY76" fmla="*/ 236845 h 998513"/>
              <a:gd name="connsiteX77" fmla="*/ 218188 w 856803"/>
              <a:gd name="connsiteY77" fmla="*/ 295150 h 998513"/>
              <a:gd name="connsiteX78" fmla="*/ 186913 w 856803"/>
              <a:gd name="connsiteY78" fmla="*/ 276013 h 998513"/>
              <a:gd name="connsiteX79" fmla="*/ 278905 w 856803"/>
              <a:gd name="connsiteY79" fmla="*/ 231430 h 998513"/>
              <a:gd name="connsiteX80" fmla="*/ 271458 w 856803"/>
              <a:gd name="connsiteY80" fmla="*/ 223837 h 998513"/>
              <a:gd name="connsiteX81" fmla="*/ 254756 w 856803"/>
              <a:gd name="connsiteY81" fmla="*/ 187477 h 998513"/>
              <a:gd name="connsiteX82" fmla="*/ 481367 w 856803"/>
              <a:gd name="connsiteY82" fmla="*/ 2416 h 998513"/>
              <a:gd name="connsiteX83" fmla="*/ 576075 w 856803"/>
              <a:gd name="connsiteY83" fmla="*/ 19295 h 998513"/>
              <a:gd name="connsiteX84" fmla="*/ 816639 w 856803"/>
              <a:gd name="connsiteY84" fmla="*/ 27789 h 998513"/>
              <a:gd name="connsiteX85" fmla="*/ 848863 w 856803"/>
              <a:gd name="connsiteY85" fmla="*/ 126313 h 998513"/>
              <a:gd name="connsiteX86" fmla="*/ 750340 w 856803"/>
              <a:gd name="connsiteY86" fmla="*/ 158537 h 998513"/>
              <a:gd name="connsiteX87" fmla="*/ 718114 w 856803"/>
              <a:gd name="connsiteY87" fmla="*/ 60014 h 998513"/>
              <a:gd name="connsiteX88" fmla="*/ 816639 w 856803"/>
              <a:gd name="connsiteY88" fmla="*/ 27789 h 99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56803" h="998513">
                <a:moveTo>
                  <a:pt x="617653" y="702035"/>
                </a:moveTo>
                <a:cubicBezTo>
                  <a:pt x="613310" y="699833"/>
                  <a:pt x="607588" y="702391"/>
                  <a:pt x="604871" y="707749"/>
                </a:cubicBezTo>
                <a:cubicBezTo>
                  <a:pt x="602155" y="713106"/>
                  <a:pt x="603473" y="719234"/>
                  <a:pt x="607815" y="721436"/>
                </a:cubicBezTo>
                <a:lnTo>
                  <a:pt x="749349" y="793204"/>
                </a:lnTo>
                <a:cubicBezTo>
                  <a:pt x="753692" y="795406"/>
                  <a:pt x="759415" y="792847"/>
                  <a:pt x="762131" y="787490"/>
                </a:cubicBezTo>
                <a:cubicBezTo>
                  <a:pt x="764848" y="782133"/>
                  <a:pt x="763530" y="776005"/>
                  <a:pt x="759187" y="773803"/>
                </a:cubicBezTo>
                <a:close/>
                <a:moveTo>
                  <a:pt x="344520" y="385436"/>
                </a:moveTo>
                <a:lnTo>
                  <a:pt x="388281" y="509254"/>
                </a:lnTo>
                <a:cubicBezTo>
                  <a:pt x="351030" y="545004"/>
                  <a:pt x="313080" y="588596"/>
                  <a:pt x="274617" y="607340"/>
                </a:cubicBezTo>
                <a:lnTo>
                  <a:pt x="32343" y="671356"/>
                </a:lnTo>
                <a:cubicBezTo>
                  <a:pt x="1068" y="652219"/>
                  <a:pt x="-12540" y="630566"/>
                  <a:pt x="14439" y="599988"/>
                </a:cubicBezTo>
                <a:lnTo>
                  <a:pt x="232562" y="528645"/>
                </a:lnTo>
                <a:close/>
                <a:moveTo>
                  <a:pt x="752985" y="538292"/>
                </a:moveTo>
                <a:lnTo>
                  <a:pt x="707309" y="628371"/>
                </a:lnTo>
                <a:lnTo>
                  <a:pt x="765631" y="657944"/>
                </a:lnTo>
                <a:lnTo>
                  <a:pt x="811307" y="567865"/>
                </a:lnTo>
                <a:close/>
                <a:moveTo>
                  <a:pt x="780349" y="515583"/>
                </a:moveTo>
                <a:lnTo>
                  <a:pt x="844080" y="547899"/>
                </a:lnTo>
                <a:cubicBezTo>
                  <a:pt x="850594" y="551202"/>
                  <a:pt x="852571" y="560395"/>
                  <a:pt x="848497" y="568431"/>
                </a:cubicBezTo>
                <a:cubicBezTo>
                  <a:pt x="844422" y="576467"/>
                  <a:pt x="835838" y="580304"/>
                  <a:pt x="829324" y="577001"/>
                </a:cubicBezTo>
                <a:lnTo>
                  <a:pt x="827033" y="575839"/>
                </a:lnTo>
                <a:lnTo>
                  <a:pt x="781357" y="665918"/>
                </a:lnTo>
                <a:lnTo>
                  <a:pt x="842947" y="697148"/>
                </a:lnTo>
                <a:cubicBezTo>
                  <a:pt x="849734" y="700589"/>
                  <a:pt x="851793" y="710165"/>
                  <a:pt x="847548" y="718537"/>
                </a:cubicBezTo>
                <a:lnTo>
                  <a:pt x="712624" y="984623"/>
                </a:lnTo>
                <a:cubicBezTo>
                  <a:pt x="708379" y="992995"/>
                  <a:pt x="699437" y="996992"/>
                  <a:pt x="692650" y="993551"/>
                </a:cubicBezTo>
                <a:lnTo>
                  <a:pt x="662592" y="978310"/>
                </a:lnTo>
                <a:lnTo>
                  <a:pt x="657294" y="988758"/>
                </a:lnTo>
                <a:cubicBezTo>
                  <a:pt x="653220" y="996794"/>
                  <a:pt x="644635" y="1000631"/>
                  <a:pt x="638121" y="997328"/>
                </a:cubicBezTo>
                <a:cubicBezTo>
                  <a:pt x="631608" y="994025"/>
                  <a:pt x="629630" y="984832"/>
                  <a:pt x="633705" y="976797"/>
                </a:cubicBezTo>
                <a:lnTo>
                  <a:pt x="639003" y="966348"/>
                </a:lnTo>
                <a:lnTo>
                  <a:pt x="531542" y="911858"/>
                </a:lnTo>
                <a:lnTo>
                  <a:pt x="526244" y="922306"/>
                </a:lnTo>
                <a:cubicBezTo>
                  <a:pt x="522169" y="930342"/>
                  <a:pt x="513585" y="934179"/>
                  <a:pt x="507071" y="930876"/>
                </a:cubicBezTo>
                <a:cubicBezTo>
                  <a:pt x="500557" y="927573"/>
                  <a:pt x="498580" y="918381"/>
                  <a:pt x="502655" y="910345"/>
                </a:cubicBezTo>
                <a:lnTo>
                  <a:pt x="507953" y="899897"/>
                </a:lnTo>
                <a:lnTo>
                  <a:pt x="479695" y="885568"/>
                </a:lnTo>
                <a:cubicBezTo>
                  <a:pt x="472909" y="882127"/>
                  <a:pt x="470849" y="872551"/>
                  <a:pt x="475095" y="864179"/>
                </a:cubicBezTo>
                <a:lnTo>
                  <a:pt x="610018" y="598094"/>
                </a:lnTo>
                <a:cubicBezTo>
                  <a:pt x="614264" y="589721"/>
                  <a:pt x="623206" y="585724"/>
                  <a:pt x="629992" y="589165"/>
                </a:cubicBezTo>
                <a:lnTo>
                  <a:pt x="691583" y="620396"/>
                </a:lnTo>
                <a:lnTo>
                  <a:pt x="737260" y="530318"/>
                </a:lnTo>
                <a:lnTo>
                  <a:pt x="734968" y="529156"/>
                </a:lnTo>
                <a:cubicBezTo>
                  <a:pt x="731711" y="527504"/>
                  <a:pt x="729588" y="524380"/>
                  <a:pt x="728789" y="520665"/>
                </a:cubicBezTo>
                <a:lnTo>
                  <a:pt x="729079" y="518685"/>
                </a:lnTo>
                <a:lnTo>
                  <a:pt x="735365" y="523510"/>
                </a:lnTo>
                <a:cubicBezTo>
                  <a:pt x="738922" y="526099"/>
                  <a:pt x="741429" y="527754"/>
                  <a:pt x="742543" y="528251"/>
                </a:cubicBezTo>
                <a:cubicBezTo>
                  <a:pt x="747000" y="530238"/>
                  <a:pt x="761213" y="531571"/>
                  <a:pt x="771568" y="526372"/>
                </a:cubicBezTo>
                <a:close/>
                <a:moveTo>
                  <a:pt x="648100" y="116467"/>
                </a:moveTo>
                <a:cubicBezTo>
                  <a:pt x="671454" y="129675"/>
                  <a:pt x="699779" y="150321"/>
                  <a:pt x="707161" y="193951"/>
                </a:cubicBezTo>
                <a:cubicBezTo>
                  <a:pt x="714544" y="237580"/>
                  <a:pt x="675521" y="355483"/>
                  <a:pt x="692392" y="378244"/>
                </a:cubicBezTo>
                <a:cubicBezTo>
                  <a:pt x="709263" y="401005"/>
                  <a:pt x="755481" y="437007"/>
                  <a:pt x="777438" y="485296"/>
                </a:cubicBezTo>
                <a:cubicBezTo>
                  <a:pt x="782928" y="497368"/>
                  <a:pt x="784048" y="506337"/>
                  <a:pt x="782503" y="512938"/>
                </a:cubicBezTo>
                <a:lnTo>
                  <a:pt x="780349" y="515583"/>
                </a:lnTo>
                <a:lnTo>
                  <a:pt x="749724" y="500054"/>
                </a:lnTo>
                <a:cubicBezTo>
                  <a:pt x="743210" y="496751"/>
                  <a:pt x="734626" y="500588"/>
                  <a:pt x="730551" y="508624"/>
                </a:cubicBezTo>
                <a:lnTo>
                  <a:pt x="729079" y="518685"/>
                </a:lnTo>
                <a:lnTo>
                  <a:pt x="721890" y="513168"/>
                </a:lnTo>
                <a:cubicBezTo>
                  <a:pt x="690017" y="487785"/>
                  <a:pt x="632726" y="436914"/>
                  <a:pt x="624220" y="409242"/>
                </a:cubicBezTo>
                <a:cubicBezTo>
                  <a:pt x="612877" y="372347"/>
                  <a:pt x="614573" y="342062"/>
                  <a:pt x="609751" y="308473"/>
                </a:cubicBezTo>
                <a:cubicBezTo>
                  <a:pt x="574305" y="333118"/>
                  <a:pt x="548611" y="367626"/>
                  <a:pt x="503415" y="382409"/>
                </a:cubicBezTo>
                <a:cubicBezTo>
                  <a:pt x="524699" y="434180"/>
                  <a:pt x="545198" y="547843"/>
                  <a:pt x="536835" y="600973"/>
                </a:cubicBezTo>
                <a:cubicBezTo>
                  <a:pt x="528471" y="654103"/>
                  <a:pt x="464753" y="784071"/>
                  <a:pt x="428712" y="875621"/>
                </a:cubicBezTo>
                <a:cubicBezTo>
                  <a:pt x="398079" y="897242"/>
                  <a:pt x="366988" y="884208"/>
                  <a:pt x="362819" y="850404"/>
                </a:cubicBezTo>
                <a:lnTo>
                  <a:pt x="434908" y="588629"/>
                </a:lnTo>
                <a:cubicBezTo>
                  <a:pt x="415363" y="498946"/>
                  <a:pt x="383747" y="424450"/>
                  <a:pt x="361857" y="325383"/>
                </a:cubicBezTo>
                <a:cubicBezTo>
                  <a:pt x="398699" y="246260"/>
                  <a:pt x="601864" y="103129"/>
                  <a:pt x="648100" y="116467"/>
                </a:cubicBezTo>
                <a:close/>
                <a:moveTo>
                  <a:pt x="576075" y="19295"/>
                </a:moveTo>
                <a:cubicBezTo>
                  <a:pt x="587981" y="72322"/>
                  <a:pt x="645415" y="51724"/>
                  <a:pt x="633888" y="86311"/>
                </a:cubicBezTo>
                <a:cubicBezTo>
                  <a:pt x="544510" y="128959"/>
                  <a:pt x="441339" y="182644"/>
                  <a:pt x="333962" y="286650"/>
                </a:cubicBezTo>
                <a:cubicBezTo>
                  <a:pt x="328353" y="276429"/>
                  <a:pt x="321707" y="269064"/>
                  <a:pt x="314615" y="262779"/>
                </a:cubicBezTo>
                <a:lnTo>
                  <a:pt x="307049" y="256804"/>
                </a:lnTo>
                <a:lnTo>
                  <a:pt x="276783" y="332990"/>
                </a:lnTo>
                <a:lnTo>
                  <a:pt x="240234" y="330066"/>
                </a:lnTo>
                <a:lnTo>
                  <a:pt x="300118" y="251330"/>
                </a:lnTo>
                <a:lnTo>
                  <a:pt x="292595" y="245389"/>
                </a:lnTo>
                <a:lnTo>
                  <a:pt x="284216" y="236845"/>
                </a:lnTo>
                <a:lnTo>
                  <a:pt x="218188" y="295150"/>
                </a:lnTo>
                <a:lnTo>
                  <a:pt x="186913" y="276013"/>
                </a:lnTo>
                <a:lnTo>
                  <a:pt x="278905" y="231430"/>
                </a:lnTo>
                <a:lnTo>
                  <a:pt x="271458" y="223837"/>
                </a:lnTo>
                <a:cubicBezTo>
                  <a:pt x="264954" y="214776"/>
                  <a:pt x="259189" y="203248"/>
                  <a:pt x="254756" y="187477"/>
                </a:cubicBezTo>
                <a:cubicBezTo>
                  <a:pt x="323647" y="28987"/>
                  <a:pt x="419127" y="24949"/>
                  <a:pt x="481367" y="2416"/>
                </a:cubicBezTo>
                <a:cubicBezTo>
                  <a:pt x="515636" y="-6980"/>
                  <a:pt x="544506" y="13669"/>
                  <a:pt x="576075" y="19295"/>
                </a:cubicBezTo>
                <a:close/>
                <a:moveTo>
                  <a:pt x="816639" y="27789"/>
                </a:moveTo>
                <a:cubicBezTo>
                  <a:pt x="852744" y="46096"/>
                  <a:pt x="867172" y="90207"/>
                  <a:pt x="848863" y="126313"/>
                </a:cubicBezTo>
                <a:cubicBezTo>
                  <a:pt x="830555" y="162418"/>
                  <a:pt x="786445" y="176845"/>
                  <a:pt x="750340" y="158537"/>
                </a:cubicBezTo>
                <a:cubicBezTo>
                  <a:pt x="714234" y="140230"/>
                  <a:pt x="699807" y="96119"/>
                  <a:pt x="718114" y="60014"/>
                </a:cubicBezTo>
                <a:cubicBezTo>
                  <a:pt x="736423" y="23908"/>
                  <a:pt x="780533" y="9481"/>
                  <a:pt x="816639" y="27789"/>
                </a:cubicBezTo>
                <a:close/>
              </a:path>
            </a:pathLst>
          </a:custGeom>
          <a:solidFill>
            <a:sysClr val="window" lastClr="FFFFFF"/>
          </a:solidFill>
          <a:ln w="3175" cap="flat" cmpd="sng" algn="ctr">
            <a:noFill/>
            <a:prstDash val="solid"/>
          </a:ln>
          <a:effectLst/>
        </p:spPr>
        <p:txBody>
          <a:bodyPr wrap="square" rtlCol="0" anchor="ctr">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718444" rtl="0" eaLnBrk="1" fontAlgn="base" latinLnBrk="0" hangingPunct="1">
              <a:lnSpc>
                <a:spcPct val="100000"/>
              </a:lnSpc>
              <a:spcBef>
                <a:spcPct val="0"/>
              </a:spcBef>
              <a:spcAft>
                <a:spcPct val="0"/>
              </a:spcAft>
              <a:buClrTx/>
              <a:buSzTx/>
              <a:buFontTx/>
              <a:buNone/>
              <a:tabLst/>
              <a:defRPr/>
            </a:pPr>
            <a:endParaRPr kumimoji="0" lang="en-US" sz="1414"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xmlns="" val="3468173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3" hidden="1">
            <a:extLst>
              <a:ext uri="{FF2B5EF4-FFF2-40B4-BE49-F238E27FC236}">
                <a16:creationId xmlns:a16="http://schemas.microsoft.com/office/drawing/2014/main" xmlns="" id="{90A5F12A-7354-4965-BE9D-AEA5F81A3A67}"/>
              </a:ext>
            </a:extLst>
          </p:cNvPr>
          <p:cNvGraphicFramePr>
            <a:graphicFrameLocks noChangeAspect="1"/>
          </p:cNvGraphicFramePr>
          <p:nvPr/>
        </p:nvGraphicFramePr>
        <p:xfrm>
          <a:off x="1588" y="1588"/>
          <a:ext cx="1587" cy="1587"/>
        </p:xfrm>
        <a:graphic>
          <a:graphicData uri="http://schemas.openxmlformats.org/presentationml/2006/ole">
            <p:oleObj spid="_x0000_s338002" name="think-cell Slide" r:id="rId4" imgW="360" imgH="360" progId="">
              <p:embed/>
            </p:oleObj>
          </a:graphicData>
        </a:graphic>
      </p:graphicFrame>
      <p:sp>
        <p:nvSpPr>
          <p:cNvPr id="17" name="Rectangle 16">
            <a:extLst>
              <a:ext uri="{FF2B5EF4-FFF2-40B4-BE49-F238E27FC236}">
                <a16:creationId xmlns:a16="http://schemas.microsoft.com/office/drawing/2014/main" xmlns="" id="{3096F3EE-8B26-4943-94C9-8DE4FE228F1F}"/>
              </a:ext>
            </a:extLst>
          </p:cNvPr>
          <p:cNvSpPr/>
          <p:nvPr/>
        </p:nvSpPr>
        <p:spPr>
          <a:xfrm>
            <a:off x="2108200" y="1079500"/>
            <a:ext cx="6784975" cy="5291138"/>
          </a:xfrm>
          <a:prstGeom prst="rect">
            <a:avLst/>
          </a:prstGeom>
          <a:solidFill>
            <a:schemeClr val="bg1"/>
          </a:solidFill>
          <a:ln>
            <a:noFill/>
          </a:ln>
          <a:effectLst>
            <a:outerShdw blurRad="889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a:spcBef>
                <a:spcPts val="600"/>
              </a:spcBef>
              <a:spcAft>
                <a:spcPts val="200"/>
              </a:spcAft>
              <a:buClr>
                <a:srgbClr val="000000"/>
              </a:buClr>
              <a:buSzPct val="60000"/>
              <a:defRPr/>
            </a:pPr>
            <a:endParaRPr lang="en-ZA" altLang="zh-CN" sz="1600" b="1" dirty="0">
              <a:solidFill>
                <a:schemeClr val="accent2"/>
              </a:solidFill>
              <a:latin typeface="Trebuchet MS" panose="020B0603020202020204" pitchFamily="34" charset="0"/>
            </a:endParaRPr>
          </a:p>
        </p:txBody>
      </p:sp>
      <p:sp>
        <p:nvSpPr>
          <p:cNvPr id="15" name="Rectangle 14">
            <a:extLst>
              <a:ext uri="{FF2B5EF4-FFF2-40B4-BE49-F238E27FC236}">
                <a16:creationId xmlns:a16="http://schemas.microsoft.com/office/drawing/2014/main" xmlns="" id="{55B18D49-68F0-4CA8-8E33-DCA082F02543}"/>
              </a:ext>
            </a:extLst>
          </p:cNvPr>
          <p:cNvSpPr/>
          <p:nvPr/>
        </p:nvSpPr>
        <p:spPr>
          <a:xfrm>
            <a:off x="4714875" y="5102225"/>
            <a:ext cx="3989388" cy="1006475"/>
          </a:xfrm>
          <a:prstGeom prst="rect">
            <a:avLst/>
          </a:prstGeom>
          <a:solidFill>
            <a:srgbClr val="DDEBFF"/>
          </a:solidFill>
        </p:spPr>
        <p:style>
          <a:lnRef idx="3">
            <a:schemeClr val="lt1"/>
          </a:lnRef>
          <a:fillRef idx="1">
            <a:schemeClr val="accent5"/>
          </a:fillRef>
          <a:effectRef idx="1">
            <a:schemeClr val="accent5"/>
          </a:effectRef>
          <a:fontRef idx="minor">
            <a:schemeClr val="lt1"/>
          </a:fontRef>
        </p:style>
        <p:txBody>
          <a:bodyPr rIns="36000" anchor="ctr"/>
          <a:lstStyle/>
          <a:p>
            <a:pPr marL="446088" lvl="1" indent="-152400">
              <a:spcBef>
                <a:spcPts val="600"/>
              </a:spcBef>
              <a:spcAft>
                <a:spcPts val="600"/>
              </a:spcAft>
              <a:buClr>
                <a:srgbClr val="000000"/>
              </a:buClr>
              <a:buSzPct val="60000"/>
              <a:buFont typeface="Wingdings" panose="05000000000000000000" pitchFamily="2" charset="2"/>
              <a:buChar char="u"/>
              <a:defRPr/>
            </a:pPr>
            <a:r>
              <a:rPr lang="en-IN" sz="1200" dirty="0">
                <a:solidFill>
                  <a:sysClr val="windowText" lastClr="000000"/>
                </a:solidFill>
                <a:latin typeface="Trebuchet MS" panose="020B0603020202020204" pitchFamily="34" charset="0"/>
              </a:rPr>
              <a:t>The SA Tourism Board was entrusted its responsibilities under the Tourism Act of 2014, primarily focusing on marketing South Africa as a domestic and international tourist destination (leisure) and as a business tourism destination </a:t>
            </a:r>
          </a:p>
        </p:txBody>
      </p:sp>
      <p:sp>
        <p:nvSpPr>
          <p:cNvPr id="14" name="Rectangle 13">
            <a:extLst>
              <a:ext uri="{FF2B5EF4-FFF2-40B4-BE49-F238E27FC236}">
                <a16:creationId xmlns:a16="http://schemas.microsoft.com/office/drawing/2014/main" xmlns="" id="{0B446B26-C2D2-4F99-B96F-AC4B6C70DA0D}"/>
              </a:ext>
            </a:extLst>
          </p:cNvPr>
          <p:cNvSpPr/>
          <p:nvPr/>
        </p:nvSpPr>
        <p:spPr>
          <a:xfrm>
            <a:off x="5284788" y="3844925"/>
            <a:ext cx="3419475" cy="1004888"/>
          </a:xfrm>
          <a:prstGeom prst="rect">
            <a:avLst/>
          </a:prstGeom>
          <a:solidFill>
            <a:srgbClr val="DDEBFF"/>
          </a:solidFill>
        </p:spPr>
        <p:style>
          <a:lnRef idx="3">
            <a:schemeClr val="lt1"/>
          </a:lnRef>
          <a:fillRef idx="1">
            <a:schemeClr val="accent5"/>
          </a:fillRef>
          <a:effectRef idx="1">
            <a:schemeClr val="accent5"/>
          </a:effectRef>
          <a:fontRef idx="minor">
            <a:schemeClr val="lt1"/>
          </a:fontRef>
        </p:style>
        <p:txBody>
          <a:bodyPr rIns="36000" anchor="ctr"/>
          <a:lstStyle/>
          <a:p>
            <a:pPr marL="446088" lvl="1" indent="-152400">
              <a:spcBef>
                <a:spcPts val="600"/>
              </a:spcBef>
              <a:spcAft>
                <a:spcPts val="600"/>
              </a:spcAft>
              <a:buClr>
                <a:srgbClr val="000000"/>
              </a:buClr>
              <a:buSzPct val="60000"/>
              <a:buFont typeface="Wingdings" panose="05000000000000000000" pitchFamily="2" charset="2"/>
              <a:buChar char="u"/>
              <a:defRPr/>
            </a:pPr>
            <a:r>
              <a:rPr lang="en-ZA" sz="1200" dirty="0">
                <a:solidFill>
                  <a:sysClr val="windowText" lastClr="000000"/>
                </a:solidFill>
                <a:latin typeface="Trebuchet MS" panose="020B0603020202020204" pitchFamily="34" charset="0"/>
              </a:rPr>
              <a:t>The sector strategy was constituted to define a coordinated strategic approach for the tourism sector of South Africa</a:t>
            </a:r>
            <a:endParaRPr lang="en-IN" sz="1200" dirty="0">
              <a:solidFill>
                <a:sysClr val="windowText" lastClr="000000"/>
              </a:solidFill>
              <a:latin typeface="Trebuchet MS" panose="020B0603020202020204" pitchFamily="34" charset="0"/>
            </a:endParaRPr>
          </a:p>
        </p:txBody>
      </p:sp>
      <p:sp>
        <p:nvSpPr>
          <p:cNvPr id="3" name="Snip Single Corner Rectangle 2">
            <a:extLst>
              <a:ext uri="{FF2B5EF4-FFF2-40B4-BE49-F238E27FC236}">
                <a16:creationId xmlns:a16="http://schemas.microsoft.com/office/drawing/2014/main" xmlns="" id="{2E2FC017-CDB9-46AC-8968-7175A997AE67}"/>
              </a:ext>
            </a:extLst>
          </p:cNvPr>
          <p:cNvSpPr/>
          <p:nvPr/>
        </p:nvSpPr>
        <p:spPr>
          <a:xfrm>
            <a:off x="6037263" y="2600325"/>
            <a:ext cx="2667000" cy="1004888"/>
          </a:xfrm>
          <a:prstGeom prst="snip1Rect">
            <a:avLst>
              <a:gd name="adj" fmla="val 0"/>
            </a:avLst>
          </a:prstGeom>
          <a:solidFill>
            <a:srgbClr val="DDEBFF"/>
          </a:solidFill>
        </p:spPr>
        <p:style>
          <a:lnRef idx="3">
            <a:schemeClr val="lt1"/>
          </a:lnRef>
          <a:fillRef idx="1">
            <a:schemeClr val="accent5"/>
          </a:fillRef>
          <a:effectRef idx="1">
            <a:schemeClr val="accent5"/>
          </a:effectRef>
          <a:fontRef idx="minor">
            <a:schemeClr val="lt1"/>
          </a:fontRef>
        </p:style>
        <p:txBody>
          <a:bodyPr rIns="36000" anchor="ctr"/>
          <a:lstStyle/>
          <a:p>
            <a:pPr marL="446088" lvl="1" indent="-152400">
              <a:spcBef>
                <a:spcPts val="600"/>
              </a:spcBef>
              <a:spcAft>
                <a:spcPts val="600"/>
              </a:spcAft>
              <a:buClr>
                <a:srgbClr val="000000"/>
              </a:buClr>
              <a:buSzPct val="60000"/>
              <a:buFont typeface="Wingdings" panose="05000000000000000000" pitchFamily="2" charset="2"/>
              <a:buChar char="u"/>
              <a:defRPr/>
            </a:pPr>
            <a:r>
              <a:rPr lang="en-ZA" sz="1200" dirty="0">
                <a:solidFill>
                  <a:sysClr val="windowText" lastClr="000000"/>
                </a:solidFill>
                <a:latin typeface="Trebuchet MS" panose="020B0603020202020204" pitchFamily="34" charset="0"/>
              </a:rPr>
              <a:t>According to the National Development Plan, tourism is identified as one of the six pillars in the country’s growth path framework</a:t>
            </a:r>
          </a:p>
        </p:txBody>
      </p:sp>
      <p:sp>
        <p:nvSpPr>
          <p:cNvPr id="22" name="Rectangle 21">
            <a:extLst>
              <a:ext uri="{FF2B5EF4-FFF2-40B4-BE49-F238E27FC236}">
                <a16:creationId xmlns:a16="http://schemas.microsoft.com/office/drawing/2014/main" xmlns="" id="{E9933EF6-AEE3-4751-A28B-F5C02D24BFE0}"/>
              </a:ext>
            </a:extLst>
          </p:cNvPr>
          <p:cNvSpPr/>
          <p:nvPr/>
        </p:nvSpPr>
        <p:spPr>
          <a:xfrm>
            <a:off x="400050" y="1079500"/>
            <a:ext cx="1601788" cy="5291138"/>
          </a:xfrm>
          <a:prstGeom prst="rect">
            <a:avLst/>
          </a:prstGeom>
          <a:solidFill>
            <a:schemeClr val="bg1"/>
          </a:solidFill>
          <a:ln>
            <a:noFill/>
          </a:ln>
          <a:effectLst>
            <a:outerShdw blurRad="889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a:spcBef>
                <a:spcPts val="600"/>
              </a:spcBef>
              <a:spcAft>
                <a:spcPts val="200"/>
              </a:spcAft>
              <a:buClr>
                <a:srgbClr val="000000"/>
              </a:buClr>
              <a:buSzPct val="60000"/>
              <a:defRPr/>
            </a:pPr>
            <a:endParaRPr lang="en-ZA" altLang="zh-CN" sz="1400" b="1" dirty="0">
              <a:solidFill>
                <a:schemeClr val="accent2"/>
              </a:solidFill>
              <a:latin typeface="Trebuchet MS" panose="020B0603020202020204" pitchFamily="34" charset="0"/>
            </a:endParaRPr>
          </a:p>
          <a:p>
            <a:pPr marL="0" lvl="1" algn="ctr">
              <a:spcBef>
                <a:spcPts val="600"/>
              </a:spcBef>
              <a:spcAft>
                <a:spcPts val="200"/>
              </a:spcAft>
              <a:buClr>
                <a:srgbClr val="000000"/>
              </a:buClr>
              <a:buSzPct val="60000"/>
              <a:defRPr/>
            </a:pPr>
            <a:endParaRPr lang="en-ZA" altLang="zh-CN" sz="1400" b="1" dirty="0">
              <a:solidFill>
                <a:schemeClr val="accent2"/>
              </a:solidFill>
              <a:latin typeface="Trebuchet MS" panose="020B0603020202020204" pitchFamily="34" charset="0"/>
            </a:endParaRPr>
          </a:p>
          <a:p>
            <a:pPr marL="0" lvl="1" algn="ctr">
              <a:spcBef>
                <a:spcPts val="600"/>
              </a:spcBef>
              <a:spcAft>
                <a:spcPts val="200"/>
              </a:spcAft>
              <a:buClr>
                <a:srgbClr val="000000"/>
              </a:buClr>
              <a:buSzPct val="60000"/>
              <a:defRPr/>
            </a:pPr>
            <a:endParaRPr lang="en-ZA" altLang="zh-CN" sz="1400" b="1" dirty="0">
              <a:solidFill>
                <a:schemeClr val="accent2"/>
              </a:solidFill>
              <a:latin typeface="Trebuchet MS" panose="020B0603020202020204" pitchFamily="34" charset="0"/>
            </a:endParaRPr>
          </a:p>
          <a:p>
            <a:pPr marL="0" lvl="1" algn="ctr">
              <a:spcBef>
                <a:spcPts val="600"/>
              </a:spcBef>
              <a:spcAft>
                <a:spcPts val="200"/>
              </a:spcAft>
              <a:buClr>
                <a:srgbClr val="000000"/>
              </a:buClr>
              <a:buSzPct val="60000"/>
              <a:defRPr/>
            </a:pPr>
            <a:r>
              <a:rPr lang="en-ZA" altLang="zh-CN" sz="1400" b="1" dirty="0">
                <a:solidFill>
                  <a:schemeClr val="tx1"/>
                </a:solidFill>
                <a:latin typeface="Trebuchet MS" panose="020B0603020202020204" pitchFamily="34" charset="0"/>
              </a:rPr>
              <a:t>SA Tourism strategic plan is based on the objectives of the National Tourism Sector Strategy (NTSS). This strategy falls under the ambit of the National Development Plan, the overall development plan and aspirations set for the country</a:t>
            </a:r>
          </a:p>
        </p:txBody>
      </p:sp>
      <p:pic>
        <p:nvPicPr>
          <p:cNvPr id="61448" name="Picture 2">
            <a:extLst>
              <a:ext uri="{FF2B5EF4-FFF2-40B4-BE49-F238E27FC236}">
                <a16:creationId xmlns:a16="http://schemas.microsoft.com/office/drawing/2014/main" xmlns="" id="{931506F3-E746-46C5-8B66-528674896464}"/>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84213" y="1203325"/>
            <a:ext cx="885825" cy="989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Freeform 17">
            <a:extLst>
              <a:ext uri="{FF2B5EF4-FFF2-40B4-BE49-F238E27FC236}">
                <a16:creationId xmlns:a16="http://schemas.microsoft.com/office/drawing/2014/main" xmlns="" id="{25789739-E416-443E-8217-7A885E254A04}"/>
              </a:ext>
            </a:extLst>
          </p:cNvPr>
          <p:cNvSpPr/>
          <p:nvPr/>
        </p:nvSpPr>
        <p:spPr>
          <a:xfrm>
            <a:off x="4068763" y="5089525"/>
            <a:ext cx="1216025" cy="1158875"/>
          </a:xfrm>
          <a:custGeom>
            <a:avLst/>
            <a:gdLst>
              <a:gd name="connsiteX0" fmla="*/ 0 w 1412915"/>
              <a:gd name="connsiteY0" fmla="*/ 0 h 1075608"/>
              <a:gd name="connsiteX1" fmla="*/ 1412915 w 1412915"/>
              <a:gd name="connsiteY1" fmla="*/ 0 h 1075608"/>
              <a:gd name="connsiteX2" fmla="*/ 706457 w 1412915"/>
              <a:gd name="connsiteY2" fmla="*/ 1075608 h 1075608"/>
              <a:gd name="connsiteX3" fmla="*/ 0 w 1412915"/>
              <a:gd name="connsiteY3" fmla="*/ 0 h 1075608"/>
            </a:gdLst>
            <a:ahLst/>
            <a:cxnLst>
              <a:cxn ang="0">
                <a:pos x="connsiteX0" y="connsiteY0"/>
              </a:cxn>
              <a:cxn ang="0">
                <a:pos x="connsiteX1" y="connsiteY1"/>
              </a:cxn>
              <a:cxn ang="0">
                <a:pos x="connsiteX2" y="connsiteY2"/>
              </a:cxn>
              <a:cxn ang="0">
                <a:pos x="connsiteX3" y="connsiteY3"/>
              </a:cxn>
            </a:cxnLst>
            <a:rect l="l" t="t" r="r" b="b"/>
            <a:pathLst>
              <a:path w="1412915" h="1075608">
                <a:moveTo>
                  <a:pt x="0" y="0"/>
                </a:moveTo>
                <a:lnTo>
                  <a:pt x="1412915" y="0"/>
                </a:lnTo>
                <a:lnTo>
                  <a:pt x="706457" y="1075608"/>
                </a:lnTo>
                <a:lnTo>
                  <a:pt x="0" y="0"/>
                </a:lnTo>
                <a:close/>
              </a:path>
            </a:pathLst>
          </a:cu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bIns="0"/>
          <a:lstStyle/>
          <a:p>
            <a:pPr algn="ctr">
              <a:defRPr/>
            </a:pPr>
            <a:endParaRPr lang="en-ZA" b="1" dirty="0">
              <a:solidFill>
                <a:schemeClr val="bg1"/>
              </a:solidFill>
              <a:latin typeface="Trebuchet MS" panose="020B0603020202020204" pitchFamily="34" charset="0"/>
            </a:endParaRPr>
          </a:p>
        </p:txBody>
      </p:sp>
      <p:sp>
        <p:nvSpPr>
          <p:cNvPr id="19" name="Freeform 18">
            <a:extLst>
              <a:ext uri="{FF2B5EF4-FFF2-40B4-BE49-F238E27FC236}">
                <a16:creationId xmlns:a16="http://schemas.microsoft.com/office/drawing/2014/main" xmlns="" id="{3BD74C76-0D28-4097-B856-A2537832B0D4}"/>
              </a:ext>
            </a:extLst>
          </p:cNvPr>
          <p:cNvSpPr/>
          <p:nvPr/>
        </p:nvSpPr>
        <p:spPr>
          <a:xfrm>
            <a:off x="2146300" y="1428750"/>
            <a:ext cx="5137150" cy="1143000"/>
          </a:xfrm>
          <a:custGeom>
            <a:avLst/>
            <a:gdLst>
              <a:gd name="connsiteX0" fmla="*/ 0 w 5963108"/>
              <a:gd name="connsiteY0" fmla="*/ 0 h 1132232"/>
              <a:gd name="connsiteX1" fmla="*/ 5963108 w 5963108"/>
              <a:gd name="connsiteY1" fmla="*/ 0 h 1132232"/>
              <a:gd name="connsiteX2" fmla="*/ 5219460 w 5963108"/>
              <a:gd name="connsiteY2" fmla="*/ 1132232 h 1132232"/>
              <a:gd name="connsiteX3" fmla="*/ 743648 w 5963108"/>
              <a:gd name="connsiteY3" fmla="*/ 1132232 h 1132232"/>
              <a:gd name="connsiteX4" fmla="*/ 0 w 5963108"/>
              <a:gd name="connsiteY4" fmla="*/ 0 h 1132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3108" h="1132232">
                <a:moveTo>
                  <a:pt x="0" y="0"/>
                </a:moveTo>
                <a:lnTo>
                  <a:pt x="5963108" y="0"/>
                </a:lnTo>
                <a:lnTo>
                  <a:pt x="5219460" y="1132232"/>
                </a:lnTo>
                <a:lnTo>
                  <a:pt x="743648" y="1132232"/>
                </a:lnTo>
                <a:lnTo>
                  <a:pt x="0" y="0"/>
                </a:lnTo>
                <a:close/>
              </a:path>
            </a:pathLst>
          </a:cu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1400" b="1" dirty="0">
                <a:latin typeface="Trebuchet MS" panose="020B0603020202020204" pitchFamily="34" charset="0"/>
              </a:rPr>
              <a:t>SA Tourism’s Position within </a:t>
            </a:r>
            <a:br>
              <a:rPr lang="en-ZA" sz="1400" b="1" dirty="0">
                <a:latin typeface="Trebuchet MS" panose="020B0603020202020204" pitchFamily="34" charset="0"/>
              </a:rPr>
            </a:br>
            <a:r>
              <a:rPr lang="en-ZA" sz="1400" b="1" dirty="0">
                <a:latin typeface="Trebuchet MS" panose="020B0603020202020204" pitchFamily="34" charset="0"/>
              </a:rPr>
              <a:t>the Country’s Development Aspirations</a:t>
            </a:r>
          </a:p>
        </p:txBody>
      </p:sp>
      <p:sp>
        <p:nvSpPr>
          <p:cNvPr id="20" name="Freeform 19">
            <a:extLst>
              <a:ext uri="{FF2B5EF4-FFF2-40B4-BE49-F238E27FC236}">
                <a16:creationId xmlns:a16="http://schemas.microsoft.com/office/drawing/2014/main" xmlns="" id="{E611BE1C-360B-453B-9BC6-945BE1F31A5E}"/>
              </a:ext>
            </a:extLst>
          </p:cNvPr>
          <p:cNvSpPr/>
          <p:nvPr/>
        </p:nvSpPr>
        <p:spPr>
          <a:xfrm>
            <a:off x="3414713" y="3844925"/>
            <a:ext cx="2524125" cy="1384300"/>
          </a:xfrm>
          <a:custGeom>
            <a:avLst/>
            <a:gdLst>
              <a:gd name="connsiteX0" fmla="*/ 0 w 2929646"/>
              <a:gd name="connsiteY0" fmla="*/ 0 h 1284815"/>
              <a:gd name="connsiteX1" fmla="*/ 2929646 w 2929646"/>
              <a:gd name="connsiteY1" fmla="*/ 0 h 1284815"/>
              <a:gd name="connsiteX2" fmla="*/ 2185998 w 2929646"/>
              <a:gd name="connsiteY2" fmla="*/ 1132231 h 1284815"/>
              <a:gd name="connsiteX3" fmla="*/ 1587344 w 2929646"/>
              <a:gd name="connsiteY3" fmla="*/ 1132231 h 1284815"/>
              <a:gd name="connsiteX4" fmla="*/ 1587344 w 2929646"/>
              <a:gd name="connsiteY4" fmla="*/ 1163564 h 1284815"/>
              <a:gd name="connsiteX5" fmla="*/ 1709864 w 2929646"/>
              <a:gd name="connsiteY5" fmla="*/ 1163564 h 1284815"/>
              <a:gd name="connsiteX6" fmla="*/ 1464823 w 2929646"/>
              <a:gd name="connsiteY6" fmla="*/ 1284815 h 1284815"/>
              <a:gd name="connsiteX7" fmla="*/ 1219782 w 2929646"/>
              <a:gd name="connsiteY7" fmla="*/ 1163564 h 1284815"/>
              <a:gd name="connsiteX8" fmla="*/ 1342303 w 2929646"/>
              <a:gd name="connsiteY8" fmla="*/ 1163564 h 1284815"/>
              <a:gd name="connsiteX9" fmla="*/ 1342303 w 2929646"/>
              <a:gd name="connsiteY9" fmla="*/ 1132231 h 1284815"/>
              <a:gd name="connsiteX10" fmla="*/ 743648 w 2929646"/>
              <a:gd name="connsiteY10" fmla="*/ 1132231 h 128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9646" h="1284815">
                <a:moveTo>
                  <a:pt x="0" y="0"/>
                </a:moveTo>
                <a:lnTo>
                  <a:pt x="2929646" y="0"/>
                </a:lnTo>
                <a:lnTo>
                  <a:pt x="2185998" y="1132231"/>
                </a:lnTo>
                <a:lnTo>
                  <a:pt x="1587344" y="1132231"/>
                </a:lnTo>
                <a:lnTo>
                  <a:pt x="1587344" y="1163564"/>
                </a:lnTo>
                <a:lnTo>
                  <a:pt x="1709864" y="1163564"/>
                </a:lnTo>
                <a:lnTo>
                  <a:pt x="1464823" y="1284815"/>
                </a:lnTo>
                <a:lnTo>
                  <a:pt x="1219782" y="1163564"/>
                </a:lnTo>
                <a:lnTo>
                  <a:pt x="1342303" y="1163564"/>
                </a:lnTo>
                <a:lnTo>
                  <a:pt x="1342303" y="1132231"/>
                </a:lnTo>
                <a:lnTo>
                  <a:pt x="743648" y="1132231"/>
                </a:lnTo>
                <a:close/>
              </a:path>
            </a:pathLst>
          </a:cu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1050" b="1" dirty="0" smtClean="0">
                <a:solidFill>
                  <a:schemeClr val="bg1"/>
                </a:solidFill>
                <a:latin typeface="Trebuchet MS" panose="020B0603020202020204" pitchFamily="34" charset="0"/>
              </a:rPr>
              <a:t>National </a:t>
            </a:r>
            <a:r>
              <a:rPr lang="en-ZA" sz="1050" b="1" dirty="0">
                <a:solidFill>
                  <a:schemeClr val="bg1"/>
                </a:solidFill>
                <a:latin typeface="Trebuchet MS" panose="020B0603020202020204" pitchFamily="34" charset="0"/>
              </a:rPr>
              <a:t/>
            </a:r>
            <a:br>
              <a:rPr lang="en-ZA" sz="1050" b="1" dirty="0">
                <a:solidFill>
                  <a:schemeClr val="bg1"/>
                </a:solidFill>
                <a:latin typeface="Trebuchet MS" panose="020B0603020202020204" pitchFamily="34" charset="0"/>
              </a:rPr>
            </a:br>
            <a:r>
              <a:rPr lang="en-ZA" sz="1050" b="1" dirty="0">
                <a:solidFill>
                  <a:schemeClr val="bg1"/>
                </a:solidFill>
                <a:latin typeface="Trebuchet MS" panose="020B0603020202020204" pitchFamily="34" charset="0"/>
              </a:rPr>
              <a:t>Tourism Sector Strategy</a:t>
            </a:r>
          </a:p>
        </p:txBody>
      </p:sp>
      <p:sp>
        <p:nvSpPr>
          <p:cNvPr id="21" name="Freeform 20">
            <a:extLst>
              <a:ext uri="{FF2B5EF4-FFF2-40B4-BE49-F238E27FC236}">
                <a16:creationId xmlns:a16="http://schemas.microsoft.com/office/drawing/2014/main" xmlns="" id="{304BD800-9041-4945-8EE1-6594BC320096}"/>
              </a:ext>
            </a:extLst>
          </p:cNvPr>
          <p:cNvSpPr/>
          <p:nvPr/>
        </p:nvSpPr>
        <p:spPr>
          <a:xfrm>
            <a:off x="2762250" y="2600325"/>
            <a:ext cx="3829050" cy="1384300"/>
          </a:xfrm>
          <a:custGeom>
            <a:avLst/>
            <a:gdLst>
              <a:gd name="connsiteX0" fmla="*/ 0 w 4446377"/>
              <a:gd name="connsiteY0" fmla="*/ 0 h 1284247"/>
              <a:gd name="connsiteX1" fmla="*/ 4446377 w 4446377"/>
              <a:gd name="connsiteY1" fmla="*/ 0 h 1284247"/>
              <a:gd name="connsiteX2" fmla="*/ 3702729 w 4446377"/>
              <a:gd name="connsiteY2" fmla="*/ 1132231 h 1284247"/>
              <a:gd name="connsiteX3" fmla="*/ 2345709 w 4446377"/>
              <a:gd name="connsiteY3" fmla="*/ 1132231 h 1284247"/>
              <a:gd name="connsiteX4" fmla="*/ 2345709 w 4446377"/>
              <a:gd name="connsiteY4" fmla="*/ 1162996 h 1284247"/>
              <a:gd name="connsiteX5" fmla="*/ 2468229 w 4446377"/>
              <a:gd name="connsiteY5" fmla="*/ 1162996 h 1284247"/>
              <a:gd name="connsiteX6" fmla="*/ 2223188 w 4446377"/>
              <a:gd name="connsiteY6" fmla="*/ 1284247 h 1284247"/>
              <a:gd name="connsiteX7" fmla="*/ 1978147 w 4446377"/>
              <a:gd name="connsiteY7" fmla="*/ 1162996 h 1284247"/>
              <a:gd name="connsiteX8" fmla="*/ 2100668 w 4446377"/>
              <a:gd name="connsiteY8" fmla="*/ 1162996 h 1284247"/>
              <a:gd name="connsiteX9" fmla="*/ 2100668 w 4446377"/>
              <a:gd name="connsiteY9" fmla="*/ 1132231 h 1284247"/>
              <a:gd name="connsiteX10" fmla="*/ 743647 w 4446377"/>
              <a:gd name="connsiteY10" fmla="*/ 1132231 h 128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46377" h="1284247">
                <a:moveTo>
                  <a:pt x="0" y="0"/>
                </a:moveTo>
                <a:lnTo>
                  <a:pt x="4446377" y="0"/>
                </a:lnTo>
                <a:lnTo>
                  <a:pt x="3702729" y="1132231"/>
                </a:lnTo>
                <a:lnTo>
                  <a:pt x="2345709" y="1132231"/>
                </a:lnTo>
                <a:lnTo>
                  <a:pt x="2345709" y="1162996"/>
                </a:lnTo>
                <a:lnTo>
                  <a:pt x="2468229" y="1162996"/>
                </a:lnTo>
                <a:lnTo>
                  <a:pt x="2223188" y="1284247"/>
                </a:lnTo>
                <a:lnTo>
                  <a:pt x="1978147" y="1162996"/>
                </a:lnTo>
                <a:lnTo>
                  <a:pt x="2100668" y="1162996"/>
                </a:lnTo>
                <a:lnTo>
                  <a:pt x="2100668" y="1132231"/>
                </a:lnTo>
                <a:lnTo>
                  <a:pt x="743647" y="1132231"/>
                </a:lnTo>
                <a:close/>
              </a:path>
            </a:pathLst>
          </a:cu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0" rIns="457200" bIns="274320" anchor="ctr"/>
          <a:lstStyle/>
          <a:p>
            <a:pPr marL="1588" indent="-3175" algn="ctr" defTabSz="114300">
              <a:spcBef>
                <a:spcPts val="600"/>
              </a:spcBef>
              <a:defRPr/>
            </a:pPr>
            <a:r>
              <a:rPr lang="en-ZA" b="1" dirty="0" smtClean="0">
                <a:solidFill>
                  <a:schemeClr val="bg1"/>
                </a:solidFill>
                <a:latin typeface="Trebuchet MS" panose="020B0603020202020204" pitchFamily="34" charset="0"/>
              </a:rPr>
              <a:t>National </a:t>
            </a:r>
            <a:r>
              <a:rPr lang="en-ZA" b="1" dirty="0">
                <a:solidFill>
                  <a:schemeClr val="bg1"/>
                </a:solidFill>
                <a:latin typeface="Trebuchet MS" panose="020B0603020202020204" pitchFamily="34" charset="0"/>
              </a:rPr>
              <a:t>Development </a:t>
            </a:r>
            <a:r>
              <a:rPr lang="en-ZA" b="1" dirty="0" smtClean="0">
                <a:solidFill>
                  <a:schemeClr val="bg1"/>
                </a:solidFill>
                <a:latin typeface="Trebuchet MS" panose="020B0603020202020204" pitchFamily="34" charset="0"/>
              </a:rPr>
              <a:t>Plan </a:t>
            </a:r>
            <a:r>
              <a:rPr lang="en-ZA" b="1" dirty="0">
                <a:solidFill>
                  <a:schemeClr val="bg1"/>
                </a:solidFill>
                <a:latin typeface="Trebuchet MS" panose="020B0603020202020204" pitchFamily="34" charset="0"/>
              </a:rPr>
              <a:t>– </a:t>
            </a:r>
          </a:p>
          <a:p>
            <a:pPr marL="1588" indent="-3175" algn="ctr" defTabSz="114300">
              <a:spcBef>
                <a:spcPts val="600"/>
              </a:spcBef>
              <a:defRPr/>
            </a:pPr>
            <a:r>
              <a:rPr lang="en-ZA" b="1" dirty="0">
                <a:solidFill>
                  <a:schemeClr val="bg1"/>
                </a:solidFill>
                <a:latin typeface="Trebuchet MS" panose="020B0603020202020204" pitchFamily="34" charset="0"/>
              </a:rPr>
              <a:t>Vision 2030</a:t>
            </a:r>
          </a:p>
        </p:txBody>
      </p:sp>
      <p:sp>
        <p:nvSpPr>
          <p:cNvPr id="61453" name="Rectangle 24">
            <a:extLst>
              <a:ext uri="{FF2B5EF4-FFF2-40B4-BE49-F238E27FC236}">
                <a16:creationId xmlns:a16="http://schemas.microsoft.com/office/drawing/2014/main" xmlns="" id="{CF062BA1-2055-49B1-9392-970A05395FA8}"/>
              </a:ext>
            </a:extLst>
          </p:cNvPr>
          <p:cNvSpPr>
            <a:spLocks noChangeArrowheads="1"/>
          </p:cNvSpPr>
          <p:nvPr/>
        </p:nvSpPr>
        <p:spPr bwMode="auto">
          <a:xfrm>
            <a:off x="4181475" y="5185262"/>
            <a:ext cx="990600" cy="5770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ZA" altLang="en-US" sz="1050" b="1" dirty="0">
                <a:solidFill>
                  <a:schemeClr val="bg1"/>
                </a:solidFill>
                <a:latin typeface="Trebuchet MS" panose="020B0603020202020204" pitchFamily="34" charset="0"/>
              </a:rPr>
              <a:t>SA Tourism’s </a:t>
            </a:r>
            <a:br>
              <a:rPr lang="en-ZA" altLang="en-US" sz="1050" b="1" dirty="0">
                <a:solidFill>
                  <a:schemeClr val="bg1"/>
                </a:solidFill>
                <a:latin typeface="Trebuchet MS" panose="020B0603020202020204" pitchFamily="34" charset="0"/>
              </a:rPr>
            </a:br>
            <a:r>
              <a:rPr lang="en-ZA" altLang="en-US" sz="1050" b="1" dirty="0">
                <a:solidFill>
                  <a:schemeClr val="bg1"/>
                </a:solidFill>
                <a:latin typeface="Trebuchet MS" panose="020B0603020202020204" pitchFamily="34" charset="0"/>
              </a:rPr>
              <a:t>Strategic </a:t>
            </a:r>
            <a:br>
              <a:rPr lang="en-ZA" altLang="en-US" sz="1050" b="1" dirty="0">
                <a:solidFill>
                  <a:schemeClr val="bg1"/>
                </a:solidFill>
                <a:latin typeface="Trebuchet MS" panose="020B0603020202020204" pitchFamily="34" charset="0"/>
              </a:rPr>
            </a:br>
            <a:r>
              <a:rPr lang="en-ZA" altLang="en-US" sz="1050" b="1" dirty="0">
                <a:solidFill>
                  <a:schemeClr val="bg1"/>
                </a:solidFill>
                <a:latin typeface="Trebuchet MS" panose="020B0603020202020204" pitchFamily="34" charset="0"/>
              </a:rPr>
              <a:t>Plan</a:t>
            </a:r>
          </a:p>
        </p:txBody>
      </p:sp>
      <p:sp>
        <p:nvSpPr>
          <p:cNvPr id="61454" name="Title 4">
            <a:extLst>
              <a:ext uri="{FF2B5EF4-FFF2-40B4-BE49-F238E27FC236}">
                <a16:creationId xmlns:a16="http://schemas.microsoft.com/office/drawing/2014/main" xmlns="" id="{18C0C624-03A6-4A62-9D75-5086CA396C82}"/>
              </a:ext>
            </a:extLst>
          </p:cNvPr>
          <p:cNvSpPr>
            <a:spLocks noGrp="1"/>
          </p:cNvSpPr>
          <p:nvPr>
            <p:ph type="title"/>
          </p:nvPr>
        </p:nvSpPr>
        <p:spPr>
          <a:xfrm>
            <a:off x="142875" y="19050"/>
            <a:ext cx="8893175" cy="785813"/>
          </a:xfrm>
        </p:spPr>
        <p:txBody>
          <a:bodyPr lIns="45720" rIns="45720" anchor="b"/>
          <a:lstStyle/>
          <a:p>
            <a:r>
              <a:rPr lang="en-ZA" altLang="en-US" sz="1600" b="1" dirty="0"/>
              <a:t>SA Tourism strategy and efforts are aligned with the development aspirations of the nation, and specifically the tourism sector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sp>
        <p:nvSpPr>
          <p:cNvPr id="3" name="Content Placeholder 2"/>
          <p:cNvSpPr>
            <a:spLocks noGrp="1"/>
          </p:cNvSpPr>
          <p:nvPr>
            <p:ph idx="1"/>
          </p:nvPr>
        </p:nvSpPr>
        <p:spPr/>
        <p:txBody>
          <a:bodyPr/>
          <a:lstStyle/>
          <a:p>
            <a:endParaRPr lang="en-ZA" dirty="0"/>
          </a:p>
        </p:txBody>
      </p:sp>
    </p:spTree>
    <p:extLst>
      <p:ext uri="{BB962C8B-B14F-4D97-AF65-F5344CB8AC3E}">
        <p14:creationId xmlns:p14="http://schemas.microsoft.com/office/powerpoint/2010/main" xmlns="" val="30797283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solidFill>
              </a:rPr>
              <a:t>ANNEXURES</a:t>
            </a:r>
            <a:endParaRPr lang="en-ZA" dirty="0">
              <a:solidFill>
                <a:schemeClr val="tx1"/>
              </a:solidFill>
            </a:endParaRPr>
          </a:p>
        </p:txBody>
      </p:sp>
    </p:spTree>
    <p:extLst>
      <p:ext uri="{BB962C8B-B14F-4D97-AF65-F5344CB8AC3E}">
        <p14:creationId xmlns:p14="http://schemas.microsoft.com/office/powerpoint/2010/main" xmlns="" val="26479313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 </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25602" y="5282386"/>
            <a:ext cx="2093335" cy="547202"/>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xmlns=""/>
              </a:ext>
            </a:extLst>
          </a:blip>
          <a:srcRect t="-166"/>
          <a:stretch/>
        </p:blipFill>
        <p:spPr>
          <a:xfrm>
            <a:off x="-76197" y="-11430"/>
            <a:ext cx="9277348" cy="6869430"/>
          </a:xfrm>
          <a:prstGeom prst="rect">
            <a:avLst/>
          </a:prstGeom>
        </p:spPr>
      </p:pic>
      <p:sp>
        <p:nvSpPr>
          <p:cNvPr id="12" name="TextBox 11"/>
          <p:cNvSpPr txBox="1"/>
          <p:nvPr/>
        </p:nvSpPr>
        <p:spPr>
          <a:xfrm>
            <a:off x="-518130" y="3886200"/>
            <a:ext cx="5875866" cy="542452"/>
          </a:xfrm>
          <a:prstGeom prst="rect">
            <a:avLst/>
          </a:prstGeom>
          <a:noFill/>
        </p:spPr>
        <p:txBody>
          <a:bodyPr wrap="square" lIns="0" tIns="0" rIns="0" bIns="0" rtlCol="0">
            <a:noAutofit/>
          </a:bodyPr>
          <a:lstStyle/>
          <a:p>
            <a:pPr lvl="2">
              <a:lnSpc>
                <a:spcPts val="3880"/>
              </a:lnSpc>
              <a:spcBef>
                <a:spcPts val="5"/>
              </a:spcBef>
              <a:spcAft>
                <a:spcPts val="5"/>
              </a:spcAft>
            </a:pPr>
            <a:r>
              <a:rPr lang="en-US" sz="3800" b="1" dirty="0">
                <a:solidFill>
                  <a:schemeClr val="bg1"/>
                </a:solidFill>
                <a:latin typeface="Trebuchet MS" panose="020B0603020202020204" pitchFamily="34" charset="0"/>
                <a:ea typeface="Amsi Pro Ultra" charset="0"/>
                <a:cs typeface="Amsi Pro Ultra" charset="0"/>
              </a:rPr>
              <a:t>The Tourism Grading Council (TGCSA)</a:t>
            </a:r>
          </a:p>
        </p:txBody>
      </p:sp>
    </p:spTree>
    <p:extLst>
      <p:ext uri="{BB962C8B-B14F-4D97-AF65-F5344CB8AC3E}">
        <p14:creationId xmlns:p14="http://schemas.microsoft.com/office/powerpoint/2010/main" xmlns="" val="13595860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ChangeArrowheads="1"/>
          </p:cNvSpPr>
          <p:nvPr/>
        </p:nvSpPr>
        <p:spPr bwMode="auto">
          <a:xfrm>
            <a:off x="250825" y="404813"/>
            <a:ext cx="8440593" cy="341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tx1"/>
              </a:buClr>
              <a:buSzPct val="6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9pPr>
          </a:lstStyle>
          <a:p>
            <a:pPr>
              <a:spcBef>
                <a:spcPct val="0"/>
              </a:spcBef>
              <a:buClrTx/>
              <a:buSzTx/>
              <a:buFontTx/>
              <a:buNone/>
            </a:pPr>
            <a:r>
              <a:rPr lang="en-US" altLang="en-US" sz="1600" b="1" dirty="0">
                <a:ea typeface="ヒラギノ角ゴ Pro W3"/>
                <a:cs typeface="Segoe UI" panose="020B0502040204020203" pitchFamily="34" charset="0"/>
              </a:rPr>
              <a:t>Strategic overview of the Tourism Grading Council</a:t>
            </a:r>
          </a:p>
        </p:txBody>
      </p:sp>
      <p:sp>
        <p:nvSpPr>
          <p:cNvPr id="12" name="Isosceles Triangle 11">
            <a:extLst>
              <a:ext uri="{FF2B5EF4-FFF2-40B4-BE49-F238E27FC236}">
                <a16:creationId xmlns:a16="http://schemas.microsoft.com/office/drawing/2014/main" xmlns="" id="{FA55CA87-C1AC-4CAC-9D7A-5F2A91DEC146}"/>
              </a:ext>
            </a:extLst>
          </p:cNvPr>
          <p:cNvSpPr/>
          <p:nvPr/>
        </p:nvSpPr>
        <p:spPr>
          <a:xfrm rot="16200000">
            <a:off x="259556" y="2821782"/>
            <a:ext cx="168275" cy="138112"/>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latin typeface="Trebuchet MS" panose="020B0603020202020204" pitchFamily="34" charset="0"/>
            </a:endParaRPr>
          </a:p>
        </p:txBody>
      </p:sp>
      <p:sp>
        <p:nvSpPr>
          <p:cNvPr id="13" name="Isosceles Triangle 12">
            <a:extLst>
              <a:ext uri="{FF2B5EF4-FFF2-40B4-BE49-F238E27FC236}">
                <a16:creationId xmlns:a16="http://schemas.microsoft.com/office/drawing/2014/main" xmlns="" id="{B4DAD5CC-A064-4A19-9D4E-6C99A3807A3B}"/>
              </a:ext>
            </a:extLst>
          </p:cNvPr>
          <p:cNvSpPr/>
          <p:nvPr/>
        </p:nvSpPr>
        <p:spPr>
          <a:xfrm rot="16200000">
            <a:off x="260350" y="1757363"/>
            <a:ext cx="166688" cy="138112"/>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latin typeface="Trebuchet MS" panose="020B0603020202020204" pitchFamily="34" charset="0"/>
            </a:endParaRPr>
          </a:p>
        </p:txBody>
      </p:sp>
      <p:sp>
        <p:nvSpPr>
          <p:cNvPr id="14" name="Isosceles Triangle 13">
            <a:extLst>
              <a:ext uri="{FF2B5EF4-FFF2-40B4-BE49-F238E27FC236}">
                <a16:creationId xmlns:a16="http://schemas.microsoft.com/office/drawing/2014/main" xmlns="" id="{2EE71CAA-065B-49CC-9CCF-6840A0BEC389}"/>
              </a:ext>
            </a:extLst>
          </p:cNvPr>
          <p:cNvSpPr/>
          <p:nvPr/>
        </p:nvSpPr>
        <p:spPr>
          <a:xfrm rot="16200000">
            <a:off x="259556" y="4361657"/>
            <a:ext cx="168275" cy="138112"/>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latin typeface="Trebuchet MS" panose="020B0603020202020204" pitchFamily="34" charset="0"/>
            </a:endParaRPr>
          </a:p>
        </p:txBody>
      </p:sp>
      <p:sp>
        <p:nvSpPr>
          <p:cNvPr id="15" name="Isosceles Triangle 14">
            <a:extLst>
              <a:ext uri="{FF2B5EF4-FFF2-40B4-BE49-F238E27FC236}">
                <a16:creationId xmlns:a16="http://schemas.microsoft.com/office/drawing/2014/main" xmlns="" id="{B966E1A9-8CC9-46ED-A762-31F82FB98E56}"/>
              </a:ext>
            </a:extLst>
          </p:cNvPr>
          <p:cNvSpPr/>
          <p:nvPr/>
        </p:nvSpPr>
        <p:spPr>
          <a:xfrm rot="16200000">
            <a:off x="259556" y="4837907"/>
            <a:ext cx="168275" cy="138112"/>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latin typeface="Trebuchet MS" panose="020B0603020202020204" pitchFamily="34" charset="0"/>
            </a:endParaRPr>
          </a:p>
        </p:txBody>
      </p:sp>
      <p:cxnSp>
        <p:nvCxnSpPr>
          <p:cNvPr id="16" name="Straight Connector 15">
            <a:extLst>
              <a:ext uri="{FF2B5EF4-FFF2-40B4-BE49-F238E27FC236}">
                <a16:creationId xmlns:a16="http://schemas.microsoft.com/office/drawing/2014/main" xmlns="" id="{9D622955-B986-4273-8A84-C7C34E409C59}"/>
              </a:ext>
            </a:extLst>
          </p:cNvPr>
          <p:cNvCxnSpPr/>
          <p:nvPr/>
        </p:nvCxnSpPr>
        <p:spPr>
          <a:xfrm>
            <a:off x="490538" y="3095625"/>
            <a:ext cx="8201025"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57AB64EA-A9F5-4817-97A0-D6E84FC9EF01}"/>
              </a:ext>
            </a:extLst>
          </p:cNvPr>
          <p:cNvCxnSpPr/>
          <p:nvPr/>
        </p:nvCxnSpPr>
        <p:spPr>
          <a:xfrm>
            <a:off x="490538" y="4649788"/>
            <a:ext cx="8201025"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xmlns="" id="{80597EA4-1F5B-4CAC-A0F4-404B48BFE207}"/>
              </a:ext>
            </a:extLst>
          </p:cNvPr>
          <p:cNvSpPr/>
          <p:nvPr/>
        </p:nvSpPr>
        <p:spPr>
          <a:xfrm>
            <a:off x="400050" y="1079500"/>
            <a:ext cx="8335963" cy="523875"/>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latin typeface="Trebuchet MS" panose="020B0603020202020204" pitchFamily="34" charset="0"/>
            </a:endParaRPr>
          </a:p>
        </p:txBody>
      </p:sp>
      <p:cxnSp>
        <p:nvCxnSpPr>
          <p:cNvPr id="19" name="Straight Arrow Connector 18">
            <a:extLst>
              <a:ext uri="{FF2B5EF4-FFF2-40B4-BE49-F238E27FC236}">
                <a16:creationId xmlns:a16="http://schemas.microsoft.com/office/drawing/2014/main" xmlns="" id="{D54473E1-F8B2-46CF-82E0-68611056D13C}"/>
              </a:ext>
            </a:extLst>
          </p:cNvPr>
          <p:cNvCxnSpPr/>
          <p:nvPr/>
        </p:nvCxnSpPr>
        <p:spPr>
          <a:xfrm>
            <a:off x="461963" y="1317625"/>
            <a:ext cx="8208962" cy="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26577CA2-1855-4287-8AEA-7995195EE933}"/>
              </a:ext>
            </a:extLst>
          </p:cNvPr>
          <p:cNvSpPr txBox="1"/>
          <p:nvPr/>
        </p:nvSpPr>
        <p:spPr bwMode="auto">
          <a:xfrm>
            <a:off x="938213" y="1216043"/>
            <a:ext cx="7442200" cy="252377"/>
          </a:xfrm>
          <a:prstGeom prst="rect">
            <a:avLst/>
          </a:prstGeom>
          <a:solidFill>
            <a:schemeClr val="bg2">
              <a:lumMod val="40000"/>
              <a:lumOff val="60000"/>
            </a:schemeClr>
          </a:solidFill>
          <a:ln w="9525">
            <a:noFill/>
            <a:miter lim="800000"/>
            <a:headEnd/>
            <a:tailEnd/>
          </a:ln>
        </p:spPr>
        <p:txBody>
          <a:bodyPr lIns="18288" tIns="18288" rIns="18288" bIns="18288" anchor="ctr">
            <a:spAutoFit/>
          </a:bodyPr>
          <a:lstStyle/>
          <a:p>
            <a:pPr marL="1588" indent="-3175" algn="ctr" defTabSz="114297">
              <a:spcBef>
                <a:spcPts val="600"/>
              </a:spcBef>
              <a:defRPr/>
            </a:pPr>
            <a:r>
              <a:rPr lang="en-ZA" sz="1400" b="1" spc="300" dirty="0">
                <a:latin typeface="Trebuchet MS" panose="020B0603020202020204" pitchFamily="34" charset="0"/>
                <a:ea typeface="ヒラギノ角ゴ Pro W3" pitchFamily="-84" charset="-128"/>
              </a:rPr>
              <a:t>TGCSA’S MANDATE, VISION AND MISSION</a:t>
            </a:r>
          </a:p>
        </p:txBody>
      </p:sp>
      <p:sp>
        <p:nvSpPr>
          <p:cNvPr id="21" name="Rectangle 61">
            <a:extLst>
              <a:ext uri="{FF2B5EF4-FFF2-40B4-BE49-F238E27FC236}">
                <a16:creationId xmlns:a16="http://schemas.microsoft.com/office/drawing/2014/main" xmlns="" id="{2BAD9873-1F5C-463C-B261-161B37337EA6}"/>
              </a:ext>
            </a:extLst>
          </p:cNvPr>
          <p:cNvSpPr>
            <a:spLocks noChangeArrowheads="1"/>
          </p:cNvSpPr>
          <p:nvPr/>
        </p:nvSpPr>
        <p:spPr bwMode="auto">
          <a:xfrm>
            <a:off x="1722438" y="1920875"/>
            <a:ext cx="6923087" cy="52322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ヒラギノ角ゴ Pro W3"/>
                <a:cs typeface="ヒラギノ角ゴ Pro W3"/>
              </a:defRPr>
            </a:lvl1pPr>
            <a:lvl2pPr>
              <a:defRPr sz="2400">
                <a:solidFill>
                  <a:schemeClr val="tx1"/>
                </a:solidFill>
                <a:latin typeface="Arial" panose="020B0604020202020204" pitchFamily="34" charset="0"/>
                <a:ea typeface="ヒラギノ角ゴ Pro W3"/>
                <a:cs typeface="ヒラギノ角ゴ Pro W3"/>
              </a:defRPr>
            </a:lvl2pPr>
            <a:lvl3pPr>
              <a:defRPr sz="2400">
                <a:solidFill>
                  <a:schemeClr val="tx1"/>
                </a:solidFill>
                <a:latin typeface="Arial" panose="020B0604020202020204" pitchFamily="34" charset="0"/>
                <a:ea typeface="ヒラギノ角ゴ Pro W3"/>
                <a:cs typeface="ヒラギノ角ゴ Pro W3"/>
              </a:defRPr>
            </a:lvl3pPr>
            <a:lvl4pPr>
              <a:defRPr sz="2400">
                <a:solidFill>
                  <a:schemeClr val="tx1"/>
                </a:solidFill>
                <a:latin typeface="Arial" panose="020B0604020202020204" pitchFamily="34" charset="0"/>
                <a:ea typeface="ヒラギノ角ゴ Pro W3"/>
                <a:cs typeface="ヒラギノ角ゴ Pro W3"/>
              </a:defRPr>
            </a:lvl4pPr>
            <a:lvl5pPr>
              <a:defRPr sz="2400">
                <a:solidFill>
                  <a:schemeClr val="tx1"/>
                </a:solidFill>
                <a:latin typeface="Arial" panose="020B0604020202020204" pitchFamily="34" charset="0"/>
                <a:ea typeface="ヒラギノ角ゴ Pro W3"/>
                <a:cs typeface="ヒラギノ角ゴ Pro W3"/>
              </a:defRPr>
            </a:lvl5pPr>
            <a:lvl6pPr marL="2284413" indent="1588"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741613" indent="1588"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198813" indent="1588"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656013" indent="1588"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r>
              <a:rPr lang="en-ZA" altLang="en-US" sz="1400" dirty="0">
                <a:solidFill>
                  <a:srgbClr val="000000"/>
                </a:solidFill>
                <a:latin typeface="Trebuchet MS" panose="020B0603020202020204" pitchFamily="34" charset="0"/>
                <a:cs typeface="Segoe UI" panose="020B0502040204020203" pitchFamily="34" charset="0"/>
              </a:rPr>
              <a:t>“The establishment of one or more schemes in terms of which tourism </a:t>
            </a:r>
            <a:r>
              <a:rPr lang="en-ZA" altLang="en-US" sz="1400" u="sng" dirty="0">
                <a:solidFill>
                  <a:srgbClr val="C00000"/>
                </a:solidFill>
                <a:latin typeface="Trebuchet MS" panose="020B0603020202020204" pitchFamily="34" charset="0"/>
                <a:cs typeface="Segoe UI" panose="020B0502040204020203" pitchFamily="34" charset="0"/>
              </a:rPr>
              <a:t>Services</a:t>
            </a:r>
            <a:r>
              <a:rPr lang="en-ZA" altLang="en-US" sz="1400" dirty="0">
                <a:solidFill>
                  <a:srgbClr val="000000"/>
                </a:solidFill>
                <a:latin typeface="Trebuchet MS" panose="020B0603020202020204" pitchFamily="34" charset="0"/>
                <a:cs typeface="Segoe UI" panose="020B0502040204020203" pitchFamily="34" charset="0"/>
              </a:rPr>
              <a:t>, </a:t>
            </a:r>
            <a:r>
              <a:rPr lang="en-ZA" altLang="en-US" sz="1400" u="sng" dirty="0">
                <a:solidFill>
                  <a:srgbClr val="C00000"/>
                </a:solidFill>
                <a:latin typeface="Trebuchet MS" panose="020B0603020202020204" pitchFamily="34" charset="0"/>
                <a:cs typeface="Segoe UI" panose="020B0502040204020203" pitchFamily="34" charset="0"/>
              </a:rPr>
              <a:t>Facilities</a:t>
            </a:r>
            <a:r>
              <a:rPr lang="en-ZA" altLang="en-US" sz="1400" dirty="0">
                <a:solidFill>
                  <a:srgbClr val="C00000"/>
                </a:solidFill>
                <a:latin typeface="Trebuchet MS" panose="020B0603020202020204" pitchFamily="34" charset="0"/>
                <a:cs typeface="Segoe UI" panose="020B0502040204020203" pitchFamily="34" charset="0"/>
              </a:rPr>
              <a:t> </a:t>
            </a:r>
            <a:r>
              <a:rPr lang="en-ZA" altLang="en-US" sz="1400" dirty="0">
                <a:solidFill>
                  <a:srgbClr val="000000"/>
                </a:solidFill>
                <a:latin typeface="Trebuchet MS" panose="020B0603020202020204" pitchFamily="34" charset="0"/>
                <a:cs typeface="Segoe UI" panose="020B0502040204020203" pitchFamily="34" charset="0"/>
              </a:rPr>
              <a:t>and</a:t>
            </a:r>
            <a:r>
              <a:rPr lang="en-ZA" altLang="en-US" sz="1400" dirty="0">
                <a:solidFill>
                  <a:srgbClr val="FF0000"/>
                </a:solidFill>
                <a:latin typeface="Trebuchet MS" panose="020B0603020202020204" pitchFamily="34" charset="0"/>
                <a:cs typeface="Segoe UI" panose="020B0502040204020203" pitchFamily="34" charset="0"/>
              </a:rPr>
              <a:t> </a:t>
            </a:r>
            <a:r>
              <a:rPr lang="en-ZA" altLang="en-US" sz="1400" u="sng" dirty="0">
                <a:solidFill>
                  <a:srgbClr val="C00000"/>
                </a:solidFill>
                <a:latin typeface="Trebuchet MS" panose="020B0603020202020204" pitchFamily="34" charset="0"/>
                <a:cs typeface="Segoe UI" panose="020B0502040204020203" pitchFamily="34" charset="0"/>
              </a:rPr>
              <a:t>Products</a:t>
            </a:r>
            <a:r>
              <a:rPr lang="en-ZA" altLang="en-US" sz="1400" dirty="0">
                <a:solidFill>
                  <a:srgbClr val="C00000"/>
                </a:solidFill>
                <a:latin typeface="Trebuchet MS" panose="020B0603020202020204" pitchFamily="34" charset="0"/>
                <a:cs typeface="Segoe UI" panose="020B0502040204020203" pitchFamily="34" charset="0"/>
              </a:rPr>
              <a:t> </a:t>
            </a:r>
            <a:r>
              <a:rPr lang="en-ZA" altLang="en-US" sz="1400" dirty="0">
                <a:solidFill>
                  <a:srgbClr val="000000"/>
                </a:solidFill>
                <a:latin typeface="Trebuchet MS" panose="020B0603020202020204" pitchFamily="34" charset="0"/>
                <a:cs typeface="Segoe UI" panose="020B0502040204020203" pitchFamily="34" charset="0"/>
              </a:rPr>
              <a:t>are graded and classified”  -  </a:t>
            </a:r>
            <a:r>
              <a:rPr lang="en-ZA" altLang="en-US" sz="1100" dirty="0">
                <a:solidFill>
                  <a:srgbClr val="000000"/>
                </a:solidFill>
                <a:latin typeface="Trebuchet MS" panose="020B0603020202020204" pitchFamily="34" charset="0"/>
                <a:cs typeface="Segoe UI" panose="020B0502040204020203" pitchFamily="34" charset="0"/>
              </a:rPr>
              <a:t>Tourism Act 3 of 2014</a:t>
            </a:r>
          </a:p>
        </p:txBody>
      </p:sp>
      <p:sp>
        <p:nvSpPr>
          <p:cNvPr id="22" name="Rectangle 70">
            <a:extLst>
              <a:ext uri="{FF2B5EF4-FFF2-40B4-BE49-F238E27FC236}">
                <a16:creationId xmlns:a16="http://schemas.microsoft.com/office/drawing/2014/main" xmlns="" id="{2AB09FD9-FB6B-4BD6-ACC3-08A389205E1C}"/>
              </a:ext>
            </a:extLst>
          </p:cNvPr>
          <p:cNvSpPr>
            <a:spLocks noChangeArrowheads="1"/>
          </p:cNvSpPr>
          <p:nvPr/>
        </p:nvSpPr>
        <p:spPr bwMode="auto">
          <a:xfrm>
            <a:off x="1722438" y="3595688"/>
            <a:ext cx="6923087" cy="52322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ヒラギノ角ゴ Pro W3"/>
                <a:cs typeface="ヒラギノ角ゴ Pro W3"/>
              </a:defRPr>
            </a:lvl1pPr>
            <a:lvl2pPr>
              <a:defRPr sz="2400">
                <a:solidFill>
                  <a:schemeClr val="tx1"/>
                </a:solidFill>
                <a:latin typeface="Arial" panose="020B0604020202020204" pitchFamily="34" charset="0"/>
                <a:ea typeface="ヒラギノ角ゴ Pro W3"/>
                <a:cs typeface="ヒラギノ角ゴ Pro W3"/>
              </a:defRPr>
            </a:lvl2pPr>
            <a:lvl3pPr>
              <a:defRPr sz="2400">
                <a:solidFill>
                  <a:schemeClr val="tx1"/>
                </a:solidFill>
                <a:latin typeface="Arial" panose="020B0604020202020204" pitchFamily="34" charset="0"/>
                <a:ea typeface="ヒラギノ角ゴ Pro W3"/>
                <a:cs typeface="ヒラギノ角ゴ Pro W3"/>
              </a:defRPr>
            </a:lvl3pPr>
            <a:lvl4pPr>
              <a:defRPr sz="2400">
                <a:solidFill>
                  <a:schemeClr val="tx1"/>
                </a:solidFill>
                <a:latin typeface="Arial" panose="020B0604020202020204" pitchFamily="34" charset="0"/>
                <a:ea typeface="ヒラギノ角ゴ Pro W3"/>
                <a:cs typeface="ヒラギノ角ゴ Pro W3"/>
              </a:defRPr>
            </a:lvl4pPr>
            <a:lvl5pPr>
              <a:defRPr sz="2400">
                <a:solidFill>
                  <a:schemeClr val="tx1"/>
                </a:solidFill>
                <a:latin typeface="Arial" panose="020B0604020202020204" pitchFamily="34" charset="0"/>
                <a:ea typeface="ヒラギノ角ゴ Pro W3"/>
                <a:cs typeface="ヒラギノ角ゴ Pro W3"/>
              </a:defRPr>
            </a:lvl5pPr>
            <a:lvl6pPr marL="2284413" indent="1588"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741613" indent="1588"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198813" indent="1588"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656013" indent="1588"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a:r>
              <a:rPr lang="en-US" altLang="en-US" sz="1400" b="1" dirty="0">
                <a:solidFill>
                  <a:srgbClr val="000000"/>
                </a:solidFill>
                <a:latin typeface="Trebuchet MS" panose="020B0603020202020204" pitchFamily="34" charset="0"/>
                <a:cs typeface="Segoe UI" panose="020B0502040204020203" pitchFamily="34" charset="0"/>
              </a:rPr>
              <a:t>To be an internationally recognized, credible and predictable brand that stands for quality and enriched tourist experiences</a:t>
            </a:r>
          </a:p>
        </p:txBody>
      </p:sp>
      <p:cxnSp>
        <p:nvCxnSpPr>
          <p:cNvPr id="25" name="Straight Arrow Connector 24">
            <a:extLst>
              <a:ext uri="{FF2B5EF4-FFF2-40B4-BE49-F238E27FC236}">
                <a16:creationId xmlns:a16="http://schemas.microsoft.com/office/drawing/2014/main" xmlns="" id="{A3B0A400-E610-4194-A5B6-B10BA9DEDB8D}"/>
              </a:ext>
            </a:extLst>
          </p:cNvPr>
          <p:cNvCxnSpPr/>
          <p:nvPr/>
        </p:nvCxnSpPr>
        <p:spPr>
          <a:xfrm>
            <a:off x="935038" y="2852738"/>
            <a:ext cx="0" cy="546100"/>
          </a:xfrm>
          <a:prstGeom prst="straightConnector1">
            <a:avLst/>
          </a:prstGeom>
          <a:ln w="381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xmlns="" id="{46115A73-E036-48D7-9588-AAA376ED96D8}"/>
              </a:ext>
            </a:extLst>
          </p:cNvPr>
          <p:cNvCxnSpPr/>
          <p:nvPr/>
        </p:nvCxnSpPr>
        <p:spPr>
          <a:xfrm>
            <a:off x="935038" y="4397375"/>
            <a:ext cx="0" cy="546100"/>
          </a:xfrm>
          <a:prstGeom prst="straightConnector1">
            <a:avLst/>
          </a:prstGeom>
          <a:ln w="381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xmlns="" id="{97E021C8-ABB8-49D1-8602-D32FF5574B17}"/>
              </a:ext>
            </a:extLst>
          </p:cNvPr>
          <p:cNvSpPr/>
          <p:nvPr/>
        </p:nvSpPr>
        <p:spPr>
          <a:xfrm>
            <a:off x="274638" y="1827213"/>
            <a:ext cx="1320800" cy="1062037"/>
          </a:xfrm>
          <a:prstGeom prst="rect">
            <a:avLst/>
          </a:prstGeom>
          <a:solidFill>
            <a:srgbClr val="3E7B25"/>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 tIns="46800" rIns="46800" anchor="ctr"/>
          <a:lstStyle/>
          <a:p>
            <a:pPr algn="ctr">
              <a:defRPr/>
            </a:pPr>
            <a:r>
              <a:rPr lang="en-US" sz="1400" b="1" dirty="0">
                <a:latin typeface="Trebuchet MS" panose="020B0603020202020204" pitchFamily="34" charset="0"/>
              </a:rPr>
              <a:t>TGCSA mandate</a:t>
            </a:r>
            <a:endParaRPr lang="en-ZA" sz="1400" b="1" dirty="0">
              <a:latin typeface="Trebuchet MS" panose="020B0603020202020204" pitchFamily="34" charset="0"/>
            </a:endParaRPr>
          </a:p>
        </p:txBody>
      </p:sp>
      <p:sp>
        <p:nvSpPr>
          <p:cNvPr id="30" name="Isosceles Triangle 29">
            <a:extLst>
              <a:ext uri="{FF2B5EF4-FFF2-40B4-BE49-F238E27FC236}">
                <a16:creationId xmlns:a16="http://schemas.microsoft.com/office/drawing/2014/main" xmlns="" id="{014A3E6F-DE09-43E1-8AE4-F8FC21EBD308}"/>
              </a:ext>
            </a:extLst>
          </p:cNvPr>
          <p:cNvSpPr/>
          <p:nvPr/>
        </p:nvSpPr>
        <p:spPr>
          <a:xfrm rot="16200000">
            <a:off x="259556" y="3298032"/>
            <a:ext cx="168275" cy="138112"/>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latin typeface="Trebuchet MS" panose="020B0603020202020204" pitchFamily="34" charset="0"/>
            </a:endParaRPr>
          </a:p>
        </p:txBody>
      </p:sp>
      <p:sp>
        <p:nvSpPr>
          <p:cNvPr id="31" name="Rectangle 30">
            <a:extLst>
              <a:ext uri="{FF2B5EF4-FFF2-40B4-BE49-F238E27FC236}">
                <a16:creationId xmlns:a16="http://schemas.microsoft.com/office/drawing/2014/main" xmlns="" id="{07F6A1B6-1843-4ECE-A86A-0CBABECCF567}"/>
              </a:ext>
            </a:extLst>
          </p:cNvPr>
          <p:cNvSpPr/>
          <p:nvPr/>
        </p:nvSpPr>
        <p:spPr>
          <a:xfrm>
            <a:off x="274638" y="3363913"/>
            <a:ext cx="1320800" cy="1062037"/>
          </a:xfrm>
          <a:prstGeom prst="rect">
            <a:avLst/>
          </a:prstGeom>
          <a:solidFill>
            <a:srgbClr val="3E7B25"/>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 tIns="46800" rIns="46800" anchor="ctr"/>
          <a:lstStyle/>
          <a:p>
            <a:pPr algn="ctr">
              <a:defRPr/>
            </a:pPr>
            <a:r>
              <a:rPr lang="en-ZA" sz="1400" b="1" dirty="0">
                <a:latin typeface="Trebuchet MS" panose="020B0603020202020204" pitchFamily="34" charset="0"/>
              </a:rPr>
              <a:t>SA Tourism’s Vision</a:t>
            </a:r>
          </a:p>
        </p:txBody>
      </p:sp>
      <p:sp>
        <p:nvSpPr>
          <p:cNvPr id="32" name="Rectangle 31">
            <a:extLst>
              <a:ext uri="{FF2B5EF4-FFF2-40B4-BE49-F238E27FC236}">
                <a16:creationId xmlns:a16="http://schemas.microsoft.com/office/drawing/2014/main" xmlns="" id="{542F56EA-39B3-4A84-8644-A0966BDC2FD5}"/>
              </a:ext>
            </a:extLst>
          </p:cNvPr>
          <p:cNvSpPr/>
          <p:nvPr/>
        </p:nvSpPr>
        <p:spPr>
          <a:xfrm>
            <a:off x="274638" y="4916488"/>
            <a:ext cx="1320800" cy="1063625"/>
          </a:xfrm>
          <a:prstGeom prst="rect">
            <a:avLst/>
          </a:prstGeom>
          <a:solidFill>
            <a:srgbClr val="3E7B25"/>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 tIns="46800" rIns="46800" anchor="ctr"/>
          <a:lstStyle/>
          <a:p>
            <a:pPr algn="ctr">
              <a:defRPr/>
            </a:pPr>
            <a:r>
              <a:rPr lang="en-ZA" sz="1400" b="1" dirty="0">
                <a:latin typeface="Trebuchet MS" panose="020B0603020202020204" pitchFamily="34" charset="0"/>
              </a:rPr>
              <a:t>SA Tourism’s Mission</a:t>
            </a:r>
          </a:p>
        </p:txBody>
      </p:sp>
      <p:sp>
        <p:nvSpPr>
          <p:cNvPr id="33" name="Rectangle 70">
            <a:extLst>
              <a:ext uri="{FF2B5EF4-FFF2-40B4-BE49-F238E27FC236}">
                <a16:creationId xmlns:a16="http://schemas.microsoft.com/office/drawing/2014/main" xmlns="" id="{2AB09FD9-FB6B-4BD6-ACC3-08A389205E1C}"/>
              </a:ext>
            </a:extLst>
          </p:cNvPr>
          <p:cNvSpPr>
            <a:spLocks noChangeArrowheads="1"/>
          </p:cNvSpPr>
          <p:nvPr/>
        </p:nvSpPr>
        <p:spPr bwMode="auto">
          <a:xfrm>
            <a:off x="1722437" y="5149850"/>
            <a:ext cx="6923087" cy="73866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ヒラギノ角ゴ Pro W3"/>
                <a:cs typeface="ヒラギノ角ゴ Pro W3"/>
              </a:defRPr>
            </a:lvl1pPr>
            <a:lvl2pPr>
              <a:defRPr sz="2400">
                <a:solidFill>
                  <a:schemeClr val="tx1"/>
                </a:solidFill>
                <a:latin typeface="Arial" panose="020B0604020202020204" pitchFamily="34" charset="0"/>
                <a:ea typeface="ヒラギノ角ゴ Pro W3"/>
                <a:cs typeface="ヒラギノ角ゴ Pro W3"/>
              </a:defRPr>
            </a:lvl2pPr>
            <a:lvl3pPr>
              <a:defRPr sz="2400">
                <a:solidFill>
                  <a:schemeClr val="tx1"/>
                </a:solidFill>
                <a:latin typeface="Arial" panose="020B0604020202020204" pitchFamily="34" charset="0"/>
                <a:ea typeface="ヒラギノ角ゴ Pro W3"/>
                <a:cs typeface="ヒラギノ角ゴ Pro W3"/>
              </a:defRPr>
            </a:lvl3pPr>
            <a:lvl4pPr>
              <a:defRPr sz="2400">
                <a:solidFill>
                  <a:schemeClr val="tx1"/>
                </a:solidFill>
                <a:latin typeface="Arial" panose="020B0604020202020204" pitchFamily="34" charset="0"/>
                <a:ea typeface="ヒラギノ角ゴ Pro W3"/>
                <a:cs typeface="ヒラギノ角ゴ Pro W3"/>
              </a:defRPr>
            </a:lvl4pPr>
            <a:lvl5pPr>
              <a:defRPr sz="2400">
                <a:solidFill>
                  <a:schemeClr val="tx1"/>
                </a:solidFill>
                <a:latin typeface="Arial" panose="020B0604020202020204" pitchFamily="34" charset="0"/>
                <a:ea typeface="ヒラギノ角ゴ Pro W3"/>
                <a:cs typeface="ヒラギノ角ゴ Pro W3"/>
              </a:defRPr>
            </a:lvl5pPr>
            <a:lvl6pPr marL="2284413" indent="1588"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741613" indent="1588"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198813" indent="1588"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656013" indent="1588"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170126" indent="-170126" algn="ctr" defTabSz="191996" eaLnBrk="1" fontAlgn="auto" hangingPunct="1">
              <a:spcBef>
                <a:spcPts val="0"/>
              </a:spcBef>
              <a:spcAft>
                <a:spcPts val="0"/>
              </a:spcAft>
              <a:defRPr sz="1800"/>
            </a:pPr>
            <a:r>
              <a:rPr lang="en-ZA" sz="1400" b="1" kern="0" dirty="0">
                <a:solidFill>
                  <a:srgbClr val="000000"/>
                </a:solidFill>
                <a:latin typeface="Trebuchet MS" panose="020B0603020202020204" pitchFamily="34" charset="0"/>
                <a:cs typeface="Segoe UI" panose="020B0502040204020203" pitchFamily="34" charset="0"/>
                <a:sym typeface="Helvetica"/>
              </a:rPr>
              <a:t>Strengthen the SA Tourism Brand by implementing a </a:t>
            </a:r>
            <a:r>
              <a:rPr lang="en-ZA" sz="1400" b="1" u="sng" kern="0" dirty="0">
                <a:solidFill>
                  <a:srgbClr val="000000"/>
                </a:solidFill>
                <a:latin typeface="Trebuchet MS" panose="020B0603020202020204" pitchFamily="34" charset="0"/>
                <a:cs typeface="Segoe UI" panose="020B0502040204020203" pitchFamily="34" charset="0"/>
                <a:sym typeface="Helvetica"/>
              </a:rPr>
              <a:t>recognisable</a:t>
            </a:r>
            <a:r>
              <a:rPr lang="en-ZA" sz="1400" b="1" kern="0" dirty="0">
                <a:solidFill>
                  <a:srgbClr val="000000"/>
                </a:solidFill>
                <a:latin typeface="Trebuchet MS" panose="020B0603020202020204" pitchFamily="34" charset="0"/>
                <a:cs typeface="Segoe UI" panose="020B0502040204020203" pitchFamily="34" charset="0"/>
                <a:sym typeface="Helvetica"/>
              </a:rPr>
              <a:t> and </a:t>
            </a:r>
            <a:r>
              <a:rPr lang="en-ZA" sz="1400" b="1" u="sng" kern="0" dirty="0">
                <a:solidFill>
                  <a:srgbClr val="000000"/>
                </a:solidFill>
                <a:latin typeface="Trebuchet MS" panose="020B0603020202020204" pitchFamily="34" charset="0"/>
                <a:cs typeface="Segoe UI" panose="020B0502040204020203" pitchFamily="34" charset="0"/>
                <a:sym typeface="Helvetica"/>
              </a:rPr>
              <a:t>credible</a:t>
            </a:r>
            <a:r>
              <a:rPr lang="en-ZA" sz="1400" b="1" kern="0" dirty="0">
                <a:solidFill>
                  <a:srgbClr val="000000"/>
                </a:solidFill>
                <a:latin typeface="Trebuchet MS" panose="020B0603020202020204" pitchFamily="34" charset="0"/>
                <a:cs typeface="Segoe UI" panose="020B0502040204020203" pitchFamily="34" charset="0"/>
                <a:sym typeface="Helvetica"/>
              </a:rPr>
              <a:t> globally </a:t>
            </a:r>
            <a:r>
              <a:rPr lang="en-ZA" sz="1400" b="1" u="sng" kern="0" dirty="0">
                <a:solidFill>
                  <a:srgbClr val="000000"/>
                </a:solidFill>
                <a:latin typeface="Trebuchet MS" panose="020B0603020202020204" pitchFamily="34" charset="0"/>
                <a:cs typeface="Segoe UI" panose="020B0502040204020203" pitchFamily="34" charset="0"/>
                <a:sym typeface="Helvetica"/>
              </a:rPr>
              <a:t>bench-marked</a:t>
            </a:r>
            <a:r>
              <a:rPr lang="en-ZA" sz="1400" b="1" kern="0" dirty="0">
                <a:solidFill>
                  <a:srgbClr val="000000"/>
                </a:solidFill>
                <a:latin typeface="Trebuchet MS" panose="020B0603020202020204" pitchFamily="34" charset="0"/>
                <a:cs typeface="Segoe UI" panose="020B0502040204020203" pitchFamily="34" charset="0"/>
                <a:sym typeface="Helvetica"/>
              </a:rPr>
              <a:t> system of quality assurance for tourism </a:t>
            </a:r>
            <a:r>
              <a:rPr lang="en-ZA" sz="1400" b="1" u="sng" kern="0" dirty="0">
                <a:solidFill>
                  <a:srgbClr val="000000"/>
                </a:solidFill>
                <a:latin typeface="Trebuchet MS" panose="020B0603020202020204" pitchFamily="34" charset="0"/>
                <a:cs typeface="Segoe UI" panose="020B0502040204020203" pitchFamily="34" charset="0"/>
                <a:sym typeface="Helvetica"/>
              </a:rPr>
              <a:t>experiences</a:t>
            </a:r>
            <a:r>
              <a:rPr lang="en-ZA" sz="1400" b="1" kern="0" dirty="0">
                <a:solidFill>
                  <a:srgbClr val="000000"/>
                </a:solidFill>
                <a:latin typeface="Trebuchet MS" panose="020B0603020202020204" pitchFamily="34" charset="0"/>
                <a:cs typeface="Segoe UI" panose="020B0502040204020203" pitchFamily="34" charset="0"/>
                <a:sym typeface="Helvetica"/>
              </a:rPr>
              <a:t> which can be </a:t>
            </a:r>
            <a:r>
              <a:rPr lang="en-ZA" sz="1400" b="1" u="sng" kern="0" dirty="0">
                <a:solidFill>
                  <a:srgbClr val="000000"/>
                </a:solidFill>
                <a:latin typeface="Trebuchet MS" panose="020B0603020202020204" pitchFamily="34" charset="0"/>
                <a:cs typeface="Segoe UI" panose="020B0502040204020203" pitchFamily="34" charset="0"/>
                <a:sym typeface="Helvetica"/>
              </a:rPr>
              <a:t>relied upon</a:t>
            </a:r>
            <a:r>
              <a:rPr lang="en-ZA" sz="1400" b="1" kern="0" dirty="0">
                <a:solidFill>
                  <a:srgbClr val="000000"/>
                </a:solidFill>
                <a:latin typeface="Trebuchet MS" panose="020B0603020202020204" pitchFamily="34" charset="0"/>
                <a:cs typeface="Segoe UI" panose="020B0502040204020203" pitchFamily="34" charset="0"/>
                <a:sym typeface="Helvetica"/>
              </a:rPr>
              <a:t>.</a:t>
            </a:r>
          </a:p>
        </p:txBody>
      </p:sp>
    </p:spTree>
    <p:extLst>
      <p:ext uri="{BB962C8B-B14F-4D97-AF65-F5344CB8AC3E}">
        <p14:creationId xmlns:p14="http://schemas.microsoft.com/office/powerpoint/2010/main" xmlns="" val="25504674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the grading process</a:t>
            </a:r>
            <a:endParaRPr lang="en-ZA" dirty="0"/>
          </a:p>
        </p:txBody>
      </p:sp>
      <p:graphicFrame>
        <p:nvGraphicFramePr>
          <p:cNvPr id="4" name="Diagram 3"/>
          <p:cNvGraphicFramePr/>
          <p:nvPr>
            <p:extLst/>
          </p:nvPr>
        </p:nvGraphicFramePr>
        <p:xfrm>
          <a:off x="1475656" y="1124744"/>
          <a:ext cx="5919737"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1"/>
          <p:cNvSpPr txBox="1">
            <a:spLocks noChangeArrowheads="1"/>
          </p:cNvSpPr>
          <p:nvPr/>
        </p:nvSpPr>
        <p:spPr bwMode="auto">
          <a:xfrm>
            <a:off x="2268538" y="3386138"/>
            <a:ext cx="424815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tx1"/>
              </a:buClr>
              <a:buSzPct val="6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9pPr>
          </a:lstStyle>
          <a:p>
            <a:pPr algn="ctr">
              <a:spcBef>
                <a:spcPct val="0"/>
              </a:spcBef>
              <a:buClrTx/>
              <a:buSzTx/>
              <a:buFont typeface="Times" panose="02020603050405020304" pitchFamily="18" charset="0"/>
              <a:buNone/>
            </a:pPr>
            <a:r>
              <a:rPr lang="en-US" altLang="en-US" sz="1800">
                <a:solidFill>
                  <a:srgbClr val="000000"/>
                </a:solidFill>
                <a:ea typeface="ヒラギノ角ゴ Pro W3"/>
              </a:rPr>
              <a:t>Voluntary and Annual Process</a:t>
            </a:r>
          </a:p>
        </p:txBody>
      </p:sp>
    </p:spTree>
    <p:extLst>
      <p:ext uri="{BB962C8B-B14F-4D97-AF65-F5344CB8AC3E}">
        <p14:creationId xmlns:p14="http://schemas.microsoft.com/office/powerpoint/2010/main" xmlns="" val="22388515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 grading levels</a:t>
            </a:r>
            <a:endParaRPr lang="en-ZA" dirty="0"/>
          </a:p>
        </p:txBody>
      </p:sp>
      <p:sp>
        <p:nvSpPr>
          <p:cNvPr id="4" name="Rectangle 1"/>
          <p:cNvSpPr>
            <a:spLocks noChangeArrowheads="1"/>
          </p:cNvSpPr>
          <p:nvPr/>
        </p:nvSpPr>
        <p:spPr bwMode="auto">
          <a:xfrm>
            <a:off x="0" y="5343661"/>
            <a:ext cx="2897910" cy="1323439"/>
          </a:xfrm>
          <a:prstGeom prst="rect">
            <a:avLst/>
          </a:prstGeom>
          <a:solidFill>
            <a:schemeClr val="bg2">
              <a:lumMod val="20000"/>
              <a:lumOff val="80000"/>
            </a:schemeClr>
          </a:solidFill>
          <a:ln>
            <a:noFill/>
          </a:ln>
          <a:extLst/>
        </p:spPr>
        <p:txBody>
          <a:bodyPr wrap="square">
            <a:spAutoFit/>
          </a:bodyPr>
          <a:lstStyle>
            <a:lvl1pPr marL="342900" indent="-342900">
              <a:spcBef>
                <a:spcPct val="20000"/>
              </a:spcBef>
              <a:buClr>
                <a:schemeClr val="tx1"/>
              </a:buClr>
              <a:buSzPct val="6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9pPr>
          </a:lstStyle>
          <a:p>
            <a:pPr>
              <a:spcBef>
                <a:spcPct val="0"/>
              </a:spcBef>
              <a:buClrTx/>
              <a:buSzTx/>
              <a:buFont typeface="Symbol" panose="05050102010706020507" pitchFamily="18" charset="2"/>
              <a:buBlip>
                <a:blip r:embed="rId2"/>
              </a:buBlip>
            </a:pPr>
            <a:r>
              <a:rPr lang="en-US" altLang="en-US" sz="1000" dirty="0">
                <a:ea typeface="Times New Roman" panose="02020603050405020304" pitchFamily="18" charset="0"/>
                <a:cs typeface="Segoe UI" panose="020B0502040204020203" pitchFamily="34" charset="0"/>
              </a:rPr>
              <a:t>Hotels</a:t>
            </a:r>
          </a:p>
          <a:p>
            <a:pPr lvl="1">
              <a:spcBef>
                <a:spcPct val="0"/>
              </a:spcBef>
              <a:buClrTx/>
              <a:buSzTx/>
              <a:buFont typeface="Symbol" panose="05050102010706020507" pitchFamily="18" charset="2"/>
              <a:buBlip>
                <a:blip r:embed="rId2"/>
              </a:buBlip>
            </a:pPr>
            <a:r>
              <a:rPr lang="en-US" altLang="en-US" sz="1000" dirty="0">
                <a:ea typeface="Times New Roman" panose="02020603050405020304" pitchFamily="18" charset="0"/>
                <a:cs typeface="Segoe UI" panose="020B0502040204020203" pitchFamily="34" charset="0"/>
              </a:rPr>
              <a:t>Apartment Hotels</a:t>
            </a:r>
          </a:p>
          <a:p>
            <a:pPr lvl="1">
              <a:spcBef>
                <a:spcPct val="0"/>
              </a:spcBef>
              <a:buClrTx/>
              <a:buSzTx/>
              <a:buFont typeface="Symbol" panose="05050102010706020507" pitchFamily="18" charset="2"/>
              <a:buBlip>
                <a:blip r:embed="rId2"/>
              </a:buBlip>
            </a:pPr>
            <a:r>
              <a:rPr lang="en-US" altLang="en-US" sz="1000" dirty="0">
                <a:ea typeface="Times New Roman" panose="02020603050405020304" pitchFamily="18" charset="0"/>
                <a:cs typeface="Segoe UI" panose="020B0502040204020203" pitchFamily="34" charset="0"/>
              </a:rPr>
              <a:t>Small Hotels</a:t>
            </a:r>
          </a:p>
          <a:p>
            <a:pPr lvl="1">
              <a:spcBef>
                <a:spcPct val="0"/>
              </a:spcBef>
              <a:buClrTx/>
              <a:buSzTx/>
              <a:buFont typeface="Symbol" panose="05050102010706020507" pitchFamily="18" charset="2"/>
              <a:buBlip>
                <a:blip r:embed="rId2"/>
              </a:buBlip>
            </a:pPr>
            <a:r>
              <a:rPr lang="en-US" altLang="en-US" sz="1000" dirty="0">
                <a:ea typeface="Times New Roman" panose="02020603050405020304" pitchFamily="18" charset="0"/>
                <a:cs typeface="Segoe UI" panose="020B0502040204020203" pitchFamily="34" charset="0"/>
              </a:rPr>
              <a:t>Boutique Hotels </a:t>
            </a:r>
          </a:p>
          <a:p>
            <a:pPr>
              <a:spcBef>
                <a:spcPct val="0"/>
              </a:spcBef>
              <a:buClrTx/>
              <a:buSzTx/>
              <a:buFont typeface="Symbol" panose="05050102010706020507" pitchFamily="18" charset="2"/>
              <a:buBlip>
                <a:blip r:embed="rId2"/>
              </a:buBlip>
            </a:pPr>
            <a:r>
              <a:rPr lang="en-US" altLang="en-US" sz="1000" dirty="0">
                <a:ea typeface="Times New Roman" panose="02020603050405020304" pitchFamily="18" charset="0"/>
                <a:cs typeface="Segoe UI" panose="020B0502040204020203" pitchFamily="34" charset="0"/>
              </a:rPr>
              <a:t>Bed and Breakfasts</a:t>
            </a:r>
          </a:p>
          <a:p>
            <a:pPr>
              <a:spcBef>
                <a:spcPct val="0"/>
              </a:spcBef>
              <a:buClrTx/>
              <a:buSzTx/>
              <a:buFont typeface="Symbol" panose="05050102010706020507" pitchFamily="18" charset="2"/>
              <a:buBlip>
                <a:blip r:embed="rId2"/>
              </a:buBlip>
            </a:pPr>
            <a:r>
              <a:rPr lang="en-US" altLang="en-US" sz="1000" dirty="0">
                <a:ea typeface="Times New Roman" panose="02020603050405020304" pitchFamily="18" charset="0"/>
                <a:cs typeface="Segoe UI" panose="020B0502040204020203" pitchFamily="34" charset="0"/>
              </a:rPr>
              <a:t>Guesthouse</a:t>
            </a:r>
          </a:p>
          <a:p>
            <a:pPr>
              <a:spcBef>
                <a:spcPct val="0"/>
              </a:spcBef>
              <a:buClrTx/>
              <a:buSzTx/>
              <a:buFont typeface="Symbol" panose="05050102010706020507" pitchFamily="18" charset="2"/>
              <a:buBlip>
                <a:blip r:embed="rId2"/>
              </a:buBlip>
            </a:pPr>
            <a:r>
              <a:rPr lang="en-US" altLang="en-US" sz="1000" dirty="0">
                <a:ea typeface="Times New Roman" panose="02020603050405020304" pitchFamily="18" charset="0"/>
                <a:cs typeface="Segoe UI" panose="020B0502040204020203" pitchFamily="34" charset="0"/>
              </a:rPr>
              <a:t>Country House</a:t>
            </a:r>
          </a:p>
          <a:p>
            <a:pPr>
              <a:spcBef>
                <a:spcPct val="0"/>
              </a:spcBef>
              <a:buClrTx/>
              <a:buSzTx/>
              <a:buFont typeface="Symbol" panose="05050102010706020507" pitchFamily="18" charset="2"/>
              <a:buBlip>
                <a:blip r:embed="rId2"/>
              </a:buBlip>
            </a:pPr>
            <a:r>
              <a:rPr lang="en-US" altLang="en-US" sz="1000" dirty="0">
                <a:ea typeface="Times New Roman" panose="02020603050405020304" pitchFamily="18" charset="0"/>
                <a:cs typeface="Segoe UI" panose="020B0502040204020203" pitchFamily="34" charset="0"/>
              </a:rPr>
              <a:t>Game Lodge / Nature Lodge</a:t>
            </a:r>
          </a:p>
        </p:txBody>
      </p:sp>
      <p:pic>
        <p:nvPicPr>
          <p:cNvPr id="5" name="Picture 4"/>
          <p:cNvPicPr>
            <a:picLocks noChangeAspect="1"/>
          </p:cNvPicPr>
          <p:nvPr/>
        </p:nvPicPr>
        <p:blipFill>
          <a:blip r:embed="rId3" cstate="print"/>
          <a:stretch>
            <a:fillRect/>
          </a:stretch>
        </p:blipFill>
        <p:spPr>
          <a:xfrm>
            <a:off x="1228436" y="1030652"/>
            <a:ext cx="7118598" cy="3920039"/>
          </a:xfrm>
          <a:prstGeom prst="rect">
            <a:avLst/>
          </a:prstGeom>
        </p:spPr>
      </p:pic>
      <p:sp>
        <p:nvSpPr>
          <p:cNvPr id="6" name="Rectangle 1"/>
          <p:cNvSpPr>
            <a:spLocks noChangeArrowheads="1"/>
          </p:cNvSpPr>
          <p:nvPr/>
        </p:nvSpPr>
        <p:spPr bwMode="auto">
          <a:xfrm>
            <a:off x="2396837" y="5359051"/>
            <a:ext cx="2895599" cy="1323439"/>
          </a:xfrm>
          <a:prstGeom prst="rect">
            <a:avLst/>
          </a:prstGeom>
          <a:solidFill>
            <a:schemeClr val="bg2">
              <a:lumMod val="20000"/>
              <a:lumOff val="80000"/>
            </a:schemeClr>
          </a:solidFill>
          <a:ln>
            <a:noFill/>
          </a:ln>
          <a:extLst/>
        </p:spPr>
        <p:txBody>
          <a:bodyPr wrap="square">
            <a:spAutoFit/>
          </a:bodyPr>
          <a:lstStyle>
            <a:lvl1pPr marL="342900" indent="-342900">
              <a:spcBef>
                <a:spcPct val="20000"/>
              </a:spcBef>
              <a:buClr>
                <a:schemeClr val="tx1"/>
              </a:buClr>
              <a:buSzPct val="6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9pPr>
          </a:lstStyle>
          <a:p>
            <a:pPr>
              <a:spcBef>
                <a:spcPct val="0"/>
              </a:spcBef>
              <a:buClrTx/>
              <a:buSzTx/>
              <a:buFont typeface="Symbol" panose="05050102010706020507" pitchFamily="18" charset="2"/>
              <a:buBlip>
                <a:blip r:embed="rId2"/>
              </a:buBlip>
            </a:pPr>
            <a:r>
              <a:rPr lang="en-US" altLang="en-US" sz="1000" dirty="0">
                <a:ea typeface="Times New Roman" panose="02020603050405020304" pitchFamily="18" charset="0"/>
                <a:cs typeface="Segoe UI" panose="020B0502040204020203" pitchFamily="34" charset="0"/>
              </a:rPr>
              <a:t>Backpackers</a:t>
            </a:r>
          </a:p>
          <a:p>
            <a:pPr>
              <a:spcBef>
                <a:spcPct val="0"/>
              </a:spcBef>
              <a:buClrTx/>
              <a:buSzTx/>
              <a:buFont typeface="Symbol" panose="05050102010706020507" pitchFamily="18" charset="2"/>
              <a:buBlip>
                <a:blip r:embed="rId2"/>
              </a:buBlip>
            </a:pPr>
            <a:r>
              <a:rPr lang="en-US" altLang="en-US" sz="1000" dirty="0">
                <a:ea typeface="Times New Roman" panose="02020603050405020304" pitchFamily="18" charset="0"/>
                <a:cs typeface="Segoe UI" panose="020B0502040204020203" pitchFamily="34" charset="0"/>
              </a:rPr>
              <a:t>Hostel</a:t>
            </a:r>
          </a:p>
          <a:p>
            <a:pPr>
              <a:spcBef>
                <a:spcPct val="0"/>
              </a:spcBef>
              <a:buClrTx/>
              <a:buSzTx/>
              <a:buFont typeface="Symbol" panose="05050102010706020507" pitchFamily="18" charset="2"/>
              <a:buBlip>
                <a:blip r:embed="rId2"/>
              </a:buBlip>
            </a:pPr>
            <a:r>
              <a:rPr lang="en-US" altLang="en-US" sz="1000" dirty="0">
                <a:ea typeface="Times New Roman" panose="02020603050405020304" pitchFamily="18" charset="0"/>
                <a:cs typeface="Segoe UI" panose="020B0502040204020203" pitchFamily="34" charset="0"/>
              </a:rPr>
              <a:t>Self-Catering</a:t>
            </a:r>
          </a:p>
          <a:p>
            <a:pPr lvl="1">
              <a:spcBef>
                <a:spcPct val="0"/>
              </a:spcBef>
              <a:buClrTx/>
              <a:buSzTx/>
              <a:buFont typeface="Symbol" panose="05050102010706020507" pitchFamily="18" charset="2"/>
              <a:buBlip>
                <a:blip r:embed="rId2"/>
              </a:buBlip>
            </a:pPr>
            <a:r>
              <a:rPr lang="en-US" altLang="en-US" sz="1000" dirty="0">
                <a:ea typeface="Times New Roman" panose="02020603050405020304" pitchFamily="18" charset="0"/>
                <a:cs typeface="Segoe UI" panose="020B0502040204020203" pitchFamily="34" charset="0"/>
              </a:rPr>
              <a:t>Exclusive</a:t>
            </a:r>
          </a:p>
          <a:p>
            <a:pPr marL="914400" lvl="2" indent="0">
              <a:spcBef>
                <a:spcPct val="0"/>
              </a:spcBef>
              <a:buClrTx/>
              <a:buSzTx/>
              <a:buNone/>
            </a:pPr>
            <a:r>
              <a:rPr lang="en-US" altLang="en-US" sz="1000" dirty="0">
                <a:ea typeface="Times New Roman" panose="02020603050405020304" pitchFamily="18" charset="0"/>
                <a:cs typeface="Segoe UI" panose="020B0502040204020203" pitchFamily="34" charset="0"/>
              </a:rPr>
              <a:t>Shared</a:t>
            </a:r>
          </a:p>
          <a:p>
            <a:pPr>
              <a:spcBef>
                <a:spcPct val="0"/>
              </a:spcBef>
              <a:buClrTx/>
              <a:buSzTx/>
              <a:buFont typeface="Symbol" panose="05050102010706020507" pitchFamily="18" charset="2"/>
              <a:buBlip>
                <a:blip r:embed="rId2"/>
              </a:buBlip>
            </a:pPr>
            <a:r>
              <a:rPr lang="en-US" altLang="en-US" sz="1000" dirty="0">
                <a:ea typeface="Times New Roman" panose="02020603050405020304" pitchFamily="18" charset="0"/>
                <a:cs typeface="Segoe UI" panose="020B0502040204020203" pitchFamily="34" charset="0"/>
              </a:rPr>
              <a:t>Caravan and Camping</a:t>
            </a:r>
          </a:p>
          <a:p>
            <a:pPr lvl="1">
              <a:spcBef>
                <a:spcPct val="0"/>
              </a:spcBef>
              <a:buClrTx/>
              <a:buSzTx/>
              <a:buFont typeface="Symbol" panose="05050102010706020507" pitchFamily="18" charset="2"/>
              <a:buBlip>
                <a:blip r:embed="rId2"/>
              </a:buBlip>
            </a:pPr>
            <a:r>
              <a:rPr lang="en-US" altLang="en-US" sz="1000" dirty="0">
                <a:ea typeface="Times New Roman" panose="02020603050405020304" pitchFamily="18" charset="0"/>
                <a:cs typeface="Segoe UI" panose="020B0502040204020203" pitchFamily="34" charset="0"/>
              </a:rPr>
              <a:t>Campsite</a:t>
            </a:r>
          </a:p>
          <a:p>
            <a:pPr>
              <a:spcBef>
                <a:spcPct val="0"/>
              </a:spcBef>
              <a:buClrTx/>
              <a:buSzTx/>
              <a:buFont typeface="Symbol" panose="05050102010706020507" pitchFamily="18" charset="2"/>
              <a:buBlip>
                <a:blip r:embed="rId2"/>
              </a:buBlip>
            </a:pPr>
            <a:r>
              <a:rPr lang="en-US" altLang="en-US" sz="1000" dirty="0">
                <a:ea typeface="Times New Roman" panose="02020603050405020304" pitchFamily="18" charset="0"/>
                <a:cs typeface="Segoe UI" panose="020B0502040204020203" pitchFamily="34" charset="0"/>
              </a:rPr>
              <a:t>Venues</a:t>
            </a:r>
          </a:p>
        </p:txBody>
      </p:sp>
      <p:sp>
        <p:nvSpPr>
          <p:cNvPr id="7" name="TextBox 6"/>
          <p:cNvSpPr txBox="1"/>
          <p:nvPr/>
        </p:nvSpPr>
        <p:spPr bwMode="auto">
          <a:xfrm>
            <a:off x="655782" y="5084012"/>
            <a:ext cx="3482109" cy="276999"/>
          </a:xfrm>
          <a:prstGeom prst="rect">
            <a:avLst/>
          </a:prstGeom>
          <a:noFill/>
          <a:ln w="9525">
            <a:noFill/>
            <a:miter lim="800000"/>
            <a:headEnd/>
            <a:tailEnd/>
          </a:ln>
          <a:effectLst/>
        </p:spPr>
        <p:txBody>
          <a:bodyPr wrap="square" rtlCol="0" anchor="b">
            <a:spAutoFit/>
          </a:bodyPr>
          <a:lstStyle/>
          <a:p>
            <a:r>
              <a:rPr lang="en-US" i="1" dirty="0">
                <a:latin typeface="Trebuchet MS" panose="020B0603020202020204" pitchFamily="34" charset="0"/>
              </a:rPr>
              <a:t>Categories of establishments that are graded</a:t>
            </a:r>
            <a:endParaRPr lang="en-ZA" i="1" dirty="0">
              <a:latin typeface="Trebuchet MS" panose="020B0603020202020204" pitchFamily="34" charset="0"/>
            </a:endParaRPr>
          </a:p>
        </p:txBody>
      </p:sp>
    </p:spTree>
    <p:extLst>
      <p:ext uri="{BB962C8B-B14F-4D97-AF65-F5344CB8AC3E}">
        <p14:creationId xmlns:p14="http://schemas.microsoft.com/office/powerpoint/2010/main" xmlns="" val="4178120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290" y="73799"/>
            <a:ext cx="8595360" cy="813816"/>
          </a:xfrm>
        </p:spPr>
        <p:txBody>
          <a:bodyPr/>
          <a:lstStyle/>
          <a:p>
            <a:r>
              <a:rPr lang="en-ZA" dirty="0">
                <a:cs typeface="Segoe UI" panose="020B0502040204020203" pitchFamily="34" charset="0"/>
              </a:rPr>
              <a:t>The introduction of “Accolades” provides recognition for achievements/ distinguishing features of graded establishments</a:t>
            </a:r>
            <a:endParaRPr lang="en-ZA" dirty="0"/>
          </a:p>
        </p:txBody>
      </p:sp>
      <p:grpSp>
        <p:nvGrpSpPr>
          <p:cNvPr id="4" name="Group 3">
            <a:extLst>
              <a:ext uri="{FF2B5EF4-FFF2-40B4-BE49-F238E27FC236}">
                <a16:creationId xmlns:a16="http://schemas.microsoft.com/office/drawing/2014/main" xmlns="" id="{E45FEA67-FD24-404B-8984-B37BF3513A2B}"/>
              </a:ext>
            </a:extLst>
          </p:cNvPr>
          <p:cNvGrpSpPr/>
          <p:nvPr/>
        </p:nvGrpSpPr>
        <p:grpSpPr>
          <a:xfrm>
            <a:off x="2419927" y="1339273"/>
            <a:ext cx="6129102" cy="5102309"/>
            <a:chOff x="12467743" y="2561112"/>
            <a:chExt cx="7268748" cy="7266243"/>
          </a:xfrm>
        </p:grpSpPr>
        <p:pic>
          <p:nvPicPr>
            <p:cNvPr id="5" name="Picture 4">
              <a:extLst>
                <a:ext uri="{FF2B5EF4-FFF2-40B4-BE49-F238E27FC236}">
                  <a16:creationId xmlns:a16="http://schemas.microsoft.com/office/drawing/2014/main" xmlns="" id="{9C454557-2BB0-7342-89D3-78E006328035}"/>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16210827" y="2561112"/>
              <a:ext cx="3525664" cy="3525663"/>
            </a:xfrm>
            <a:prstGeom prst="rect">
              <a:avLst/>
            </a:prstGeom>
          </p:spPr>
        </p:pic>
        <p:pic>
          <p:nvPicPr>
            <p:cNvPr id="6" name="Picture 5">
              <a:extLst>
                <a:ext uri="{FF2B5EF4-FFF2-40B4-BE49-F238E27FC236}">
                  <a16:creationId xmlns:a16="http://schemas.microsoft.com/office/drawing/2014/main" xmlns="" id="{B594F888-101F-1B4D-A658-C925FC9A1479}"/>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6210827" y="6301692"/>
              <a:ext cx="3525664" cy="3525663"/>
            </a:xfrm>
            <a:prstGeom prst="rect">
              <a:avLst/>
            </a:prstGeom>
          </p:spPr>
        </p:pic>
        <p:pic>
          <p:nvPicPr>
            <p:cNvPr id="7" name="Picture 6">
              <a:extLst>
                <a:ext uri="{FF2B5EF4-FFF2-40B4-BE49-F238E27FC236}">
                  <a16:creationId xmlns:a16="http://schemas.microsoft.com/office/drawing/2014/main" xmlns="" id="{53E0C4FE-5052-DA44-8C2A-D08FD48CD521}"/>
                </a:ext>
              </a:extLst>
            </p:cNvPr>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12467743" y="2561113"/>
              <a:ext cx="3525664" cy="3525663"/>
            </a:xfrm>
            <a:prstGeom prst="rect">
              <a:avLst/>
            </a:prstGeom>
          </p:spPr>
        </p:pic>
        <p:pic>
          <p:nvPicPr>
            <p:cNvPr id="8" name="Picture 7">
              <a:extLst>
                <a:ext uri="{FF2B5EF4-FFF2-40B4-BE49-F238E27FC236}">
                  <a16:creationId xmlns:a16="http://schemas.microsoft.com/office/drawing/2014/main" xmlns="" id="{5FD86F40-B500-3643-BB65-F14290C61067}"/>
                </a:ext>
              </a:extLst>
            </p:cNvPr>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12467743" y="6301692"/>
              <a:ext cx="3525664" cy="3525663"/>
            </a:xfrm>
            <a:prstGeom prst="rect">
              <a:avLst/>
            </a:prstGeom>
          </p:spPr>
        </p:pic>
      </p:grpSp>
      <p:sp>
        <p:nvSpPr>
          <p:cNvPr id="9" name="Shape 1558">
            <a:extLst>
              <a:ext uri="{FF2B5EF4-FFF2-40B4-BE49-F238E27FC236}">
                <a16:creationId xmlns:a16="http://schemas.microsoft.com/office/drawing/2014/main" xmlns="" id="{4C7ED9AF-5BC7-9444-965C-D72AF9FDEE9D}"/>
              </a:ext>
            </a:extLst>
          </p:cNvPr>
          <p:cNvSpPr/>
          <p:nvPr/>
        </p:nvSpPr>
        <p:spPr>
          <a:xfrm>
            <a:off x="168393" y="1983052"/>
            <a:ext cx="2251534" cy="2826415"/>
          </a:xfrm>
          <a:prstGeom prst="rect">
            <a:avLst/>
          </a:prstGeom>
          <a:ln w="12700">
            <a:miter lim="400000"/>
          </a:ln>
          <a:extLst>
            <a:ext uri="{C572A759-6A51-4108-AA02-DFA0A04FC94B}">
              <ma14:wrappingTextBoxFlag xmlns="" xmlns:ma14="http://schemas.microsoft.com/office/mac/drawingml/2011/main" val="1"/>
            </a:ext>
          </a:extLst>
        </p:spPr>
        <p:txBody>
          <a:bodyPr wrap="square" lIns="88900" tIns="88900" rIns="88900" bIns="88900">
            <a:spAutoFit/>
          </a:bodyPr>
          <a:lstStyle/>
          <a:p>
            <a:pPr lvl="0">
              <a:buClr>
                <a:schemeClr val="bg1"/>
              </a:buClr>
            </a:pPr>
            <a:r>
              <a:rPr lang="en-ZA" dirty="0">
                <a:latin typeface="Trebuchet MS" panose="020B0603020202020204" pitchFamily="34" charset="0"/>
                <a:cs typeface="Segoe UI" panose="020B0502040204020203" pitchFamily="34" charset="0"/>
              </a:rPr>
              <a:t>Under this system the establishment would need to meet typically 3 to 6 clear minimum requirements to achieve an accolade or “badge” of recognition.</a:t>
            </a:r>
          </a:p>
          <a:p>
            <a:pPr marL="457200" indent="-457200">
              <a:buClr>
                <a:schemeClr val="bg1"/>
              </a:buClr>
              <a:buFont typeface="PingFang SC Regular" panose="020B0400000000000000" pitchFamily="34" charset="-122"/>
              <a:buChar char="★"/>
            </a:pPr>
            <a:endParaRPr lang="en-ZA" dirty="0">
              <a:latin typeface="Trebuchet MS" panose="020B0603020202020204" pitchFamily="34" charset="0"/>
              <a:cs typeface="Segoe UI" panose="020B0502040204020203" pitchFamily="34" charset="0"/>
            </a:endParaRPr>
          </a:p>
          <a:p>
            <a:pPr marL="0" lvl="1">
              <a:buClr>
                <a:schemeClr val="bg1"/>
              </a:buClr>
            </a:pPr>
            <a:r>
              <a:rPr lang="en-ZA" dirty="0">
                <a:latin typeface="Trebuchet MS" panose="020B0603020202020204" pitchFamily="34" charset="0"/>
                <a:cs typeface="Segoe UI" panose="020B0502040204020203" pitchFamily="34" charset="0"/>
              </a:rPr>
              <a:t>Seventeen (17) accolade categories have been proposed such as: Wedding Venue, Cycling Tourism, Resort, Child Friendly, etc.</a:t>
            </a:r>
          </a:p>
          <a:p>
            <a:pPr marL="457200" indent="-457200" defTabSz="457200">
              <a:buClr>
                <a:schemeClr val="bg1"/>
              </a:buClr>
              <a:buFont typeface="PingFang SC Regular" panose="020B0400000000000000" pitchFamily="34" charset="-122"/>
              <a:buChar char="★"/>
              <a:defRPr sz="3000" b="1">
                <a:latin typeface="MundoSans"/>
                <a:ea typeface="MundoSans"/>
                <a:cs typeface="MundoSans"/>
                <a:sym typeface="MundoSans"/>
              </a:defRPr>
            </a:pPr>
            <a:endParaRPr sz="2800" b="0" dirty="0">
              <a:latin typeface="Trebuchet MS" panose="020B0603020202020204" pitchFamily="34" charset="0"/>
              <a:cs typeface="Segoe UI" panose="020B0502040204020203" pitchFamily="34" charset="0"/>
            </a:endParaRPr>
          </a:p>
        </p:txBody>
      </p:sp>
    </p:spTree>
    <p:extLst>
      <p:ext uri="{BB962C8B-B14F-4D97-AF65-F5344CB8AC3E}">
        <p14:creationId xmlns:p14="http://schemas.microsoft.com/office/powerpoint/2010/main" xmlns="" val="6940829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noChangeArrowheads="1"/>
          </p:cNvSpPr>
          <p:nvPr>
            <p:ph type="title"/>
          </p:nvPr>
        </p:nvSpPr>
        <p:spPr>
          <a:xfrm>
            <a:off x="179388" y="188913"/>
            <a:ext cx="8964612" cy="608012"/>
          </a:xfrm>
        </p:spPr>
        <p:txBody>
          <a:bodyPr/>
          <a:lstStyle/>
          <a:p>
            <a:r>
              <a:rPr lang="en-US" altLang="en-US" b="1" dirty="0" smtClean="0"/>
              <a:t>Background on </a:t>
            </a:r>
            <a:r>
              <a:rPr lang="en-US" altLang="en-US" b="1" dirty="0" err="1" smtClean="0"/>
              <a:t>Lilizela</a:t>
            </a:r>
            <a:r>
              <a:rPr lang="en-US" altLang="en-US" b="1" dirty="0" smtClean="0"/>
              <a:t> Tourism Awards</a:t>
            </a:r>
          </a:p>
        </p:txBody>
      </p:sp>
      <p:sp>
        <p:nvSpPr>
          <p:cNvPr id="7171" name="Content Placeholder 2"/>
          <p:cNvSpPr>
            <a:spLocks noGrp="1" noChangeArrowheads="1"/>
          </p:cNvSpPr>
          <p:nvPr>
            <p:ph idx="1"/>
          </p:nvPr>
        </p:nvSpPr>
        <p:spPr>
          <a:xfrm>
            <a:off x="546894" y="1445391"/>
            <a:ext cx="8229600" cy="4525963"/>
          </a:xfrm>
        </p:spPr>
        <p:txBody>
          <a:bodyPr/>
          <a:lstStyle/>
          <a:p>
            <a:pPr marL="0" indent="0">
              <a:buFont typeface="Times" panose="02020603050405020304" pitchFamily="18" charset="0"/>
              <a:buNone/>
            </a:pPr>
            <a:endParaRPr lang="en-ZA" altLang="en-US" sz="1800" dirty="0" smtClean="0"/>
          </a:p>
          <a:p>
            <a:pPr marL="0" indent="0">
              <a:buFont typeface="Times" panose="02020603050405020304" pitchFamily="18" charset="0"/>
              <a:buNone/>
            </a:pPr>
            <a:endParaRPr lang="en-ZA" altLang="en-US" sz="1800" dirty="0" smtClean="0"/>
          </a:p>
          <a:p>
            <a:pPr marL="0" indent="0">
              <a:buFont typeface="Times" panose="02020603050405020304" pitchFamily="18" charset="0"/>
              <a:buNone/>
            </a:pPr>
            <a:endParaRPr lang="en-ZA" altLang="en-US" sz="1800" dirty="0" smtClean="0"/>
          </a:p>
          <a:p>
            <a:pPr marL="0" indent="0">
              <a:buFont typeface="Times" panose="02020603050405020304" pitchFamily="18" charset="0"/>
              <a:buNone/>
            </a:pPr>
            <a:endParaRPr lang="en-ZA" altLang="en-US" sz="1800" dirty="0" smtClean="0"/>
          </a:p>
          <a:p>
            <a:pPr marL="0" indent="0">
              <a:buFont typeface="Times" panose="02020603050405020304" pitchFamily="18" charset="0"/>
              <a:buNone/>
            </a:pPr>
            <a:endParaRPr lang="en-US" altLang="en-US" sz="1800" dirty="0" smtClean="0"/>
          </a:p>
          <a:p>
            <a:pPr marL="0" indent="0">
              <a:buFont typeface="Times" panose="02020603050405020304" pitchFamily="18" charset="0"/>
              <a:buNone/>
            </a:pPr>
            <a:endParaRPr lang="en-US" altLang="en-US" sz="1800" dirty="0"/>
          </a:p>
          <a:p>
            <a:pPr marL="0" indent="0">
              <a:buFont typeface="Times" panose="02020603050405020304" pitchFamily="18" charset="0"/>
              <a:buNone/>
            </a:pPr>
            <a:endParaRPr lang="en-ZA" altLang="en-US" sz="1800" dirty="0" smtClean="0"/>
          </a:p>
          <a:p>
            <a:pPr marL="0" indent="0">
              <a:buFont typeface="Times" panose="02020603050405020304" pitchFamily="18" charset="0"/>
              <a:buNone/>
            </a:pPr>
            <a:r>
              <a:rPr lang="en-ZA" altLang="en-US" sz="1800" dirty="0" smtClean="0"/>
              <a:t>Launched in 2013 by the Minister of Tourism. The event is South Africa’s premier travel and tourism awards. The aim of the awards is to recognize and celebrate tourism businesses for tourism excellence, for their contribution to South Africa’s global competitiveness, and for growing tourism’s contribution towards GDP and job creation.</a:t>
            </a:r>
            <a:endParaRPr lang="en-US" altLang="en-US" sz="1800" dirty="0" smtClean="0"/>
          </a:p>
        </p:txBody>
      </p:sp>
      <p:pic>
        <p:nvPicPr>
          <p:cNvPr id="7172"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388" y="1125538"/>
            <a:ext cx="2736850" cy="2374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400860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 name="Shape 645">
            <a:extLst/>
          </p:cNvPr>
          <p:cNvSpPr/>
          <p:nvPr/>
        </p:nvSpPr>
        <p:spPr>
          <a:xfrm>
            <a:off x="455613" y="287145"/>
            <a:ext cx="4247764" cy="289308"/>
          </a:xfrm>
          <a:prstGeom prst="rect">
            <a:avLst/>
          </a:prstGeom>
          <a:ln w="12700">
            <a:miter lim="400000"/>
          </a:ln>
          <a:extLst>
            <a:ext uri="{C572A759-6A51-4108-AA02-DFA0A04FC94B}"/>
          </a:extLst>
        </p:spPr>
        <p:txBody>
          <a:bodyPr wrap="none" lIns="21335" tIns="21335" rIns="21335" bIns="21335" anchor="ctr">
            <a:spAutoFit/>
          </a:bodyPr>
          <a:lstStyle>
            <a:lvl1pPr algn="ctr" defTabSz="647700">
              <a:defRPr sz="3400" cap="all">
                <a:solidFill>
                  <a:srgbClr val="FFFFFF"/>
                </a:solidFill>
                <a:latin typeface="Trebuchet MS"/>
                <a:ea typeface="Trebuchet MS"/>
                <a:cs typeface="Trebuchet MS"/>
                <a:sym typeface="Trebuchet MS"/>
              </a:defRPr>
            </a:lvl1pPr>
          </a:lstStyle>
          <a:p>
            <a:pPr algn="l" eaLnBrk="1" hangingPunct="1">
              <a:defRPr sz="1800" cap="none">
                <a:solidFill>
                  <a:srgbClr val="000000"/>
                </a:solidFill>
              </a:defRPr>
            </a:pPr>
            <a:r>
              <a:rPr lang="en-ZA" sz="1600" b="1" kern="0" cap="none" dirty="0" smtClean="0">
                <a:solidFill>
                  <a:srgbClr val="000000"/>
                </a:solidFill>
                <a:latin typeface="Trebuchet MS" panose="020B0603020202020204" pitchFamily="34" charset="0"/>
              </a:rPr>
              <a:t>2019 </a:t>
            </a:r>
            <a:r>
              <a:rPr sz="1600" b="1" kern="0" cap="none" dirty="0">
                <a:solidFill>
                  <a:srgbClr val="000000"/>
                </a:solidFill>
                <a:latin typeface="Trebuchet MS" panose="020B0603020202020204" pitchFamily="34" charset="0"/>
              </a:rPr>
              <a:t>Lilizela Tourism Awards </a:t>
            </a:r>
            <a:r>
              <a:rPr lang="en-ZA" sz="1600" b="1" kern="0" cap="none" dirty="0">
                <a:solidFill>
                  <a:srgbClr val="000000"/>
                </a:solidFill>
                <a:latin typeface="Trebuchet MS" panose="020B0603020202020204" pitchFamily="34" charset="0"/>
              </a:rPr>
              <a:t>– </a:t>
            </a:r>
            <a:r>
              <a:rPr lang="en-ZA" sz="1600" b="1" kern="0" cap="none" dirty="0" smtClean="0">
                <a:solidFill>
                  <a:srgbClr val="000000"/>
                </a:solidFill>
                <a:latin typeface="Trebuchet MS" panose="020B0603020202020204" pitchFamily="34" charset="0"/>
              </a:rPr>
              <a:t>8 </a:t>
            </a:r>
            <a:r>
              <a:rPr sz="1600" b="1" kern="0" cap="none" dirty="0">
                <a:solidFill>
                  <a:srgbClr val="000000"/>
                </a:solidFill>
                <a:latin typeface="Trebuchet MS" panose="020B0603020202020204" pitchFamily="34" charset="0"/>
              </a:rPr>
              <a:t>categories</a:t>
            </a:r>
          </a:p>
        </p:txBody>
      </p:sp>
      <p:graphicFrame>
        <p:nvGraphicFramePr>
          <p:cNvPr id="3" name="Table 2">
            <a:extLst/>
          </p:cNvPr>
          <p:cNvGraphicFramePr>
            <a:graphicFrameLocks noGrp="1"/>
          </p:cNvGraphicFramePr>
          <p:nvPr>
            <p:extLst>
              <p:ext uri="{D42A27DB-BD31-4B8C-83A1-F6EECF244321}">
                <p14:modId xmlns:p14="http://schemas.microsoft.com/office/powerpoint/2010/main" xmlns="" val="836797871"/>
              </p:ext>
            </p:extLst>
          </p:nvPr>
        </p:nvGraphicFramePr>
        <p:xfrm>
          <a:off x="315310" y="1162433"/>
          <a:ext cx="8502869" cy="5059715"/>
        </p:xfrm>
        <a:graphic>
          <a:graphicData uri="http://schemas.openxmlformats.org/drawingml/2006/table">
            <a:tbl>
              <a:tblPr firstRow="1" bandRow="1">
                <a:tableStyleId>{F5AB1C69-6EDB-4FF4-983F-18BD219EF322}</a:tableStyleId>
              </a:tblPr>
              <a:tblGrid>
                <a:gridCol w="2404851">
                  <a:extLst>
                    <a:ext uri="{9D8B030D-6E8A-4147-A177-3AD203B41FA5}">
                      <a16:colId xmlns:a16="http://schemas.microsoft.com/office/drawing/2014/main" xmlns="" val="20000"/>
                    </a:ext>
                  </a:extLst>
                </a:gridCol>
                <a:gridCol w="2100429">
                  <a:extLst>
                    <a:ext uri="{9D8B030D-6E8A-4147-A177-3AD203B41FA5}">
                      <a16:colId xmlns:a16="http://schemas.microsoft.com/office/drawing/2014/main" xmlns="" val="20001"/>
                    </a:ext>
                  </a:extLst>
                </a:gridCol>
                <a:gridCol w="3997589">
                  <a:extLst>
                    <a:ext uri="{9D8B030D-6E8A-4147-A177-3AD203B41FA5}">
                      <a16:colId xmlns:a16="http://schemas.microsoft.com/office/drawing/2014/main" xmlns="" val="20002"/>
                    </a:ext>
                  </a:extLst>
                </a:gridCol>
              </a:tblGrid>
              <a:tr h="344729">
                <a:tc>
                  <a:txBody>
                    <a:bodyPr/>
                    <a:lstStyle/>
                    <a:p>
                      <a:r>
                        <a:rPr lang="en-ZA" sz="1800" dirty="0">
                          <a:solidFill>
                            <a:schemeClr val="tx1"/>
                          </a:solidFill>
                          <a:latin typeface="Trebuchet MS" panose="020B0603020202020204" pitchFamily="34" charset="0"/>
                        </a:rPr>
                        <a:t>FOCUS AREA</a:t>
                      </a:r>
                    </a:p>
                  </a:txBody>
                  <a:tcPr marL="91435" marR="91435"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ZA" sz="1800" dirty="0">
                          <a:solidFill>
                            <a:schemeClr val="tx1"/>
                          </a:solidFill>
                          <a:latin typeface="Trebuchet MS" panose="020B0603020202020204" pitchFamily="34" charset="0"/>
                        </a:rPr>
                        <a:t>CATEGORIES</a:t>
                      </a:r>
                    </a:p>
                  </a:txBody>
                  <a:tcPr marL="91435" marR="91435"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ZA" sz="1800" dirty="0">
                          <a:solidFill>
                            <a:schemeClr val="tx1"/>
                          </a:solidFill>
                          <a:latin typeface="Trebuchet MS" panose="020B0603020202020204" pitchFamily="34" charset="0"/>
                        </a:rPr>
                        <a:t>Sub-Categories</a:t>
                      </a:r>
                    </a:p>
                  </a:txBody>
                  <a:tcPr marL="91435" marR="91435"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0"/>
                  </a:ext>
                </a:extLst>
              </a:tr>
              <a:tr h="488367">
                <a:tc>
                  <a:txBody>
                    <a:bodyPr/>
                    <a:lstStyle/>
                    <a:p>
                      <a:pPr algn="ctr"/>
                      <a:r>
                        <a:rPr lang="en-ZA" sz="1400" dirty="0">
                          <a:solidFill>
                            <a:schemeClr val="tx1"/>
                          </a:solidFill>
                          <a:latin typeface="Trebuchet MS" panose="020B0603020202020204" pitchFamily="34" charset="0"/>
                        </a:rPr>
                        <a:t>MINISTER</a:t>
                      </a:r>
                    </a:p>
                  </a:txBody>
                  <a:tcPr marL="91435" marR="91435"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mj-lt"/>
                        <a:buNone/>
                      </a:pPr>
                      <a:r>
                        <a:rPr lang="en-US" sz="1400" dirty="0" smtClean="0">
                          <a:solidFill>
                            <a:schemeClr val="tx1"/>
                          </a:solidFill>
                          <a:latin typeface="Trebuchet MS" panose="020B0603020202020204" pitchFamily="34" charset="0"/>
                        </a:rPr>
                        <a:t>We/I</a:t>
                      </a:r>
                      <a:r>
                        <a:rPr lang="en-US" sz="1400" baseline="0" dirty="0" smtClean="0">
                          <a:solidFill>
                            <a:schemeClr val="tx1"/>
                          </a:solidFill>
                          <a:latin typeface="Trebuchet MS" panose="020B0603020202020204" pitchFamily="34" charset="0"/>
                        </a:rPr>
                        <a:t> Do Tourism Award</a:t>
                      </a:r>
                      <a:endParaRPr lang="en-ZA" sz="1400" dirty="0">
                        <a:solidFill>
                          <a:schemeClr val="tx1"/>
                        </a:solidFill>
                        <a:latin typeface="Trebuchet MS" panose="020B0603020202020204" pitchFamily="34" charset="0"/>
                      </a:endParaRPr>
                    </a:p>
                  </a:txBody>
                  <a:tcPr marL="91435" marR="91435"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mj-lt"/>
                        <a:buNone/>
                      </a:pPr>
                      <a:r>
                        <a:rPr lang="en-ZA" sz="1200" dirty="0" smtClean="0">
                          <a:solidFill>
                            <a:schemeClr val="tx1"/>
                          </a:solidFill>
                          <a:latin typeface="Trebuchet MS" panose="020B0603020202020204" pitchFamily="34" charset="0"/>
                        </a:rPr>
                        <a:t>None</a:t>
                      </a:r>
                      <a:endParaRPr lang="en-ZA" sz="1200" dirty="0">
                        <a:solidFill>
                          <a:schemeClr val="tx1"/>
                        </a:solidFill>
                        <a:latin typeface="Trebuchet MS" panose="020B0603020202020204" pitchFamily="34" charset="0"/>
                      </a:endParaRPr>
                    </a:p>
                  </a:txBody>
                  <a:tcPr marL="91435" marR="91435"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023959">
                <a:tc rowSpan="5">
                  <a:txBody>
                    <a:bodyPr/>
                    <a:lstStyle/>
                    <a:p>
                      <a:pPr algn="ctr"/>
                      <a:r>
                        <a:rPr lang="en-ZA" sz="1400" dirty="0">
                          <a:solidFill>
                            <a:schemeClr val="tx1"/>
                          </a:solidFill>
                          <a:latin typeface="Trebuchet MS" panose="020B0603020202020204" pitchFamily="34" charset="0"/>
                        </a:rPr>
                        <a:t>SERVICE EXCELLENCE</a:t>
                      </a:r>
                    </a:p>
                  </a:txBody>
                  <a:tcPr marL="91435" marR="91435"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mj-lt"/>
                        <a:buNone/>
                      </a:pPr>
                      <a:r>
                        <a:rPr lang="en-ZA" sz="1400" dirty="0" smtClean="0">
                          <a:solidFill>
                            <a:schemeClr val="tx1"/>
                          </a:solidFill>
                          <a:latin typeface="Trebuchet MS" panose="020B0603020202020204" pitchFamily="34" charset="0"/>
                        </a:rPr>
                        <a:t>Accommodation</a:t>
                      </a:r>
                      <a:endParaRPr lang="en-ZA" sz="1400" dirty="0">
                        <a:solidFill>
                          <a:schemeClr val="tx1"/>
                        </a:solidFill>
                        <a:latin typeface="Trebuchet MS" panose="020B0603020202020204" pitchFamily="34" charset="0"/>
                      </a:endParaRPr>
                    </a:p>
                  </a:txBody>
                  <a:tcPr marL="91435" marR="91435"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mj-lt"/>
                        <a:buNone/>
                      </a:pPr>
                      <a:r>
                        <a:rPr lang="en-ZA" sz="1200" dirty="0">
                          <a:solidFill>
                            <a:schemeClr val="tx1"/>
                          </a:solidFill>
                          <a:latin typeface="Trebuchet MS" panose="020B0603020202020204" pitchFamily="34" charset="0"/>
                        </a:rPr>
                        <a:t>Backpacker &amp; Hostelling,</a:t>
                      </a:r>
                      <a:r>
                        <a:rPr lang="en-ZA" sz="1200" baseline="0" dirty="0">
                          <a:solidFill>
                            <a:schemeClr val="tx1"/>
                          </a:solidFill>
                          <a:latin typeface="Trebuchet MS" panose="020B0603020202020204" pitchFamily="34" charset="0"/>
                        </a:rPr>
                        <a:t> </a:t>
                      </a:r>
                      <a:r>
                        <a:rPr lang="en-ZA" sz="1200" dirty="0">
                          <a:solidFill>
                            <a:schemeClr val="tx1"/>
                          </a:solidFill>
                          <a:latin typeface="Trebuchet MS" panose="020B0603020202020204" pitchFamily="34" charset="0"/>
                        </a:rPr>
                        <a:t>Bed &amp; Breakfast,</a:t>
                      </a:r>
                      <a:r>
                        <a:rPr lang="en-ZA" sz="1200" baseline="0" dirty="0">
                          <a:solidFill>
                            <a:schemeClr val="tx1"/>
                          </a:solidFill>
                          <a:latin typeface="Trebuchet MS" panose="020B0603020202020204" pitchFamily="34" charset="0"/>
                        </a:rPr>
                        <a:t> </a:t>
                      </a:r>
                      <a:r>
                        <a:rPr lang="en-ZA" sz="1200" dirty="0">
                          <a:solidFill>
                            <a:schemeClr val="tx1"/>
                          </a:solidFill>
                          <a:latin typeface="Trebuchet MS" panose="020B0603020202020204" pitchFamily="34" charset="0"/>
                        </a:rPr>
                        <a:t>Caravan &amp; Camping,</a:t>
                      </a:r>
                      <a:r>
                        <a:rPr lang="en-ZA" sz="1200" baseline="0" dirty="0">
                          <a:solidFill>
                            <a:schemeClr val="tx1"/>
                          </a:solidFill>
                          <a:latin typeface="Trebuchet MS" panose="020B0603020202020204" pitchFamily="34" charset="0"/>
                        </a:rPr>
                        <a:t> </a:t>
                      </a:r>
                      <a:r>
                        <a:rPr lang="en-ZA" sz="1200" dirty="0">
                          <a:solidFill>
                            <a:schemeClr val="tx1"/>
                          </a:solidFill>
                          <a:latin typeface="Trebuchet MS" panose="020B0603020202020204" pitchFamily="34" charset="0"/>
                        </a:rPr>
                        <a:t>Country House,</a:t>
                      </a:r>
                      <a:r>
                        <a:rPr lang="en-ZA" sz="1200" baseline="0" dirty="0">
                          <a:solidFill>
                            <a:schemeClr val="tx1"/>
                          </a:solidFill>
                          <a:latin typeface="Trebuchet MS" panose="020B0603020202020204" pitchFamily="34" charset="0"/>
                        </a:rPr>
                        <a:t> </a:t>
                      </a:r>
                      <a:r>
                        <a:rPr lang="en-ZA" sz="1200" dirty="0">
                          <a:solidFill>
                            <a:schemeClr val="tx1"/>
                          </a:solidFill>
                          <a:latin typeface="Trebuchet MS" panose="020B0603020202020204" pitchFamily="34" charset="0"/>
                        </a:rPr>
                        <a:t>Game Lodge,</a:t>
                      </a:r>
                      <a:r>
                        <a:rPr lang="en-ZA" sz="1200" baseline="0" dirty="0">
                          <a:solidFill>
                            <a:schemeClr val="tx1"/>
                          </a:solidFill>
                          <a:latin typeface="Trebuchet MS" panose="020B0603020202020204" pitchFamily="34" charset="0"/>
                        </a:rPr>
                        <a:t> </a:t>
                      </a:r>
                      <a:r>
                        <a:rPr lang="en-ZA" sz="1200" dirty="0">
                          <a:solidFill>
                            <a:schemeClr val="tx1"/>
                          </a:solidFill>
                          <a:latin typeface="Trebuchet MS" panose="020B0603020202020204" pitchFamily="34" charset="0"/>
                        </a:rPr>
                        <a:t>Nature Reserve,</a:t>
                      </a:r>
                      <a:r>
                        <a:rPr lang="en-ZA" sz="1200" baseline="0" dirty="0">
                          <a:solidFill>
                            <a:schemeClr val="tx1"/>
                          </a:solidFill>
                          <a:latin typeface="Trebuchet MS" panose="020B0603020202020204" pitchFamily="34" charset="0"/>
                        </a:rPr>
                        <a:t> </a:t>
                      </a:r>
                      <a:r>
                        <a:rPr lang="en-ZA" sz="1200" dirty="0">
                          <a:solidFill>
                            <a:schemeClr val="tx1"/>
                          </a:solidFill>
                          <a:latin typeface="Trebuchet MS" panose="020B0603020202020204" pitchFamily="34" charset="0"/>
                        </a:rPr>
                        <a:t>Guest House,</a:t>
                      </a:r>
                      <a:r>
                        <a:rPr lang="en-ZA" sz="1200" baseline="0" dirty="0">
                          <a:solidFill>
                            <a:schemeClr val="tx1"/>
                          </a:solidFill>
                          <a:latin typeface="Trebuchet MS" panose="020B0603020202020204" pitchFamily="34" charset="0"/>
                        </a:rPr>
                        <a:t> </a:t>
                      </a:r>
                      <a:r>
                        <a:rPr lang="en-ZA" sz="1200" dirty="0">
                          <a:solidFill>
                            <a:schemeClr val="tx1"/>
                          </a:solidFill>
                          <a:latin typeface="Trebuchet MS" panose="020B0603020202020204" pitchFamily="34" charset="0"/>
                        </a:rPr>
                        <a:t>Hotel,</a:t>
                      </a:r>
                      <a:r>
                        <a:rPr lang="en-ZA" sz="1200" baseline="0" dirty="0">
                          <a:solidFill>
                            <a:schemeClr val="tx1"/>
                          </a:solidFill>
                          <a:latin typeface="Trebuchet MS" panose="020B0603020202020204" pitchFamily="34" charset="0"/>
                        </a:rPr>
                        <a:t> </a:t>
                      </a:r>
                      <a:r>
                        <a:rPr lang="en-ZA" sz="1200" dirty="0">
                          <a:solidFill>
                            <a:schemeClr val="tx1"/>
                          </a:solidFill>
                          <a:latin typeface="Trebuchet MS" panose="020B0603020202020204" pitchFamily="34" charset="0"/>
                        </a:rPr>
                        <a:t>Lodge,</a:t>
                      </a:r>
                      <a:r>
                        <a:rPr lang="en-ZA" sz="1200" baseline="0" dirty="0">
                          <a:solidFill>
                            <a:schemeClr val="tx1"/>
                          </a:solidFill>
                          <a:latin typeface="Trebuchet MS" panose="020B0603020202020204" pitchFamily="34" charset="0"/>
                        </a:rPr>
                        <a:t> </a:t>
                      </a:r>
                      <a:r>
                        <a:rPr lang="en-ZA" sz="1200" dirty="0">
                          <a:solidFill>
                            <a:schemeClr val="tx1"/>
                          </a:solidFill>
                          <a:latin typeface="Trebuchet MS" panose="020B0603020202020204" pitchFamily="34" charset="0"/>
                        </a:rPr>
                        <a:t>Self catering</a:t>
                      </a:r>
                      <a:r>
                        <a:rPr lang="en-ZA" sz="1200" baseline="0" dirty="0">
                          <a:solidFill>
                            <a:schemeClr val="tx1"/>
                          </a:solidFill>
                          <a:latin typeface="Trebuchet MS" panose="020B0603020202020204" pitchFamily="34" charset="0"/>
                        </a:rPr>
                        <a:t>: </a:t>
                      </a:r>
                      <a:r>
                        <a:rPr lang="en-ZA" sz="1200" dirty="0">
                          <a:solidFill>
                            <a:schemeClr val="tx1"/>
                          </a:solidFill>
                          <a:latin typeface="Trebuchet MS" panose="020B0603020202020204" pitchFamily="34" charset="0"/>
                        </a:rPr>
                        <a:t>Exclusive Use,</a:t>
                      </a:r>
                      <a:r>
                        <a:rPr lang="en-ZA" sz="1200" baseline="0" dirty="0">
                          <a:solidFill>
                            <a:schemeClr val="tx1"/>
                          </a:solidFill>
                          <a:latin typeface="Trebuchet MS" panose="020B0603020202020204" pitchFamily="34" charset="0"/>
                        </a:rPr>
                        <a:t> </a:t>
                      </a:r>
                      <a:r>
                        <a:rPr lang="en-ZA" sz="1200" dirty="0">
                          <a:solidFill>
                            <a:schemeClr val="tx1"/>
                          </a:solidFill>
                          <a:latin typeface="Trebuchet MS" panose="020B0603020202020204" pitchFamily="34" charset="0"/>
                        </a:rPr>
                        <a:t>Self Catering: Shared vacation</a:t>
                      </a:r>
                    </a:p>
                  </a:txBody>
                  <a:tcPr marL="91435" marR="91435"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53047">
                <a:tc vMerge="1">
                  <a:txBody>
                    <a:bodyPr/>
                    <a:lstStyle/>
                    <a:p>
                      <a:endParaRPr lang="en-US"/>
                    </a:p>
                  </a:txBody>
                  <a:tcPr/>
                </a:tc>
                <a:tc>
                  <a:txBody>
                    <a:bodyPr/>
                    <a:lstStyle/>
                    <a:p>
                      <a:pPr marL="0" indent="0">
                        <a:buFont typeface="+mj-lt"/>
                        <a:buNone/>
                      </a:pPr>
                      <a:r>
                        <a:rPr lang="en-ZA" sz="1400" dirty="0" smtClean="0">
                          <a:solidFill>
                            <a:schemeClr val="tx1"/>
                          </a:solidFill>
                          <a:latin typeface="Trebuchet MS" panose="020B0603020202020204" pitchFamily="34" charset="0"/>
                        </a:rPr>
                        <a:t>Venues</a:t>
                      </a:r>
                      <a:endParaRPr lang="en-ZA" sz="1400" dirty="0">
                        <a:solidFill>
                          <a:schemeClr val="tx1"/>
                        </a:solidFill>
                        <a:latin typeface="Trebuchet MS" panose="020B0603020202020204" pitchFamily="34" charset="0"/>
                      </a:endParaRPr>
                    </a:p>
                  </a:txBody>
                  <a:tcPr marL="91435" marR="91435"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342900" rtl="0" eaLnBrk="1" fontAlgn="auto" latinLnBrk="0" hangingPunct="1">
                        <a:lnSpc>
                          <a:spcPct val="100000"/>
                        </a:lnSpc>
                        <a:spcBef>
                          <a:spcPts val="0"/>
                        </a:spcBef>
                        <a:spcAft>
                          <a:spcPts val="0"/>
                        </a:spcAft>
                        <a:buClrTx/>
                        <a:buSzTx/>
                        <a:buFont typeface="+mj-lt"/>
                        <a:buNone/>
                        <a:tabLst/>
                        <a:defRPr/>
                      </a:pPr>
                      <a:r>
                        <a:rPr lang="en-US" sz="1200" dirty="0">
                          <a:solidFill>
                            <a:schemeClr val="tx1"/>
                          </a:solidFill>
                          <a:latin typeface="Trebuchet MS" panose="020B0603020202020204" pitchFamily="34" charset="0"/>
                        </a:rPr>
                        <a:t>Meetings, Exhibitions, and Special Events venues</a:t>
                      </a:r>
                      <a:endParaRPr lang="en-ZA" sz="1200" dirty="0">
                        <a:solidFill>
                          <a:schemeClr val="tx1"/>
                        </a:solidFill>
                        <a:latin typeface="Trebuchet MS" panose="020B0603020202020204" pitchFamily="34" charset="0"/>
                      </a:endParaRPr>
                    </a:p>
                  </a:txBody>
                  <a:tcPr marL="91435" marR="91435"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451091">
                <a:tc vMerge="1">
                  <a:txBody>
                    <a:bodyPr/>
                    <a:lstStyle/>
                    <a:p>
                      <a:endParaRPr lang="en-ZA" dirty="0"/>
                    </a:p>
                  </a:txBody>
                  <a:tcPr/>
                </a:tc>
                <a:tc>
                  <a:txBody>
                    <a:bodyPr/>
                    <a:lstStyle/>
                    <a:p>
                      <a:r>
                        <a:rPr lang="en-ZA" sz="1400" dirty="0" smtClean="0">
                          <a:solidFill>
                            <a:schemeClr val="tx1"/>
                          </a:solidFill>
                          <a:latin typeface="Trebuchet MS" panose="020B0603020202020204" pitchFamily="34" charset="0"/>
                        </a:rPr>
                        <a:t>Tourist </a:t>
                      </a:r>
                      <a:r>
                        <a:rPr lang="en-ZA" sz="1400" dirty="0">
                          <a:solidFill>
                            <a:schemeClr val="tx1"/>
                          </a:solidFill>
                          <a:latin typeface="Trebuchet MS" panose="020B0603020202020204" pitchFamily="34" charset="0"/>
                        </a:rPr>
                        <a:t>Guides</a:t>
                      </a:r>
                    </a:p>
                  </a:txBody>
                  <a:tcPr marL="91435" marR="91435"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200" dirty="0">
                          <a:solidFill>
                            <a:schemeClr val="tx1"/>
                          </a:solidFill>
                          <a:latin typeface="Trebuchet MS" panose="020B0603020202020204" pitchFamily="34" charset="0"/>
                        </a:rPr>
                        <a:t>Nature Guides, Culture Guides and Adventure</a:t>
                      </a:r>
                      <a:r>
                        <a:rPr lang="en-ZA" sz="1200" baseline="0" dirty="0">
                          <a:solidFill>
                            <a:schemeClr val="tx1"/>
                          </a:solidFill>
                          <a:latin typeface="Trebuchet MS" panose="020B0603020202020204" pitchFamily="34" charset="0"/>
                        </a:rPr>
                        <a:t> Guides</a:t>
                      </a:r>
                      <a:endParaRPr lang="en-ZA" sz="1200" dirty="0">
                        <a:solidFill>
                          <a:schemeClr val="tx1"/>
                        </a:solidFill>
                        <a:latin typeface="Trebuchet MS" panose="020B0603020202020204" pitchFamily="34" charset="0"/>
                      </a:endParaRPr>
                    </a:p>
                  </a:txBody>
                  <a:tcPr marL="91435" marR="91435"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451091">
                <a:tc vMerge="1">
                  <a:txBody>
                    <a:bodyPr/>
                    <a:lstStyle/>
                    <a:p>
                      <a:endParaRPr lang="en-ZA" dirty="0"/>
                    </a:p>
                  </a:txBody>
                  <a:tcPr/>
                </a:tc>
                <a:tc>
                  <a:txBody>
                    <a:bodyPr/>
                    <a:lstStyle/>
                    <a:p>
                      <a:r>
                        <a:rPr lang="en-ZA" sz="1400" dirty="0" smtClean="0">
                          <a:solidFill>
                            <a:schemeClr val="tx1"/>
                          </a:solidFill>
                          <a:latin typeface="Trebuchet MS" panose="020B0603020202020204" pitchFamily="34" charset="0"/>
                        </a:rPr>
                        <a:t>Tour </a:t>
                      </a:r>
                      <a:r>
                        <a:rPr lang="en-ZA" sz="1400" dirty="0">
                          <a:solidFill>
                            <a:schemeClr val="tx1"/>
                          </a:solidFill>
                          <a:latin typeface="Trebuchet MS" panose="020B0603020202020204" pitchFamily="34" charset="0"/>
                        </a:rPr>
                        <a:t>Operators</a:t>
                      </a:r>
                    </a:p>
                  </a:txBody>
                  <a:tcPr marL="91435" marR="91435"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200" dirty="0">
                          <a:solidFill>
                            <a:schemeClr val="tx1"/>
                          </a:solidFill>
                          <a:latin typeface="Trebuchet MS" panose="020B0603020202020204" pitchFamily="34" charset="0"/>
                        </a:rPr>
                        <a:t>Emerging and Established</a:t>
                      </a:r>
                    </a:p>
                  </a:txBody>
                  <a:tcPr marL="91435" marR="91435"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726615">
                <a:tc vMerge="1">
                  <a:txBody>
                    <a:bodyPr/>
                    <a:lstStyle/>
                    <a:p>
                      <a:endParaRPr lang="en-ZA" dirty="0"/>
                    </a:p>
                  </a:txBody>
                  <a:tcPr/>
                </a:tc>
                <a:tc>
                  <a:txBody>
                    <a:bodyPr/>
                    <a:lstStyle/>
                    <a:p>
                      <a:r>
                        <a:rPr lang="en-ZA" sz="1400" dirty="0" smtClean="0">
                          <a:solidFill>
                            <a:schemeClr val="tx1"/>
                          </a:solidFill>
                          <a:latin typeface="Trebuchet MS" panose="020B0603020202020204" pitchFamily="34" charset="0"/>
                        </a:rPr>
                        <a:t>Visitor </a:t>
                      </a:r>
                      <a:r>
                        <a:rPr lang="en-ZA" sz="1400" dirty="0">
                          <a:solidFill>
                            <a:schemeClr val="tx1"/>
                          </a:solidFill>
                          <a:latin typeface="Trebuchet MS" panose="020B0603020202020204" pitchFamily="34" charset="0"/>
                        </a:rPr>
                        <a:t>Experience</a:t>
                      </a:r>
                    </a:p>
                  </a:txBody>
                  <a:tcPr marL="91435" marR="91435"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200" dirty="0">
                          <a:solidFill>
                            <a:schemeClr val="tx1"/>
                          </a:solidFill>
                          <a:latin typeface="Trebuchet MS" panose="020B0603020202020204" pitchFamily="34" charset="0"/>
                        </a:rPr>
                        <a:t>Roots &amp; Culture, Culture</a:t>
                      </a:r>
                      <a:r>
                        <a:rPr lang="en-ZA" sz="1200" baseline="0" dirty="0">
                          <a:solidFill>
                            <a:schemeClr val="tx1"/>
                          </a:solidFill>
                          <a:latin typeface="Trebuchet MS" panose="020B0603020202020204" pitchFamily="34" charset="0"/>
                        </a:rPr>
                        <a:t> &amp; Lifestyle, Action &amp; Adventure, Wildlife Encounters, Lap of Luxury, Beach Experience, Scenic Beauty, Marine Adventures</a:t>
                      </a:r>
                      <a:endParaRPr lang="en-ZA" sz="1200" dirty="0">
                        <a:solidFill>
                          <a:schemeClr val="tx1"/>
                        </a:solidFill>
                        <a:latin typeface="Trebuchet MS" panose="020B0603020202020204" pitchFamily="34" charset="0"/>
                      </a:endParaRPr>
                    </a:p>
                  </a:txBody>
                  <a:tcPr marL="91435" marR="91435"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689460">
                <a:tc>
                  <a:txBody>
                    <a:bodyPr/>
                    <a:lstStyle/>
                    <a:p>
                      <a:pPr algn="ctr"/>
                      <a:r>
                        <a:rPr lang="en-ZA" sz="1400" dirty="0">
                          <a:solidFill>
                            <a:schemeClr val="tx1"/>
                          </a:solidFill>
                          <a:latin typeface="Trebuchet MS" panose="020B0603020202020204" pitchFamily="34" charset="0"/>
                        </a:rPr>
                        <a:t>SUSTAINABLE DEVELOPMENT</a:t>
                      </a:r>
                    </a:p>
                  </a:txBody>
                  <a:tcPr marL="91435" marR="91435"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dirty="0" smtClean="0">
                          <a:solidFill>
                            <a:schemeClr val="tx1"/>
                          </a:solidFill>
                          <a:latin typeface="Trebuchet MS" panose="020B0603020202020204" pitchFamily="34" charset="0"/>
                        </a:rPr>
                        <a:t>Universal </a:t>
                      </a:r>
                      <a:r>
                        <a:rPr lang="en-ZA" sz="1400" dirty="0">
                          <a:solidFill>
                            <a:schemeClr val="tx1"/>
                          </a:solidFill>
                          <a:latin typeface="Trebuchet MS" panose="020B0603020202020204" pitchFamily="34" charset="0"/>
                        </a:rPr>
                        <a:t>Accessibility</a:t>
                      </a:r>
                    </a:p>
                    <a:p>
                      <a:r>
                        <a:rPr lang="en-ZA" sz="1400" dirty="0">
                          <a:solidFill>
                            <a:schemeClr val="tx1"/>
                          </a:solidFill>
                          <a:latin typeface="Trebuchet MS" panose="020B0603020202020204" pitchFamily="34" charset="0"/>
                        </a:rPr>
                        <a:t>(Experience and Accommodation)</a:t>
                      </a:r>
                    </a:p>
                  </a:txBody>
                  <a:tcPr marL="91435" marR="91435"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200" dirty="0">
                          <a:solidFill>
                            <a:schemeClr val="tx1"/>
                          </a:solidFill>
                          <a:latin typeface="Trebuchet MS" panose="020B0603020202020204" pitchFamily="34" charset="0"/>
                        </a:rPr>
                        <a:t>Mobility, Communicative</a:t>
                      </a:r>
                      <a:r>
                        <a:rPr lang="en-ZA" sz="1200" baseline="0" dirty="0">
                          <a:solidFill>
                            <a:schemeClr val="tx1"/>
                          </a:solidFill>
                          <a:latin typeface="Trebuchet MS" panose="020B0603020202020204" pitchFamily="34" charset="0"/>
                        </a:rPr>
                        <a:t> and</a:t>
                      </a:r>
                      <a:r>
                        <a:rPr lang="en-ZA" sz="1200" dirty="0">
                          <a:solidFill>
                            <a:schemeClr val="tx1"/>
                          </a:solidFill>
                          <a:latin typeface="Trebuchet MS" panose="020B0603020202020204" pitchFamily="34" charset="0"/>
                        </a:rPr>
                        <a:t> Visual</a:t>
                      </a:r>
                    </a:p>
                  </a:txBody>
                  <a:tcPr marL="91435" marR="91435"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468269">
                <a:tc>
                  <a:txBody>
                    <a:bodyPr/>
                    <a:lstStyle/>
                    <a:p>
                      <a:pPr algn="ctr"/>
                      <a:r>
                        <a:rPr lang="en-ZA" sz="1400" dirty="0">
                          <a:solidFill>
                            <a:schemeClr val="tx1"/>
                          </a:solidFill>
                          <a:latin typeface="Trebuchet MS" panose="020B0603020202020204" pitchFamily="34" charset="0"/>
                        </a:rPr>
                        <a:t>ENTREPRENEURSHIP</a:t>
                      </a:r>
                    </a:p>
                  </a:txBody>
                  <a:tcPr marL="91435" marR="91435"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dirty="0" smtClean="0">
                          <a:solidFill>
                            <a:schemeClr val="tx1"/>
                          </a:solidFill>
                          <a:latin typeface="Trebuchet MS" panose="020B0603020202020204" pitchFamily="34" charset="0"/>
                        </a:rPr>
                        <a:t>ETEYA</a:t>
                      </a:r>
                      <a:endParaRPr lang="en-ZA" sz="1400" dirty="0">
                        <a:solidFill>
                          <a:schemeClr val="tx1"/>
                        </a:solidFill>
                        <a:latin typeface="Trebuchet MS" panose="020B0603020202020204" pitchFamily="34" charset="0"/>
                      </a:endParaRPr>
                    </a:p>
                  </a:txBody>
                  <a:tcPr marL="91435" marR="91435"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200" dirty="0">
                          <a:solidFill>
                            <a:schemeClr val="tx1"/>
                          </a:solidFill>
                          <a:latin typeface="Trebuchet MS" panose="020B0603020202020204" pitchFamily="34" charset="0"/>
                        </a:rPr>
                        <a:t>Winner, 1</a:t>
                      </a:r>
                      <a:r>
                        <a:rPr lang="en-ZA" sz="1200" baseline="30000" dirty="0">
                          <a:solidFill>
                            <a:schemeClr val="tx1"/>
                          </a:solidFill>
                          <a:latin typeface="Trebuchet MS" panose="020B0603020202020204" pitchFamily="34" charset="0"/>
                        </a:rPr>
                        <a:t>st</a:t>
                      </a:r>
                      <a:r>
                        <a:rPr lang="en-ZA" sz="1200" dirty="0">
                          <a:solidFill>
                            <a:schemeClr val="tx1"/>
                          </a:solidFill>
                          <a:latin typeface="Trebuchet MS" panose="020B0603020202020204" pitchFamily="34" charset="0"/>
                        </a:rPr>
                        <a:t> 2</a:t>
                      </a:r>
                      <a:r>
                        <a:rPr lang="en-ZA" sz="1200" baseline="30000" dirty="0">
                          <a:solidFill>
                            <a:schemeClr val="tx1"/>
                          </a:solidFill>
                          <a:latin typeface="Trebuchet MS" panose="020B0603020202020204" pitchFamily="34" charset="0"/>
                        </a:rPr>
                        <a:t>nd</a:t>
                      </a:r>
                      <a:r>
                        <a:rPr lang="en-ZA" sz="1200" dirty="0">
                          <a:solidFill>
                            <a:schemeClr val="tx1"/>
                          </a:solidFill>
                          <a:latin typeface="Trebuchet MS" panose="020B0603020202020204" pitchFamily="34" charset="0"/>
                        </a:rPr>
                        <a:t> 3</a:t>
                      </a:r>
                      <a:r>
                        <a:rPr lang="en-ZA" sz="1200" baseline="30000" dirty="0">
                          <a:solidFill>
                            <a:schemeClr val="tx1"/>
                          </a:solidFill>
                          <a:latin typeface="Trebuchet MS" panose="020B0603020202020204" pitchFamily="34" charset="0"/>
                        </a:rPr>
                        <a:t>rd</a:t>
                      </a:r>
                      <a:r>
                        <a:rPr lang="en-ZA" sz="1200" baseline="0" dirty="0">
                          <a:solidFill>
                            <a:schemeClr val="tx1"/>
                          </a:solidFill>
                          <a:latin typeface="Trebuchet MS" panose="020B0603020202020204" pitchFamily="34" charset="0"/>
                        </a:rPr>
                        <a:t> </a:t>
                      </a:r>
                      <a:r>
                        <a:rPr lang="en-ZA" sz="1200" dirty="0">
                          <a:solidFill>
                            <a:schemeClr val="tx1"/>
                          </a:solidFill>
                          <a:latin typeface="Trebuchet MS" panose="020B0603020202020204" pitchFamily="34" charset="0"/>
                        </a:rPr>
                        <a:t>Runner Ups</a:t>
                      </a:r>
                    </a:p>
                  </a:txBody>
                  <a:tcPr marL="91435" marR="91435"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2428455465"/>
      </p:ext>
    </p:extLst>
  </p:cSld>
  <p:clrMapOvr>
    <a:masterClrMapping/>
  </p:clrMapOvr>
  <p:transition spd="slow"/>
  <p:timing>
    <p:tnLst>
      <p:par>
        <p:cTn id="1" dur="indefinite" restart="never" fill="hold"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07950" y="260350"/>
            <a:ext cx="9217025" cy="457200"/>
          </a:xfrm>
        </p:spPr>
        <p:txBody>
          <a:bodyPr/>
          <a:lstStyle/>
          <a:p>
            <a:r>
              <a:rPr lang="en-ZA" altLang="en-US" b="1" dirty="0" err="1" smtClean="0"/>
              <a:t>Lilizela</a:t>
            </a:r>
            <a:r>
              <a:rPr lang="en-ZA" altLang="en-US" b="1" dirty="0" smtClean="0"/>
              <a:t> Tourism Awards 2019 Key Deliverables</a:t>
            </a:r>
          </a:p>
        </p:txBody>
      </p:sp>
      <p:graphicFrame>
        <p:nvGraphicFramePr>
          <p:cNvPr id="6" name="Table 5"/>
          <p:cNvGraphicFramePr>
            <a:graphicFrameLocks noGrp="1"/>
          </p:cNvGraphicFramePr>
          <p:nvPr>
            <p:extLst>
              <p:ext uri="{D42A27DB-BD31-4B8C-83A1-F6EECF244321}">
                <p14:modId xmlns:p14="http://schemas.microsoft.com/office/powerpoint/2010/main" xmlns="" val="1495223870"/>
              </p:ext>
            </p:extLst>
          </p:nvPr>
        </p:nvGraphicFramePr>
        <p:xfrm>
          <a:off x="250825" y="1118254"/>
          <a:ext cx="8593138" cy="5307013"/>
        </p:xfrm>
        <a:graphic>
          <a:graphicData uri="http://schemas.openxmlformats.org/drawingml/2006/table">
            <a:tbl>
              <a:tblPr firstRow="1" bandRow="1">
                <a:tableStyleId>{5940675A-B579-460E-94D1-54222C63F5DA}</a:tableStyleId>
              </a:tblPr>
              <a:tblGrid>
                <a:gridCol w="8593138">
                  <a:extLst>
                    <a:ext uri="{9D8B030D-6E8A-4147-A177-3AD203B41FA5}">
                      <a16:colId xmlns:a16="http://schemas.microsoft.com/office/drawing/2014/main" xmlns="" val="20000"/>
                    </a:ext>
                  </a:extLst>
                </a:gridCol>
              </a:tblGrid>
              <a:tr h="1152548">
                <a:tc>
                  <a:txBody>
                    <a:bodyPr/>
                    <a:lstStyle/>
                    <a:p>
                      <a:pPr marL="0" marR="0" indent="0" algn="l" defTabSz="889000" latinLnBrk="0">
                        <a:lnSpc>
                          <a:spcPct val="100000"/>
                        </a:lnSpc>
                        <a:spcBef>
                          <a:spcPts val="0"/>
                        </a:spcBef>
                        <a:spcAft>
                          <a:spcPts val="0"/>
                        </a:spcAft>
                        <a:buClrTx/>
                        <a:buSzTx/>
                        <a:buFontTx/>
                        <a:buNone/>
                        <a:tabLst/>
                      </a:pPr>
                      <a:r>
                        <a:rPr lang="en-ZA" sz="1200" b="0" i="0" u="none" strike="noStrike" cap="none" spc="0" baseline="0" dirty="0" smtClean="0">
                          <a:ln>
                            <a:noFill/>
                          </a:ln>
                          <a:solidFill>
                            <a:schemeClr val="tx1"/>
                          </a:solidFill>
                          <a:uFillTx/>
                          <a:latin typeface="Trebuchet MS" panose="020B0603020202020204" pitchFamily="34" charset="0"/>
                          <a:ea typeface="+mn-ea"/>
                          <a:cs typeface="+mn-cs"/>
                          <a:sym typeface="Trebuchet MS"/>
                        </a:rPr>
                        <a:t>Entries opened on the 15</a:t>
                      </a:r>
                      <a:r>
                        <a:rPr lang="en-ZA" sz="1200" b="0" i="0" u="none" strike="noStrike" cap="none" spc="0" baseline="30000" dirty="0" smtClean="0">
                          <a:ln>
                            <a:noFill/>
                          </a:ln>
                          <a:solidFill>
                            <a:schemeClr val="tx1"/>
                          </a:solidFill>
                          <a:uFillTx/>
                          <a:latin typeface="Trebuchet MS" panose="020B0603020202020204" pitchFamily="34" charset="0"/>
                          <a:ea typeface="+mn-ea"/>
                          <a:cs typeface="+mn-cs"/>
                          <a:sym typeface="Trebuchet MS"/>
                        </a:rPr>
                        <a:t>th</a:t>
                      </a:r>
                      <a:r>
                        <a:rPr lang="en-ZA" sz="1200" b="0" i="0" u="none" strike="noStrike" cap="none" spc="0" baseline="0" dirty="0" smtClean="0">
                          <a:ln>
                            <a:noFill/>
                          </a:ln>
                          <a:solidFill>
                            <a:schemeClr val="tx1"/>
                          </a:solidFill>
                          <a:uFillTx/>
                          <a:latin typeface="Trebuchet MS" panose="020B0603020202020204" pitchFamily="34" charset="0"/>
                          <a:ea typeface="+mn-ea"/>
                          <a:cs typeface="+mn-cs"/>
                          <a:sym typeface="Trebuchet MS"/>
                        </a:rPr>
                        <a:t> April 2019. Minister of Tourism announced this during Meeting’s Africa 2019. Media release was deployed following the official opening of the entries to media houses, tourism associations, already existing tourism grading database and provincial tourism authorities. Conducted media round table at ATI this year with several media interviews. Date for entries was extended to the 14th of June 2018.</a:t>
                      </a:r>
                      <a:endParaRPr lang="en-ZA" sz="1200" b="0" i="0" u="none" strike="noStrike" cap="none" spc="0" baseline="0" dirty="0">
                        <a:ln>
                          <a:noFill/>
                        </a:ln>
                        <a:solidFill>
                          <a:schemeClr val="tx1"/>
                        </a:solidFill>
                        <a:uFillTx/>
                        <a:latin typeface="Trebuchet MS" panose="020B0603020202020204" pitchFamily="34" charset="0"/>
                        <a:ea typeface="+mn-ea"/>
                        <a:cs typeface="+mn-cs"/>
                        <a:sym typeface="Trebuchet MS"/>
                      </a:endParaRPr>
                    </a:p>
                  </a:txBody>
                  <a:tcPr marL="76201" marR="76201" marT="38113" marB="38113">
                    <a:noFill/>
                  </a:tcPr>
                </a:tc>
                <a:extLst>
                  <a:ext uri="{0D108BD9-81ED-4DB2-BD59-A6C34878D82A}">
                    <a16:rowId xmlns:a16="http://schemas.microsoft.com/office/drawing/2014/main" xmlns="" val="10000"/>
                  </a:ext>
                </a:extLst>
              </a:tr>
              <a:tr h="432206">
                <a:tc>
                  <a:txBody>
                    <a:bodyPr/>
                    <a:lstStyle/>
                    <a:p>
                      <a:pPr marL="0" marR="0" indent="0" algn="l" defTabSz="889000" latinLnBrk="0">
                        <a:lnSpc>
                          <a:spcPct val="100000"/>
                        </a:lnSpc>
                        <a:spcBef>
                          <a:spcPts val="0"/>
                        </a:spcBef>
                        <a:spcAft>
                          <a:spcPts val="0"/>
                        </a:spcAft>
                        <a:buClrTx/>
                        <a:buSzTx/>
                        <a:buFontTx/>
                        <a:buNone/>
                        <a:tabLst/>
                      </a:pPr>
                      <a:r>
                        <a:rPr lang="en-ZA" sz="1200" b="0" i="0" u="none" strike="noStrike" cap="none" spc="0" baseline="0" dirty="0" smtClean="0">
                          <a:ln>
                            <a:noFill/>
                          </a:ln>
                          <a:solidFill>
                            <a:schemeClr val="tx1"/>
                          </a:solidFill>
                          <a:uFillTx/>
                          <a:latin typeface="Trebuchet MS" panose="020B0603020202020204" pitchFamily="34" charset="0"/>
                          <a:ea typeface="+mn-ea"/>
                          <a:cs typeface="+mn-cs"/>
                          <a:sym typeface="Trebuchet MS"/>
                        </a:rPr>
                        <a:t>Voting opened at the same time as entries and closed on the 18th of June 2019.</a:t>
                      </a:r>
                      <a:endParaRPr lang="en-ZA" sz="1200" b="0" i="0" u="none" strike="noStrike" cap="none" spc="0" baseline="0" dirty="0">
                        <a:ln>
                          <a:noFill/>
                        </a:ln>
                        <a:solidFill>
                          <a:schemeClr val="tx1"/>
                        </a:solidFill>
                        <a:uFillTx/>
                        <a:latin typeface="Trebuchet MS" panose="020B0603020202020204" pitchFamily="34" charset="0"/>
                        <a:ea typeface="+mn-ea"/>
                        <a:cs typeface="+mn-cs"/>
                        <a:sym typeface="Trebuchet MS"/>
                      </a:endParaRPr>
                    </a:p>
                  </a:txBody>
                  <a:tcPr marL="76201" marR="76201" marT="38113" marB="38113"/>
                </a:tc>
                <a:extLst>
                  <a:ext uri="{0D108BD9-81ED-4DB2-BD59-A6C34878D82A}">
                    <a16:rowId xmlns:a16="http://schemas.microsoft.com/office/drawing/2014/main" xmlns="" val="10001"/>
                  </a:ext>
                </a:extLst>
              </a:tr>
              <a:tr h="929979">
                <a:tc>
                  <a:txBody>
                    <a:bodyPr/>
                    <a:lstStyle/>
                    <a:p>
                      <a:pPr marL="0" marR="0" indent="0" algn="l" defTabSz="889000" latinLnBrk="0">
                        <a:lnSpc>
                          <a:spcPct val="100000"/>
                        </a:lnSpc>
                        <a:spcBef>
                          <a:spcPts val="0"/>
                        </a:spcBef>
                        <a:spcAft>
                          <a:spcPts val="0"/>
                        </a:spcAft>
                        <a:buClrTx/>
                        <a:buSzTx/>
                        <a:buFontTx/>
                        <a:buNone/>
                        <a:tabLst/>
                      </a:pPr>
                      <a:r>
                        <a:rPr lang="en-ZA" sz="1200" b="0" i="0" u="none" strike="noStrike" cap="none" spc="0" baseline="0" dirty="0" smtClean="0">
                          <a:ln>
                            <a:noFill/>
                          </a:ln>
                          <a:solidFill>
                            <a:schemeClr val="tx1"/>
                          </a:solidFill>
                          <a:uFillTx/>
                          <a:latin typeface="Trebuchet MS" panose="020B0603020202020204" pitchFamily="34" charset="0"/>
                          <a:ea typeface="+mn-ea"/>
                          <a:cs typeface="+mn-cs"/>
                          <a:sym typeface="Trebuchet MS"/>
                        </a:rPr>
                        <a:t>Call for judges ad was disseminated by the provinces as well on our  different communication platform, during the month of April and May 2019. Provinces deployed the advert to their respective industry players. A total of 38 applications were received and we had a final approved list of 30 judges for this year.</a:t>
                      </a:r>
                      <a:endParaRPr lang="en-ZA" sz="1200" b="0" i="0" u="none" strike="noStrike" cap="none" spc="0" baseline="0" dirty="0">
                        <a:ln>
                          <a:noFill/>
                        </a:ln>
                        <a:solidFill>
                          <a:schemeClr val="tx1"/>
                        </a:solidFill>
                        <a:uFillTx/>
                        <a:latin typeface="Trebuchet MS" panose="020B0603020202020204" pitchFamily="34" charset="0"/>
                        <a:ea typeface="+mn-ea"/>
                        <a:cs typeface="+mn-cs"/>
                        <a:sym typeface="Trebuchet MS"/>
                      </a:endParaRPr>
                    </a:p>
                  </a:txBody>
                  <a:tcPr marL="76201" marR="76201" marT="38113" marB="38113"/>
                </a:tc>
                <a:extLst>
                  <a:ext uri="{0D108BD9-81ED-4DB2-BD59-A6C34878D82A}">
                    <a16:rowId xmlns:a16="http://schemas.microsoft.com/office/drawing/2014/main" xmlns="" val="10002"/>
                  </a:ext>
                </a:extLst>
              </a:tr>
              <a:tr h="970569">
                <a:tc>
                  <a:txBody>
                    <a:bodyPr/>
                    <a:lstStyle/>
                    <a:p>
                      <a:pPr marL="0" marR="0" indent="0" algn="l" defTabSz="889000" latinLnBrk="0">
                        <a:lnSpc>
                          <a:spcPct val="100000"/>
                        </a:lnSpc>
                        <a:spcBef>
                          <a:spcPts val="0"/>
                        </a:spcBef>
                        <a:spcAft>
                          <a:spcPts val="0"/>
                        </a:spcAft>
                        <a:buClrTx/>
                        <a:buSzTx/>
                        <a:buFontTx/>
                        <a:buNone/>
                        <a:tabLst/>
                      </a:pPr>
                      <a:r>
                        <a:rPr lang="en-ZA" sz="1200" b="0" i="0" u="none" strike="noStrike" cap="none" spc="0" baseline="0" dirty="0" smtClean="0">
                          <a:ln>
                            <a:noFill/>
                          </a:ln>
                          <a:solidFill>
                            <a:schemeClr val="tx1"/>
                          </a:solidFill>
                          <a:uFillTx/>
                          <a:latin typeface="Trebuchet MS" panose="020B0603020202020204" pitchFamily="34" charset="0"/>
                          <a:ea typeface="+mn-ea"/>
                          <a:cs typeface="+mn-cs"/>
                          <a:sym typeface="Trebuchet MS"/>
                        </a:rPr>
                        <a:t>Request for Proposal and costs to auditing firms was conducted by SA Tourism procurement unit for Lilizela Award 2019. </a:t>
                      </a:r>
                      <a:r>
                        <a:rPr lang="en-ZA" sz="1200" b="0" i="0" u="none" strike="noStrike" cap="none" spc="0" baseline="0" dirty="0" err="1" smtClean="0">
                          <a:ln>
                            <a:noFill/>
                          </a:ln>
                          <a:solidFill>
                            <a:schemeClr val="tx1"/>
                          </a:solidFill>
                          <a:uFillTx/>
                          <a:latin typeface="Trebuchet MS" panose="020B0603020202020204" pitchFamily="34" charset="0"/>
                          <a:ea typeface="+mn-ea"/>
                          <a:cs typeface="+mn-cs"/>
                          <a:sym typeface="Trebuchet MS"/>
                        </a:rPr>
                        <a:t>Nexia</a:t>
                      </a:r>
                      <a:r>
                        <a:rPr lang="en-ZA" sz="1200" b="0" i="0" u="none" strike="noStrike" cap="none" spc="0" baseline="0" dirty="0" smtClean="0">
                          <a:ln>
                            <a:noFill/>
                          </a:ln>
                          <a:solidFill>
                            <a:schemeClr val="tx1"/>
                          </a:solidFill>
                          <a:uFillTx/>
                          <a:latin typeface="Trebuchet MS" panose="020B0603020202020204" pitchFamily="34" charset="0"/>
                          <a:ea typeface="+mn-ea"/>
                          <a:cs typeface="+mn-cs"/>
                          <a:sym typeface="Trebuchet MS"/>
                        </a:rPr>
                        <a:t> SAB&amp;T Auditors were awarded the job as the Lilizela auditing firm for 2019. The firm is a majority blacked owned and has been in operation since 1994 with offices in all 9 Provinces.</a:t>
                      </a:r>
                      <a:endParaRPr lang="en-ZA" sz="1200" b="0" i="0" u="none" strike="noStrike" cap="none" spc="0" baseline="0" dirty="0">
                        <a:ln>
                          <a:noFill/>
                        </a:ln>
                        <a:solidFill>
                          <a:schemeClr val="tx1"/>
                        </a:solidFill>
                        <a:uFillTx/>
                        <a:latin typeface="Trebuchet MS" panose="020B0603020202020204" pitchFamily="34" charset="0"/>
                        <a:ea typeface="+mn-ea"/>
                        <a:cs typeface="+mn-cs"/>
                        <a:sym typeface="Trebuchet MS"/>
                      </a:endParaRPr>
                    </a:p>
                  </a:txBody>
                  <a:tcPr marL="76201" marR="76201" marT="38113" marB="38113"/>
                </a:tc>
                <a:extLst>
                  <a:ext uri="{0D108BD9-81ED-4DB2-BD59-A6C34878D82A}">
                    <a16:rowId xmlns:a16="http://schemas.microsoft.com/office/drawing/2014/main" xmlns="" val="10003"/>
                  </a:ext>
                </a:extLst>
              </a:tr>
              <a:tr h="504240">
                <a:tc>
                  <a:txBody>
                    <a:bodyPr/>
                    <a:lstStyle/>
                    <a:p>
                      <a:pPr marL="0" marR="0" indent="0" algn="l" defTabSz="889000" latinLnBrk="0">
                        <a:lnSpc>
                          <a:spcPct val="100000"/>
                        </a:lnSpc>
                        <a:spcBef>
                          <a:spcPts val="0"/>
                        </a:spcBef>
                        <a:spcAft>
                          <a:spcPts val="0"/>
                        </a:spcAft>
                        <a:buClrTx/>
                        <a:buSzTx/>
                        <a:buFontTx/>
                        <a:buNone/>
                        <a:tabLst/>
                      </a:pPr>
                      <a:r>
                        <a:rPr lang="en-ZA" sz="1200" b="0" i="0" u="none" strike="noStrike" cap="none" spc="0" baseline="0" dirty="0" smtClean="0">
                          <a:ln>
                            <a:noFill/>
                          </a:ln>
                          <a:solidFill>
                            <a:schemeClr val="tx1"/>
                          </a:solidFill>
                          <a:uFillTx/>
                          <a:latin typeface="Trebuchet MS" panose="020B0603020202020204" pitchFamily="34" charset="0"/>
                          <a:ea typeface="+mn-ea"/>
                          <a:cs typeface="+mn-cs"/>
                          <a:sym typeface="Trebuchet MS"/>
                        </a:rPr>
                        <a:t>Adjudication process commenced from the 8</a:t>
                      </a:r>
                      <a:r>
                        <a:rPr lang="en-ZA" sz="1200" b="0" i="0" u="none" strike="noStrike" cap="none" spc="0" baseline="30000" dirty="0" smtClean="0">
                          <a:ln>
                            <a:noFill/>
                          </a:ln>
                          <a:solidFill>
                            <a:schemeClr val="tx1"/>
                          </a:solidFill>
                          <a:uFillTx/>
                          <a:latin typeface="Trebuchet MS" panose="020B0603020202020204" pitchFamily="34" charset="0"/>
                          <a:ea typeface="+mn-ea"/>
                          <a:cs typeface="+mn-cs"/>
                          <a:sym typeface="Trebuchet MS"/>
                        </a:rPr>
                        <a:t>th</a:t>
                      </a:r>
                      <a:r>
                        <a:rPr lang="en-ZA" sz="1200" b="0" i="0" u="none" strike="noStrike" cap="none" spc="0" baseline="0" dirty="0" smtClean="0">
                          <a:ln>
                            <a:noFill/>
                          </a:ln>
                          <a:solidFill>
                            <a:schemeClr val="tx1"/>
                          </a:solidFill>
                          <a:uFillTx/>
                          <a:latin typeface="Trebuchet MS" panose="020B0603020202020204" pitchFamily="34" charset="0"/>
                          <a:ea typeface="+mn-ea"/>
                          <a:cs typeface="+mn-cs"/>
                          <a:sym typeface="Trebuchet MS"/>
                        </a:rPr>
                        <a:t> of July to the 26th of July 2019. Provincial winners and National winners will be drawn from the outcome of these adjudications.</a:t>
                      </a:r>
                      <a:endParaRPr lang="en-ZA" sz="1200" b="0" i="0" u="none" strike="noStrike" cap="none" spc="0" baseline="0" dirty="0">
                        <a:ln>
                          <a:noFill/>
                        </a:ln>
                        <a:solidFill>
                          <a:schemeClr val="tx1"/>
                        </a:solidFill>
                        <a:uFillTx/>
                        <a:latin typeface="Trebuchet MS" panose="020B0603020202020204" pitchFamily="34" charset="0"/>
                        <a:ea typeface="+mn-ea"/>
                        <a:cs typeface="+mn-cs"/>
                        <a:sym typeface="Trebuchet MS"/>
                      </a:endParaRPr>
                    </a:p>
                  </a:txBody>
                  <a:tcPr marL="76201" marR="76201" marT="38113" marB="38113"/>
                </a:tc>
                <a:extLst>
                  <a:ext uri="{0D108BD9-81ED-4DB2-BD59-A6C34878D82A}">
                    <a16:rowId xmlns:a16="http://schemas.microsoft.com/office/drawing/2014/main" xmlns="" val="10004"/>
                  </a:ext>
                </a:extLst>
              </a:tr>
              <a:tr h="716380">
                <a:tc>
                  <a:txBody>
                    <a:bodyPr/>
                    <a:lstStyle/>
                    <a:p>
                      <a:pPr marL="0" marR="0" indent="0" algn="l" defTabSz="889000" latinLnBrk="0">
                        <a:lnSpc>
                          <a:spcPct val="100000"/>
                        </a:lnSpc>
                        <a:spcBef>
                          <a:spcPts val="0"/>
                        </a:spcBef>
                        <a:spcAft>
                          <a:spcPts val="0"/>
                        </a:spcAft>
                        <a:buClrTx/>
                        <a:buSzTx/>
                        <a:buFontTx/>
                        <a:buNone/>
                        <a:tabLst/>
                      </a:pPr>
                      <a:r>
                        <a:rPr lang="en-US" sz="1200" b="0" i="0" u="none" strike="noStrike" cap="none" spc="0" baseline="0" dirty="0" smtClean="0">
                          <a:ln>
                            <a:noFill/>
                          </a:ln>
                          <a:solidFill>
                            <a:schemeClr val="tx1"/>
                          </a:solidFill>
                          <a:uFillTx/>
                          <a:latin typeface="Trebuchet MS" panose="020B0603020202020204" pitchFamily="34" charset="0"/>
                          <a:ea typeface="+mn-ea"/>
                          <a:cs typeface="+mn-cs"/>
                          <a:sym typeface="Trebuchet MS"/>
                        </a:rPr>
                        <a:t>The deliberated 2019 </a:t>
                      </a:r>
                      <a:r>
                        <a:rPr lang="en-US" sz="1200" b="0" i="0" u="none" strike="noStrike" cap="none" spc="0" baseline="0" dirty="0" err="1" smtClean="0">
                          <a:ln>
                            <a:noFill/>
                          </a:ln>
                          <a:solidFill>
                            <a:schemeClr val="tx1"/>
                          </a:solidFill>
                          <a:uFillTx/>
                          <a:latin typeface="Trebuchet MS" panose="020B0603020202020204" pitchFamily="34" charset="0"/>
                          <a:ea typeface="+mn-ea"/>
                          <a:cs typeface="+mn-cs"/>
                          <a:sym typeface="Trebuchet MS"/>
                        </a:rPr>
                        <a:t>Lilizela</a:t>
                      </a:r>
                      <a:r>
                        <a:rPr lang="en-US" sz="1200" b="0" i="0" u="none" strike="noStrike" cap="none" spc="0" baseline="0" dirty="0" smtClean="0">
                          <a:ln>
                            <a:noFill/>
                          </a:ln>
                          <a:solidFill>
                            <a:schemeClr val="tx1"/>
                          </a:solidFill>
                          <a:uFillTx/>
                          <a:latin typeface="Trebuchet MS" panose="020B0603020202020204" pitchFamily="34" charset="0"/>
                          <a:ea typeface="+mn-ea"/>
                          <a:cs typeface="+mn-cs"/>
                          <a:sym typeface="Trebuchet MS"/>
                        </a:rPr>
                        <a:t> entrants have been consolidated and verified by the auditors and the final provincial lists have been provided to each province in preparation for the their provincial event. NDT has led the tour guide </a:t>
                      </a:r>
                      <a:r>
                        <a:rPr lang="en-US" sz="1200" b="0" i="0" u="none" strike="noStrike" cap="none" spc="0" baseline="0" dirty="0" err="1" smtClean="0">
                          <a:ln>
                            <a:noFill/>
                          </a:ln>
                          <a:solidFill>
                            <a:schemeClr val="tx1"/>
                          </a:solidFill>
                          <a:uFillTx/>
                          <a:latin typeface="Trebuchet MS" panose="020B0603020202020204" pitchFamily="34" charset="0"/>
                          <a:ea typeface="+mn-ea"/>
                          <a:cs typeface="+mn-cs"/>
                          <a:sym typeface="Trebuchet MS"/>
                        </a:rPr>
                        <a:t>Lilizela</a:t>
                      </a:r>
                      <a:r>
                        <a:rPr lang="en-US" sz="1200" b="0" i="0" u="none" strike="noStrike" cap="none" spc="0" baseline="0" dirty="0" smtClean="0">
                          <a:ln>
                            <a:noFill/>
                          </a:ln>
                          <a:solidFill>
                            <a:schemeClr val="tx1"/>
                          </a:solidFill>
                          <a:uFillTx/>
                          <a:latin typeface="Trebuchet MS" panose="020B0603020202020204" pitchFamily="34" charset="0"/>
                          <a:ea typeface="+mn-ea"/>
                          <a:cs typeface="+mn-cs"/>
                          <a:sym typeface="Trebuchet MS"/>
                        </a:rPr>
                        <a:t> process </a:t>
                      </a:r>
                      <a:r>
                        <a:rPr lang="en-US" sz="1200" b="0" i="0" u="none" strike="noStrike" cap="none" spc="0" baseline="0" smtClean="0">
                          <a:ln>
                            <a:noFill/>
                          </a:ln>
                          <a:solidFill>
                            <a:schemeClr val="tx1"/>
                          </a:solidFill>
                          <a:uFillTx/>
                          <a:latin typeface="Trebuchet MS" panose="020B0603020202020204" pitchFamily="34" charset="0"/>
                          <a:ea typeface="+mn-ea"/>
                          <a:cs typeface="+mn-cs"/>
                          <a:sym typeface="Trebuchet MS"/>
                        </a:rPr>
                        <a:t>and they have </a:t>
                      </a:r>
                      <a:r>
                        <a:rPr lang="en-US" sz="1200" b="0" i="0" u="none" strike="noStrike" cap="none" spc="0" baseline="0" dirty="0" smtClean="0">
                          <a:ln>
                            <a:noFill/>
                          </a:ln>
                          <a:solidFill>
                            <a:schemeClr val="tx1"/>
                          </a:solidFill>
                          <a:uFillTx/>
                          <a:latin typeface="Trebuchet MS" panose="020B0603020202020204" pitchFamily="34" charset="0"/>
                          <a:ea typeface="+mn-ea"/>
                          <a:cs typeface="+mn-cs"/>
                          <a:sym typeface="Trebuchet MS"/>
                        </a:rPr>
                        <a:t>been adjudicated and approved by the auditors.</a:t>
                      </a:r>
                      <a:endParaRPr lang="en-ZA" sz="1200" b="0" i="0" u="none" strike="noStrike" cap="none" spc="0" baseline="0" dirty="0">
                        <a:ln>
                          <a:noFill/>
                        </a:ln>
                        <a:solidFill>
                          <a:schemeClr val="tx1"/>
                        </a:solidFill>
                        <a:uFillTx/>
                        <a:latin typeface="Trebuchet MS" panose="020B0603020202020204" pitchFamily="34" charset="0"/>
                        <a:ea typeface="+mn-ea"/>
                        <a:cs typeface="+mn-cs"/>
                        <a:sym typeface="Trebuchet MS"/>
                      </a:endParaRPr>
                    </a:p>
                  </a:txBody>
                  <a:tcPr marL="76201" marR="76201" marT="38113" marB="38113"/>
                </a:tc>
                <a:extLst>
                  <a:ext uri="{0D108BD9-81ED-4DB2-BD59-A6C34878D82A}">
                    <a16:rowId xmlns:a16="http://schemas.microsoft.com/office/drawing/2014/main" xmlns="" val="2477764823"/>
                  </a:ext>
                </a:extLst>
              </a:tr>
              <a:tr h="601091">
                <a:tc>
                  <a:txBody>
                    <a:bodyPr/>
                    <a:lstStyle/>
                    <a:p>
                      <a:pPr marL="0" marR="0" indent="0" algn="l" defTabSz="889000" latinLnBrk="0">
                        <a:lnSpc>
                          <a:spcPct val="100000"/>
                        </a:lnSpc>
                        <a:spcBef>
                          <a:spcPts val="0"/>
                        </a:spcBef>
                        <a:spcAft>
                          <a:spcPts val="0"/>
                        </a:spcAft>
                        <a:buClrTx/>
                        <a:buSzTx/>
                        <a:buFontTx/>
                        <a:buNone/>
                        <a:tabLst/>
                      </a:pPr>
                      <a:r>
                        <a:rPr lang="en-US" sz="1200" b="0" i="0" u="none" strike="noStrike" cap="none" spc="0" baseline="0" dirty="0" smtClean="0">
                          <a:ln>
                            <a:noFill/>
                          </a:ln>
                          <a:solidFill>
                            <a:schemeClr val="tx1"/>
                          </a:solidFill>
                          <a:uFillTx/>
                          <a:latin typeface="Trebuchet MS" panose="020B0603020202020204" pitchFamily="34" charset="0"/>
                          <a:ea typeface="+mn-ea"/>
                          <a:cs typeface="+mn-cs"/>
                          <a:sym typeface="Trebuchet MS"/>
                        </a:rPr>
                        <a:t>The I/We Do Tourism award will be drawn from the provincial MEC nominations and criteria for this process was agreed upon in the Provincial </a:t>
                      </a:r>
                      <a:r>
                        <a:rPr lang="en-US" sz="1200" b="0" i="0" u="none" strike="noStrike" cap="none" spc="0" baseline="0" dirty="0" err="1" smtClean="0">
                          <a:ln>
                            <a:noFill/>
                          </a:ln>
                          <a:solidFill>
                            <a:schemeClr val="tx1"/>
                          </a:solidFill>
                          <a:uFillTx/>
                          <a:latin typeface="Trebuchet MS" panose="020B0603020202020204" pitchFamily="34" charset="0"/>
                          <a:ea typeface="+mn-ea"/>
                          <a:cs typeface="+mn-cs"/>
                          <a:sym typeface="Trebuchet MS"/>
                        </a:rPr>
                        <a:t>Lilizela</a:t>
                      </a:r>
                      <a:r>
                        <a:rPr lang="en-US" sz="1200" b="0" i="0" u="none" strike="noStrike" cap="none" spc="0" baseline="0" dirty="0" smtClean="0">
                          <a:ln>
                            <a:noFill/>
                          </a:ln>
                          <a:solidFill>
                            <a:schemeClr val="tx1"/>
                          </a:solidFill>
                          <a:uFillTx/>
                          <a:latin typeface="Trebuchet MS" panose="020B0603020202020204" pitchFamily="34" charset="0"/>
                          <a:ea typeface="+mn-ea"/>
                          <a:cs typeface="+mn-cs"/>
                          <a:sym typeface="Trebuchet MS"/>
                        </a:rPr>
                        <a:t> Steering Committee meeting.</a:t>
                      </a:r>
                      <a:endParaRPr lang="en-ZA" sz="1200" b="0" i="0" u="none" strike="noStrike" cap="none" spc="0" baseline="0" dirty="0">
                        <a:ln>
                          <a:noFill/>
                        </a:ln>
                        <a:solidFill>
                          <a:schemeClr val="tx1"/>
                        </a:solidFill>
                        <a:uFillTx/>
                        <a:latin typeface="Trebuchet MS" panose="020B0603020202020204" pitchFamily="34" charset="0"/>
                        <a:ea typeface="+mn-ea"/>
                        <a:cs typeface="+mn-cs"/>
                        <a:sym typeface="Trebuchet MS"/>
                      </a:endParaRPr>
                    </a:p>
                  </a:txBody>
                  <a:tcPr marL="76201" marR="76201" marT="38113" marB="38113"/>
                </a:tc>
                <a:extLst>
                  <a:ext uri="{0D108BD9-81ED-4DB2-BD59-A6C34878D82A}">
                    <a16:rowId xmlns:a16="http://schemas.microsoft.com/office/drawing/2014/main" xmlns="" val="2354851540"/>
                  </a:ext>
                </a:extLst>
              </a:tr>
            </a:tbl>
          </a:graphicData>
        </a:graphic>
      </p:graphicFrame>
    </p:spTree>
    <p:extLst>
      <p:ext uri="{BB962C8B-B14F-4D97-AF65-F5344CB8AC3E}">
        <p14:creationId xmlns:p14="http://schemas.microsoft.com/office/powerpoint/2010/main" xmlns="" val="1608631782"/>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B27D193C-B0FB-4A43-A622-B82EED579D31}"/>
              </a:ext>
            </a:extLst>
          </p:cNvPr>
          <p:cNvSpPr>
            <a:spLocks noGrp="1" noChangeArrowheads="1"/>
          </p:cNvSpPr>
          <p:nvPr>
            <p:ph type="title" idx="4294967295"/>
          </p:nvPr>
        </p:nvSpPr>
        <p:spPr>
          <a:xfrm>
            <a:off x="285750" y="152547"/>
            <a:ext cx="8572500" cy="561975"/>
          </a:xfrm>
        </p:spPr>
        <p:txBody>
          <a:bodyPr/>
          <a:lstStyle/>
          <a:p>
            <a:r>
              <a:rPr lang="en-US" altLang="en-US" b="1" dirty="0"/>
              <a:t>SA Tourism’s mandate set out in the Tourism Act makes it clear that it needs to make choices that will benefit all South Africans</a:t>
            </a:r>
          </a:p>
        </p:txBody>
      </p:sp>
      <p:grpSp>
        <p:nvGrpSpPr>
          <p:cNvPr id="29" name="Group 28"/>
          <p:cNvGrpSpPr/>
          <p:nvPr/>
        </p:nvGrpSpPr>
        <p:grpSpPr>
          <a:xfrm>
            <a:off x="215900" y="1006763"/>
            <a:ext cx="8642350" cy="5472946"/>
            <a:chOff x="215900" y="841522"/>
            <a:chExt cx="8774113" cy="5795206"/>
          </a:xfrm>
        </p:grpSpPr>
        <p:sp>
          <p:nvSpPr>
            <p:cNvPr id="4" name="Rectangle 4">
              <a:extLst>
                <a:ext uri="{FF2B5EF4-FFF2-40B4-BE49-F238E27FC236}">
                  <a16:creationId xmlns:a16="http://schemas.microsoft.com/office/drawing/2014/main" xmlns="" id="{D4BDDAFB-3AB7-4FF3-88D3-4EC49E71CDF2}"/>
                </a:ext>
              </a:extLst>
            </p:cNvPr>
            <p:cNvSpPr>
              <a:spLocks noChangeArrowheads="1"/>
            </p:cNvSpPr>
            <p:nvPr/>
          </p:nvSpPr>
          <p:spPr bwMode="auto">
            <a:xfrm>
              <a:off x="215900" y="841522"/>
              <a:ext cx="8704263" cy="1349375"/>
            </a:xfrm>
            <a:prstGeom prst="rect">
              <a:avLst/>
            </a:prstGeom>
            <a:solidFill>
              <a:schemeClr val="bg1"/>
            </a:solidFill>
            <a:ln>
              <a:noFill/>
            </a:ln>
            <a:effectLst>
              <a:prstShdw prst="shdw17" dist="17961" dir="13500000">
                <a:srgbClr val="999589"/>
              </a:prstShdw>
            </a:effectLst>
            <a:extLst/>
          </p:spPr>
          <p:txBody>
            <a:bodyPr wrap="none" lIns="45720" rIns="45720" anchor="ctr"/>
            <a:lstStyle/>
            <a:p>
              <a:pPr algn="ctr">
                <a:spcBef>
                  <a:spcPct val="50000"/>
                </a:spcBef>
                <a:defRPr/>
              </a:pPr>
              <a:endParaRPr lang="en-GB" sz="1400" b="1" dirty="0">
                <a:solidFill>
                  <a:srgbClr val="000000"/>
                </a:solidFill>
                <a:latin typeface="Trebuchet MS" panose="020B0603020202020204" pitchFamily="34" charset="0"/>
              </a:endParaRPr>
            </a:p>
          </p:txBody>
        </p:sp>
        <p:sp>
          <p:nvSpPr>
            <p:cNvPr id="5" name="Rectangle 5">
              <a:extLst>
                <a:ext uri="{FF2B5EF4-FFF2-40B4-BE49-F238E27FC236}">
                  <a16:creationId xmlns:a16="http://schemas.microsoft.com/office/drawing/2014/main" xmlns="" id="{48D5D4B3-BAC1-4B69-8053-4F750A0AA2B6}"/>
                </a:ext>
              </a:extLst>
            </p:cNvPr>
            <p:cNvSpPr>
              <a:spLocks noChangeArrowheads="1"/>
            </p:cNvSpPr>
            <p:nvPr/>
          </p:nvSpPr>
          <p:spPr bwMode="auto">
            <a:xfrm>
              <a:off x="2005013" y="1249509"/>
              <a:ext cx="1989137" cy="866775"/>
            </a:xfrm>
            <a:prstGeom prst="rect">
              <a:avLst/>
            </a:prstGeom>
            <a:solidFill>
              <a:srgbClr val="002060"/>
            </a:solidFill>
            <a:ln>
              <a:noFill/>
            </a:ln>
            <a:effectLst>
              <a:outerShdw dist="17961" dir="2700000" algn="ctr" rotWithShape="0">
                <a:schemeClr val="accent1"/>
              </a:outerShdw>
            </a:effectLst>
          </p:spPr>
          <p:txBody>
            <a:bodyPr anchor="ctr"/>
            <a:lstStyle>
              <a:lvl1pPr>
                <a:spcBef>
                  <a:spcPct val="20000"/>
                </a:spcBef>
                <a:buClr>
                  <a:schemeClr val="tx1"/>
                </a:buClr>
                <a:buSzPct val="6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9pPr>
            </a:lstStyle>
            <a:p>
              <a:pPr algn="ctr">
                <a:spcBef>
                  <a:spcPct val="50000"/>
                </a:spcBef>
                <a:buClrTx/>
                <a:buSzTx/>
                <a:buFontTx/>
                <a:buNone/>
              </a:pPr>
              <a:r>
                <a:rPr lang="en-US" altLang="en-US" b="1" dirty="0">
                  <a:solidFill>
                    <a:schemeClr val="bg1"/>
                  </a:solidFill>
                </a:rPr>
                <a:t>Inclusive Economic Growth</a:t>
              </a:r>
            </a:p>
          </p:txBody>
        </p:sp>
        <p:sp>
          <p:nvSpPr>
            <p:cNvPr id="6" name="Rectangle 6">
              <a:extLst>
                <a:ext uri="{FF2B5EF4-FFF2-40B4-BE49-F238E27FC236}">
                  <a16:creationId xmlns:a16="http://schemas.microsoft.com/office/drawing/2014/main" xmlns="" id="{59878EAD-F75A-402E-844B-C5F877166FB1}"/>
                </a:ext>
              </a:extLst>
            </p:cNvPr>
            <p:cNvSpPr>
              <a:spLocks noChangeArrowheads="1"/>
            </p:cNvSpPr>
            <p:nvPr/>
          </p:nvSpPr>
          <p:spPr bwMode="auto">
            <a:xfrm>
              <a:off x="4405313" y="1249509"/>
              <a:ext cx="1989137" cy="866775"/>
            </a:xfrm>
            <a:prstGeom prst="rect">
              <a:avLst/>
            </a:prstGeom>
            <a:solidFill>
              <a:srgbClr val="002060"/>
            </a:solidFill>
            <a:ln>
              <a:noFill/>
            </a:ln>
            <a:effectLst>
              <a:outerShdw dist="17961" dir="2700000" algn="ctr" rotWithShape="0">
                <a:schemeClr val="accent1"/>
              </a:outerShdw>
            </a:effectLst>
          </p:spPr>
          <p:txBody>
            <a:bodyPr anchor="ctr"/>
            <a:lstStyle>
              <a:lvl1pPr>
                <a:spcBef>
                  <a:spcPct val="20000"/>
                </a:spcBef>
                <a:buClr>
                  <a:schemeClr val="tx1"/>
                </a:buClr>
                <a:buSzPct val="6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9pPr>
            </a:lstStyle>
            <a:p>
              <a:pPr algn="ctr">
                <a:spcBef>
                  <a:spcPct val="50000"/>
                </a:spcBef>
                <a:buClrTx/>
                <a:buSzTx/>
                <a:buFontTx/>
                <a:buNone/>
              </a:pPr>
              <a:r>
                <a:rPr lang="en-US" altLang="en-US" b="1">
                  <a:solidFill>
                    <a:schemeClr val="bg1"/>
                  </a:solidFill>
                </a:rPr>
                <a:t>Sustainable job creation</a:t>
              </a:r>
            </a:p>
          </p:txBody>
        </p:sp>
        <p:sp>
          <p:nvSpPr>
            <p:cNvPr id="7" name="Rectangle 7">
              <a:extLst>
                <a:ext uri="{FF2B5EF4-FFF2-40B4-BE49-F238E27FC236}">
                  <a16:creationId xmlns:a16="http://schemas.microsoft.com/office/drawing/2014/main" xmlns="" id="{A9C2CB21-34C8-4D55-B89B-085856B39C4D}"/>
                </a:ext>
              </a:extLst>
            </p:cNvPr>
            <p:cNvSpPr>
              <a:spLocks noChangeArrowheads="1"/>
            </p:cNvSpPr>
            <p:nvPr/>
          </p:nvSpPr>
          <p:spPr bwMode="auto">
            <a:xfrm>
              <a:off x="6807200" y="1249509"/>
              <a:ext cx="1989138" cy="866775"/>
            </a:xfrm>
            <a:prstGeom prst="rect">
              <a:avLst/>
            </a:prstGeom>
            <a:solidFill>
              <a:srgbClr val="002060"/>
            </a:solidFill>
            <a:ln>
              <a:noFill/>
            </a:ln>
            <a:effectLst>
              <a:outerShdw dist="17961" dir="2700000" algn="ctr" rotWithShape="0">
                <a:schemeClr val="accent1"/>
              </a:outerShdw>
            </a:effectLst>
          </p:spPr>
          <p:txBody>
            <a:bodyPr anchor="ctr"/>
            <a:lstStyle>
              <a:lvl1pPr>
                <a:spcBef>
                  <a:spcPct val="20000"/>
                </a:spcBef>
                <a:buClr>
                  <a:schemeClr val="tx1"/>
                </a:buClr>
                <a:buSzPct val="6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9pPr>
            </a:lstStyle>
            <a:p>
              <a:pPr algn="ctr">
                <a:spcBef>
                  <a:spcPct val="50000"/>
                </a:spcBef>
                <a:buClrTx/>
                <a:buSzTx/>
                <a:buFontTx/>
                <a:buNone/>
              </a:pPr>
              <a:r>
                <a:rPr lang="en-US" altLang="en-US" b="1">
                  <a:solidFill>
                    <a:schemeClr val="bg1"/>
                  </a:solidFill>
                </a:rPr>
                <a:t>Redistribution and transformation</a:t>
              </a:r>
            </a:p>
          </p:txBody>
        </p:sp>
        <p:sp>
          <p:nvSpPr>
            <p:cNvPr id="8" name="Rectangle 8">
              <a:extLst>
                <a:ext uri="{FF2B5EF4-FFF2-40B4-BE49-F238E27FC236}">
                  <a16:creationId xmlns:a16="http://schemas.microsoft.com/office/drawing/2014/main" xmlns="" id="{4A4085A0-D148-4373-89A7-6A9DCA5F95B7}"/>
                </a:ext>
              </a:extLst>
            </p:cNvPr>
            <p:cNvSpPr>
              <a:spLocks noChangeArrowheads="1"/>
            </p:cNvSpPr>
            <p:nvPr/>
          </p:nvSpPr>
          <p:spPr bwMode="auto">
            <a:xfrm>
              <a:off x="317500" y="1132034"/>
              <a:ext cx="1514475" cy="1101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p>
              <a:pPr algn="ctr">
                <a:spcBef>
                  <a:spcPct val="50000"/>
                </a:spcBef>
                <a:defRPr/>
              </a:pPr>
              <a:r>
                <a:rPr lang="en-US" sz="1400" b="1" i="1" dirty="0">
                  <a:solidFill>
                    <a:srgbClr val="000000"/>
                  </a:solidFill>
                  <a:latin typeface="Trebuchet MS" panose="020B0603020202020204" pitchFamily="34" charset="0"/>
                </a:rPr>
                <a:t>The mandate to SA Tourism is ... </a:t>
              </a:r>
            </a:p>
          </p:txBody>
        </p:sp>
        <p:sp>
          <p:nvSpPr>
            <p:cNvPr id="9" name="AutoShape 9">
              <a:extLst>
                <a:ext uri="{FF2B5EF4-FFF2-40B4-BE49-F238E27FC236}">
                  <a16:creationId xmlns:a16="http://schemas.microsoft.com/office/drawing/2014/main" xmlns="" id="{ABCB2CE3-C2E0-4443-A79A-8AD516A74A2A}"/>
                </a:ext>
              </a:extLst>
            </p:cNvPr>
            <p:cNvSpPr>
              <a:spLocks noChangeArrowheads="1"/>
            </p:cNvSpPr>
            <p:nvPr/>
          </p:nvSpPr>
          <p:spPr bwMode="auto">
            <a:xfrm>
              <a:off x="4929188" y="4445147"/>
              <a:ext cx="463550" cy="328612"/>
            </a:xfrm>
            <a:prstGeom prst="upDownArrow">
              <a:avLst>
                <a:gd name="adj1" fmla="val 50000"/>
                <a:gd name="adj2" fmla="val 29972"/>
              </a:avLst>
            </a:prstGeom>
            <a:solidFill>
              <a:srgbClr val="FF0000"/>
            </a:solidFill>
            <a:ln w="9525">
              <a:solidFill>
                <a:schemeClr val="tx1"/>
              </a:solidFill>
              <a:miter lim="800000"/>
              <a:headEnd/>
              <a:tailEnd/>
            </a:ln>
          </p:spPr>
          <p:txBody>
            <a:bodyPr wrap="none" anchor="ctr"/>
            <a:lstStyle/>
            <a:p>
              <a:pPr>
                <a:defRPr/>
              </a:pPr>
              <a:endParaRPr lang="en-ZA" sz="1100" dirty="0">
                <a:solidFill>
                  <a:srgbClr val="000000"/>
                </a:solidFill>
                <a:latin typeface="Trebuchet MS" panose="020B0603020202020204" pitchFamily="34" charset="0"/>
              </a:endParaRPr>
            </a:p>
          </p:txBody>
        </p:sp>
        <p:sp>
          <p:nvSpPr>
            <p:cNvPr id="10" name="Rectangle 10">
              <a:extLst>
                <a:ext uri="{FF2B5EF4-FFF2-40B4-BE49-F238E27FC236}">
                  <a16:creationId xmlns:a16="http://schemas.microsoft.com/office/drawing/2014/main" xmlns="" id="{A7384D1F-9AE0-49D6-AAE7-7F247E155DFF}"/>
                </a:ext>
              </a:extLst>
            </p:cNvPr>
            <p:cNvSpPr>
              <a:spLocks noChangeArrowheads="1"/>
            </p:cNvSpPr>
            <p:nvPr/>
          </p:nvSpPr>
          <p:spPr bwMode="auto">
            <a:xfrm>
              <a:off x="285750" y="2700484"/>
              <a:ext cx="8704263" cy="1706563"/>
            </a:xfrm>
            <a:prstGeom prst="rect">
              <a:avLst/>
            </a:prstGeom>
            <a:solidFill>
              <a:schemeClr val="bg1"/>
            </a:solidFill>
            <a:ln>
              <a:noFill/>
            </a:ln>
            <a:effectLst>
              <a:prstShdw prst="shdw17" dist="17961" dir="13500000">
                <a:srgbClr val="999589"/>
              </a:prstShdw>
            </a:effectLst>
            <a:extLst/>
          </p:spPr>
          <p:txBody>
            <a:bodyPr wrap="none" lIns="45720" rIns="45720" anchor="ctr"/>
            <a:lstStyle/>
            <a:p>
              <a:pPr algn="ctr">
                <a:spcBef>
                  <a:spcPct val="50000"/>
                </a:spcBef>
                <a:defRPr/>
              </a:pPr>
              <a:endParaRPr lang="en-GB" sz="1400" b="1" dirty="0">
                <a:solidFill>
                  <a:srgbClr val="000000"/>
                </a:solidFill>
                <a:latin typeface="Trebuchet MS" panose="020B0603020202020204" pitchFamily="34" charset="0"/>
              </a:endParaRPr>
            </a:p>
            <a:p>
              <a:pPr algn="ctr">
                <a:spcBef>
                  <a:spcPct val="50000"/>
                </a:spcBef>
                <a:defRPr/>
              </a:pPr>
              <a:endParaRPr lang="en-GB" sz="1400" b="1" dirty="0">
                <a:solidFill>
                  <a:srgbClr val="000000"/>
                </a:solidFill>
                <a:latin typeface="Trebuchet MS" panose="020B0603020202020204" pitchFamily="34" charset="0"/>
              </a:endParaRPr>
            </a:p>
            <a:p>
              <a:pPr algn="ctr">
                <a:spcBef>
                  <a:spcPct val="50000"/>
                </a:spcBef>
                <a:defRPr/>
              </a:pPr>
              <a:endParaRPr lang="en-GB" sz="1400" b="1" dirty="0">
                <a:solidFill>
                  <a:srgbClr val="000000"/>
                </a:solidFill>
                <a:latin typeface="Trebuchet MS" panose="020B0603020202020204" pitchFamily="34" charset="0"/>
              </a:endParaRPr>
            </a:p>
          </p:txBody>
        </p:sp>
        <p:sp>
          <p:nvSpPr>
            <p:cNvPr id="11" name="Rectangle 11">
              <a:extLst>
                <a:ext uri="{FF2B5EF4-FFF2-40B4-BE49-F238E27FC236}">
                  <a16:creationId xmlns:a16="http://schemas.microsoft.com/office/drawing/2014/main" xmlns="" id="{E460839C-4644-45C5-9B0A-FE5CC9695E41}"/>
                </a:ext>
              </a:extLst>
            </p:cNvPr>
            <p:cNvSpPr>
              <a:spLocks noChangeArrowheads="1"/>
            </p:cNvSpPr>
            <p:nvPr/>
          </p:nvSpPr>
          <p:spPr bwMode="auto">
            <a:xfrm>
              <a:off x="317500" y="3129109"/>
              <a:ext cx="151447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p>
              <a:pPr algn="ctr">
                <a:spcBef>
                  <a:spcPct val="50000"/>
                </a:spcBef>
                <a:defRPr/>
              </a:pPr>
              <a:r>
                <a:rPr lang="en-US" sz="1400" b="1" i="1" dirty="0">
                  <a:solidFill>
                    <a:srgbClr val="000000"/>
                  </a:solidFill>
                  <a:latin typeface="Trebuchet MS" panose="020B0603020202020204" pitchFamily="34" charset="0"/>
                </a:rPr>
                <a:t>. . . through six key </a:t>
              </a:r>
              <a:r>
                <a:rPr lang="en-US" sz="1400" b="1" i="1" dirty="0" smtClean="0">
                  <a:solidFill>
                    <a:srgbClr val="000000"/>
                  </a:solidFill>
                  <a:latin typeface="Trebuchet MS" panose="020B0603020202020204" pitchFamily="34" charset="0"/>
                </a:rPr>
                <a:t>outcomes* </a:t>
              </a:r>
              <a:r>
                <a:rPr lang="en-US" sz="1400" b="1" i="1" dirty="0">
                  <a:solidFill>
                    <a:srgbClr val="000000"/>
                  </a:solidFill>
                  <a:latin typeface="Trebuchet MS" panose="020B0603020202020204" pitchFamily="34" charset="0"/>
                </a:rPr>
                <a:t>. . .</a:t>
              </a:r>
            </a:p>
          </p:txBody>
        </p:sp>
        <p:sp>
          <p:nvSpPr>
            <p:cNvPr id="12" name="Rectangle 12">
              <a:extLst>
                <a:ext uri="{FF2B5EF4-FFF2-40B4-BE49-F238E27FC236}">
                  <a16:creationId xmlns:a16="http://schemas.microsoft.com/office/drawing/2014/main" xmlns="" id="{3A517346-7EFA-4E57-8003-1B54F6FE6490}"/>
                </a:ext>
              </a:extLst>
            </p:cNvPr>
            <p:cNvSpPr>
              <a:spLocks noChangeArrowheads="1"/>
            </p:cNvSpPr>
            <p:nvPr/>
          </p:nvSpPr>
          <p:spPr bwMode="auto">
            <a:xfrm>
              <a:off x="215900" y="4773759"/>
              <a:ext cx="8704263" cy="1828800"/>
            </a:xfrm>
            <a:prstGeom prst="rect">
              <a:avLst/>
            </a:prstGeom>
            <a:solidFill>
              <a:schemeClr val="bg1"/>
            </a:solidFill>
            <a:ln>
              <a:noFill/>
            </a:ln>
            <a:effectLst>
              <a:prstShdw prst="shdw17" dist="17961" dir="13500000">
                <a:srgbClr val="999589"/>
              </a:prstShdw>
            </a:effectLst>
            <a:extLst/>
          </p:spPr>
          <p:txBody>
            <a:bodyPr wrap="none" lIns="45720" rIns="45720" anchor="ctr"/>
            <a:lstStyle/>
            <a:p>
              <a:pPr algn="ctr">
                <a:spcBef>
                  <a:spcPct val="50000"/>
                </a:spcBef>
                <a:defRPr/>
              </a:pPr>
              <a:endParaRPr lang="en-GB" sz="1400" b="1" dirty="0">
                <a:solidFill>
                  <a:srgbClr val="000000"/>
                </a:solidFill>
                <a:latin typeface="Trebuchet MS" panose="020B0603020202020204" pitchFamily="34" charset="0"/>
              </a:endParaRPr>
            </a:p>
          </p:txBody>
        </p:sp>
        <p:sp>
          <p:nvSpPr>
            <p:cNvPr id="13" name="Rectangle 13">
              <a:extLst>
                <a:ext uri="{FF2B5EF4-FFF2-40B4-BE49-F238E27FC236}">
                  <a16:creationId xmlns:a16="http://schemas.microsoft.com/office/drawing/2014/main" xmlns="" id="{4F929B6F-6F18-4218-9F65-083F4DD0E264}"/>
                </a:ext>
              </a:extLst>
            </p:cNvPr>
            <p:cNvSpPr>
              <a:spLocks noChangeArrowheads="1"/>
            </p:cNvSpPr>
            <p:nvPr/>
          </p:nvSpPr>
          <p:spPr bwMode="auto">
            <a:xfrm>
              <a:off x="317500" y="5102372"/>
              <a:ext cx="1514475" cy="1062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p>
              <a:pPr algn="ctr">
                <a:spcBef>
                  <a:spcPct val="50000"/>
                </a:spcBef>
                <a:defRPr/>
              </a:pPr>
              <a:r>
                <a:rPr lang="en-US" sz="1400" b="1" i="1" dirty="0">
                  <a:solidFill>
                    <a:srgbClr val="000000"/>
                  </a:solidFill>
                  <a:latin typeface="Trebuchet MS" panose="020B0603020202020204" pitchFamily="34" charset="0"/>
                </a:rPr>
                <a:t>. . . by acting in a focused way to deliver 5 million more travelers in 5 </a:t>
              </a:r>
              <a:r>
                <a:rPr lang="en-US" sz="1400" b="1" i="1" dirty="0" smtClean="0">
                  <a:solidFill>
                    <a:srgbClr val="000000"/>
                  </a:solidFill>
                  <a:latin typeface="Trebuchet MS" panose="020B0603020202020204" pitchFamily="34" charset="0"/>
                </a:rPr>
                <a:t>years*</a:t>
              </a:r>
              <a:endParaRPr lang="en-US" sz="1400" b="1" i="1" dirty="0">
                <a:solidFill>
                  <a:srgbClr val="000000"/>
                </a:solidFill>
                <a:latin typeface="Trebuchet MS" panose="020B0603020202020204" pitchFamily="34" charset="0"/>
              </a:endParaRPr>
            </a:p>
          </p:txBody>
        </p:sp>
        <p:grpSp>
          <p:nvGrpSpPr>
            <p:cNvPr id="14" name="Group 14">
              <a:extLst>
                <a:ext uri="{FF2B5EF4-FFF2-40B4-BE49-F238E27FC236}">
                  <a16:creationId xmlns:a16="http://schemas.microsoft.com/office/drawing/2014/main" xmlns="" id="{D2747938-4EA1-4D6A-9434-2CDF975D2A30}"/>
                </a:ext>
              </a:extLst>
            </p:cNvPr>
            <p:cNvGrpSpPr>
              <a:grpSpLocks/>
            </p:cNvGrpSpPr>
            <p:nvPr/>
          </p:nvGrpSpPr>
          <p:grpSpPr bwMode="auto">
            <a:xfrm>
              <a:off x="1831975" y="4879362"/>
              <a:ext cx="7010400" cy="1757366"/>
              <a:chOff x="1154" y="3097"/>
              <a:chExt cx="4416" cy="1107"/>
            </a:xfrm>
          </p:grpSpPr>
          <p:grpSp>
            <p:nvGrpSpPr>
              <p:cNvPr id="15" name="Group 15">
                <a:extLst>
                  <a:ext uri="{FF2B5EF4-FFF2-40B4-BE49-F238E27FC236}">
                    <a16:creationId xmlns:a16="http://schemas.microsoft.com/office/drawing/2014/main" xmlns="" id="{3922965F-AA72-48D2-BA67-4B8B3A0F3D57}"/>
                  </a:ext>
                </a:extLst>
              </p:cNvPr>
              <p:cNvGrpSpPr>
                <a:grpSpLocks/>
              </p:cNvGrpSpPr>
              <p:nvPr/>
            </p:nvGrpSpPr>
            <p:grpSpPr bwMode="auto">
              <a:xfrm>
                <a:off x="1154" y="3097"/>
                <a:ext cx="4416" cy="557"/>
                <a:chOff x="1154" y="3097"/>
                <a:chExt cx="4416" cy="557"/>
              </a:xfrm>
            </p:grpSpPr>
            <p:sp>
              <p:nvSpPr>
                <p:cNvPr id="19" name="Rectangle 16">
                  <a:extLst>
                    <a:ext uri="{FF2B5EF4-FFF2-40B4-BE49-F238E27FC236}">
                      <a16:creationId xmlns:a16="http://schemas.microsoft.com/office/drawing/2014/main" xmlns="" id="{DA9EF9C0-3324-4EDE-A256-8CF16342333F}"/>
                    </a:ext>
                  </a:extLst>
                </p:cNvPr>
                <p:cNvSpPr>
                  <a:spLocks noChangeArrowheads="1"/>
                </p:cNvSpPr>
                <p:nvPr/>
              </p:nvSpPr>
              <p:spPr bwMode="auto">
                <a:xfrm>
                  <a:off x="1154" y="3097"/>
                  <a:ext cx="1410" cy="553"/>
                </a:xfrm>
                <a:prstGeom prst="rect">
                  <a:avLst/>
                </a:prstGeom>
                <a:solidFill>
                  <a:srgbClr val="C00000"/>
                </a:solidFill>
                <a:ln>
                  <a:noFill/>
                </a:ln>
                <a:effectLst>
                  <a:outerShdw dist="17961" dir="2700000" algn="ctr" rotWithShape="0">
                    <a:schemeClr val="accent1"/>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Clr>
                      <a:schemeClr val="tx1"/>
                    </a:buClr>
                    <a:buSzPct val="6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9pPr>
                </a:lstStyle>
                <a:p>
                  <a:pPr algn="ctr">
                    <a:spcBef>
                      <a:spcPct val="50000"/>
                    </a:spcBef>
                    <a:buClrTx/>
                    <a:buSzTx/>
                    <a:buFont typeface="Times" panose="02020603050405020304" pitchFamily="18" charset="0"/>
                    <a:buNone/>
                  </a:pPr>
                  <a:r>
                    <a:rPr lang="en-ZA" altLang="en-US" sz="1100" b="1" dirty="0">
                      <a:solidFill>
                        <a:schemeClr val="bg1"/>
                      </a:solidFill>
                    </a:rPr>
                    <a:t>Invest in prioritised markets and segments that will deliver both volume and value to achieve the defined goal</a:t>
                  </a:r>
                  <a:r>
                    <a:rPr lang="en-ZA" altLang="en-US" sz="1100" dirty="0">
                      <a:solidFill>
                        <a:schemeClr val="bg1"/>
                      </a:solidFill>
                    </a:rPr>
                    <a:t>.</a:t>
                  </a:r>
                  <a:endParaRPr lang="en-US" altLang="en-US" sz="1100" dirty="0">
                    <a:solidFill>
                      <a:schemeClr val="bg1"/>
                    </a:solidFill>
                  </a:endParaRPr>
                </a:p>
              </p:txBody>
            </p:sp>
            <p:sp>
              <p:nvSpPr>
                <p:cNvPr id="20" name="Rectangle 17">
                  <a:extLst>
                    <a:ext uri="{FF2B5EF4-FFF2-40B4-BE49-F238E27FC236}">
                      <a16:creationId xmlns:a16="http://schemas.microsoft.com/office/drawing/2014/main" xmlns="" id="{8B68318F-F2C5-44A3-A71F-2548D3C9C9FD}"/>
                    </a:ext>
                  </a:extLst>
                </p:cNvPr>
                <p:cNvSpPr>
                  <a:spLocks noChangeArrowheads="1"/>
                </p:cNvSpPr>
                <p:nvPr/>
              </p:nvSpPr>
              <p:spPr bwMode="auto">
                <a:xfrm>
                  <a:off x="2716" y="3099"/>
                  <a:ext cx="1339" cy="553"/>
                </a:xfrm>
                <a:prstGeom prst="rect">
                  <a:avLst/>
                </a:prstGeom>
                <a:solidFill>
                  <a:srgbClr val="C00000"/>
                </a:solidFill>
                <a:ln>
                  <a:noFill/>
                </a:ln>
                <a:effectLst>
                  <a:outerShdw dist="17961" dir="2700000" algn="ctr" rotWithShape="0">
                    <a:schemeClr val="accent1"/>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Clr>
                      <a:schemeClr val="tx1"/>
                    </a:buClr>
                    <a:buSzPct val="6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9pPr>
                </a:lstStyle>
                <a:p>
                  <a:pPr algn="ctr">
                    <a:spcBef>
                      <a:spcPct val="50000"/>
                    </a:spcBef>
                    <a:buClrTx/>
                    <a:buSzTx/>
                    <a:buFont typeface="Times" panose="02020603050405020304" pitchFamily="18" charset="0"/>
                    <a:buNone/>
                  </a:pPr>
                  <a:r>
                    <a:rPr lang="en-ZA" altLang="en-US" sz="1100" b="1" dirty="0">
                      <a:solidFill>
                        <a:schemeClr val="bg1"/>
                      </a:solidFill>
                    </a:rPr>
                    <a:t>Build a recognised, appealing, resilient and competitive tourism brand for South Africa.</a:t>
                  </a:r>
                  <a:endParaRPr lang="en-US" altLang="en-US" sz="1100" b="1" dirty="0">
                    <a:solidFill>
                      <a:schemeClr val="bg1"/>
                    </a:solidFill>
                  </a:endParaRPr>
                </a:p>
              </p:txBody>
            </p:sp>
            <p:sp>
              <p:nvSpPr>
                <p:cNvPr id="21" name="Rectangle 18">
                  <a:extLst>
                    <a:ext uri="{FF2B5EF4-FFF2-40B4-BE49-F238E27FC236}">
                      <a16:creationId xmlns:a16="http://schemas.microsoft.com/office/drawing/2014/main" xmlns="" id="{84CC47A9-1D4D-4B42-8445-A0E2624847E3}"/>
                    </a:ext>
                  </a:extLst>
                </p:cNvPr>
                <p:cNvSpPr>
                  <a:spLocks noChangeArrowheads="1"/>
                </p:cNvSpPr>
                <p:nvPr/>
              </p:nvSpPr>
              <p:spPr bwMode="auto">
                <a:xfrm>
                  <a:off x="4231" y="3101"/>
                  <a:ext cx="1339" cy="553"/>
                </a:xfrm>
                <a:prstGeom prst="rect">
                  <a:avLst/>
                </a:prstGeom>
                <a:solidFill>
                  <a:srgbClr val="C00000"/>
                </a:solidFill>
                <a:ln>
                  <a:noFill/>
                </a:ln>
                <a:effectLst>
                  <a:outerShdw dist="17961" dir="2700000" algn="ctr" rotWithShape="0">
                    <a:schemeClr val="accent1"/>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Clr>
                      <a:schemeClr val="tx1"/>
                    </a:buClr>
                    <a:buSzPct val="6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9pPr>
                </a:lstStyle>
                <a:p>
                  <a:pPr algn="ctr">
                    <a:spcBef>
                      <a:spcPct val="50000"/>
                    </a:spcBef>
                    <a:buClrTx/>
                    <a:buSzTx/>
                    <a:buFont typeface="Times" panose="02020603050405020304" pitchFamily="18" charset="0"/>
                    <a:buNone/>
                  </a:pPr>
                  <a:r>
                    <a:rPr lang="en-ZA" altLang="en-US" sz="1100" b="1" dirty="0">
                      <a:solidFill>
                        <a:schemeClr val="bg1"/>
                      </a:solidFill>
                    </a:rPr>
                    <a:t>Collaborate with partners to maximise synergies to enhance traveller experience and close sales</a:t>
                  </a:r>
                  <a:endParaRPr lang="en-US" altLang="en-US" sz="1100" b="1" dirty="0">
                    <a:solidFill>
                      <a:schemeClr val="bg1"/>
                    </a:solidFill>
                  </a:endParaRPr>
                </a:p>
              </p:txBody>
            </p:sp>
          </p:grpSp>
          <p:grpSp>
            <p:nvGrpSpPr>
              <p:cNvPr id="16" name="Group 19">
                <a:extLst>
                  <a:ext uri="{FF2B5EF4-FFF2-40B4-BE49-F238E27FC236}">
                    <a16:creationId xmlns:a16="http://schemas.microsoft.com/office/drawing/2014/main" xmlns="" id="{B428DEEA-9DDA-46E6-B465-AA10D58037C7}"/>
                  </a:ext>
                </a:extLst>
              </p:cNvPr>
              <p:cNvGrpSpPr>
                <a:grpSpLocks/>
              </p:cNvGrpSpPr>
              <p:nvPr/>
            </p:nvGrpSpPr>
            <p:grpSpPr bwMode="auto">
              <a:xfrm>
                <a:off x="1908" y="3727"/>
                <a:ext cx="2764" cy="477"/>
                <a:chOff x="1908" y="3727"/>
                <a:chExt cx="2764" cy="477"/>
              </a:xfrm>
            </p:grpSpPr>
            <p:sp>
              <p:nvSpPr>
                <p:cNvPr id="17" name="Rectangle 20">
                  <a:extLst>
                    <a:ext uri="{FF2B5EF4-FFF2-40B4-BE49-F238E27FC236}">
                      <a16:creationId xmlns:a16="http://schemas.microsoft.com/office/drawing/2014/main" xmlns="" id="{D3651BB6-C4E5-417D-A479-D4773201BC89}"/>
                    </a:ext>
                  </a:extLst>
                </p:cNvPr>
                <p:cNvSpPr>
                  <a:spLocks noChangeArrowheads="1"/>
                </p:cNvSpPr>
                <p:nvPr/>
              </p:nvSpPr>
              <p:spPr bwMode="auto">
                <a:xfrm>
                  <a:off x="1908" y="3737"/>
                  <a:ext cx="1253" cy="467"/>
                </a:xfrm>
                <a:prstGeom prst="rect">
                  <a:avLst/>
                </a:prstGeom>
                <a:solidFill>
                  <a:srgbClr val="C00000"/>
                </a:solidFill>
                <a:ln>
                  <a:noFill/>
                </a:ln>
                <a:effectLst>
                  <a:outerShdw dist="17961" dir="2700000" algn="ctr" rotWithShape="0">
                    <a:schemeClr val="accent1"/>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Clr>
                      <a:schemeClr val="tx1"/>
                    </a:buClr>
                    <a:buSzPct val="6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9pPr>
                </a:lstStyle>
                <a:p>
                  <a:pPr algn="ctr">
                    <a:spcBef>
                      <a:spcPct val="50000"/>
                    </a:spcBef>
                    <a:buClrTx/>
                    <a:buSzTx/>
                    <a:buFont typeface="Times" panose="02020603050405020304" pitchFamily="18" charset="0"/>
                    <a:buNone/>
                  </a:pPr>
                  <a:endParaRPr lang="en-US" altLang="en-US" sz="1100" b="1">
                    <a:solidFill>
                      <a:schemeClr val="bg1"/>
                    </a:solidFill>
                  </a:endParaRPr>
                </a:p>
                <a:p>
                  <a:pPr algn="ctr">
                    <a:spcBef>
                      <a:spcPct val="50000"/>
                    </a:spcBef>
                    <a:buClrTx/>
                    <a:buSzTx/>
                    <a:buFont typeface="Times" panose="02020603050405020304" pitchFamily="18" charset="0"/>
                    <a:buNone/>
                  </a:pPr>
                  <a:r>
                    <a:rPr lang="en-ZA" altLang="en-US" sz="1100" b="1">
                      <a:solidFill>
                        <a:schemeClr val="bg1"/>
                      </a:solidFill>
                    </a:rPr>
                    <a:t>Drive operational efficiency. </a:t>
                  </a:r>
                </a:p>
                <a:p>
                  <a:pPr algn="ctr">
                    <a:spcBef>
                      <a:spcPct val="50000"/>
                    </a:spcBef>
                    <a:buClrTx/>
                    <a:buSzTx/>
                    <a:buFontTx/>
                    <a:buNone/>
                  </a:pPr>
                  <a:endParaRPr lang="en-US" altLang="en-US" sz="1100" b="1">
                    <a:solidFill>
                      <a:schemeClr val="bg1"/>
                    </a:solidFill>
                  </a:endParaRPr>
                </a:p>
              </p:txBody>
            </p:sp>
            <p:sp>
              <p:nvSpPr>
                <p:cNvPr id="18" name="Rectangle 22">
                  <a:extLst>
                    <a:ext uri="{FF2B5EF4-FFF2-40B4-BE49-F238E27FC236}">
                      <a16:creationId xmlns:a16="http://schemas.microsoft.com/office/drawing/2014/main" xmlns="" id="{3BD6B395-2016-4CE2-A73E-42E97E756323}"/>
                    </a:ext>
                  </a:extLst>
                </p:cNvPr>
                <p:cNvSpPr>
                  <a:spLocks noChangeArrowheads="1"/>
                </p:cNvSpPr>
                <p:nvPr/>
              </p:nvSpPr>
              <p:spPr bwMode="auto">
                <a:xfrm>
                  <a:off x="3419" y="3727"/>
                  <a:ext cx="1253" cy="467"/>
                </a:xfrm>
                <a:prstGeom prst="rect">
                  <a:avLst/>
                </a:prstGeom>
                <a:solidFill>
                  <a:srgbClr val="C00000"/>
                </a:solidFill>
                <a:ln>
                  <a:noFill/>
                </a:ln>
                <a:effectLst>
                  <a:outerShdw dist="17961" dir="2700000" algn="ctr" rotWithShape="0">
                    <a:schemeClr val="accent1"/>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Clr>
                      <a:schemeClr val="tx1"/>
                    </a:buClr>
                    <a:buSzPct val="6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9pPr>
                </a:lstStyle>
                <a:p>
                  <a:pPr algn="ctr">
                    <a:spcBef>
                      <a:spcPct val="50000"/>
                    </a:spcBef>
                    <a:buClrTx/>
                    <a:buSzTx/>
                    <a:buFont typeface="Times" panose="02020603050405020304" pitchFamily="18" charset="0"/>
                    <a:buNone/>
                  </a:pPr>
                  <a:r>
                    <a:rPr lang="en-ZA" altLang="en-US" sz="1100" b="1">
                      <a:solidFill>
                        <a:schemeClr val="bg1"/>
                      </a:solidFill>
                    </a:rPr>
                    <a:t>Build an inspiring and energised organisation that delivers  the  defined goal.</a:t>
                  </a:r>
                  <a:endParaRPr lang="en-US" altLang="en-US" sz="1100" b="1">
                    <a:solidFill>
                      <a:schemeClr val="bg1"/>
                    </a:solidFill>
                  </a:endParaRPr>
                </a:p>
              </p:txBody>
            </p:sp>
          </p:grpSp>
        </p:grpSp>
        <p:sp>
          <p:nvSpPr>
            <p:cNvPr id="22" name="Rectangle 23">
              <a:extLst>
                <a:ext uri="{FF2B5EF4-FFF2-40B4-BE49-F238E27FC236}">
                  <a16:creationId xmlns:a16="http://schemas.microsoft.com/office/drawing/2014/main" xmlns="" id="{01DF3969-50B4-46E3-8928-8B59E9862BA0}"/>
                </a:ext>
              </a:extLst>
            </p:cNvPr>
            <p:cNvSpPr>
              <a:spLocks noChangeArrowheads="1"/>
            </p:cNvSpPr>
            <p:nvPr/>
          </p:nvSpPr>
          <p:spPr bwMode="auto">
            <a:xfrm>
              <a:off x="2005013" y="2806847"/>
              <a:ext cx="1989137" cy="741362"/>
            </a:xfrm>
            <a:prstGeom prst="rect">
              <a:avLst/>
            </a:prstGeom>
            <a:solidFill>
              <a:srgbClr val="009900"/>
            </a:solidFill>
            <a:ln>
              <a:noFill/>
            </a:ln>
            <a:effectLst>
              <a:outerShdw dist="17961" dir="2700000" algn="ctr" rotWithShape="0">
                <a:schemeClr val="accent1"/>
              </a:outerShdw>
            </a:effectLst>
          </p:spPr>
          <p:txBody>
            <a:bodyPr anchor="ctr"/>
            <a:lstStyle>
              <a:lvl1pPr>
                <a:spcBef>
                  <a:spcPct val="20000"/>
                </a:spcBef>
                <a:buClr>
                  <a:schemeClr val="tx1"/>
                </a:buClr>
                <a:buSzPct val="6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9pPr>
            </a:lstStyle>
            <a:p>
              <a:pPr algn="ctr">
                <a:spcBef>
                  <a:spcPct val="50000"/>
                </a:spcBef>
                <a:buClrTx/>
                <a:buSzTx/>
                <a:buFontTx/>
                <a:buNone/>
              </a:pPr>
              <a:r>
                <a:rPr lang="en-US" altLang="en-US" b="1">
                  <a:solidFill>
                    <a:schemeClr val="bg1"/>
                  </a:solidFill>
                </a:rPr>
                <a:t>Increase in tourist volume</a:t>
              </a:r>
            </a:p>
          </p:txBody>
        </p:sp>
        <p:sp>
          <p:nvSpPr>
            <p:cNvPr id="23" name="Rectangle 24">
              <a:extLst>
                <a:ext uri="{FF2B5EF4-FFF2-40B4-BE49-F238E27FC236}">
                  <a16:creationId xmlns:a16="http://schemas.microsoft.com/office/drawing/2014/main" xmlns="" id="{A640A683-F9A7-4059-890E-84497155E441}"/>
                </a:ext>
              </a:extLst>
            </p:cNvPr>
            <p:cNvSpPr>
              <a:spLocks noChangeArrowheads="1"/>
            </p:cNvSpPr>
            <p:nvPr/>
          </p:nvSpPr>
          <p:spPr bwMode="auto">
            <a:xfrm>
              <a:off x="4406900" y="2806847"/>
              <a:ext cx="1989138" cy="741362"/>
            </a:xfrm>
            <a:prstGeom prst="rect">
              <a:avLst/>
            </a:prstGeom>
            <a:solidFill>
              <a:srgbClr val="009900"/>
            </a:solidFill>
            <a:ln>
              <a:noFill/>
            </a:ln>
            <a:effectLst>
              <a:outerShdw dist="17961" dir="2700000" algn="ctr" rotWithShape="0">
                <a:schemeClr val="accent1"/>
              </a:outerShdw>
            </a:effectLst>
          </p:spPr>
          <p:txBody>
            <a:bodyPr anchor="ctr"/>
            <a:lstStyle>
              <a:lvl1pPr>
                <a:spcBef>
                  <a:spcPct val="20000"/>
                </a:spcBef>
                <a:buClr>
                  <a:schemeClr val="tx1"/>
                </a:buClr>
                <a:buSzPct val="6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9pPr>
            </a:lstStyle>
            <a:p>
              <a:pPr algn="ctr">
                <a:spcBef>
                  <a:spcPct val="50000"/>
                </a:spcBef>
                <a:buClrTx/>
                <a:buSzTx/>
                <a:buFontTx/>
                <a:buNone/>
              </a:pPr>
              <a:r>
                <a:rPr lang="en-US" altLang="en-US" b="1">
                  <a:solidFill>
                    <a:schemeClr val="bg1"/>
                  </a:solidFill>
                </a:rPr>
                <a:t>Increase in tourist spend</a:t>
              </a:r>
            </a:p>
          </p:txBody>
        </p:sp>
        <p:sp>
          <p:nvSpPr>
            <p:cNvPr id="24" name="Rectangle 25">
              <a:extLst>
                <a:ext uri="{FF2B5EF4-FFF2-40B4-BE49-F238E27FC236}">
                  <a16:creationId xmlns:a16="http://schemas.microsoft.com/office/drawing/2014/main" xmlns="" id="{6EE70C4A-95ED-4130-A962-D462539BECF5}"/>
                </a:ext>
              </a:extLst>
            </p:cNvPr>
            <p:cNvSpPr>
              <a:spLocks noChangeArrowheads="1"/>
            </p:cNvSpPr>
            <p:nvPr/>
          </p:nvSpPr>
          <p:spPr bwMode="auto">
            <a:xfrm>
              <a:off x="6807200" y="2806847"/>
              <a:ext cx="1989138" cy="741362"/>
            </a:xfrm>
            <a:prstGeom prst="rect">
              <a:avLst/>
            </a:prstGeom>
            <a:solidFill>
              <a:srgbClr val="009900"/>
            </a:solidFill>
            <a:ln>
              <a:noFill/>
            </a:ln>
            <a:effectLst>
              <a:outerShdw dist="17961" dir="2700000" algn="ctr" rotWithShape="0">
                <a:schemeClr val="accent1"/>
              </a:outerShdw>
            </a:effectLst>
          </p:spPr>
          <p:txBody>
            <a:bodyPr anchor="ctr"/>
            <a:lstStyle>
              <a:lvl1pPr>
                <a:spcBef>
                  <a:spcPct val="20000"/>
                </a:spcBef>
                <a:buClr>
                  <a:schemeClr val="tx1"/>
                </a:buClr>
                <a:buSzPct val="6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9pPr>
            </a:lstStyle>
            <a:p>
              <a:pPr algn="ctr">
                <a:spcBef>
                  <a:spcPct val="50000"/>
                </a:spcBef>
                <a:buClrTx/>
                <a:buSzTx/>
                <a:buFontTx/>
                <a:buNone/>
              </a:pPr>
              <a:r>
                <a:rPr lang="en-US" altLang="en-US" b="1">
                  <a:solidFill>
                    <a:schemeClr val="bg1"/>
                  </a:solidFill>
                </a:rPr>
                <a:t>Increase length of stay</a:t>
              </a:r>
            </a:p>
          </p:txBody>
        </p:sp>
        <p:sp>
          <p:nvSpPr>
            <p:cNvPr id="25" name="Rectangle 26">
              <a:extLst>
                <a:ext uri="{FF2B5EF4-FFF2-40B4-BE49-F238E27FC236}">
                  <a16:creationId xmlns:a16="http://schemas.microsoft.com/office/drawing/2014/main" xmlns="" id="{DFD3867D-9557-413C-8A5C-408DC60A5E0B}"/>
                </a:ext>
              </a:extLst>
            </p:cNvPr>
            <p:cNvSpPr>
              <a:spLocks noChangeArrowheads="1"/>
            </p:cNvSpPr>
            <p:nvPr/>
          </p:nvSpPr>
          <p:spPr bwMode="auto">
            <a:xfrm>
              <a:off x="2005013" y="3625997"/>
              <a:ext cx="1989137" cy="741362"/>
            </a:xfrm>
            <a:prstGeom prst="rect">
              <a:avLst/>
            </a:prstGeom>
            <a:solidFill>
              <a:srgbClr val="009900"/>
            </a:solidFill>
            <a:ln>
              <a:noFill/>
            </a:ln>
            <a:effectLst>
              <a:outerShdw dist="17961" dir="2700000" algn="ctr" rotWithShape="0">
                <a:schemeClr val="accent1"/>
              </a:outerShdw>
            </a:effectLst>
          </p:spPr>
          <p:txBody>
            <a:bodyPr anchor="ctr"/>
            <a:lstStyle>
              <a:lvl1pPr>
                <a:spcBef>
                  <a:spcPct val="20000"/>
                </a:spcBef>
                <a:buClr>
                  <a:schemeClr val="tx1"/>
                </a:buClr>
                <a:buSzPct val="6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9pPr>
            </a:lstStyle>
            <a:p>
              <a:pPr algn="ctr">
                <a:spcBef>
                  <a:spcPct val="50000"/>
                </a:spcBef>
                <a:buClrTx/>
                <a:buSzTx/>
                <a:buFontTx/>
                <a:buNone/>
              </a:pPr>
              <a:r>
                <a:rPr lang="en-US" altLang="en-US" b="1">
                  <a:solidFill>
                    <a:schemeClr val="bg1"/>
                  </a:solidFill>
                </a:rPr>
                <a:t>Improve geographic spread</a:t>
              </a:r>
            </a:p>
          </p:txBody>
        </p:sp>
        <p:sp>
          <p:nvSpPr>
            <p:cNvPr id="26" name="Rectangle 27">
              <a:extLst>
                <a:ext uri="{FF2B5EF4-FFF2-40B4-BE49-F238E27FC236}">
                  <a16:creationId xmlns:a16="http://schemas.microsoft.com/office/drawing/2014/main" xmlns="" id="{824C2728-5E40-4ED8-8F20-CD0816D9E072}"/>
                </a:ext>
              </a:extLst>
            </p:cNvPr>
            <p:cNvSpPr>
              <a:spLocks noChangeArrowheads="1"/>
            </p:cNvSpPr>
            <p:nvPr/>
          </p:nvSpPr>
          <p:spPr bwMode="auto">
            <a:xfrm>
              <a:off x="4406900" y="3633934"/>
              <a:ext cx="1989138" cy="741363"/>
            </a:xfrm>
            <a:prstGeom prst="rect">
              <a:avLst/>
            </a:prstGeom>
            <a:solidFill>
              <a:srgbClr val="009900"/>
            </a:solidFill>
            <a:ln>
              <a:noFill/>
            </a:ln>
            <a:effectLst>
              <a:outerShdw dist="17961" dir="2700000" algn="ctr" rotWithShape="0">
                <a:schemeClr val="accent1"/>
              </a:outerShdw>
            </a:effectLst>
          </p:spPr>
          <p:txBody>
            <a:bodyPr anchor="ctr"/>
            <a:lstStyle>
              <a:lvl1pPr>
                <a:spcBef>
                  <a:spcPct val="20000"/>
                </a:spcBef>
                <a:buClr>
                  <a:schemeClr val="tx1"/>
                </a:buClr>
                <a:buSzPct val="6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9pPr>
            </a:lstStyle>
            <a:p>
              <a:pPr algn="ctr">
                <a:spcBef>
                  <a:spcPct val="0"/>
                </a:spcBef>
                <a:buClrTx/>
                <a:buSzTx/>
                <a:buFontTx/>
                <a:buNone/>
              </a:pPr>
              <a:r>
                <a:rPr lang="en-US" altLang="en-US" b="1">
                  <a:solidFill>
                    <a:schemeClr val="bg1"/>
                  </a:solidFill>
                </a:rPr>
                <a:t>Improve seasonality patterns</a:t>
              </a:r>
            </a:p>
          </p:txBody>
        </p:sp>
        <p:sp>
          <p:nvSpPr>
            <p:cNvPr id="27" name="Rectangle 28">
              <a:extLst>
                <a:ext uri="{FF2B5EF4-FFF2-40B4-BE49-F238E27FC236}">
                  <a16:creationId xmlns:a16="http://schemas.microsoft.com/office/drawing/2014/main" xmlns="" id="{7FAF5767-5543-486B-B0EA-4C121F7D3B17}"/>
                </a:ext>
              </a:extLst>
            </p:cNvPr>
            <p:cNvSpPr>
              <a:spLocks noChangeArrowheads="1"/>
            </p:cNvSpPr>
            <p:nvPr/>
          </p:nvSpPr>
          <p:spPr bwMode="auto">
            <a:xfrm>
              <a:off x="6807200" y="3633934"/>
              <a:ext cx="1989138" cy="741363"/>
            </a:xfrm>
            <a:prstGeom prst="rect">
              <a:avLst/>
            </a:prstGeom>
            <a:solidFill>
              <a:srgbClr val="009900"/>
            </a:solidFill>
            <a:ln>
              <a:noFill/>
            </a:ln>
            <a:effectLst>
              <a:outerShdw dist="17961" dir="2700000" algn="ctr" rotWithShape="0">
                <a:schemeClr val="accent1"/>
              </a:outerShdw>
            </a:effectLst>
          </p:spPr>
          <p:txBody>
            <a:bodyPr anchor="ctr"/>
            <a:lstStyle>
              <a:lvl1pPr>
                <a:spcBef>
                  <a:spcPct val="20000"/>
                </a:spcBef>
                <a:buClr>
                  <a:schemeClr val="tx1"/>
                </a:buClr>
                <a:buSzPct val="6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9pPr>
            </a:lstStyle>
            <a:p>
              <a:pPr algn="ctr">
                <a:spcBef>
                  <a:spcPct val="0"/>
                </a:spcBef>
                <a:buClrTx/>
                <a:buSzTx/>
                <a:buFontTx/>
                <a:buNone/>
              </a:pPr>
              <a:r>
                <a:rPr lang="en-US" altLang="en-US" b="1">
                  <a:solidFill>
                    <a:schemeClr val="bg1"/>
                  </a:solidFill>
                </a:rPr>
                <a:t>Promote transformation</a:t>
              </a:r>
            </a:p>
          </p:txBody>
        </p:sp>
        <p:sp>
          <p:nvSpPr>
            <p:cNvPr id="28" name="AutoShape 3">
              <a:extLst>
                <a:ext uri="{FF2B5EF4-FFF2-40B4-BE49-F238E27FC236}">
                  <a16:creationId xmlns:a16="http://schemas.microsoft.com/office/drawing/2014/main" xmlns="" id="{B955BAF2-798E-428D-90C0-26916945C219}"/>
                </a:ext>
              </a:extLst>
            </p:cNvPr>
            <p:cNvSpPr>
              <a:spLocks noChangeArrowheads="1"/>
            </p:cNvSpPr>
            <p:nvPr/>
          </p:nvSpPr>
          <p:spPr bwMode="auto">
            <a:xfrm>
              <a:off x="4786313" y="2230584"/>
              <a:ext cx="463550" cy="328613"/>
            </a:xfrm>
            <a:prstGeom prst="upDownArrow">
              <a:avLst>
                <a:gd name="adj1" fmla="val 50000"/>
                <a:gd name="adj2" fmla="val 29972"/>
              </a:avLst>
            </a:prstGeom>
            <a:solidFill>
              <a:srgbClr val="FF0000"/>
            </a:solidFill>
            <a:ln w="9525">
              <a:solidFill>
                <a:schemeClr val="tx1"/>
              </a:solidFill>
              <a:miter lim="800000"/>
              <a:headEnd/>
              <a:tailEnd/>
            </a:ln>
          </p:spPr>
          <p:txBody>
            <a:bodyPr wrap="none" anchor="ctr"/>
            <a:lstStyle/>
            <a:p>
              <a:pPr>
                <a:defRPr/>
              </a:pPr>
              <a:endParaRPr lang="en-ZA" sz="1100" dirty="0">
                <a:solidFill>
                  <a:srgbClr val="000000"/>
                </a:solidFill>
                <a:latin typeface="Trebuchet MS" panose="020B0603020202020204" pitchFamily="34" charset="0"/>
              </a:endParaRPr>
            </a:p>
          </p:txBody>
        </p:sp>
      </p:grpSp>
      <p:sp>
        <p:nvSpPr>
          <p:cNvPr id="2" name="TextBox 1"/>
          <p:cNvSpPr txBox="1"/>
          <p:nvPr/>
        </p:nvSpPr>
        <p:spPr bwMode="auto">
          <a:xfrm>
            <a:off x="237842" y="6562000"/>
            <a:ext cx="2775119" cy="230832"/>
          </a:xfrm>
          <a:prstGeom prst="rect">
            <a:avLst/>
          </a:prstGeom>
          <a:noFill/>
          <a:ln w="9525">
            <a:noFill/>
            <a:miter lim="800000"/>
            <a:headEnd/>
            <a:tailEnd/>
          </a:ln>
          <a:effectLst/>
        </p:spPr>
        <p:txBody>
          <a:bodyPr wrap="none" rtlCol="0" anchor="b">
            <a:spAutoFit/>
          </a:bodyPr>
          <a:lstStyle/>
          <a:p>
            <a:r>
              <a:rPr lang="en-US" sz="900" dirty="0" smtClean="0">
                <a:latin typeface="Trebuchet MS" panose="020B0603020202020204" pitchFamily="34" charset="0"/>
              </a:rPr>
              <a:t>*Note: This is for the MTSF period ending 2019/20</a:t>
            </a:r>
            <a:endParaRPr lang="en-ZA" sz="900" dirty="0">
              <a:latin typeface="Trebuchet MS" panose="020B0603020202020204" pitchFamily="34" charset="0"/>
            </a:endParaRPr>
          </a:p>
        </p:txBody>
      </p:sp>
    </p:spTree>
    <p:extLst>
      <p:ext uri="{BB962C8B-B14F-4D97-AF65-F5344CB8AC3E}">
        <p14:creationId xmlns:p14="http://schemas.microsoft.com/office/powerpoint/2010/main" xmlns="" val="16027353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noChangeArrowheads="1"/>
          </p:cNvSpPr>
          <p:nvPr>
            <p:ph type="title"/>
          </p:nvPr>
        </p:nvSpPr>
        <p:spPr/>
        <p:txBody>
          <a:bodyPr/>
          <a:lstStyle/>
          <a:p>
            <a:r>
              <a:rPr lang="en-ZA" altLang="en-US" b="1" dirty="0" smtClean="0"/>
              <a:t>Judges and Auditors for </a:t>
            </a:r>
            <a:r>
              <a:rPr lang="en-ZA" altLang="en-US" b="1" dirty="0" err="1" smtClean="0"/>
              <a:t>Lilizela</a:t>
            </a:r>
            <a:r>
              <a:rPr lang="en-ZA" altLang="en-US" b="1" dirty="0" smtClean="0"/>
              <a:t> 2019</a:t>
            </a:r>
            <a:endParaRPr lang="en-ZA" altLang="en-US" dirty="0" smtClean="0"/>
          </a:p>
        </p:txBody>
      </p:sp>
      <p:pic>
        <p:nvPicPr>
          <p:cNvPr id="11267" name="Picture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00675" y="2420938"/>
            <a:ext cx="3419475" cy="1909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8" name="Rectangle 3"/>
          <p:cNvSpPr>
            <a:spLocks noChangeArrowheads="1"/>
          </p:cNvSpPr>
          <p:nvPr/>
        </p:nvSpPr>
        <p:spPr bwMode="auto">
          <a:xfrm>
            <a:off x="380999" y="4741863"/>
            <a:ext cx="5400675"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889000">
              <a:spcBef>
                <a:spcPct val="20000"/>
              </a:spcBef>
              <a:buClr>
                <a:schemeClr val="tx1"/>
              </a:buClr>
              <a:buSzPct val="6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1pPr>
            <a:lvl2pPr marL="742950" indent="-285750" defTabSz="88900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2pPr>
            <a:lvl3pPr marL="1143000" indent="-228600" defTabSz="8890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3pPr>
            <a:lvl4pPr marL="1600200" indent="-228600" defTabSz="88900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4pPr>
            <a:lvl5pPr marL="2057400" indent="-228600" defTabSz="8890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5pPr>
            <a:lvl6pPr marL="2514600" indent="-228600" defTabSz="8890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6pPr>
            <a:lvl7pPr marL="2971800" indent="-228600" defTabSz="8890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7pPr>
            <a:lvl8pPr marL="3429000" indent="-228600" defTabSz="8890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8pPr>
            <a:lvl9pPr marL="3886200" indent="-228600" defTabSz="8890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9pPr>
          </a:lstStyle>
          <a:p>
            <a:pPr eaLnBrk="1" hangingPunct="1">
              <a:spcBef>
                <a:spcPct val="0"/>
              </a:spcBef>
              <a:buClrTx/>
              <a:buSzTx/>
              <a:buFontTx/>
              <a:buNone/>
            </a:pPr>
            <a:r>
              <a:rPr lang="en-ZA" altLang="en-US" sz="1400" dirty="0" err="1">
                <a:ea typeface="Calibri" panose="020F0502020204030204" pitchFamily="34" charset="0"/>
                <a:cs typeface="Times New Roman" panose="02020603050405020304" pitchFamily="18" charset="0"/>
                <a:sym typeface="Trebuchet MS" panose="020B0603020202020204" pitchFamily="34" charset="0"/>
              </a:rPr>
              <a:t>Nexia</a:t>
            </a:r>
            <a:r>
              <a:rPr lang="en-ZA" altLang="en-US" sz="1400" dirty="0">
                <a:ea typeface="Calibri" panose="020F0502020204030204" pitchFamily="34" charset="0"/>
                <a:cs typeface="Times New Roman" panose="02020603050405020304" pitchFamily="18" charset="0"/>
                <a:sym typeface="Trebuchet MS" panose="020B0603020202020204" pitchFamily="34" charset="0"/>
              </a:rPr>
              <a:t> SAB&amp;T Auditors have been awarded the a majority blacked owned and has been job as the </a:t>
            </a:r>
            <a:r>
              <a:rPr lang="en-ZA" altLang="en-US" sz="1400" dirty="0" err="1">
                <a:ea typeface="Calibri" panose="020F0502020204030204" pitchFamily="34" charset="0"/>
                <a:cs typeface="Times New Roman" panose="02020603050405020304" pitchFamily="18" charset="0"/>
                <a:sym typeface="Trebuchet MS" panose="020B0603020202020204" pitchFamily="34" charset="0"/>
              </a:rPr>
              <a:t>Lilizela</a:t>
            </a:r>
            <a:r>
              <a:rPr lang="en-ZA" altLang="en-US" sz="1400" dirty="0">
                <a:ea typeface="Calibri" panose="020F0502020204030204" pitchFamily="34" charset="0"/>
                <a:cs typeface="Times New Roman" panose="02020603050405020304" pitchFamily="18" charset="0"/>
                <a:sym typeface="Trebuchet MS" panose="020B0603020202020204" pitchFamily="34" charset="0"/>
              </a:rPr>
              <a:t> auditing firm for 2018 as </a:t>
            </a:r>
            <a:r>
              <a:rPr lang="en-ZA" altLang="en-US" sz="1400" dirty="0" err="1">
                <a:ea typeface="Calibri" panose="020F0502020204030204" pitchFamily="34" charset="0"/>
                <a:cs typeface="Times New Roman" panose="02020603050405020304" pitchFamily="18" charset="0"/>
                <a:sym typeface="Trebuchet MS" panose="020B0603020202020204" pitchFamily="34" charset="0"/>
              </a:rPr>
              <a:t>well.The</a:t>
            </a:r>
            <a:r>
              <a:rPr lang="en-ZA" altLang="en-US" sz="1400" dirty="0">
                <a:ea typeface="Calibri" panose="020F0502020204030204" pitchFamily="34" charset="0"/>
                <a:cs typeface="Times New Roman" panose="02020603050405020304" pitchFamily="18" charset="0"/>
                <a:sym typeface="Trebuchet MS" panose="020B0603020202020204" pitchFamily="34" charset="0"/>
              </a:rPr>
              <a:t> firm is in operation since 1994 with offices in all 9 Provinces.</a:t>
            </a:r>
          </a:p>
        </p:txBody>
      </p:sp>
      <p:sp>
        <p:nvSpPr>
          <p:cNvPr id="11269" name="Rectangle 1"/>
          <p:cNvSpPr>
            <a:spLocks noChangeArrowheads="1"/>
          </p:cNvSpPr>
          <p:nvPr/>
        </p:nvSpPr>
        <p:spPr bwMode="auto">
          <a:xfrm>
            <a:off x="179388" y="1549181"/>
            <a:ext cx="5041900" cy="13502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tx1"/>
              </a:buClr>
              <a:buSzPct val="6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9pPr>
          </a:lstStyle>
          <a:p>
            <a:pPr algn="just">
              <a:lnSpc>
                <a:spcPct val="150000"/>
              </a:lnSpc>
              <a:spcBef>
                <a:spcPct val="0"/>
              </a:spcBef>
              <a:spcAft>
                <a:spcPts val="800"/>
              </a:spcAft>
              <a:buClrTx/>
              <a:buSzTx/>
              <a:buFontTx/>
              <a:buNone/>
            </a:pPr>
            <a:r>
              <a:rPr lang="en-US" altLang="en-US" sz="1400">
                <a:ea typeface="Calibri" panose="020F0502020204030204" pitchFamily="34" charset="0"/>
                <a:cs typeface="Times New Roman" panose="02020603050405020304" pitchFamily="18" charset="0"/>
              </a:rPr>
              <a:t>South African Tourism appointed 28-judges which covered the vast landscape of the local travel and tourism industry and were tasked to selecting the best of the best in the local travel industry across a range of categories.</a:t>
            </a:r>
            <a:endParaRPr lang="en-ZA" altLang="en-US" sz="14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0741104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7"/>
          <p:cNvSpPr>
            <a:spLocks noGrp="1" noChangeArrowheads="1"/>
          </p:cNvSpPr>
          <p:nvPr>
            <p:ph type="title"/>
          </p:nvPr>
        </p:nvSpPr>
        <p:spPr/>
        <p:txBody>
          <a:bodyPr/>
          <a:lstStyle/>
          <a:p>
            <a:r>
              <a:rPr lang="en-ZA" altLang="en-US" b="1" dirty="0" smtClean="0"/>
              <a:t>Total entries by province</a:t>
            </a:r>
          </a:p>
        </p:txBody>
      </p:sp>
      <p:graphicFrame>
        <p:nvGraphicFramePr>
          <p:cNvPr id="5" name="Table 4"/>
          <p:cNvGraphicFramePr>
            <a:graphicFrameLocks noGrp="1"/>
          </p:cNvGraphicFramePr>
          <p:nvPr>
            <p:extLst>
              <p:ext uri="{D42A27DB-BD31-4B8C-83A1-F6EECF244321}">
                <p14:modId xmlns:p14="http://schemas.microsoft.com/office/powerpoint/2010/main" xmlns="" val="3626752964"/>
              </p:ext>
            </p:extLst>
          </p:nvPr>
        </p:nvGraphicFramePr>
        <p:xfrm>
          <a:off x="468313" y="1268413"/>
          <a:ext cx="7775575" cy="3384550"/>
        </p:xfrm>
        <a:graphic>
          <a:graphicData uri="http://schemas.openxmlformats.org/drawingml/2006/table">
            <a:tbl>
              <a:tblPr/>
              <a:tblGrid>
                <a:gridCol w="4839344">
                  <a:extLst>
                    <a:ext uri="{9D8B030D-6E8A-4147-A177-3AD203B41FA5}">
                      <a16:colId xmlns:a16="http://schemas.microsoft.com/office/drawing/2014/main" xmlns="" val="20000"/>
                    </a:ext>
                  </a:extLst>
                </a:gridCol>
                <a:gridCol w="2936231">
                  <a:extLst>
                    <a:ext uri="{9D8B030D-6E8A-4147-A177-3AD203B41FA5}">
                      <a16:colId xmlns:a16="http://schemas.microsoft.com/office/drawing/2014/main" xmlns="" val="20001"/>
                    </a:ext>
                  </a:extLst>
                </a:gridCol>
              </a:tblGrid>
              <a:tr h="338455">
                <a:tc>
                  <a:txBody>
                    <a:bodyPr/>
                    <a:lstStyle/>
                    <a:p>
                      <a:pPr algn="l" fontAlgn="b"/>
                      <a:r>
                        <a:rPr lang="en-ZA" sz="1400" b="0" i="0" u="none" strike="noStrike" dirty="0">
                          <a:solidFill>
                            <a:srgbClr val="000000"/>
                          </a:solidFill>
                          <a:effectLst/>
                          <a:latin typeface="Trebuchet MS" panose="020B0603020202020204" pitchFamily="34" charset="0"/>
                        </a:rPr>
                        <a:t>Eastern Cape</a:t>
                      </a:r>
                    </a:p>
                  </a:txBody>
                  <a:tcPr marL="7143" marR="7143" marT="7144" marB="0" anchor="b">
                    <a:lnL>
                      <a:noFill/>
                    </a:lnL>
                    <a:lnR>
                      <a:noFill/>
                    </a:lnR>
                    <a:lnT>
                      <a:noFill/>
                    </a:lnT>
                    <a:lnB>
                      <a:noFill/>
                    </a:lnB>
                  </a:tcPr>
                </a:tc>
                <a:tc>
                  <a:txBody>
                    <a:bodyPr/>
                    <a:lstStyle/>
                    <a:p>
                      <a:pPr algn="r" fontAlgn="b"/>
                      <a:r>
                        <a:rPr lang="en-ZA" sz="1400" b="0" i="0" u="none" strike="noStrike" dirty="0">
                          <a:solidFill>
                            <a:srgbClr val="000000"/>
                          </a:solidFill>
                          <a:effectLst/>
                          <a:latin typeface="Trebuchet MS" panose="020B0603020202020204" pitchFamily="34" charset="0"/>
                        </a:rPr>
                        <a:t>225</a:t>
                      </a:r>
                    </a:p>
                  </a:txBody>
                  <a:tcPr marL="7143" marR="7143" marT="7144" marB="0" anchor="b">
                    <a:lnL>
                      <a:noFill/>
                    </a:lnL>
                    <a:lnR>
                      <a:noFill/>
                    </a:lnR>
                    <a:lnT>
                      <a:noFill/>
                    </a:lnT>
                    <a:lnB>
                      <a:noFill/>
                    </a:lnB>
                  </a:tcPr>
                </a:tc>
                <a:extLst>
                  <a:ext uri="{0D108BD9-81ED-4DB2-BD59-A6C34878D82A}">
                    <a16:rowId xmlns:a16="http://schemas.microsoft.com/office/drawing/2014/main" xmlns="" val="10000"/>
                  </a:ext>
                </a:extLst>
              </a:tr>
              <a:tr h="338455">
                <a:tc>
                  <a:txBody>
                    <a:bodyPr/>
                    <a:lstStyle/>
                    <a:p>
                      <a:pPr algn="l" fontAlgn="b"/>
                      <a:r>
                        <a:rPr lang="en-ZA" sz="1400" b="0" i="0" u="none" strike="noStrike" dirty="0">
                          <a:solidFill>
                            <a:srgbClr val="000000"/>
                          </a:solidFill>
                          <a:effectLst/>
                          <a:latin typeface="Trebuchet MS" panose="020B0603020202020204" pitchFamily="34" charset="0"/>
                        </a:rPr>
                        <a:t>Free State</a:t>
                      </a:r>
                    </a:p>
                  </a:txBody>
                  <a:tcPr marL="7143" marR="7143" marT="7144" marB="0" anchor="b">
                    <a:lnL>
                      <a:noFill/>
                    </a:lnL>
                    <a:lnR>
                      <a:noFill/>
                    </a:lnR>
                    <a:lnT>
                      <a:noFill/>
                    </a:lnT>
                    <a:lnB>
                      <a:noFill/>
                    </a:lnB>
                  </a:tcPr>
                </a:tc>
                <a:tc>
                  <a:txBody>
                    <a:bodyPr/>
                    <a:lstStyle/>
                    <a:p>
                      <a:pPr algn="r" fontAlgn="b"/>
                      <a:r>
                        <a:rPr lang="en-ZA" sz="1400" b="0" i="0" u="none" strike="noStrike">
                          <a:solidFill>
                            <a:srgbClr val="000000"/>
                          </a:solidFill>
                          <a:effectLst/>
                          <a:latin typeface="Trebuchet MS" panose="020B0603020202020204" pitchFamily="34" charset="0"/>
                        </a:rPr>
                        <a:t>45</a:t>
                      </a:r>
                    </a:p>
                  </a:txBody>
                  <a:tcPr marL="7143" marR="7143" marT="7144" marB="0" anchor="b">
                    <a:lnL>
                      <a:noFill/>
                    </a:lnL>
                    <a:lnR>
                      <a:noFill/>
                    </a:lnR>
                    <a:lnT>
                      <a:noFill/>
                    </a:lnT>
                    <a:lnB>
                      <a:noFill/>
                    </a:lnB>
                  </a:tcPr>
                </a:tc>
                <a:extLst>
                  <a:ext uri="{0D108BD9-81ED-4DB2-BD59-A6C34878D82A}">
                    <a16:rowId xmlns:a16="http://schemas.microsoft.com/office/drawing/2014/main" xmlns="" val="10001"/>
                  </a:ext>
                </a:extLst>
              </a:tr>
              <a:tr h="338455">
                <a:tc>
                  <a:txBody>
                    <a:bodyPr/>
                    <a:lstStyle/>
                    <a:p>
                      <a:pPr algn="l" fontAlgn="b"/>
                      <a:r>
                        <a:rPr lang="en-ZA" sz="1400" b="0" i="0" u="none" strike="noStrike" dirty="0">
                          <a:solidFill>
                            <a:srgbClr val="000000"/>
                          </a:solidFill>
                          <a:effectLst/>
                          <a:latin typeface="Trebuchet MS" panose="020B0603020202020204" pitchFamily="34" charset="0"/>
                        </a:rPr>
                        <a:t>Gauteng</a:t>
                      </a:r>
                    </a:p>
                  </a:txBody>
                  <a:tcPr marL="7143" marR="7143" marT="7144" marB="0" anchor="b">
                    <a:lnL>
                      <a:noFill/>
                    </a:lnL>
                    <a:lnR>
                      <a:noFill/>
                    </a:lnR>
                    <a:lnT>
                      <a:noFill/>
                    </a:lnT>
                    <a:lnB>
                      <a:noFill/>
                    </a:lnB>
                  </a:tcPr>
                </a:tc>
                <a:tc>
                  <a:txBody>
                    <a:bodyPr/>
                    <a:lstStyle/>
                    <a:p>
                      <a:pPr algn="r" fontAlgn="b"/>
                      <a:r>
                        <a:rPr lang="en-ZA" sz="1400" b="0" i="0" u="none" strike="noStrike">
                          <a:solidFill>
                            <a:srgbClr val="000000"/>
                          </a:solidFill>
                          <a:effectLst/>
                          <a:latin typeface="Trebuchet MS" panose="020B0603020202020204" pitchFamily="34" charset="0"/>
                        </a:rPr>
                        <a:t>137</a:t>
                      </a:r>
                    </a:p>
                  </a:txBody>
                  <a:tcPr marL="7143" marR="7143" marT="7144" marB="0" anchor="b">
                    <a:lnL>
                      <a:noFill/>
                    </a:lnL>
                    <a:lnR>
                      <a:noFill/>
                    </a:lnR>
                    <a:lnT>
                      <a:noFill/>
                    </a:lnT>
                    <a:lnB>
                      <a:noFill/>
                    </a:lnB>
                  </a:tcPr>
                </a:tc>
                <a:extLst>
                  <a:ext uri="{0D108BD9-81ED-4DB2-BD59-A6C34878D82A}">
                    <a16:rowId xmlns:a16="http://schemas.microsoft.com/office/drawing/2014/main" xmlns="" val="10002"/>
                  </a:ext>
                </a:extLst>
              </a:tr>
              <a:tr h="338455">
                <a:tc>
                  <a:txBody>
                    <a:bodyPr/>
                    <a:lstStyle/>
                    <a:p>
                      <a:pPr algn="l" fontAlgn="b"/>
                      <a:r>
                        <a:rPr lang="en-ZA" sz="1400" b="0" i="0" u="none" strike="noStrike" dirty="0">
                          <a:solidFill>
                            <a:srgbClr val="000000"/>
                          </a:solidFill>
                          <a:effectLst/>
                          <a:latin typeface="Trebuchet MS" panose="020B0603020202020204" pitchFamily="34" charset="0"/>
                        </a:rPr>
                        <a:t>KwaZulu-Natal</a:t>
                      </a:r>
                    </a:p>
                  </a:txBody>
                  <a:tcPr marL="7143" marR="7143" marT="7144" marB="0" anchor="b">
                    <a:lnL>
                      <a:noFill/>
                    </a:lnL>
                    <a:lnR>
                      <a:noFill/>
                    </a:lnR>
                    <a:lnT>
                      <a:noFill/>
                    </a:lnT>
                    <a:lnB>
                      <a:noFill/>
                    </a:lnB>
                  </a:tcPr>
                </a:tc>
                <a:tc>
                  <a:txBody>
                    <a:bodyPr/>
                    <a:lstStyle/>
                    <a:p>
                      <a:pPr algn="r" fontAlgn="b"/>
                      <a:r>
                        <a:rPr lang="en-ZA" sz="1400" b="0" i="0" u="none" strike="noStrike">
                          <a:solidFill>
                            <a:srgbClr val="000000"/>
                          </a:solidFill>
                          <a:effectLst/>
                          <a:latin typeface="Trebuchet MS" panose="020B0603020202020204" pitchFamily="34" charset="0"/>
                        </a:rPr>
                        <a:t>180</a:t>
                      </a:r>
                    </a:p>
                  </a:txBody>
                  <a:tcPr marL="7143" marR="7143" marT="7144" marB="0" anchor="b">
                    <a:lnL>
                      <a:noFill/>
                    </a:lnL>
                    <a:lnR>
                      <a:noFill/>
                    </a:lnR>
                    <a:lnT>
                      <a:noFill/>
                    </a:lnT>
                    <a:lnB>
                      <a:noFill/>
                    </a:lnB>
                  </a:tcPr>
                </a:tc>
                <a:extLst>
                  <a:ext uri="{0D108BD9-81ED-4DB2-BD59-A6C34878D82A}">
                    <a16:rowId xmlns:a16="http://schemas.microsoft.com/office/drawing/2014/main" xmlns="" val="10003"/>
                  </a:ext>
                </a:extLst>
              </a:tr>
              <a:tr h="338455">
                <a:tc>
                  <a:txBody>
                    <a:bodyPr/>
                    <a:lstStyle/>
                    <a:p>
                      <a:pPr algn="l" fontAlgn="b"/>
                      <a:r>
                        <a:rPr lang="en-ZA" sz="1400" b="0" i="0" u="none" strike="noStrike" dirty="0">
                          <a:solidFill>
                            <a:srgbClr val="000000"/>
                          </a:solidFill>
                          <a:effectLst/>
                          <a:latin typeface="Trebuchet MS" panose="020B0603020202020204" pitchFamily="34" charset="0"/>
                        </a:rPr>
                        <a:t>Limpopo</a:t>
                      </a:r>
                    </a:p>
                  </a:txBody>
                  <a:tcPr marL="7143" marR="7143" marT="7144" marB="0" anchor="b">
                    <a:lnL>
                      <a:noFill/>
                    </a:lnL>
                    <a:lnR>
                      <a:noFill/>
                    </a:lnR>
                    <a:lnT>
                      <a:noFill/>
                    </a:lnT>
                    <a:lnB>
                      <a:noFill/>
                    </a:lnB>
                  </a:tcPr>
                </a:tc>
                <a:tc>
                  <a:txBody>
                    <a:bodyPr/>
                    <a:lstStyle/>
                    <a:p>
                      <a:pPr algn="r" fontAlgn="b"/>
                      <a:r>
                        <a:rPr lang="en-ZA" sz="1400" b="0" i="0" u="none" strike="noStrike" dirty="0">
                          <a:solidFill>
                            <a:srgbClr val="000000"/>
                          </a:solidFill>
                          <a:effectLst/>
                          <a:latin typeface="Trebuchet MS" panose="020B0603020202020204" pitchFamily="34" charset="0"/>
                        </a:rPr>
                        <a:t>111</a:t>
                      </a:r>
                    </a:p>
                  </a:txBody>
                  <a:tcPr marL="7143" marR="7143" marT="7144" marB="0" anchor="b">
                    <a:lnL>
                      <a:noFill/>
                    </a:lnL>
                    <a:lnR>
                      <a:noFill/>
                    </a:lnR>
                    <a:lnT>
                      <a:noFill/>
                    </a:lnT>
                    <a:lnB>
                      <a:noFill/>
                    </a:lnB>
                  </a:tcPr>
                </a:tc>
                <a:extLst>
                  <a:ext uri="{0D108BD9-81ED-4DB2-BD59-A6C34878D82A}">
                    <a16:rowId xmlns:a16="http://schemas.microsoft.com/office/drawing/2014/main" xmlns="" val="10004"/>
                  </a:ext>
                </a:extLst>
              </a:tr>
              <a:tr h="338455">
                <a:tc>
                  <a:txBody>
                    <a:bodyPr/>
                    <a:lstStyle/>
                    <a:p>
                      <a:pPr algn="l" fontAlgn="b"/>
                      <a:r>
                        <a:rPr lang="en-ZA" sz="1400" b="0" i="0" u="none" strike="noStrike" dirty="0">
                          <a:solidFill>
                            <a:srgbClr val="000000"/>
                          </a:solidFill>
                          <a:effectLst/>
                          <a:latin typeface="Trebuchet MS" panose="020B0603020202020204" pitchFamily="34" charset="0"/>
                        </a:rPr>
                        <a:t>Mpumalanga</a:t>
                      </a:r>
                    </a:p>
                  </a:txBody>
                  <a:tcPr marL="7143" marR="7143" marT="7144" marB="0" anchor="b">
                    <a:lnL>
                      <a:noFill/>
                    </a:lnL>
                    <a:lnR>
                      <a:noFill/>
                    </a:lnR>
                    <a:lnT>
                      <a:noFill/>
                    </a:lnT>
                    <a:lnB>
                      <a:noFill/>
                    </a:lnB>
                  </a:tcPr>
                </a:tc>
                <a:tc>
                  <a:txBody>
                    <a:bodyPr/>
                    <a:lstStyle/>
                    <a:p>
                      <a:pPr algn="r" fontAlgn="b"/>
                      <a:r>
                        <a:rPr lang="en-ZA" sz="1400" b="0" i="0" u="none" strike="noStrike" dirty="0">
                          <a:solidFill>
                            <a:srgbClr val="000000"/>
                          </a:solidFill>
                          <a:effectLst/>
                          <a:latin typeface="Trebuchet MS" panose="020B0603020202020204" pitchFamily="34" charset="0"/>
                        </a:rPr>
                        <a:t>73</a:t>
                      </a:r>
                    </a:p>
                  </a:txBody>
                  <a:tcPr marL="7143" marR="7143" marT="7144" marB="0" anchor="b">
                    <a:lnL>
                      <a:noFill/>
                    </a:lnL>
                    <a:lnR>
                      <a:noFill/>
                    </a:lnR>
                    <a:lnT>
                      <a:noFill/>
                    </a:lnT>
                    <a:lnB>
                      <a:noFill/>
                    </a:lnB>
                  </a:tcPr>
                </a:tc>
                <a:extLst>
                  <a:ext uri="{0D108BD9-81ED-4DB2-BD59-A6C34878D82A}">
                    <a16:rowId xmlns:a16="http://schemas.microsoft.com/office/drawing/2014/main" xmlns="" val="10005"/>
                  </a:ext>
                </a:extLst>
              </a:tr>
              <a:tr h="338455">
                <a:tc>
                  <a:txBody>
                    <a:bodyPr/>
                    <a:lstStyle/>
                    <a:p>
                      <a:pPr algn="l" fontAlgn="b"/>
                      <a:r>
                        <a:rPr lang="en-ZA" sz="1400" b="0" i="0" u="none" strike="noStrike" dirty="0">
                          <a:solidFill>
                            <a:srgbClr val="000000"/>
                          </a:solidFill>
                          <a:effectLst/>
                          <a:latin typeface="Trebuchet MS" panose="020B0603020202020204" pitchFamily="34" charset="0"/>
                        </a:rPr>
                        <a:t>North West</a:t>
                      </a:r>
                    </a:p>
                  </a:txBody>
                  <a:tcPr marL="7143" marR="7143" marT="7144" marB="0" anchor="b">
                    <a:lnL>
                      <a:noFill/>
                    </a:lnL>
                    <a:lnR>
                      <a:noFill/>
                    </a:lnR>
                    <a:lnT>
                      <a:noFill/>
                    </a:lnT>
                    <a:lnB>
                      <a:noFill/>
                    </a:lnB>
                  </a:tcPr>
                </a:tc>
                <a:tc>
                  <a:txBody>
                    <a:bodyPr/>
                    <a:lstStyle/>
                    <a:p>
                      <a:pPr algn="r" fontAlgn="b"/>
                      <a:r>
                        <a:rPr lang="en-ZA" sz="1400" b="0" i="0" u="none" strike="noStrike" dirty="0">
                          <a:solidFill>
                            <a:srgbClr val="000000"/>
                          </a:solidFill>
                          <a:effectLst/>
                          <a:latin typeface="Trebuchet MS" panose="020B0603020202020204" pitchFamily="34" charset="0"/>
                        </a:rPr>
                        <a:t>44</a:t>
                      </a:r>
                    </a:p>
                  </a:txBody>
                  <a:tcPr marL="7143" marR="7143" marT="7144" marB="0" anchor="b">
                    <a:lnL>
                      <a:noFill/>
                    </a:lnL>
                    <a:lnR>
                      <a:noFill/>
                    </a:lnR>
                    <a:lnT>
                      <a:noFill/>
                    </a:lnT>
                    <a:lnB>
                      <a:noFill/>
                    </a:lnB>
                  </a:tcPr>
                </a:tc>
                <a:extLst>
                  <a:ext uri="{0D108BD9-81ED-4DB2-BD59-A6C34878D82A}">
                    <a16:rowId xmlns:a16="http://schemas.microsoft.com/office/drawing/2014/main" xmlns="" val="10006"/>
                  </a:ext>
                </a:extLst>
              </a:tr>
              <a:tr h="338455">
                <a:tc>
                  <a:txBody>
                    <a:bodyPr/>
                    <a:lstStyle/>
                    <a:p>
                      <a:pPr algn="l" fontAlgn="b"/>
                      <a:r>
                        <a:rPr lang="en-ZA" sz="1400" b="0" i="0" u="none" strike="noStrike">
                          <a:solidFill>
                            <a:srgbClr val="000000"/>
                          </a:solidFill>
                          <a:effectLst/>
                          <a:latin typeface="Trebuchet MS" panose="020B0603020202020204" pitchFamily="34" charset="0"/>
                        </a:rPr>
                        <a:t>Northern Cape</a:t>
                      </a:r>
                    </a:p>
                  </a:txBody>
                  <a:tcPr marL="7143" marR="7143" marT="7144" marB="0" anchor="b">
                    <a:lnL>
                      <a:noFill/>
                    </a:lnL>
                    <a:lnR>
                      <a:noFill/>
                    </a:lnR>
                    <a:lnT>
                      <a:noFill/>
                    </a:lnT>
                    <a:lnB>
                      <a:noFill/>
                    </a:lnB>
                  </a:tcPr>
                </a:tc>
                <a:tc>
                  <a:txBody>
                    <a:bodyPr/>
                    <a:lstStyle/>
                    <a:p>
                      <a:pPr algn="r" fontAlgn="b"/>
                      <a:r>
                        <a:rPr lang="en-ZA" sz="1400" b="0" i="0" u="none" strike="noStrike" dirty="0">
                          <a:solidFill>
                            <a:srgbClr val="000000"/>
                          </a:solidFill>
                          <a:effectLst/>
                          <a:latin typeface="Trebuchet MS" panose="020B0603020202020204" pitchFamily="34" charset="0"/>
                        </a:rPr>
                        <a:t>35</a:t>
                      </a:r>
                    </a:p>
                  </a:txBody>
                  <a:tcPr marL="7143" marR="7143" marT="7144" marB="0" anchor="b">
                    <a:lnL>
                      <a:noFill/>
                    </a:lnL>
                    <a:lnR>
                      <a:noFill/>
                    </a:lnR>
                    <a:lnT>
                      <a:noFill/>
                    </a:lnT>
                    <a:lnB>
                      <a:noFill/>
                    </a:lnB>
                  </a:tcPr>
                </a:tc>
                <a:extLst>
                  <a:ext uri="{0D108BD9-81ED-4DB2-BD59-A6C34878D82A}">
                    <a16:rowId xmlns:a16="http://schemas.microsoft.com/office/drawing/2014/main" xmlns="" val="10007"/>
                  </a:ext>
                </a:extLst>
              </a:tr>
              <a:tr h="338455">
                <a:tc>
                  <a:txBody>
                    <a:bodyPr/>
                    <a:lstStyle/>
                    <a:p>
                      <a:pPr algn="l" fontAlgn="b"/>
                      <a:r>
                        <a:rPr lang="en-ZA" sz="1400" b="0" i="0" u="none" strike="noStrike">
                          <a:solidFill>
                            <a:srgbClr val="000000"/>
                          </a:solidFill>
                          <a:effectLst/>
                          <a:latin typeface="Trebuchet MS" panose="020B0603020202020204" pitchFamily="34" charset="0"/>
                        </a:rPr>
                        <a:t>Western Cape</a:t>
                      </a:r>
                    </a:p>
                  </a:txBody>
                  <a:tcPr marL="7143" marR="7143" marT="7144" marB="0" anchor="b">
                    <a:lnL>
                      <a:noFill/>
                    </a:lnL>
                    <a:lnR>
                      <a:noFill/>
                    </a:lnR>
                    <a:lnT>
                      <a:noFill/>
                    </a:lnT>
                    <a:lnB w="6350" cap="flat" cmpd="sng" algn="ctr">
                      <a:solidFill>
                        <a:srgbClr val="9BC2E6"/>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Trebuchet MS" panose="020B0603020202020204" pitchFamily="34" charset="0"/>
                        </a:rPr>
                        <a:t>198</a:t>
                      </a:r>
                    </a:p>
                  </a:txBody>
                  <a:tcPr marL="7143" marR="7143" marT="7144" marB="0" anchor="b">
                    <a:lnL>
                      <a:noFill/>
                    </a:lnL>
                    <a:lnR>
                      <a:noFill/>
                    </a:lnR>
                    <a:lnT>
                      <a:noFill/>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xmlns="" val="10008"/>
                  </a:ext>
                </a:extLst>
              </a:tr>
              <a:tr h="338455">
                <a:tc>
                  <a:txBody>
                    <a:bodyPr/>
                    <a:lstStyle/>
                    <a:p>
                      <a:pPr algn="l" fontAlgn="b"/>
                      <a:r>
                        <a:rPr lang="en-ZA" sz="1400" b="1" i="0" u="none" strike="noStrike" dirty="0">
                          <a:solidFill>
                            <a:srgbClr val="000000"/>
                          </a:solidFill>
                          <a:effectLst/>
                          <a:latin typeface="Trebuchet MS" panose="020B0603020202020204" pitchFamily="34" charset="0"/>
                        </a:rPr>
                        <a:t>Grand Total</a:t>
                      </a:r>
                    </a:p>
                  </a:txBody>
                  <a:tcPr marL="7143" marR="7143" marT="7144" marB="0" anchor="b">
                    <a:lnL>
                      <a:noFill/>
                    </a:lnL>
                    <a:lnR>
                      <a:noFill/>
                    </a:lnR>
                    <a:lnT w="6350" cap="flat" cmpd="sng" algn="ctr">
                      <a:solidFill>
                        <a:srgbClr val="9BC2E6"/>
                      </a:solidFill>
                      <a:prstDash val="solid"/>
                      <a:round/>
                      <a:headEnd type="none" w="med" len="med"/>
                      <a:tailEnd type="none" w="med" len="med"/>
                    </a:lnT>
                    <a:lnB>
                      <a:noFill/>
                    </a:lnB>
                    <a:solidFill>
                      <a:srgbClr val="DDEBF7"/>
                    </a:solidFill>
                  </a:tcPr>
                </a:tc>
                <a:tc>
                  <a:txBody>
                    <a:bodyPr/>
                    <a:lstStyle/>
                    <a:p>
                      <a:pPr algn="r" fontAlgn="b"/>
                      <a:r>
                        <a:rPr lang="en-ZA" sz="1400" b="1" i="0" u="none" strike="noStrike" dirty="0">
                          <a:solidFill>
                            <a:srgbClr val="000000"/>
                          </a:solidFill>
                          <a:effectLst/>
                          <a:latin typeface="Trebuchet MS" panose="020B0603020202020204" pitchFamily="34" charset="0"/>
                        </a:rPr>
                        <a:t>1048</a:t>
                      </a:r>
                    </a:p>
                  </a:txBody>
                  <a:tcPr marL="7143" marR="7143" marT="7144" marB="0" anchor="b">
                    <a:lnL>
                      <a:noFill/>
                    </a:lnL>
                    <a:lnR>
                      <a:noFill/>
                    </a:lnR>
                    <a:lnT w="6350" cap="flat" cmpd="sng" algn="ctr">
                      <a:solidFill>
                        <a:srgbClr val="9BC2E6"/>
                      </a:solidFill>
                      <a:prstDash val="solid"/>
                      <a:round/>
                      <a:headEnd type="none" w="med" len="med"/>
                      <a:tailEnd type="none" w="med" len="med"/>
                    </a:lnT>
                    <a:lnB>
                      <a:noFill/>
                    </a:lnB>
                    <a:solidFill>
                      <a:srgbClr val="DDEBF7"/>
                    </a:solid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xmlns="" val="36013891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00013" y="307975"/>
            <a:ext cx="9302750" cy="457200"/>
          </a:xfrm>
        </p:spPr>
        <p:txBody>
          <a:bodyPr/>
          <a:lstStyle/>
          <a:p>
            <a:r>
              <a:rPr lang="en-ZA" altLang="en-US" b="1" dirty="0" smtClean="0"/>
              <a:t>Provincial Event Details</a:t>
            </a:r>
          </a:p>
        </p:txBody>
      </p:sp>
      <p:graphicFrame>
        <p:nvGraphicFramePr>
          <p:cNvPr id="2" name="Table 1"/>
          <p:cNvGraphicFramePr>
            <a:graphicFrameLocks noGrp="1"/>
          </p:cNvGraphicFramePr>
          <p:nvPr>
            <p:extLst>
              <p:ext uri="{D42A27DB-BD31-4B8C-83A1-F6EECF244321}">
                <p14:modId xmlns:p14="http://schemas.microsoft.com/office/powerpoint/2010/main" xmlns="" val="1233750206"/>
              </p:ext>
            </p:extLst>
          </p:nvPr>
        </p:nvGraphicFramePr>
        <p:xfrm>
          <a:off x="179388" y="2281238"/>
          <a:ext cx="8793162" cy="3546570"/>
        </p:xfrm>
        <a:graphic>
          <a:graphicData uri="http://schemas.openxmlformats.org/drawingml/2006/table">
            <a:tbl>
              <a:tblPr firstRow="1" firstCol="1" bandRow="1"/>
              <a:tblGrid>
                <a:gridCol w="4396581">
                  <a:extLst>
                    <a:ext uri="{9D8B030D-6E8A-4147-A177-3AD203B41FA5}">
                      <a16:colId xmlns:a16="http://schemas.microsoft.com/office/drawing/2014/main" xmlns="" val="20000"/>
                    </a:ext>
                  </a:extLst>
                </a:gridCol>
                <a:gridCol w="4396581">
                  <a:extLst>
                    <a:ext uri="{9D8B030D-6E8A-4147-A177-3AD203B41FA5}">
                      <a16:colId xmlns:a16="http://schemas.microsoft.com/office/drawing/2014/main" xmlns="" val="20001"/>
                    </a:ext>
                  </a:extLst>
                </a:gridCol>
              </a:tblGrid>
              <a:tr h="913082">
                <a:tc>
                  <a:txBody>
                    <a:bodyPr/>
                    <a:lstStyle/>
                    <a:p>
                      <a:pPr>
                        <a:lnSpc>
                          <a:spcPct val="107000"/>
                        </a:lnSpc>
                        <a:spcAft>
                          <a:spcPts val="0"/>
                        </a:spcAft>
                      </a:pPr>
                      <a:r>
                        <a:rPr lang="en-ZA" sz="1400" b="0" dirty="0">
                          <a:solidFill>
                            <a:schemeClr val="tx1"/>
                          </a:solidFill>
                          <a:latin typeface="Trebuchet MS" panose="020B0603020202020204" pitchFamily="34" charset="0"/>
                          <a:ea typeface="MS PGothic" pitchFamily="34" charset="-128"/>
                          <a:cs typeface="MS PGothic" charset="0"/>
                        </a:rPr>
                        <a:t>    </a:t>
                      </a:r>
                      <a:r>
                        <a:rPr lang="en-ZA" sz="1400" b="1" u="sng" dirty="0">
                          <a:solidFill>
                            <a:schemeClr val="tx1"/>
                          </a:solidFill>
                          <a:latin typeface="Trebuchet MS" panose="020B0603020202020204" pitchFamily="34" charset="0"/>
                          <a:ea typeface="MS PGothic" pitchFamily="34" charset="-128"/>
                          <a:cs typeface="MS PGothic" charset="0"/>
                        </a:rPr>
                        <a:t>Eastern Cape </a:t>
                      </a:r>
                    </a:p>
                    <a:p>
                      <a:pPr marL="342900" lvl="0" indent="-342900">
                        <a:lnSpc>
                          <a:spcPct val="107000"/>
                        </a:lnSpc>
                        <a:spcAft>
                          <a:spcPts val="0"/>
                        </a:spcAft>
                        <a:buFont typeface="Symbol" panose="05050102010706020507" pitchFamily="18" charset="2"/>
                        <a:buChar char=""/>
                      </a:pPr>
                      <a:r>
                        <a:rPr lang="en-ZA" sz="1400" b="0" dirty="0">
                          <a:solidFill>
                            <a:schemeClr val="tx1"/>
                          </a:solidFill>
                          <a:latin typeface="Trebuchet MS" panose="020B0603020202020204" pitchFamily="34" charset="0"/>
                          <a:ea typeface="MS PGothic" pitchFamily="34" charset="-128"/>
                          <a:cs typeface="MS PGothic" charset="0"/>
                        </a:rPr>
                        <a:t>Venue: Dan’s Country Lodge in </a:t>
                      </a:r>
                      <a:r>
                        <a:rPr lang="en-ZA" sz="1400" b="0" dirty="0" err="1">
                          <a:solidFill>
                            <a:schemeClr val="tx1"/>
                          </a:solidFill>
                          <a:latin typeface="Trebuchet MS" panose="020B0603020202020204" pitchFamily="34" charset="0"/>
                          <a:ea typeface="MS PGothic" pitchFamily="34" charset="-128"/>
                          <a:cs typeface="MS PGothic" charset="0"/>
                        </a:rPr>
                        <a:t>Mthatha</a:t>
                      </a:r>
                      <a:endParaRPr lang="en-ZA" sz="1400" b="0" dirty="0">
                        <a:solidFill>
                          <a:schemeClr val="tx1"/>
                        </a:solidFill>
                        <a:latin typeface="Trebuchet MS" panose="020B0603020202020204" pitchFamily="34" charset="0"/>
                        <a:ea typeface="MS PGothic" pitchFamily="34" charset="-128"/>
                        <a:cs typeface="MS PGothic" charset="0"/>
                      </a:endParaRPr>
                    </a:p>
                    <a:p>
                      <a:pPr marL="342900" lvl="0" indent="-342900">
                        <a:lnSpc>
                          <a:spcPct val="107000"/>
                        </a:lnSpc>
                        <a:spcAft>
                          <a:spcPts val="0"/>
                        </a:spcAft>
                        <a:buFont typeface="Symbol" panose="05050102010706020507" pitchFamily="18" charset="2"/>
                        <a:buChar char=""/>
                      </a:pPr>
                      <a:r>
                        <a:rPr lang="en-ZA" sz="1400" b="0" dirty="0">
                          <a:solidFill>
                            <a:schemeClr val="tx1"/>
                          </a:solidFill>
                          <a:latin typeface="Trebuchet MS" panose="020B0603020202020204" pitchFamily="34" charset="0"/>
                          <a:ea typeface="MS PGothic" pitchFamily="34" charset="-128"/>
                          <a:cs typeface="MS PGothic" charset="0"/>
                        </a:rPr>
                        <a:t>Date: 19 September 2019</a:t>
                      </a: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b="1" u="sng" dirty="0">
                          <a:solidFill>
                            <a:schemeClr val="tx1"/>
                          </a:solidFill>
                          <a:latin typeface="Trebuchet MS" panose="020B0603020202020204" pitchFamily="34" charset="0"/>
                          <a:ea typeface="MS PGothic" pitchFamily="34" charset="-128"/>
                          <a:cs typeface="MS PGothic" charset="0"/>
                        </a:rPr>
                        <a:t>Free State</a:t>
                      </a:r>
                    </a:p>
                    <a:p>
                      <a:pPr marL="342900" lvl="0" indent="-342900">
                        <a:lnSpc>
                          <a:spcPct val="107000"/>
                        </a:lnSpc>
                        <a:spcAft>
                          <a:spcPts val="0"/>
                        </a:spcAft>
                        <a:buFont typeface="Symbol" panose="05050102010706020507" pitchFamily="18" charset="2"/>
                        <a:buChar char=""/>
                      </a:pPr>
                      <a:r>
                        <a:rPr lang="en-ZA" sz="1400" b="0" dirty="0">
                          <a:solidFill>
                            <a:schemeClr val="tx1"/>
                          </a:solidFill>
                          <a:latin typeface="Trebuchet MS" panose="020B0603020202020204" pitchFamily="34" charset="0"/>
                          <a:ea typeface="MS PGothic" pitchFamily="34" charset="-128"/>
                          <a:cs typeface="MS PGothic" charset="0"/>
                        </a:rPr>
                        <a:t>Venue: </a:t>
                      </a:r>
                      <a:r>
                        <a:rPr lang="en-ZA" sz="1400" b="0" dirty="0" err="1" smtClean="0">
                          <a:solidFill>
                            <a:schemeClr val="tx1"/>
                          </a:solidFill>
                          <a:latin typeface="Trebuchet MS" panose="020B0603020202020204" pitchFamily="34" charset="0"/>
                          <a:ea typeface="MS PGothic" pitchFamily="34" charset="-128"/>
                          <a:cs typeface="MS PGothic" charset="0"/>
                        </a:rPr>
                        <a:t>Imvelo</a:t>
                      </a:r>
                      <a:endParaRPr lang="en-ZA" sz="1400" b="0" dirty="0">
                        <a:solidFill>
                          <a:schemeClr val="tx1"/>
                        </a:solidFill>
                        <a:latin typeface="Trebuchet MS" panose="020B0603020202020204" pitchFamily="34" charset="0"/>
                        <a:ea typeface="MS PGothic" pitchFamily="34" charset="-128"/>
                        <a:cs typeface="MS PGothic" charset="0"/>
                      </a:endParaRPr>
                    </a:p>
                    <a:p>
                      <a:pPr marL="342900" lvl="0" indent="-342900">
                        <a:lnSpc>
                          <a:spcPct val="107000"/>
                        </a:lnSpc>
                        <a:spcAft>
                          <a:spcPts val="0"/>
                        </a:spcAft>
                        <a:buFont typeface="Symbol" panose="05050102010706020507" pitchFamily="18" charset="2"/>
                        <a:buChar char=""/>
                      </a:pPr>
                      <a:r>
                        <a:rPr lang="en-ZA" sz="1400" b="0" dirty="0">
                          <a:solidFill>
                            <a:schemeClr val="tx1"/>
                          </a:solidFill>
                          <a:latin typeface="Trebuchet MS" panose="020B0603020202020204" pitchFamily="34" charset="0"/>
                          <a:ea typeface="MS PGothic" pitchFamily="34" charset="-128"/>
                          <a:cs typeface="MS PGothic" charset="0"/>
                        </a:rPr>
                        <a:t>Date: 13 September 2019</a:t>
                      </a:r>
                    </a:p>
                    <a:p>
                      <a:pPr>
                        <a:lnSpc>
                          <a:spcPct val="107000"/>
                        </a:lnSpc>
                        <a:spcAft>
                          <a:spcPts val="0"/>
                        </a:spcAft>
                      </a:pPr>
                      <a:r>
                        <a:rPr lang="en-ZA" sz="1400" b="0" dirty="0">
                          <a:solidFill>
                            <a:schemeClr val="tx1"/>
                          </a:solidFill>
                          <a:latin typeface="Trebuchet MS" panose="020B0603020202020204" pitchFamily="34" charset="0"/>
                          <a:ea typeface="MS PGothic" pitchFamily="34" charset="-128"/>
                          <a:cs typeface="MS PGothic" charset="0"/>
                        </a:rPr>
                        <a:t> </a:t>
                      </a: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804990">
                <a:tc>
                  <a:txBody>
                    <a:bodyPr/>
                    <a:lstStyle/>
                    <a:p>
                      <a:pPr>
                        <a:lnSpc>
                          <a:spcPct val="107000"/>
                        </a:lnSpc>
                        <a:spcAft>
                          <a:spcPts val="0"/>
                        </a:spcAft>
                      </a:pPr>
                      <a:r>
                        <a:rPr lang="en-ZA" sz="1400" b="1" u="sng" dirty="0">
                          <a:solidFill>
                            <a:schemeClr val="tx1"/>
                          </a:solidFill>
                          <a:latin typeface="Trebuchet MS" panose="020B0603020202020204" pitchFamily="34" charset="0"/>
                          <a:ea typeface="MS PGothic" pitchFamily="34" charset="-128"/>
                          <a:cs typeface="MS PGothic" charset="0"/>
                        </a:rPr>
                        <a:t>KwaZulu-Natal</a:t>
                      </a:r>
                    </a:p>
                    <a:p>
                      <a:pPr marL="342900" lvl="0" indent="-342900">
                        <a:lnSpc>
                          <a:spcPct val="107000"/>
                        </a:lnSpc>
                        <a:spcAft>
                          <a:spcPts val="0"/>
                        </a:spcAft>
                        <a:buFont typeface="Symbol" panose="05050102010706020507" pitchFamily="18" charset="2"/>
                        <a:buChar char=""/>
                      </a:pPr>
                      <a:r>
                        <a:rPr lang="en-ZA" sz="1400" b="0" dirty="0">
                          <a:solidFill>
                            <a:schemeClr val="tx1"/>
                          </a:solidFill>
                          <a:latin typeface="Trebuchet MS" panose="020B0603020202020204" pitchFamily="34" charset="0"/>
                          <a:ea typeface="MS PGothic" pitchFamily="34" charset="-128"/>
                          <a:cs typeface="MS PGothic" charset="0"/>
                        </a:rPr>
                        <a:t>Venue: The </a:t>
                      </a:r>
                      <a:r>
                        <a:rPr lang="en-ZA" sz="1400" b="0" dirty="0" err="1">
                          <a:solidFill>
                            <a:schemeClr val="tx1"/>
                          </a:solidFill>
                          <a:latin typeface="Trebuchet MS" panose="020B0603020202020204" pitchFamily="34" charset="0"/>
                          <a:ea typeface="MS PGothic" pitchFamily="34" charset="-128"/>
                          <a:cs typeface="MS PGothic" charset="0"/>
                        </a:rPr>
                        <a:t>Zunguness</a:t>
                      </a:r>
                      <a:r>
                        <a:rPr lang="en-ZA" sz="1400" b="0" dirty="0">
                          <a:solidFill>
                            <a:schemeClr val="tx1"/>
                          </a:solidFill>
                          <a:latin typeface="Trebuchet MS" panose="020B0603020202020204" pitchFamily="34" charset="0"/>
                          <a:ea typeface="MS PGothic" pitchFamily="34" charset="-128"/>
                          <a:cs typeface="MS PGothic" charset="0"/>
                        </a:rPr>
                        <a:t> in Midlands</a:t>
                      </a:r>
                    </a:p>
                    <a:p>
                      <a:pPr marL="342900" lvl="0" indent="-342900">
                        <a:lnSpc>
                          <a:spcPct val="107000"/>
                        </a:lnSpc>
                        <a:spcAft>
                          <a:spcPts val="0"/>
                        </a:spcAft>
                        <a:buFont typeface="Symbol" panose="05050102010706020507" pitchFamily="18" charset="2"/>
                        <a:buChar char=""/>
                      </a:pPr>
                      <a:r>
                        <a:rPr lang="en-ZA" sz="1400" b="0" dirty="0">
                          <a:solidFill>
                            <a:schemeClr val="tx1"/>
                          </a:solidFill>
                          <a:latin typeface="Trebuchet MS" panose="020B0603020202020204" pitchFamily="34" charset="0"/>
                          <a:ea typeface="MS PGothic" pitchFamily="34" charset="-128"/>
                          <a:cs typeface="MS PGothic" charset="0"/>
                        </a:rPr>
                        <a:t>Date: 26 September 2019</a:t>
                      </a: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b="1" u="sng" dirty="0">
                          <a:solidFill>
                            <a:schemeClr val="tx1"/>
                          </a:solidFill>
                          <a:latin typeface="Trebuchet MS" panose="020B0603020202020204" pitchFamily="34" charset="0"/>
                          <a:ea typeface="MS PGothic" pitchFamily="34" charset="-128"/>
                          <a:cs typeface="MS PGothic" charset="0"/>
                        </a:rPr>
                        <a:t>Limpopo</a:t>
                      </a:r>
                    </a:p>
                    <a:p>
                      <a:pPr marL="342900" lvl="0" indent="-342900">
                        <a:lnSpc>
                          <a:spcPct val="107000"/>
                        </a:lnSpc>
                        <a:spcAft>
                          <a:spcPts val="0"/>
                        </a:spcAft>
                        <a:buFont typeface="Symbol" panose="05050102010706020507" pitchFamily="18" charset="2"/>
                        <a:buChar char=""/>
                      </a:pPr>
                      <a:r>
                        <a:rPr lang="en-ZA" sz="1400" b="0" dirty="0">
                          <a:solidFill>
                            <a:schemeClr val="tx1"/>
                          </a:solidFill>
                          <a:latin typeface="Trebuchet MS" panose="020B0603020202020204" pitchFamily="34" charset="0"/>
                          <a:ea typeface="MS PGothic" pitchFamily="34" charset="-128"/>
                          <a:cs typeface="MS PGothic" charset="0"/>
                        </a:rPr>
                        <a:t>Venue: </a:t>
                      </a:r>
                      <a:r>
                        <a:rPr lang="en-ZA" sz="1400" b="0" dirty="0" err="1" smtClean="0">
                          <a:solidFill>
                            <a:schemeClr val="tx1"/>
                          </a:solidFill>
                          <a:latin typeface="Trebuchet MS" panose="020B0603020202020204" pitchFamily="34" charset="0"/>
                          <a:ea typeface="MS PGothic" pitchFamily="34" charset="-128"/>
                          <a:cs typeface="MS PGothic" charset="0"/>
                        </a:rPr>
                        <a:t>Protea</a:t>
                      </a:r>
                      <a:r>
                        <a:rPr lang="en-ZA" sz="1400" b="0" baseline="0" dirty="0" smtClean="0">
                          <a:solidFill>
                            <a:schemeClr val="tx1"/>
                          </a:solidFill>
                          <a:latin typeface="Trebuchet MS" panose="020B0603020202020204" pitchFamily="34" charset="0"/>
                          <a:ea typeface="MS PGothic" pitchFamily="34" charset="-128"/>
                          <a:cs typeface="MS PGothic" charset="0"/>
                        </a:rPr>
                        <a:t> Hotel Ranch Resort</a:t>
                      </a:r>
                      <a:endParaRPr lang="en-ZA" sz="1400" b="0" dirty="0">
                        <a:solidFill>
                          <a:schemeClr val="tx1"/>
                        </a:solidFill>
                        <a:latin typeface="Trebuchet MS" panose="020B0603020202020204" pitchFamily="34" charset="0"/>
                        <a:ea typeface="MS PGothic" pitchFamily="34" charset="-128"/>
                        <a:cs typeface="MS PGothic" charset="0"/>
                      </a:endParaRPr>
                    </a:p>
                    <a:p>
                      <a:pPr marL="342900" lvl="0" indent="-342900">
                        <a:lnSpc>
                          <a:spcPct val="107000"/>
                        </a:lnSpc>
                        <a:spcAft>
                          <a:spcPts val="0"/>
                        </a:spcAft>
                        <a:buFont typeface="Symbol" panose="05050102010706020507" pitchFamily="18" charset="2"/>
                        <a:buChar char=""/>
                      </a:pPr>
                      <a:r>
                        <a:rPr lang="en-ZA" sz="1400" b="0" dirty="0">
                          <a:solidFill>
                            <a:schemeClr val="tx1"/>
                          </a:solidFill>
                          <a:latin typeface="Trebuchet MS" panose="020B0603020202020204" pitchFamily="34" charset="0"/>
                          <a:ea typeface="MS PGothic" pitchFamily="34" charset="-128"/>
                          <a:cs typeface="MS PGothic" charset="0"/>
                        </a:rPr>
                        <a:t>Date: 17 September 2019</a:t>
                      </a: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947895">
                <a:tc>
                  <a:txBody>
                    <a:bodyPr/>
                    <a:lstStyle/>
                    <a:p>
                      <a:pPr>
                        <a:lnSpc>
                          <a:spcPct val="107000"/>
                        </a:lnSpc>
                        <a:spcAft>
                          <a:spcPts val="0"/>
                        </a:spcAft>
                      </a:pPr>
                      <a:r>
                        <a:rPr lang="en-ZA" sz="1400" b="1" u="sng" kern="1200" dirty="0" smtClean="0">
                          <a:solidFill>
                            <a:schemeClr val="tx1"/>
                          </a:solidFill>
                          <a:latin typeface="Trebuchet MS" panose="020B0603020202020204" pitchFamily="34" charset="0"/>
                          <a:ea typeface="MS PGothic" pitchFamily="34" charset="-128"/>
                          <a:cs typeface="MS PGothic" charset="0"/>
                        </a:rPr>
                        <a:t>Northern Cape </a:t>
                      </a:r>
                    </a:p>
                    <a:p>
                      <a:pPr marL="342900" lvl="0" indent="-342900">
                        <a:lnSpc>
                          <a:spcPct val="107000"/>
                        </a:lnSpc>
                        <a:spcAft>
                          <a:spcPts val="0"/>
                        </a:spcAft>
                        <a:buFont typeface="Symbol" panose="05050102010706020507" pitchFamily="18" charset="2"/>
                        <a:buChar char=""/>
                      </a:pPr>
                      <a:r>
                        <a:rPr lang="en-ZA" sz="1400" b="0" kern="1200" dirty="0" smtClean="0">
                          <a:solidFill>
                            <a:schemeClr val="tx1"/>
                          </a:solidFill>
                          <a:latin typeface="Trebuchet MS" panose="020B0603020202020204" pitchFamily="34" charset="0"/>
                          <a:ea typeface="MS PGothic" pitchFamily="34" charset="-128"/>
                          <a:cs typeface="MS PGothic" charset="0"/>
                        </a:rPr>
                        <a:t>Venue: The Flamingo</a:t>
                      </a:r>
                    </a:p>
                    <a:p>
                      <a:pPr marL="342900" lvl="0" indent="-342900">
                        <a:lnSpc>
                          <a:spcPct val="107000"/>
                        </a:lnSpc>
                        <a:spcAft>
                          <a:spcPts val="0"/>
                        </a:spcAft>
                        <a:buFont typeface="Symbol" panose="05050102010706020507" pitchFamily="18" charset="2"/>
                        <a:buChar char=""/>
                      </a:pPr>
                      <a:r>
                        <a:rPr lang="en-ZA" sz="1400" b="0" kern="1200" dirty="0" smtClean="0">
                          <a:solidFill>
                            <a:schemeClr val="tx1"/>
                          </a:solidFill>
                          <a:latin typeface="Trebuchet MS" panose="020B0603020202020204" pitchFamily="34" charset="0"/>
                          <a:ea typeface="MS PGothic" pitchFamily="34" charset="-128"/>
                          <a:cs typeface="MS PGothic" charset="0"/>
                        </a:rPr>
                        <a:t>Date: 05 September 2019</a:t>
                      </a:r>
                    </a:p>
                    <a:p>
                      <a:pPr>
                        <a:lnSpc>
                          <a:spcPct val="107000"/>
                        </a:lnSpc>
                        <a:spcAft>
                          <a:spcPts val="0"/>
                        </a:spcAft>
                      </a:pPr>
                      <a:endParaRPr lang="en-ZA" sz="1400" b="0" dirty="0">
                        <a:solidFill>
                          <a:schemeClr val="tx1"/>
                        </a:solidFill>
                        <a:latin typeface="Trebuchet MS" panose="020B0603020202020204" pitchFamily="34" charset="0"/>
                        <a:ea typeface="MS PGothic" pitchFamily="34" charset="-128"/>
                        <a:cs typeface="MS PGothic"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b="1" dirty="0">
                          <a:solidFill>
                            <a:schemeClr val="tx1"/>
                          </a:solidFill>
                          <a:latin typeface="Trebuchet MS" panose="020B0603020202020204" pitchFamily="34" charset="0"/>
                          <a:ea typeface="MS PGothic" pitchFamily="34" charset="-128"/>
                          <a:cs typeface="MS PGothic" charset="0"/>
                        </a:rPr>
                        <a:t>North West </a:t>
                      </a:r>
                    </a:p>
                    <a:p>
                      <a:pPr marL="342900" lvl="0" indent="-342900">
                        <a:lnSpc>
                          <a:spcPct val="107000"/>
                        </a:lnSpc>
                        <a:spcAft>
                          <a:spcPts val="0"/>
                        </a:spcAft>
                        <a:buFont typeface="Symbol" panose="05050102010706020507" pitchFamily="18" charset="2"/>
                        <a:buChar char=""/>
                      </a:pPr>
                      <a:r>
                        <a:rPr lang="en-ZA" sz="1400" b="0" dirty="0" smtClean="0">
                          <a:solidFill>
                            <a:schemeClr val="tx1"/>
                          </a:solidFill>
                          <a:latin typeface="Trebuchet MS" panose="020B0603020202020204" pitchFamily="34" charset="0"/>
                          <a:ea typeface="MS PGothic" pitchFamily="34" charset="-128"/>
                          <a:cs typeface="MS PGothic" charset="0"/>
                        </a:rPr>
                        <a:t>Venue-TBC</a:t>
                      </a:r>
                    </a:p>
                    <a:p>
                      <a:pPr marL="342900" lvl="0" indent="-342900">
                        <a:lnSpc>
                          <a:spcPct val="107000"/>
                        </a:lnSpc>
                        <a:spcAft>
                          <a:spcPts val="0"/>
                        </a:spcAft>
                        <a:buFont typeface="Symbol" panose="05050102010706020507" pitchFamily="18" charset="2"/>
                        <a:buChar char=""/>
                      </a:pPr>
                      <a:r>
                        <a:rPr lang="en-ZA" sz="1400" b="0" dirty="0" smtClean="0">
                          <a:solidFill>
                            <a:schemeClr val="tx1"/>
                          </a:solidFill>
                          <a:latin typeface="Trebuchet MS" panose="020B0603020202020204" pitchFamily="34" charset="0"/>
                          <a:ea typeface="MS PGothic" pitchFamily="34" charset="-128"/>
                          <a:cs typeface="MS PGothic" charset="0"/>
                        </a:rPr>
                        <a:t>Date:25</a:t>
                      </a:r>
                      <a:r>
                        <a:rPr lang="en-ZA" sz="1400" b="0" baseline="0" dirty="0" smtClean="0">
                          <a:solidFill>
                            <a:schemeClr val="tx1"/>
                          </a:solidFill>
                          <a:latin typeface="Trebuchet MS" panose="020B0603020202020204" pitchFamily="34" charset="0"/>
                          <a:ea typeface="MS PGothic" pitchFamily="34" charset="-128"/>
                          <a:cs typeface="MS PGothic" charset="0"/>
                        </a:rPr>
                        <a:t> September 2019</a:t>
                      </a:r>
                      <a:endParaRPr lang="en-ZA" sz="1400" b="0" dirty="0">
                        <a:solidFill>
                          <a:schemeClr val="tx1"/>
                        </a:solidFill>
                        <a:latin typeface="Trebuchet MS" panose="020B0603020202020204" pitchFamily="34" charset="0"/>
                        <a:ea typeface="MS PGothic" pitchFamily="34" charset="-128"/>
                        <a:cs typeface="MS PGothic" charset="0"/>
                      </a:endParaRPr>
                    </a:p>
                    <a:p>
                      <a:pPr marL="457200">
                        <a:lnSpc>
                          <a:spcPct val="107000"/>
                        </a:lnSpc>
                        <a:spcAft>
                          <a:spcPts val="0"/>
                        </a:spcAft>
                      </a:pPr>
                      <a:r>
                        <a:rPr lang="en-ZA" sz="1400" b="0" dirty="0">
                          <a:solidFill>
                            <a:schemeClr val="tx1"/>
                          </a:solidFill>
                          <a:latin typeface="Trebuchet MS" panose="020B0603020202020204" pitchFamily="34" charset="0"/>
                          <a:ea typeface="MS PGothic" pitchFamily="34" charset="-128"/>
                          <a:cs typeface="MS PGothic" charset="0"/>
                        </a:rPr>
                        <a:t> </a:t>
                      </a: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880508">
                <a:tc>
                  <a:txBody>
                    <a:bodyPr/>
                    <a:lstStyle/>
                    <a:p>
                      <a:pPr>
                        <a:lnSpc>
                          <a:spcPct val="107000"/>
                        </a:lnSpc>
                        <a:spcAft>
                          <a:spcPts val="0"/>
                        </a:spcAft>
                      </a:pPr>
                      <a:r>
                        <a:rPr lang="en-ZA" sz="1400" b="1" u="sng" dirty="0" smtClean="0">
                          <a:solidFill>
                            <a:schemeClr val="tx1"/>
                          </a:solidFill>
                          <a:latin typeface="Trebuchet MS" panose="020B0603020202020204" pitchFamily="34" charset="0"/>
                          <a:ea typeface="MS PGothic" pitchFamily="34" charset="-128"/>
                          <a:cs typeface="MS PGothic" charset="0"/>
                        </a:rPr>
                        <a:t>Mpumalanga</a:t>
                      </a:r>
                    </a:p>
                    <a:p>
                      <a:pPr marL="342900" lvl="0" indent="-342900">
                        <a:lnSpc>
                          <a:spcPct val="107000"/>
                        </a:lnSpc>
                        <a:spcAft>
                          <a:spcPts val="0"/>
                        </a:spcAft>
                        <a:buFont typeface="Symbol" panose="05050102010706020507" pitchFamily="18" charset="2"/>
                        <a:buChar char=""/>
                      </a:pPr>
                      <a:r>
                        <a:rPr lang="en-ZA" sz="1400" b="0" dirty="0" smtClean="0">
                          <a:solidFill>
                            <a:schemeClr val="tx1"/>
                          </a:solidFill>
                          <a:latin typeface="Trebuchet MS" panose="020B0603020202020204" pitchFamily="34" charset="0"/>
                          <a:ea typeface="MS PGothic" pitchFamily="34" charset="-128"/>
                          <a:cs typeface="MS PGothic" charset="0"/>
                        </a:rPr>
                        <a:t>Venue: </a:t>
                      </a:r>
                      <a:r>
                        <a:rPr lang="en-ZA" sz="1400" b="0" dirty="0" err="1" smtClean="0">
                          <a:solidFill>
                            <a:schemeClr val="tx1"/>
                          </a:solidFill>
                          <a:latin typeface="Trebuchet MS" panose="020B0603020202020204" pitchFamily="34" charset="0"/>
                          <a:ea typeface="MS PGothic" pitchFamily="34" charset="-128"/>
                          <a:cs typeface="MS PGothic" charset="0"/>
                        </a:rPr>
                        <a:t>Ingwenya</a:t>
                      </a:r>
                      <a:r>
                        <a:rPr lang="en-ZA" sz="1400" b="0" baseline="0" dirty="0" smtClean="0">
                          <a:solidFill>
                            <a:schemeClr val="tx1"/>
                          </a:solidFill>
                          <a:latin typeface="Trebuchet MS" panose="020B0603020202020204" pitchFamily="34" charset="0"/>
                          <a:ea typeface="MS PGothic" pitchFamily="34" charset="-128"/>
                          <a:cs typeface="MS PGothic" charset="0"/>
                        </a:rPr>
                        <a:t> Lodge</a:t>
                      </a:r>
                    </a:p>
                    <a:p>
                      <a:pPr marL="342900" lvl="0" indent="-342900">
                        <a:lnSpc>
                          <a:spcPct val="107000"/>
                        </a:lnSpc>
                        <a:spcAft>
                          <a:spcPts val="0"/>
                        </a:spcAft>
                        <a:buFont typeface="Symbol" panose="05050102010706020507" pitchFamily="18" charset="2"/>
                        <a:buChar char=""/>
                      </a:pPr>
                      <a:r>
                        <a:rPr lang="en-ZA" sz="1400" b="0" baseline="0" dirty="0" smtClean="0">
                          <a:solidFill>
                            <a:schemeClr val="tx1"/>
                          </a:solidFill>
                          <a:latin typeface="Trebuchet MS" panose="020B0603020202020204" pitchFamily="34" charset="0"/>
                          <a:ea typeface="MS PGothic" pitchFamily="34" charset="-128"/>
                          <a:cs typeface="MS PGothic" charset="0"/>
                        </a:rPr>
                        <a:t>Date:06 September 2019</a:t>
                      </a:r>
                      <a:endParaRPr lang="en-ZA" sz="1400" b="0" dirty="0" smtClean="0">
                        <a:solidFill>
                          <a:schemeClr val="tx1"/>
                        </a:solidFill>
                        <a:latin typeface="Trebuchet MS" panose="020B0603020202020204" pitchFamily="34" charset="0"/>
                        <a:ea typeface="MS PGothic" pitchFamily="34" charset="-128"/>
                        <a:cs typeface="MS PGothic"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07000"/>
                        </a:lnSpc>
                        <a:spcAft>
                          <a:spcPts val="0"/>
                        </a:spcAft>
                      </a:pPr>
                      <a:r>
                        <a:rPr lang="en-ZA" sz="1400" b="1" u="sng" kern="1200" dirty="0" smtClean="0">
                          <a:solidFill>
                            <a:schemeClr val="tx1"/>
                          </a:solidFill>
                          <a:latin typeface="Trebuchet MS" panose="020B0603020202020204" pitchFamily="34" charset="0"/>
                          <a:ea typeface="MS PGothic" pitchFamily="34" charset="-128"/>
                          <a:cs typeface="MS PGothic" charset="0"/>
                        </a:rPr>
                        <a:t>Western Cape</a:t>
                      </a:r>
                    </a:p>
                    <a:p>
                      <a:pPr marL="342900" lvl="0" indent="-342900">
                        <a:lnSpc>
                          <a:spcPct val="107000"/>
                        </a:lnSpc>
                        <a:spcAft>
                          <a:spcPts val="0"/>
                        </a:spcAft>
                        <a:buFont typeface="Symbol" panose="05050102010706020507" pitchFamily="18" charset="2"/>
                        <a:buChar char=""/>
                      </a:pPr>
                      <a:r>
                        <a:rPr lang="en-ZA" sz="1400" b="0" kern="1200" dirty="0" smtClean="0">
                          <a:solidFill>
                            <a:schemeClr val="tx1"/>
                          </a:solidFill>
                          <a:latin typeface="Trebuchet MS" panose="020B0603020202020204" pitchFamily="34" charset="0"/>
                          <a:ea typeface="MS PGothic" pitchFamily="34" charset="-128"/>
                          <a:cs typeface="MS PGothic" charset="0"/>
                        </a:rPr>
                        <a:t>Venue: TBC</a:t>
                      </a:r>
                    </a:p>
                    <a:p>
                      <a:pPr marL="342900" lvl="0" indent="-342900">
                        <a:lnSpc>
                          <a:spcPct val="107000"/>
                        </a:lnSpc>
                        <a:spcAft>
                          <a:spcPts val="0"/>
                        </a:spcAft>
                        <a:buFont typeface="Symbol" panose="05050102010706020507" pitchFamily="18" charset="2"/>
                        <a:buChar char=""/>
                      </a:pPr>
                      <a:r>
                        <a:rPr lang="en-ZA" sz="1400" b="0" kern="1200" dirty="0" smtClean="0">
                          <a:solidFill>
                            <a:schemeClr val="tx1"/>
                          </a:solidFill>
                          <a:latin typeface="Trebuchet MS" panose="020B0603020202020204" pitchFamily="34" charset="0"/>
                          <a:ea typeface="MS PGothic" pitchFamily="34" charset="-128"/>
                          <a:cs typeface="MS PGothic" charset="0"/>
                        </a:rPr>
                        <a:t>Date:13 September 2019</a:t>
                      </a:r>
                    </a:p>
                    <a:p>
                      <a:pPr>
                        <a:lnSpc>
                          <a:spcPct val="107000"/>
                        </a:lnSpc>
                        <a:spcAft>
                          <a:spcPts val="0"/>
                        </a:spcAft>
                      </a:pPr>
                      <a:endParaRPr lang="en-ZA" sz="1200" b="0" dirty="0" smtClean="0">
                        <a:solidFill>
                          <a:schemeClr val="tx1"/>
                        </a:solidFill>
                        <a:latin typeface="Trebuchet MS" panose="020B0603020202020204" pitchFamily="34" charset="0"/>
                        <a:ea typeface="MS PGothic" pitchFamily="34" charset="-128"/>
                        <a:cs typeface="MS PGothic"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15380" name="Rectangle 2"/>
          <p:cNvSpPr>
            <a:spLocks noChangeArrowheads="1"/>
          </p:cNvSpPr>
          <p:nvPr/>
        </p:nvSpPr>
        <p:spPr bwMode="auto">
          <a:xfrm>
            <a:off x="100013" y="984597"/>
            <a:ext cx="8785225"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a:spcBef>
                <a:spcPct val="20000"/>
              </a:spcBef>
              <a:buClr>
                <a:schemeClr val="tx1"/>
              </a:buClr>
              <a:buSzPct val="6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9pPr>
          </a:lstStyle>
          <a:p>
            <a:pPr>
              <a:spcBef>
                <a:spcPct val="0"/>
              </a:spcBef>
              <a:buClrTx/>
              <a:buSzTx/>
              <a:buFont typeface="Arial" panose="020B0604020202020204" pitchFamily="34" charset="0"/>
              <a:buChar char="•"/>
            </a:pPr>
            <a:r>
              <a:rPr lang="en-ZA" altLang="en-US" sz="1400" i="1" dirty="0">
                <a:ea typeface="Calibri" panose="020F0502020204030204" pitchFamily="34" charset="0"/>
                <a:cs typeface="Times New Roman" panose="02020603050405020304" pitchFamily="18" charset="0"/>
              </a:rPr>
              <a:t>The National Convention Bureau as mandated by the business will execute the national </a:t>
            </a:r>
            <a:r>
              <a:rPr lang="en-ZA" altLang="en-US" sz="1400" i="1" dirty="0" err="1">
                <a:ea typeface="Calibri" panose="020F0502020204030204" pitchFamily="34" charset="0"/>
                <a:cs typeface="Times New Roman" panose="02020603050405020304" pitchFamily="18" charset="0"/>
              </a:rPr>
              <a:t>Lilizela</a:t>
            </a:r>
            <a:r>
              <a:rPr lang="en-ZA" altLang="en-US" sz="1400" i="1" dirty="0">
                <a:ea typeface="Calibri" panose="020F0502020204030204" pitchFamily="34" charset="0"/>
                <a:cs typeface="Times New Roman" panose="02020603050405020304" pitchFamily="18" charset="0"/>
              </a:rPr>
              <a:t> tourism awards event and support the provincial partners with tools and branding to execute their respective events. </a:t>
            </a:r>
          </a:p>
          <a:p>
            <a:pPr>
              <a:spcBef>
                <a:spcPct val="0"/>
              </a:spcBef>
              <a:buClrTx/>
              <a:buSzTx/>
              <a:buFont typeface="Arial" panose="020B0604020202020204" pitchFamily="34" charset="0"/>
              <a:buChar char="•"/>
            </a:pPr>
            <a:r>
              <a:rPr lang="en-ZA" altLang="en-US" sz="1400" i="1" dirty="0">
                <a:ea typeface="Calibri" panose="020F0502020204030204" pitchFamily="34" charset="0"/>
                <a:cs typeface="Times New Roman" panose="02020603050405020304" pitchFamily="18" charset="0"/>
              </a:rPr>
              <a:t>Provincial events are all scheduled to take place in the month of September as follows:</a:t>
            </a:r>
          </a:p>
        </p:txBody>
      </p:sp>
      <p:sp>
        <p:nvSpPr>
          <p:cNvPr id="4" name="Rectangle 3"/>
          <p:cNvSpPr/>
          <p:nvPr/>
        </p:nvSpPr>
        <p:spPr>
          <a:xfrm>
            <a:off x="3232150" y="5970317"/>
            <a:ext cx="2010487" cy="307777"/>
          </a:xfrm>
          <a:prstGeom prst="rect">
            <a:avLst/>
          </a:prstGeom>
          <a:solidFill>
            <a:schemeClr val="accent4">
              <a:lumMod val="20000"/>
              <a:lumOff val="80000"/>
            </a:schemeClr>
          </a:solidFill>
        </p:spPr>
        <p:txBody>
          <a:bodyPr wrap="none">
            <a:spAutoFit/>
          </a:bodyPr>
          <a:lstStyle/>
          <a:p>
            <a:pPr>
              <a:defRPr/>
            </a:pPr>
            <a:r>
              <a:rPr lang="en-ZA" sz="1400" b="1" dirty="0">
                <a:latin typeface="+mj-lt"/>
                <a:ea typeface="MS PGothic" pitchFamily="34" charset="-128"/>
                <a:cs typeface="MS PGothic" charset="0"/>
              </a:rPr>
              <a:t>Gauteng Outstanding</a:t>
            </a:r>
          </a:p>
        </p:txBody>
      </p:sp>
    </p:spTree>
    <p:extLst>
      <p:ext uri="{BB962C8B-B14F-4D97-AF65-F5344CB8AC3E}">
        <p14:creationId xmlns:p14="http://schemas.microsoft.com/office/powerpoint/2010/main" xmlns="" val="9936425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68313" y="260350"/>
            <a:ext cx="8382000" cy="457200"/>
          </a:xfrm>
        </p:spPr>
        <p:txBody>
          <a:bodyPr/>
          <a:lstStyle/>
          <a:p>
            <a:r>
              <a:rPr lang="en-ZA" altLang="en-US" b="1" smtClean="0"/>
              <a:t>National Lilizela Award Event</a:t>
            </a:r>
          </a:p>
        </p:txBody>
      </p:sp>
      <p:sp>
        <p:nvSpPr>
          <p:cNvPr id="16387" name="Rectangle 2"/>
          <p:cNvSpPr>
            <a:spLocks noChangeArrowheads="1"/>
          </p:cNvSpPr>
          <p:nvPr/>
        </p:nvSpPr>
        <p:spPr bwMode="auto">
          <a:xfrm>
            <a:off x="1588" y="1210168"/>
            <a:ext cx="8848725" cy="3754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tx1"/>
              </a:buClr>
              <a:buSzPct val="6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1pPr>
            <a:lvl2pPr marL="742950" indent="-28575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2pPr>
            <a:lvl3pPr marL="11430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3pPr>
            <a:lvl4pPr marL="1600200" indent="-228600">
              <a:spcBef>
                <a:spcPct val="20000"/>
              </a:spcBef>
              <a:buClr>
                <a:schemeClr val="tx1"/>
              </a:buClr>
              <a:buSzPct val="55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4pPr>
            <a:lvl5pPr marL="2057400" indent="-228600">
              <a:spcBef>
                <a:spcPct val="20000"/>
              </a:spcBef>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SzPct val="50000"/>
              <a:buFont typeface="Times" panose="02020603050405020304" pitchFamily="18" charset="0"/>
              <a:buChar char="•"/>
              <a:defRPr>
                <a:solidFill>
                  <a:schemeClr val="tx1"/>
                </a:solidFill>
                <a:latin typeface="Trebuchet MS" panose="020B0603020202020204" pitchFamily="34" charset="0"/>
                <a:ea typeface="MS PGothic" panose="020B0600070205080204" pitchFamily="34" charset="-128"/>
              </a:defRPr>
            </a:lvl9pPr>
          </a:lstStyle>
          <a:p>
            <a:pPr marL="285750" indent="-285750">
              <a:spcBef>
                <a:spcPct val="0"/>
              </a:spcBef>
              <a:buClrTx/>
              <a:buSzTx/>
            </a:pPr>
            <a:r>
              <a:rPr lang="en-ZA" altLang="en-US" sz="1400" dirty="0">
                <a:ea typeface="Calibri" panose="020F0502020204030204" pitchFamily="34" charset="0"/>
                <a:cs typeface="Times New Roman" panose="02020603050405020304" pitchFamily="18" charset="0"/>
              </a:rPr>
              <a:t>The national event will take place on the 9th of November at the Sun Time Square, City of Tshwane.</a:t>
            </a:r>
          </a:p>
          <a:p>
            <a:pPr marL="285750" indent="-285750">
              <a:spcBef>
                <a:spcPct val="0"/>
              </a:spcBef>
              <a:buClrTx/>
              <a:buSzTx/>
            </a:pPr>
            <a:endParaRPr lang="en-ZA" altLang="en-US" sz="1400" dirty="0">
              <a:ea typeface="Calibri" panose="020F0502020204030204" pitchFamily="34" charset="0"/>
              <a:cs typeface="Times New Roman" panose="02020603050405020304" pitchFamily="18" charset="0"/>
            </a:endParaRPr>
          </a:p>
          <a:p>
            <a:pPr marL="285750" indent="-285750">
              <a:spcBef>
                <a:spcPct val="0"/>
              </a:spcBef>
              <a:buClrTx/>
              <a:buSzTx/>
            </a:pPr>
            <a:r>
              <a:rPr lang="en-ZA" altLang="en-US" sz="1400" dirty="0">
                <a:ea typeface="Calibri" panose="020F0502020204030204" pitchFamily="34" charset="0"/>
                <a:cs typeface="Times New Roman" panose="02020603050405020304" pitchFamily="18" charset="0"/>
              </a:rPr>
              <a:t>The 2019 Event concept is Cradle of Excellence. The concept emphasises </a:t>
            </a:r>
            <a:r>
              <a:rPr lang="en-ZA" altLang="en-US" sz="1400" dirty="0" err="1">
                <a:ea typeface="Calibri" panose="020F0502020204030204" pitchFamily="34" charset="0"/>
                <a:cs typeface="Times New Roman" panose="02020603050405020304" pitchFamily="18" charset="0"/>
              </a:rPr>
              <a:t>Lilizela’s</a:t>
            </a:r>
            <a:r>
              <a:rPr lang="en-ZA" altLang="en-US" sz="1400" dirty="0">
                <a:ea typeface="Calibri" panose="020F0502020204030204" pitchFamily="34" charset="0"/>
                <a:cs typeface="Times New Roman" panose="02020603050405020304" pitchFamily="18" charset="0"/>
              </a:rPr>
              <a:t> brand positioning as the tourism award show of all shows. It pushes the idea of honouring the best of the best in hospitality to its limits by showcasing the South African landscape as the bedrock of excellence. It aims to recognise and celebrate individuals of the same calibre. As a country, we’ve come a long way in the past 25 years and we’ve achieved the remarkable together. Coining the </a:t>
            </a:r>
            <a:r>
              <a:rPr lang="en-ZA" altLang="en-US" sz="1400" dirty="0" err="1">
                <a:ea typeface="Calibri" panose="020F0502020204030204" pitchFamily="34" charset="0"/>
                <a:cs typeface="Times New Roman" panose="02020603050405020304" pitchFamily="18" charset="0"/>
              </a:rPr>
              <a:t>Lilizela</a:t>
            </a:r>
            <a:r>
              <a:rPr lang="en-ZA" altLang="en-US" sz="1400" dirty="0">
                <a:ea typeface="Calibri" panose="020F0502020204030204" pitchFamily="34" charset="0"/>
                <a:cs typeface="Times New Roman" panose="02020603050405020304" pitchFamily="18" charset="0"/>
              </a:rPr>
              <a:t> awards as the cradle of excellence is not only fitting to what the awards stand for – </a:t>
            </a:r>
            <a:br>
              <a:rPr lang="en-ZA" altLang="en-US" sz="1400" dirty="0">
                <a:ea typeface="Calibri" panose="020F0502020204030204" pitchFamily="34" charset="0"/>
                <a:cs typeface="Times New Roman" panose="02020603050405020304" pitchFamily="18" charset="0"/>
              </a:rPr>
            </a:br>
            <a:r>
              <a:rPr lang="en-ZA" altLang="en-US" sz="1400" dirty="0">
                <a:ea typeface="Calibri" panose="020F0502020204030204" pitchFamily="34" charset="0"/>
                <a:cs typeface="Times New Roman" panose="02020603050405020304" pitchFamily="18" charset="0"/>
              </a:rPr>
              <a:t>it’s to say that greatness is our standard measure of achievement. It’s to acknowledge that excellence is in fact inherent to who we are.</a:t>
            </a:r>
          </a:p>
          <a:p>
            <a:pPr marL="285750" indent="-285750">
              <a:spcBef>
                <a:spcPct val="0"/>
              </a:spcBef>
              <a:buClrTx/>
              <a:buSzTx/>
            </a:pPr>
            <a:endParaRPr lang="en-ZA" altLang="en-US" sz="1400" dirty="0">
              <a:ea typeface="Calibri" panose="020F0502020204030204" pitchFamily="34" charset="0"/>
              <a:cs typeface="Times New Roman" panose="02020603050405020304" pitchFamily="18" charset="0"/>
            </a:endParaRPr>
          </a:p>
          <a:p>
            <a:pPr marL="285750" indent="-285750">
              <a:spcBef>
                <a:spcPct val="0"/>
              </a:spcBef>
              <a:buClrTx/>
              <a:buSzTx/>
            </a:pPr>
            <a:r>
              <a:rPr lang="en-ZA" altLang="en-US" sz="1400" b="1" dirty="0">
                <a:ea typeface="Calibri" panose="020F0502020204030204" pitchFamily="34" charset="0"/>
                <a:cs typeface="Times New Roman" panose="02020603050405020304" pitchFamily="18" charset="0"/>
              </a:rPr>
              <a:t>The Event Theme is Black and Gold</a:t>
            </a:r>
            <a:r>
              <a:rPr lang="en-ZA" altLang="en-US" sz="1400" dirty="0">
                <a:ea typeface="Calibri" panose="020F0502020204030204" pitchFamily="34" charset="0"/>
                <a:cs typeface="Times New Roman" panose="02020603050405020304" pitchFamily="18" charset="0"/>
              </a:rPr>
              <a:t>: </a:t>
            </a:r>
            <a:r>
              <a:rPr lang="en-ZA" altLang="en-US" sz="1400" dirty="0">
                <a:ea typeface="ヒラギノ角ゴ Pro W3" pitchFamily="3" charset="-128"/>
                <a:cs typeface="Times New Roman" panose="02020603050405020304" pitchFamily="18" charset="0"/>
              </a:rPr>
              <a:t>Our colour choice is inspired by the classic </a:t>
            </a:r>
            <a:r>
              <a:rPr lang="en-ZA" altLang="en-US" sz="1400" dirty="0" err="1">
                <a:ea typeface="ヒラギノ角ゴ Pro W3" pitchFamily="3" charset="-128"/>
                <a:cs typeface="Times New Roman" panose="02020603050405020304" pitchFamily="18" charset="0"/>
              </a:rPr>
              <a:t>Lilizela</a:t>
            </a:r>
            <a:r>
              <a:rPr lang="en-ZA" altLang="en-US" sz="1400" dirty="0">
                <a:ea typeface="ヒラギノ角ゴ Pro W3" pitchFamily="3" charset="-128"/>
                <a:cs typeface="Times New Roman" panose="02020603050405020304" pitchFamily="18" charset="0"/>
              </a:rPr>
              <a:t> black and gold. The venue’s floor space is inspired by the atmosphere of an art gallery. This will also be evident in how the look &amp; feel lives on every element. Art galleries are synonymous with elegance, class, prestige and history. Those same characteristics are of importance to </a:t>
            </a:r>
            <a:r>
              <a:rPr lang="en-ZA" altLang="en-US" sz="1400" dirty="0" err="1">
                <a:ea typeface="ヒラギノ角ゴ Pro W3" pitchFamily="3" charset="-128"/>
                <a:cs typeface="Times New Roman" panose="02020603050405020304" pitchFamily="18" charset="0"/>
              </a:rPr>
              <a:t>Lilizela</a:t>
            </a:r>
            <a:r>
              <a:rPr lang="en-ZA" altLang="en-US" sz="1400" dirty="0">
                <a:ea typeface="ヒラギノ角ゴ Pro W3" pitchFamily="3" charset="-128"/>
                <a:cs typeface="Times New Roman" panose="02020603050405020304" pitchFamily="18" charset="0"/>
              </a:rPr>
              <a:t>.</a:t>
            </a:r>
          </a:p>
          <a:p>
            <a:pPr>
              <a:spcBef>
                <a:spcPct val="0"/>
              </a:spcBef>
              <a:buClrTx/>
              <a:buSzTx/>
              <a:buFontTx/>
              <a:buNone/>
            </a:pPr>
            <a:endParaRPr lang="en-ZA" altLang="en-US" sz="1400" dirty="0">
              <a:ea typeface="Calibri" panose="020F0502020204030204" pitchFamily="34" charset="0"/>
              <a:cs typeface="Times New Roman" panose="02020603050405020304" pitchFamily="18" charset="0"/>
            </a:endParaRPr>
          </a:p>
          <a:p>
            <a:pPr>
              <a:spcBef>
                <a:spcPct val="0"/>
              </a:spcBef>
              <a:buClrTx/>
              <a:buSzTx/>
              <a:buFontTx/>
              <a:buNone/>
            </a:pPr>
            <a:endParaRPr lang="en-ZA" altLang="en-US" sz="1400" dirty="0">
              <a:ea typeface="ヒラギノ角ゴ Pro W3" pitchFamily="3" charset="-128"/>
            </a:endParaRPr>
          </a:p>
        </p:txBody>
      </p:sp>
    </p:spTree>
    <p:extLst>
      <p:ext uri="{BB962C8B-B14F-4D97-AF65-F5344CB8AC3E}">
        <p14:creationId xmlns:p14="http://schemas.microsoft.com/office/powerpoint/2010/main" xmlns="" val="17412445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315418" y="326696"/>
            <a:ext cx="8208000" cy="812800"/>
          </a:xfrm>
        </p:spPr>
        <p:txBody>
          <a:bodyPr/>
          <a:lstStyle/>
          <a:p>
            <a:r>
              <a:rPr lang="en-US" dirty="0" smtClean="0"/>
              <a:t>SA TOURISM OFFICES</a:t>
            </a:r>
            <a:endParaRPr lang="en-ZA" dirty="0"/>
          </a:p>
        </p:txBody>
      </p:sp>
      <p:sp>
        <p:nvSpPr>
          <p:cNvPr id="4" name="TextBox 3"/>
          <p:cNvSpPr txBox="1"/>
          <p:nvPr/>
        </p:nvSpPr>
        <p:spPr bwMode="auto">
          <a:xfrm>
            <a:off x="315418" y="1050689"/>
            <a:ext cx="2858475" cy="4708981"/>
          </a:xfrm>
          <a:prstGeom prst="rect">
            <a:avLst/>
          </a:prstGeom>
          <a:noFill/>
          <a:ln w="9525">
            <a:noFill/>
            <a:miter lim="800000"/>
            <a:headEnd/>
            <a:tailEnd/>
          </a:ln>
          <a:effectLst/>
        </p:spPr>
        <p:txBody>
          <a:bodyPr wrap="none" rtlCol="0" anchor="b">
            <a:spAutoFit/>
          </a:bodyPr>
          <a:lstStyle/>
          <a:p>
            <a:pPr lvl="0"/>
            <a:r>
              <a:rPr lang="en-ZA" b="1" dirty="0">
                <a:latin typeface="Trebuchet MS" panose="020B0603020202020204" pitchFamily="34" charset="0"/>
              </a:rPr>
              <a:t>The Netherlands</a:t>
            </a:r>
            <a:endParaRPr lang="en-ZA" dirty="0">
              <a:latin typeface="Trebuchet MS" panose="020B0603020202020204" pitchFamily="34" charset="0"/>
            </a:endParaRPr>
          </a:p>
          <a:p>
            <a:r>
              <a:rPr lang="en-ZA" dirty="0">
                <a:latin typeface="Trebuchet MS" panose="020B0603020202020204" pitchFamily="34" charset="0"/>
              </a:rPr>
              <a:t>South African Tourism</a:t>
            </a:r>
          </a:p>
          <a:p>
            <a:r>
              <a:rPr lang="en-ZA" dirty="0" err="1">
                <a:latin typeface="Trebuchet MS" panose="020B0603020202020204" pitchFamily="34" charset="0"/>
              </a:rPr>
              <a:t>Jozef</a:t>
            </a:r>
            <a:r>
              <a:rPr lang="en-ZA" dirty="0">
                <a:latin typeface="Trebuchet MS" panose="020B0603020202020204" pitchFamily="34" charset="0"/>
              </a:rPr>
              <a:t> </a:t>
            </a:r>
            <a:r>
              <a:rPr lang="en-ZA" dirty="0" err="1">
                <a:latin typeface="Trebuchet MS" panose="020B0603020202020204" pitchFamily="34" charset="0"/>
              </a:rPr>
              <a:t>Israelskade</a:t>
            </a:r>
            <a:r>
              <a:rPr lang="en-ZA" dirty="0">
                <a:latin typeface="Trebuchet MS" panose="020B0603020202020204" pitchFamily="34" charset="0"/>
              </a:rPr>
              <a:t> 48A</a:t>
            </a:r>
          </a:p>
          <a:p>
            <a:r>
              <a:rPr lang="en-ZA" dirty="0">
                <a:latin typeface="Trebuchet MS" panose="020B0603020202020204" pitchFamily="34" charset="0"/>
              </a:rPr>
              <a:t>Amsterdam 1072 SB</a:t>
            </a:r>
          </a:p>
          <a:p>
            <a:r>
              <a:rPr lang="en-ZA" dirty="0">
                <a:latin typeface="Trebuchet MS" panose="020B0603020202020204" pitchFamily="34" charset="0"/>
              </a:rPr>
              <a:t>Telephone: (+31) 20 471 3181</a:t>
            </a:r>
          </a:p>
          <a:p>
            <a:r>
              <a:rPr lang="en-ZA" dirty="0">
                <a:latin typeface="Trebuchet MS" panose="020B0603020202020204" pitchFamily="34" charset="0"/>
              </a:rPr>
              <a:t>Fax: (+31) 20 662 9761</a:t>
            </a:r>
          </a:p>
          <a:p>
            <a:r>
              <a:rPr lang="en-ZA" dirty="0">
                <a:latin typeface="Trebuchet MS" panose="020B0603020202020204" pitchFamily="34" charset="0"/>
              </a:rPr>
              <a:t>Email: </a:t>
            </a:r>
            <a:r>
              <a:rPr lang="en-ZA" u="sng" dirty="0">
                <a:latin typeface="Trebuchet MS" panose="020B0603020202020204" pitchFamily="34" charset="0"/>
                <a:hlinkClick r:id="rId2"/>
              </a:rPr>
              <a:t>info@southafrica.net</a:t>
            </a:r>
            <a:endParaRPr lang="en-ZA" dirty="0">
              <a:latin typeface="Trebuchet MS" panose="020B0603020202020204" pitchFamily="34" charset="0"/>
            </a:endParaRPr>
          </a:p>
          <a:p>
            <a:r>
              <a:rPr lang="en-ZA" dirty="0">
                <a:latin typeface="Trebuchet MS" panose="020B0603020202020204" pitchFamily="34" charset="0"/>
              </a:rPr>
              <a:t>Website: </a:t>
            </a:r>
            <a:r>
              <a:rPr lang="en-ZA" u="sng" dirty="0">
                <a:latin typeface="Trebuchet MS" panose="020B0603020202020204" pitchFamily="34" charset="0"/>
                <a:hlinkClick r:id="rId3"/>
              </a:rPr>
              <a:t>www.mijnzuidafrika.nl</a:t>
            </a:r>
            <a:endParaRPr lang="en-ZA" dirty="0">
              <a:latin typeface="Trebuchet MS" panose="020B0603020202020204" pitchFamily="34" charset="0"/>
            </a:endParaRPr>
          </a:p>
          <a:p>
            <a:r>
              <a:rPr lang="en-ZA" dirty="0">
                <a:latin typeface="Trebuchet MS" panose="020B0603020202020204" pitchFamily="34" charset="0"/>
              </a:rPr>
              <a:t> </a:t>
            </a:r>
          </a:p>
          <a:p>
            <a:pPr lvl="0"/>
            <a:r>
              <a:rPr lang="en-ZA" b="1" dirty="0">
                <a:latin typeface="Trebuchet MS" panose="020B0603020202020204" pitchFamily="34" charset="0"/>
              </a:rPr>
              <a:t>Germany</a:t>
            </a:r>
            <a:endParaRPr lang="en-ZA" dirty="0">
              <a:latin typeface="Trebuchet MS" panose="020B0603020202020204" pitchFamily="34" charset="0"/>
            </a:endParaRPr>
          </a:p>
          <a:p>
            <a:r>
              <a:rPr lang="en-ZA" dirty="0">
                <a:latin typeface="Trebuchet MS" panose="020B0603020202020204" pitchFamily="34" charset="0"/>
              </a:rPr>
              <a:t>South African Tourism</a:t>
            </a:r>
          </a:p>
          <a:p>
            <a:r>
              <a:rPr lang="en-ZA" dirty="0" err="1">
                <a:latin typeface="Trebuchet MS" panose="020B0603020202020204" pitchFamily="34" charset="0"/>
              </a:rPr>
              <a:t>Friedensstr</a:t>
            </a:r>
            <a:r>
              <a:rPr lang="en-ZA" dirty="0">
                <a:latin typeface="Trebuchet MS" panose="020B0603020202020204" pitchFamily="34" charset="0"/>
              </a:rPr>
              <a:t>. 6-10</a:t>
            </a:r>
          </a:p>
          <a:p>
            <a:r>
              <a:rPr lang="en-ZA" dirty="0">
                <a:latin typeface="Trebuchet MS" panose="020B0603020202020204" pitchFamily="34" charset="0"/>
              </a:rPr>
              <a:t>Frankfurt 60311</a:t>
            </a:r>
          </a:p>
          <a:p>
            <a:r>
              <a:rPr lang="en-ZA" dirty="0">
                <a:latin typeface="Trebuchet MS" panose="020B0603020202020204" pitchFamily="34" charset="0"/>
              </a:rPr>
              <a:t>Telephone: (+49) 800 118 9118</a:t>
            </a:r>
          </a:p>
          <a:p>
            <a:r>
              <a:rPr lang="en-ZA" dirty="0">
                <a:latin typeface="Trebuchet MS" panose="020B0603020202020204" pitchFamily="34" charset="0"/>
              </a:rPr>
              <a:t>Email: </a:t>
            </a:r>
            <a:r>
              <a:rPr lang="en-ZA" u="sng" dirty="0">
                <a:latin typeface="Trebuchet MS" panose="020B0603020202020204" pitchFamily="34" charset="0"/>
                <a:hlinkClick r:id="rId4"/>
              </a:rPr>
              <a:t>info.de@southafrica.net</a:t>
            </a:r>
            <a:endParaRPr lang="en-ZA" dirty="0">
              <a:latin typeface="Trebuchet MS" panose="020B0603020202020204" pitchFamily="34" charset="0"/>
            </a:endParaRPr>
          </a:p>
          <a:p>
            <a:r>
              <a:rPr lang="en-ZA" dirty="0">
                <a:latin typeface="Trebuchet MS" panose="020B0603020202020204" pitchFamily="34" charset="0"/>
              </a:rPr>
              <a:t>Website: </a:t>
            </a:r>
            <a:r>
              <a:rPr lang="en-ZA" u="sng" dirty="0">
                <a:latin typeface="Trebuchet MS" panose="020B0603020202020204" pitchFamily="34" charset="0"/>
                <a:hlinkClick r:id="rId5"/>
              </a:rPr>
              <a:t>www.dein-suedafrika.de</a:t>
            </a:r>
            <a:endParaRPr lang="en-ZA" dirty="0">
              <a:latin typeface="Trebuchet MS" panose="020B0603020202020204" pitchFamily="34" charset="0"/>
            </a:endParaRPr>
          </a:p>
          <a:p>
            <a:r>
              <a:rPr lang="en-ZA" dirty="0">
                <a:latin typeface="Trebuchet MS" panose="020B0603020202020204" pitchFamily="34" charset="0"/>
              </a:rPr>
              <a:t> </a:t>
            </a:r>
          </a:p>
          <a:p>
            <a:pPr lvl="0"/>
            <a:r>
              <a:rPr lang="en-ZA" b="1" dirty="0">
                <a:latin typeface="Trebuchet MS" panose="020B0603020202020204" pitchFamily="34" charset="0"/>
              </a:rPr>
              <a:t>United Kingdom and Ireland</a:t>
            </a:r>
            <a:endParaRPr lang="en-ZA" dirty="0">
              <a:latin typeface="Trebuchet MS" panose="020B0603020202020204" pitchFamily="34" charset="0"/>
            </a:endParaRPr>
          </a:p>
          <a:p>
            <a:r>
              <a:rPr lang="en-ZA" dirty="0">
                <a:latin typeface="Trebuchet MS" panose="020B0603020202020204" pitchFamily="34" charset="0"/>
              </a:rPr>
              <a:t>South African Tourism</a:t>
            </a:r>
          </a:p>
          <a:p>
            <a:r>
              <a:rPr lang="en-ZA" dirty="0">
                <a:latin typeface="Trebuchet MS" panose="020B0603020202020204" pitchFamily="34" charset="0"/>
              </a:rPr>
              <a:t>2nd Floor, 1 and 2 Castle Lane</a:t>
            </a:r>
          </a:p>
          <a:p>
            <a:r>
              <a:rPr lang="en-ZA" dirty="0">
                <a:latin typeface="Trebuchet MS" panose="020B0603020202020204" pitchFamily="34" charset="0"/>
              </a:rPr>
              <a:t>London SW1E6DR</a:t>
            </a:r>
          </a:p>
          <a:p>
            <a:r>
              <a:rPr lang="en-ZA" dirty="0">
                <a:latin typeface="Trebuchet MS" panose="020B0603020202020204" pitchFamily="34" charset="0"/>
              </a:rPr>
              <a:t>Telephone: (+44) 20 897 19350</a:t>
            </a:r>
          </a:p>
          <a:p>
            <a:r>
              <a:rPr lang="en-ZA" dirty="0">
                <a:latin typeface="Trebuchet MS" panose="020B0603020202020204" pitchFamily="34" charset="0"/>
              </a:rPr>
              <a:t>Fax: (+44) 20 894 46705</a:t>
            </a:r>
          </a:p>
          <a:p>
            <a:r>
              <a:rPr lang="en-ZA" dirty="0">
                <a:latin typeface="Trebuchet MS" panose="020B0603020202020204" pitchFamily="34" charset="0"/>
              </a:rPr>
              <a:t>Email: </a:t>
            </a:r>
            <a:r>
              <a:rPr lang="en-ZA" u="sng" dirty="0">
                <a:latin typeface="Trebuchet MS" panose="020B0603020202020204" pitchFamily="34" charset="0"/>
                <a:hlinkClick r:id="rId6"/>
              </a:rPr>
              <a:t>information.uk@southafrica.net</a:t>
            </a:r>
            <a:endParaRPr lang="en-ZA" dirty="0">
              <a:latin typeface="Trebuchet MS" panose="020B0603020202020204" pitchFamily="34" charset="0"/>
            </a:endParaRPr>
          </a:p>
          <a:p>
            <a:r>
              <a:rPr lang="en-ZA" dirty="0">
                <a:latin typeface="Trebuchet MS" panose="020B0603020202020204" pitchFamily="34" charset="0"/>
              </a:rPr>
              <a:t>Website: </a:t>
            </a:r>
            <a:r>
              <a:rPr lang="en-ZA" u="sng" dirty="0" smtClean="0">
                <a:latin typeface="Trebuchet MS" panose="020B0603020202020204" pitchFamily="34" charset="0"/>
                <a:hlinkClick r:id="rId7"/>
              </a:rPr>
              <a:t>www.southafrica.net</a:t>
            </a:r>
            <a:endParaRPr lang="en-ZA" dirty="0">
              <a:latin typeface="Trebuchet MS" panose="020B0603020202020204" pitchFamily="34" charset="0"/>
            </a:endParaRPr>
          </a:p>
        </p:txBody>
      </p:sp>
      <p:sp>
        <p:nvSpPr>
          <p:cNvPr id="5" name="TextBox 4"/>
          <p:cNvSpPr txBox="1"/>
          <p:nvPr/>
        </p:nvSpPr>
        <p:spPr bwMode="auto">
          <a:xfrm>
            <a:off x="4272564" y="1050689"/>
            <a:ext cx="4433778" cy="4893647"/>
          </a:xfrm>
          <a:prstGeom prst="rect">
            <a:avLst/>
          </a:prstGeom>
          <a:noFill/>
          <a:ln w="9525">
            <a:noFill/>
            <a:miter lim="800000"/>
            <a:headEnd/>
            <a:tailEnd/>
          </a:ln>
          <a:effectLst/>
        </p:spPr>
        <p:txBody>
          <a:bodyPr wrap="none" rtlCol="0" anchor="b">
            <a:spAutoFit/>
          </a:bodyPr>
          <a:lstStyle/>
          <a:p>
            <a:pPr lvl="0"/>
            <a:r>
              <a:rPr lang="en-ZA" b="1" dirty="0">
                <a:latin typeface="Trebuchet MS" panose="020B0603020202020204" pitchFamily="34" charset="0"/>
              </a:rPr>
              <a:t>Australia</a:t>
            </a:r>
            <a:endParaRPr lang="en-ZA" dirty="0">
              <a:latin typeface="Trebuchet MS" panose="020B0603020202020204" pitchFamily="34" charset="0"/>
            </a:endParaRPr>
          </a:p>
          <a:p>
            <a:r>
              <a:rPr lang="en-ZA" dirty="0">
                <a:latin typeface="Trebuchet MS" panose="020B0603020202020204" pitchFamily="34" charset="0"/>
              </a:rPr>
              <a:t>South African Tourism</a:t>
            </a:r>
          </a:p>
          <a:p>
            <a:r>
              <a:rPr lang="en-ZA" dirty="0">
                <a:latin typeface="Trebuchet MS" panose="020B0603020202020204" pitchFamily="34" charset="0"/>
              </a:rPr>
              <a:t>Suite 302, Level 3, 117 York Street</a:t>
            </a:r>
          </a:p>
          <a:p>
            <a:r>
              <a:rPr lang="en-ZA" dirty="0">
                <a:latin typeface="Trebuchet MS" panose="020B0603020202020204" pitchFamily="34" charset="0"/>
              </a:rPr>
              <a:t>Sydney NSW 2000</a:t>
            </a:r>
          </a:p>
          <a:p>
            <a:r>
              <a:rPr lang="en-ZA" dirty="0">
                <a:latin typeface="Trebuchet MS" panose="020B0603020202020204" pitchFamily="34" charset="0"/>
              </a:rPr>
              <a:t>Telephone: (+61) 2 926 15000</a:t>
            </a:r>
          </a:p>
          <a:p>
            <a:r>
              <a:rPr lang="en-ZA" dirty="0">
                <a:latin typeface="Trebuchet MS" panose="020B0603020202020204" pitchFamily="34" charset="0"/>
              </a:rPr>
              <a:t>Fax: (+61) 2 926 12000</a:t>
            </a:r>
          </a:p>
          <a:p>
            <a:r>
              <a:rPr lang="en-ZA" dirty="0">
                <a:latin typeface="Trebuchet MS" panose="020B0603020202020204" pitchFamily="34" charset="0"/>
              </a:rPr>
              <a:t>Email: </a:t>
            </a:r>
            <a:r>
              <a:rPr lang="en-ZA" u="sng" dirty="0">
                <a:latin typeface="Trebuchet MS" panose="020B0603020202020204" pitchFamily="34" charset="0"/>
                <a:hlinkClick r:id="rId2"/>
              </a:rPr>
              <a:t>info@southafrica.net</a:t>
            </a:r>
            <a:endParaRPr lang="en-ZA" dirty="0">
              <a:latin typeface="Trebuchet MS" panose="020B0603020202020204" pitchFamily="34" charset="0"/>
            </a:endParaRPr>
          </a:p>
          <a:p>
            <a:r>
              <a:rPr lang="en-ZA" dirty="0">
                <a:latin typeface="Trebuchet MS" panose="020B0603020202020204" pitchFamily="34" charset="0"/>
              </a:rPr>
              <a:t>Website: </a:t>
            </a:r>
            <a:r>
              <a:rPr lang="en-ZA" u="sng" dirty="0">
                <a:latin typeface="Trebuchet MS" panose="020B0603020202020204" pitchFamily="34" charset="0"/>
                <a:hlinkClick r:id="rId7"/>
              </a:rPr>
              <a:t>www.southafrica.net</a:t>
            </a:r>
            <a:endParaRPr lang="en-ZA" dirty="0">
              <a:latin typeface="Trebuchet MS" panose="020B0603020202020204" pitchFamily="34" charset="0"/>
            </a:endParaRPr>
          </a:p>
          <a:p>
            <a:r>
              <a:rPr lang="en-ZA" dirty="0">
                <a:latin typeface="Trebuchet MS" panose="020B0603020202020204" pitchFamily="34" charset="0"/>
              </a:rPr>
              <a:t> </a:t>
            </a:r>
          </a:p>
          <a:p>
            <a:pPr lvl="0"/>
            <a:r>
              <a:rPr lang="en-ZA" b="1" dirty="0">
                <a:latin typeface="Trebuchet MS" panose="020B0603020202020204" pitchFamily="34" charset="0"/>
              </a:rPr>
              <a:t>Japan</a:t>
            </a:r>
            <a:endParaRPr lang="en-ZA" dirty="0">
              <a:latin typeface="Trebuchet MS" panose="020B0603020202020204" pitchFamily="34" charset="0"/>
            </a:endParaRPr>
          </a:p>
          <a:p>
            <a:r>
              <a:rPr lang="en-ZA" dirty="0">
                <a:latin typeface="Trebuchet MS" panose="020B0603020202020204" pitchFamily="34" charset="0"/>
              </a:rPr>
              <a:t>South African Tourism</a:t>
            </a:r>
          </a:p>
          <a:p>
            <a:r>
              <a:rPr lang="en-ZA" dirty="0" err="1">
                <a:latin typeface="Trebuchet MS" panose="020B0603020202020204" pitchFamily="34" charset="0"/>
              </a:rPr>
              <a:t>Akasaka</a:t>
            </a:r>
            <a:r>
              <a:rPr lang="en-ZA" dirty="0">
                <a:latin typeface="Trebuchet MS" panose="020B0603020202020204" pitchFamily="34" charset="0"/>
              </a:rPr>
              <a:t> Lions Building 2F 1-1-2</a:t>
            </a:r>
          </a:p>
          <a:p>
            <a:r>
              <a:rPr lang="en-ZA" dirty="0">
                <a:latin typeface="Trebuchet MS" panose="020B0603020202020204" pitchFamily="34" charset="0"/>
              </a:rPr>
              <a:t>Moto </a:t>
            </a:r>
            <a:r>
              <a:rPr lang="en-ZA" dirty="0" err="1">
                <a:latin typeface="Trebuchet MS" panose="020B0603020202020204" pitchFamily="34" charset="0"/>
              </a:rPr>
              <a:t>Akasaka</a:t>
            </a:r>
            <a:r>
              <a:rPr lang="en-ZA" dirty="0">
                <a:latin typeface="Trebuchet MS" panose="020B0603020202020204" pitchFamily="34" charset="0"/>
              </a:rPr>
              <a:t> Minato Ku, Tokyo 107-0051</a:t>
            </a:r>
          </a:p>
          <a:p>
            <a:r>
              <a:rPr lang="en-ZA" dirty="0">
                <a:latin typeface="Trebuchet MS" panose="020B0603020202020204" pitchFamily="34" charset="0"/>
              </a:rPr>
              <a:t>Telephone: (+81) 3 347 87601</a:t>
            </a:r>
          </a:p>
          <a:p>
            <a:r>
              <a:rPr lang="en-ZA" dirty="0">
                <a:latin typeface="Trebuchet MS" panose="020B0603020202020204" pitchFamily="34" charset="0"/>
              </a:rPr>
              <a:t>Fax: (+81) 3 347 87605</a:t>
            </a:r>
          </a:p>
          <a:p>
            <a:r>
              <a:rPr lang="en-ZA" dirty="0">
                <a:latin typeface="Trebuchet MS" panose="020B0603020202020204" pitchFamily="34" charset="0"/>
              </a:rPr>
              <a:t>Email: </a:t>
            </a:r>
            <a:r>
              <a:rPr lang="en-ZA" u="sng" dirty="0">
                <a:latin typeface="Trebuchet MS" panose="020B0603020202020204" pitchFamily="34" charset="0"/>
                <a:hlinkClick r:id="rId2"/>
              </a:rPr>
              <a:t>info@southafrica.net</a:t>
            </a:r>
            <a:endParaRPr lang="en-ZA" dirty="0">
              <a:latin typeface="Trebuchet MS" panose="020B0603020202020204" pitchFamily="34" charset="0"/>
            </a:endParaRPr>
          </a:p>
          <a:p>
            <a:r>
              <a:rPr lang="en-ZA" dirty="0">
                <a:latin typeface="Trebuchet MS" panose="020B0603020202020204" pitchFamily="34" charset="0"/>
              </a:rPr>
              <a:t>Website: </a:t>
            </a:r>
            <a:r>
              <a:rPr lang="en-ZA" u="sng" dirty="0">
                <a:latin typeface="Trebuchet MS" panose="020B0603020202020204" pitchFamily="34" charset="0"/>
                <a:hlinkClick r:id="rId8"/>
              </a:rPr>
              <a:t>www.south-africa.jp</a:t>
            </a:r>
            <a:endParaRPr lang="en-ZA" dirty="0">
              <a:latin typeface="Trebuchet MS" panose="020B0603020202020204" pitchFamily="34" charset="0"/>
            </a:endParaRPr>
          </a:p>
          <a:p>
            <a:r>
              <a:rPr lang="en-ZA" dirty="0">
                <a:latin typeface="Trebuchet MS" panose="020B0603020202020204" pitchFamily="34" charset="0"/>
              </a:rPr>
              <a:t> </a:t>
            </a:r>
          </a:p>
          <a:p>
            <a:pPr lvl="0"/>
            <a:r>
              <a:rPr lang="en-ZA" b="1" dirty="0">
                <a:latin typeface="Trebuchet MS" panose="020B0603020202020204" pitchFamily="34" charset="0"/>
              </a:rPr>
              <a:t>China</a:t>
            </a:r>
            <a:endParaRPr lang="en-ZA" dirty="0">
              <a:latin typeface="Trebuchet MS" panose="020B0603020202020204" pitchFamily="34" charset="0"/>
            </a:endParaRPr>
          </a:p>
          <a:p>
            <a:r>
              <a:rPr lang="en-ZA" dirty="0">
                <a:latin typeface="Trebuchet MS" panose="020B0603020202020204" pitchFamily="34" charset="0"/>
              </a:rPr>
              <a:t>South African Tourism</a:t>
            </a:r>
          </a:p>
          <a:p>
            <a:r>
              <a:rPr lang="en-ZA" dirty="0">
                <a:latin typeface="Trebuchet MS" panose="020B0603020202020204" pitchFamily="34" charset="0"/>
              </a:rPr>
              <a:t>Suite 2606, </a:t>
            </a:r>
            <a:r>
              <a:rPr lang="en-ZA" dirty="0" err="1">
                <a:latin typeface="Trebuchet MS" panose="020B0603020202020204" pitchFamily="34" charset="0"/>
              </a:rPr>
              <a:t>Zhongyu</a:t>
            </a:r>
            <a:r>
              <a:rPr lang="en-ZA" dirty="0">
                <a:latin typeface="Trebuchet MS" panose="020B0603020202020204" pitchFamily="34" charset="0"/>
              </a:rPr>
              <a:t> Plaza, 6 Gong </a:t>
            </a:r>
            <a:r>
              <a:rPr lang="en-ZA" dirty="0" err="1">
                <a:latin typeface="Trebuchet MS" panose="020B0603020202020204" pitchFamily="34" charset="0"/>
              </a:rPr>
              <a:t>Ti</a:t>
            </a:r>
            <a:r>
              <a:rPr lang="en-ZA" dirty="0">
                <a:latin typeface="Trebuchet MS" panose="020B0603020202020204" pitchFamily="34" charset="0"/>
              </a:rPr>
              <a:t> North Road, </a:t>
            </a:r>
            <a:r>
              <a:rPr lang="en-ZA" dirty="0" err="1">
                <a:latin typeface="Trebuchet MS" panose="020B0603020202020204" pitchFamily="34" charset="0"/>
              </a:rPr>
              <a:t>Chaoyang</a:t>
            </a:r>
            <a:r>
              <a:rPr lang="en-ZA" dirty="0">
                <a:latin typeface="Trebuchet MS" panose="020B0603020202020204" pitchFamily="34" charset="0"/>
              </a:rPr>
              <a:t> </a:t>
            </a:r>
          </a:p>
          <a:p>
            <a:r>
              <a:rPr lang="en-ZA" dirty="0">
                <a:latin typeface="Trebuchet MS" panose="020B0603020202020204" pitchFamily="34" charset="0"/>
              </a:rPr>
              <a:t>Beijing 100027</a:t>
            </a:r>
          </a:p>
          <a:p>
            <a:r>
              <a:rPr lang="en-ZA" dirty="0">
                <a:latin typeface="Trebuchet MS" panose="020B0603020202020204" pitchFamily="34" charset="0"/>
              </a:rPr>
              <a:t>Telephone: (+86) 10 852 36881</a:t>
            </a:r>
          </a:p>
          <a:p>
            <a:r>
              <a:rPr lang="en-ZA" dirty="0">
                <a:latin typeface="Trebuchet MS" panose="020B0603020202020204" pitchFamily="34" charset="0"/>
              </a:rPr>
              <a:t>Fax: (+86) 10 852 36897</a:t>
            </a:r>
          </a:p>
          <a:p>
            <a:r>
              <a:rPr lang="en-ZA" dirty="0">
                <a:latin typeface="Trebuchet MS" panose="020B0603020202020204" pitchFamily="34" charset="0"/>
              </a:rPr>
              <a:t>Email: </a:t>
            </a:r>
            <a:r>
              <a:rPr lang="en-ZA" u="sng" dirty="0">
                <a:latin typeface="Trebuchet MS" panose="020B0603020202020204" pitchFamily="34" charset="0"/>
                <a:hlinkClick r:id="rId2"/>
              </a:rPr>
              <a:t>info@southafrica.net</a:t>
            </a:r>
            <a:endParaRPr lang="en-ZA" dirty="0">
              <a:latin typeface="Trebuchet MS" panose="020B0603020202020204" pitchFamily="34" charset="0"/>
            </a:endParaRPr>
          </a:p>
          <a:p>
            <a:r>
              <a:rPr lang="en-ZA" dirty="0">
                <a:latin typeface="Trebuchet MS" panose="020B0603020202020204" pitchFamily="34" charset="0"/>
              </a:rPr>
              <a:t>Website: </a:t>
            </a:r>
            <a:r>
              <a:rPr lang="en-ZA" u="sng" dirty="0">
                <a:latin typeface="Trebuchet MS" panose="020B0603020202020204" pitchFamily="34" charset="0"/>
                <a:hlinkClick r:id="rId9"/>
              </a:rPr>
              <a:t>www.southafricantourism.cn</a:t>
            </a:r>
            <a:endParaRPr lang="en-ZA" dirty="0">
              <a:latin typeface="Trebuchet MS" panose="020B0603020202020204" pitchFamily="34" charset="0"/>
            </a:endParaRPr>
          </a:p>
        </p:txBody>
      </p:sp>
    </p:spTree>
    <p:extLst>
      <p:ext uri="{BB962C8B-B14F-4D97-AF65-F5344CB8AC3E}">
        <p14:creationId xmlns:p14="http://schemas.microsoft.com/office/powerpoint/2010/main" xmlns="" val="30847942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315418" y="326696"/>
            <a:ext cx="8208000" cy="812800"/>
          </a:xfrm>
        </p:spPr>
        <p:txBody>
          <a:bodyPr/>
          <a:lstStyle/>
          <a:p>
            <a:r>
              <a:rPr lang="en-US" dirty="0" smtClean="0"/>
              <a:t>SA TOURISM OFFICES</a:t>
            </a:r>
            <a:endParaRPr lang="en-ZA" dirty="0"/>
          </a:p>
        </p:txBody>
      </p:sp>
      <p:sp>
        <p:nvSpPr>
          <p:cNvPr id="4" name="TextBox 3"/>
          <p:cNvSpPr txBox="1"/>
          <p:nvPr/>
        </p:nvSpPr>
        <p:spPr bwMode="auto">
          <a:xfrm>
            <a:off x="315418" y="1050689"/>
            <a:ext cx="4203843" cy="5262979"/>
          </a:xfrm>
          <a:prstGeom prst="rect">
            <a:avLst/>
          </a:prstGeom>
          <a:noFill/>
          <a:ln w="9525">
            <a:noFill/>
            <a:miter lim="800000"/>
            <a:headEnd/>
            <a:tailEnd/>
          </a:ln>
          <a:effectLst/>
        </p:spPr>
        <p:txBody>
          <a:bodyPr wrap="none" rtlCol="0" anchor="b">
            <a:spAutoFit/>
          </a:bodyPr>
          <a:lstStyle/>
          <a:p>
            <a:pPr lvl="0"/>
            <a:r>
              <a:rPr lang="en-ZA" b="1" dirty="0">
                <a:latin typeface="Trebuchet MS" panose="020B0603020202020204" pitchFamily="34" charset="0"/>
              </a:rPr>
              <a:t>India</a:t>
            </a:r>
            <a:endParaRPr lang="en-ZA" dirty="0">
              <a:latin typeface="Trebuchet MS" panose="020B0603020202020204" pitchFamily="34" charset="0"/>
            </a:endParaRPr>
          </a:p>
          <a:p>
            <a:r>
              <a:rPr lang="en-ZA" dirty="0">
                <a:latin typeface="Trebuchet MS" panose="020B0603020202020204" pitchFamily="34" charset="0"/>
              </a:rPr>
              <a:t>South African Tourism</a:t>
            </a:r>
          </a:p>
          <a:p>
            <a:r>
              <a:rPr lang="en-ZA" dirty="0">
                <a:latin typeface="Trebuchet MS" panose="020B0603020202020204" pitchFamily="34" charset="0"/>
              </a:rPr>
              <a:t>Unit 3, Ground Floor TCG Financial Centre, C-53 “G” Block</a:t>
            </a:r>
          </a:p>
          <a:p>
            <a:r>
              <a:rPr lang="en-ZA" dirty="0" err="1">
                <a:latin typeface="Trebuchet MS" panose="020B0603020202020204" pitchFamily="34" charset="0"/>
              </a:rPr>
              <a:t>Bandra-Kurla</a:t>
            </a:r>
            <a:r>
              <a:rPr lang="en-ZA" dirty="0">
                <a:latin typeface="Trebuchet MS" panose="020B0603020202020204" pitchFamily="34" charset="0"/>
              </a:rPr>
              <a:t> Complex, </a:t>
            </a:r>
            <a:r>
              <a:rPr lang="en-ZA" dirty="0" err="1">
                <a:latin typeface="Trebuchet MS" panose="020B0603020202020204" pitchFamily="34" charset="0"/>
              </a:rPr>
              <a:t>Bandra</a:t>
            </a:r>
            <a:r>
              <a:rPr lang="en-ZA" dirty="0">
                <a:latin typeface="Trebuchet MS" panose="020B0603020202020204" pitchFamily="34" charset="0"/>
              </a:rPr>
              <a:t> (E) Mumbai 400 051 </a:t>
            </a:r>
          </a:p>
          <a:p>
            <a:r>
              <a:rPr lang="en-ZA" dirty="0">
                <a:latin typeface="Trebuchet MS" panose="020B0603020202020204" pitchFamily="34" charset="0"/>
              </a:rPr>
              <a:t>Maharashtra</a:t>
            </a:r>
          </a:p>
          <a:p>
            <a:r>
              <a:rPr lang="en-ZA" dirty="0">
                <a:latin typeface="Trebuchet MS" panose="020B0603020202020204" pitchFamily="34" charset="0"/>
              </a:rPr>
              <a:t>Telephone: (+91) 22 615 85100</a:t>
            </a:r>
          </a:p>
          <a:p>
            <a:r>
              <a:rPr lang="en-ZA" dirty="0">
                <a:latin typeface="Trebuchet MS" panose="020B0603020202020204" pitchFamily="34" charset="0"/>
              </a:rPr>
              <a:t>Fax: (+91) 22 615 86101</a:t>
            </a:r>
          </a:p>
          <a:p>
            <a:r>
              <a:rPr lang="en-ZA" dirty="0">
                <a:latin typeface="Trebuchet MS" panose="020B0603020202020204" pitchFamily="34" charset="0"/>
              </a:rPr>
              <a:t>Email: </a:t>
            </a:r>
            <a:r>
              <a:rPr lang="en-ZA" u="sng" dirty="0">
                <a:latin typeface="Trebuchet MS" panose="020B0603020202020204" pitchFamily="34" charset="0"/>
                <a:hlinkClick r:id="rId2"/>
              </a:rPr>
              <a:t>india@southafrica.net</a:t>
            </a:r>
            <a:endParaRPr lang="en-ZA" dirty="0">
              <a:latin typeface="Trebuchet MS" panose="020B0603020202020204" pitchFamily="34" charset="0"/>
            </a:endParaRPr>
          </a:p>
          <a:p>
            <a:r>
              <a:rPr lang="en-ZA" dirty="0">
                <a:latin typeface="Trebuchet MS" panose="020B0603020202020204" pitchFamily="34" charset="0"/>
              </a:rPr>
              <a:t>Website: </a:t>
            </a:r>
            <a:r>
              <a:rPr lang="en-ZA" u="sng" dirty="0">
                <a:latin typeface="Trebuchet MS" panose="020B0603020202020204" pitchFamily="34" charset="0"/>
                <a:hlinkClick r:id="rId3"/>
              </a:rPr>
              <a:t>www.southafrica.net</a:t>
            </a:r>
            <a:endParaRPr lang="en-ZA" dirty="0">
              <a:latin typeface="Trebuchet MS" panose="020B0603020202020204" pitchFamily="34" charset="0"/>
            </a:endParaRPr>
          </a:p>
          <a:p>
            <a:r>
              <a:rPr lang="en-ZA" dirty="0">
                <a:latin typeface="Trebuchet MS" panose="020B0603020202020204" pitchFamily="34" charset="0"/>
              </a:rPr>
              <a:t> </a:t>
            </a:r>
          </a:p>
          <a:p>
            <a:pPr lvl="0"/>
            <a:r>
              <a:rPr lang="en-ZA" b="1" dirty="0">
                <a:latin typeface="Trebuchet MS" panose="020B0603020202020204" pitchFamily="34" charset="0"/>
              </a:rPr>
              <a:t>United States </a:t>
            </a:r>
            <a:endParaRPr lang="en-ZA" dirty="0">
              <a:latin typeface="Trebuchet MS" panose="020B0603020202020204" pitchFamily="34" charset="0"/>
            </a:endParaRPr>
          </a:p>
          <a:p>
            <a:r>
              <a:rPr lang="en-ZA" dirty="0">
                <a:latin typeface="Trebuchet MS" panose="020B0603020202020204" pitchFamily="34" charset="0"/>
              </a:rPr>
              <a:t>South African Tourism</a:t>
            </a:r>
          </a:p>
          <a:p>
            <a:r>
              <a:rPr lang="en-ZA" dirty="0">
                <a:latin typeface="Trebuchet MS" panose="020B0603020202020204" pitchFamily="34" charset="0"/>
              </a:rPr>
              <a:t>Suite 2200, 500 Fifth Avenue</a:t>
            </a:r>
          </a:p>
          <a:p>
            <a:r>
              <a:rPr lang="en-ZA" dirty="0">
                <a:latin typeface="Trebuchet MS" panose="020B0603020202020204" pitchFamily="34" charset="0"/>
              </a:rPr>
              <a:t>New York 10110</a:t>
            </a:r>
          </a:p>
          <a:p>
            <a:r>
              <a:rPr lang="en-ZA" dirty="0">
                <a:latin typeface="Trebuchet MS" panose="020B0603020202020204" pitchFamily="34" charset="0"/>
              </a:rPr>
              <a:t>Telephone: (+1) 212 471 2929</a:t>
            </a:r>
          </a:p>
          <a:p>
            <a:r>
              <a:rPr lang="en-ZA" dirty="0">
                <a:latin typeface="Trebuchet MS" panose="020B0603020202020204" pitchFamily="34" charset="0"/>
              </a:rPr>
              <a:t>Fax: (+1) 212 764 1980</a:t>
            </a:r>
          </a:p>
          <a:p>
            <a:r>
              <a:rPr lang="en-ZA" dirty="0">
                <a:latin typeface="Trebuchet MS" panose="020B0603020202020204" pitchFamily="34" charset="0"/>
              </a:rPr>
              <a:t>Email: </a:t>
            </a:r>
            <a:r>
              <a:rPr lang="en-ZA" u="sng" dirty="0">
                <a:latin typeface="Trebuchet MS" panose="020B0603020202020204" pitchFamily="34" charset="0"/>
                <a:hlinkClick r:id="rId4"/>
              </a:rPr>
              <a:t>info.us@southafrica.net</a:t>
            </a:r>
            <a:endParaRPr lang="en-ZA" dirty="0">
              <a:latin typeface="Trebuchet MS" panose="020B0603020202020204" pitchFamily="34" charset="0"/>
            </a:endParaRPr>
          </a:p>
          <a:p>
            <a:r>
              <a:rPr lang="en-ZA" dirty="0">
                <a:latin typeface="Trebuchet MS" panose="020B0603020202020204" pitchFamily="34" charset="0"/>
              </a:rPr>
              <a:t>Website: </a:t>
            </a:r>
            <a:r>
              <a:rPr lang="en-ZA" u="sng" dirty="0">
                <a:latin typeface="Trebuchet MS" panose="020B0603020202020204" pitchFamily="34" charset="0"/>
                <a:hlinkClick r:id="rId3"/>
              </a:rPr>
              <a:t>www.southafrica.net</a:t>
            </a:r>
            <a:endParaRPr lang="en-ZA" dirty="0">
              <a:latin typeface="Trebuchet MS" panose="020B0603020202020204" pitchFamily="34" charset="0"/>
            </a:endParaRPr>
          </a:p>
          <a:p>
            <a:r>
              <a:rPr lang="en-ZA" dirty="0">
                <a:latin typeface="Trebuchet MS" panose="020B0603020202020204" pitchFamily="34" charset="0"/>
              </a:rPr>
              <a:t> </a:t>
            </a:r>
          </a:p>
          <a:p>
            <a:r>
              <a:rPr lang="en-ZA" dirty="0">
                <a:latin typeface="Trebuchet MS" panose="020B0603020202020204" pitchFamily="34" charset="0"/>
              </a:rPr>
              <a:t> </a:t>
            </a:r>
          </a:p>
          <a:p>
            <a:pPr lvl="0"/>
            <a:r>
              <a:rPr lang="en-ZA" b="1" dirty="0">
                <a:latin typeface="Trebuchet MS" panose="020B0603020202020204" pitchFamily="34" charset="0"/>
              </a:rPr>
              <a:t>Brazil</a:t>
            </a:r>
            <a:endParaRPr lang="en-ZA" dirty="0">
              <a:latin typeface="Trebuchet MS" panose="020B0603020202020204" pitchFamily="34" charset="0"/>
            </a:endParaRPr>
          </a:p>
          <a:p>
            <a:r>
              <a:rPr lang="en-ZA" dirty="0">
                <a:latin typeface="Trebuchet MS" panose="020B0603020202020204" pitchFamily="34" charset="0"/>
              </a:rPr>
              <a:t>South African Tourism</a:t>
            </a:r>
          </a:p>
          <a:p>
            <a:r>
              <a:rPr lang="en-ZA" dirty="0">
                <a:latin typeface="Trebuchet MS" panose="020B0603020202020204" pitchFamily="34" charset="0"/>
              </a:rPr>
              <a:t>Av. </a:t>
            </a:r>
            <a:r>
              <a:rPr lang="en-ZA" dirty="0" err="1">
                <a:latin typeface="Trebuchet MS" panose="020B0603020202020204" pitchFamily="34" charset="0"/>
              </a:rPr>
              <a:t>Paulista</a:t>
            </a:r>
            <a:r>
              <a:rPr lang="en-ZA" dirty="0">
                <a:latin typeface="Trebuchet MS" panose="020B0603020202020204" pitchFamily="34" charset="0"/>
              </a:rPr>
              <a:t>, 1159, conj. 413</a:t>
            </a:r>
          </a:p>
          <a:p>
            <a:r>
              <a:rPr lang="en-ZA" dirty="0">
                <a:latin typeface="Trebuchet MS" panose="020B0603020202020204" pitchFamily="34" charset="0"/>
              </a:rPr>
              <a:t>São Paulo</a:t>
            </a:r>
          </a:p>
          <a:p>
            <a:r>
              <a:rPr lang="en-ZA" dirty="0">
                <a:latin typeface="Trebuchet MS" panose="020B0603020202020204" pitchFamily="34" charset="0"/>
              </a:rPr>
              <a:t>Telephone: (+55) 11 250 66884</a:t>
            </a:r>
          </a:p>
          <a:p>
            <a:r>
              <a:rPr lang="en-ZA" dirty="0">
                <a:latin typeface="Trebuchet MS" panose="020B0603020202020204" pitchFamily="34" charset="0"/>
              </a:rPr>
              <a:t>Fax: (+55) 11 250 66884</a:t>
            </a:r>
          </a:p>
          <a:p>
            <a:r>
              <a:rPr lang="en-ZA" dirty="0">
                <a:latin typeface="Trebuchet MS" panose="020B0603020202020204" pitchFamily="34" charset="0"/>
              </a:rPr>
              <a:t>Email: </a:t>
            </a:r>
            <a:r>
              <a:rPr lang="en-ZA" u="sng" dirty="0">
                <a:latin typeface="Trebuchet MS" panose="020B0603020202020204" pitchFamily="34" charset="0"/>
                <a:hlinkClick r:id="rId5"/>
              </a:rPr>
              <a:t>info@southafrica.net</a:t>
            </a:r>
            <a:endParaRPr lang="en-ZA" dirty="0">
              <a:latin typeface="Trebuchet MS" panose="020B0603020202020204" pitchFamily="34" charset="0"/>
            </a:endParaRPr>
          </a:p>
          <a:p>
            <a:r>
              <a:rPr lang="en-ZA" dirty="0">
                <a:latin typeface="Trebuchet MS" panose="020B0603020202020204" pitchFamily="34" charset="0"/>
              </a:rPr>
              <a:t>Website: </a:t>
            </a:r>
            <a:r>
              <a:rPr lang="en-ZA" u="sng" dirty="0">
                <a:latin typeface="Trebuchet MS" panose="020B0603020202020204" pitchFamily="34" charset="0"/>
                <a:hlinkClick r:id="rId3"/>
              </a:rPr>
              <a:t>www.southafrica.net</a:t>
            </a:r>
            <a:endParaRPr lang="en-ZA" dirty="0">
              <a:latin typeface="Trebuchet MS" panose="020B0603020202020204" pitchFamily="34" charset="0"/>
            </a:endParaRPr>
          </a:p>
        </p:txBody>
      </p:sp>
      <p:sp>
        <p:nvSpPr>
          <p:cNvPr id="5" name="TextBox 4"/>
          <p:cNvSpPr txBox="1"/>
          <p:nvPr/>
        </p:nvSpPr>
        <p:spPr bwMode="auto">
          <a:xfrm>
            <a:off x="4621472" y="1139496"/>
            <a:ext cx="3936016" cy="2677656"/>
          </a:xfrm>
          <a:prstGeom prst="rect">
            <a:avLst/>
          </a:prstGeom>
          <a:noFill/>
          <a:ln w="9525">
            <a:noFill/>
            <a:miter lim="800000"/>
            <a:headEnd/>
            <a:tailEnd/>
          </a:ln>
          <a:effectLst/>
        </p:spPr>
        <p:txBody>
          <a:bodyPr wrap="square" rtlCol="0" anchor="b">
            <a:spAutoFit/>
          </a:bodyPr>
          <a:lstStyle/>
          <a:p>
            <a:pPr lvl="0"/>
            <a:r>
              <a:rPr lang="en-ZA" b="1" dirty="0">
                <a:latin typeface="Trebuchet MS" panose="020B0603020202020204" pitchFamily="34" charset="0"/>
              </a:rPr>
              <a:t>Nigeria</a:t>
            </a:r>
            <a:endParaRPr lang="en-ZA" dirty="0">
              <a:latin typeface="Trebuchet MS" panose="020B0603020202020204" pitchFamily="34" charset="0"/>
            </a:endParaRPr>
          </a:p>
          <a:p>
            <a:r>
              <a:rPr lang="en-ZA" dirty="0">
                <a:latin typeface="Trebuchet MS" panose="020B0603020202020204" pitchFamily="34" charset="0"/>
              </a:rPr>
              <a:t>South African Tourism</a:t>
            </a:r>
          </a:p>
          <a:p>
            <a:r>
              <a:rPr lang="en-ZA" dirty="0">
                <a:latin typeface="Trebuchet MS" panose="020B0603020202020204" pitchFamily="34" charset="0"/>
              </a:rPr>
              <a:t>8th Floor Church Gate Towers 2, Plot PC 31, Church Gate Street, Victoria Island</a:t>
            </a:r>
          </a:p>
          <a:p>
            <a:r>
              <a:rPr lang="en-ZA" dirty="0">
                <a:latin typeface="Trebuchet MS" panose="020B0603020202020204" pitchFamily="34" charset="0"/>
              </a:rPr>
              <a:t>Lagos</a:t>
            </a:r>
          </a:p>
          <a:p>
            <a:r>
              <a:rPr lang="en-ZA" dirty="0">
                <a:latin typeface="Trebuchet MS" panose="020B0603020202020204" pitchFamily="34" charset="0"/>
              </a:rPr>
              <a:t>Telephone: (+234) 01 270 0219 20</a:t>
            </a:r>
          </a:p>
          <a:p>
            <a:r>
              <a:rPr lang="en-ZA" dirty="0">
                <a:latin typeface="Trebuchet MS" panose="020B0603020202020204" pitchFamily="34" charset="0"/>
              </a:rPr>
              <a:t>Email: </a:t>
            </a:r>
            <a:r>
              <a:rPr lang="en-ZA" u="sng" dirty="0">
                <a:latin typeface="Trebuchet MS" panose="020B0603020202020204" pitchFamily="34" charset="0"/>
                <a:hlinkClick r:id="rId5"/>
              </a:rPr>
              <a:t>info@southafrica.net</a:t>
            </a:r>
            <a:endParaRPr lang="en-ZA" dirty="0">
              <a:latin typeface="Trebuchet MS" panose="020B0603020202020204" pitchFamily="34" charset="0"/>
            </a:endParaRPr>
          </a:p>
          <a:p>
            <a:r>
              <a:rPr lang="en-ZA" dirty="0">
                <a:latin typeface="Trebuchet MS" panose="020B0603020202020204" pitchFamily="34" charset="0"/>
              </a:rPr>
              <a:t>Website: </a:t>
            </a:r>
            <a:r>
              <a:rPr lang="en-ZA" u="sng" dirty="0">
                <a:latin typeface="Trebuchet MS" panose="020B0603020202020204" pitchFamily="34" charset="0"/>
                <a:hlinkClick r:id="rId3"/>
              </a:rPr>
              <a:t>www.southafrica.net</a:t>
            </a:r>
            <a:endParaRPr lang="en-ZA" dirty="0">
              <a:latin typeface="Trebuchet MS" panose="020B0603020202020204" pitchFamily="34" charset="0"/>
            </a:endParaRPr>
          </a:p>
          <a:p>
            <a:r>
              <a:rPr lang="en-ZA" dirty="0">
                <a:latin typeface="Trebuchet MS" panose="020B0603020202020204" pitchFamily="34" charset="0"/>
              </a:rPr>
              <a:t> </a:t>
            </a:r>
          </a:p>
          <a:p>
            <a:pPr lvl="0"/>
            <a:r>
              <a:rPr lang="en-ZA" b="1" dirty="0">
                <a:latin typeface="Trebuchet MS" panose="020B0603020202020204" pitchFamily="34" charset="0"/>
              </a:rPr>
              <a:t>France</a:t>
            </a:r>
            <a:endParaRPr lang="en-ZA" dirty="0">
              <a:latin typeface="Trebuchet MS" panose="020B0603020202020204" pitchFamily="34" charset="0"/>
            </a:endParaRPr>
          </a:p>
          <a:p>
            <a:r>
              <a:rPr lang="en-ZA" dirty="0">
                <a:latin typeface="Trebuchet MS" panose="020B0603020202020204" pitchFamily="34" charset="0"/>
              </a:rPr>
              <a:t>South African Tourism moved out of its Paris office accommodation due to the high cost of rental. The offices were then housed in virtual offices in Paris while suitable offices were being sought. </a:t>
            </a:r>
          </a:p>
        </p:txBody>
      </p:sp>
    </p:spTree>
    <p:extLst>
      <p:ext uri="{BB962C8B-B14F-4D97-AF65-F5344CB8AC3E}">
        <p14:creationId xmlns:p14="http://schemas.microsoft.com/office/powerpoint/2010/main" xmlns="" val="17639777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Text Placeholder 2"/>
          <p:cNvSpPr>
            <a:spLocks noGrp="1"/>
          </p:cNvSpPr>
          <p:nvPr>
            <p:ph type="body" sz="quarter" idx="12"/>
          </p:nvPr>
        </p:nvSpPr>
        <p:spPr/>
        <p:txBody>
          <a:bodyPr/>
          <a:lstStyle/>
          <a:p>
            <a:endParaRPr lang="en-ZA" dirty="0"/>
          </a:p>
        </p:txBody>
      </p:sp>
    </p:spTree>
    <p:extLst>
      <p:ext uri="{BB962C8B-B14F-4D97-AF65-F5344CB8AC3E}">
        <p14:creationId xmlns:p14="http://schemas.microsoft.com/office/powerpoint/2010/main" xmlns="" val="2619330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14" name="Object 9" hidden="1">
            <a:extLst>
              <a:ext uri="{FF2B5EF4-FFF2-40B4-BE49-F238E27FC236}">
                <a16:creationId xmlns:a16="http://schemas.microsoft.com/office/drawing/2014/main" xmlns="" id="{DEC89187-7D31-42D5-AC2B-DD69C011E29E}"/>
              </a:ext>
            </a:extLst>
          </p:cNvPr>
          <p:cNvGraphicFramePr>
            <a:graphicFrameLocks noChangeAspect="1"/>
          </p:cNvGraphicFramePr>
          <p:nvPr/>
        </p:nvGraphicFramePr>
        <p:xfrm>
          <a:off x="1588" y="1588"/>
          <a:ext cx="1587" cy="1587"/>
        </p:xfrm>
        <a:graphic>
          <a:graphicData uri="http://schemas.openxmlformats.org/presentationml/2006/ole">
            <p:oleObj spid="_x0000_s339027" name="think-cell Slide" r:id="rId4" imgW="360" imgH="360" progId="">
              <p:embed/>
            </p:oleObj>
          </a:graphicData>
        </a:graphic>
      </p:graphicFrame>
      <p:sp>
        <p:nvSpPr>
          <p:cNvPr id="40" name="Isosceles Triangle 39">
            <a:extLst>
              <a:ext uri="{FF2B5EF4-FFF2-40B4-BE49-F238E27FC236}">
                <a16:creationId xmlns:a16="http://schemas.microsoft.com/office/drawing/2014/main" xmlns="" id="{FA55CA87-C1AC-4CAC-9D7A-5F2A91DEC146}"/>
              </a:ext>
            </a:extLst>
          </p:cNvPr>
          <p:cNvSpPr/>
          <p:nvPr/>
        </p:nvSpPr>
        <p:spPr>
          <a:xfrm rot="16200000">
            <a:off x="259556" y="2821782"/>
            <a:ext cx="168275" cy="138112"/>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latin typeface="Calibri" panose="020F0502020204030204" pitchFamily="34" charset="0"/>
            </a:endParaRPr>
          </a:p>
        </p:txBody>
      </p:sp>
      <p:sp>
        <p:nvSpPr>
          <p:cNvPr id="41" name="Isosceles Triangle 40">
            <a:extLst>
              <a:ext uri="{FF2B5EF4-FFF2-40B4-BE49-F238E27FC236}">
                <a16:creationId xmlns:a16="http://schemas.microsoft.com/office/drawing/2014/main" xmlns="" id="{B4DAD5CC-A064-4A19-9D4E-6C99A3807A3B}"/>
              </a:ext>
            </a:extLst>
          </p:cNvPr>
          <p:cNvSpPr/>
          <p:nvPr/>
        </p:nvSpPr>
        <p:spPr>
          <a:xfrm rot="16200000">
            <a:off x="260350" y="1757363"/>
            <a:ext cx="166688" cy="138112"/>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latin typeface="Calibri" panose="020F0502020204030204" pitchFamily="34" charset="0"/>
            </a:endParaRPr>
          </a:p>
        </p:txBody>
      </p:sp>
      <p:sp>
        <p:nvSpPr>
          <p:cNvPr id="68" name="Isosceles Triangle 67">
            <a:extLst>
              <a:ext uri="{FF2B5EF4-FFF2-40B4-BE49-F238E27FC236}">
                <a16:creationId xmlns:a16="http://schemas.microsoft.com/office/drawing/2014/main" xmlns="" id="{2EE71CAA-065B-49CC-9CCF-6840A0BEC389}"/>
              </a:ext>
            </a:extLst>
          </p:cNvPr>
          <p:cNvSpPr/>
          <p:nvPr/>
        </p:nvSpPr>
        <p:spPr>
          <a:xfrm rot="16200000">
            <a:off x="259556" y="4361657"/>
            <a:ext cx="168275" cy="138112"/>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latin typeface="Calibri" panose="020F0502020204030204" pitchFamily="34" charset="0"/>
            </a:endParaRPr>
          </a:p>
        </p:txBody>
      </p:sp>
      <p:sp>
        <p:nvSpPr>
          <p:cNvPr id="77" name="Isosceles Triangle 76">
            <a:extLst>
              <a:ext uri="{FF2B5EF4-FFF2-40B4-BE49-F238E27FC236}">
                <a16:creationId xmlns:a16="http://schemas.microsoft.com/office/drawing/2014/main" xmlns="" id="{21157140-81F8-47F1-9C07-FCC152F587CF}"/>
              </a:ext>
            </a:extLst>
          </p:cNvPr>
          <p:cNvSpPr/>
          <p:nvPr/>
        </p:nvSpPr>
        <p:spPr>
          <a:xfrm rot="16200000">
            <a:off x="259556" y="5923757"/>
            <a:ext cx="168275" cy="138112"/>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latin typeface="Calibri" panose="020F0502020204030204" pitchFamily="34" charset="0"/>
            </a:endParaRPr>
          </a:p>
        </p:txBody>
      </p:sp>
      <p:sp>
        <p:nvSpPr>
          <p:cNvPr id="81" name="Isosceles Triangle 80">
            <a:extLst>
              <a:ext uri="{FF2B5EF4-FFF2-40B4-BE49-F238E27FC236}">
                <a16:creationId xmlns:a16="http://schemas.microsoft.com/office/drawing/2014/main" xmlns="" id="{B966E1A9-8CC9-46ED-A762-31F82FB98E56}"/>
              </a:ext>
            </a:extLst>
          </p:cNvPr>
          <p:cNvSpPr/>
          <p:nvPr/>
        </p:nvSpPr>
        <p:spPr>
          <a:xfrm rot="16200000">
            <a:off x="259556" y="4837907"/>
            <a:ext cx="168275" cy="138112"/>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latin typeface="Calibri" panose="020F0502020204030204" pitchFamily="34" charset="0"/>
            </a:endParaRPr>
          </a:p>
        </p:txBody>
      </p:sp>
      <p:sp>
        <p:nvSpPr>
          <p:cNvPr id="38" name="Rectangle 37">
            <a:extLst>
              <a:ext uri="{FF2B5EF4-FFF2-40B4-BE49-F238E27FC236}">
                <a16:creationId xmlns:a16="http://schemas.microsoft.com/office/drawing/2014/main" xmlns="" id="{230A6A6D-5D38-41F2-BD3A-A64F93353588}"/>
              </a:ext>
            </a:extLst>
          </p:cNvPr>
          <p:cNvSpPr/>
          <p:nvPr/>
        </p:nvSpPr>
        <p:spPr>
          <a:xfrm>
            <a:off x="400050" y="1079500"/>
            <a:ext cx="8335963" cy="5291138"/>
          </a:xfrm>
          <a:prstGeom prst="rect">
            <a:avLst/>
          </a:prstGeom>
          <a:solidFill>
            <a:schemeClr val="bg1"/>
          </a:solidFill>
          <a:ln>
            <a:noFill/>
          </a:ln>
          <a:effectLst>
            <a:outerShdw blurRad="889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ZA" dirty="0">
              <a:latin typeface="Calibri" panose="020F0502020204030204" pitchFamily="34" charset="0"/>
            </a:endParaRPr>
          </a:p>
        </p:txBody>
      </p:sp>
      <p:cxnSp>
        <p:nvCxnSpPr>
          <p:cNvPr id="34" name="Straight Connector 33">
            <a:extLst>
              <a:ext uri="{FF2B5EF4-FFF2-40B4-BE49-F238E27FC236}">
                <a16:creationId xmlns:a16="http://schemas.microsoft.com/office/drawing/2014/main" xmlns="" id="{9D622955-B986-4273-8A84-C7C34E409C59}"/>
              </a:ext>
            </a:extLst>
          </p:cNvPr>
          <p:cNvCxnSpPr/>
          <p:nvPr/>
        </p:nvCxnSpPr>
        <p:spPr>
          <a:xfrm>
            <a:off x="490538" y="3095625"/>
            <a:ext cx="8201025"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57AB64EA-A9F5-4817-97A0-D6E84FC9EF01}"/>
              </a:ext>
            </a:extLst>
          </p:cNvPr>
          <p:cNvCxnSpPr/>
          <p:nvPr/>
        </p:nvCxnSpPr>
        <p:spPr>
          <a:xfrm>
            <a:off x="490538" y="4649788"/>
            <a:ext cx="8201025"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xmlns="" id="{80597EA4-1F5B-4CAC-A0F4-404B48BFE207}"/>
              </a:ext>
            </a:extLst>
          </p:cNvPr>
          <p:cNvSpPr/>
          <p:nvPr/>
        </p:nvSpPr>
        <p:spPr>
          <a:xfrm>
            <a:off x="400050" y="1079500"/>
            <a:ext cx="8335963" cy="523875"/>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p>
        </p:txBody>
      </p:sp>
      <p:cxnSp>
        <p:nvCxnSpPr>
          <p:cNvPr id="37" name="Straight Arrow Connector 36">
            <a:extLst>
              <a:ext uri="{FF2B5EF4-FFF2-40B4-BE49-F238E27FC236}">
                <a16:creationId xmlns:a16="http://schemas.microsoft.com/office/drawing/2014/main" xmlns="" id="{D54473E1-F8B2-46CF-82E0-68611056D13C}"/>
              </a:ext>
            </a:extLst>
          </p:cNvPr>
          <p:cNvCxnSpPr/>
          <p:nvPr/>
        </p:nvCxnSpPr>
        <p:spPr>
          <a:xfrm>
            <a:off x="461963" y="1317625"/>
            <a:ext cx="8208962" cy="0"/>
          </a:xfrm>
          <a:prstGeom prst="straightConnector1">
            <a:avLst/>
          </a:prstGeom>
          <a:ln>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4525" name="Title 1">
            <a:extLst>
              <a:ext uri="{FF2B5EF4-FFF2-40B4-BE49-F238E27FC236}">
                <a16:creationId xmlns:a16="http://schemas.microsoft.com/office/drawing/2014/main" xmlns="" id="{61E093D0-048F-4947-8025-D6547DC3073D}"/>
              </a:ext>
            </a:extLst>
          </p:cNvPr>
          <p:cNvSpPr>
            <a:spLocks noGrp="1"/>
          </p:cNvSpPr>
          <p:nvPr>
            <p:ph type="title"/>
          </p:nvPr>
        </p:nvSpPr>
        <p:spPr>
          <a:xfrm>
            <a:off x="142875" y="19050"/>
            <a:ext cx="8593138" cy="785813"/>
          </a:xfrm>
        </p:spPr>
        <p:txBody>
          <a:bodyPr lIns="45720" rIns="45720" anchor="b"/>
          <a:lstStyle/>
          <a:p>
            <a:pPr>
              <a:lnSpc>
                <a:spcPct val="100000"/>
              </a:lnSpc>
            </a:pPr>
            <a:r>
              <a:rPr lang="en-ZA" altLang="en-US" sz="1600" dirty="0">
                <a:cs typeface="Arial" panose="020B0604020202020204" pitchFamily="34" charset="0"/>
              </a:rPr>
              <a:t>To contribute to the inclusive economic growth of South Africa, currently, SA Tourism operates across two areas, viz., Leisure Tourism and  Business Events under pinned by our  Quality Assurance or Brand experience</a:t>
            </a:r>
          </a:p>
        </p:txBody>
      </p:sp>
      <p:sp>
        <p:nvSpPr>
          <p:cNvPr id="21" name="TextBox 20">
            <a:extLst>
              <a:ext uri="{FF2B5EF4-FFF2-40B4-BE49-F238E27FC236}">
                <a16:creationId xmlns:a16="http://schemas.microsoft.com/office/drawing/2014/main" xmlns="" id="{26577CA2-1855-4287-8AEA-7995195EE933}"/>
              </a:ext>
            </a:extLst>
          </p:cNvPr>
          <p:cNvSpPr txBox="1"/>
          <p:nvPr/>
        </p:nvSpPr>
        <p:spPr bwMode="auto">
          <a:xfrm>
            <a:off x="938213" y="1108075"/>
            <a:ext cx="7442200" cy="468313"/>
          </a:xfrm>
          <a:prstGeom prst="rect">
            <a:avLst/>
          </a:prstGeom>
          <a:solidFill>
            <a:schemeClr val="bg2">
              <a:lumMod val="40000"/>
              <a:lumOff val="60000"/>
            </a:schemeClr>
          </a:solidFill>
          <a:ln w="9525">
            <a:noFill/>
            <a:miter lim="800000"/>
            <a:headEnd/>
            <a:tailEnd/>
          </a:ln>
        </p:spPr>
        <p:txBody>
          <a:bodyPr lIns="18288" tIns="18288" rIns="18288" bIns="18288" anchor="ctr">
            <a:spAutoFit/>
          </a:bodyPr>
          <a:lstStyle/>
          <a:p>
            <a:pPr marL="1588" indent="-3175" algn="ctr" defTabSz="114297">
              <a:spcBef>
                <a:spcPts val="600"/>
              </a:spcBef>
              <a:defRPr/>
            </a:pPr>
            <a:r>
              <a:rPr lang="en-ZA" sz="1400" b="1" spc="300" dirty="0">
                <a:ea typeface="ヒラギノ角ゴ Pro W3" pitchFamily="-84" charset="-128"/>
                <a:cs typeface="Arial" panose="020B0604020202020204" pitchFamily="34" charset="0"/>
              </a:rPr>
              <a:t>SA TOURISM’S VISION, MISSION, ROLES AND RESPONSIBILITIES</a:t>
            </a:r>
          </a:p>
        </p:txBody>
      </p:sp>
      <p:sp>
        <p:nvSpPr>
          <p:cNvPr id="64527" name="Rectangle 61">
            <a:extLst>
              <a:ext uri="{FF2B5EF4-FFF2-40B4-BE49-F238E27FC236}">
                <a16:creationId xmlns:a16="http://schemas.microsoft.com/office/drawing/2014/main" xmlns="" id="{2BAD9873-1F5C-463C-B261-161B37337EA6}"/>
              </a:ext>
            </a:extLst>
          </p:cNvPr>
          <p:cNvSpPr>
            <a:spLocks noChangeArrowheads="1"/>
          </p:cNvSpPr>
          <p:nvPr/>
        </p:nvSpPr>
        <p:spPr bwMode="auto">
          <a:xfrm>
            <a:off x="1722438" y="1920875"/>
            <a:ext cx="6923087" cy="7397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ヒラギノ角ゴ Pro W3"/>
                <a:cs typeface="ヒラギノ角ゴ Pro W3"/>
              </a:defRPr>
            </a:lvl1pPr>
            <a:lvl2pPr>
              <a:defRPr sz="2400">
                <a:solidFill>
                  <a:schemeClr val="tx1"/>
                </a:solidFill>
                <a:latin typeface="Arial" panose="020B0604020202020204" pitchFamily="34" charset="0"/>
                <a:ea typeface="ヒラギノ角ゴ Pro W3"/>
                <a:cs typeface="ヒラギノ角ゴ Pro W3"/>
              </a:defRPr>
            </a:lvl2pPr>
            <a:lvl3pPr>
              <a:defRPr sz="2400">
                <a:solidFill>
                  <a:schemeClr val="tx1"/>
                </a:solidFill>
                <a:latin typeface="Arial" panose="020B0604020202020204" pitchFamily="34" charset="0"/>
                <a:ea typeface="ヒラギノ角ゴ Pro W3"/>
                <a:cs typeface="ヒラギノ角ゴ Pro W3"/>
              </a:defRPr>
            </a:lvl3pPr>
            <a:lvl4pPr>
              <a:defRPr sz="2400">
                <a:solidFill>
                  <a:schemeClr val="tx1"/>
                </a:solidFill>
                <a:latin typeface="Arial" panose="020B0604020202020204" pitchFamily="34" charset="0"/>
                <a:ea typeface="ヒラギノ角ゴ Pro W3"/>
                <a:cs typeface="ヒラギノ角ゴ Pro W3"/>
              </a:defRPr>
            </a:lvl4pPr>
            <a:lvl5pPr>
              <a:defRPr sz="2400">
                <a:solidFill>
                  <a:schemeClr val="tx1"/>
                </a:solidFill>
                <a:latin typeface="Arial" panose="020B0604020202020204" pitchFamily="34" charset="0"/>
                <a:ea typeface="ヒラギノ角ゴ Pro W3"/>
                <a:cs typeface="ヒラギノ角ゴ Pro W3"/>
              </a:defRPr>
            </a:lvl5pPr>
            <a:lvl6pPr marL="2284413" indent="1588"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741613" indent="1588"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198813" indent="1588"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656013" indent="1588"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lvl="1" algn="just">
              <a:spcBef>
                <a:spcPct val="20000"/>
              </a:spcBef>
              <a:buClr>
                <a:srgbClr val="000000"/>
              </a:buClr>
              <a:buSzPct val="60000"/>
            </a:pPr>
            <a:r>
              <a:rPr lang="en-ZA" altLang="en-US" sz="1400" b="1" i="1">
                <a:cs typeface="Arial" panose="020B0604020202020204" pitchFamily="34" charset="0"/>
              </a:rPr>
              <a:t>“To position South Africa as an exceptional tourist and business events destination that offers a value-for-money, quality tourist experience that is diverse and unique”</a:t>
            </a:r>
          </a:p>
        </p:txBody>
      </p:sp>
      <p:sp>
        <p:nvSpPr>
          <p:cNvPr id="63" name="Rectangle 62">
            <a:extLst>
              <a:ext uri="{FF2B5EF4-FFF2-40B4-BE49-F238E27FC236}">
                <a16:creationId xmlns:a16="http://schemas.microsoft.com/office/drawing/2014/main" xmlns="" id="{390B4CCA-F9CB-45D7-B4CD-D40011EE036E}"/>
              </a:ext>
            </a:extLst>
          </p:cNvPr>
          <p:cNvSpPr/>
          <p:nvPr/>
        </p:nvSpPr>
        <p:spPr>
          <a:xfrm>
            <a:off x="73025" y="6413500"/>
            <a:ext cx="8997950" cy="265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anchor="b"/>
          <a:lstStyle/>
          <a:p>
            <a:pPr>
              <a:defRPr/>
            </a:pPr>
            <a:r>
              <a:rPr lang="en-ZA" sz="800" dirty="0">
                <a:solidFill>
                  <a:schemeClr val="tx1"/>
                </a:solidFill>
                <a:latin typeface="Calibri" panose="020F0502020204030204" pitchFamily="34" charset="0"/>
              </a:rPr>
              <a:t>Source: SA Tourism 2013-2021 Final Strategic Plan</a:t>
            </a:r>
          </a:p>
        </p:txBody>
      </p:sp>
      <p:sp>
        <p:nvSpPr>
          <p:cNvPr id="64529" name="Rectangle 70">
            <a:extLst>
              <a:ext uri="{FF2B5EF4-FFF2-40B4-BE49-F238E27FC236}">
                <a16:creationId xmlns:a16="http://schemas.microsoft.com/office/drawing/2014/main" xmlns="" id="{2AB09FD9-FB6B-4BD6-ACC3-08A389205E1C}"/>
              </a:ext>
            </a:extLst>
          </p:cNvPr>
          <p:cNvSpPr>
            <a:spLocks noChangeArrowheads="1"/>
          </p:cNvSpPr>
          <p:nvPr/>
        </p:nvSpPr>
        <p:spPr bwMode="auto">
          <a:xfrm>
            <a:off x="1722438" y="3595688"/>
            <a:ext cx="6923087" cy="55403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ヒラギノ角ゴ Pro W3"/>
                <a:cs typeface="ヒラギノ角ゴ Pro W3"/>
              </a:defRPr>
            </a:lvl1pPr>
            <a:lvl2pPr>
              <a:defRPr sz="2400">
                <a:solidFill>
                  <a:schemeClr val="tx1"/>
                </a:solidFill>
                <a:latin typeface="Arial" panose="020B0604020202020204" pitchFamily="34" charset="0"/>
                <a:ea typeface="ヒラギノ角ゴ Pro W3"/>
                <a:cs typeface="ヒラギノ角ゴ Pro W3"/>
              </a:defRPr>
            </a:lvl2pPr>
            <a:lvl3pPr>
              <a:defRPr sz="2400">
                <a:solidFill>
                  <a:schemeClr val="tx1"/>
                </a:solidFill>
                <a:latin typeface="Arial" panose="020B0604020202020204" pitchFamily="34" charset="0"/>
                <a:ea typeface="ヒラギノ角ゴ Pro W3"/>
                <a:cs typeface="ヒラギノ角ゴ Pro W3"/>
              </a:defRPr>
            </a:lvl3pPr>
            <a:lvl4pPr>
              <a:defRPr sz="2400">
                <a:solidFill>
                  <a:schemeClr val="tx1"/>
                </a:solidFill>
                <a:latin typeface="Arial" panose="020B0604020202020204" pitchFamily="34" charset="0"/>
                <a:ea typeface="ヒラギノ角ゴ Pro W3"/>
                <a:cs typeface="ヒラギノ角ゴ Pro W3"/>
              </a:defRPr>
            </a:lvl4pPr>
            <a:lvl5pPr>
              <a:defRPr sz="2400">
                <a:solidFill>
                  <a:schemeClr val="tx1"/>
                </a:solidFill>
                <a:latin typeface="Arial" panose="020B0604020202020204" pitchFamily="34" charset="0"/>
                <a:ea typeface="ヒラギノ角ゴ Pro W3"/>
                <a:cs typeface="ヒラギノ角ゴ Pro W3"/>
              </a:defRPr>
            </a:lvl5pPr>
            <a:lvl6pPr marL="2284413" indent="1588"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741613" indent="1588"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198813" indent="1588"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656013" indent="1588"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lvl="1" algn="just">
              <a:spcBef>
                <a:spcPct val="20000"/>
              </a:spcBef>
              <a:buClr>
                <a:srgbClr val="000000"/>
              </a:buClr>
              <a:buSzPct val="60000"/>
            </a:pPr>
            <a:r>
              <a:rPr lang="en-ZA" altLang="en-US" sz="1600" b="1" i="1">
                <a:latin typeface="Calibri" panose="020F0502020204030204" pitchFamily="34" charset="0"/>
                <a:cs typeface="Arial" panose="020B0604020202020204" pitchFamily="34" charset="0"/>
              </a:rPr>
              <a:t>“</a:t>
            </a:r>
            <a:r>
              <a:rPr lang="en-ZA" altLang="en-US" sz="1400" b="1" i="1">
                <a:cs typeface="Arial" panose="020B0604020202020204" pitchFamily="34" charset="0"/>
              </a:rPr>
              <a:t>To contribute to inclusive economic growth by increasing the volume of tourists and the value contributed to the South African economy”</a:t>
            </a:r>
          </a:p>
        </p:txBody>
      </p:sp>
      <p:sp>
        <p:nvSpPr>
          <p:cNvPr id="78" name="Rounded Rectangle 77">
            <a:extLst>
              <a:ext uri="{FF2B5EF4-FFF2-40B4-BE49-F238E27FC236}">
                <a16:creationId xmlns:a16="http://schemas.microsoft.com/office/drawing/2014/main" xmlns="" id="{09DCA1A2-B915-432A-BB08-0F01CB101C67}"/>
              </a:ext>
            </a:extLst>
          </p:cNvPr>
          <p:cNvSpPr/>
          <p:nvPr/>
        </p:nvSpPr>
        <p:spPr>
          <a:xfrm>
            <a:off x="2597150" y="4965700"/>
            <a:ext cx="1765300" cy="611188"/>
          </a:xfrm>
          <a:prstGeom prst="roundRect">
            <a:avLst/>
          </a:prstGeom>
          <a:solidFill>
            <a:srgbClr val="EA9C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a:spcBef>
                <a:spcPct val="20000"/>
              </a:spcBef>
              <a:buClr>
                <a:srgbClr val="000000"/>
              </a:buClr>
              <a:buSzPct val="60000"/>
              <a:defRPr/>
            </a:pPr>
            <a:r>
              <a:rPr lang="en-ZA" sz="1600" b="1" dirty="0">
                <a:latin typeface="Calibri" panose="020F0502020204030204" pitchFamily="34" charset="0"/>
                <a:cs typeface="Arial" pitchFamily="34" charset="0"/>
              </a:rPr>
              <a:t>Leisure Tourism</a:t>
            </a:r>
          </a:p>
        </p:txBody>
      </p:sp>
      <p:sp>
        <p:nvSpPr>
          <p:cNvPr id="79" name="Rounded Rectangle 78">
            <a:extLst>
              <a:ext uri="{FF2B5EF4-FFF2-40B4-BE49-F238E27FC236}">
                <a16:creationId xmlns:a16="http://schemas.microsoft.com/office/drawing/2014/main" xmlns="" id="{33754EED-ACD6-4BF2-9B64-8B9D33B605DD}"/>
              </a:ext>
            </a:extLst>
          </p:cNvPr>
          <p:cNvSpPr/>
          <p:nvPr/>
        </p:nvSpPr>
        <p:spPr>
          <a:xfrm>
            <a:off x="5857875" y="5021263"/>
            <a:ext cx="1763713" cy="611187"/>
          </a:xfrm>
          <a:prstGeom prst="roundRect">
            <a:avLst/>
          </a:prstGeom>
          <a:solidFill>
            <a:srgbClr val="D40D1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a:spcBef>
                <a:spcPct val="20000"/>
              </a:spcBef>
              <a:buClr>
                <a:srgbClr val="000000"/>
              </a:buClr>
              <a:buSzPct val="60000"/>
              <a:defRPr/>
            </a:pPr>
            <a:r>
              <a:rPr lang="en-ZA" sz="1600" b="1" dirty="0">
                <a:latin typeface="Calibri" panose="020F0502020204030204" pitchFamily="34" charset="0"/>
                <a:cs typeface="Arial" pitchFamily="34" charset="0"/>
              </a:rPr>
              <a:t>Business Events</a:t>
            </a:r>
          </a:p>
        </p:txBody>
      </p:sp>
      <p:sp>
        <p:nvSpPr>
          <p:cNvPr id="80" name="Rounded Rectangle 79">
            <a:extLst>
              <a:ext uri="{FF2B5EF4-FFF2-40B4-BE49-F238E27FC236}">
                <a16:creationId xmlns:a16="http://schemas.microsoft.com/office/drawing/2014/main" xmlns="" id="{C93E2F8A-A7DF-4261-9001-CA450DEED338}"/>
              </a:ext>
            </a:extLst>
          </p:cNvPr>
          <p:cNvSpPr/>
          <p:nvPr/>
        </p:nvSpPr>
        <p:spPr>
          <a:xfrm>
            <a:off x="1979613" y="5734050"/>
            <a:ext cx="6408737" cy="571500"/>
          </a:xfrm>
          <a:prstGeom prst="roundRect">
            <a:avLst/>
          </a:prstGeom>
          <a:solidFill>
            <a:srgbClr val="002060"/>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a:spcBef>
                <a:spcPct val="20000"/>
              </a:spcBef>
              <a:buClr>
                <a:srgbClr val="000000"/>
              </a:buClr>
              <a:buSzPct val="60000"/>
              <a:defRPr/>
            </a:pPr>
            <a:r>
              <a:rPr lang="en-ZA" sz="1600" b="1" dirty="0">
                <a:latin typeface="Calibri" panose="020F0502020204030204" pitchFamily="34" charset="0"/>
                <a:cs typeface="Arial" pitchFamily="34" charset="0"/>
              </a:rPr>
              <a:t>Quality Assurance</a:t>
            </a:r>
          </a:p>
        </p:txBody>
      </p:sp>
      <p:cxnSp>
        <p:nvCxnSpPr>
          <p:cNvPr id="14" name="Straight Arrow Connector 13">
            <a:extLst>
              <a:ext uri="{FF2B5EF4-FFF2-40B4-BE49-F238E27FC236}">
                <a16:creationId xmlns:a16="http://schemas.microsoft.com/office/drawing/2014/main" xmlns="" id="{A3B0A400-E610-4194-A5B6-B10BA9DEDB8D}"/>
              </a:ext>
            </a:extLst>
          </p:cNvPr>
          <p:cNvCxnSpPr/>
          <p:nvPr/>
        </p:nvCxnSpPr>
        <p:spPr>
          <a:xfrm>
            <a:off x="935038" y="2852738"/>
            <a:ext cx="0" cy="546100"/>
          </a:xfrm>
          <a:prstGeom prst="straightConnector1">
            <a:avLst/>
          </a:prstGeom>
          <a:ln w="381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4534" name="Rectangle 82">
            <a:extLst>
              <a:ext uri="{FF2B5EF4-FFF2-40B4-BE49-F238E27FC236}">
                <a16:creationId xmlns:a16="http://schemas.microsoft.com/office/drawing/2014/main" xmlns="" id="{F30E0EB5-9FC0-492E-BD8B-D99B4D801459}"/>
              </a:ext>
            </a:extLst>
          </p:cNvPr>
          <p:cNvSpPr>
            <a:spLocks noChangeArrowheads="1"/>
          </p:cNvSpPr>
          <p:nvPr/>
        </p:nvSpPr>
        <p:spPr bwMode="auto">
          <a:xfrm>
            <a:off x="1271588" y="2974975"/>
            <a:ext cx="4721225" cy="2762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ヒラギノ角ゴ Pro W3"/>
                <a:cs typeface="ヒラギノ角ゴ Pro W3"/>
              </a:defRPr>
            </a:lvl1pPr>
            <a:lvl2pPr>
              <a:defRPr sz="2400">
                <a:solidFill>
                  <a:schemeClr val="tx1"/>
                </a:solidFill>
                <a:latin typeface="Arial" panose="020B0604020202020204" pitchFamily="34" charset="0"/>
                <a:ea typeface="ヒラギノ角ゴ Pro W3"/>
                <a:cs typeface="ヒラギノ角ゴ Pro W3"/>
              </a:defRPr>
            </a:lvl2pPr>
            <a:lvl3pPr>
              <a:defRPr sz="2400">
                <a:solidFill>
                  <a:schemeClr val="tx1"/>
                </a:solidFill>
                <a:latin typeface="Arial" panose="020B0604020202020204" pitchFamily="34" charset="0"/>
                <a:ea typeface="ヒラギノ角ゴ Pro W3"/>
                <a:cs typeface="ヒラギノ角ゴ Pro W3"/>
              </a:defRPr>
            </a:lvl3pPr>
            <a:lvl4pPr>
              <a:defRPr sz="2400">
                <a:solidFill>
                  <a:schemeClr val="tx1"/>
                </a:solidFill>
                <a:latin typeface="Arial" panose="020B0604020202020204" pitchFamily="34" charset="0"/>
                <a:ea typeface="ヒラギノ角ゴ Pro W3"/>
                <a:cs typeface="ヒラギノ角ゴ Pro W3"/>
              </a:defRPr>
            </a:lvl4pPr>
            <a:lvl5pPr>
              <a:defRPr sz="2400">
                <a:solidFill>
                  <a:schemeClr val="tx1"/>
                </a:solidFill>
                <a:latin typeface="Arial" panose="020B0604020202020204" pitchFamily="34" charset="0"/>
                <a:ea typeface="ヒラギノ角ゴ Pro W3"/>
                <a:cs typeface="ヒラギノ角ゴ Pro W3"/>
              </a:defRPr>
            </a:lvl5pPr>
            <a:lvl6pPr marL="2284413" indent="1588"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741613" indent="1588"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198813" indent="1588"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656013" indent="1588"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lvl="1" algn="ctr">
              <a:spcBef>
                <a:spcPct val="20000"/>
              </a:spcBef>
              <a:buClr>
                <a:srgbClr val="000000"/>
              </a:buClr>
              <a:buSzPct val="60000"/>
            </a:pPr>
            <a:r>
              <a:rPr lang="en-ZA" altLang="en-US" sz="1200">
                <a:latin typeface="Calibri" panose="020F0502020204030204" pitchFamily="34" charset="0"/>
                <a:cs typeface="Arial" panose="020B0604020202020204" pitchFamily="34" charset="0"/>
              </a:rPr>
              <a:t>SA Tourism’s vision is refined through a clear, defined mission statement</a:t>
            </a:r>
          </a:p>
        </p:txBody>
      </p:sp>
      <p:cxnSp>
        <p:nvCxnSpPr>
          <p:cNvPr id="84" name="Straight Arrow Connector 83">
            <a:extLst>
              <a:ext uri="{FF2B5EF4-FFF2-40B4-BE49-F238E27FC236}">
                <a16:creationId xmlns:a16="http://schemas.microsoft.com/office/drawing/2014/main" xmlns="" id="{46115A73-E036-48D7-9588-AAA376ED96D8}"/>
              </a:ext>
            </a:extLst>
          </p:cNvPr>
          <p:cNvCxnSpPr/>
          <p:nvPr/>
        </p:nvCxnSpPr>
        <p:spPr>
          <a:xfrm>
            <a:off x="935038" y="4397375"/>
            <a:ext cx="0" cy="546100"/>
          </a:xfrm>
          <a:prstGeom prst="straightConnector1">
            <a:avLst/>
          </a:prstGeom>
          <a:ln w="381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4536" name="Rectangle 84">
            <a:extLst>
              <a:ext uri="{FF2B5EF4-FFF2-40B4-BE49-F238E27FC236}">
                <a16:creationId xmlns:a16="http://schemas.microsoft.com/office/drawing/2014/main" xmlns="" id="{9E4F9EA9-F76F-43B2-A110-032E3EF1A529}"/>
              </a:ext>
            </a:extLst>
          </p:cNvPr>
          <p:cNvSpPr>
            <a:spLocks noChangeArrowheads="1"/>
          </p:cNvSpPr>
          <p:nvPr/>
        </p:nvSpPr>
        <p:spPr bwMode="auto">
          <a:xfrm>
            <a:off x="1271588" y="4525963"/>
            <a:ext cx="5673725" cy="2762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ヒラギノ角ゴ Pro W3"/>
                <a:cs typeface="ヒラギノ角ゴ Pro W3"/>
              </a:defRPr>
            </a:lvl1pPr>
            <a:lvl2pPr>
              <a:defRPr sz="2400">
                <a:solidFill>
                  <a:schemeClr val="tx1"/>
                </a:solidFill>
                <a:latin typeface="Arial" panose="020B0604020202020204" pitchFamily="34" charset="0"/>
                <a:ea typeface="ヒラギノ角ゴ Pro W3"/>
                <a:cs typeface="ヒラギノ角ゴ Pro W3"/>
              </a:defRPr>
            </a:lvl2pPr>
            <a:lvl3pPr>
              <a:defRPr sz="2400">
                <a:solidFill>
                  <a:schemeClr val="tx1"/>
                </a:solidFill>
                <a:latin typeface="Arial" panose="020B0604020202020204" pitchFamily="34" charset="0"/>
                <a:ea typeface="ヒラギノ角ゴ Pro W3"/>
                <a:cs typeface="ヒラギノ角ゴ Pro W3"/>
              </a:defRPr>
            </a:lvl3pPr>
            <a:lvl4pPr>
              <a:defRPr sz="2400">
                <a:solidFill>
                  <a:schemeClr val="tx1"/>
                </a:solidFill>
                <a:latin typeface="Arial" panose="020B0604020202020204" pitchFamily="34" charset="0"/>
                <a:ea typeface="ヒラギノ角ゴ Pro W3"/>
                <a:cs typeface="ヒラギノ角ゴ Pro W3"/>
              </a:defRPr>
            </a:lvl4pPr>
            <a:lvl5pPr>
              <a:defRPr sz="2400">
                <a:solidFill>
                  <a:schemeClr val="tx1"/>
                </a:solidFill>
                <a:latin typeface="Arial" panose="020B0604020202020204" pitchFamily="34" charset="0"/>
                <a:ea typeface="ヒラギノ角ゴ Pro W3"/>
                <a:cs typeface="ヒラギノ角ゴ Pro W3"/>
              </a:defRPr>
            </a:lvl5pPr>
            <a:lvl6pPr marL="2284413" indent="1588"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741613" indent="1588"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198813" indent="1588"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656013" indent="1588"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lvl="1" algn="ctr">
              <a:spcBef>
                <a:spcPct val="20000"/>
              </a:spcBef>
              <a:buClr>
                <a:srgbClr val="000000"/>
              </a:buClr>
              <a:buSzPct val="60000"/>
            </a:pPr>
            <a:r>
              <a:rPr lang="en-ZA" altLang="en-US" sz="1200">
                <a:latin typeface="Calibri" panose="020F0502020204030204" pitchFamily="34" charset="0"/>
                <a:cs typeface="Arial" panose="020B0604020202020204" pitchFamily="34" charset="0"/>
              </a:rPr>
              <a:t>SA Tourism’s mission is set to be delivered through the following business focus areas</a:t>
            </a:r>
          </a:p>
        </p:txBody>
      </p:sp>
      <p:sp>
        <p:nvSpPr>
          <p:cNvPr id="42" name="Rectangle 41">
            <a:extLst>
              <a:ext uri="{FF2B5EF4-FFF2-40B4-BE49-F238E27FC236}">
                <a16:creationId xmlns:a16="http://schemas.microsoft.com/office/drawing/2014/main" xmlns="" id="{97E021C8-ABB8-49D1-8602-D32FF5574B17}"/>
              </a:ext>
            </a:extLst>
          </p:cNvPr>
          <p:cNvSpPr/>
          <p:nvPr/>
        </p:nvSpPr>
        <p:spPr>
          <a:xfrm>
            <a:off x="274638" y="1827213"/>
            <a:ext cx="1320800" cy="1062037"/>
          </a:xfrm>
          <a:prstGeom prst="rect">
            <a:avLst/>
          </a:prstGeom>
          <a:solidFill>
            <a:srgbClr val="3E7B25"/>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 tIns="46800" rIns="46800" anchor="ctr"/>
          <a:lstStyle/>
          <a:p>
            <a:pPr algn="ctr">
              <a:defRPr/>
            </a:pPr>
            <a:r>
              <a:rPr lang="en-ZA" sz="1400" b="1" dirty="0">
                <a:latin typeface="Calibri" panose="020F0502020204030204" pitchFamily="34" charset="0"/>
              </a:rPr>
              <a:t>SA Tourism’s Vision</a:t>
            </a:r>
          </a:p>
        </p:txBody>
      </p:sp>
      <p:sp>
        <p:nvSpPr>
          <p:cNvPr id="72" name="Isosceles Triangle 71">
            <a:extLst>
              <a:ext uri="{FF2B5EF4-FFF2-40B4-BE49-F238E27FC236}">
                <a16:creationId xmlns:a16="http://schemas.microsoft.com/office/drawing/2014/main" xmlns="" id="{014A3E6F-DE09-43E1-8AE4-F8FC21EBD308}"/>
              </a:ext>
            </a:extLst>
          </p:cNvPr>
          <p:cNvSpPr/>
          <p:nvPr/>
        </p:nvSpPr>
        <p:spPr>
          <a:xfrm rot="16200000">
            <a:off x="259556" y="3298032"/>
            <a:ext cx="168275" cy="138112"/>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latin typeface="Calibri" panose="020F0502020204030204" pitchFamily="34" charset="0"/>
            </a:endParaRPr>
          </a:p>
        </p:txBody>
      </p:sp>
      <p:sp>
        <p:nvSpPr>
          <p:cNvPr id="75" name="Rectangle 74">
            <a:extLst>
              <a:ext uri="{FF2B5EF4-FFF2-40B4-BE49-F238E27FC236}">
                <a16:creationId xmlns:a16="http://schemas.microsoft.com/office/drawing/2014/main" xmlns="" id="{07F6A1B6-1843-4ECE-A86A-0CBABECCF567}"/>
              </a:ext>
            </a:extLst>
          </p:cNvPr>
          <p:cNvSpPr/>
          <p:nvPr/>
        </p:nvSpPr>
        <p:spPr>
          <a:xfrm>
            <a:off x="274638" y="3363913"/>
            <a:ext cx="1320800" cy="1062037"/>
          </a:xfrm>
          <a:prstGeom prst="rect">
            <a:avLst/>
          </a:prstGeom>
          <a:solidFill>
            <a:srgbClr val="3E7B25"/>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 tIns="46800" rIns="46800" anchor="ctr"/>
          <a:lstStyle/>
          <a:p>
            <a:pPr algn="ctr">
              <a:defRPr/>
            </a:pPr>
            <a:r>
              <a:rPr lang="en-ZA" sz="1400" b="1" dirty="0">
                <a:latin typeface="Calibri" panose="020F0502020204030204" pitchFamily="34" charset="0"/>
              </a:rPr>
              <a:t>SA Tourism’s Mission</a:t>
            </a:r>
          </a:p>
        </p:txBody>
      </p:sp>
      <p:sp>
        <p:nvSpPr>
          <p:cNvPr id="82" name="Rectangle 81">
            <a:extLst>
              <a:ext uri="{FF2B5EF4-FFF2-40B4-BE49-F238E27FC236}">
                <a16:creationId xmlns:a16="http://schemas.microsoft.com/office/drawing/2014/main" xmlns="" id="{542F56EA-39B3-4A84-8644-A0966BDC2FD5}"/>
              </a:ext>
            </a:extLst>
          </p:cNvPr>
          <p:cNvSpPr/>
          <p:nvPr/>
        </p:nvSpPr>
        <p:spPr>
          <a:xfrm>
            <a:off x="274638" y="4916488"/>
            <a:ext cx="1320800" cy="1063625"/>
          </a:xfrm>
          <a:prstGeom prst="rect">
            <a:avLst/>
          </a:prstGeom>
          <a:solidFill>
            <a:srgbClr val="3E7B25"/>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 tIns="46800" rIns="46800" anchor="ctr"/>
          <a:lstStyle/>
          <a:p>
            <a:pPr algn="ctr">
              <a:defRPr/>
            </a:pPr>
            <a:r>
              <a:rPr lang="en-ZA" sz="1400" b="1" dirty="0">
                <a:latin typeface="Calibri" panose="020F0502020204030204" pitchFamily="34" charset="0"/>
              </a:rPr>
              <a:t>SA Tourism’s Business Focus Areas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bwMode="auto">
          <a:xfrm>
            <a:off x="12773" y="376666"/>
            <a:ext cx="12191999" cy="430887"/>
          </a:xfrm>
          <a:prstGeom prst="rect">
            <a:avLst/>
          </a:prstGeom>
          <a:noFill/>
        </p:spPr>
        <p:txBody>
          <a:bodyPr wrap="square" lIns="45720" tIns="0" rIns="45720" bIns="0" anchor="ctr" anchorCtr="0">
            <a:noAutofit/>
          </a:bodyPr>
          <a:lstStyle>
            <a:lvl1pPr algn="l" rtl="0" eaLnBrk="0" fontAlgn="base" hangingPunct="0">
              <a:lnSpc>
                <a:spcPct val="120000"/>
              </a:lnSpc>
              <a:spcBef>
                <a:spcPct val="0"/>
              </a:spcBef>
              <a:spcAft>
                <a:spcPct val="0"/>
              </a:spcAft>
              <a:defRPr lang="en-ZA" sz="2800" b="1" kern="1200" dirty="0">
                <a:solidFill>
                  <a:schemeClr val="tx1"/>
                </a:solidFill>
                <a:latin typeface="Candara" panose="020E0502030303020204" pitchFamily="34" charset="0"/>
                <a:ea typeface="+mn-ea"/>
                <a:cs typeface="Arial" charset="0"/>
              </a:defRPr>
            </a:lvl1pPr>
            <a:lvl2pPr algn="l" rtl="0" eaLnBrk="0" fontAlgn="base" hangingPunct="0">
              <a:lnSpc>
                <a:spcPct val="120000"/>
              </a:lnSpc>
              <a:spcBef>
                <a:spcPct val="0"/>
              </a:spcBef>
              <a:spcAft>
                <a:spcPct val="0"/>
              </a:spcAft>
              <a:defRPr sz="2400" b="1">
                <a:solidFill>
                  <a:schemeClr val="tx1"/>
                </a:solidFill>
                <a:latin typeface="Arial" charset="0"/>
                <a:cs typeface="Arial" charset="0"/>
              </a:defRPr>
            </a:lvl2pPr>
            <a:lvl3pPr algn="l" rtl="0" eaLnBrk="0" fontAlgn="base" hangingPunct="0">
              <a:lnSpc>
                <a:spcPct val="120000"/>
              </a:lnSpc>
              <a:spcBef>
                <a:spcPct val="0"/>
              </a:spcBef>
              <a:spcAft>
                <a:spcPct val="0"/>
              </a:spcAft>
              <a:defRPr sz="2400" b="1">
                <a:solidFill>
                  <a:schemeClr val="tx1"/>
                </a:solidFill>
                <a:latin typeface="Arial" charset="0"/>
                <a:cs typeface="Arial" charset="0"/>
              </a:defRPr>
            </a:lvl3pPr>
            <a:lvl4pPr algn="l" rtl="0" eaLnBrk="0" fontAlgn="base" hangingPunct="0">
              <a:lnSpc>
                <a:spcPct val="120000"/>
              </a:lnSpc>
              <a:spcBef>
                <a:spcPct val="0"/>
              </a:spcBef>
              <a:spcAft>
                <a:spcPct val="0"/>
              </a:spcAft>
              <a:defRPr sz="2400" b="1">
                <a:solidFill>
                  <a:schemeClr val="tx1"/>
                </a:solidFill>
                <a:latin typeface="Arial" charset="0"/>
                <a:cs typeface="Arial" charset="0"/>
              </a:defRPr>
            </a:lvl4pPr>
            <a:lvl5pPr algn="l" rtl="0" eaLnBrk="0" fontAlgn="base" hangingPunct="0">
              <a:lnSpc>
                <a:spcPct val="120000"/>
              </a:lnSpc>
              <a:spcBef>
                <a:spcPct val="0"/>
              </a:spcBef>
              <a:spcAft>
                <a:spcPct val="0"/>
              </a:spcAft>
              <a:defRPr sz="2400" b="1">
                <a:solidFill>
                  <a:schemeClr val="tx1"/>
                </a:solidFill>
                <a:latin typeface="Arial"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a:lstStyle>
          <a:p>
            <a:pPr marL="126608">
              <a:defRPr/>
            </a:pPr>
            <a:r>
              <a:rPr lang="en-US" sz="1600" dirty="0">
                <a:solidFill>
                  <a:sysClr val="windowText" lastClr="000000"/>
                </a:solidFill>
                <a:latin typeface="Trebuchet MS" panose="020B0603020202020204" pitchFamily="34" charset="0"/>
              </a:rPr>
              <a:t>Marketing Investment Choices: Leisure Tourism</a:t>
            </a:r>
          </a:p>
        </p:txBody>
      </p:sp>
      <p:sp>
        <p:nvSpPr>
          <p:cNvPr id="497" name="Trapezoid 6"/>
          <p:cNvSpPr/>
          <p:nvPr/>
        </p:nvSpPr>
        <p:spPr>
          <a:xfrm rot="5400000">
            <a:off x="-784500" y="2534348"/>
            <a:ext cx="3874175" cy="2382359"/>
          </a:xfrm>
          <a:custGeom>
            <a:avLst/>
            <a:gdLst>
              <a:gd name="connsiteX0" fmla="*/ 0 w 4652633"/>
              <a:gd name="connsiteY0" fmla="*/ 3257550 h 3257550"/>
              <a:gd name="connsiteX1" fmla="*/ 814388 w 4652633"/>
              <a:gd name="connsiteY1" fmla="*/ 0 h 3257550"/>
              <a:gd name="connsiteX2" fmla="*/ 3838246 w 4652633"/>
              <a:gd name="connsiteY2" fmla="*/ 0 h 3257550"/>
              <a:gd name="connsiteX3" fmla="*/ 4652633 w 4652633"/>
              <a:gd name="connsiteY3" fmla="*/ 3257550 h 3257550"/>
              <a:gd name="connsiteX4" fmla="*/ 0 w 4652633"/>
              <a:gd name="connsiteY4" fmla="*/ 3257550 h 3257550"/>
              <a:gd name="connsiteX0" fmla="*/ 0 w 4652633"/>
              <a:gd name="connsiteY0" fmla="*/ 3257550 h 3257550"/>
              <a:gd name="connsiteX1" fmla="*/ 814388 w 4652633"/>
              <a:gd name="connsiteY1" fmla="*/ 0 h 3257550"/>
              <a:gd name="connsiteX2" fmla="*/ 3252095 w 4652633"/>
              <a:gd name="connsiteY2" fmla="*/ 269630 h 3257550"/>
              <a:gd name="connsiteX3" fmla="*/ 4652633 w 4652633"/>
              <a:gd name="connsiteY3" fmla="*/ 3257550 h 3257550"/>
              <a:gd name="connsiteX4" fmla="*/ 0 w 4652633"/>
              <a:gd name="connsiteY4" fmla="*/ 3257550 h 3257550"/>
              <a:gd name="connsiteX0" fmla="*/ 0 w 4652633"/>
              <a:gd name="connsiteY0" fmla="*/ 3503736 h 3503736"/>
              <a:gd name="connsiteX1" fmla="*/ 1060575 w 4652633"/>
              <a:gd name="connsiteY1" fmla="*/ 0 h 3503736"/>
              <a:gd name="connsiteX2" fmla="*/ 3252095 w 4652633"/>
              <a:gd name="connsiteY2" fmla="*/ 515816 h 3503736"/>
              <a:gd name="connsiteX3" fmla="*/ 4652633 w 4652633"/>
              <a:gd name="connsiteY3" fmla="*/ 3503736 h 3503736"/>
              <a:gd name="connsiteX4" fmla="*/ 0 w 4652633"/>
              <a:gd name="connsiteY4" fmla="*/ 3503736 h 3503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2633" h="3503736">
                <a:moveTo>
                  <a:pt x="0" y="3503736"/>
                </a:moveTo>
                <a:lnTo>
                  <a:pt x="1060575" y="0"/>
                </a:lnTo>
                <a:lnTo>
                  <a:pt x="3252095" y="515816"/>
                </a:lnTo>
                <a:lnTo>
                  <a:pt x="4652633" y="3503736"/>
                </a:lnTo>
                <a:lnTo>
                  <a:pt x="0" y="3503736"/>
                </a:lnTo>
                <a:close/>
              </a:path>
            </a:pathLst>
          </a:custGeom>
          <a:solidFill>
            <a:srgbClr val="D00000"/>
          </a:solidFill>
          <a:ln w="6350">
            <a:noFill/>
          </a:ln>
          <a:effectLst/>
        </p:spPr>
        <p:txBody>
          <a:bodyPr rot="0" spcFirstLastPara="0" vert="vert270" wrap="square" lIns="540000" tIns="457200" rIns="91440" bIns="91440" numCol="1" spcCol="0" rtlCol="0" fromWordArt="0" anchor="t" anchorCtr="0" forceAA="0" compatLnSpc="1">
            <a:prstTxWarp prst="textNoShape">
              <a:avLst/>
            </a:prstTxWarp>
            <a:noAutofit/>
          </a:bodyPr>
          <a:lstStyle/>
          <a:p>
            <a:pPr>
              <a:spcBef>
                <a:spcPts val="0"/>
              </a:spcBef>
              <a:spcAft>
                <a:spcPts val="600"/>
              </a:spcAft>
              <a:buClr>
                <a:srgbClr val="5F5F5F"/>
              </a:buClr>
              <a:defRPr/>
            </a:pPr>
            <a:r>
              <a:rPr lang="en-US" sz="1300" b="1" kern="0" dirty="0">
                <a:solidFill>
                  <a:prstClr val="white"/>
                </a:solidFill>
                <a:latin typeface="Trebuchet MS" panose="020B0603020202020204" pitchFamily="34" charset="0"/>
                <a:ea typeface="Arial" panose="020B0604020202020204" pitchFamily="34" charset="0"/>
                <a:cs typeface="Times New Roman" panose="02020603050405020304" pitchFamily="18" charset="0"/>
              </a:rPr>
              <a:t>For international tourism, 44 markets have been shortlisted for dedicated in-market marketing investments, based on their tourism potential and SA Tourism’s ability to win in these markets</a:t>
            </a:r>
          </a:p>
        </p:txBody>
      </p:sp>
      <p:grpSp>
        <p:nvGrpSpPr>
          <p:cNvPr id="997" name="Group 996"/>
          <p:cNvGrpSpPr/>
          <p:nvPr/>
        </p:nvGrpSpPr>
        <p:grpSpPr>
          <a:xfrm>
            <a:off x="1588771" y="1385642"/>
            <a:ext cx="7418070" cy="4276973"/>
            <a:chOff x="2343768" y="1878205"/>
            <a:chExt cx="6697984" cy="3214703"/>
          </a:xfrm>
        </p:grpSpPr>
        <p:grpSp>
          <p:nvGrpSpPr>
            <p:cNvPr id="3" name="Group 591"/>
            <p:cNvGrpSpPr>
              <a:grpSpLocks/>
            </p:cNvGrpSpPr>
            <p:nvPr/>
          </p:nvGrpSpPr>
          <p:grpSpPr bwMode="auto">
            <a:xfrm>
              <a:off x="2343768" y="2015001"/>
              <a:ext cx="6697984" cy="3077907"/>
              <a:chOff x="81" y="985"/>
              <a:chExt cx="5611" cy="2923"/>
            </a:xfrm>
            <a:solidFill>
              <a:sysClr val="window" lastClr="FFFFFF">
                <a:lumMod val="85000"/>
              </a:sysClr>
            </a:solidFill>
          </p:grpSpPr>
          <p:sp>
            <p:nvSpPr>
              <p:cNvPr id="4" name="Freeform 4"/>
              <p:cNvSpPr>
                <a:spLocks noEditPoints="1"/>
              </p:cNvSpPr>
              <p:nvPr/>
            </p:nvSpPr>
            <p:spPr bwMode="auto">
              <a:xfrm>
                <a:off x="1020" y="2684"/>
                <a:ext cx="251" cy="115"/>
              </a:xfrm>
              <a:custGeom>
                <a:avLst/>
                <a:gdLst>
                  <a:gd name="T0" fmla="*/ 179 w 251"/>
                  <a:gd name="T1" fmla="*/ 107 h 115"/>
                  <a:gd name="T2" fmla="*/ 175 w 251"/>
                  <a:gd name="T3" fmla="*/ 107 h 115"/>
                  <a:gd name="T4" fmla="*/ 171 w 251"/>
                  <a:gd name="T5" fmla="*/ 99 h 115"/>
                  <a:gd name="T6" fmla="*/ 171 w 251"/>
                  <a:gd name="T7" fmla="*/ 87 h 115"/>
                  <a:gd name="T8" fmla="*/ 179 w 251"/>
                  <a:gd name="T9" fmla="*/ 83 h 115"/>
                  <a:gd name="T10" fmla="*/ 179 w 251"/>
                  <a:gd name="T11" fmla="*/ 72 h 115"/>
                  <a:gd name="T12" fmla="*/ 179 w 251"/>
                  <a:gd name="T13" fmla="*/ 68 h 115"/>
                  <a:gd name="T14" fmla="*/ 175 w 251"/>
                  <a:gd name="T15" fmla="*/ 68 h 115"/>
                  <a:gd name="T16" fmla="*/ 175 w 251"/>
                  <a:gd name="T17" fmla="*/ 72 h 115"/>
                  <a:gd name="T18" fmla="*/ 167 w 251"/>
                  <a:gd name="T19" fmla="*/ 72 h 115"/>
                  <a:gd name="T20" fmla="*/ 163 w 251"/>
                  <a:gd name="T21" fmla="*/ 64 h 115"/>
                  <a:gd name="T22" fmla="*/ 163 w 251"/>
                  <a:gd name="T23" fmla="*/ 60 h 115"/>
                  <a:gd name="T24" fmla="*/ 167 w 251"/>
                  <a:gd name="T25" fmla="*/ 52 h 115"/>
                  <a:gd name="T26" fmla="*/ 167 w 251"/>
                  <a:gd name="T27" fmla="*/ 44 h 115"/>
                  <a:gd name="T28" fmla="*/ 171 w 251"/>
                  <a:gd name="T29" fmla="*/ 36 h 115"/>
                  <a:gd name="T30" fmla="*/ 175 w 251"/>
                  <a:gd name="T31" fmla="*/ 28 h 115"/>
                  <a:gd name="T32" fmla="*/ 175 w 251"/>
                  <a:gd name="T33" fmla="*/ 16 h 115"/>
                  <a:gd name="T34" fmla="*/ 179 w 251"/>
                  <a:gd name="T35" fmla="*/ 8 h 115"/>
                  <a:gd name="T36" fmla="*/ 191 w 251"/>
                  <a:gd name="T37" fmla="*/ 4 h 115"/>
                  <a:gd name="T38" fmla="*/ 195 w 251"/>
                  <a:gd name="T39" fmla="*/ 4 h 115"/>
                  <a:gd name="T40" fmla="*/ 207 w 251"/>
                  <a:gd name="T41" fmla="*/ 8 h 115"/>
                  <a:gd name="T42" fmla="*/ 215 w 251"/>
                  <a:gd name="T43" fmla="*/ 12 h 115"/>
                  <a:gd name="T44" fmla="*/ 219 w 251"/>
                  <a:gd name="T45" fmla="*/ 20 h 115"/>
                  <a:gd name="T46" fmla="*/ 231 w 251"/>
                  <a:gd name="T47" fmla="*/ 20 h 115"/>
                  <a:gd name="T48" fmla="*/ 239 w 251"/>
                  <a:gd name="T49" fmla="*/ 24 h 115"/>
                  <a:gd name="T50" fmla="*/ 247 w 251"/>
                  <a:gd name="T51" fmla="*/ 28 h 115"/>
                  <a:gd name="T52" fmla="*/ 247 w 251"/>
                  <a:gd name="T53" fmla="*/ 36 h 115"/>
                  <a:gd name="T54" fmla="*/ 247 w 251"/>
                  <a:gd name="T55" fmla="*/ 44 h 115"/>
                  <a:gd name="T56" fmla="*/ 243 w 251"/>
                  <a:gd name="T57" fmla="*/ 56 h 115"/>
                  <a:gd name="T58" fmla="*/ 235 w 251"/>
                  <a:gd name="T59" fmla="*/ 64 h 115"/>
                  <a:gd name="T60" fmla="*/ 223 w 251"/>
                  <a:gd name="T61" fmla="*/ 76 h 115"/>
                  <a:gd name="T62" fmla="*/ 211 w 251"/>
                  <a:gd name="T63" fmla="*/ 80 h 115"/>
                  <a:gd name="T64" fmla="*/ 207 w 251"/>
                  <a:gd name="T65" fmla="*/ 87 h 115"/>
                  <a:gd name="T66" fmla="*/ 203 w 251"/>
                  <a:gd name="T67" fmla="*/ 87 h 115"/>
                  <a:gd name="T68" fmla="*/ 199 w 251"/>
                  <a:gd name="T69" fmla="*/ 95 h 115"/>
                  <a:gd name="T70" fmla="*/ 195 w 251"/>
                  <a:gd name="T71" fmla="*/ 103 h 115"/>
                  <a:gd name="T72" fmla="*/ 195 w 251"/>
                  <a:gd name="T73" fmla="*/ 107 h 115"/>
                  <a:gd name="T74" fmla="*/ 187 w 251"/>
                  <a:gd name="T75" fmla="*/ 115 h 115"/>
                  <a:gd name="T76" fmla="*/ 20 w 251"/>
                  <a:gd name="T77" fmla="*/ 40 h 115"/>
                  <a:gd name="T78" fmla="*/ 20 w 251"/>
                  <a:gd name="T79" fmla="*/ 36 h 115"/>
                  <a:gd name="T80" fmla="*/ 20 w 251"/>
                  <a:gd name="T81" fmla="*/ 40 h 115"/>
                  <a:gd name="T82" fmla="*/ 4 w 251"/>
                  <a:gd name="T83" fmla="*/ 40 h 115"/>
                  <a:gd name="T84" fmla="*/ 4 w 251"/>
                  <a:gd name="T85" fmla="*/ 32 h 115"/>
                  <a:gd name="T86" fmla="*/ 0 w 251"/>
                  <a:gd name="T87" fmla="*/ 24 h 115"/>
                  <a:gd name="T88" fmla="*/ 8 w 251"/>
                  <a:gd name="T89" fmla="*/ 28 h 115"/>
                  <a:gd name="T90" fmla="*/ 12 w 251"/>
                  <a:gd name="T91" fmla="*/ 36 h 115"/>
                  <a:gd name="T92" fmla="*/ 8 w 251"/>
                  <a:gd name="T93" fmla="*/ 44 h 115"/>
                  <a:gd name="T94" fmla="*/ 12 w 251"/>
                  <a:gd name="T95" fmla="*/ 28 h 115"/>
                  <a:gd name="T96" fmla="*/ 4 w 251"/>
                  <a:gd name="T97" fmla="*/ 36 h 115"/>
                  <a:gd name="T98" fmla="*/ 4 w 251"/>
                  <a:gd name="T99" fmla="*/ 32 h 115"/>
                  <a:gd name="T100" fmla="*/ 32 w 251"/>
                  <a:gd name="T101" fmla="*/ 40 h 115"/>
                  <a:gd name="T102" fmla="*/ 32 w 251"/>
                  <a:gd name="T103" fmla="*/ 44 h 115"/>
                  <a:gd name="T104" fmla="*/ 20 w 251"/>
                  <a:gd name="T105" fmla="*/ 48 h 115"/>
                  <a:gd name="T106" fmla="*/ 171 w 251"/>
                  <a:gd name="T107" fmla="*/ 80 h 115"/>
                  <a:gd name="T108" fmla="*/ 179 w 251"/>
                  <a:gd name="T109" fmla="*/ 76 h 11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51"/>
                  <a:gd name="T166" fmla="*/ 0 h 115"/>
                  <a:gd name="T167" fmla="*/ 251 w 251"/>
                  <a:gd name="T168" fmla="*/ 115 h 11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51" h="115">
                    <a:moveTo>
                      <a:pt x="183" y="111"/>
                    </a:moveTo>
                    <a:lnTo>
                      <a:pt x="183" y="107"/>
                    </a:lnTo>
                    <a:lnTo>
                      <a:pt x="179" y="107"/>
                    </a:lnTo>
                    <a:lnTo>
                      <a:pt x="175" y="107"/>
                    </a:lnTo>
                    <a:lnTo>
                      <a:pt x="175" y="103"/>
                    </a:lnTo>
                    <a:lnTo>
                      <a:pt x="175" y="107"/>
                    </a:lnTo>
                    <a:lnTo>
                      <a:pt x="171" y="107"/>
                    </a:lnTo>
                    <a:lnTo>
                      <a:pt x="171" y="103"/>
                    </a:lnTo>
                    <a:lnTo>
                      <a:pt x="171" y="99"/>
                    </a:lnTo>
                    <a:lnTo>
                      <a:pt x="175" y="95"/>
                    </a:lnTo>
                    <a:lnTo>
                      <a:pt x="175" y="91"/>
                    </a:lnTo>
                    <a:lnTo>
                      <a:pt x="171" y="87"/>
                    </a:lnTo>
                    <a:lnTo>
                      <a:pt x="175" y="87"/>
                    </a:lnTo>
                    <a:lnTo>
                      <a:pt x="175" y="83"/>
                    </a:lnTo>
                    <a:lnTo>
                      <a:pt x="179" y="83"/>
                    </a:lnTo>
                    <a:lnTo>
                      <a:pt x="179" y="80"/>
                    </a:lnTo>
                    <a:lnTo>
                      <a:pt x="179" y="76"/>
                    </a:lnTo>
                    <a:lnTo>
                      <a:pt x="179" y="72"/>
                    </a:lnTo>
                    <a:lnTo>
                      <a:pt x="179" y="68"/>
                    </a:lnTo>
                    <a:lnTo>
                      <a:pt x="179" y="64"/>
                    </a:lnTo>
                    <a:lnTo>
                      <a:pt x="179" y="68"/>
                    </a:lnTo>
                    <a:lnTo>
                      <a:pt x="179" y="72"/>
                    </a:lnTo>
                    <a:lnTo>
                      <a:pt x="175" y="72"/>
                    </a:lnTo>
                    <a:lnTo>
                      <a:pt x="175" y="68"/>
                    </a:lnTo>
                    <a:lnTo>
                      <a:pt x="179" y="68"/>
                    </a:lnTo>
                    <a:lnTo>
                      <a:pt x="175" y="68"/>
                    </a:lnTo>
                    <a:lnTo>
                      <a:pt x="175" y="72"/>
                    </a:lnTo>
                    <a:lnTo>
                      <a:pt x="175" y="76"/>
                    </a:lnTo>
                    <a:lnTo>
                      <a:pt x="171" y="76"/>
                    </a:lnTo>
                    <a:lnTo>
                      <a:pt x="167" y="72"/>
                    </a:lnTo>
                    <a:lnTo>
                      <a:pt x="167" y="68"/>
                    </a:lnTo>
                    <a:lnTo>
                      <a:pt x="163" y="68"/>
                    </a:lnTo>
                    <a:lnTo>
                      <a:pt x="163" y="64"/>
                    </a:lnTo>
                    <a:lnTo>
                      <a:pt x="167" y="64"/>
                    </a:lnTo>
                    <a:lnTo>
                      <a:pt x="167" y="60"/>
                    </a:lnTo>
                    <a:lnTo>
                      <a:pt x="163" y="60"/>
                    </a:lnTo>
                    <a:lnTo>
                      <a:pt x="163" y="56"/>
                    </a:lnTo>
                    <a:lnTo>
                      <a:pt x="163" y="52"/>
                    </a:lnTo>
                    <a:lnTo>
                      <a:pt x="167" y="52"/>
                    </a:lnTo>
                    <a:lnTo>
                      <a:pt x="163" y="48"/>
                    </a:lnTo>
                    <a:lnTo>
                      <a:pt x="163" y="44"/>
                    </a:lnTo>
                    <a:lnTo>
                      <a:pt x="167" y="44"/>
                    </a:lnTo>
                    <a:lnTo>
                      <a:pt x="167" y="40"/>
                    </a:lnTo>
                    <a:lnTo>
                      <a:pt x="171" y="40"/>
                    </a:lnTo>
                    <a:lnTo>
                      <a:pt x="171" y="36"/>
                    </a:lnTo>
                    <a:lnTo>
                      <a:pt x="171" y="32"/>
                    </a:lnTo>
                    <a:lnTo>
                      <a:pt x="171" y="28"/>
                    </a:lnTo>
                    <a:lnTo>
                      <a:pt x="175" y="28"/>
                    </a:lnTo>
                    <a:lnTo>
                      <a:pt x="175" y="24"/>
                    </a:lnTo>
                    <a:lnTo>
                      <a:pt x="175" y="20"/>
                    </a:lnTo>
                    <a:lnTo>
                      <a:pt x="175" y="16"/>
                    </a:lnTo>
                    <a:lnTo>
                      <a:pt x="175" y="12"/>
                    </a:lnTo>
                    <a:lnTo>
                      <a:pt x="179" y="12"/>
                    </a:lnTo>
                    <a:lnTo>
                      <a:pt x="179" y="8"/>
                    </a:lnTo>
                    <a:lnTo>
                      <a:pt x="183" y="8"/>
                    </a:lnTo>
                    <a:lnTo>
                      <a:pt x="187" y="8"/>
                    </a:lnTo>
                    <a:lnTo>
                      <a:pt x="191" y="4"/>
                    </a:lnTo>
                    <a:lnTo>
                      <a:pt x="195" y="4"/>
                    </a:lnTo>
                    <a:lnTo>
                      <a:pt x="195" y="0"/>
                    </a:lnTo>
                    <a:lnTo>
                      <a:pt x="195" y="4"/>
                    </a:lnTo>
                    <a:lnTo>
                      <a:pt x="199" y="4"/>
                    </a:lnTo>
                    <a:lnTo>
                      <a:pt x="203" y="8"/>
                    </a:lnTo>
                    <a:lnTo>
                      <a:pt x="207" y="8"/>
                    </a:lnTo>
                    <a:lnTo>
                      <a:pt x="207" y="12"/>
                    </a:lnTo>
                    <a:lnTo>
                      <a:pt x="211" y="12"/>
                    </a:lnTo>
                    <a:lnTo>
                      <a:pt x="215" y="12"/>
                    </a:lnTo>
                    <a:lnTo>
                      <a:pt x="215" y="16"/>
                    </a:lnTo>
                    <a:lnTo>
                      <a:pt x="215" y="20"/>
                    </a:lnTo>
                    <a:lnTo>
                      <a:pt x="219" y="20"/>
                    </a:lnTo>
                    <a:lnTo>
                      <a:pt x="223" y="20"/>
                    </a:lnTo>
                    <a:lnTo>
                      <a:pt x="227" y="20"/>
                    </a:lnTo>
                    <a:lnTo>
                      <a:pt x="231" y="20"/>
                    </a:lnTo>
                    <a:lnTo>
                      <a:pt x="235" y="20"/>
                    </a:lnTo>
                    <a:lnTo>
                      <a:pt x="239" y="20"/>
                    </a:lnTo>
                    <a:lnTo>
                      <a:pt x="239" y="24"/>
                    </a:lnTo>
                    <a:lnTo>
                      <a:pt x="243" y="24"/>
                    </a:lnTo>
                    <a:lnTo>
                      <a:pt x="243" y="28"/>
                    </a:lnTo>
                    <a:lnTo>
                      <a:pt x="247" y="28"/>
                    </a:lnTo>
                    <a:lnTo>
                      <a:pt x="243" y="28"/>
                    </a:lnTo>
                    <a:lnTo>
                      <a:pt x="247" y="32"/>
                    </a:lnTo>
                    <a:lnTo>
                      <a:pt x="247" y="36"/>
                    </a:lnTo>
                    <a:lnTo>
                      <a:pt x="247" y="40"/>
                    </a:lnTo>
                    <a:lnTo>
                      <a:pt x="251" y="44"/>
                    </a:lnTo>
                    <a:lnTo>
                      <a:pt x="247" y="44"/>
                    </a:lnTo>
                    <a:lnTo>
                      <a:pt x="247" y="48"/>
                    </a:lnTo>
                    <a:lnTo>
                      <a:pt x="243" y="52"/>
                    </a:lnTo>
                    <a:lnTo>
                      <a:pt x="243" y="56"/>
                    </a:lnTo>
                    <a:lnTo>
                      <a:pt x="239" y="60"/>
                    </a:lnTo>
                    <a:lnTo>
                      <a:pt x="239" y="64"/>
                    </a:lnTo>
                    <a:lnTo>
                      <a:pt x="235" y="64"/>
                    </a:lnTo>
                    <a:lnTo>
                      <a:pt x="231" y="68"/>
                    </a:lnTo>
                    <a:lnTo>
                      <a:pt x="227" y="72"/>
                    </a:lnTo>
                    <a:lnTo>
                      <a:pt x="223" y="76"/>
                    </a:lnTo>
                    <a:lnTo>
                      <a:pt x="219" y="76"/>
                    </a:lnTo>
                    <a:lnTo>
                      <a:pt x="215" y="80"/>
                    </a:lnTo>
                    <a:lnTo>
                      <a:pt x="211" y="80"/>
                    </a:lnTo>
                    <a:lnTo>
                      <a:pt x="207" y="80"/>
                    </a:lnTo>
                    <a:lnTo>
                      <a:pt x="207" y="83"/>
                    </a:lnTo>
                    <a:lnTo>
                      <a:pt x="207" y="87"/>
                    </a:lnTo>
                    <a:lnTo>
                      <a:pt x="203" y="87"/>
                    </a:lnTo>
                    <a:lnTo>
                      <a:pt x="203" y="91"/>
                    </a:lnTo>
                    <a:lnTo>
                      <a:pt x="203" y="87"/>
                    </a:lnTo>
                    <a:lnTo>
                      <a:pt x="203" y="91"/>
                    </a:lnTo>
                    <a:lnTo>
                      <a:pt x="203" y="95"/>
                    </a:lnTo>
                    <a:lnTo>
                      <a:pt x="199" y="95"/>
                    </a:lnTo>
                    <a:lnTo>
                      <a:pt x="199" y="99"/>
                    </a:lnTo>
                    <a:lnTo>
                      <a:pt x="199" y="103"/>
                    </a:lnTo>
                    <a:lnTo>
                      <a:pt x="195" y="103"/>
                    </a:lnTo>
                    <a:lnTo>
                      <a:pt x="195" y="107"/>
                    </a:lnTo>
                    <a:lnTo>
                      <a:pt x="199" y="107"/>
                    </a:lnTo>
                    <a:lnTo>
                      <a:pt x="195" y="107"/>
                    </a:lnTo>
                    <a:lnTo>
                      <a:pt x="195" y="111"/>
                    </a:lnTo>
                    <a:lnTo>
                      <a:pt x="191" y="115"/>
                    </a:lnTo>
                    <a:lnTo>
                      <a:pt x="187" y="115"/>
                    </a:lnTo>
                    <a:lnTo>
                      <a:pt x="187" y="111"/>
                    </a:lnTo>
                    <a:lnTo>
                      <a:pt x="183" y="111"/>
                    </a:lnTo>
                    <a:close/>
                    <a:moveTo>
                      <a:pt x="20" y="40"/>
                    </a:moveTo>
                    <a:lnTo>
                      <a:pt x="16" y="40"/>
                    </a:lnTo>
                    <a:lnTo>
                      <a:pt x="16" y="36"/>
                    </a:lnTo>
                    <a:lnTo>
                      <a:pt x="20" y="36"/>
                    </a:lnTo>
                    <a:lnTo>
                      <a:pt x="24" y="36"/>
                    </a:lnTo>
                    <a:lnTo>
                      <a:pt x="24" y="40"/>
                    </a:lnTo>
                    <a:lnTo>
                      <a:pt x="20" y="40"/>
                    </a:lnTo>
                    <a:close/>
                    <a:moveTo>
                      <a:pt x="8" y="44"/>
                    </a:moveTo>
                    <a:lnTo>
                      <a:pt x="4" y="44"/>
                    </a:lnTo>
                    <a:lnTo>
                      <a:pt x="4" y="40"/>
                    </a:lnTo>
                    <a:lnTo>
                      <a:pt x="8" y="40"/>
                    </a:lnTo>
                    <a:lnTo>
                      <a:pt x="8" y="36"/>
                    </a:lnTo>
                    <a:lnTo>
                      <a:pt x="4" y="32"/>
                    </a:lnTo>
                    <a:lnTo>
                      <a:pt x="4" y="28"/>
                    </a:lnTo>
                    <a:lnTo>
                      <a:pt x="0" y="28"/>
                    </a:lnTo>
                    <a:lnTo>
                      <a:pt x="0" y="24"/>
                    </a:lnTo>
                    <a:lnTo>
                      <a:pt x="4" y="24"/>
                    </a:lnTo>
                    <a:lnTo>
                      <a:pt x="8" y="24"/>
                    </a:lnTo>
                    <a:lnTo>
                      <a:pt x="8" y="28"/>
                    </a:lnTo>
                    <a:lnTo>
                      <a:pt x="8" y="32"/>
                    </a:lnTo>
                    <a:lnTo>
                      <a:pt x="12" y="32"/>
                    </a:lnTo>
                    <a:lnTo>
                      <a:pt x="12" y="36"/>
                    </a:lnTo>
                    <a:lnTo>
                      <a:pt x="12" y="40"/>
                    </a:lnTo>
                    <a:lnTo>
                      <a:pt x="12" y="44"/>
                    </a:lnTo>
                    <a:lnTo>
                      <a:pt x="8" y="44"/>
                    </a:lnTo>
                    <a:close/>
                    <a:moveTo>
                      <a:pt x="16" y="32"/>
                    </a:moveTo>
                    <a:lnTo>
                      <a:pt x="12" y="32"/>
                    </a:lnTo>
                    <a:lnTo>
                      <a:pt x="12" y="28"/>
                    </a:lnTo>
                    <a:lnTo>
                      <a:pt x="16" y="28"/>
                    </a:lnTo>
                    <a:lnTo>
                      <a:pt x="16" y="32"/>
                    </a:lnTo>
                    <a:close/>
                    <a:moveTo>
                      <a:pt x="4" y="36"/>
                    </a:moveTo>
                    <a:lnTo>
                      <a:pt x="0" y="36"/>
                    </a:lnTo>
                    <a:lnTo>
                      <a:pt x="0" y="32"/>
                    </a:lnTo>
                    <a:lnTo>
                      <a:pt x="4" y="32"/>
                    </a:lnTo>
                    <a:lnTo>
                      <a:pt x="4" y="36"/>
                    </a:lnTo>
                    <a:close/>
                    <a:moveTo>
                      <a:pt x="32" y="44"/>
                    </a:moveTo>
                    <a:lnTo>
                      <a:pt x="32" y="40"/>
                    </a:lnTo>
                    <a:lnTo>
                      <a:pt x="36" y="40"/>
                    </a:lnTo>
                    <a:lnTo>
                      <a:pt x="36" y="44"/>
                    </a:lnTo>
                    <a:lnTo>
                      <a:pt x="32" y="44"/>
                    </a:lnTo>
                    <a:close/>
                    <a:moveTo>
                      <a:pt x="20" y="52"/>
                    </a:moveTo>
                    <a:lnTo>
                      <a:pt x="16" y="48"/>
                    </a:lnTo>
                    <a:lnTo>
                      <a:pt x="20" y="48"/>
                    </a:lnTo>
                    <a:lnTo>
                      <a:pt x="20" y="52"/>
                    </a:lnTo>
                    <a:close/>
                    <a:moveTo>
                      <a:pt x="175" y="80"/>
                    </a:moveTo>
                    <a:lnTo>
                      <a:pt x="171" y="80"/>
                    </a:lnTo>
                    <a:lnTo>
                      <a:pt x="171" y="76"/>
                    </a:lnTo>
                    <a:lnTo>
                      <a:pt x="175" y="76"/>
                    </a:lnTo>
                    <a:lnTo>
                      <a:pt x="179" y="76"/>
                    </a:lnTo>
                    <a:lnTo>
                      <a:pt x="175" y="80"/>
                    </a:lnTo>
                    <a:close/>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5" name="Freeform 5"/>
              <p:cNvSpPr>
                <a:spLocks/>
              </p:cNvSpPr>
              <p:nvPr/>
            </p:nvSpPr>
            <p:spPr bwMode="auto">
              <a:xfrm>
                <a:off x="1488" y="3103"/>
                <a:ext cx="236" cy="215"/>
              </a:xfrm>
              <a:custGeom>
                <a:avLst/>
                <a:gdLst>
                  <a:gd name="T0" fmla="*/ 133 w 236"/>
                  <a:gd name="T1" fmla="*/ 150 h 215"/>
                  <a:gd name="T2" fmla="*/ 118 w 236"/>
                  <a:gd name="T3" fmla="*/ 144 h 215"/>
                  <a:gd name="T4" fmla="*/ 103 w 236"/>
                  <a:gd name="T5" fmla="*/ 139 h 215"/>
                  <a:gd name="T6" fmla="*/ 96 w 236"/>
                  <a:gd name="T7" fmla="*/ 133 h 215"/>
                  <a:gd name="T8" fmla="*/ 74 w 236"/>
                  <a:gd name="T9" fmla="*/ 122 h 215"/>
                  <a:gd name="T10" fmla="*/ 59 w 236"/>
                  <a:gd name="T11" fmla="*/ 122 h 215"/>
                  <a:gd name="T12" fmla="*/ 44 w 236"/>
                  <a:gd name="T13" fmla="*/ 117 h 215"/>
                  <a:gd name="T14" fmla="*/ 37 w 236"/>
                  <a:gd name="T15" fmla="*/ 105 h 215"/>
                  <a:gd name="T16" fmla="*/ 22 w 236"/>
                  <a:gd name="T17" fmla="*/ 100 h 215"/>
                  <a:gd name="T18" fmla="*/ 22 w 236"/>
                  <a:gd name="T19" fmla="*/ 94 h 215"/>
                  <a:gd name="T20" fmla="*/ 15 w 236"/>
                  <a:gd name="T21" fmla="*/ 83 h 215"/>
                  <a:gd name="T22" fmla="*/ 0 w 236"/>
                  <a:gd name="T23" fmla="*/ 78 h 215"/>
                  <a:gd name="T24" fmla="*/ 15 w 236"/>
                  <a:gd name="T25" fmla="*/ 44 h 215"/>
                  <a:gd name="T26" fmla="*/ 15 w 236"/>
                  <a:gd name="T27" fmla="*/ 28 h 215"/>
                  <a:gd name="T28" fmla="*/ 52 w 236"/>
                  <a:gd name="T29" fmla="*/ 6 h 215"/>
                  <a:gd name="T30" fmla="*/ 89 w 236"/>
                  <a:gd name="T31" fmla="*/ 0 h 215"/>
                  <a:gd name="T32" fmla="*/ 125 w 236"/>
                  <a:gd name="T33" fmla="*/ 11 h 215"/>
                  <a:gd name="T34" fmla="*/ 125 w 236"/>
                  <a:gd name="T35" fmla="*/ 22 h 215"/>
                  <a:gd name="T36" fmla="*/ 133 w 236"/>
                  <a:gd name="T37" fmla="*/ 33 h 215"/>
                  <a:gd name="T38" fmla="*/ 133 w 236"/>
                  <a:gd name="T39" fmla="*/ 55 h 215"/>
                  <a:gd name="T40" fmla="*/ 133 w 236"/>
                  <a:gd name="T41" fmla="*/ 72 h 215"/>
                  <a:gd name="T42" fmla="*/ 140 w 236"/>
                  <a:gd name="T43" fmla="*/ 72 h 215"/>
                  <a:gd name="T44" fmla="*/ 162 w 236"/>
                  <a:gd name="T45" fmla="*/ 78 h 215"/>
                  <a:gd name="T46" fmla="*/ 170 w 236"/>
                  <a:gd name="T47" fmla="*/ 78 h 215"/>
                  <a:gd name="T48" fmla="*/ 177 w 236"/>
                  <a:gd name="T49" fmla="*/ 72 h 215"/>
                  <a:gd name="T50" fmla="*/ 184 w 236"/>
                  <a:gd name="T51" fmla="*/ 78 h 215"/>
                  <a:gd name="T52" fmla="*/ 192 w 236"/>
                  <a:gd name="T53" fmla="*/ 83 h 215"/>
                  <a:gd name="T54" fmla="*/ 199 w 236"/>
                  <a:gd name="T55" fmla="*/ 89 h 215"/>
                  <a:gd name="T56" fmla="*/ 199 w 236"/>
                  <a:gd name="T57" fmla="*/ 100 h 215"/>
                  <a:gd name="T58" fmla="*/ 199 w 236"/>
                  <a:gd name="T59" fmla="*/ 111 h 215"/>
                  <a:gd name="T60" fmla="*/ 207 w 236"/>
                  <a:gd name="T61" fmla="*/ 122 h 215"/>
                  <a:gd name="T62" fmla="*/ 214 w 236"/>
                  <a:gd name="T63" fmla="*/ 122 h 215"/>
                  <a:gd name="T64" fmla="*/ 236 w 236"/>
                  <a:gd name="T65" fmla="*/ 122 h 215"/>
                  <a:gd name="T66" fmla="*/ 236 w 236"/>
                  <a:gd name="T67" fmla="*/ 128 h 215"/>
                  <a:gd name="T68" fmla="*/ 236 w 236"/>
                  <a:gd name="T69" fmla="*/ 133 h 215"/>
                  <a:gd name="T70" fmla="*/ 236 w 236"/>
                  <a:gd name="T71" fmla="*/ 139 h 215"/>
                  <a:gd name="T72" fmla="*/ 229 w 236"/>
                  <a:gd name="T73" fmla="*/ 155 h 215"/>
                  <a:gd name="T74" fmla="*/ 229 w 236"/>
                  <a:gd name="T75" fmla="*/ 166 h 215"/>
                  <a:gd name="T76" fmla="*/ 229 w 236"/>
                  <a:gd name="T77" fmla="*/ 183 h 215"/>
                  <a:gd name="T78" fmla="*/ 221 w 236"/>
                  <a:gd name="T79" fmla="*/ 193 h 215"/>
                  <a:gd name="T80" fmla="*/ 214 w 236"/>
                  <a:gd name="T81" fmla="*/ 198 h 215"/>
                  <a:gd name="T82" fmla="*/ 199 w 236"/>
                  <a:gd name="T83" fmla="*/ 204 h 215"/>
                  <a:gd name="T84" fmla="*/ 192 w 236"/>
                  <a:gd name="T85" fmla="*/ 215 h 215"/>
                  <a:gd name="T86" fmla="*/ 184 w 236"/>
                  <a:gd name="T87" fmla="*/ 209 h 215"/>
                  <a:gd name="T88" fmla="*/ 177 w 236"/>
                  <a:gd name="T89" fmla="*/ 215 h 215"/>
                  <a:gd name="T90" fmla="*/ 177 w 236"/>
                  <a:gd name="T91" fmla="*/ 215 h 215"/>
                  <a:gd name="T92" fmla="*/ 170 w 236"/>
                  <a:gd name="T93" fmla="*/ 215 h 215"/>
                  <a:gd name="T94" fmla="*/ 162 w 236"/>
                  <a:gd name="T95" fmla="*/ 215 h 215"/>
                  <a:gd name="T96" fmla="*/ 155 w 236"/>
                  <a:gd name="T97" fmla="*/ 215 h 215"/>
                  <a:gd name="T98" fmla="*/ 148 w 236"/>
                  <a:gd name="T99" fmla="*/ 215 h 215"/>
                  <a:gd name="T100" fmla="*/ 140 w 236"/>
                  <a:gd name="T101" fmla="*/ 209 h 215"/>
                  <a:gd name="T102" fmla="*/ 118 w 236"/>
                  <a:gd name="T103" fmla="*/ 209 h 215"/>
                  <a:gd name="T104" fmla="*/ 118 w 236"/>
                  <a:gd name="T105" fmla="*/ 204 h 215"/>
                  <a:gd name="T106" fmla="*/ 125 w 236"/>
                  <a:gd name="T107" fmla="*/ 193 h 215"/>
                  <a:gd name="T108" fmla="*/ 125 w 236"/>
                  <a:gd name="T109" fmla="*/ 183 h 215"/>
                  <a:gd name="T110" fmla="*/ 140 w 236"/>
                  <a:gd name="T111" fmla="*/ 172 h 215"/>
                  <a:gd name="T112" fmla="*/ 140 w 236"/>
                  <a:gd name="T113" fmla="*/ 161 h 21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36"/>
                  <a:gd name="T172" fmla="*/ 0 h 215"/>
                  <a:gd name="T173" fmla="*/ 236 w 236"/>
                  <a:gd name="T174" fmla="*/ 215 h 21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36" h="215">
                    <a:moveTo>
                      <a:pt x="140" y="155"/>
                    </a:moveTo>
                    <a:lnTo>
                      <a:pt x="140" y="155"/>
                    </a:lnTo>
                    <a:lnTo>
                      <a:pt x="133" y="150"/>
                    </a:lnTo>
                    <a:lnTo>
                      <a:pt x="125" y="150"/>
                    </a:lnTo>
                    <a:lnTo>
                      <a:pt x="118" y="144"/>
                    </a:lnTo>
                    <a:lnTo>
                      <a:pt x="111" y="144"/>
                    </a:lnTo>
                    <a:lnTo>
                      <a:pt x="103" y="139"/>
                    </a:lnTo>
                    <a:lnTo>
                      <a:pt x="96" y="139"/>
                    </a:lnTo>
                    <a:lnTo>
                      <a:pt x="96" y="133"/>
                    </a:lnTo>
                    <a:lnTo>
                      <a:pt x="89" y="133"/>
                    </a:lnTo>
                    <a:lnTo>
                      <a:pt x="89" y="128"/>
                    </a:lnTo>
                    <a:lnTo>
                      <a:pt x="74" y="122"/>
                    </a:lnTo>
                    <a:lnTo>
                      <a:pt x="66" y="122"/>
                    </a:lnTo>
                    <a:lnTo>
                      <a:pt x="59" y="122"/>
                    </a:lnTo>
                    <a:lnTo>
                      <a:pt x="59" y="117"/>
                    </a:lnTo>
                    <a:lnTo>
                      <a:pt x="52" y="117"/>
                    </a:lnTo>
                    <a:lnTo>
                      <a:pt x="44" y="117"/>
                    </a:lnTo>
                    <a:lnTo>
                      <a:pt x="44" y="111"/>
                    </a:lnTo>
                    <a:lnTo>
                      <a:pt x="37" y="111"/>
                    </a:lnTo>
                    <a:lnTo>
                      <a:pt x="37" y="105"/>
                    </a:lnTo>
                    <a:lnTo>
                      <a:pt x="30" y="105"/>
                    </a:lnTo>
                    <a:lnTo>
                      <a:pt x="30" y="100"/>
                    </a:lnTo>
                    <a:lnTo>
                      <a:pt x="22" y="100"/>
                    </a:lnTo>
                    <a:lnTo>
                      <a:pt x="22" y="94"/>
                    </a:lnTo>
                    <a:lnTo>
                      <a:pt x="15" y="89"/>
                    </a:lnTo>
                    <a:lnTo>
                      <a:pt x="15" y="83"/>
                    </a:lnTo>
                    <a:lnTo>
                      <a:pt x="7" y="83"/>
                    </a:lnTo>
                    <a:lnTo>
                      <a:pt x="7" y="78"/>
                    </a:lnTo>
                    <a:lnTo>
                      <a:pt x="0" y="78"/>
                    </a:lnTo>
                    <a:lnTo>
                      <a:pt x="0" y="72"/>
                    </a:lnTo>
                    <a:lnTo>
                      <a:pt x="7" y="67"/>
                    </a:lnTo>
                    <a:lnTo>
                      <a:pt x="7" y="61"/>
                    </a:lnTo>
                    <a:lnTo>
                      <a:pt x="7" y="55"/>
                    </a:lnTo>
                    <a:lnTo>
                      <a:pt x="15" y="44"/>
                    </a:lnTo>
                    <a:lnTo>
                      <a:pt x="15" y="39"/>
                    </a:lnTo>
                    <a:lnTo>
                      <a:pt x="15" y="33"/>
                    </a:lnTo>
                    <a:lnTo>
                      <a:pt x="15" y="28"/>
                    </a:lnTo>
                    <a:lnTo>
                      <a:pt x="22" y="17"/>
                    </a:lnTo>
                    <a:lnTo>
                      <a:pt x="30" y="11"/>
                    </a:lnTo>
                    <a:lnTo>
                      <a:pt x="30" y="6"/>
                    </a:lnTo>
                    <a:lnTo>
                      <a:pt x="37" y="6"/>
                    </a:lnTo>
                    <a:lnTo>
                      <a:pt x="52" y="6"/>
                    </a:lnTo>
                    <a:lnTo>
                      <a:pt x="59" y="6"/>
                    </a:lnTo>
                    <a:lnTo>
                      <a:pt x="59" y="0"/>
                    </a:lnTo>
                    <a:lnTo>
                      <a:pt x="66" y="0"/>
                    </a:lnTo>
                    <a:lnTo>
                      <a:pt x="74" y="0"/>
                    </a:lnTo>
                    <a:lnTo>
                      <a:pt x="89" y="0"/>
                    </a:lnTo>
                    <a:lnTo>
                      <a:pt x="103" y="0"/>
                    </a:lnTo>
                    <a:lnTo>
                      <a:pt x="111" y="6"/>
                    </a:lnTo>
                    <a:lnTo>
                      <a:pt x="118" y="6"/>
                    </a:lnTo>
                    <a:lnTo>
                      <a:pt x="125" y="11"/>
                    </a:lnTo>
                    <a:lnTo>
                      <a:pt x="125" y="17"/>
                    </a:lnTo>
                    <a:lnTo>
                      <a:pt x="125" y="22"/>
                    </a:lnTo>
                    <a:lnTo>
                      <a:pt x="133" y="28"/>
                    </a:lnTo>
                    <a:lnTo>
                      <a:pt x="133" y="33"/>
                    </a:lnTo>
                    <a:lnTo>
                      <a:pt x="133" y="39"/>
                    </a:lnTo>
                    <a:lnTo>
                      <a:pt x="140" y="44"/>
                    </a:lnTo>
                    <a:lnTo>
                      <a:pt x="133" y="50"/>
                    </a:lnTo>
                    <a:lnTo>
                      <a:pt x="133" y="55"/>
                    </a:lnTo>
                    <a:lnTo>
                      <a:pt x="133" y="61"/>
                    </a:lnTo>
                    <a:lnTo>
                      <a:pt x="133" y="67"/>
                    </a:lnTo>
                    <a:lnTo>
                      <a:pt x="133" y="72"/>
                    </a:lnTo>
                    <a:lnTo>
                      <a:pt x="140" y="72"/>
                    </a:lnTo>
                    <a:lnTo>
                      <a:pt x="148" y="78"/>
                    </a:lnTo>
                    <a:lnTo>
                      <a:pt x="155" y="78"/>
                    </a:lnTo>
                    <a:lnTo>
                      <a:pt x="162" y="78"/>
                    </a:lnTo>
                    <a:lnTo>
                      <a:pt x="170" y="78"/>
                    </a:lnTo>
                    <a:lnTo>
                      <a:pt x="170" y="72"/>
                    </a:lnTo>
                    <a:lnTo>
                      <a:pt x="177" y="72"/>
                    </a:lnTo>
                    <a:lnTo>
                      <a:pt x="177" y="78"/>
                    </a:lnTo>
                    <a:lnTo>
                      <a:pt x="184" y="78"/>
                    </a:lnTo>
                    <a:lnTo>
                      <a:pt x="192" y="78"/>
                    </a:lnTo>
                    <a:lnTo>
                      <a:pt x="192" y="83"/>
                    </a:lnTo>
                    <a:lnTo>
                      <a:pt x="199" y="83"/>
                    </a:lnTo>
                    <a:lnTo>
                      <a:pt x="199" y="89"/>
                    </a:lnTo>
                    <a:lnTo>
                      <a:pt x="199" y="94"/>
                    </a:lnTo>
                    <a:lnTo>
                      <a:pt x="199" y="100"/>
                    </a:lnTo>
                    <a:lnTo>
                      <a:pt x="199" y="105"/>
                    </a:lnTo>
                    <a:lnTo>
                      <a:pt x="199" y="111"/>
                    </a:lnTo>
                    <a:lnTo>
                      <a:pt x="207" y="111"/>
                    </a:lnTo>
                    <a:lnTo>
                      <a:pt x="207" y="117"/>
                    </a:lnTo>
                    <a:lnTo>
                      <a:pt x="207" y="122"/>
                    </a:lnTo>
                    <a:lnTo>
                      <a:pt x="214" y="122"/>
                    </a:lnTo>
                    <a:lnTo>
                      <a:pt x="221" y="122"/>
                    </a:lnTo>
                    <a:lnTo>
                      <a:pt x="229" y="117"/>
                    </a:lnTo>
                    <a:lnTo>
                      <a:pt x="236" y="122"/>
                    </a:lnTo>
                    <a:lnTo>
                      <a:pt x="236" y="128"/>
                    </a:lnTo>
                    <a:lnTo>
                      <a:pt x="236" y="133"/>
                    </a:lnTo>
                    <a:lnTo>
                      <a:pt x="236" y="139"/>
                    </a:lnTo>
                    <a:lnTo>
                      <a:pt x="236" y="144"/>
                    </a:lnTo>
                    <a:lnTo>
                      <a:pt x="229" y="150"/>
                    </a:lnTo>
                    <a:lnTo>
                      <a:pt x="229" y="155"/>
                    </a:lnTo>
                    <a:lnTo>
                      <a:pt x="229" y="161"/>
                    </a:lnTo>
                    <a:lnTo>
                      <a:pt x="229" y="166"/>
                    </a:lnTo>
                    <a:lnTo>
                      <a:pt x="229" y="172"/>
                    </a:lnTo>
                    <a:lnTo>
                      <a:pt x="229" y="178"/>
                    </a:lnTo>
                    <a:lnTo>
                      <a:pt x="229" y="183"/>
                    </a:lnTo>
                    <a:lnTo>
                      <a:pt x="221" y="187"/>
                    </a:lnTo>
                    <a:lnTo>
                      <a:pt x="221" y="193"/>
                    </a:lnTo>
                    <a:lnTo>
                      <a:pt x="214" y="193"/>
                    </a:lnTo>
                    <a:lnTo>
                      <a:pt x="214" y="198"/>
                    </a:lnTo>
                    <a:lnTo>
                      <a:pt x="207" y="198"/>
                    </a:lnTo>
                    <a:lnTo>
                      <a:pt x="199" y="204"/>
                    </a:lnTo>
                    <a:lnTo>
                      <a:pt x="199" y="209"/>
                    </a:lnTo>
                    <a:lnTo>
                      <a:pt x="199" y="215"/>
                    </a:lnTo>
                    <a:lnTo>
                      <a:pt x="192" y="215"/>
                    </a:lnTo>
                    <a:lnTo>
                      <a:pt x="192" y="209"/>
                    </a:lnTo>
                    <a:lnTo>
                      <a:pt x="184" y="209"/>
                    </a:lnTo>
                    <a:lnTo>
                      <a:pt x="177" y="209"/>
                    </a:lnTo>
                    <a:lnTo>
                      <a:pt x="177" y="215"/>
                    </a:lnTo>
                    <a:lnTo>
                      <a:pt x="170" y="215"/>
                    </a:lnTo>
                    <a:lnTo>
                      <a:pt x="162" y="215"/>
                    </a:lnTo>
                    <a:lnTo>
                      <a:pt x="155" y="215"/>
                    </a:lnTo>
                    <a:lnTo>
                      <a:pt x="148" y="215"/>
                    </a:lnTo>
                    <a:lnTo>
                      <a:pt x="140" y="209"/>
                    </a:lnTo>
                    <a:lnTo>
                      <a:pt x="133" y="209"/>
                    </a:lnTo>
                    <a:lnTo>
                      <a:pt x="125" y="209"/>
                    </a:lnTo>
                    <a:lnTo>
                      <a:pt x="118" y="209"/>
                    </a:lnTo>
                    <a:lnTo>
                      <a:pt x="111" y="204"/>
                    </a:lnTo>
                    <a:lnTo>
                      <a:pt x="118" y="204"/>
                    </a:lnTo>
                    <a:lnTo>
                      <a:pt x="118" y="198"/>
                    </a:lnTo>
                    <a:lnTo>
                      <a:pt x="125" y="198"/>
                    </a:lnTo>
                    <a:lnTo>
                      <a:pt x="125" y="193"/>
                    </a:lnTo>
                    <a:lnTo>
                      <a:pt x="125" y="187"/>
                    </a:lnTo>
                    <a:lnTo>
                      <a:pt x="125" y="183"/>
                    </a:lnTo>
                    <a:lnTo>
                      <a:pt x="133" y="178"/>
                    </a:lnTo>
                    <a:lnTo>
                      <a:pt x="133" y="172"/>
                    </a:lnTo>
                    <a:lnTo>
                      <a:pt x="140" y="172"/>
                    </a:lnTo>
                    <a:lnTo>
                      <a:pt x="140" y="166"/>
                    </a:lnTo>
                    <a:lnTo>
                      <a:pt x="148" y="161"/>
                    </a:lnTo>
                    <a:lnTo>
                      <a:pt x="140" y="161"/>
                    </a:lnTo>
                    <a:lnTo>
                      <a:pt x="140" y="155"/>
                    </a:lnTo>
                    <a:close/>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6" name="Freeform 6"/>
              <p:cNvSpPr>
                <a:spLocks/>
              </p:cNvSpPr>
              <p:nvPr/>
            </p:nvSpPr>
            <p:spPr bwMode="auto">
              <a:xfrm>
                <a:off x="3313" y="2300"/>
                <a:ext cx="117" cy="121"/>
              </a:xfrm>
              <a:custGeom>
                <a:avLst/>
                <a:gdLst>
                  <a:gd name="T0" fmla="*/ 14 w 16"/>
                  <a:gd name="T1" fmla="*/ 16 h 16"/>
                  <a:gd name="T2" fmla="*/ 15 w 16"/>
                  <a:gd name="T3" fmla="*/ 16 h 16"/>
                  <a:gd name="T4" fmla="*/ 16 w 16"/>
                  <a:gd name="T5" fmla="*/ 16 h 16"/>
                  <a:gd name="T6" fmla="*/ 16 w 16"/>
                  <a:gd name="T7" fmla="*/ 16 h 16"/>
                  <a:gd name="T8" fmla="*/ 14 w 16"/>
                  <a:gd name="T9" fmla="*/ 14 h 16"/>
                  <a:gd name="T10" fmla="*/ 14 w 16"/>
                  <a:gd name="T11" fmla="*/ 14 h 16"/>
                  <a:gd name="T12" fmla="*/ 10 w 16"/>
                  <a:gd name="T13" fmla="*/ 9 h 16"/>
                  <a:gd name="T14" fmla="*/ 9 w 16"/>
                  <a:gd name="T15" fmla="*/ 9 h 16"/>
                  <a:gd name="T16" fmla="*/ 7 w 16"/>
                  <a:gd name="T17" fmla="*/ 8 h 16"/>
                  <a:gd name="T18" fmla="*/ 6 w 16"/>
                  <a:gd name="T19" fmla="*/ 5 h 16"/>
                  <a:gd name="T20" fmla="*/ 5 w 16"/>
                  <a:gd name="T21" fmla="*/ 0 h 16"/>
                  <a:gd name="T22" fmla="*/ 5 w 16"/>
                  <a:gd name="T23" fmla="*/ 0 h 16"/>
                  <a:gd name="T24" fmla="*/ 4 w 16"/>
                  <a:gd name="T25" fmla="*/ 0 h 16"/>
                  <a:gd name="T26" fmla="*/ 3 w 16"/>
                  <a:gd name="T27" fmla="*/ 2 h 16"/>
                  <a:gd name="T28" fmla="*/ 3 w 16"/>
                  <a:gd name="T29" fmla="*/ 2 h 16"/>
                  <a:gd name="T30" fmla="*/ 2 w 16"/>
                  <a:gd name="T31" fmla="*/ 3 h 16"/>
                  <a:gd name="T32" fmla="*/ 1 w 16"/>
                  <a:gd name="T33" fmla="*/ 5 h 16"/>
                  <a:gd name="T34" fmla="*/ 0 w 16"/>
                  <a:gd name="T35" fmla="*/ 7 h 16"/>
                  <a:gd name="T36" fmla="*/ 0 w 16"/>
                  <a:gd name="T37" fmla="*/ 9 h 16"/>
                  <a:gd name="T38" fmla="*/ 1 w 16"/>
                  <a:gd name="T39" fmla="*/ 9 h 16"/>
                  <a:gd name="T40" fmla="*/ 3 w 16"/>
                  <a:gd name="T41" fmla="*/ 8 h 16"/>
                  <a:gd name="T42" fmla="*/ 3 w 16"/>
                  <a:gd name="T43" fmla="*/ 8 h 16"/>
                  <a:gd name="T44" fmla="*/ 3 w 16"/>
                  <a:gd name="T45" fmla="*/ 7 h 16"/>
                  <a:gd name="T46" fmla="*/ 3 w 16"/>
                  <a:gd name="T47" fmla="*/ 7 h 16"/>
                  <a:gd name="T48" fmla="*/ 4 w 16"/>
                  <a:gd name="T49" fmla="*/ 8 h 16"/>
                  <a:gd name="T50" fmla="*/ 7 w 16"/>
                  <a:gd name="T51" fmla="*/ 9 h 16"/>
                  <a:gd name="T52" fmla="*/ 9 w 16"/>
                  <a:gd name="T53" fmla="*/ 11 h 16"/>
                  <a:gd name="T54" fmla="*/ 10 w 16"/>
                  <a:gd name="T55" fmla="*/ 11 h 16"/>
                  <a:gd name="T56" fmla="*/ 11 w 16"/>
                  <a:gd name="T57" fmla="*/ 12 h 16"/>
                  <a:gd name="T58" fmla="*/ 12 w 16"/>
                  <a:gd name="T59" fmla="*/ 13 h 16"/>
                  <a:gd name="T60" fmla="*/ 12 w 16"/>
                  <a:gd name="T61" fmla="*/ 14 h 16"/>
                  <a:gd name="T62" fmla="*/ 14 w 16"/>
                  <a:gd name="T63" fmla="*/ 16 h 16"/>
                  <a:gd name="T64" fmla="*/ 14 w 16"/>
                  <a:gd name="T65" fmla="*/ 16 h 16"/>
                  <a:gd name="T66" fmla="*/ 14 w 16"/>
                  <a:gd name="T67" fmla="*/ 16 h 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
                  <a:gd name="T103" fmla="*/ 0 h 16"/>
                  <a:gd name="T104" fmla="*/ 16 w 16"/>
                  <a:gd name="T105" fmla="*/ 16 h 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 h="16">
                    <a:moveTo>
                      <a:pt x="14" y="16"/>
                    </a:moveTo>
                    <a:cubicBezTo>
                      <a:pt x="14" y="16"/>
                      <a:pt x="15" y="16"/>
                      <a:pt x="15" y="16"/>
                    </a:cubicBezTo>
                    <a:cubicBezTo>
                      <a:pt x="15" y="15"/>
                      <a:pt x="16" y="16"/>
                      <a:pt x="16" y="16"/>
                    </a:cubicBezTo>
                    <a:lnTo>
                      <a:pt x="14" y="14"/>
                    </a:lnTo>
                    <a:cubicBezTo>
                      <a:pt x="14" y="13"/>
                      <a:pt x="11" y="10"/>
                      <a:pt x="10" y="9"/>
                    </a:cubicBezTo>
                    <a:cubicBezTo>
                      <a:pt x="9" y="9"/>
                      <a:pt x="9" y="9"/>
                      <a:pt x="9" y="9"/>
                    </a:cubicBezTo>
                    <a:cubicBezTo>
                      <a:pt x="9" y="8"/>
                      <a:pt x="8" y="9"/>
                      <a:pt x="7" y="8"/>
                    </a:cubicBezTo>
                    <a:cubicBezTo>
                      <a:pt x="7" y="7"/>
                      <a:pt x="6" y="6"/>
                      <a:pt x="6" y="5"/>
                    </a:cubicBezTo>
                    <a:cubicBezTo>
                      <a:pt x="5" y="4"/>
                      <a:pt x="5" y="1"/>
                      <a:pt x="5" y="0"/>
                    </a:cubicBezTo>
                    <a:lnTo>
                      <a:pt x="4" y="0"/>
                    </a:lnTo>
                    <a:lnTo>
                      <a:pt x="3" y="2"/>
                    </a:lnTo>
                    <a:cubicBezTo>
                      <a:pt x="3" y="2"/>
                      <a:pt x="2" y="2"/>
                      <a:pt x="2" y="3"/>
                    </a:cubicBezTo>
                    <a:cubicBezTo>
                      <a:pt x="1" y="3"/>
                      <a:pt x="1" y="4"/>
                      <a:pt x="1" y="5"/>
                    </a:cubicBezTo>
                    <a:cubicBezTo>
                      <a:pt x="1" y="5"/>
                      <a:pt x="1" y="6"/>
                      <a:pt x="0" y="7"/>
                    </a:cubicBezTo>
                    <a:cubicBezTo>
                      <a:pt x="0" y="7"/>
                      <a:pt x="0" y="8"/>
                      <a:pt x="0" y="9"/>
                    </a:cubicBezTo>
                    <a:cubicBezTo>
                      <a:pt x="0" y="9"/>
                      <a:pt x="0" y="9"/>
                      <a:pt x="1" y="9"/>
                    </a:cubicBezTo>
                    <a:cubicBezTo>
                      <a:pt x="2" y="9"/>
                      <a:pt x="3" y="8"/>
                      <a:pt x="3" y="8"/>
                    </a:cubicBezTo>
                    <a:lnTo>
                      <a:pt x="3" y="7"/>
                    </a:lnTo>
                    <a:cubicBezTo>
                      <a:pt x="3" y="7"/>
                      <a:pt x="4" y="8"/>
                      <a:pt x="4" y="8"/>
                    </a:cubicBezTo>
                    <a:cubicBezTo>
                      <a:pt x="5" y="8"/>
                      <a:pt x="6" y="9"/>
                      <a:pt x="7" y="9"/>
                    </a:cubicBezTo>
                    <a:cubicBezTo>
                      <a:pt x="7" y="9"/>
                      <a:pt x="9" y="10"/>
                      <a:pt x="9" y="11"/>
                    </a:cubicBezTo>
                    <a:cubicBezTo>
                      <a:pt x="9" y="11"/>
                      <a:pt x="10" y="11"/>
                      <a:pt x="10" y="11"/>
                    </a:cubicBezTo>
                    <a:cubicBezTo>
                      <a:pt x="11" y="12"/>
                      <a:pt x="11" y="12"/>
                      <a:pt x="11" y="12"/>
                    </a:cubicBezTo>
                    <a:cubicBezTo>
                      <a:pt x="11" y="12"/>
                      <a:pt x="11" y="12"/>
                      <a:pt x="12" y="13"/>
                    </a:cubicBezTo>
                    <a:cubicBezTo>
                      <a:pt x="12" y="14"/>
                      <a:pt x="12" y="14"/>
                      <a:pt x="12" y="14"/>
                    </a:cubicBezTo>
                    <a:cubicBezTo>
                      <a:pt x="12" y="14"/>
                      <a:pt x="14" y="16"/>
                      <a:pt x="14" y="16"/>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7" name="Freeform 7"/>
              <p:cNvSpPr>
                <a:spLocks/>
              </p:cNvSpPr>
              <p:nvPr/>
            </p:nvSpPr>
            <p:spPr bwMode="auto">
              <a:xfrm>
                <a:off x="2839" y="1588"/>
                <a:ext cx="118" cy="50"/>
              </a:xfrm>
              <a:custGeom>
                <a:avLst/>
                <a:gdLst>
                  <a:gd name="T0" fmla="*/ 16 w 16"/>
                  <a:gd name="T1" fmla="*/ 4 h 7"/>
                  <a:gd name="T2" fmla="*/ 15 w 16"/>
                  <a:gd name="T3" fmla="*/ 5 h 7"/>
                  <a:gd name="T4" fmla="*/ 12 w 16"/>
                  <a:gd name="T5" fmla="*/ 6 h 7"/>
                  <a:gd name="T6" fmla="*/ 11 w 16"/>
                  <a:gd name="T7" fmla="*/ 7 h 7"/>
                  <a:gd name="T8" fmla="*/ 9 w 16"/>
                  <a:gd name="T9" fmla="*/ 6 h 7"/>
                  <a:gd name="T10" fmla="*/ 9 w 16"/>
                  <a:gd name="T11" fmla="*/ 6 h 7"/>
                  <a:gd name="T12" fmla="*/ 5 w 16"/>
                  <a:gd name="T13" fmla="*/ 6 h 7"/>
                  <a:gd name="T14" fmla="*/ 5 w 16"/>
                  <a:gd name="T15" fmla="*/ 6 h 7"/>
                  <a:gd name="T16" fmla="*/ 0 w 16"/>
                  <a:gd name="T17" fmla="*/ 1 h 7"/>
                  <a:gd name="T18" fmla="*/ 7 w 16"/>
                  <a:gd name="T19" fmla="*/ 0 h 7"/>
                  <a:gd name="T20" fmla="*/ 13 w 16"/>
                  <a:gd name="T21" fmla="*/ 3 h 7"/>
                  <a:gd name="T22" fmla="*/ 16 w 16"/>
                  <a:gd name="T23" fmla="*/ 4 h 7"/>
                  <a:gd name="T24" fmla="*/ 16 w 16"/>
                  <a:gd name="T25" fmla="*/ 4 h 7"/>
                  <a:gd name="T26" fmla="*/ 16 w 16"/>
                  <a:gd name="T27" fmla="*/ 4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7"/>
                  <a:gd name="T44" fmla="*/ 16 w 16"/>
                  <a:gd name="T45" fmla="*/ 7 h 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7">
                    <a:moveTo>
                      <a:pt x="16" y="4"/>
                    </a:moveTo>
                    <a:cubicBezTo>
                      <a:pt x="16" y="4"/>
                      <a:pt x="15" y="5"/>
                      <a:pt x="15" y="5"/>
                    </a:cubicBezTo>
                    <a:cubicBezTo>
                      <a:pt x="15" y="6"/>
                      <a:pt x="14" y="6"/>
                      <a:pt x="12" y="6"/>
                    </a:cubicBezTo>
                    <a:cubicBezTo>
                      <a:pt x="11" y="4"/>
                      <a:pt x="11" y="7"/>
                      <a:pt x="11" y="7"/>
                    </a:cubicBezTo>
                    <a:cubicBezTo>
                      <a:pt x="10" y="6"/>
                      <a:pt x="10" y="6"/>
                      <a:pt x="9" y="6"/>
                    </a:cubicBezTo>
                    <a:lnTo>
                      <a:pt x="5" y="6"/>
                    </a:lnTo>
                    <a:cubicBezTo>
                      <a:pt x="0" y="4"/>
                      <a:pt x="2" y="3"/>
                      <a:pt x="0" y="1"/>
                    </a:cubicBezTo>
                    <a:cubicBezTo>
                      <a:pt x="4" y="2"/>
                      <a:pt x="4" y="0"/>
                      <a:pt x="7" y="0"/>
                    </a:cubicBezTo>
                    <a:cubicBezTo>
                      <a:pt x="9" y="1"/>
                      <a:pt x="13" y="3"/>
                      <a:pt x="13" y="3"/>
                    </a:cubicBezTo>
                    <a:cubicBezTo>
                      <a:pt x="14" y="3"/>
                      <a:pt x="15" y="4"/>
                      <a:pt x="16" y="4"/>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8" name="Freeform 8"/>
              <p:cNvSpPr>
                <a:spLocks/>
              </p:cNvSpPr>
              <p:nvPr/>
            </p:nvSpPr>
            <p:spPr bwMode="auto">
              <a:xfrm>
                <a:off x="2922" y="1615"/>
                <a:ext cx="90" cy="43"/>
              </a:xfrm>
              <a:custGeom>
                <a:avLst/>
                <a:gdLst>
                  <a:gd name="T0" fmla="*/ 5 w 13"/>
                  <a:gd name="T1" fmla="*/ 0 h 5"/>
                  <a:gd name="T2" fmla="*/ 8 w 13"/>
                  <a:gd name="T3" fmla="*/ 0 h 5"/>
                  <a:gd name="T4" fmla="*/ 13 w 13"/>
                  <a:gd name="T5" fmla="*/ 1 h 5"/>
                  <a:gd name="T6" fmla="*/ 13 w 13"/>
                  <a:gd name="T7" fmla="*/ 1 h 5"/>
                  <a:gd name="T8" fmla="*/ 13 w 13"/>
                  <a:gd name="T9" fmla="*/ 1 h 5"/>
                  <a:gd name="T10" fmla="*/ 13 w 13"/>
                  <a:gd name="T11" fmla="*/ 1 h 5"/>
                  <a:gd name="T12" fmla="*/ 13 w 13"/>
                  <a:gd name="T13" fmla="*/ 3 h 5"/>
                  <a:gd name="T14" fmla="*/ 13 w 13"/>
                  <a:gd name="T15" fmla="*/ 3 h 5"/>
                  <a:gd name="T16" fmla="*/ 7 w 13"/>
                  <a:gd name="T17" fmla="*/ 3 h 5"/>
                  <a:gd name="T18" fmla="*/ 7 w 13"/>
                  <a:gd name="T19" fmla="*/ 3 h 5"/>
                  <a:gd name="T20" fmla="*/ 3 w 13"/>
                  <a:gd name="T21" fmla="*/ 5 h 5"/>
                  <a:gd name="T22" fmla="*/ 2 w 13"/>
                  <a:gd name="T23" fmla="*/ 4 h 5"/>
                  <a:gd name="T24" fmla="*/ 0 w 13"/>
                  <a:gd name="T25" fmla="*/ 3 h 5"/>
                  <a:gd name="T26" fmla="*/ 1 w 13"/>
                  <a:gd name="T27" fmla="*/ 2 h 5"/>
                  <a:gd name="T28" fmla="*/ 4 w 13"/>
                  <a:gd name="T29" fmla="*/ 1 h 5"/>
                  <a:gd name="T30" fmla="*/ 5 w 13"/>
                  <a:gd name="T31" fmla="*/ 0 h 5"/>
                  <a:gd name="T32" fmla="*/ 5 w 13"/>
                  <a:gd name="T33" fmla="*/ 0 h 5"/>
                  <a:gd name="T34" fmla="*/ 5 w 13"/>
                  <a:gd name="T35" fmla="*/ 0 h 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
                  <a:gd name="T55" fmla="*/ 0 h 5"/>
                  <a:gd name="T56" fmla="*/ 13 w 13"/>
                  <a:gd name="T57" fmla="*/ 5 h 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 h="5">
                    <a:moveTo>
                      <a:pt x="5" y="0"/>
                    </a:moveTo>
                    <a:cubicBezTo>
                      <a:pt x="6" y="0"/>
                      <a:pt x="7" y="0"/>
                      <a:pt x="8" y="0"/>
                    </a:cubicBezTo>
                    <a:cubicBezTo>
                      <a:pt x="10" y="0"/>
                      <a:pt x="11" y="1"/>
                      <a:pt x="13" y="1"/>
                    </a:cubicBezTo>
                    <a:cubicBezTo>
                      <a:pt x="13" y="2"/>
                      <a:pt x="13" y="2"/>
                      <a:pt x="13" y="3"/>
                    </a:cubicBezTo>
                    <a:lnTo>
                      <a:pt x="7" y="3"/>
                    </a:lnTo>
                    <a:cubicBezTo>
                      <a:pt x="6" y="4"/>
                      <a:pt x="5" y="5"/>
                      <a:pt x="3" y="5"/>
                    </a:cubicBezTo>
                    <a:cubicBezTo>
                      <a:pt x="3" y="5"/>
                      <a:pt x="2" y="4"/>
                      <a:pt x="2" y="4"/>
                    </a:cubicBezTo>
                    <a:cubicBezTo>
                      <a:pt x="1" y="4"/>
                      <a:pt x="0" y="4"/>
                      <a:pt x="0" y="3"/>
                    </a:cubicBezTo>
                    <a:cubicBezTo>
                      <a:pt x="0" y="3"/>
                      <a:pt x="0" y="0"/>
                      <a:pt x="1" y="2"/>
                    </a:cubicBezTo>
                    <a:cubicBezTo>
                      <a:pt x="3" y="2"/>
                      <a:pt x="4" y="2"/>
                      <a:pt x="4" y="1"/>
                    </a:cubicBezTo>
                    <a:cubicBezTo>
                      <a:pt x="4" y="1"/>
                      <a:pt x="5" y="0"/>
                      <a:pt x="5" y="0"/>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9" name="Freeform 9"/>
              <p:cNvSpPr>
                <a:spLocks/>
              </p:cNvSpPr>
              <p:nvPr/>
            </p:nvSpPr>
            <p:spPr bwMode="auto">
              <a:xfrm>
                <a:off x="3552" y="2112"/>
                <a:ext cx="23" cy="35"/>
              </a:xfrm>
              <a:custGeom>
                <a:avLst/>
                <a:gdLst>
                  <a:gd name="T0" fmla="*/ 2 w 3"/>
                  <a:gd name="T1" fmla="*/ 5 h 5"/>
                  <a:gd name="T2" fmla="*/ 1 w 3"/>
                  <a:gd name="T3" fmla="*/ 3 h 5"/>
                  <a:gd name="T4" fmla="*/ 0 w 3"/>
                  <a:gd name="T5" fmla="*/ 2 h 5"/>
                  <a:gd name="T6" fmla="*/ 2 w 3"/>
                  <a:gd name="T7" fmla="*/ 0 h 5"/>
                  <a:gd name="T8" fmla="*/ 2 w 3"/>
                  <a:gd name="T9" fmla="*/ 2 h 5"/>
                  <a:gd name="T10" fmla="*/ 2 w 3"/>
                  <a:gd name="T11" fmla="*/ 5 h 5"/>
                  <a:gd name="T12" fmla="*/ 2 w 3"/>
                  <a:gd name="T13" fmla="*/ 5 h 5"/>
                  <a:gd name="T14" fmla="*/ 2 w 3"/>
                  <a:gd name="T15" fmla="*/ 5 h 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5"/>
                  <a:gd name="T26" fmla="*/ 3 w 3"/>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5">
                    <a:moveTo>
                      <a:pt x="2" y="5"/>
                    </a:moveTo>
                    <a:cubicBezTo>
                      <a:pt x="1" y="5"/>
                      <a:pt x="1" y="5"/>
                      <a:pt x="1" y="3"/>
                    </a:cubicBezTo>
                    <a:cubicBezTo>
                      <a:pt x="1" y="2"/>
                      <a:pt x="0" y="2"/>
                      <a:pt x="0" y="2"/>
                    </a:cubicBezTo>
                    <a:cubicBezTo>
                      <a:pt x="1" y="2"/>
                      <a:pt x="1" y="0"/>
                      <a:pt x="2" y="0"/>
                    </a:cubicBezTo>
                    <a:cubicBezTo>
                      <a:pt x="2" y="2"/>
                      <a:pt x="1" y="1"/>
                      <a:pt x="2" y="2"/>
                    </a:cubicBezTo>
                    <a:cubicBezTo>
                      <a:pt x="2" y="2"/>
                      <a:pt x="3" y="5"/>
                      <a:pt x="2" y="5"/>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0" name="Freeform 10"/>
              <p:cNvSpPr>
                <a:spLocks/>
              </p:cNvSpPr>
              <p:nvPr/>
            </p:nvSpPr>
            <p:spPr bwMode="auto">
              <a:xfrm>
                <a:off x="3638" y="2120"/>
                <a:ext cx="15" cy="23"/>
              </a:xfrm>
              <a:custGeom>
                <a:avLst/>
                <a:gdLst>
                  <a:gd name="T0" fmla="*/ 2 w 2"/>
                  <a:gd name="T1" fmla="*/ 3 h 3"/>
                  <a:gd name="T2" fmla="*/ 0 w 2"/>
                  <a:gd name="T3" fmla="*/ 1 h 3"/>
                  <a:gd name="T4" fmla="*/ 1 w 2"/>
                  <a:gd name="T5" fmla="*/ 0 h 3"/>
                  <a:gd name="T6" fmla="*/ 2 w 2"/>
                  <a:gd name="T7" fmla="*/ 2 h 3"/>
                  <a:gd name="T8" fmla="*/ 2 w 2"/>
                  <a:gd name="T9" fmla="*/ 3 h 3"/>
                  <a:gd name="T10" fmla="*/ 2 w 2"/>
                  <a:gd name="T11" fmla="*/ 3 h 3"/>
                  <a:gd name="T12" fmla="*/ 2 w 2"/>
                  <a:gd name="T13" fmla="*/ 3 h 3"/>
                  <a:gd name="T14" fmla="*/ 2 w 2"/>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3"/>
                    </a:moveTo>
                    <a:cubicBezTo>
                      <a:pt x="2" y="1"/>
                      <a:pt x="1" y="1"/>
                      <a:pt x="0" y="1"/>
                    </a:cubicBezTo>
                    <a:cubicBezTo>
                      <a:pt x="0" y="0"/>
                      <a:pt x="1" y="0"/>
                      <a:pt x="1" y="0"/>
                    </a:cubicBezTo>
                    <a:cubicBezTo>
                      <a:pt x="2" y="1"/>
                      <a:pt x="2" y="1"/>
                      <a:pt x="2" y="2"/>
                    </a:cubicBezTo>
                    <a:cubicBezTo>
                      <a:pt x="2" y="2"/>
                      <a:pt x="2" y="2"/>
                      <a:pt x="2" y="3"/>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1" name="Freeform 11"/>
              <p:cNvSpPr>
                <a:spLocks/>
              </p:cNvSpPr>
              <p:nvPr/>
            </p:nvSpPr>
            <p:spPr bwMode="auto">
              <a:xfrm>
                <a:off x="3481" y="2034"/>
                <a:ext cx="20" cy="31"/>
              </a:xfrm>
              <a:custGeom>
                <a:avLst/>
                <a:gdLst>
                  <a:gd name="T0" fmla="*/ 1 w 3"/>
                  <a:gd name="T1" fmla="*/ 0 h 4"/>
                  <a:gd name="T2" fmla="*/ 2 w 3"/>
                  <a:gd name="T3" fmla="*/ 0 h 4"/>
                  <a:gd name="T4" fmla="*/ 3 w 3"/>
                  <a:gd name="T5" fmla="*/ 4 h 4"/>
                  <a:gd name="T6" fmla="*/ 3 w 3"/>
                  <a:gd name="T7" fmla="*/ 4 h 4"/>
                  <a:gd name="T8" fmla="*/ 1 w 3"/>
                  <a:gd name="T9" fmla="*/ 4 h 4"/>
                  <a:gd name="T10" fmla="*/ 1 w 3"/>
                  <a:gd name="T11" fmla="*/ 4 h 4"/>
                  <a:gd name="T12" fmla="*/ 0 w 3"/>
                  <a:gd name="T13" fmla="*/ 3 h 4"/>
                  <a:gd name="T14" fmla="*/ 0 w 3"/>
                  <a:gd name="T15" fmla="*/ 3 h 4"/>
                  <a:gd name="T16" fmla="*/ 0 w 3"/>
                  <a:gd name="T17" fmla="*/ 1 h 4"/>
                  <a:gd name="T18" fmla="*/ 0 w 3"/>
                  <a:gd name="T19" fmla="*/ 1 h 4"/>
                  <a:gd name="T20" fmla="*/ 1 w 3"/>
                  <a:gd name="T21" fmla="*/ 0 h 4"/>
                  <a:gd name="T22" fmla="*/ 1 w 3"/>
                  <a:gd name="T23" fmla="*/ 0 h 4"/>
                  <a:gd name="T24" fmla="*/ 1 w 3"/>
                  <a:gd name="T25" fmla="*/ 0 h 4"/>
                  <a:gd name="T26" fmla="*/ 1 w 3"/>
                  <a:gd name="T27" fmla="*/ 0 h 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4"/>
                  <a:gd name="T44" fmla="*/ 3 w 3"/>
                  <a:gd name="T45" fmla="*/ 4 h 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4">
                    <a:moveTo>
                      <a:pt x="1" y="0"/>
                    </a:moveTo>
                    <a:cubicBezTo>
                      <a:pt x="1" y="0"/>
                      <a:pt x="2" y="0"/>
                      <a:pt x="2" y="0"/>
                    </a:cubicBezTo>
                    <a:cubicBezTo>
                      <a:pt x="2" y="2"/>
                      <a:pt x="2" y="3"/>
                      <a:pt x="3" y="4"/>
                    </a:cubicBezTo>
                    <a:lnTo>
                      <a:pt x="1" y="4"/>
                    </a:lnTo>
                    <a:cubicBezTo>
                      <a:pt x="1" y="4"/>
                      <a:pt x="0" y="4"/>
                      <a:pt x="0" y="3"/>
                    </a:cubicBezTo>
                    <a:lnTo>
                      <a:pt x="0" y="1"/>
                    </a:lnTo>
                    <a:cubicBezTo>
                      <a:pt x="1" y="1"/>
                      <a:pt x="1" y="0"/>
                      <a:pt x="1" y="0"/>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2" name="Freeform 12"/>
              <p:cNvSpPr>
                <a:spLocks/>
              </p:cNvSpPr>
              <p:nvPr/>
            </p:nvSpPr>
            <p:spPr bwMode="auto">
              <a:xfrm>
                <a:off x="4725" y="2578"/>
                <a:ext cx="40" cy="27"/>
              </a:xfrm>
              <a:custGeom>
                <a:avLst/>
                <a:gdLst>
                  <a:gd name="T0" fmla="*/ 0 w 6"/>
                  <a:gd name="T1" fmla="*/ 0 h 4"/>
                  <a:gd name="T2" fmla="*/ 3 w 6"/>
                  <a:gd name="T3" fmla="*/ 0 h 4"/>
                  <a:gd name="T4" fmla="*/ 4 w 6"/>
                  <a:gd name="T5" fmla="*/ 3 h 4"/>
                  <a:gd name="T6" fmla="*/ 1 w 6"/>
                  <a:gd name="T7" fmla="*/ 0 h 4"/>
                  <a:gd name="T8" fmla="*/ 1 w 6"/>
                  <a:gd name="T9" fmla="*/ 0 h 4"/>
                  <a:gd name="T10" fmla="*/ 1 w 6"/>
                  <a:gd name="T11" fmla="*/ 0 h 4"/>
                  <a:gd name="T12" fmla="*/ 0 w 6"/>
                  <a:gd name="T13" fmla="*/ 0 h 4"/>
                  <a:gd name="T14" fmla="*/ 0 w 6"/>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4"/>
                  <a:gd name="T26" fmla="*/ 6 w 6"/>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4">
                    <a:moveTo>
                      <a:pt x="0" y="0"/>
                    </a:moveTo>
                    <a:cubicBezTo>
                      <a:pt x="2" y="1"/>
                      <a:pt x="3" y="0"/>
                      <a:pt x="3" y="0"/>
                    </a:cubicBezTo>
                    <a:cubicBezTo>
                      <a:pt x="5" y="2"/>
                      <a:pt x="6" y="4"/>
                      <a:pt x="4" y="3"/>
                    </a:cubicBezTo>
                    <a:cubicBezTo>
                      <a:pt x="1" y="4"/>
                      <a:pt x="1" y="0"/>
                      <a:pt x="1" y="0"/>
                    </a:cubicBezTo>
                    <a:cubicBezTo>
                      <a:pt x="1" y="0"/>
                      <a:pt x="1" y="1"/>
                      <a:pt x="1" y="0"/>
                    </a:cubicBezTo>
                    <a:lnTo>
                      <a:pt x="0" y="0"/>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3" name="Freeform 13"/>
              <p:cNvSpPr>
                <a:spLocks/>
              </p:cNvSpPr>
              <p:nvPr/>
            </p:nvSpPr>
            <p:spPr bwMode="auto">
              <a:xfrm>
                <a:off x="1576" y="3626"/>
                <a:ext cx="11" cy="16"/>
              </a:xfrm>
              <a:custGeom>
                <a:avLst/>
                <a:gdLst>
                  <a:gd name="T0" fmla="*/ 2 w 2"/>
                  <a:gd name="T1" fmla="*/ 0 h 2"/>
                  <a:gd name="T2" fmla="*/ 1 w 2"/>
                  <a:gd name="T3" fmla="*/ 0 h 2"/>
                  <a:gd name="T4" fmla="*/ 1 w 2"/>
                  <a:gd name="T5" fmla="*/ 0 h 2"/>
                  <a:gd name="T6" fmla="*/ 0 w 2"/>
                  <a:gd name="T7" fmla="*/ 0 h 2"/>
                  <a:gd name="T8" fmla="*/ 1 w 2"/>
                  <a:gd name="T9" fmla="*/ 2 h 2"/>
                  <a:gd name="T10" fmla="*/ 2 w 2"/>
                  <a:gd name="T11" fmla="*/ 2 h 2"/>
                  <a:gd name="T12" fmla="*/ 2 w 2"/>
                  <a:gd name="T13" fmla="*/ 0 h 2"/>
                  <a:gd name="T14" fmla="*/ 2 w 2"/>
                  <a:gd name="T15" fmla="*/ 0 h 2"/>
                  <a:gd name="T16" fmla="*/ 2 w 2"/>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2" y="0"/>
                    </a:moveTo>
                    <a:lnTo>
                      <a:pt x="1" y="0"/>
                    </a:lnTo>
                    <a:cubicBezTo>
                      <a:pt x="1" y="0"/>
                      <a:pt x="0" y="0"/>
                      <a:pt x="0" y="0"/>
                    </a:cubicBezTo>
                    <a:cubicBezTo>
                      <a:pt x="0" y="1"/>
                      <a:pt x="1" y="2"/>
                      <a:pt x="1" y="2"/>
                    </a:cubicBezTo>
                    <a:cubicBezTo>
                      <a:pt x="2" y="2"/>
                      <a:pt x="2" y="2"/>
                      <a:pt x="2" y="2"/>
                    </a:cubicBezTo>
                    <a:cubicBezTo>
                      <a:pt x="2" y="1"/>
                      <a:pt x="2" y="0"/>
                      <a:pt x="2" y="0"/>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4" name="Freeform 14"/>
              <p:cNvSpPr>
                <a:spLocks/>
              </p:cNvSpPr>
              <p:nvPr/>
            </p:nvSpPr>
            <p:spPr bwMode="auto">
              <a:xfrm>
                <a:off x="1446" y="1333"/>
                <a:ext cx="40" cy="32"/>
              </a:xfrm>
              <a:custGeom>
                <a:avLst/>
                <a:gdLst>
                  <a:gd name="T0" fmla="*/ 0 w 5"/>
                  <a:gd name="T1" fmla="*/ 3 h 4"/>
                  <a:gd name="T2" fmla="*/ 2 w 5"/>
                  <a:gd name="T3" fmla="*/ 4 h 4"/>
                  <a:gd name="T4" fmla="*/ 5 w 5"/>
                  <a:gd name="T5" fmla="*/ 1 h 4"/>
                  <a:gd name="T6" fmla="*/ 0 w 5"/>
                  <a:gd name="T7" fmla="*/ 3 h 4"/>
                  <a:gd name="T8" fmla="*/ 0 w 5"/>
                  <a:gd name="T9" fmla="*/ 3 h 4"/>
                  <a:gd name="T10" fmla="*/ 0 w 5"/>
                  <a:gd name="T11" fmla="*/ 3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0" y="3"/>
                    </a:moveTo>
                    <a:cubicBezTo>
                      <a:pt x="1" y="3"/>
                      <a:pt x="1" y="4"/>
                      <a:pt x="2" y="4"/>
                    </a:cubicBezTo>
                    <a:cubicBezTo>
                      <a:pt x="3" y="4"/>
                      <a:pt x="5" y="2"/>
                      <a:pt x="5" y="1"/>
                    </a:cubicBezTo>
                    <a:cubicBezTo>
                      <a:pt x="3" y="0"/>
                      <a:pt x="1" y="2"/>
                      <a:pt x="0" y="3"/>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5" name="Freeform 15"/>
              <p:cNvSpPr>
                <a:spLocks/>
              </p:cNvSpPr>
              <p:nvPr/>
            </p:nvSpPr>
            <p:spPr bwMode="auto">
              <a:xfrm>
                <a:off x="1439" y="1482"/>
                <a:ext cx="19" cy="12"/>
              </a:xfrm>
              <a:custGeom>
                <a:avLst/>
                <a:gdLst>
                  <a:gd name="T0" fmla="*/ 0 w 3"/>
                  <a:gd name="T1" fmla="*/ 1 h 2"/>
                  <a:gd name="T2" fmla="*/ 3 w 3"/>
                  <a:gd name="T3" fmla="*/ 0 h 2"/>
                  <a:gd name="T4" fmla="*/ 0 w 3"/>
                  <a:gd name="T5" fmla="*/ 1 h 2"/>
                  <a:gd name="T6" fmla="*/ 0 w 3"/>
                  <a:gd name="T7" fmla="*/ 1 h 2"/>
                  <a:gd name="T8" fmla="*/ 0 w 3"/>
                  <a:gd name="T9" fmla="*/ 1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0" y="1"/>
                    </a:moveTo>
                    <a:cubicBezTo>
                      <a:pt x="1" y="2"/>
                      <a:pt x="2" y="1"/>
                      <a:pt x="3" y="0"/>
                    </a:cubicBezTo>
                    <a:cubicBezTo>
                      <a:pt x="1" y="0"/>
                      <a:pt x="0" y="0"/>
                      <a:pt x="0" y="1"/>
                    </a:cubicBezTo>
                  </a:path>
                </a:pathLst>
              </a:custGeom>
              <a:solidFill>
                <a:srgbClr val="002967"/>
              </a:solidFill>
              <a:ln w="1905">
                <a:solidFill>
                  <a:sysClr val="window" lastClr="FFFFFF">
                    <a:lumMod val="85000"/>
                  </a:sysClr>
                </a:solidFill>
                <a:round/>
                <a:headEnd/>
                <a:tailEnd/>
              </a:ln>
            </p:spPr>
            <p:txBody>
              <a:bodyPr anchor="ctr"/>
              <a:lstStyle/>
              <a:p>
                <a:pPr>
                  <a:defRPr/>
                </a:pPr>
                <a:endParaRPr lang="en-US" altLang="en-US" sz="800" kern="0" dirty="0">
                  <a:latin typeface="Trebuchet MS" panose="020B0603020202020204" pitchFamily="34" charset="0"/>
                  <a:cs typeface="Calibri" panose="020F0502020204030204" pitchFamily="34" charset="0"/>
                </a:endParaRPr>
              </a:p>
            </p:txBody>
          </p:sp>
          <p:sp>
            <p:nvSpPr>
              <p:cNvPr id="16" name="Freeform 16"/>
              <p:cNvSpPr>
                <a:spLocks/>
              </p:cNvSpPr>
              <p:nvPr/>
            </p:nvSpPr>
            <p:spPr bwMode="auto">
              <a:xfrm>
                <a:off x="1380" y="1541"/>
                <a:ext cx="16" cy="15"/>
              </a:xfrm>
              <a:custGeom>
                <a:avLst/>
                <a:gdLst>
                  <a:gd name="T0" fmla="*/ 0 w 2"/>
                  <a:gd name="T1" fmla="*/ 1 h 2"/>
                  <a:gd name="T2" fmla="*/ 1 w 2"/>
                  <a:gd name="T3" fmla="*/ 2 h 2"/>
                  <a:gd name="T4" fmla="*/ 1 w 2"/>
                  <a:gd name="T5" fmla="*/ 2 h 2"/>
                  <a:gd name="T6" fmla="*/ 2 w 2"/>
                  <a:gd name="T7" fmla="*/ 2 h 2"/>
                  <a:gd name="T8" fmla="*/ 2 w 2"/>
                  <a:gd name="T9" fmla="*/ 2 h 2"/>
                  <a:gd name="T10" fmla="*/ 1 w 2"/>
                  <a:gd name="T11" fmla="*/ 0 h 2"/>
                  <a:gd name="T12" fmla="*/ 0 w 2"/>
                  <a:gd name="T13" fmla="*/ 1 h 2"/>
                  <a:gd name="T14" fmla="*/ 0 w 2"/>
                  <a:gd name="T15" fmla="*/ 1 h 2"/>
                  <a:gd name="T16" fmla="*/ 0 w 2"/>
                  <a:gd name="T17" fmla="*/ 1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0" y="1"/>
                    </a:moveTo>
                    <a:cubicBezTo>
                      <a:pt x="0" y="2"/>
                      <a:pt x="0" y="2"/>
                      <a:pt x="1" y="2"/>
                    </a:cubicBezTo>
                    <a:lnTo>
                      <a:pt x="2" y="2"/>
                    </a:lnTo>
                    <a:cubicBezTo>
                      <a:pt x="2" y="1"/>
                      <a:pt x="2" y="1"/>
                      <a:pt x="1" y="0"/>
                    </a:cubicBezTo>
                    <a:cubicBezTo>
                      <a:pt x="1" y="0"/>
                      <a:pt x="0" y="1"/>
                      <a:pt x="0" y="1"/>
                    </a:cubicBezTo>
                  </a:path>
                </a:pathLst>
              </a:custGeom>
              <a:solidFill>
                <a:srgbClr val="002967"/>
              </a:solidFill>
              <a:ln w="1905">
                <a:solidFill>
                  <a:sysClr val="window" lastClr="FFFFFF">
                    <a:lumMod val="85000"/>
                  </a:sysClr>
                </a:solidFill>
                <a:round/>
                <a:headEnd/>
                <a:tailEnd/>
              </a:ln>
            </p:spPr>
            <p:txBody>
              <a:bodyPr anchor="ctr"/>
              <a:lstStyle/>
              <a:p>
                <a:pPr>
                  <a:defRPr/>
                </a:pPr>
                <a:endParaRPr lang="en-US" altLang="en-US" sz="800" kern="0" dirty="0">
                  <a:latin typeface="Trebuchet MS" panose="020B0603020202020204" pitchFamily="34" charset="0"/>
                  <a:cs typeface="Calibri" panose="020F0502020204030204" pitchFamily="34" charset="0"/>
                </a:endParaRPr>
              </a:p>
            </p:txBody>
          </p:sp>
          <p:sp>
            <p:nvSpPr>
              <p:cNvPr id="17" name="Freeform 17"/>
              <p:cNvSpPr>
                <a:spLocks/>
              </p:cNvSpPr>
              <p:nvPr/>
            </p:nvSpPr>
            <p:spPr bwMode="auto">
              <a:xfrm>
                <a:off x="1333" y="1204"/>
                <a:ext cx="39" cy="39"/>
              </a:xfrm>
              <a:custGeom>
                <a:avLst/>
                <a:gdLst>
                  <a:gd name="T0" fmla="*/ 0 w 6"/>
                  <a:gd name="T1" fmla="*/ 4 h 5"/>
                  <a:gd name="T2" fmla="*/ 6 w 6"/>
                  <a:gd name="T3" fmla="*/ 4 h 5"/>
                  <a:gd name="T4" fmla="*/ 0 w 6"/>
                  <a:gd name="T5" fmla="*/ 4 h 5"/>
                  <a:gd name="T6" fmla="*/ 0 w 6"/>
                  <a:gd name="T7" fmla="*/ 4 h 5"/>
                  <a:gd name="T8" fmla="*/ 0 w 6"/>
                  <a:gd name="T9" fmla="*/ 4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4"/>
                    </a:moveTo>
                    <a:cubicBezTo>
                      <a:pt x="2" y="5"/>
                      <a:pt x="5" y="4"/>
                      <a:pt x="6" y="4"/>
                    </a:cubicBezTo>
                    <a:cubicBezTo>
                      <a:pt x="6" y="0"/>
                      <a:pt x="1" y="3"/>
                      <a:pt x="0" y="4"/>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8" name="Freeform 18"/>
              <p:cNvSpPr>
                <a:spLocks/>
              </p:cNvSpPr>
              <p:nvPr/>
            </p:nvSpPr>
            <p:spPr bwMode="auto">
              <a:xfrm>
                <a:off x="1313" y="1153"/>
                <a:ext cx="20" cy="8"/>
              </a:xfrm>
              <a:custGeom>
                <a:avLst/>
                <a:gdLst>
                  <a:gd name="T0" fmla="*/ 3 w 3"/>
                  <a:gd name="T1" fmla="*/ 0 h 1"/>
                  <a:gd name="T2" fmla="*/ 2 w 3"/>
                  <a:gd name="T3" fmla="*/ 0 h 1"/>
                  <a:gd name="T4" fmla="*/ 0 w 3"/>
                  <a:gd name="T5" fmla="*/ 0 h 1"/>
                  <a:gd name="T6" fmla="*/ 2 w 3"/>
                  <a:gd name="T7" fmla="*/ 1 h 1"/>
                  <a:gd name="T8" fmla="*/ 3 w 3"/>
                  <a:gd name="T9" fmla="*/ 0 h 1"/>
                  <a:gd name="T10" fmla="*/ 3 w 3"/>
                  <a:gd name="T11" fmla="*/ 0 h 1"/>
                  <a:gd name="T12" fmla="*/ 3 w 3"/>
                  <a:gd name="T13" fmla="*/ 0 h 1"/>
                  <a:gd name="T14" fmla="*/ 3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0"/>
                    </a:moveTo>
                    <a:cubicBezTo>
                      <a:pt x="2" y="0"/>
                      <a:pt x="2" y="0"/>
                      <a:pt x="2" y="0"/>
                    </a:cubicBezTo>
                    <a:cubicBezTo>
                      <a:pt x="1" y="0"/>
                      <a:pt x="0" y="0"/>
                      <a:pt x="0" y="0"/>
                    </a:cubicBezTo>
                    <a:cubicBezTo>
                      <a:pt x="0" y="1"/>
                      <a:pt x="1" y="1"/>
                      <a:pt x="2" y="1"/>
                    </a:cubicBezTo>
                    <a:cubicBezTo>
                      <a:pt x="2" y="1"/>
                      <a:pt x="3" y="0"/>
                      <a:pt x="3" y="0"/>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9" name="Freeform 19"/>
              <p:cNvSpPr>
                <a:spLocks/>
              </p:cNvSpPr>
              <p:nvPr/>
            </p:nvSpPr>
            <p:spPr bwMode="auto">
              <a:xfrm>
                <a:off x="1775" y="1662"/>
                <a:ext cx="24" cy="23"/>
              </a:xfrm>
              <a:custGeom>
                <a:avLst/>
                <a:gdLst>
                  <a:gd name="T0" fmla="*/ 0 w 3"/>
                  <a:gd name="T1" fmla="*/ 2 h 3"/>
                  <a:gd name="T2" fmla="*/ 1 w 3"/>
                  <a:gd name="T3" fmla="*/ 3 h 3"/>
                  <a:gd name="T4" fmla="*/ 3 w 3"/>
                  <a:gd name="T5" fmla="*/ 0 h 3"/>
                  <a:gd name="T6" fmla="*/ 0 w 3"/>
                  <a:gd name="T7" fmla="*/ 2 h 3"/>
                  <a:gd name="T8" fmla="*/ 0 w 3"/>
                  <a:gd name="T9" fmla="*/ 2 h 3"/>
                  <a:gd name="T10" fmla="*/ 0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2"/>
                    </a:moveTo>
                    <a:cubicBezTo>
                      <a:pt x="0" y="3"/>
                      <a:pt x="1" y="3"/>
                      <a:pt x="1" y="3"/>
                    </a:cubicBezTo>
                    <a:cubicBezTo>
                      <a:pt x="3" y="3"/>
                      <a:pt x="3" y="1"/>
                      <a:pt x="3" y="0"/>
                    </a:cubicBezTo>
                    <a:cubicBezTo>
                      <a:pt x="2" y="0"/>
                      <a:pt x="0" y="1"/>
                      <a:pt x="0" y="2"/>
                    </a:cubicBezTo>
                  </a:path>
                </a:pathLst>
              </a:custGeom>
              <a:solidFill>
                <a:srgbClr val="002967"/>
              </a:solidFill>
              <a:ln w="1905">
                <a:solidFill>
                  <a:sysClr val="window" lastClr="FFFFFF">
                    <a:lumMod val="85000"/>
                  </a:sysClr>
                </a:solidFill>
                <a:round/>
                <a:headEnd/>
                <a:tailEnd/>
              </a:ln>
            </p:spPr>
            <p:txBody>
              <a:bodyPr anchor="ctr"/>
              <a:lstStyle/>
              <a:p>
                <a:pPr>
                  <a:defRPr/>
                </a:pPr>
                <a:endParaRPr lang="en-US" altLang="en-US" sz="800" kern="0" dirty="0">
                  <a:latin typeface="Trebuchet MS" panose="020B0603020202020204" pitchFamily="34" charset="0"/>
                  <a:cs typeface="Calibri" panose="020F0502020204030204" pitchFamily="34" charset="0"/>
                </a:endParaRPr>
              </a:p>
            </p:txBody>
          </p:sp>
          <p:sp>
            <p:nvSpPr>
              <p:cNvPr id="20" name="Freeform 20"/>
              <p:cNvSpPr>
                <a:spLocks/>
              </p:cNvSpPr>
              <p:nvPr/>
            </p:nvSpPr>
            <p:spPr bwMode="auto">
              <a:xfrm>
                <a:off x="1626" y="1615"/>
                <a:ext cx="36" cy="16"/>
              </a:xfrm>
              <a:custGeom>
                <a:avLst/>
                <a:gdLst>
                  <a:gd name="T0" fmla="*/ 4 w 5"/>
                  <a:gd name="T1" fmla="*/ 1 h 2"/>
                  <a:gd name="T2" fmla="*/ 2 w 5"/>
                  <a:gd name="T3" fmla="*/ 0 h 2"/>
                  <a:gd name="T4" fmla="*/ 0 w 5"/>
                  <a:gd name="T5" fmla="*/ 0 h 2"/>
                  <a:gd name="T6" fmla="*/ 4 w 5"/>
                  <a:gd name="T7" fmla="*/ 2 h 2"/>
                  <a:gd name="T8" fmla="*/ 5 w 5"/>
                  <a:gd name="T9" fmla="*/ 2 h 2"/>
                  <a:gd name="T10" fmla="*/ 4 w 5"/>
                  <a:gd name="T11" fmla="*/ 1 h 2"/>
                  <a:gd name="T12" fmla="*/ 4 w 5"/>
                  <a:gd name="T13" fmla="*/ 1 h 2"/>
                  <a:gd name="T14" fmla="*/ 4 w 5"/>
                  <a:gd name="T15" fmla="*/ 1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4" y="1"/>
                    </a:moveTo>
                    <a:cubicBezTo>
                      <a:pt x="3" y="1"/>
                      <a:pt x="2" y="0"/>
                      <a:pt x="2" y="0"/>
                    </a:cubicBezTo>
                    <a:cubicBezTo>
                      <a:pt x="1" y="0"/>
                      <a:pt x="1" y="0"/>
                      <a:pt x="0" y="0"/>
                    </a:cubicBezTo>
                    <a:cubicBezTo>
                      <a:pt x="2" y="2"/>
                      <a:pt x="2" y="2"/>
                      <a:pt x="4" y="2"/>
                    </a:cubicBezTo>
                    <a:cubicBezTo>
                      <a:pt x="4" y="2"/>
                      <a:pt x="5" y="2"/>
                      <a:pt x="5" y="2"/>
                    </a:cubicBezTo>
                    <a:cubicBezTo>
                      <a:pt x="5" y="2"/>
                      <a:pt x="4" y="1"/>
                      <a:pt x="4" y="1"/>
                    </a:cubicBezTo>
                  </a:path>
                </a:pathLst>
              </a:custGeom>
              <a:solidFill>
                <a:srgbClr val="002967"/>
              </a:solidFill>
              <a:ln w="1905">
                <a:solidFill>
                  <a:sysClr val="window" lastClr="FFFFFF">
                    <a:lumMod val="85000"/>
                  </a:sysClr>
                </a:solidFill>
                <a:round/>
                <a:headEnd/>
                <a:tailEnd/>
              </a:ln>
            </p:spPr>
            <p:txBody>
              <a:bodyPr anchor="ctr"/>
              <a:lstStyle/>
              <a:p>
                <a:pPr>
                  <a:defRPr/>
                </a:pPr>
                <a:endParaRPr lang="en-US" altLang="en-US" sz="800" kern="0" dirty="0">
                  <a:latin typeface="Trebuchet MS" panose="020B0603020202020204" pitchFamily="34" charset="0"/>
                  <a:cs typeface="Calibri" panose="020F0502020204030204" pitchFamily="34" charset="0"/>
                </a:endParaRPr>
              </a:p>
            </p:txBody>
          </p:sp>
          <p:sp>
            <p:nvSpPr>
              <p:cNvPr id="21" name="Freeform 21"/>
              <p:cNvSpPr>
                <a:spLocks/>
              </p:cNvSpPr>
              <p:nvPr/>
            </p:nvSpPr>
            <p:spPr bwMode="auto">
              <a:xfrm>
                <a:off x="1646" y="1662"/>
                <a:ext cx="16" cy="8"/>
              </a:xfrm>
              <a:custGeom>
                <a:avLst/>
                <a:gdLst>
                  <a:gd name="T0" fmla="*/ 0 w 2"/>
                  <a:gd name="T1" fmla="*/ 1 h 1"/>
                  <a:gd name="T2" fmla="*/ 2 w 2"/>
                  <a:gd name="T3" fmla="*/ 0 h 1"/>
                  <a:gd name="T4" fmla="*/ 2 w 2"/>
                  <a:gd name="T5" fmla="*/ 0 h 1"/>
                  <a:gd name="T6" fmla="*/ 0 w 2"/>
                  <a:gd name="T7" fmla="*/ 1 h 1"/>
                  <a:gd name="T8" fmla="*/ 0 w 2"/>
                  <a:gd name="T9" fmla="*/ 1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1"/>
                    </a:moveTo>
                    <a:cubicBezTo>
                      <a:pt x="0" y="1"/>
                      <a:pt x="2" y="1"/>
                      <a:pt x="2" y="0"/>
                    </a:cubicBezTo>
                    <a:lnTo>
                      <a:pt x="0" y="1"/>
                    </a:lnTo>
                  </a:path>
                </a:pathLst>
              </a:custGeom>
              <a:solidFill>
                <a:srgbClr val="002967"/>
              </a:solidFill>
              <a:ln w="1905">
                <a:solidFill>
                  <a:sysClr val="window" lastClr="FFFFFF">
                    <a:lumMod val="85000"/>
                  </a:sysClr>
                </a:solidFill>
                <a:round/>
                <a:headEnd/>
                <a:tailEnd/>
              </a:ln>
            </p:spPr>
            <p:txBody>
              <a:bodyPr anchor="ctr"/>
              <a:lstStyle/>
              <a:p>
                <a:pPr>
                  <a:defRPr/>
                </a:pPr>
                <a:endParaRPr lang="en-US" altLang="en-US" sz="800" kern="0" dirty="0">
                  <a:latin typeface="Trebuchet MS" panose="020B0603020202020204" pitchFamily="34" charset="0"/>
                  <a:cs typeface="Calibri" panose="020F0502020204030204" pitchFamily="34" charset="0"/>
                </a:endParaRPr>
              </a:p>
            </p:txBody>
          </p:sp>
          <p:sp>
            <p:nvSpPr>
              <p:cNvPr id="22" name="Freeform 22"/>
              <p:cNvSpPr>
                <a:spLocks/>
              </p:cNvSpPr>
              <p:nvPr/>
            </p:nvSpPr>
            <p:spPr bwMode="auto">
              <a:xfrm>
                <a:off x="1654" y="1693"/>
                <a:ext cx="15" cy="16"/>
              </a:xfrm>
              <a:custGeom>
                <a:avLst/>
                <a:gdLst>
                  <a:gd name="T0" fmla="*/ 2 w 2"/>
                  <a:gd name="T1" fmla="*/ 0 h 2"/>
                  <a:gd name="T2" fmla="*/ 0 w 2"/>
                  <a:gd name="T3" fmla="*/ 2 h 2"/>
                  <a:gd name="T4" fmla="*/ 2 w 2"/>
                  <a:gd name="T5" fmla="*/ 2 h 2"/>
                  <a:gd name="T6" fmla="*/ 2 w 2"/>
                  <a:gd name="T7" fmla="*/ 0 h 2"/>
                  <a:gd name="T8" fmla="*/ 2 w 2"/>
                  <a:gd name="T9" fmla="*/ 0 h 2"/>
                  <a:gd name="T10" fmla="*/ 2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0"/>
                    </a:moveTo>
                    <a:cubicBezTo>
                      <a:pt x="1" y="1"/>
                      <a:pt x="1" y="1"/>
                      <a:pt x="0" y="2"/>
                    </a:cubicBezTo>
                    <a:cubicBezTo>
                      <a:pt x="1" y="2"/>
                      <a:pt x="1" y="2"/>
                      <a:pt x="2" y="2"/>
                    </a:cubicBezTo>
                    <a:cubicBezTo>
                      <a:pt x="2" y="1"/>
                      <a:pt x="2" y="1"/>
                      <a:pt x="2" y="0"/>
                    </a:cubicBezTo>
                  </a:path>
                </a:pathLst>
              </a:custGeom>
              <a:solidFill>
                <a:srgbClr val="002967"/>
              </a:solidFill>
              <a:ln w="1905">
                <a:solidFill>
                  <a:sysClr val="window" lastClr="FFFFFF">
                    <a:lumMod val="85000"/>
                  </a:sysClr>
                </a:solidFill>
                <a:round/>
                <a:headEnd/>
                <a:tailEnd/>
              </a:ln>
            </p:spPr>
            <p:txBody>
              <a:bodyPr anchor="ctr"/>
              <a:lstStyle/>
              <a:p>
                <a:pPr>
                  <a:defRPr/>
                </a:pPr>
                <a:endParaRPr lang="en-US" altLang="en-US" sz="800" kern="0" dirty="0">
                  <a:latin typeface="Trebuchet MS" panose="020B0603020202020204" pitchFamily="34" charset="0"/>
                  <a:cs typeface="Calibri" panose="020F0502020204030204" pitchFamily="34" charset="0"/>
                </a:endParaRPr>
              </a:p>
            </p:txBody>
          </p:sp>
          <p:sp>
            <p:nvSpPr>
              <p:cNvPr id="23" name="Freeform 23"/>
              <p:cNvSpPr>
                <a:spLocks/>
              </p:cNvSpPr>
              <p:nvPr/>
            </p:nvSpPr>
            <p:spPr bwMode="auto">
              <a:xfrm>
                <a:off x="1493" y="1357"/>
                <a:ext cx="16" cy="15"/>
              </a:xfrm>
              <a:custGeom>
                <a:avLst/>
                <a:gdLst>
                  <a:gd name="T0" fmla="*/ 1 w 2"/>
                  <a:gd name="T1" fmla="*/ 0 h 2"/>
                  <a:gd name="T2" fmla="*/ 0 w 2"/>
                  <a:gd name="T3" fmla="*/ 1 h 2"/>
                  <a:gd name="T4" fmla="*/ 0 w 2"/>
                  <a:gd name="T5" fmla="*/ 2 h 2"/>
                  <a:gd name="T6" fmla="*/ 1 w 2"/>
                  <a:gd name="T7" fmla="*/ 2 h 2"/>
                  <a:gd name="T8" fmla="*/ 1 w 2"/>
                  <a:gd name="T9" fmla="*/ 2 h 2"/>
                  <a:gd name="T10" fmla="*/ 2 w 2"/>
                  <a:gd name="T11" fmla="*/ 0 h 2"/>
                  <a:gd name="T12" fmla="*/ 1 w 2"/>
                  <a:gd name="T13" fmla="*/ 0 h 2"/>
                  <a:gd name="T14" fmla="*/ 1 w 2"/>
                  <a:gd name="T15" fmla="*/ 0 h 2"/>
                  <a:gd name="T16" fmla="*/ 1 w 2"/>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1" y="0"/>
                    </a:moveTo>
                    <a:lnTo>
                      <a:pt x="0" y="1"/>
                    </a:lnTo>
                    <a:lnTo>
                      <a:pt x="0" y="2"/>
                    </a:lnTo>
                    <a:lnTo>
                      <a:pt x="1" y="2"/>
                    </a:lnTo>
                    <a:cubicBezTo>
                      <a:pt x="2" y="1"/>
                      <a:pt x="2" y="1"/>
                      <a:pt x="2" y="0"/>
                    </a:cubicBezTo>
                    <a:cubicBezTo>
                      <a:pt x="2" y="0"/>
                      <a:pt x="2" y="0"/>
                      <a:pt x="1" y="0"/>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4" name="Freeform 24"/>
              <p:cNvSpPr>
                <a:spLocks/>
              </p:cNvSpPr>
              <p:nvPr/>
            </p:nvSpPr>
            <p:spPr bwMode="auto">
              <a:xfrm>
                <a:off x="1360" y="1118"/>
                <a:ext cx="12" cy="12"/>
              </a:xfrm>
              <a:custGeom>
                <a:avLst/>
                <a:gdLst>
                  <a:gd name="T0" fmla="*/ 0 w 2"/>
                  <a:gd name="T1" fmla="*/ 1 h 1"/>
                  <a:gd name="T2" fmla="*/ 1 w 2"/>
                  <a:gd name="T3" fmla="*/ 1 h 1"/>
                  <a:gd name="T4" fmla="*/ 2 w 2"/>
                  <a:gd name="T5" fmla="*/ 0 h 1"/>
                  <a:gd name="T6" fmla="*/ 0 w 2"/>
                  <a:gd name="T7" fmla="*/ 1 h 1"/>
                  <a:gd name="T8" fmla="*/ 0 w 2"/>
                  <a:gd name="T9" fmla="*/ 1 h 1"/>
                  <a:gd name="T10" fmla="*/ 0 w 2"/>
                  <a:gd name="T11" fmla="*/ 1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1"/>
                    </a:moveTo>
                    <a:cubicBezTo>
                      <a:pt x="0" y="1"/>
                      <a:pt x="0" y="1"/>
                      <a:pt x="1" y="1"/>
                    </a:cubicBezTo>
                    <a:cubicBezTo>
                      <a:pt x="1" y="1"/>
                      <a:pt x="2" y="0"/>
                      <a:pt x="2" y="0"/>
                    </a:cubicBezTo>
                    <a:cubicBezTo>
                      <a:pt x="1" y="0"/>
                      <a:pt x="0" y="0"/>
                      <a:pt x="0" y="1"/>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5" name="Freeform 25"/>
              <p:cNvSpPr>
                <a:spLocks/>
              </p:cNvSpPr>
              <p:nvPr/>
            </p:nvSpPr>
            <p:spPr bwMode="auto">
              <a:xfrm>
                <a:off x="1396" y="1075"/>
                <a:ext cx="7" cy="16"/>
              </a:xfrm>
              <a:custGeom>
                <a:avLst/>
                <a:gdLst>
                  <a:gd name="T0" fmla="*/ 0 w 1"/>
                  <a:gd name="T1" fmla="*/ 0 h 2"/>
                  <a:gd name="T2" fmla="*/ 0 w 1"/>
                  <a:gd name="T3" fmla="*/ 2 h 2"/>
                  <a:gd name="T4" fmla="*/ 0 w 1"/>
                  <a:gd name="T5" fmla="*/ 2 h 2"/>
                  <a:gd name="T6" fmla="*/ 1 w 1"/>
                  <a:gd name="T7" fmla="*/ 0 h 2"/>
                  <a:gd name="T8" fmla="*/ 1 w 1"/>
                  <a:gd name="T9" fmla="*/ 0 h 2"/>
                  <a:gd name="T10" fmla="*/ 0 w 1"/>
                  <a:gd name="T11" fmla="*/ 0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0" y="2"/>
                    </a:lnTo>
                    <a:cubicBezTo>
                      <a:pt x="1" y="2"/>
                      <a:pt x="1" y="2"/>
                      <a:pt x="1" y="0"/>
                    </a:cubicBezTo>
                    <a:lnTo>
                      <a:pt x="0" y="0"/>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6" name="Freeform 26"/>
              <p:cNvSpPr>
                <a:spLocks/>
              </p:cNvSpPr>
              <p:nvPr/>
            </p:nvSpPr>
            <p:spPr bwMode="auto">
              <a:xfrm>
                <a:off x="1380" y="1098"/>
                <a:ext cx="35" cy="20"/>
              </a:xfrm>
              <a:custGeom>
                <a:avLst/>
                <a:gdLst>
                  <a:gd name="T0" fmla="*/ 2 w 5"/>
                  <a:gd name="T1" fmla="*/ 1 h 3"/>
                  <a:gd name="T2" fmla="*/ 0 w 5"/>
                  <a:gd name="T3" fmla="*/ 2 h 3"/>
                  <a:gd name="T4" fmla="*/ 2 w 5"/>
                  <a:gd name="T5" fmla="*/ 3 h 3"/>
                  <a:gd name="T6" fmla="*/ 5 w 5"/>
                  <a:gd name="T7" fmla="*/ 1 h 3"/>
                  <a:gd name="T8" fmla="*/ 2 w 5"/>
                  <a:gd name="T9" fmla="*/ 1 h 3"/>
                  <a:gd name="T10" fmla="*/ 2 w 5"/>
                  <a:gd name="T11" fmla="*/ 1 h 3"/>
                  <a:gd name="T12" fmla="*/ 2 w 5"/>
                  <a:gd name="T13" fmla="*/ 1 h 3"/>
                  <a:gd name="T14" fmla="*/ 0 60000 65536"/>
                  <a:gd name="T15" fmla="*/ 0 60000 65536"/>
                  <a:gd name="T16" fmla="*/ 0 60000 65536"/>
                  <a:gd name="T17" fmla="*/ 0 60000 65536"/>
                  <a:gd name="T18" fmla="*/ 0 60000 65536"/>
                  <a:gd name="T19" fmla="*/ 0 60000 65536"/>
                  <a:gd name="T20" fmla="*/ 0 60000 65536"/>
                  <a:gd name="T21" fmla="*/ 0 w 5"/>
                  <a:gd name="T22" fmla="*/ 0 h 3"/>
                  <a:gd name="T23" fmla="*/ 5 w 5"/>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3">
                    <a:moveTo>
                      <a:pt x="2" y="1"/>
                    </a:moveTo>
                    <a:cubicBezTo>
                      <a:pt x="1" y="1"/>
                      <a:pt x="0" y="1"/>
                      <a:pt x="0" y="2"/>
                    </a:cubicBezTo>
                    <a:cubicBezTo>
                      <a:pt x="1" y="2"/>
                      <a:pt x="2" y="3"/>
                      <a:pt x="2" y="3"/>
                    </a:cubicBezTo>
                    <a:cubicBezTo>
                      <a:pt x="4" y="3"/>
                      <a:pt x="5" y="2"/>
                      <a:pt x="5" y="1"/>
                    </a:cubicBezTo>
                    <a:cubicBezTo>
                      <a:pt x="4" y="0"/>
                      <a:pt x="3" y="1"/>
                      <a:pt x="2" y="1"/>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7" name="Freeform 27"/>
              <p:cNvSpPr>
                <a:spLocks/>
              </p:cNvSpPr>
              <p:nvPr/>
            </p:nvSpPr>
            <p:spPr bwMode="auto">
              <a:xfrm>
                <a:off x="1415" y="1091"/>
                <a:ext cx="51" cy="39"/>
              </a:xfrm>
              <a:custGeom>
                <a:avLst/>
                <a:gdLst>
                  <a:gd name="T0" fmla="*/ 0 w 7"/>
                  <a:gd name="T1" fmla="*/ 4 h 5"/>
                  <a:gd name="T2" fmla="*/ 1 w 7"/>
                  <a:gd name="T3" fmla="*/ 4 h 5"/>
                  <a:gd name="T4" fmla="*/ 7 w 7"/>
                  <a:gd name="T5" fmla="*/ 1 h 5"/>
                  <a:gd name="T6" fmla="*/ 1 w 7"/>
                  <a:gd name="T7" fmla="*/ 1 h 5"/>
                  <a:gd name="T8" fmla="*/ 2 w 7"/>
                  <a:gd name="T9" fmla="*/ 2 h 5"/>
                  <a:gd name="T10" fmla="*/ 0 w 7"/>
                  <a:gd name="T11" fmla="*/ 4 h 5"/>
                  <a:gd name="T12" fmla="*/ 0 w 7"/>
                  <a:gd name="T13" fmla="*/ 4 h 5"/>
                  <a:gd name="T14" fmla="*/ 0 w 7"/>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4"/>
                    </a:moveTo>
                    <a:cubicBezTo>
                      <a:pt x="0" y="5"/>
                      <a:pt x="1" y="4"/>
                      <a:pt x="1" y="4"/>
                    </a:cubicBezTo>
                    <a:cubicBezTo>
                      <a:pt x="3" y="4"/>
                      <a:pt x="6" y="3"/>
                      <a:pt x="7" y="1"/>
                    </a:cubicBezTo>
                    <a:cubicBezTo>
                      <a:pt x="4" y="1"/>
                      <a:pt x="2" y="0"/>
                      <a:pt x="1" y="1"/>
                    </a:cubicBezTo>
                    <a:cubicBezTo>
                      <a:pt x="1" y="2"/>
                      <a:pt x="2" y="2"/>
                      <a:pt x="2" y="2"/>
                    </a:cubicBezTo>
                    <a:cubicBezTo>
                      <a:pt x="1" y="3"/>
                      <a:pt x="1" y="4"/>
                      <a:pt x="0" y="4"/>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8" name="Freeform 28"/>
              <p:cNvSpPr>
                <a:spLocks/>
              </p:cNvSpPr>
              <p:nvPr/>
            </p:nvSpPr>
            <p:spPr bwMode="auto">
              <a:xfrm>
                <a:off x="1466" y="1114"/>
                <a:ext cx="23" cy="16"/>
              </a:xfrm>
              <a:custGeom>
                <a:avLst/>
                <a:gdLst>
                  <a:gd name="T0" fmla="*/ 0 w 3"/>
                  <a:gd name="T1" fmla="*/ 2 h 2"/>
                  <a:gd name="T2" fmla="*/ 2 w 3"/>
                  <a:gd name="T3" fmla="*/ 2 h 2"/>
                  <a:gd name="T4" fmla="*/ 3 w 3"/>
                  <a:gd name="T5" fmla="*/ 1 h 2"/>
                  <a:gd name="T6" fmla="*/ 3 w 3"/>
                  <a:gd name="T7" fmla="*/ 0 h 2"/>
                  <a:gd name="T8" fmla="*/ 3 w 3"/>
                  <a:gd name="T9" fmla="*/ 0 h 2"/>
                  <a:gd name="T10" fmla="*/ 0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cubicBezTo>
                      <a:pt x="0" y="2"/>
                      <a:pt x="1" y="2"/>
                      <a:pt x="2" y="2"/>
                    </a:cubicBezTo>
                    <a:cubicBezTo>
                      <a:pt x="3" y="2"/>
                      <a:pt x="3" y="2"/>
                      <a:pt x="3" y="1"/>
                    </a:cubicBezTo>
                    <a:cubicBezTo>
                      <a:pt x="3" y="0"/>
                      <a:pt x="3" y="0"/>
                      <a:pt x="3" y="0"/>
                    </a:cubicBezTo>
                    <a:lnTo>
                      <a:pt x="0" y="2"/>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9" name="Freeform 29"/>
              <p:cNvSpPr>
                <a:spLocks/>
              </p:cNvSpPr>
              <p:nvPr/>
            </p:nvSpPr>
            <p:spPr bwMode="auto">
              <a:xfrm>
                <a:off x="1431" y="1055"/>
                <a:ext cx="55" cy="20"/>
              </a:xfrm>
              <a:custGeom>
                <a:avLst/>
                <a:gdLst>
                  <a:gd name="T0" fmla="*/ 5 w 7"/>
                  <a:gd name="T1" fmla="*/ 3 h 3"/>
                  <a:gd name="T2" fmla="*/ 3 w 7"/>
                  <a:gd name="T3" fmla="*/ 3 h 3"/>
                  <a:gd name="T4" fmla="*/ 3 w 7"/>
                  <a:gd name="T5" fmla="*/ 3 h 3"/>
                  <a:gd name="T6" fmla="*/ 2 w 7"/>
                  <a:gd name="T7" fmla="*/ 3 h 3"/>
                  <a:gd name="T8" fmla="*/ 1 w 7"/>
                  <a:gd name="T9" fmla="*/ 3 h 3"/>
                  <a:gd name="T10" fmla="*/ 1 w 7"/>
                  <a:gd name="T11" fmla="*/ 3 h 3"/>
                  <a:gd name="T12" fmla="*/ 1 w 7"/>
                  <a:gd name="T13" fmla="*/ 2 h 3"/>
                  <a:gd name="T14" fmla="*/ 0 w 7"/>
                  <a:gd name="T15" fmla="*/ 1 h 3"/>
                  <a:gd name="T16" fmla="*/ 3 w 7"/>
                  <a:gd name="T17" fmla="*/ 0 h 3"/>
                  <a:gd name="T18" fmla="*/ 7 w 7"/>
                  <a:gd name="T19" fmla="*/ 1 h 3"/>
                  <a:gd name="T20" fmla="*/ 7 w 7"/>
                  <a:gd name="T21" fmla="*/ 1 h 3"/>
                  <a:gd name="T22" fmla="*/ 7 w 7"/>
                  <a:gd name="T23" fmla="*/ 2 h 3"/>
                  <a:gd name="T24" fmla="*/ 7 w 7"/>
                  <a:gd name="T25" fmla="*/ 2 h 3"/>
                  <a:gd name="T26" fmla="*/ 4 w 7"/>
                  <a:gd name="T27" fmla="*/ 3 h 3"/>
                  <a:gd name="T28" fmla="*/ 4 w 7"/>
                  <a:gd name="T29" fmla="*/ 3 h 3"/>
                  <a:gd name="T30" fmla="*/ 4 w 7"/>
                  <a:gd name="T31" fmla="*/ 3 h 3"/>
                  <a:gd name="T32" fmla="*/ 5 w 7"/>
                  <a:gd name="T33" fmla="*/ 3 h 3"/>
                  <a:gd name="T34" fmla="*/ 5 w 7"/>
                  <a:gd name="T35" fmla="*/ 3 h 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
                  <a:gd name="T55" fmla="*/ 0 h 3"/>
                  <a:gd name="T56" fmla="*/ 7 w 7"/>
                  <a:gd name="T57" fmla="*/ 3 h 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 h="3">
                    <a:moveTo>
                      <a:pt x="5" y="3"/>
                    </a:moveTo>
                    <a:cubicBezTo>
                      <a:pt x="4" y="3"/>
                      <a:pt x="4" y="3"/>
                      <a:pt x="3" y="3"/>
                    </a:cubicBezTo>
                    <a:lnTo>
                      <a:pt x="2" y="3"/>
                    </a:lnTo>
                    <a:lnTo>
                      <a:pt x="1" y="3"/>
                    </a:lnTo>
                    <a:cubicBezTo>
                      <a:pt x="1" y="3"/>
                      <a:pt x="1" y="3"/>
                      <a:pt x="1" y="2"/>
                    </a:cubicBezTo>
                    <a:cubicBezTo>
                      <a:pt x="0" y="2"/>
                      <a:pt x="0" y="2"/>
                      <a:pt x="0" y="1"/>
                    </a:cubicBezTo>
                    <a:cubicBezTo>
                      <a:pt x="0" y="0"/>
                      <a:pt x="2" y="0"/>
                      <a:pt x="3" y="0"/>
                    </a:cubicBezTo>
                    <a:cubicBezTo>
                      <a:pt x="5" y="0"/>
                      <a:pt x="6" y="1"/>
                      <a:pt x="7" y="1"/>
                    </a:cubicBezTo>
                    <a:lnTo>
                      <a:pt x="7" y="2"/>
                    </a:lnTo>
                    <a:cubicBezTo>
                      <a:pt x="6" y="3"/>
                      <a:pt x="5" y="3"/>
                      <a:pt x="4" y="3"/>
                    </a:cubicBezTo>
                    <a:lnTo>
                      <a:pt x="5" y="3"/>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0" name="Freeform 30"/>
              <p:cNvSpPr>
                <a:spLocks/>
              </p:cNvSpPr>
              <p:nvPr/>
            </p:nvSpPr>
            <p:spPr bwMode="auto">
              <a:xfrm>
                <a:off x="1493" y="1059"/>
                <a:ext cx="43" cy="16"/>
              </a:xfrm>
              <a:custGeom>
                <a:avLst/>
                <a:gdLst>
                  <a:gd name="T0" fmla="*/ 1 w 6"/>
                  <a:gd name="T1" fmla="*/ 2 h 2"/>
                  <a:gd name="T2" fmla="*/ 6 w 6"/>
                  <a:gd name="T3" fmla="*/ 1 h 2"/>
                  <a:gd name="T4" fmla="*/ 0 w 6"/>
                  <a:gd name="T5" fmla="*/ 0 h 2"/>
                  <a:gd name="T6" fmla="*/ 0 w 6"/>
                  <a:gd name="T7" fmla="*/ 0 h 2"/>
                  <a:gd name="T8" fmla="*/ 0 w 6"/>
                  <a:gd name="T9" fmla="*/ 2 h 2"/>
                  <a:gd name="T10" fmla="*/ 0 w 6"/>
                  <a:gd name="T11" fmla="*/ 2 h 2"/>
                  <a:gd name="T12" fmla="*/ 1 w 6"/>
                  <a:gd name="T13" fmla="*/ 2 h 2"/>
                  <a:gd name="T14" fmla="*/ 1 w 6"/>
                  <a:gd name="T15" fmla="*/ 2 h 2"/>
                  <a:gd name="T16" fmla="*/ 1 w 6"/>
                  <a:gd name="T17" fmla="*/ 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
                  <a:gd name="T29" fmla="*/ 6 w 6"/>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
                    <a:moveTo>
                      <a:pt x="1" y="2"/>
                    </a:moveTo>
                    <a:cubicBezTo>
                      <a:pt x="4" y="2"/>
                      <a:pt x="5" y="2"/>
                      <a:pt x="6" y="1"/>
                    </a:cubicBezTo>
                    <a:cubicBezTo>
                      <a:pt x="3" y="0"/>
                      <a:pt x="1" y="0"/>
                      <a:pt x="0" y="0"/>
                    </a:cubicBezTo>
                    <a:lnTo>
                      <a:pt x="0" y="2"/>
                    </a:lnTo>
                    <a:cubicBezTo>
                      <a:pt x="1" y="2"/>
                      <a:pt x="1" y="2"/>
                      <a:pt x="1" y="2"/>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1" name="Freeform 31"/>
              <p:cNvSpPr>
                <a:spLocks/>
              </p:cNvSpPr>
              <p:nvPr/>
            </p:nvSpPr>
            <p:spPr bwMode="auto">
              <a:xfrm>
                <a:off x="1489" y="1083"/>
                <a:ext cx="28" cy="23"/>
              </a:xfrm>
              <a:custGeom>
                <a:avLst/>
                <a:gdLst>
                  <a:gd name="T0" fmla="*/ 2 w 4"/>
                  <a:gd name="T1" fmla="*/ 0 h 3"/>
                  <a:gd name="T2" fmla="*/ 0 w 4"/>
                  <a:gd name="T3" fmla="*/ 2 h 3"/>
                  <a:gd name="T4" fmla="*/ 2 w 4"/>
                  <a:gd name="T5" fmla="*/ 3 h 3"/>
                  <a:gd name="T6" fmla="*/ 4 w 4"/>
                  <a:gd name="T7" fmla="*/ 1 h 3"/>
                  <a:gd name="T8" fmla="*/ 4 w 4"/>
                  <a:gd name="T9" fmla="*/ 1 h 3"/>
                  <a:gd name="T10" fmla="*/ 2 w 4"/>
                  <a:gd name="T11" fmla="*/ 0 h 3"/>
                  <a:gd name="T12" fmla="*/ 2 w 4"/>
                  <a:gd name="T13" fmla="*/ 0 h 3"/>
                  <a:gd name="T14" fmla="*/ 0 60000 65536"/>
                  <a:gd name="T15" fmla="*/ 0 60000 65536"/>
                  <a:gd name="T16" fmla="*/ 0 60000 65536"/>
                  <a:gd name="T17" fmla="*/ 0 60000 65536"/>
                  <a:gd name="T18" fmla="*/ 0 60000 65536"/>
                  <a:gd name="T19" fmla="*/ 0 60000 65536"/>
                  <a:gd name="T20" fmla="*/ 0 60000 65536"/>
                  <a:gd name="T21" fmla="*/ 0 w 4"/>
                  <a:gd name="T22" fmla="*/ 0 h 3"/>
                  <a:gd name="T23" fmla="*/ 4 w 4"/>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3">
                    <a:moveTo>
                      <a:pt x="2" y="0"/>
                    </a:moveTo>
                    <a:cubicBezTo>
                      <a:pt x="1" y="1"/>
                      <a:pt x="0" y="1"/>
                      <a:pt x="0" y="2"/>
                    </a:cubicBezTo>
                    <a:cubicBezTo>
                      <a:pt x="0" y="3"/>
                      <a:pt x="2" y="3"/>
                      <a:pt x="2" y="3"/>
                    </a:cubicBezTo>
                    <a:cubicBezTo>
                      <a:pt x="3" y="3"/>
                      <a:pt x="4" y="2"/>
                      <a:pt x="4" y="1"/>
                    </a:cubicBezTo>
                    <a:lnTo>
                      <a:pt x="2" y="0"/>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2" name="Freeform 32"/>
              <p:cNvSpPr>
                <a:spLocks/>
              </p:cNvSpPr>
              <p:nvPr/>
            </p:nvSpPr>
            <p:spPr bwMode="auto">
              <a:xfrm>
                <a:off x="1313" y="1075"/>
                <a:ext cx="24" cy="8"/>
              </a:xfrm>
              <a:custGeom>
                <a:avLst/>
                <a:gdLst>
                  <a:gd name="T0" fmla="*/ 0 w 4"/>
                  <a:gd name="T1" fmla="*/ 1 h 1"/>
                  <a:gd name="T2" fmla="*/ 1 w 4"/>
                  <a:gd name="T3" fmla="*/ 1 h 1"/>
                  <a:gd name="T4" fmla="*/ 1 w 4"/>
                  <a:gd name="T5" fmla="*/ 1 h 1"/>
                  <a:gd name="T6" fmla="*/ 4 w 4"/>
                  <a:gd name="T7" fmla="*/ 1 h 1"/>
                  <a:gd name="T8" fmla="*/ 4 w 4"/>
                  <a:gd name="T9" fmla="*/ 1 h 1"/>
                  <a:gd name="T10" fmla="*/ 0 w 4"/>
                  <a:gd name="T11" fmla="*/ 1 h 1"/>
                  <a:gd name="T12" fmla="*/ 0 w 4"/>
                  <a:gd name="T13" fmla="*/ 1 h 1"/>
                  <a:gd name="T14" fmla="*/ 0 w 4"/>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1"/>
                  <a:gd name="T26" fmla="*/ 4 w 4"/>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1">
                    <a:moveTo>
                      <a:pt x="0" y="1"/>
                    </a:moveTo>
                    <a:cubicBezTo>
                      <a:pt x="0" y="1"/>
                      <a:pt x="0" y="1"/>
                      <a:pt x="1" y="1"/>
                    </a:cubicBezTo>
                    <a:lnTo>
                      <a:pt x="4" y="1"/>
                    </a:lnTo>
                    <a:cubicBezTo>
                      <a:pt x="2" y="0"/>
                      <a:pt x="1" y="0"/>
                      <a:pt x="0" y="1"/>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3" name="Freeform 33"/>
              <p:cNvSpPr>
                <a:spLocks/>
              </p:cNvSpPr>
              <p:nvPr/>
            </p:nvSpPr>
            <p:spPr bwMode="auto">
              <a:xfrm>
                <a:off x="1321" y="1044"/>
                <a:ext cx="51" cy="31"/>
              </a:xfrm>
              <a:custGeom>
                <a:avLst/>
                <a:gdLst>
                  <a:gd name="T0" fmla="*/ 0 w 7"/>
                  <a:gd name="T1" fmla="*/ 3 h 4"/>
                  <a:gd name="T2" fmla="*/ 4 w 7"/>
                  <a:gd name="T3" fmla="*/ 4 h 4"/>
                  <a:gd name="T4" fmla="*/ 4 w 7"/>
                  <a:gd name="T5" fmla="*/ 4 h 4"/>
                  <a:gd name="T6" fmla="*/ 7 w 7"/>
                  <a:gd name="T7" fmla="*/ 3 h 4"/>
                  <a:gd name="T8" fmla="*/ 7 w 7"/>
                  <a:gd name="T9" fmla="*/ 3 h 4"/>
                  <a:gd name="T10" fmla="*/ 0 w 7"/>
                  <a:gd name="T11" fmla="*/ 3 h 4"/>
                  <a:gd name="T12" fmla="*/ 0 w 7"/>
                  <a:gd name="T13" fmla="*/ 3 h 4"/>
                  <a:gd name="T14" fmla="*/ 0 w 7"/>
                  <a:gd name="T15" fmla="*/ 3 h 4"/>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4"/>
                  <a:gd name="T26" fmla="*/ 7 w 7"/>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4">
                    <a:moveTo>
                      <a:pt x="0" y="3"/>
                    </a:moveTo>
                    <a:cubicBezTo>
                      <a:pt x="0" y="4"/>
                      <a:pt x="4" y="4"/>
                      <a:pt x="4" y="4"/>
                    </a:cubicBezTo>
                    <a:lnTo>
                      <a:pt x="7" y="3"/>
                    </a:lnTo>
                    <a:cubicBezTo>
                      <a:pt x="7" y="3"/>
                      <a:pt x="0" y="0"/>
                      <a:pt x="0" y="3"/>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4" name="Freeform 34"/>
              <p:cNvSpPr>
                <a:spLocks/>
              </p:cNvSpPr>
              <p:nvPr/>
            </p:nvSpPr>
            <p:spPr bwMode="auto">
              <a:xfrm>
                <a:off x="625" y="1470"/>
                <a:ext cx="11" cy="12"/>
              </a:xfrm>
              <a:custGeom>
                <a:avLst/>
                <a:gdLst>
                  <a:gd name="T0" fmla="*/ 0 w 1"/>
                  <a:gd name="T1" fmla="*/ 1 h 1"/>
                  <a:gd name="T2" fmla="*/ 1 w 1"/>
                  <a:gd name="T3" fmla="*/ 1 h 1"/>
                  <a:gd name="T4" fmla="*/ 0 w 1"/>
                  <a:gd name="T5" fmla="*/ 0 h 1"/>
                  <a:gd name="T6" fmla="*/ 0 w 1"/>
                  <a:gd name="T7" fmla="*/ 1 h 1"/>
                  <a:gd name="T8" fmla="*/ 0 w 1"/>
                  <a:gd name="T9" fmla="*/ 1 h 1"/>
                  <a:gd name="T10" fmla="*/ 0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cubicBezTo>
                      <a:pt x="1" y="1"/>
                      <a:pt x="1" y="1"/>
                      <a:pt x="1" y="1"/>
                    </a:cubicBezTo>
                    <a:cubicBezTo>
                      <a:pt x="1" y="0"/>
                      <a:pt x="0" y="0"/>
                      <a:pt x="0" y="0"/>
                    </a:cubicBezTo>
                    <a:cubicBezTo>
                      <a:pt x="0" y="0"/>
                      <a:pt x="0" y="0"/>
                      <a:pt x="0" y="1"/>
                    </a:cubicBezTo>
                    <a:cubicBezTo>
                      <a:pt x="0" y="1"/>
                      <a:pt x="0" y="1"/>
                      <a:pt x="0" y="1"/>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5" name="Freeform 35"/>
              <p:cNvSpPr>
                <a:spLocks/>
              </p:cNvSpPr>
              <p:nvPr/>
            </p:nvSpPr>
            <p:spPr bwMode="auto">
              <a:xfrm>
                <a:off x="617" y="1443"/>
                <a:ext cx="23" cy="19"/>
              </a:xfrm>
              <a:custGeom>
                <a:avLst/>
                <a:gdLst>
                  <a:gd name="T0" fmla="*/ 2 w 3"/>
                  <a:gd name="T1" fmla="*/ 0 h 3"/>
                  <a:gd name="T2" fmla="*/ 0 w 3"/>
                  <a:gd name="T3" fmla="*/ 3 h 3"/>
                  <a:gd name="T4" fmla="*/ 0 w 3"/>
                  <a:gd name="T5" fmla="*/ 3 h 3"/>
                  <a:gd name="T6" fmla="*/ 1 w 3"/>
                  <a:gd name="T7" fmla="*/ 3 h 3"/>
                  <a:gd name="T8" fmla="*/ 1 w 3"/>
                  <a:gd name="T9" fmla="*/ 3 h 3"/>
                  <a:gd name="T10" fmla="*/ 3 w 3"/>
                  <a:gd name="T11" fmla="*/ 1 h 3"/>
                  <a:gd name="T12" fmla="*/ 3 w 3"/>
                  <a:gd name="T13" fmla="*/ 1 h 3"/>
                  <a:gd name="T14" fmla="*/ 2 w 3"/>
                  <a:gd name="T15" fmla="*/ 0 h 3"/>
                  <a:gd name="T16" fmla="*/ 2 w 3"/>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0"/>
                    </a:moveTo>
                    <a:cubicBezTo>
                      <a:pt x="1" y="1"/>
                      <a:pt x="1" y="2"/>
                      <a:pt x="0" y="3"/>
                    </a:cubicBezTo>
                    <a:lnTo>
                      <a:pt x="1" y="3"/>
                    </a:lnTo>
                    <a:cubicBezTo>
                      <a:pt x="2" y="2"/>
                      <a:pt x="2" y="1"/>
                      <a:pt x="3" y="1"/>
                    </a:cubicBezTo>
                    <a:lnTo>
                      <a:pt x="2" y="0"/>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6" name="Freeform 36"/>
              <p:cNvSpPr>
                <a:spLocks/>
              </p:cNvSpPr>
              <p:nvPr/>
            </p:nvSpPr>
            <p:spPr bwMode="auto">
              <a:xfrm>
                <a:off x="613" y="1462"/>
                <a:ext cx="12" cy="8"/>
              </a:xfrm>
              <a:custGeom>
                <a:avLst/>
                <a:gdLst>
                  <a:gd name="T0" fmla="*/ 1 w 2"/>
                  <a:gd name="T1" fmla="*/ 0 h 1"/>
                  <a:gd name="T2" fmla="*/ 2 w 2"/>
                  <a:gd name="T3" fmla="*/ 1 h 1"/>
                  <a:gd name="T4" fmla="*/ 2 w 2"/>
                  <a:gd name="T5" fmla="*/ 1 h 1"/>
                  <a:gd name="T6" fmla="*/ 2 w 2"/>
                  <a:gd name="T7" fmla="*/ 0 h 1"/>
                  <a:gd name="T8" fmla="*/ 1 w 2"/>
                  <a:gd name="T9" fmla="*/ 0 h 1"/>
                  <a:gd name="T10" fmla="*/ 1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1" y="0"/>
                    </a:moveTo>
                    <a:cubicBezTo>
                      <a:pt x="0" y="1"/>
                      <a:pt x="1" y="1"/>
                      <a:pt x="2" y="1"/>
                    </a:cubicBezTo>
                    <a:lnTo>
                      <a:pt x="2" y="0"/>
                    </a:lnTo>
                    <a:lnTo>
                      <a:pt x="1" y="0"/>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7" name="Freeform 37"/>
              <p:cNvSpPr>
                <a:spLocks/>
              </p:cNvSpPr>
              <p:nvPr/>
            </p:nvSpPr>
            <p:spPr bwMode="auto">
              <a:xfrm>
                <a:off x="636" y="1482"/>
                <a:ext cx="12" cy="20"/>
              </a:xfrm>
              <a:custGeom>
                <a:avLst/>
                <a:gdLst>
                  <a:gd name="T0" fmla="*/ 0 w 2"/>
                  <a:gd name="T1" fmla="*/ 1 h 3"/>
                  <a:gd name="T2" fmla="*/ 0 w 2"/>
                  <a:gd name="T3" fmla="*/ 3 h 3"/>
                  <a:gd name="T4" fmla="*/ 0 w 2"/>
                  <a:gd name="T5" fmla="*/ 3 h 3"/>
                  <a:gd name="T6" fmla="*/ 2 w 2"/>
                  <a:gd name="T7" fmla="*/ 3 h 3"/>
                  <a:gd name="T8" fmla="*/ 2 w 2"/>
                  <a:gd name="T9" fmla="*/ 0 h 3"/>
                  <a:gd name="T10" fmla="*/ 2 w 2"/>
                  <a:gd name="T11" fmla="*/ 0 h 3"/>
                  <a:gd name="T12" fmla="*/ 0 w 2"/>
                  <a:gd name="T13" fmla="*/ 1 h 3"/>
                  <a:gd name="T14" fmla="*/ 0 w 2"/>
                  <a:gd name="T15" fmla="*/ 1 h 3"/>
                  <a:gd name="T16" fmla="*/ 0 w 2"/>
                  <a:gd name="T17" fmla="*/ 1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3"/>
                  <a:gd name="T29" fmla="*/ 2 w 2"/>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3">
                    <a:moveTo>
                      <a:pt x="0" y="1"/>
                    </a:moveTo>
                    <a:cubicBezTo>
                      <a:pt x="0" y="2"/>
                      <a:pt x="0" y="3"/>
                      <a:pt x="0" y="3"/>
                    </a:cubicBezTo>
                    <a:lnTo>
                      <a:pt x="2" y="3"/>
                    </a:lnTo>
                    <a:lnTo>
                      <a:pt x="2" y="0"/>
                    </a:lnTo>
                    <a:cubicBezTo>
                      <a:pt x="0" y="0"/>
                      <a:pt x="0" y="1"/>
                      <a:pt x="0" y="1"/>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8" name="Freeform 38"/>
              <p:cNvSpPr>
                <a:spLocks/>
              </p:cNvSpPr>
              <p:nvPr/>
            </p:nvSpPr>
            <p:spPr bwMode="auto">
              <a:xfrm>
                <a:off x="636" y="1458"/>
                <a:ext cx="4" cy="4"/>
              </a:xfrm>
              <a:custGeom>
                <a:avLst/>
                <a:gdLst>
                  <a:gd name="T0" fmla="*/ 0 w 1"/>
                  <a:gd name="T1" fmla="*/ 0 h 1"/>
                  <a:gd name="T2" fmla="*/ 0 w 1"/>
                  <a:gd name="T3" fmla="*/ 1 h 1"/>
                  <a:gd name="T4" fmla="*/ 0 w 1"/>
                  <a:gd name="T5" fmla="*/ 1 h 1"/>
                  <a:gd name="T6" fmla="*/ 1 w 1"/>
                  <a:gd name="T7" fmla="*/ 1 h 1"/>
                  <a:gd name="T8" fmla="*/ 1 w 1"/>
                  <a:gd name="T9" fmla="*/ 1 h 1"/>
                  <a:gd name="T10" fmla="*/ 1 w 1"/>
                  <a:gd name="T11" fmla="*/ 0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1"/>
                    </a:lnTo>
                    <a:cubicBezTo>
                      <a:pt x="1" y="1"/>
                      <a:pt x="1" y="1"/>
                      <a:pt x="1" y="1"/>
                    </a:cubicBezTo>
                    <a:lnTo>
                      <a:pt x="1" y="0"/>
                    </a:lnTo>
                    <a:lnTo>
                      <a:pt x="0" y="0"/>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9" name="Freeform 39"/>
              <p:cNvSpPr>
                <a:spLocks/>
              </p:cNvSpPr>
              <p:nvPr/>
            </p:nvSpPr>
            <p:spPr bwMode="auto">
              <a:xfrm>
                <a:off x="190" y="1513"/>
                <a:ext cx="16" cy="4"/>
              </a:xfrm>
              <a:custGeom>
                <a:avLst/>
                <a:gdLst>
                  <a:gd name="T0" fmla="*/ 0 w 2"/>
                  <a:gd name="T1" fmla="*/ 0 h 1"/>
                  <a:gd name="T2" fmla="*/ 0 w 2"/>
                  <a:gd name="T3" fmla="*/ 1 h 1"/>
                  <a:gd name="T4" fmla="*/ 2 w 2"/>
                  <a:gd name="T5" fmla="*/ 1 h 1"/>
                  <a:gd name="T6" fmla="*/ 2 w 2"/>
                  <a:gd name="T7" fmla="*/ 1 h 1"/>
                  <a:gd name="T8" fmla="*/ 2 w 2"/>
                  <a:gd name="T9" fmla="*/ 0 h 1"/>
                  <a:gd name="T10" fmla="*/ 0 w 2"/>
                  <a:gd name="T11" fmla="*/ 0 h 1"/>
                  <a:gd name="T12" fmla="*/ 0 w 2"/>
                  <a:gd name="T13" fmla="*/ 0 h 1"/>
                  <a:gd name="T14" fmla="*/ 0 w 2"/>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1"/>
                  <a:gd name="T26" fmla="*/ 2 w 2"/>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1">
                    <a:moveTo>
                      <a:pt x="0" y="0"/>
                    </a:moveTo>
                    <a:lnTo>
                      <a:pt x="0" y="1"/>
                    </a:lnTo>
                    <a:lnTo>
                      <a:pt x="2" y="1"/>
                    </a:lnTo>
                    <a:cubicBezTo>
                      <a:pt x="2" y="1"/>
                      <a:pt x="2" y="0"/>
                      <a:pt x="2" y="0"/>
                    </a:cubicBezTo>
                    <a:cubicBezTo>
                      <a:pt x="2" y="0"/>
                      <a:pt x="1" y="0"/>
                      <a:pt x="0" y="0"/>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40" name="Freeform 40"/>
              <p:cNvSpPr>
                <a:spLocks/>
              </p:cNvSpPr>
              <p:nvPr/>
            </p:nvSpPr>
            <p:spPr bwMode="auto">
              <a:xfrm>
                <a:off x="151" y="1494"/>
                <a:ext cx="55" cy="23"/>
              </a:xfrm>
              <a:custGeom>
                <a:avLst/>
                <a:gdLst>
                  <a:gd name="T0" fmla="*/ 2 w 7"/>
                  <a:gd name="T1" fmla="*/ 3 h 3"/>
                  <a:gd name="T2" fmla="*/ 7 w 7"/>
                  <a:gd name="T3" fmla="*/ 0 h 3"/>
                  <a:gd name="T4" fmla="*/ 6 w 7"/>
                  <a:gd name="T5" fmla="*/ 0 h 3"/>
                  <a:gd name="T6" fmla="*/ 0 w 7"/>
                  <a:gd name="T7" fmla="*/ 3 h 3"/>
                  <a:gd name="T8" fmla="*/ 2 w 7"/>
                  <a:gd name="T9" fmla="*/ 3 h 3"/>
                  <a:gd name="T10" fmla="*/ 2 w 7"/>
                  <a:gd name="T11" fmla="*/ 3 h 3"/>
                  <a:gd name="T12" fmla="*/ 2 w 7"/>
                  <a:gd name="T13" fmla="*/ 3 h 3"/>
                  <a:gd name="T14" fmla="*/ 0 60000 65536"/>
                  <a:gd name="T15" fmla="*/ 0 60000 65536"/>
                  <a:gd name="T16" fmla="*/ 0 60000 65536"/>
                  <a:gd name="T17" fmla="*/ 0 60000 65536"/>
                  <a:gd name="T18" fmla="*/ 0 60000 65536"/>
                  <a:gd name="T19" fmla="*/ 0 60000 65536"/>
                  <a:gd name="T20" fmla="*/ 0 60000 65536"/>
                  <a:gd name="T21" fmla="*/ 0 w 7"/>
                  <a:gd name="T22" fmla="*/ 0 h 3"/>
                  <a:gd name="T23" fmla="*/ 7 w 7"/>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3">
                    <a:moveTo>
                      <a:pt x="2" y="3"/>
                    </a:moveTo>
                    <a:cubicBezTo>
                      <a:pt x="4" y="2"/>
                      <a:pt x="6" y="1"/>
                      <a:pt x="7" y="0"/>
                    </a:cubicBezTo>
                    <a:cubicBezTo>
                      <a:pt x="7" y="0"/>
                      <a:pt x="6" y="0"/>
                      <a:pt x="6" y="0"/>
                    </a:cubicBezTo>
                    <a:cubicBezTo>
                      <a:pt x="5" y="0"/>
                      <a:pt x="1" y="1"/>
                      <a:pt x="0" y="3"/>
                    </a:cubicBezTo>
                    <a:cubicBezTo>
                      <a:pt x="2" y="3"/>
                      <a:pt x="2" y="3"/>
                      <a:pt x="2" y="3"/>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41" name="Freeform 41"/>
              <p:cNvSpPr>
                <a:spLocks/>
              </p:cNvSpPr>
              <p:nvPr/>
            </p:nvSpPr>
            <p:spPr bwMode="auto">
              <a:xfrm>
                <a:off x="116" y="1513"/>
                <a:ext cx="27" cy="12"/>
              </a:xfrm>
              <a:custGeom>
                <a:avLst/>
                <a:gdLst>
                  <a:gd name="T0" fmla="*/ 4 w 4"/>
                  <a:gd name="T1" fmla="*/ 0 h 2"/>
                  <a:gd name="T2" fmla="*/ 3 w 4"/>
                  <a:gd name="T3" fmla="*/ 2 h 2"/>
                  <a:gd name="T4" fmla="*/ 3 w 4"/>
                  <a:gd name="T5" fmla="*/ 2 h 2"/>
                  <a:gd name="T6" fmla="*/ 0 w 4"/>
                  <a:gd name="T7" fmla="*/ 2 h 2"/>
                  <a:gd name="T8" fmla="*/ 0 w 4"/>
                  <a:gd name="T9" fmla="*/ 2 h 2"/>
                  <a:gd name="T10" fmla="*/ 2 w 4"/>
                  <a:gd name="T11" fmla="*/ 0 h 2"/>
                  <a:gd name="T12" fmla="*/ 4 w 4"/>
                  <a:gd name="T13" fmla="*/ 0 h 2"/>
                  <a:gd name="T14" fmla="*/ 4 w 4"/>
                  <a:gd name="T15" fmla="*/ 0 h 2"/>
                  <a:gd name="T16" fmla="*/ 4 w 4"/>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2"/>
                  <a:gd name="T29" fmla="*/ 4 w 4"/>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2">
                    <a:moveTo>
                      <a:pt x="4" y="0"/>
                    </a:moveTo>
                    <a:cubicBezTo>
                      <a:pt x="4" y="1"/>
                      <a:pt x="3" y="1"/>
                      <a:pt x="3" y="2"/>
                    </a:cubicBezTo>
                    <a:lnTo>
                      <a:pt x="0" y="2"/>
                    </a:lnTo>
                    <a:cubicBezTo>
                      <a:pt x="1" y="1"/>
                      <a:pt x="2" y="1"/>
                      <a:pt x="2" y="0"/>
                    </a:cubicBezTo>
                    <a:cubicBezTo>
                      <a:pt x="3" y="0"/>
                      <a:pt x="4" y="0"/>
                      <a:pt x="4" y="0"/>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42" name="Freeform 42"/>
              <p:cNvSpPr>
                <a:spLocks/>
              </p:cNvSpPr>
              <p:nvPr/>
            </p:nvSpPr>
            <p:spPr bwMode="auto">
              <a:xfrm>
                <a:off x="327" y="1470"/>
                <a:ext cx="12" cy="12"/>
              </a:xfrm>
              <a:custGeom>
                <a:avLst/>
                <a:gdLst>
                  <a:gd name="T0" fmla="*/ 0 w 2"/>
                  <a:gd name="T1" fmla="*/ 0 h 1"/>
                  <a:gd name="T2" fmla="*/ 0 w 2"/>
                  <a:gd name="T3" fmla="*/ 1 h 1"/>
                  <a:gd name="T4" fmla="*/ 0 w 2"/>
                  <a:gd name="T5" fmla="*/ 1 h 1"/>
                  <a:gd name="T6" fmla="*/ 2 w 2"/>
                  <a:gd name="T7" fmla="*/ 0 h 1"/>
                  <a:gd name="T8" fmla="*/ 0 w 2"/>
                  <a:gd name="T9" fmla="*/ 0 h 1"/>
                  <a:gd name="T10" fmla="*/ 0 w 2"/>
                  <a:gd name="T11" fmla="*/ 0 h 1"/>
                  <a:gd name="T12" fmla="*/ 0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0"/>
                    </a:moveTo>
                    <a:lnTo>
                      <a:pt x="0" y="1"/>
                    </a:lnTo>
                    <a:cubicBezTo>
                      <a:pt x="2" y="1"/>
                      <a:pt x="2" y="1"/>
                      <a:pt x="2" y="0"/>
                    </a:cubicBezTo>
                    <a:cubicBezTo>
                      <a:pt x="1" y="0"/>
                      <a:pt x="1" y="0"/>
                      <a:pt x="0" y="0"/>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43" name="Freeform 43"/>
              <p:cNvSpPr>
                <a:spLocks/>
              </p:cNvSpPr>
              <p:nvPr/>
            </p:nvSpPr>
            <p:spPr bwMode="auto">
              <a:xfrm>
                <a:off x="339" y="1443"/>
                <a:ext cx="47" cy="39"/>
              </a:xfrm>
              <a:custGeom>
                <a:avLst/>
                <a:gdLst>
                  <a:gd name="T0" fmla="*/ 4 w 7"/>
                  <a:gd name="T1" fmla="*/ 0 h 5"/>
                  <a:gd name="T2" fmla="*/ 3 w 7"/>
                  <a:gd name="T3" fmla="*/ 2 h 5"/>
                  <a:gd name="T4" fmla="*/ 1 w 7"/>
                  <a:gd name="T5" fmla="*/ 2 h 5"/>
                  <a:gd name="T6" fmla="*/ 0 w 7"/>
                  <a:gd name="T7" fmla="*/ 3 h 5"/>
                  <a:gd name="T8" fmla="*/ 2 w 7"/>
                  <a:gd name="T9" fmla="*/ 5 h 5"/>
                  <a:gd name="T10" fmla="*/ 7 w 7"/>
                  <a:gd name="T11" fmla="*/ 1 h 5"/>
                  <a:gd name="T12" fmla="*/ 7 w 7"/>
                  <a:gd name="T13" fmla="*/ 0 h 5"/>
                  <a:gd name="T14" fmla="*/ 4 w 7"/>
                  <a:gd name="T15" fmla="*/ 0 h 5"/>
                  <a:gd name="T16" fmla="*/ 4 w 7"/>
                  <a:gd name="T17" fmla="*/ 0 h 5"/>
                  <a:gd name="T18" fmla="*/ 4 w 7"/>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5"/>
                  <a:gd name="T32" fmla="*/ 7 w 7"/>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5">
                    <a:moveTo>
                      <a:pt x="4" y="0"/>
                    </a:moveTo>
                    <a:cubicBezTo>
                      <a:pt x="4" y="1"/>
                      <a:pt x="3" y="2"/>
                      <a:pt x="3" y="2"/>
                    </a:cubicBezTo>
                    <a:cubicBezTo>
                      <a:pt x="2" y="2"/>
                      <a:pt x="2" y="2"/>
                      <a:pt x="1" y="2"/>
                    </a:cubicBezTo>
                    <a:cubicBezTo>
                      <a:pt x="1" y="2"/>
                      <a:pt x="0" y="2"/>
                      <a:pt x="0" y="3"/>
                    </a:cubicBezTo>
                    <a:cubicBezTo>
                      <a:pt x="0" y="4"/>
                      <a:pt x="1" y="4"/>
                      <a:pt x="2" y="5"/>
                    </a:cubicBezTo>
                    <a:cubicBezTo>
                      <a:pt x="2" y="3"/>
                      <a:pt x="6" y="1"/>
                      <a:pt x="7" y="1"/>
                    </a:cubicBezTo>
                    <a:cubicBezTo>
                      <a:pt x="7" y="1"/>
                      <a:pt x="7" y="0"/>
                      <a:pt x="7" y="0"/>
                    </a:cubicBezTo>
                    <a:cubicBezTo>
                      <a:pt x="6" y="0"/>
                      <a:pt x="4" y="1"/>
                      <a:pt x="4" y="0"/>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44" name="Freeform 44"/>
              <p:cNvSpPr>
                <a:spLocks/>
              </p:cNvSpPr>
              <p:nvPr/>
            </p:nvSpPr>
            <p:spPr bwMode="auto">
              <a:xfrm>
                <a:off x="1576" y="3892"/>
                <a:ext cx="11" cy="12"/>
              </a:xfrm>
              <a:custGeom>
                <a:avLst/>
                <a:gdLst>
                  <a:gd name="T0" fmla="*/ 0 w 2"/>
                  <a:gd name="T1" fmla="*/ 1 h 1"/>
                  <a:gd name="T2" fmla="*/ 2 w 2"/>
                  <a:gd name="T3" fmla="*/ 1 h 1"/>
                  <a:gd name="T4" fmla="*/ 0 w 2"/>
                  <a:gd name="T5" fmla="*/ 1 h 1"/>
                  <a:gd name="T6" fmla="*/ 0 w 2"/>
                  <a:gd name="T7" fmla="*/ 1 h 1"/>
                  <a:gd name="T8" fmla="*/ 0 w 2"/>
                  <a:gd name="T9" fmla="*/ 1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1"/>
                    </a:moveTo>
                    <a:cubicBezTo>
                      <a:pt x="1" y="1"/>
                      <a:pt x="2" y="1"/>
                      <a:pt x="2" y="1"/>
                    </a:cubicBezTo>
                    <a:cubicBezTo>
                      <a:pt x="2" y="0"/>
                      <a:pt x="1" y="0"/>
                      <a:pt x="0" y="1"/>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45" name="Freeform 45"/>
              <p:cNvSpPr>
                <a:spLocks/>
              </p:cNvSpPr>
              <p:nvPr/>
            </p:nvSpPr>
            <p:spPr bwMode="auto">
              <a:xfrm>
                <a:off x="1552" y="3885"/>
                <a:ext cx="24" cy="0"/>
              </a:xfrm>
              <a:custGeom>
                <a:avLst/>
                <a:gdLst>
                  <a:gd name="T0" fmla="*/ 0 w 3"/>
                  <a:gd name="T1" fmla="*/ 0 w 3"/>
                  <a:gd name="T2" fmla="*/ 3 w 3"/>
                  <a:gd name="T3" fmla="*/ 3 w 3"/>
                  <a:gd name="T4" fmla="*/ 0 w 3"/>
                  <a:gd name="T5" fmla="*/ 0 w 3"/>
                  <a:gd name="T6" fmla="*/ 0 60000 65536"/>
                  <a:gd name="T7" fmla="*/ 0 60000 65536"/>
                  <a:gd name="T8" fmla="*/ 0 60000 65536"/>
                  <a:gd name="T9" fmla="*/ 0 60000 65536"/>
                  <a:gd name="T10" fmla="*/ 0 60000 65536"/>
                  <a:gd name="T11" fmla="*/ 0 60000 65536"/>
                  <a:gd name="T12" fmla="*/ 0 w 3"/>
                  <a:gd name="T13" fmla="*/ 3 w 3"/>
                </a:gdLst>
                <a:ahLst/>
                <a:cxnLst>
                  <a:cxn ang="T6">
                    <a:pos x="T0" y="0"/>
                  </a:cxn>
                  <a:cxn ang="T7">
                    <a:pos x="T1" y="0"/>
                  </a:cxn>
                  <a:cxn ang="T8">
                    <a:pos x="T2" y="0"/>
                  </a:cxn>
                  <a:cxn ang="T9">
                    <a:pos x="T3" y="0"/>
                  </a:cxn>
                  <a:cxn ang="T10">
                    <a:pos x="T4" y="0"/>
                  </a:cxn>
                  <a:cxn ang="T11">
                    <a:pos x="T5" y="0"/>
                  </a:cxn>
                </a:cxnLst>
                <a:rect l="T12" t="0" r="T13" b="0"/>
                <a:pathLst>
                  <a:path w="3">
                    <a:moveTo>
                      <a:pt x="0" y="0"/>
                    </a:moveTo>
                    <a:cubicBezTo>
                      <a:pt x="0" y="0"/>
                      <a:pt x="0" y="0"/>
                      <a:pt x="0" y="0"/>
                    </a:cubicBezTo>
                    <a:cubicBezTo>
                      <a:pt x="1" y="0"/>
                      <a:pt x="3" y="0"/>
                      <a:pt x="3" y="0"/>
                    </a:cubicBezTo>
                    <a:lnTo>
                      <a:pt x="0" y="0"/>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46" name="Freeform 46"/>
              <p:cNvSpPr>
                <a:spLocks/>
              </p:cNvSpPr>
              <p:nvPr/>
            </p:nvSpPr>
            <p:spPr bwMode="auto">
              <a:xfrm>
                <a:off x="1552" y="3865"/>
                <a:ext cx="16" cy="16"/>
              </a:xfrm>
              <a:custGeom>
                <a:avLst/>
                <a:gdLst>
                  <a:gd name="T0" fmla="*/ 0 w 2"/>
                  <a:gd name="T1" fmla="*/ 0 h 2"/>
                  <a:gd name="T2" fmla="*/ 0 w 2"/>
                  <a:gd name="T3" fmla="*/ 1 h 2"/>
                  <a:gd name="T4" fmla="*/ 0 w 2"/>
                  <a:gd name="T5" fmla="*/ 1 h 2"/>
                  <a:gd name="T6" fmla="*/ 2 w 2"/>
                  <a:gd name="T7" fmla="*/ 1 h 2"/>
                  <a:gd name="T8" fmla="*/ 0 w 2"/>
                  <a:gd name="T9" fmla="*/ 0 h 2"/>
                  <a:gd name="T10" fmla="*/ 0 w 2"/>
                  <a:gd name="T11" fmla="*/ 0 h 2"/>
                  <a:gd name="T12" fmla="*/ 0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0"/>
                    </a:moveTo>
                    <a:lnTo>
                      <a:pt x="0" y="1"/>
                    </a:lnTo>
                    <a:cubicBezTo>
                      <a:pt x="1" y="2"/>
                      <a:pt x="1" y="2"/>
                      <a:pt x="2" y="1"/>
                    </a:cubicBezTo>
                    <a:cubicBezTo>
                      <a:pt x="1" y="1"/>
                      <a:pt x="1" y="1"/>
                      <a:pt x="0" y="0"/>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47" name="Freeform 47"/>
              <p:cNvSpPr>
                <a:spLocks/>
              </p:cNvSpPr>
              <p:nvPr/>
            </p:nvSpPr>
            <p:spPr bwMode="auto">
              <a:xfrm>
                <a:off x="1529" y="3865"/>
                <a:ext cx="15" cy="16"/>
              </a:xfrm>
              <a:custGeom>
                <a:avLst/>
                <a:gdLst>
                  <a:gd name="T0" fmla="*/ 2 w 3"/>
                  <a:gd name="T1" fmla="*/ 0 h 2"/>
                  <a:gd name="T2" fmla="*/ 0 w 3"/>
                  <a:gd name="T3" fmla="*/ 1 h 2"/>
                  <a:gd name="T4" fmla="*/ 3 w 3"/>
                  <a:gd name="T5" fmla="*/ 1 h 2"/>
                  <a:gd name="T6" fmla="*/ 2 w 3"/>
                  <a:gd name="T7" fmla="*/ 0 h 2"/>
                  <a:gd name="T8" fmla="*/ 2 w 3"/>
                  <a:gd name="T9" fmla="*/ 0 h 2"/>
                  <a:gd name="T10" fmla="*/ 2 w 3"/>
                  <a:gd name="T11" fmla="*/ 0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2" y="0"/>
                    </a:moveTo>
                    <a:cubicBezTo>
                      <a:pt x="1" y="0"/>
                      <a:pt x="0" y="0"/>
                      <a:pt x="0" y="1"/>
                    </a:cubicBezTo>
                    <a:cubicBezTo>
                      <a:pt x="0" y="2"/>
                      <a:pt x="2" y="2"/>
                      <a:pt x="3" y="1"/>
                    </a:cubicBezTo>
                    <a:cubicBezTo>
                      <a:pt x="2" y="1"/>
                      <a:pt x="2" y="0"/>
                      <a:pt x="2" y="0"/>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48" name="Freeform 48"/>
              <p:cNvSpPr>
                <a:spLocks/>
              </p:cNvSpPr>
              <p:nvPr/>
            </p:nvSpPr>
            <p:spPr bwMode="auto">
              <a:xfrm>
                <a:off x="1509" y="3853"/>
                <a:ext cx="23" cy="12"/>
              </a:xfrm>
              <a:custGeom>
                <a:avLst/>
                <a:gdLst>
                  <a:gd name="T0" fmla="*/ 0 w 3"/>
                  <a:gd name="T1" fmla="*/ 1 h 1"/>
                  <a:gd name="T2" fmla="*/ 3 w 3"/>
                  <a:gd name="T3" fmla="*/ 0 h 1"/>
                  <a:gd name="T4" fmla="*/ 0 w 3"/>
                  <a:gd name="T5" fmla="*/ 1 h 1"/>
                  <a:gd name="T6" fmla="*/ 0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cubicBezTo>
                      <a:pt x="1" y="1"/>
                      <a:pt x="2" y="1"/>
                      <a:pt x="3" y="0"/>
                    </a:cubicBezTo>
                    <a:cubicBezTo>
                      <a:pt x="2" y="0"/>
                      <a:pt x="1" y="1"/>
                      <a:pt x="0" y="1"/>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49" name="Freeform 49"/>
              <p:cNvSpPr>
                <a:spLocks/>
              </p:cNvSpPr>
              <p:nvPr/>
            </p:nvSpPr>
            <p:spPr bwMode="auto">
              <a:xfrm>
                <a:off x="1489" y="3849"/>
                <a:ext cx="28" cy="4"/>
              </a:xfrm>
              <a:custGeom>
                <a:avLst/>
                <a:gdLst>
                  <a:gd name="T0" fmla="*/ 2 w 4"/>
                  <a:gd name="T1" fmla="*/ 0 h 1"/>
                  <a:gd name="T2" fmla="*/ 0 w 4"/>
                  <a:gd name="T3" fmla="*/ 0 h 1"/>
                  <a:gd name="T4" fmla="*/ 1 w 4"/>
                  <a:gd name="T5" fmla="*/ 1 h 1"/>
                  <a:gd name="T6" fmla="*/ 4 w 4"/>
                  <a:gd name="T7" fmla="*/ 0 h 1"/>
                  <a:gd name="T8" fmla="*/ 2 w 4"/>
                  <a:gd name="T9" fmla="*/ 0 h 1"/>
                  <a:gd name="T10" fmla="*/ 2 w 4"/>
                  <a:gd name="T11" fmla="*/ 0 h 1"/>
                  <a:gd name="T12" fmla="*/ 2 w 4"/>
                  <a:gd name="T13" fmla="*/ 0 h 1"/>
                  <a:gd name="T14" fmla="*/ 0 60000 65536"/>
                  <a:gd name="T15" fmla="*/ 0 60000 65536"/>
                  <a:gd name="T16" fmla="*/ 0 60000 65536"/>
                  <a:gd name="T17" fmla="*/ 0 60000 65536"/>
                  <a:gd name="T18" fmla="*/ 0 60000 65536"/>
                  <a:gd name="T19" fmla="*/ 0 60000 65536"/>
                  <a:gd name="T20" fmla="*/ 0 60000 65536"/>
                  <a:gd name="T21" fmla="*/ 0 w 4"/>
                  <a:gd name="T22" fmla="*/ 0 h 1"/>
                  <a:gd name="T23" fmla="*/ 4 w 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1">
                    <a:moveTo>
                      <a:pt x="2" y="0"/>
                    </a:moveTo>
                    <a:cubicBezTo>
                      <a:pt x="2" y="0"/>
                      <a:pt x="1" y="0"/>
                      <a:pt x="0" y="0"/>
                    </a:cubicBezTo>
                    <a:cubicBezTo>
                      <a:pt x="1" y="1"/>
                      <a:pt x="1" y="1"/>
                      <a:pt x="1" y="1"/>
                    </a:cubicBezTo>
                    <a:cubicBezTo>
                      <a:pt x="2" y="1"/>
                      <a:pt x="3" y="1"/>
                      <a:pt x="4" y="0"/>
                    </a:cubicBezTo>
                    <a:cubicBezTo>
                      <a:pt x="3" y="0"/>
                      <a:pt x="3" y="0"/>
                      <a:pt x="2" y="0"/>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50" name="Freeform 50"/>
              <p:cNvSpPr>
                <a:spLocks/>
              </p:cNvSpPr>
              <p:nvPr/>
            </p:nvSpPr>
            <p:spPr bwMode="auto">
              <a:xfrm>
                <a:off x="1489" y="3834"/>
                <a:ext cx="20" cy="4"/>
              </a:xfrm>
              <a:custGeom>
                <a:avLst/>
                <a:gdLst>
                  <a:gd name="T0" fmla="*/ 1 w 3"/>
                  <a:gd name="T1" fmla="*/ 0 h 1"/>
                  <a:gd name="T2" fmla="*/ 0 w 3"/>
                  <a:gd name="T3" fmla="*/ 1 h 1"/>
                  <a:gd name="T4" fmla="*/ 3 w 3"/>
                  <a:gd name="T5" fmla="*/ 1 h 1"/>
                  <a:gd name="T6" fmla="*/ 1 w 3"/>
                  <a:gd name="T7" fmla="*/ 0 h 1"/>
                  <a:gd name="T8" fmla="*/ 1 w 3"/>
                  <a:gd name="T9" fmla="*/ 0 h 1"/>
                  <a:gd name="T10" fmla="*/ 1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1" y="0"/>
                    </a:moveTo>
                    <a:cubicBezTo>
                      <a:pt x="0" y="0"/>
                      <a:pt x="0" y="1"/>
                      <a:pt x="0" y="1"/>
                    </a:cubicBezTo>
                    <a:cubicBezTo>
                      <a:pt x="1" y="1"/>
                      <a:pt x="2" y="1"/>
                      <a:pt x="3" y="1"/>
                    </a:cubicBezTo>
                    <a:cubicBezTo>
                      <a:pt x="2" y="0"/>
                      <a:pt x="2" y="0"/>
                      <a:pt x="1" y="0"/>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51" name="Freeform 51"/>
              <p:cNvSpPr>
                <a:spLocks/>
              </p:cNvSpPr>
              <p:nvPr/>
            </p:nvSpPr>
            <p:spPr bwMode="auto">
              <a:xfrm>
                <a:off x="1415" y="3622"/>
                <a:ext cx="16" cy="28"/>
              </a:xfrm>
              <a:custGeom>
                <a:avLst/>
                <a:gdLst>
                  <a:gd name="T0" fmla="*/ 0 w 2"/>
                  <a:gd name="T1" fmla="*/ 0 h 4"/>
                  <a:gd name="T2" fmla="*/ 0 w 2"/>
                  <a:gd name="T3" fmla="*/ 1 h 4"/>
                  <a:gd name="T4" fmla="*/ 1 w 2"/>
                  <a:gd name="T5" fmla="*/ 4 h 4"/>
                  <a:gd name="T6" fmla="*/ 2 w 2"/>
                  <a:gd name="T7" fmla="*/ 3 h 4"/>
                  <a:gd name="T8" fmla="*/ 1 w 2"/>
                  <a:gd name="T9" fmla="*/ 1 h 4"/>
                  <a:gd name="T10" fmla="*/ 0 w 2"/>
                  <a:gd name="T11" fmla="*/ 0 h 4"/>
                  <a:gd name="T12" fmla="*/ 0 w 2"/>
                  <a:gd name="T13" fmla="*/ 0 h 4"/>
                  <a:gd name="T14" fmla="*/ 0 w 2"/>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0"/>
                    </a:moveTo>
                    <a:cubicBezTo>
                      <a:pt x="0" y="1"/>
                      <a:pt x="0" y="1"/>
                      <a:pt x="0" y="1"/>
                    </a:cubicBezTo>
                    <a:cubicBezTo>
                      <a:pt x="0" y="2"/>
                      <a:pt x="0" y="4"/>
                      <a:pt x="1" y="4"/>
                    </a:cubicBezTo>
                    <a:cubicBezTo>
                      <a:pt x="2" y="4"/>
                      <a:pt x="2" y="3"/>
                      <a:pt x="2" y="3"/>
                    </a:cubicBezTo>
                    <a:cubicBezTo>
                      <a:pt x="2" y="2"/>
                      <a:pt x="1" y="2"/>
                      <a:pt x="1" y="1"/>
                    </a:cubicBezTo>
                    <a:cubicBezTo>
                      <a:pt x="1" y="1"/>
                      <a:pt x="1" y="0"/>
                      <a:pt x="0" y="0"/>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52" name="Freeform 52"/>
              <p:cNvSpPr>
                <a:spLocks/>
              </p:cNvSpPr>
              <p:nvPr/>
            </p:nvSpPr>
            <p:spPr bwMode="auto">
              <a:xfrm>
                <a:off x="1431" y="3681"/>
                <a:ext cx="15" cy="24"/>
              </a:xfrm>
              <a:custGeom>
                <a:avLst/>
                <a:gdLst>
                  <a:gd name="T0" fmla="*/ 0 w 2"/>
                  <a:gd name="T1" fmla="*/ 3 h 3"/>
                  <a:gd name="T2" fmla="*/ 2 w 2"/>
                  <a:gd name="T3" fmla="*/ 3 h 3"/>
                  <a:gd name="T4" fmla="*/ 2 w 2"/>
                  <a:gd name="T5" fmla="*/ 2 h 3"/>
                  <a:gd name="T6" fmla="*/ 2 w 2"/>
                  <a:gd name="T7" fmla="*/ 2 h 3"/>
                  <a:gd name="T8" fmla="*/ 2 w 2"/>
                  <a:gd name="T9" fmla="*/ 0 h 3"/>
                  <a:gd name="T10" fmla="*/ 0 w 2"/>
                  <a:gd name="T11" fmla="*/ 3 h 3"/>
                  <a:gd name="T12" fmla="*/ 0 w 2"/>
                  <a:gd name="T13" fmla="*/ 3 h 3"/>
                  <a:gd name="T14" fmla="*/ 0 w 2"/>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0" y="3"/>
                    </a:moveTo>
                    <a:lnTo>
                      <a:pt x="2" y="3"/>
                    </a:lnTo>
                    <a:lnTo>
                      <a:pt x="2" y="2"/>
                    </a:lnTo>
                    <a:cubicBezTo>
                      <a:pt x="2" y="1"/>
                      <a:pt x="2" y="1"/>
                      <a:pt x="2" y="0"/>
                    </a:cubicBezTo>
                    <a:cubicBezTo>
                      <a:pt x="1" y="1"/>
                      <a:pt x="0" y="2"/>
                      <a:pt x="0" y="3"/>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53" name="Freeform 53"/>
              <p:cNvSpPr>
                <a:spLocks/>
              </p:cNvSpPr>
              <p:nvPr/>
            </p:nvSpPr>
            <p:spPr bwMode="auto">
              <a:xfrm>
                <a:off x="1439" y="3705"/>
                <a:ext cx="7" cy="3"/>
              </a:xfrm>
              <a:custGeom>
                <a:avLst/>
                <a:gdLst>
                  <a:gd name="T0" fmla="*/ 1 w 1"/>
                  <a:gd name="T1" fmla="*/ 0 h 1"/>
                  <a:gd name="T2" fmla="*/ 0 w 1"/>
                  <a:gd name="T3" fmla="*/ 0 h 1"/>
                  <a:gd name="T4" fmla="*/ 0 w 1"/>
                  <a:gd name="T5" fmla="*/ 0 h 1"/>
                  <a:gd name="T6" fmla="*/ 1 w 1"/>
                  <a:gd name="T7" fmla="*/ 1 h 1"/>
                  <a:gd name="T8" fmla="*/ 1 w 1"/>
                  <a:gd name="T9" fmla="*/ 1 h 1"/>
                  <a:gd name="T10" fmla="*/ 1 w 1"/>
                  <a:gd name="T11" fmla="*/ 0 h 1"/>
                  <a:gd name="T12" fmla="*/ 1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0"/>
                    </a:moveTo>
                    <a:lnTo>
                      <a:pt x="0" y="0"/>
                    </a:lnTo>
                    <a:cubicBezTo>
                      <a:pt x="0" y="0"/>
                      <a:pt x="1" y="1"/>
                      <a:pt x="1" y="1"/>
                    </a:cubicBezTo>
                    <a:lnTo>
                      <a:pt x="1" y="0"/>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54" name="Freeform 54"/>
              <p:cNvSpPr>
                <a:spLocks/>
              </p:cNvSpPr>
              <p:nvPr/>
            </p:nvSpPr>
            <p:spPr bwMode="auto">
              <a:xfrm>
                <a:off x="1446" y="3740"/>
                <a:ext cx="12" cy="15"/>
              </a:xfrm>
              <a:custGeom>
                <a:avLst/>
                <a:gdLst>
                  <a:gd name="T0" fmla="*/ 0 w 2"/>
                  <a:gd name="T1" fmla="*/ 1 h 2"/>
                  <a:gd name="T2" fmla="*/ 2 w 2"/>
                  <a:gd name="T3" fmla="*/ 2 h 2"/>
                  <a:gd name="T4" fmla="*/ 2 w 2"/>
                  <a:gd name="T5" fmla="*/ 0 h 2"/>
                  <a:gd name="T6" fmla="*/ 1 w 2"/>
                  <a:gd name="T7" fmla="*/ 1 h 2"/>
                  <a:gd name="T8" fmla="*/ 1 w 2"/>
                  <a:gd name="T9" fmla="*/ 1 h 2"/>
                  <a:gd name="T10" fmla="*/ 0 w 2"/>
                  <a:gd name="T11" fmla="*/ 1 h 2"/>
                  <a:gd name="T12" fmla="*/ 0 w 2"/>
                  <a:gd name="T13" fmla="*/ 1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1"/>
                    </a:moveTo>
                    <a:cubicBezTo>
                      <a:pt x="1" y="2"/>
                      <a:pt x="2" y="2"/>
                      <a:pt x="2" y="2"/>
                    </a:cubicBezTo>
                    <a:cubicBezTo>
                      <a:pt x="2" y="2"/>
                      <a:pt x="2" y="1"/>
                      <a:pt x="2" y="0"/>
                    </a:cubicBezTo>
                    <a:cubicBezTo>
                      <a:pt x="1" y="0"/>
                      <a:pt x="1" y="1"/>
                      <a:pt x="1" y="1"/>
                    </a:cubicBezTo>
                    <a:lnTo>
                      <a:pt x="0" y="1"/>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55" name="Freeform 55"/>
              <p:cNvSpPr>
                <a:spLocks/>
              </p:cNvSpPr>
              <p:nvPr/>
            </p:nvSpPr>
            <p:spPr bwMode="auto">
              <a:xfrm>
                <a:off x="1431" y="3755"/>
                <a:ext cx="27" cy="20"/>
              </a:xfrm>
              <a:custGeom>
                <a:avLst/>
                <a:gdLst>
                  <a:gd name="T0" fmla="*/ 2 w 4"/>
                  <a:gd name="T1" fmla="*/ 1 h 2"/>
                  <a:gd name="T2" fmla="*/ 2 w 4"/>
                  <a:gd name="T3" fmla="*/ 0 h 2"/>
                  <a:gd name="T4" fmla="*/ 2 w 4"/>
                  <a:gd name="T5" fmla="*/ 0 h 2"/>
                  <a:gd name="T6" fmla="*/ 4 w 4"/>
                  <a:gd name="T7" fmla="*/ 2 h 2"/>
                  <a:gd name="T8" fmla="*/ 2 w 4"/>
                  <a:gd name="T9" fmla="*/ 1 h 2"/>
                  <a:gd name="T10" fmla="*/ 2 w 4"/>
                  <a:gd name="T11" fmla="*/ 1 h 2"/>
                  <a:gd name="T12" fmla="*/ 2 w 4"/>
                  <a:gd name="T13" fmla="*/ 1 h 2"/>
                  <a:gd name="T14" fmla="*/ 0 60000 65536"/>
                  <a:gd name="T15" fmla="*/ 0 60000 65536"/>
                  <a:gd name="T16" fmla="*/ 0 60000 65536"/>
                  <a:gd name="T17" fmla="*/ 0 60000 65536"/>
                  <a:gd name="T18" fmla="*/ 0 60000 65536"/>
                  <a:gd name="T19" fmla="*/ 0 60000 65536"/>
                  <a:gd name="T20" fmla="*/ 0 60000 65536"/>
                  <a:gd name="T21" fmla="*/ 0 w 4"/>
                  <a:gd name="T22" fmla="*/ 0 h 2"/>
                  <a:gd name="T23" fmla="*/ 4 w 4"/>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
                    <a:moveTo>
                      <a:pt x="2" y="1"/>
                    </a:moveTo>
                    <a:lnTo>
                      <a:pt x="2" y="0"/>
                    </a:lnTo>
                    <a:cubicBezTo>
                      <a:pt x="0" y="1"/>
                      <a:pt x="2" y="2"/>
                      <a:pt x="4" y="2"/>
                    </a:cubicBezTo>
                    <a:cubicBezTo>
                      <a:pt x="4" y="1"/>
                      <a:pt x="3" y="1"/>
                      <a:pt x="2" y="1"/>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56" name="Freeform 56"/>
              <p:cNvSpPr>
                <a:spLocks/>
              </p:cNvSpPr>
              <p:nvPr/>
            </p:nvSpPr>
            <p:spPr bwMode="auto">
              <a:xfrm>
                <a:off x="1458" y="3775"/>
                <a:ext cx="16" cy="20"/>
              </a:xfrm>
              <a:custGeom>
                <a:avLst/>
                <a:gdLst>
                  <a:gd name="T0" fmla="*/ 1 w 2"/>
                  <a:gd name="T1" fmla="*/ 1 h 3"/>
                  <a:gd name="T2" fmla="*/ 0 w 2"/>
                  <a:gd name="T3" fmla="*/ 0 h 3"/>
                  <a:gd name="T4" fmla="*/ 0 w 2"/>
                  <a:gd name="T5" fmla="*/ 0 h 3"/>
                  <a:gd name="T6" fmla="*/ 0 w 2"/>
                  <a:gd name="T7" fmla="*/ 1 h 3"/>
                  <a:gd name="T8" fmla="*/ 1 w 2"/>
                  <a:gd name="T9" fmla="*/ 3 h 3"/>
                  <a:gd name="T10" fmla="*/ 1 w 2"/>
                  <a:gd name="T11" fmla="*/ 1 h 3"/>
                  <a:gd name="T12" fmla="*/ 1 w 2"/>
                  <a:gd name="T13" fmla="*/ 1 h 3"/>
                  <a:gd name="T14" fmla="*/ 1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1" y="1"/>
                    </a:moveTo>
                    <a:lnTo>
                      <a:pt x="0" y="0"/>
                    </a:lnTo>
                    <a:cubicBezTo>
                      <a:pt x="0" y="0"/>
                      <a:pt x="0" y="1"/>
                      <a:pt x="0" y="1"/>
                    </a:cubicBezTo>
                    <a:cubicBezTo>
                      <a:pt x="0" y="2"/>
                      <a:pt x="0" y="3"/>
                      <a:pt x="1" y="3"/>
                    </a:cubicBezTo>
                    <a:cubicBezTo>
                      <a:pt x="2" y="3"/>
                      <a:pt x="1" y="1"/>
                      <a:pt x="1" y="1"/>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57" name="Freeform 57"/>
              <p:cNvSpPr>
                <a:spLocks/>
              </p:cNvSpPr>
              <p:nvPr/>
            </p:nvSpPr>
            <p:spPr bwMode="auto">
              <a:xfrm>
                <a:off x="1458" y="3795"/>
                <a:ext cx="16" cy="15"/>
              </a:xfrm>
              <a:custGeom>
                <a:avLst/>
                <a:gdLst>
                  <a:gd name="T0" fmla="*/ 2 w 2"/>
                  <a:gd name="T1" fmla="*/ 0 h 2"/>
                  <a:gd name="T2" fmla="*/ 0 w 2"/>
                  <a:gd name="T3" fmla="*/ 1 h 2"/>
                  <a:gd name="T4" fmla="*/ 2 w 2"/>
                  <a:gd name="T5" fmla="*/ 1 h 2"/>
                  <a:gd name="T6" fmla="*/ 2 w 2"/>
                  <a:gd name="T7" fmla="*/ 1 h 2"/>
                  <a:gd name="T8" fmla="*/ 2 w 2"/>
                  <a:gd name="T9" fmla="*/ 0 h 2"/>
                  <a:gd name="T10" fmla="*/ 2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0"/>
                    </a:moveTo>
                    <a:cubicBezTo>
                      <a:pt x="0" y="0"/>
                      <a:pt x="1" y="1"/>
                      <a:pt x="0" y="1"/>
                    </a:cubicBezTo>
                    <a:cubicBezTo>
                      <a:pt x="0" y="2"/>
                      <a:pt x="1" y="1"/>
                      <a:pt x="2" y="1"/>
                    </a:cubicBezTo>
                    <a:lnTo>
                      <a:pt x="2" y="0"/>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58" name="Freeform 58"/>
              <p:cNvSpPr>
                <a:spLocks/>
              </p:cNvSpPr>
              <p:nvPr/>
            </p:nvSpPr>
            <p:spPr bwMode="auto">
              <a:xfrm>
                <a:off x="1474" y="3810"/>
                <a:ext cx="15" cy="16"/>
              </a:xfrm>
              <a:custGeom>
                <a:avLst/>
                <a:gdLst>
                  <a:gd name="T0" fmla="*/ 1 w 2"/>
                  <a:gd name="T1" fmla="*/ 0 h 2"/>
                  <a:gd name="T2" fmla="*/ 0 w 2"/>
                  <a:gd name="T3" fmla="*/ 0 h 2"/>
                  <a:gd name="T4" fmla="*/ 0 w 2"/>
                  <a:gd name="T5" fmla="*/ 0 h 2"/>
                  <a:gd name="T6" fmla="*/ 2 w 2"/>
                  <a:gd name="T7" fmla="*/ 2 h 2"/>
                  <a:gd name="T8" fmla="*/ 1 w 2"/>
                  <a:gd name="T9" fmla="*/ 0 h 2"/>
                  <a:gd name="T10" fmla="*/ 1 w 2"/>
                  <a:gd name="T11" fmla="*/ 0 h 2"/>
                  <a:gd name="T12" fmla="*/ 1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1" y="0"/>
                    </a:moveTo>
                    <a:cubicBezTo>
                      <a:pt x="1" y="0"/>
                      <a:pt x="1" y="0"/>
                      <a:pt x="0" y="0"/>
                    </a:cubicBezTo>
                    <a:cubicBezTo>
                      <a:pt x="0" y="0"/>
                      <a:pt x="0" y="0"/>
                      <a:pt x="0" y="0"/>
                    </a:cubicBezTo>
                    <a:cubicBezTo>
                      <a:pt x="0" y="1"/>
                      <a:pt x="1" y="2"/>
                      <a:pt x="2" y="2"/>
                    </a:cubicBezTo>
                    <a:cubicBezTo>
                      <a:pt x="2" y="0"/>
                      <a:pt x="1" y="0"/>
                      <a:pt x="1" y="0"/>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59" name="Freeform 59"/>
              <p:cNvSpPr>
                <a:spLocks/>
              </p:cNvSpPr>
              <p:nvPr/>
            </p:nvSpPr>
            <p:spPr bwMode="auto">
              <a:xfrm>
                <a:off x="1486" y="3834"/>
                <a:ext cx="0" cy="0"/>
              </a:xfrm>
              <a:custGeom>
                <a:avLst/>
                <a:gdLst>
                  <a:gd name="T0" fmla="*/ 0 60000 65536"/>
                  <a:gd name="T1" fmla="*/ 0 60000 65536"/>
                  <a:gd name="T2" fmla="*/ 0 60000 65536"/>
                  <a:gd name="T3" fmla="*/ 0 60000 65536"/>
                  <a:gd name="T4" fmla="*/ 0 60000 65536"/>
                </a:gdLst>
                <a:ahLst/>
                <a:cxnLst>
                  <a:cxn ang="T0">
                    <a:pos x="0" y="0"/>
                  </a:cxn>
                  <a:cxn ang="T1">
                    <a:pos x="0" y="0"/>
                  </a:cxn>
                  <a:cxn ang="T2">
                    <a:pos x="0" y="0"/>
                  </a:cxn>
                  <a:cxn ang="T3">
                    <a:pos x="0" y="0"/>
                  </a:cxn>
                  <a:cxn ang="T4">
                    <a:pos x="0" y="0"/>
                  </a:cxn>
                </a:cxnLst>
                <a:rect l="0" t="0" r="0" b="0"/>
                <a:pathLst>
                  <a:path>
                    <a:moveTo>
                      <a:pt x="0" y="0"/>
                    </a:moveTo>
                    <a:cubicBezTo>
                      <a:pt x="0" y="0"/>
                      <a:pt x="0" y="0"/>
                      <a:pt x="0" y="0"/>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60" name="Freeform 60"/>
              <p:cNvSpPr>
                <a:spLocks/>
              </p:cNvSpPr>
              <p:nvPr/>
            </p:nvSpPr>
            <p:spPr bwMode="auto">
              <a:xfrm>
                <a:off x="1560" y="3892"/>
                <a:ext cx="27" cy="12"/>
              </a:xfrm>
              <a:custGeom>
                <a:avLst/>
                <a:gdLst>
                  <a:gd name="T0" fmla="*/ 0 w 4"/>
                  <a:gd name="T1" fmla="*/ 0 h 1"/>
                  <a:gd name="T2" fmla="*/ 1 w 4"/>
                  <a:gd name="T3" fmla="*/ 1 h 1"/>
                  <a:gd name="T4" fmla="*/ 4 w 4"/>
                  <a:gd name="T5" fmla="*/ 0 h 1"/>
                  <a:gd name="T6" fmla="*/ 4 w 4"/>
                  <a:gd name="T7" fmla="*/ 0 h 1"/>
                  <a:gd name="T8" fmla="*/ 0 w 4"/>
                  <a:gd name="T9" fmla="*/ 0 h 1"/>
                  <a:gd name="T10" fmla="*/ 0 w 4"/>
                  <a:gd name="T11" fmla="*/ 0 h 1"/>
                  <a:gd name="T12" fmla="*/ 0 60000 65536"/>
                  <a:gd name="T13" fmla="*/ 0 60000 65536"/>
                  <a:gd name="T14" fmla="*/ 0 60000 65536"/>
                  <a:gd name="T15" fmla="*/ 0 60000 65536"/>
                  <a:gd name="T16" fmla="*/ 0 60000 65536"/>
                  <a:gd name="T17" fmla="*/ 0 60000 65536"/>
                  <a:gd name="T18" fmla="*/ 0 w 4"/>
                  <a:gd name="T19" fmla="*/ 0 h 1"/>
                  <a:gd name="T20" fmla="*/ 4 w 4"/>
                  <a:gd name="T21" fmla="*/ 1 h 1"/>
                </a:gdLst>
                <a:ahLst/>
                <a:cxnLst>
                  <a:cxn ang="T12">
                    <a:pos x="T0" y="T1"/>
                  </a:cxn>
                  <a:cxn ang="T13">
                    <a:pos x="T2" y="T3"/>
                  </a:cxn>
                  <a:cxn ang="T14">
                    <a:pos x="T4" y="T5"/>
                  </a:cxn>
                  <a:cxn ang="T15">
                    <a:pos x="T6" y="T7"/>
                  </a:cxn>
                  <a:cxn ang="T16">
                    <a:pos x="T8" y="T9"/>
                  </a:cxn>
                  <a:cxn ang="T17">
                    <a:pos x="T10" y="T11"/>
                  </a:cxn>
                </a:cxnLst>
                <a:rect l="T18" t="T19" r="T20" b="T21"/>
                <a:pathLst>
                  <a:path w="4" h="1">
                    <a:moveTo>
                      <a:pt x="0" y="0"/>
                    </a:moveTo>
                    <a:cubicBezTo>
                      <a:pt x="0" y="0"/>
                      <a:pt x="1" y="0"/>
                      <a:pt x="1" y="1"/>
                    </a:cubicBezTo>
                    <a:cubicBezTo>
                      <a:pt x="2" y="0"/>
                      <a:pt x="3" y="0"/>
                      <a:pt x="4" y="0"/>
                    </a:cubicBezTo>
                    <a:lnTo>
                      <a:pt x="0" y="0"/>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61" name="Freeform 61"/>
              <p:cNvSpPr>
                <a:spLocks/>
              </p:cNvSpPr>
              <p:nvPr/>
            </p:nvSpPr>
            <p:spPr bwMode="auto">
              <a:xfrm>
                <a:off x="1532" y="3881"/>
                <a:ext cx="20" cy="4"/>
              </a:xfrm>
              <a:custGeom>
                <a:avLst/>
                <a:gdLst>
                  <a:gd name="T0" fmla="*/ 2 w 3"/>
                  <a:gd name="T1" fmla="*/ 0 h 1"/>
                  <a:gd name="T2" fmla="*/ 0 w 3"/>
                  <a:gd name="T3" fmla="*/ 1 h 1"/>
                  <a:gd name="T4" fmla="*/ 3 w 3"/>
                  <a:gd name="T5" fmla="*/ 1 h 1"/>
                  <a:gd name="T6" fmla="*/ 2 w 3"/>
                  <a:gd name="T7" fmla="*/ 0 h 1"/>
                  <a:gd name="T8" fmla="*/ 2 w 3"/>
                  <a:gd name="T9" fmla="*/ 0 h 1"/>
                  <a:gd name="T10" fmla="*/ 2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2" y="0"/>
                    </a:moveTo>
                    <a:cubicBezTo>
                      <a:pt x="1" y="0"/>
                      <a:pt x="1" y="0"/>
                      <a:pt x="0" y="1"/>
                    </a:cubicBezTo>
                    <a:cubicBezTo>
                      <a:pt x="1" y="1"/>
                      <a:pt x="3" y="1"/>
                      <a:pt x="3" y="1"/>
                    </a:cubicBezTo>
                    <a:cubicBezTo>
                      <a:pt x="3" y="0"/>
                      <a:pt x="3" y="0"/>
                      <a:pt x="2" y="0"/>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62" name="Freeform 62"/>
              <p:cNvSpPr>
                <a:spLocks/>
              </p:cNvSpPr>
              <p:nvPr/>
            </p:nvSpPr>
            <p:spPr bwMode="auto">
              <a:xfrm>
                <a:off x="1536" y="1333"/>
                <a:ext cx="8" cy="20"/>
              </a:xfrm>
              <a:custGeom>
                <a:avLst/>
                <a:gdLst>
                  <a:gd name="T0" fmla="*/ 0 w 1"/>
                  <a:gd name="T1" fmla="*/ 0 h 2"/>
                  <a:gd name="T2" fmla="*/ 1 w 1"/>
                  <a:gd name="T3" fmla="*/ 2 h 2"/>
                  <a:gd name="T4" fmla="*/ 1 w 1"/>
                  <a:gd name="T5" fmla="*/ 2 h 2"/>
                  <a:gd name="T6" fmla="*/ 1 w 1"/>
                  <a:gd name="T7" fmla="*/ 0 h 2"/>
                  <a:gd name="T8" fmla="*/ 1 w 1"/>
                  <a:gd name="T9" fmla="*/ 0 h 2"/>
                  <a:gd name="T10" fmla="*/ 0 w 1"/>
                  <a:gd name="T11" fmla="*/ 0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cubicBezTo>
                      <a:pt x="0" y="2"/>
                      <a:pt x="0" y="2"/>
                      <a:pt x="1" y="2"/>
                    </a:cubicBezTo>
                    <a:lnTo>
                      <a:pt x="1" y="0"/>
                    </a:lnTo>
                    <a:cubicBezTo>
                      <a:pt x="0" y="0"/>
                      <a:pt x="0" y="0"/>
                      <a:pt x="0" y="0"/>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63" name="Freeform 63"/>
              <p:cNvSpPr>
                <a:spLocks/>
              </p:cNvSpPr>
              <p:nvPr/>
            </p:nvSpPr>
            <p:spPr bwMode="auto">
              <a:xfrm>
                <a:off x="1654" y="1674"/>
                <a:ext cx="15" cy="27"/>
              </a:xfrm>
              <a:custGeom>
                <a:avLst/>
                <a:gdLst>
                  <a:gd name="T0" fmla="*/ 0 w 2"/>
                  <a:gd name="T1" fmla="*/ 3 h 3"/>
                  <a:gd name="T2" fmla="*/ 2 w 2"/>
                  <a:gd name="T3" fmla="*/ 0 h 3"/>
                  <a:gd name="T4" fmla="*/ 0 w 2"/>
                  <a:gd name="T5" fmla="*/ 2 h 3"/>
                  <a:gd name="T6" fmla="*/ 0 w 2"/>
                  <a:gd name="T7" fmla="*/ 3 h 3"/>
                  <a:gd name="T8" fmla="*/ 0 w 2"/>
                  <a:gd name="T9" fmla="*/ 3 h 3"/>
                  <a:gd name="T10" fmla="*/ 0 w 2"/>
                  <a:gd name="T11" fmla="*/ 3 h 3"/>
                  <a:gd name="T12" fmla="*/ 0 60000 65536"/>
                  <a:gd name="T13" fmla="*/ 0 60000 65536"/>
                  <a:gd name="T14" fmla="*/ 0 60000 65536"/>
                  <a:gd name="T15" fmla="*/ 0 60000 65536"/>
                  <a:gd name="T16" fmla="*/ 0 60000 65536"/>
                  <a:gd name="T17" fmla="*/ 0 60000 65536"/>
                  <a:gd name="T18" fmla="*/ 0 w 2"/>
                  <a:gd name="T19" fmla="*/ 0 h 3"/>
                  <a:gd name="T20" fmla="*/ 2 w 2"/>
                  <a:gd name="T21" fmla="*/ 3 h 3"/>
                </a:gdLst>
                <a:ahLst/>
                <a:cxnLst>
                  <a:cxn ang="T12">
                    <a:pos x="T0" y="T1"/>
                  </a:cxn>
                  <a:cxn ang="T13">
                    <a:pos x="T2" y="T3"/>
                  </a:cxn>
                  <a:cxn ang="T14">
                    <a:pos x="T4" y="T5"/>
                  </a:cxn>
                  <a:cxn ang="T15">
                    <a:pos x="T6" y="T7"/>
                  </a:cxn>
                  <a:cxn ang="T16">
                    <a:pos x="T8" y="T9"/>
                  </a:cxn>
                  <a:cxn ang="T17">
                    <a:pos x="T10" y="T11"/>
                  </a:cxn>
                </a:cxnLst>
                <a:rect l="T18" t="T19" r="T20" b="T21"/>
                <a:pathLst>
                  <a:path w="2" h="3">
                    <a:moveTo>
                      <a:pt x="0" y="3"/>
                    </a:moveTo>
                    <a:cubicBezTo>
                      <a:pt x="1" y="2"/>
                      <a:pt x="2" y="1"/>
                      <a:pt x="2" y="0"/>
                    </a:cubicBezTo>
                    <a:cubicBezTo>
                      <a:pt x="1" y="0"/>
                      <a:pt x="0" y="1"/>
                      <a:pt x="0" y="2"/>
                    </a:cubicBezTo>
                    <a:cubicBezTo>
                      <a:pt x="0" y="2"/>
                      <a:pt x="0" y="3"/>
                      <a:pt x="0" y="3"/>
                    </a:cubicBezTo>
                  </a:path>
                </a:pathLst>
              </a:custGeom>
              <a:solidFill>
                <a:srgbClr val="002967"/>
              </a:solidFill>
              <a:ln w="1905">
                <a:solidFill>
                  <a:sysClr val="window" lastClr="FFFFFF">
                    <a:lumMod val="85000"/>
                  </a:sysClr>
                </a:solidFill>
                <a:round/>
                <a:headEnd/>
                <a:tailEnd/>
              </a:ln>
            </p:spPr>
            <p:txBody>
              <a:bodyPr anchor="ctr"/>
              <a:lstStyle/>
              <a:p>
                <a:pPr>
                  <a:defRPr/>
                </a:pPr>
                <a:endParaRPr lang="en-US" altLang="en-US" sz="800" kern="0" dirty="0">
                  <a:latin typeface="Trebuchet MS" panose="020B0603020202020204" pitchFamily="34" charset="0"/>
                  <a:cs typeface="Calibri" panose="020F0502020204030204" pitchFamily="34" charset="0"/>
                </a:endParaRPr>
              </a:p>
            </p:txBody>
          </p:sp>
          <p:sp>
            <p:nvSpPr>
              <p:cNvPr id="64" name="Freeform 64"/>
              <p:cNvSpPr>
                <a:spLocks/>
              </p:cNvSpPr>
              <p:nvPr/>
            </p:nvSpPr>
            <p:spPr bwMode="auto">
              <a:xfrm>
                <a:off x="1603" y="1674"/>
                <a:ext cx="35" cy="27"/>
              </a:xfrm>
              <a:custGeom>
                <a:avLst/>
                <a:gdLst>
                  <a:gd name="T0" fmla="*/ 2 w 5"/>
                  <a:gd name="T1" fmla="*/ 0 h 3"/>
                  <a:gd name="T2" fmla="*/ 0 w 5"/>
                  <a:gd name="T3" fmla="*/ 2 h 3"/>
                  <a:gd name="T4" fmla="*/ 3 w 5"/>
                  <a:gd name="T5" fmla="*/ 3 h 3"/>
                  <a:gd name="T6" fmla="*/ 5 w 5"/>
                  <a:gd name="T7" fmla="*/ 2 h 3"/>
                  <a:gd name="T8" fmla="*/ 2 w 5"/>
                  <a:gd name="T9" fmla="*/ 0 h 3"/>
                  <a:gd name="T10" fmla="*/ 2 w 5"/>
                  <a:gd name="T11" fmla="*/ 0 h 3"/>
                  <a:gd name="T12" fmla="*/ 2 w 5"/>
                  <a:gd name="T13" fmla="*/ 0 h 3"/>
                  <a:gd name="T14" fmla="*/ 0 60000 65536"/>
                  <a:gd name="T15" fmla="*/ 0 60000 65536"/>
                  <a:gd name="T16" fmla="*/ 0 60000 65536"/>
                  <a:gd name="T17" fmla="*/ 0 60000 65536"/>
                  <a:gd name="T18" fmla="*/ 0 60000 65536"/>
                  <a:gd name="T19" fmla="*/ 0 60000 65536"/>
                  <a:gd name="T20" fmla="*/ 0 60000 65536"/>
                  <a:gd name="T21" fmla="*/ 0 w 5"/>
                  <a:gd name="T22" fmla="*/ 0 h 3"/>
                  <a:gd name="T23" fmla="*/ 5 w 5"/>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3">
                    <a:moveTo>
                      <a:pt x="2" y="0"/>
                    </a:moveTo>
                    <a:cubicBezTo>
                      <a:pt x="1" y="0"/>
                      <a:pt x="0" y="1"/>
                      <a:pt x="0" y="2"/>
                    </a:cubicBezTo>
                    <a:cubicBezTo>
                      <a:pt x="1" y="2"/>
                      <a:pt x="2" y="3"/>
                      <a:pt x="3" y="3"/>
                    </a:cubicBezTo>
                    <a:cubicBezTo>
                      <a:pt x="4" y="3"/>
                      <a:pt x="5" y="3"/>
                      <a:pt x="5" y="2"/>
                    </a:cubicBezTo>
                    <a:cubicBezTo>
                      <a:pt x="3" y="2"/>
                      <a:pt x="2" y="1"/>
                      <a:pt x="2" y="0"/>
                    </a:cubicBezTo>
                  </a:path>
                </a:pathLst>
              </a:custGeom>
              <a:solidFill>
                <a:srgbClr val="002967"/>
              </a:solidFill>
              <a:ln w="1905">
                <a:solidFill>
                  <a:sysClr val="window" lastClr="FFFFFF">
                    <a:lumMod val="85000"/>
                  </a:sysClr>
                </a:solidFill>
                <a:round/>
                <a:headEnd/>
                <a:tailEnd/>
              </a:ln>
            </p:spPr>
            <p:txBody>
              <a:bodyPr anchor="ctr"/>
              <a:lstStyle/>
              <a:p>
                <a:pPr>
                  <a:defRPr/>
                </a:pPr>
                <a:endParaRPr lang="en-US" altLang="en-US" sz="800" kern="0" dirty="0">
                  <a:latin typeface="Trebuchet MS" panose="020B0603020202020204" pitchFamily="34" charset="0"/>
                  <a:cs typeface="Calibri" panose="020F0502020204030204" pitchFamily="34" charset="0"/>
                </a:endParaRPr>
              </a:p>
            </p:txBody>
          </p:sp>
          <p:sp>
            <p:nvSpPr>
              <p:cNvPr id="65" name="Freeform 65"/>
              <p:cNvSpPr>
                <a:spLocks/>
              </p:cNvSpPr>
              <p:nvPr/>
            </p:nvSpPr>
            <p:spPr bwMode="auto">
              <a:xfrm>
                <a:off x="1403" y="1799"/>
                <a:ext cx="36" cy="16"/>
              </a:xfrm>
              <a:custGeom>
                <a:avLst/>
                <a:gdLst>
                  <a:gd name="T0" fmla="*/ 0 w 5"/>
                  <a:gd name="T1" fmla="*/ 2 h 2"/>
                  <a:gd name="T2" fmla="*/ 3 w 5"/>
                  <a:gd name="T3" fmla="*/ 2 h 2"/>
                  <a:gd name="T4" fmla="*/ 3 w 5"/>
                  <a:gd name="T5" fmla="*/ 2 h 2"/>
                  <a:gd name="T6" fmla="*/ 5 w 5"/>
                  <a:gd name="T7" fmla="*/ 0 h 2"/>
                  <a:gd name="T8" fmla="*/ 0 w 5"/>
                  <a:gd name="T9" fmla="*/ 2 h 2"/>
                  <a:gd name="T10" fmla="*/ 0 w 5"/>
                  <a:gd name="T11" fmla="*/ 2 h 2"/>
                  <a:gd name="T12" fmla="*/ 0 w 5"/>
                  <a:gd name="T13" fmla="*/ 2 h 2"/>
                  <a:gd name="T14" fmla="*/ 0 60000 65536"/>
                  <a:gd name="T15" fmla="*/ 0 60000 65536"/>
                  <a:gd name="T16" fmla="*/ 0 60000 65536"/>
                  <a:gd name="T17" fmla="*/ 0 60000 65536"/>
                  <a:gd name="T18" fmla="*/ 0 60000 65536"/>
                  <a:gd name="T19" fmla="*/ 0 60000 65536"/>
                  <a:gd name="T20" fmla="*/ 0 60000 65536"/>
                  <a:gd name="T21" fmla="*/ 0 w 5"/>
                  <a:gd name="T22" fmla="*/ 0 h 2"/>
                  <a:gd name="T23" fmla="*/ 5 w 5"/>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2">
                    <a:moveTo>
                      <a:pt x="0" y="2"/>
                    </a:moveTo>
                    <a:lnTo>
                      <a:pt x="3" y="2"/>
                    </a:lnTo>
                    <a:cubicBezTo>
                      <a:pt x="4" y="1"/>
                      <a:pt x="5" y="2"/>
                      <a:pt x="5" y="0"/>
                    </a:cubicBezTo>
                    <a:cubicBezTo>
                      <a:pt x="4" y="0"/>
                      <a:pt x="1" y="1"/>
                      <a:pt x="0" y="2"/>
                    </a:cubicBezTo>
                  </a:path>
                </a:pathLst>
              </a:custGeom>
              <a:solidFill>
                <a:srgbClr val="002967"/>
              </a:solidFill>
              <a:ln w="1905">
                <a:solidFill>
                  <a:sysClr val="window" lastClr="FFFFFF">
                    <a:lumMod val="85000"/>
                  </a:sysClr>
                </a:solidFill>
                <a:round/>
                <a:headEnd/>
                <a:tailEnd/>
              </a:ln>
            </p:spPr>
            <p:txBody>
              <a:bodyPr anchor="ctr"/>
              <a:lstStyle/>
              <a:p>
                <a:pPr>
                  <a:defRPr/>
                </a:pPr>
                <a:endParaRPr lang="en-US" altLang="en-US" sz="800" kern="0" dirty="0">
                  <a:latin typeface="Trebuchet MS" panose="020B0603020202020204" pitchFamily="34" charset="0"/>
                  <a:cs typeface="Calibri" panose="020F0502020204030204" pitchFamily="34" charset="0"/>
                </a:endParaRPr>
              </a:p>
            </p:txBody>
          </p:sp>
          <p:sp>
            <p:nvSpPr>
              <p:cNvPr id="66" name="Freeform 66"/>
              <p:cNvSpPr>
                <a:spLocks/>
              </p:cNvSpPr>
              <p:nvPr/>
            </p:nvSpPr>
            <p:spPr bwMode="auto">
              <a:xfrm>
                <a:off x="1157" y="2225"/>
                <a:ext cx="16" cy="8"/>
              </a:xfrm>
              <a:custGeom>
                <a:avLst/>
                <a:gdLst>
                  <a:gd name="T0" fmla="*/ 0 w 2"/>
                  <a:gd name="T1" fmla="*/ 0 h 1"/>
                  <a:gd name="T2" fmla="*/ 0 w 2"/>
                  <a:gd name="T3" fmla="*/ 1 h 1"/>
                  <a:gd name="T4" fmla="*/ 0 w 2"/>
                  <a:gd name="T5" fmla="*/ 1 h 1"/>
                  <a:gd name="T6" fmla="*/ 1 w 2"/>
                  <a:gd name="T7" fmla="*/ 1 h 1"/>
                  <a:gd name="T8" fmla="*/ 2 w 2"/>
                  <a:gd name="T9" fmla="*/ 0 h 1"/>
                  <a:gd name="T10" fmla="*/ 0 w 2"/>
                  <a:gd name="T11" fmla="*/ 0 h 1"/>
                  <a:gd name="T12" fmla="*/ 0 w 2"/>
                  <a:gd name="T13" fmla="*/ 0 h 1"/>
                  <a:gd name="T14" fmla="*/ 0 w 2"/>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1"/>
                  <a:gd name="T26" fmla="*/ 2 w 2"/>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1">
                    <a:moveTo>
                      <a:pt x="0" y="0"/>
                    </a:moveTo>
                    <a:lnTo>
                      <a:pt x="0" y="1"/>
                    </a:lnTo>
                    <a:cubicBezTo>
                      <a:pt x="0" y="1"/>
                      <a:pt x="1" y="1"/>
                      <a:pt x="1" y="1"/>
                    </a:cubicBezTo>
                    <a:cubicBezTo>
                      <a:pt x="1" y="1"/>
                      <a:pt x="2" y="1"/>
                      <a:pt x="2" y="0"/>
                    </a:cubicBezTo>
                    <a:cubicBezTo>
                      <a:pt x="1" y="0"/>
                      <a:pt x="1" y="0"/>
                      <a:pt x="0" y="0"/>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67" name="Freeform 67"/>
              <p:cNvSpPr>
                <a:spLocks/>
              </p:cNvSpPr>
              <p:nvPr/>
            </p:nvSpPr>
            <p:spPr bwMode="auto">
              <a:xfrm>
                <a:off x="2417" y="1114"/>
                <a:ext cx="12" cy="4"/>
              </a:xfrm>
              <a:custGeom>
                <a:avLst/>
                <a:gdLst>
                  <a:gd name="T0" fmla="*/ 0 w 2"/>
                  <a:gd name="T1" fmla="*/ 1 h 1"/>
                  <a:gd name="T2" fmla="*/ 1 w 2"/>
                  <a:gd name="T3" fmla="*/ 0 h 1"/>
                  <a:gd name="T4" fmla="*/ 1 w 2"/>
                  <a:gd name="T5" fmla="*/ 0 h 1"/>
                  <a:gd name="T6" fmla="*/ 2 w 2"/>
                  <a:gd name="T7" fmla="*/ 0 h 1"/>
                  <a:gd name="T8" fmla="*/ 2 w 2"/>
                  <a:gd name="T9" fmla="*/ 0 h 1"/>
                  <a:gd name="T10" fmla="*/ 2 w 2"/>
                  <a:gd name="T11" fmla="*/ 1 h 1"/>
                  <a:gd name="T12" fmla="*/ 0 w 2"/>
                  <a:gd name="T13" fmla="*/ 1 h 1"/>
                  <a:gd name="T14" fmla="*/ 0 w 2"/>
                  <a:gd name="T15" fmla="*/ 1 h 1"/>
                  <a:gd name="T16" fmla="*/ 0 w 2"/>
                  <a:gd name="T17" fmla="*/ 1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1"/>
                  <a:gd name="T29" fmla="*/ 2 w 2"/>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1">
                    <a:moveTo>
                      <a:pt x="0" y="1"/>
                    </a:moveTo>
                    <a:lnTo>
                      <a:pt x="1" y="0"/>
                    </a:lnTo>
                    <a:cubicBezTo>
                      <a:pt x="1" y="0"/>
                      <a:pt x="2" y="0"/>
                      <a:pt x="2" y="0"/>
                    </a:cubicBezTo>
                    <a:lnTo>
                      <a:pt x="2" y="1"/>
                    </a:lnTo>
                    <a:lnTo>
                      <a:pt x="0" y="1"/>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68" name="Freeform 68"/>
              <p:cNvSpPr>
                <a:spLocks/>
              </p:cNvSpPr>
              <p:nvPr/>
            </p:nvSpPr>
            <p:spPr bwMode="auto">
              <a:xfrm>
                <a:off x="1928" y="1204"/>
                <a:ext cx="27" cy="24"/>
              </a:xfrm>
              <a:custGeom>
                <a:avLst/>
                <a:gdLst>
                  <a:gd name="T0" fmla="*/ 0 w 4"/>
                  <a:gd name="T1" fmla="*/ 0 h 3"/>
                  <a:gd name="T2" fmla="*/ 4 w 4"/>
                  <a:gd name="T3" fmla="*/ 2 h 3"/>
                  <a:gd name="T4" fmla="*/ 0 w 4"/>
                  <a:gd name="T5" fmla="*/ 2 h 3"/>
                  <a:gd name="T6" fmla="*/ 0 w 4"/>
                  <a:gd name="T7" fmla="*/ 0 h 3"/>
                  <a:gd name="T8" fmla="*/ 0 w 4"/>
                  <a:gd name="T9" fmla="*/ 0 h 3"/>
                  <a:gd name="T10" fmla="*/ 0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0" y="0"/>
                    </a:moveTo>
                    <a:cubicBezTo>
                      <a:pt x="2" y="0"/>
                      <a:pt x="3" y="1"/>
                      <a:pt x="4" y="2"/>
                    </a:cubicBezTo>
                    <a:cubicBezTo>
                      <a:pt x="3" y="3"/>
                      <a:pt x="0" y="3"/>
                      <a:pt x="0" y="2"/>
                    </a:cubicBezTo>
                    <a:cubicBezTo>
                      <a:pt x="0" y="1"/>
                      <a:pt x="0" y="1"/>
                      <a:pt x="0" y="0"/>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69" name="Freeform 69"/>
              <p:cNvSpPr>
                <a:spLocks/>
              </p:cNvSpPr>
              <p:nvPr/>
            </p:nvSpPr>
            <p:spPr bwMode="auto">
              <a:xfrm>
                <a:off x="1936" y="1161"/>
                <a:ext cx="11" cy="24"/>
              </a:xfrm>
              <a:custGeom>
                <a:avLst/>
                <a:gdLst>
                  <a:gd name="T0" fmla="*/ 1 w 2"/>
                  <a:gd name="T1" fmla="*/ 0 h 3"/>
                  <a:gd name="T2" fmla="*/ 2 w 2"/>
                  <a:gd name="T3" fmla="*/ 3 h 3"/>
                  <a:gd name="T4" fmla="*/ 2 w 2"/>
                  <a:gd name="T5" fmla="*/ 3 h 3"/>
                  <a:gd name="T6" fmla="*/ 0 w 2"/>
                  <a:gd name="T7" fmla="*/ 2 h 3"/>
                  <a:gd name="T8" fmla="*/ 1 w 2"/>
                  <a:gd name="T9" fmla="*/ 1 h 3"/>
                  <a:gd name="T10" fmla="*/ 1 w 2"/>
                  <a:gd name="T11" fmla="*/ 0 h 3"/>
                  <a:gd name="T12" fmla="*/ 1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0"/>
                    </a:moveTo>
                    <a:cubicBezTo>
                      <a:pt x="2" y="1"/>
                      <a:pt x="2" y="1"/>
                      <a:pt x="2" y="3"/>
                    </a:cubicBezTo>
                    <a:lnTo>
                      <a:pt x="0" y="2"/>
                    </a:lnTo>
                    <a:lnTo>
                      <a:pt x="1" y="1"/>
                    </a:lnTo>
                    <a:lnTo>
                      <a:pt x="1" y="0"/>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70" name="Freeform 70"/>
              <p:cNvSpPr>
                <a:spLocks/>
              </p:cNvSpPr>
              <p:nvPr/>
            </p:nvSpPr>
            <p:spPr bwMode="auto">
              <a:xfrm>
                <a:off x="1791" y="1075"/>
                <a:ext cx="27" cy="23"/>
              </a:xfrm>
              <a:custGeom>
                <a:avLst/>
                <a:gdLst>
                  <a:gd name="T0" fmla="*/ 0 w 4"/>
                  <a:gd name="T1" fmla="*/ 0 h 3"/>
                  <a:gd name="T2" fmla="*/ 4 w 4"/>
                  <a:gd name="T3" fmla="*/ 2 h 3"/>
                  <a:gd name="T4" fmla="*/ 1 w 4"/>
                  <a:gd name="T5" fmla="*/ 3 h 3"/>
                  <a:gd name="T6" fmla="*/ 1 w 4"/>
                  <a:gd name="T7" fmla="*/ 1 h 3"/>
                  <a:gd name="T8" fmla="*/ 1 w 4"/>
                  <a:gd name="T9" fmla="*/ 1 h 3"/>
                  <a:gd name="T10" fmla="*/ 0 w 4"/>
                  <a:gd name="T11" fmla="*/ 1 h 3"/>
                  <a:gd name="T12" fmla="*/ 0 w 4"/>
                  <a:gd name="T13" fmla="*/ 0 h 3"/>
                  <a:gd name="T14" fmla="*/ 0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0" y="0"/>
                    </a:moveTo>
                    <a:cubicBezTo>
                      <a:pt x="2" y="0"/>
                      <a:pt x="4" y="0"/>
                      <a:pt x="4" y="2"/>
                    </a:cubicBezTo>
                    <a:cubicBezTo>
                      <a:pt x="2" y="2"/>
                      <a:pt x="2" y="3"/>
                      <a:pt x="1" y="3"/>
                    </a:cubicBezTo>
                    <a:cubicBezTo>
                      <a:pt x="1" y="3"/>
                      <a:pt x="1" y="2"/>
                      <a:pt x="1" y="1"/>
                    </a:cubicBezTo>
                    <a:lnTo>
                      <a:pt x="0" y="1"/>
                    </a:lnTo>
                    <a:lnTo>
                      <a:pt x="0" y="0"/>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71" name="Freeform 71"/>
              <p:cNvSpPr>
                <a:spLocks/>
              </p:cNvSpPr>
              <p:nvPr/>
            </p:nvSpPr>
            <p:spPr bwMode="auto">
              <a:xfrm>
                <a:off x="1936" y="1185"/>
                <a:ext cx="11" cy="3"/>
              </a:xfrm>
              <a:custGeom>
                <a:avLst/>
                <a:gdLst>
                  <a:gd name="T0" fmla="*/ 0 w 2"/>
                  <a:gd name="T1" fmla="*/ 0 h 1"/>
                  <a:gd name="T2" fmla="*/ 2 w 2"/>
                  <a:gd name="T3" fmla="*/ 0 h 1"/>
                  <a:gd name="T4" fmla="*/ 2 w 2"/>
                  <a:gd name="T5" fmla="*/ 0 h 1"/>
                  <a:gd name="T6" fmla="*/ 0 w 2"/>
                  <a:gd name="T7" fmla="*/ 1 h 1"/>
                  <a:gd name="T8" fmla="*/ 0 w 2"/>
                  <a:gd name="T9" fmla="*/ 1 h 1"/>
                  <a:gd name="T10" fmla="*/ 0 w 2"/>
                  <a:gd name="T11" fmla="*/ 0 h 1"/>
                  <a:gd name="T12" fmla="*/ 0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0"/>
                    </a:moveTo>
                    <a:lnTo>
                      <a:pt x="2" y="0"/>
                    </a:lnTo>
                    <a:cubicBezTo>
                      <a:pt x="1" y="1"/>
                      <a:pt x="1" y="0"/>
                      <a:pt x="0" y="1"/>
                    </a:cubicBezTo>
                    <a:lnTo>
                      <a:pt x="0" y="0"/>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72" name="Freeform 72"/>
              <p:cNvSpPr>
                <a:spLocks/>
              </p:cNvSpPr>
              <p:nvPr/>
            </p:nvSpPr>
            <p:spPr bwMode="auto">
              <a:xfrm>
                <a:off x="1799" y="985"/>
                <a:ext cx="712" cy="427"/>
              </a:xfrm>
              <a:custGeom>
                <a:avLst/>
                <a:gdLst>
                  <a:gd name="T0" fmla="*/ 7 w 99"/>
                  <a:gd name="T1" fmla="*/ 9 h 56"/>
                  <a:gd name="T2" fmla="*/ 17 w 99"/>
                  <a:gd name="T3" fmla="*/ 7 h 56"/>
                  <a:gd name="T4" fmla="*/ 24 w 99"/>
                  <a:gd name="T5" fmla="*/ 4 h 56"/>
                  <a:gd name="T6" fmla="*/ 28 w 99"/>
                  <a:gd name="T7" fmla="*/ 2 h 56"/>
                  <a:gd name="T8" fmla="*/ 38 w 99"/>
                  <a:gd name="T9" fmla="*/ 3 h 56"/>
                  <a:gd name="T10" fmla="*/ 45 w 99"/>
                  <a:gd name="T11" fmla="*/ 2 h 56"/>
                  <a:gd name="T12" fmla="*/ 49 w 99"/>
                  <a:gd name="T13" fmla="*/ 5 h 56"/>
                  <a:gd name="T14" fmla="*/ 52 w 99"/>
                  <a:gd name="T15" fmla="*/ 2 h 56"/>
                  <a:gd name="T16" fmla="*/ 55 w 99"/>
                  <a:gd name="T17" fmla="*/ 1 h 56"/>
                  <a:gd name="T18" fmla="*/ 61 w 99"/>
                  <a:gd name="T19" fmla="*/ 0 h 56"/>
                  <a:gd name="T20" fmla="*/ 77 w 99"/>
                  <a:gd name="T21" fmla="*/ 1 h 56"/>
                  <a:gd name="T22" fmla="*/ 64 w 99"/>
                  <a:gd name="T23" fmla="*/ 2 h 56"/>
                  <a:gd name="T24" fmla="*/ 83 w 99"/>
                  <a:gd name="T25" fmla="*/ 2 h 56"/>
                  <a:gd name="T26" fmla="*/ 84 w 99"/>
                  <a:gd name="T27" fmla="*/ 3 h 56"/>
                  <a:gd name="T28" fmla="*/ 71 w 99"/>
                  <a:gd name="T29" fmla="*/ 3 h 56"/>
                  <a:gd name="T30" fmla="*/ 78 w 99"/>
                  <a:gd name="T31" fmla="*/ 6 h 56"/>
                  <a:gd name="T32" fmla="*/ 96 w 99"/>
                  <a:gd name="T33" fmla="*/ 4 h 56"/>
                  <a:gd name="T34" fmla="*/ 85 w 99"/>
                  <a:gd name="T35" fmla="*/ 7 h 56"/>
                  <a:gd name="T36" fmla="*/ 82 w 99"/>
                  <a:gd name="T37" fmla="*/ 11 h 56"/>
                  <a:gd name="T38" fmla="*/ 84 w 99"/>
                  <a:gd name="T39" fmla="*/ 11 h 56"/>
                  <a:gd name="T40" fmla="*/ 89 w 99"/>
                  <a:gd name="T41" fmla="*/ 11 h 56"/>
                  <a:gd name="T42" fmla="*/ 81 w 99"/>
                  <a:gd name="T43" fmla="*/ 13 h 56"/>
                  <a:gd name="T44" fmla="*/ 82 w 99"/>
                  <a:gd name="T45" fmla="*/ 14 h 56"/>
                  <a:gd name="T46" fmla="*/ 81 w 99"/>
                  <a:gd name="T47" fmla="*/ 17 h 56"/>
                  <a:gd name="T48" fmla="*/ 80 w 99"/>
                  <a:gd name="T49" fmla="*/ 19 h 56"/>
                  <a:gd name="T50" fmla="*/ 78 w 99"/>
                  <a:gd name="T51" fmla="*/ 21 h 56"/>
                  <a:gd name="T52" fmla="*/ 73 w 99"/>
                  <a:gd name="T53" fmla="*/ 22 h 56"/>
                  <a:gd name="T54" fmla="*/ 79 w 99"/>
                  <a:gd name="T55" fmla="*/ 27 h 56"/>
                  <a:gd name="T56" fmla="*/ 77 w 99"/>
                  <a:gd name="T57" fmla="*/ 27 h 56"/>
                  <a:gd name="T58" fmla="*/ 70 w 99"/>
                  <a:gd name="T59" fmla="*/ 25 h 56"/>
                  <a:gd name="T60" fmla="*/ 72 w 99"/>
                  <a:gd name="T61" fmla="*/ 28 h 56"/>
                  <a:gd name="T62" fmla="*/ 71 w 99"/>
                  <a:gd name="T63" fmla="*/ 28 h 56"/>
                  <a:gd name="T64" fmla="*/ 75 w 99"/>
                  <a:gd name="T65" fmla="*/ 28 h 56"/>
                  <a:gd name="T66" fmla="*/ 68 w 99"/>
                  <a:gd name="T67" fmla="*/ 33 h 56"/>
                  <a:gd name="T68" fmla="*/ 56 w 99"/>
                  <a:gd name="T69" fmla="*/ 35 h 56"/>
                  <a:gd name="T70" fmla="*/ 39 w 99"/>
                  <a:gd name="T71" fmla="*/ 41 h 56"/>
                  <a:gd name="T72" fmla="*/ 34 w 99"/>
                  <a:gd name="T73" fmla="*/ 48 h 56"/>
                  <a:gd name="T74" fmla="*/ 29 w 99"/>
                  <a:gd name="T75" fmla="*/ 56 h 56"/>
                  <a:gd name="T76" fmla="*/ 19 w 99"/>
                  <a:gd name="T77" fmla="*/ 46 h 56"/>
                  <a:gd name="T78" fmla="*/ 18 w 99"/>
                  <a:gd name="T79" fmla="*/ 45 h 56"/>
                  <a:gd name="T80" fmla="*/ 17 w 99"/>
                  <a:gd name="T81" fmla="*/ 43 h 56"/>
                  <a:gd name="T82" fmla="*/ 16 w 99"/>
                  <a:gd name="T83" fmla="*/ 40 h 56"/>
                  <a:gd name="T84" fmla="*/ 16 w 99"/>
                  <a:gd name="T85" fmla="*/ 39 h 56"/>
                  <a:gd name="T86" fmla="*/ 16 w 99"/>
                  <a:gd name="T87" fmla="*/ 37 h 56"/>
                  <a:gd name="T88" fmla="*/ 25 w 99"/>
                  <a:gd name="T89" fmla="*/ 32 h 56"/>
                  <a:gd name="T90" fmla="*/ 19 w 99"/>
                  <a:gd name="T91" fmla="*/ 27 h 56"/>
                  <a:gd name="T92" fmla="*/ 25 w 99"/>
                  <a:gd name="T93" fmla="*/ 27 h 56"/>
                  <a:gd name="T94" fmla="*/ 21 w 99"/>
                  <a:gd name="T95" fmla="*/ 22 h 56"/>
                  <a:gd name="T96" fmla="*/ 21 w 99"/>
                  <a:gd name="T97" fmla="*/ 21 h 56"/>
                  <a:gd name="T98" fmla="*/ 15 w 99"/>
                  <a:gd name="T99" fmla="*/ 15 h 56"/>
                  <a:gd name="T100" fmla="*/ 8 w 99"/>
                  <a:gd name="T101" fmla="*/ 15 h 56"/>
                  <a:gd name="T102" fmla="*/ 4 w 99"/>
                  <a:gd name="T103" fmla="*/ 14 h 56"/>
                  <a:gd name="T104" fmla="*/ 0 w 99"/>
                  <a:gd name="T105" fmla="*/ 10 h 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9"/>
                  <a:gd name="T160" fmla="*/ 0 h 56"/>
                  <a:gd name="T161" fmla="*/ 99 w 99"/>
                  <a:gd name="T162" fmla="*/ 56 h 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9" h="56">
                    <a:moveTo>
                      <a:pt x="0" y="10"/>
                    </a:moveTo>
                    <a:lnTo>
                      <a:pt x="2" y="10"/>
                    </a:lnTo>
                    <a:cubicBezTo>
                      <a:pt x="4" y="9"/>
                      <a:pt x="6" y="10"/>
                      <a:pt x="7" y="9"/>
                    </a:cubicBezTo>
                    <a:lnTo>
                      <a:pt x="12" y="9"/>
                    </a:lnTo>
                    <a:cubicBezTo>
                      <a:pt x="12" y="9"/>
                      <a:pt x="15" y="7"/>
                      <a:pt x="17" y="7"/>
                    </a:cubicBezTo>
                    <a:cubicBezTo>
                      <a:pt x="16" y="7"/>
                      <a:pt x="14" y="7"/>
                      <a:pt x="13" y="7"/>
                    </a:cubicBezTo>
                    <a:cubicBezTo>
                      <a:pt x="14" y="6"/>
                      <a:pt x="15" y="6"/>
                      <a:pt x="15" y="5"/>
                    </a:cubicBezTo>
                    <a:cubicBezTo>
                      <a:pt x="16" y="5"/>
                      <a:pt x="17" y="5"/>
                      <a:pt x="17" y="5"/>
                    </a:cubicBezTo>
                    <a:cubicBezTo>
                      <a:pt x="20" y="5"/>
                      <a:pt x="23" y="4"/>
                      <a:pt x="24" y="4"/>
                    </a:cubicBezTo>
                    <a:lnTo>
                      <a:pt x="29" y="4"/>
                    </a:lnTo>
                    <a:lnTo>
                      <a:pt x="28" y="2"/>
                    </a:lnTo>
                    <a:cubicBezTo>
                      <a:pt x="28" y="3"/>
                      <a:pt x="29" y="4"/>
                      <a:pt x="30" y="4"/>
                    </a:cubicBezTo>
                    <a:cubicBezTo>
                      <a:pt x="31" y="4"/>
                      <a:pt x="36" y="2"/>
                      <a:pt x="36" y="4"/>
                    </a:cubicBezTo>
                    <a:cubicBezTo>
                      <a:pt x="36" y="4"/>
                      <a:pt x="36" y="4"/>
                      <a:pt x="37" y="4"/>
                    </a:cubicBezTo>
                    <a:cubicBezTo>
                      <a:pt x="37" y="4"/>
                      <a:pt x="37" y="4"/>
                      <a:pt x="38" y="3"/>
                    </a:cubicBezTo>
                    <a:cubicBezTo>
                      <a:pt x="38" y="4"/>
                      <a:pt x="38" y="4"/>
                      <a:pt x="39" y="4"/>
                    </a:cubicBezTo>
                    <a:cubicBezTo>
                      <a:pt x="40" y="4"/>
                      <a:pt x="40" y="4"/>
                      <a:pt x="41" y="4"/>
                    </a:cubicBezTo>
                    <a:cubicBezTo>
                      <a:pt x="41" y="2"/>
                      <a:pt x="42" y="2"/>
                      <a:pt x="43" y="2"/>
                    </a:cubicBezTo>
                    <a:cubicBezTo>
                      <a:pt x="44" y="2"/>
                      <a:pt x="44" y="3"/>
                      <a:pt x="45" y="2"/>
                    </a:cubicBezTo>
                    <a:cubicBezTo>
                      <a:pt x="45" y="3"/>
                      <a:pt x="45" y="3"/>
                      <a:pt x="45" y="4"/>
                    </a:cubicBezTo>
                    <a:cubicBezTo>
                      <a:pt x="46" y="4"/>
                      <a:pt x="47" y="4"/>
                      <a:pt x="48" y="4"/>
                    </a:cubicBezTo>
                    <a:lnTo>
                      <a:pt x="49" y="5"/>
                    </a:lnTo>
                    <a:cubicBezTo>
                      <a:pt x="50" y="4"/>
                      <a:pt x="51" y="4"/>
                      <a:pt x="52" y="3"/>
                    </a:cubicBezTo>
                    <a:cubicBezTo>
                      <a:pt x="51" y="3"/>
                      <a:pt x="51" y="2"/>
                      <a:pt x="50" y="2"/>
                    </a:cubicBezTo>
                    <a:cubicBezTo>
                      <a:pt x="51" y="2"/>
                      <a:pt x="51" y="2"/>
                      <a:pt x="52" y="2"/>
                    </a:cubicBezTo>
                    <a:cubicBezTo>
                      <a:pt x="51" y="2"/>
                      <a:pt x="50" y="1"/>
                      <a:pt x="50" y="1"/>
                    </a:cubicBezTo>
                    <a:lnTo>
                      <a:pt x="55" y="1"/>
                    </a:lnTo>
                    <a:cubicBezTo>
                      <a:pt x="55" y="2"/>
                      <a:pt x="54" y="2"/>
                      <a:pt x="54" y="2"/>
                    </a:cubicBezTo>
                    <a:cubicBezTo>
                      <a:pt x="57" y="2"/>
                      <a:pt x="59" y="1"/>
                      <a:pt x="61" y="1"/>
                    </a:cubicBezTo>
                    <a:cubicBezTo>
                      <a:pt x="61" y="1"/>
                      <a:pt x="61" y="1"/>
                      <a:pt x="61" y="0"/>
                    </a:cubicBezTo>
                    <a:cubicBezTo>
                      <a:pt x="65" y="0"/>
                      <a:pt x="71" y="1"/>
                      <a:pt x="73" y="1"/>
                    </a:cubicBezTo>
                    <a:cubicBezTo>
                      <a:pt x="76" y="1"/>
                      <a:pt x="76" y="0"/>
                      <a:pt x="77" y="1"/>
                    </a:cubicBezTo>
                    <a:cubicBezTo>
                      <a:pt x="75" y="2"/>
                      <a:pt x="72" y="1"/>
                      <a:pt x="69" y="1"/>
                    </a:cubicBezTo>
                    <a:lnTo>
                      <a:pt x="64" y="2"/>
                    </a:lnTo>
                    <a:cubicBezTo>
                      <a:pt x="66" y="2"/>
                      <a:pt x="72" y="1"/>
                      <a:pt x="74" y="1"/>
                    </a:cubicBezTo>
                    <a:cubicBezTo>
                      <a:pt x="76" y="1"/>
                      <a:pt x="78" y="1"/>
                      <a:pt x="78" y="2"/>
                    </a:cubicBezTo>
                    <a:cubicBezTo>
                      <a:pt x="80" y="2"/>
                      <a:pt x="83" y="2"/>
                      <a:pt x="83" y="2"/>
                    </a:cubicBezTo>
                    <a:lnTo>
                      <a:pt x="83" y="3"/>
                    </a:lnTo>
                    <a:cubicBezTo>
                      <a:pt x="83" y="3"/>
                      <a:pt x="84" y="3"/>
                      <a:pt x="84" y="3"/>
                    </a:cubicBezTo>
                    <a:lnTo>
                      <a:pt x="73" y="3"/>
                    </a:lnTo>
                    <a:cubicBezTo>
                      <a:pt x="73" y="3"/>
                      <a:pt x="72" y="3"/>
                      <a:pt x="71" y="3"/>
                    </a:cubicBezTo>
                    <a:lnTo>
                      <a:pt x="68" y="4"/>
                    </a:lnTo>
                    <a:cubicBezTo>
                      <a:pt x="70" y="3"/>
                      <a:pt x="76" y="3"/>
                      <a:pt x="80" y="3"/>
                    </a:cubicBezTo>
                    <a:cubicBezTo>
                      <a:pt x="81" y="3"/>
                      <a:pt x="80" y="4"/>
                      <a:pt x="78" y="6"/>
                    </a:cubicBezTo>
                    <a:cubicBezTo>
                      <a:pt x="78" y="5"/>
                      <a:pt x="81" y="3"/>
                      <a:pt x="83" y="3"/>
                    </a:cubicBezTo>
                    <a:cubicBezTo>
                      <a:pt x="83" y="5"/>
                      <a:pt x="82" y="6"/>
                      <a:pt x="81" y="6"/>
                    </a:cubicBezTo>
                    <a:cubicBezTo>
                      <a:pt x="83" y="5"/>
                      <a:pt x="88" y="5"/>
                      <a:pt x="90" y="4"/>
                    </a:cubicBezTo>
                    <a:cubicBezTo>
                      <a:pt x="93" y="4"/>
                      <a:pt x="96" y="4"/>
                      <a:pt x="96" y="4"/>
                    </a:cubicBezTo>
                    <a:cubicBezTo>
                      <a:pt x="98" y="4"/>
                      <a:pt x="98" y="4"/>
                      <a:pt x="99" y="5"/>
                    </a:cubicBezTo>
                    <a:cubicBezTo>
                      <a:pt x="95" y="6"/>
                      <a:pt x="90" y="6"/>
                      <a:pt x="85" y="6"/>
                    </a:cubicBezTo>
                    <a:cubicBezTo>
                      <a:pt x="88" y="6"/>
                      <a:pt x="89" y="7"/>
                      <a:pt x="91" y="7"/>
                    </a:cubicBezTo>
                    <a:cubicBezTo>
                      <a:pt x="88" y="7"/>
                      <a:pt x="87" y="7"/>
                      <a:pt x="85" y="7"/>
                    </a:cubicBezTo>
                    <a:cubicBezTo>
                      <a:pt x="86" y="7"/>
                      <a:pt x="87" y="7"/>
                      <a:pt x="88" y="7"/>
                    </a:cubicBezTo>
                    <a:cubicBezTo>
                      <a:pt x="87" y="8"/>
                      <a:pt x="87" y="8"/>
                      <a:pt x="87" y="8"/>
                    </a:cubicBezTo>
                    <a:cubicBezTo>
                      <a:pt x="87" y="10"/>
                      <a:pt x="83" y="10"/>
                      <a:pt x="82" y="11"/>
                    </a:cubicBezTo>
                    <a:lnTo>
                      <a:pt x="83" y="12"/>
                    </a:lnTo>
                    <a:cubicBezTo>
                      <a:pt x="83" y="11"/>
                      <a:pt x="84" y="11"/>
                      <a:pt x="84" y="11"/>
                    </a:cubicBezTo>
                    <a:lnTo>
                      <a:pt x="86" y="11"/>
                    </a:lnTo>
                    <a:cubicBezTo>
                      <a:pt x="86" y="12"/>
                      <a:pt x="86" y="12"/>
                      <a:pt x="86" y="12"/>
                    </a:cubicBezTo>
                    <a:cubicBezTo>
                      <a:pt x="87" y="12"/>
                      <a:pt x="88" y="11"/>
                      <a:pt x="89" y="11"/>
                    </a:cubicBezTo>
                    <a:cubicBezTo>
                      <a:pt x="88" y="13"/>
                      <a:pt x="87" y="14"/>
                      <a:pt x="86" y="16"/>
                    </a:cubicBezTo>
                    <a:cubicBezTo>
                      <a:pt x="86" y="15"/>
                      <a:pt x="85" y="15"/>
                      <a:pt x="85" y="13"/>
                    </a:cubicBezTo>
                    <a:lnTo>
                      <a:pt x="81" y="13"/>
                    </a:lnTo>
                    <a:cubicBezTo>
                      <a:pt x="81" y="14"/>
                      <a:pt x="82" y="13"/>
                      <a:pt x="83" y="13"/>
                    </a:cubicBezTo>
                    <a:cubicBezTo>
                      <a:pt x="83" y="14"/>
                      <a:pt x="83" y="14"/>
                      <a:pt x="83" y="14"/>
                    </a:cubicBezTo>
                    <a:cubicBezTo>
                      <a:pt x="83" y="14"/>
                      <a:pt x="82" y="14"/>
                      <a:pt x="82" y="14"/>
                    </a:cubicBezTo>
                    <a:cubicBezTo>
                      <a:pt x="83" y="15"/>
                      <a:pt x="84" y="15"/>
                      <a:pt x="84" y="16"/>
                    </a:cubicBezTo>
                    <a:cubicBezTo>
                      <a:pt x="84" y="16"/>
                      <a:pt x="84" y="17"/>
                      <a:pt x="84" y="17"/>
                    </a:cubicBezTo>
                    <a:lnTo>
                      <a:pt x="81" y="17"/>
                    </a:lnTo>
                    <a:cubicBezTo>
                      <a:pt x="82" y="17"/>
                      <a:pt x="82" y="17"/>
                      <a:pt x="83" y="17"/>
                    </a:cubicBezTo>
                    <a:cubicBezTo>
                      <a:pt x="83" y="19"/>
                      <a:pt x="84" y="19"/>
                      <a:pt x="84" y="19"/>
                    </a:cubicBezTo>
                    <a:cubicBezTo>
                      <a:pt x="83" y="20"/>
                      <a:pt x="81" y="19"/>
                      <a:pt x="80" y="19"/>
                    </a:cubicBezTo>
                    <a:cubicBezTo>
                      <a:pt x="81" y="19"/>
                      <a:pt x="81" y="19"/>
                      <a:pt x="82" y="19"/>
                    </a:cubicBezTo>
                    <a:cubicBezTo>
                      <a:pt x="82" y="20"/>
                      <a:pt x="82" y="20"/>
                      <a:pt x="82" y="20"/>
                    </a:cubicBezTo>
                    <a:cubicBezTo>
                      <a:pt x="82" y="21"/>
                      <a:pt x="81" y="22"/>
                      <a:pt x="80" y="22"/>
                    </a:cubicBezTo>
                    <a:cubicBezTo>
                      <a:pt x="79" y="22"/>
                      <a:pt x="79" y="21"/>
                      <a:pt x="78" y="21"/>
                    </a:cubicBezTo>
                    <a:cubicBezTo>
                      <a:pt x="78" y="21"/>
                      <a:pt x="79" y="22"/>
                      <a:pt x="79" y="22"/>
                    </a:cubicBezTo>
                    <a:cubicBezTo>
                      <a:pt x="79" y="23"/>
                      <a:pt x="78" y="24"/>
                      <a:pt x="78" y="24"/>
                    </a:cubicBezTo>
                    <a:cubicBezTo>
                      <a:pt x="77" y="24"/>
                      <a:pt x="76" y="23"/>
                      <a:pt x="76" y="23"/>
                    </a:cubicBezTo>
                    <a:cubicBezTo>
                      <a:pt x="75" y="23"/>
                      <a:pt x="74" y="22"/>
                      <a:pt x="73" y="22"/>
                    </a:cubicBezTo>
                    <a:cubicBezTo>
                      <a:pt x="76" y="23"/>
                      <a:pt x="76" y="26"/>
                      <a:pt x="79" y="26"/>
                    </a:cubicBezTo>
                    <a:lnTo>
                      <a:pt x="79" y="27"/>
                    </a:lnTo>
                    <a:cubicBezTo>
                      <a:pt x="78" y="27"/>
                      <a:pt x="78" y="28"/>
                      <a:pt x="78" y="29"/>
                    </a:cubicBezTo>
                    <a:cubicBezTo>
                      <a:pt x="78" y="29"/>
                      <a:pt x="78" y="28"/>
                      <a:pt x="78" y="27"/>
                    </a:cubicBezTo>
                    <a:lnTo>
                      <a:pt x="77" y="27"/>
                    </a:lnTo>
                    <a:cubicBezTo>
                      <a:pt x="76" y="28"/>
                      <a:pt x="75" y="28"/>
                      <a:pt x="75" y="29"/>
                    </a:cubicBezTo>
                    <a:cubicBezTo>
                      <a:pt x="74" y="28"/>
                      <a:pt x="74" y="27"/>
                      <a:pt x="74" y="26"/>
                    </a:cubicBezTo>
                    <a:cubicBezTo>
                      <a:pt x="72" y="26"/>
                      <a:pt x="71" y="25"/>
                      <a:pt x="70" y="25"/>
                    </a:cubicBezTo>
                    <a:cubicBezTo>
                      <a:pt x="68" y="25"/>
                      <a:pt x="68" y="25"/>
                      <a:pt x="67" y="25"/>
                    </a:cubicBezTo>
                    <a:cubicBezTo>
                      <a:pt x="68" y="26"/>
                      <a:pt x="69" y="26"/>
                      <a:pt x="71" y="26"/>
                    </a:cubicBezTo>
                    <a:cubicBezTo>
                      <a:pt x="71" y="26"/>
                      <a:pt x="72" y="27"/>
                      <a:pt x="72" y="28"/>
                    </a:cubicBezTo>
                    <a:lnTo>
                      <a:pt x="71" y="28"/>
                    </a:lnTo>
                    <a:lnTo>
                      <a:pt x="71" y="27"/>
                    </a:lnTo>
                    <a:cubicBezTo>
                      <a:pt x="71" y="27"/>
                      <a:pt x="71" y="28"/>
                      <a:pt x="71" y="28"/>
                    </a:cubicBezTo>
                    <a:cubicBezTo>
                      <a:pt x="71" y="30"/>
                      <a:pt x="67" y="27"/>
                      <a:pt x="66" y="27"/>
                    </a:cubicBezTo>
                    <a:cubicBezTo>
                      <a:pt x="66" y="27"/>
                      <a:pt x="67" y="29"/>
                      <a:pt x="67" y="29"/>
                    </a:cubicBezTo>
                    <a:cubicBezTo>
                      <a:pt x="69" y="29"/>
                      <a:pt x="70" y="29"/>
                      <a:pt x="72" y="29"/>
                    </a:cubicBezTo>
                    <a:cubicBezTo>
                      <a:pt x="73" y="29"/>
                      <a:pt x="73" y="29"/>
                      <a:pt x="75" y="28"/>
                    </a:cubicBezTo>
                    <a:cubicBezTo>
                      <a:pt x="75" y="29"/>
                      <a:pt x="76" y="29"/>
                      <a:pt x="77" y="29"/>
                    </a:cubicBezTo>
                    <a:cubicBezTo>
                      <a:pt x="76" y="30"/>
                      <a:pt x="74" y="31"/>
                      <a:pt x="73" y="32"/>
                    </a:cubicBezTo>
                    <a:cubicBezTo>
                      <a:pt x="71" y="32"/>
                      <a:pt x="70" y="32"/>
                      <a:pt x="68" y="33"/>
                    </a:cubicBezTo>
                    <a:lnTo>
                      <a:pt x="64" y="34"/>
                    </a:lnTo>
                    <a:cubicBezTo>
                      <a:pt x="63" y="34"/>
                      <a:pt x="61" y="34"/>
                      <a:pt x="60" y="34"/>
                    </a:cubicBezTo>
                    <a:cubicBezTo>
                      <a:pt x="59" y="34"/>
                      <a:pt x="57" y="35"/>
                      <a:pt x="56" y="35"/>
                    </a:cubicBezTo>
                    <a:cubicBezTo>
                      <a:pt x="56" y="36"/>
                      <a:pt x="54" y="38"/>
                      <a:pt x="53" y="38"/>
                    </a:cubicBezTo>
                    <a:cubicBezTo>
                      <a:pt x="51" y="39"/>
                      <a:pt x="48" y="40"/>
                      <a:pt x="46" y="41"/>
                    </a:cubicBezTo>
                    <a:cubicBezTo>
                      <a:pt x="44" y="41"/>
                      <a:pt x="41" y="41"/>
                      <a:pt x="41" y="41"/>
                    </a:cubicBezTo>
                    <a:cubicBezTo>
                      <a:pt x="40" y="41"/>
                      <a:pt x="40" y="41"/>
                      <a:pt x="39" y="41"/>
                    </a:cubicBezTo>
                    <a:cubicBezTo>
                      <a:pt x="39" y="42"/>
                      <a:pt x="40" y="42"/>
                      <a:pt x="40" y="42"/>
                    </a:cubicBezTo>
                    <a:cubicBezTo>
                      <a:pt x="40" y="44"/>
                      <a:pt x="39" y="43"/>
                      <a:pt x="39" y="45"/>
                    </a:cubicBezTo>
                    <a:cubicBezTo>
                      <a:pt x="39" y="45"/>
                      <a:pt x="37" y="45"/>
                      <a:pt x="37" y="46"/>
                    </a:cubicBezTo>
                    <a:cubicBezTo>
                      <a:pt x="36" y="46"/>
                      <a:pt x="34" y="48"/>
                      <a:pt x="34" y="48"/>
                    </a:cubicBezTo>
                    <a:lnTo>
                      <a:pt x="34" y="50"/>
                    </a:lnTo>
                    <a:cubicBezTo>
                      <a:pt x="31" y="50"/>
                      <a:pt x="31" y="56"/>
                      <a:pt x="29" y="56"/>
                    </a:cubicBezTo>
                    <a:cubicBezTo>
                      <a:pt x="27" y="56"/>
                      <a:pt x="28" y="53"/>
                      <a:pt x="27" y="53"/>
                    </a:cubicBezTo>
                    <a:cubicBezTo>
                      <a:pt x="26" y="52"/>
                      <a:pt x="25" y="53"/>
                      <a:pt x="23" y="53"/>
                    </a:cubicBezTo>
                    <a:cubicBezTo>
                      <a:pt x="21" y="53"/>
                      <a:pt x="20" y="50"/>
                      <a:pt x="20" y="49"/>
                    </a:cubicBezTo>
                    <a:cubicBezTo>
                      <a:pt x="19" y="48"/>
                      <a:pt x="19" y="47"/>
                      <a:pt x="19" y="46"/>
                    </a:cubicBezTo>
                    <a:cubicBezTo>
                      <a:pt x="18" y="46"/>
                      <a:pt x="18" y="45"/>
                      <a:pt x="17" y="45"/>
                    </a:cubicBezTo>
                    <a:lnTo>
                      <a:pt x="18" y="45"/>
                    </a:lnTo>
                    <a:cubicBezTo>
                      <a:pt x="18" y="44"/>
                      <a:pt x="17" y="44"/>
                      <a:pt x="18" y="43"/>
                    </a:cubicBezTo>
                    <a:lnTo>
                      <a:pt x="17" y="43"/>
                    </a:lnTo>
                    <a:lnTo>
                      <a:pt x="18" y="43"/>
                    </a:lnTo>
                    <a:lnTo>
                      <a:pt x="18" y="41"/>
                    </a:lnTo>
                    <a:cubicBezTo>
                      <a:pt x="16" y="41"/>
                      <a:pt x="16" y="40"/>
                      <a:pt x="16" y="40"/>
                    </a:cubicBezTo>
                    <a:lnTo>
                      <a:pt x="17" y="40"/>
                    </a:lnTo>
                    <a:cubicBezTo>
                      <a:pt x="17" y="39"/>
                      <a:pt x="16" y="39"/>
                      <a:pt x="16" y="39"/>
                    </a:cubicBezTo>
                    <a:cubicBezTo>
                      <a:pt x="16" y="38"/>
                      <a:pt x="17" y="38"/>
                      <a:pt x="17" y="38"/>
                    </a:cubicBezTo>
                    <a:lnTo>
                      <a:pt x="16" y="37"/>
                    </a:lnTo>
                    <a:cubicBezTo>
                      <a:pt x="17" y="37"/>
                      <a:pt x="17" y="36"/>
                      <a:pt x="17" y="36"/>
                    </a:cubicBezTo>
                    <a:cubicBezTo>
                      <a:pt x="19" y="36"/>
                      <a:pt x="20" y="34"/>
                      <a:pt x="20" y="33"/>
                    </a:cubicBezTo>
                    <a:cubicBezTo>
                      <a:pt x="22" y="33"/>
                      <a:pt x="23" y="32"/>
                      <a:pt x="25" y="32"/>
                    </a:cubicBezTo>
                    <a:lnTo>
                      <a:pt x="25" y="31"/>
                    </a:lnTo>
                    <a:cubicBezTo>
                      <a:pt x="25" y="31"/>
                      <a:pt x="19" y="27"/>
                      <a:pt x="19" y="27"/>
                    </a:cubicBezTo>
                    <a:lnTo>
                      <a:pt x="21" y="27"/>
                    </a:lnTo>
                    <a:lnTo>
                      <a:pt x="25" y="29"/>
                    </a:lnTo>
                    <a:cubicBezTo>
                      <a:pt x="26" y="28"/>
                      <a:pt x="25" y="28"/>
                      <a:pt x="25" y="27"/>
                    </a:cubicBezTo>
                    <a:cubicBezTo>
                      <a:pt x="22" y="27"/>
                      <a:pt x="22" y="24"/>
                      <a:pt x="21" y="23"/>
                    </a:cubicBezTo>
                    <a:lnTo>
                      <a:pt x="21" y="22"/>
                    </a:lnTo>
                    <a:cubicBezTo>
                      <a:pt x="21" y="21"/>
                      <a:pt x="21" y="21"/>
                      <a:pt x="20" y="21"/>
                    </a:cubicBezTo>
                    <a:lnTo>
                      <a:pt x="21" y="21"/>
                    </a:lnTo>
                    <a:cubicBezTo>
                      <a:pt x="21" y="21"/>
                      <a:pt x="21" y="20"/>
                      <a:pt x="21" y="20"/>
                    </a:cubicBezTo>
                    <a:cubicBezTo>
                      <a:pt x="21" y="20"/>
                      <a:pt x="20" y="20"/>
                      <a:pt x="20" y="19"/>
                    </a:cubicBezTo>
                    <a:cubicBezTo>
                      <a:pt x="20" y="19"/>
                      <a:pt x="21" y="19"/>
                      <a:pt x="21" y="19"/>
                    </a:cubicBezTo>
                    <a:cubicBezTo>
                      <a:pt x="19" y="17"/>
                      <a:pt x="15" y="17"/>
                      <a:pt x="15" y="15"/>
                    </a:cubicBezTo>
                    <a:lnTo>
                      <a:pt x="11" y="15"/>
                    </a:lnTo>
                    <a:cubicBezTo>
                      <a:pt x="9" y="15"/>
                      <a:pt x="8" y="16"/>
                      <a:pt x="8" y="15"/>
                    </a:cubicBezTo>
                    <a:cubicBezTo>
                      <a:pt x="7" y="16"/>
                      <a:pt x="5" y="17"/>
                      <a:pt x="4" y="17"/>
                    </a:cubicBezTo>
                    <a:cubicBezTo>
                      <a:pt x="3" y="17"/>
                      <a:pt x="2" y="16"/>
                      <a:pt x="2" y="15"/>
                    </a:cubicBezTo>
                    <a:cubicBezTo>
                      <a:pt x="3" y="15"/>
                      <a:pt x="4" y="15"/>
                      <a:pt x="5" y="14"/>
                    </a:cubicBezTo>
                    <a:cubicBezTo>
                      <a:pt x="5" y="14"/>
                      <a:pt x="4" y="14"/>
                      <a:pt x="4" y="14"/>
                    </a:cubicBezTo>
                    <a:cubicBezTo>
                      <a:pt x="6" y="13"/>
                      <a:pt x="7" y="14"/>
                      <a:pt x="9" y="13"/>
                    </a:cubicBezTo>
                    <a:cubicBezTo>
                      <a:pt x="7" y="12"/>
                      <a:pt x="4" y="13"/>
                      <a:pt x="3" y="12"/>
                    </a:cubicBezTo>
                    <a:cubicBezTo>
                      <a:pt x="2" y="12"/>
                      <a:pt x="0" y="12"/>
                      <a:pt x="0" y="10"/>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73" name="Freeform 73"/>
              <p:cNvSpPr>
                <a:spLocks/>
              </p:cNvSpPr>
              <p:nvPr/>
            </p:nvSpPr>
            <p:spPr bwMode="auto">
              <a:xfrm>
                <a:off x="2127" y="989"/>
                <a:ext cx="32" cy="19"/>
              </a:xfrm>
              <a:custGeom>
                <a:avLst/>
                <a:gdLst>
                  <a:gd name="T0" fmla="*/ 1 w 4"/>
                  <a:gd name="T1" fmla="*/ 1 h 2"/>
                  <a:gd name="T2" fmla="*/ 2 w 4"/>
                  <a:gd name="T3" fmla="*/ 0 h 2"/>
                  <a:gd name="T4" fmla="*/ 3 w 4"/>
                  <a:gd name="T5" fmla="*/ 1 h 2"/>
                  <a:gd name="T6" fmla="*/ 4 w 4"/>
                  <a:gd name="T7" fmla="*/ 2 h 2"/>
                  <a:gd name="T8" fmla="*/ 0 w 4"/>
                  <a:gd name="T9" fmla="*/ 1 h 2"/>
                  <a:gd name="T10" fmla="*/ 0 w 4"/>
                  <a:gd name="T11" fmla="*/ 1 h 2"/>
                  <a:gd name="T12" fmla="*/ 1 w 4"/>
                  <a:gd name="T13" fmla="*/ 1 h 2"/>
                  <a:gd name="T14" fmla="*/ 1 w 4"/>
                  <a:gd name="T15" fmla="*/ 1 h 2"/>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2"/>
                  <a:gd name="T26" fmla="*/ 4 w 4"/>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2">
                    <a:moveTo>
                      <a:pt x="1" y="1"/>
                    </a:moveTo>
                    <a:cubicBezTo>
                      <a:pt x="1" y="1"/>
                      <a:pt x="2" y="1"/>
                      <a:pt x="2" y="0"/>
                    </a:cubicBezTo>
                    <a:cubicBezTo>
                      <a:pt x="3" y="1"/>
                      <a:pt x="3" y="1"/>
                      <a:pt x="3" y="1"/>
                    </a:cubicBezTo>
                    <a:cubicBezTo>
                      <a:pt x="3" y="1"/>
                      <a:pt x="4" y="2"/>
                      <a:pt x="4" y="2"/>
                    </a:cubicBezTo>
                    <a:cubicBezTo>
                      <a:pt x="3" y="2"/>
                      <a:pt x="1" y="2"/>
                      <a:pt x="0" y="1"/>
                    </a:cubicBezTo>
                    <a:lnTo>
                      <a:pt x="1" y="1"/>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74" name="Freeform 74"/>
              <p:cNvSpPr>
                <a:spLocks/>
              </p:cNvSpPr>
              <p:nvPr/>
            </p:nvSpPr>
            <p:spPr bwMode="auto">
              <a:xfrm>
                <a:off x="5062" y="3579"/>
                <a:ext cx="74" cy="63"/>
              </a:xfrm>
              <a:custGeom>
                <a:avLst/>
                <a:gdLst>
                  <a:gd name="T0" fmla="*/ 1 w 10"/>
                  <a:gd name="T1" fmla="*/ 8 h 8"/>
                  <a:gd name="T2" fmla="*/ 0 w 10"/>
                  <a:gd name="T3" fmla="*/ 6 h 8"/>
                  <a:gd name="T4" fmla="*/ 3 w 10"/>
                  <a:gd name="T5" fmla="*/ 0 h 8"/>
                  <a:gd name="T6" fmla="*/ 5 w 10"/>
                  <a:gd name="T7" fmla="*/ 1 h 8"/>
                  <a:gd name="T8" fmla="*/ 8 w 10"/>
                  <a:gd name="T9" fmla="*/ 0 h 8"/>
                  <a:gd name="T10" fmla="*/ 8 w 10"/>
                  <a:gd name="T11" fmla="*/ 0 h 8"/>
                  <a:gd name="T12" fmla="*/ 10 w 10"/>
                  <a:gd name="T13" fmla="*/ 0 h 8"/>
                  <a:gd name="T14" fmla="*/ 10 w 10"/>
                  <a:gd name="T15" fmla="*/ 0 h 8"/>
                  <a:gd name="T16" fmla="*/ 6 w 10"/>
                  <a:gd name="T17" fmla="*/ 6 h 8"/>
                  <a:gd name="T18" fmla="*/ 5 w 10"/>
                  <a:gd name="T19" fmla="*/ 6 h 8"/>
                  <a:gd name="T20" fmla="*/ 1 w 10"/>
                  <a:gd name="T21" fmla="*/ 8 h 8"/>
                  <a:gd name="T22" fmla="*/ 1 w 10"/>
                  <a:gd name="T23" fmla="*/ 8 h 8"/>
                  <a:gd name="T24" fmla="*/ 1 w 10"/>
                  <a:gd name="T25" fmla="*/ 8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8"/>
                  <a:gd name="T41" fmla="*/ 10 w 10"/>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8">
                    <a:moveTo>
                      <a:pt x="1" y="8"/>
                    </a:moveTo>
                    <a:cubicBezTo>
                      <a:pt x="1" y="8"/>
                      <a:pt x="0" y="7"/>
                      <a:pt x="0" y="6"/>
                    </a:cubicBezTo>
                    <a:cubicBezTo>
                      <a:pt x="0" y="4"/>
                      <a:pt x="2" y="0"/>
                      <a:pt x="3" y="0"/>
                    </a:cubicBezTo>
                    <a:cubicBezTo>
                      <a:pt x="4" y="0"/>
                      <a:pt x="5" y="1"/>
                      <a:pt x="5" y="1"/>
                    </a:cubicBezTo>
                    <a:cubicBezTo>
                      <a:pt x="7" y="1"/>
                      <a:pt x="7" y="1"/>
                      <a:pt x="8" y="0"/>
                    </a:cubicBezTo>
                    <a:lnTo>
                      <a:pt x="10" y="0"/>
                    </a:lnTo>
                    <a:cubicBezTo>
                      <a:pt x="9" y="3"/>
                      <a:pt x="6" y="4"/>
                      <a:pt x="6" y="6"/>
                    </a:cubicBezTo>
                    <a:cubicBezTo>
                      <a:pt x="6" y="6"/>
                      <a:pt x="5" y="6"/>
                      <a:pt x="5" y="6"/>
                    </a:cubicBezTo>
                    <a:cubicBezTo>
                      <a:pt x="4" y="6"/>
                      <a:pt x="4" y="8"/>
                      <a:pt x="1" y="8"/>
                    </a:cubicBezTo>
                  </a:path>
                </a:pathLst>
              </a:custGeom>
              <a:solidFill>
                <a:srgbClr val="002967"/>
              </a:solidFill>
              <a:ln w="1905">
                <a:solidFill>
                  <a:sysClr val="window" lastClr="FFFFFF">
                    <a:lumMod val="85000"/>
                  </a:sysClr>
                </a:solidFill>
                <a:round/>
                <a:headEnd/>
                <a:tailEnd/>
              </a:ln>
            </p:spPr>
            <p:txBody>
              <a:bodyPr anchor="ctr"/>
              <a:lstStyle/>
              <a:p>
                <a:pPr>
                  <a:defRPr/>
                </a:pPr>
                <a:endParaRPr lang="en-US" altLang="en-US" sz="800" kern="0" dirty="0">
                  <a:latin typeface="Trebuchet MS" panose="020B0603020202020204" pitchFamily="34" charset="0"/>
                  <a:cs typeface="Calibri" panose="020F0502020204030204" pitchFamily="34" charset="0"/>
                </a:endParaRPr>
              </a:p>
            </p:txBody>
          </p:sp>
          <p:sp>
            <p:nvSpPr>
              <p:cNvPr id="75" name="Freeform 75"/>
              <p:cNvSpPr>
                <a:spLocks/>
              </p:cNvSpPr>
              <p:nvPr/>
            </p:nvSpPr>
            <p:spPr bwMode="auto">
              <a:xfrm>
                <a:off x="5355" y="3705"/>
                <a:ext cx="16" cy="11"/>
              </a:xfrm>
              <a:custGeom>
                <a:avLst/>
                <a:gdLst>
                  <a:gd name="T0" fmla="*/ 0 w 2"/>
                  <a:gd name="T1" fmla="*/ 2 h 2"/>
                  <a:gd name="T2" fmla="*/ 2 w 2"/>
                  <a:gd name="T3" fmla="*/ 0 h 2"/>
                  <a:gd name="T4" fmla="*/ 2 w 2"/>
                  <a:gd name="T5" fmla="*/ 0 h 2"/>
                  <a:gd name="T6" fmla="*/ 2 w 2"/>
                  <a:gd name="T7" fmla="*/ 1 h 2"/>
                  <a:gd name="T8" fmla="*/ 2 w 2"/>
                  <a:gd name="T9" fmla="*/ 1 h 2"/>
                  <a:gd name="T10" fmla="*/ 0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cubicBezTo>
                      <a:pt x="0" y="1"/>
                      <a:pt x="1" y="0"/>
                      <a:pt x="2" y="0"/>
                    </a:cubicBezTo>
                    <a:lnTo>
                      <a:pt x="2" y="1"/>
                    </a:lnTo>
                    <a:cubicBezTo>
                      <a:pt x="1" y="2"/>
                      <a:pt x="1" y="2"/>
                      <a:pt x="0" y="2"/>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76" name="Freeform 76"/>
              <p:cNvSpPr>
                <a:spLocks/>
              </p:cNvSpPr>
              <p:nvPr/>
            </p:nvSpPr>
            <p:spPr bwMode="auto">
              <a:xfrm>
                <a:off x="5363" y="3575"/>
                <a:ext cx="204" cy="130"/>
              </a:xfrm>
              <a:custGeom>
                <a:avLst/>
                <a:gdLst>
                  <a:gd name="T0" fmla="*/ 0 w 28"/>
                  <a:gd name="T1" fmla="*/ 16 h 17"/>
                  <a:gd name="T2" fmla="*/ 0 w 28"/>
                  <a:gd name="T3" fmla="*/ 14 h 17"/>
                  <a:gd name="T4" fmla="*/ 0 w 28"/>
                  <a:gd name="T5" fmla="*/ 14 h 17"/>
                  <a:gd name="T6" fmla="*/ 3 w 28"/>
                  <a:gd name="T7" fmla="*/ 12 h 17"/>
                  <a:gd name="T8" fmla="*/ 5 w 28"/>
                  <a:gd name="T9" fmla="*/ 12 h 17"/>
                  <a:gd name="T10" fmla="*/ 8 w 28"/>
                  <a:gd name="T11" fmla="*/ 10 h 17"/>
                  <a:gd name="T12" fmla="*/ 16 w 28"/>
                  <a:gd name="T13" fmla="*/ 6 h 17"/>
                  <a:gd name="T14" fmla="*/ 17 w 28"/>
                  <a:gd name="T15" fmla="*/ 6 h 17"/>
                  <a:gd name="T16" fmla="*/ 21 w 28"/>
                  <a:gd name="T17" fmla="*/ 3 h 17"/>
                  <a:gd name="T18" fmla="*/ 26 w 28"/>
                  <a:gd name="T19" fmla="*/ 0 h 17"/>
                  <a:gd name="T20" fmla="*/ 28 w 28"/>
                  <a:gd name="T21" fmla="*/ 2 h 17"/>
                  <a:gd name="T22" fmla="*/ 19 w 28"/>
                  <a:gd name="T23" fmla="*/ 9 h 17"/>
                  <a:gd name="T24" fmla="*/ 18 w 28"/>
                  <a:gd name="T25" fmla="*/ 9 h 17"/>
                  <a:gd name="T26" fmla="*/ 15 w 28"/>
                  <a:gd name="T27" fmla="*/ 10 h 17"/>
                  <a:gd name="T28" fmla="*/ 4 w 28"/>
                  <a:gd name="T29" fmla="*/ 17 h 17"/>
                  <a:gd name="T30" fmla="*/ 1 w 28"/>
                  <a:gd name="T31" fmla="*/ 16 h 17"/>
                  <a:gd name="T32" fmla="*/ 1 w 28"/>
                  <a:gd name="T33" fmla="*/ 16 h 17"/>
                  <a:gd name="T34" fmla="*/ 0 w 28"/>
                  <a:gd name="T35" fmla="*/ 16 h 17"/>
                  <a:gd name="T36" fmla="*/ 0 w 28"/>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17"/>
                  <a:gd name="T59" fmla="*/ 28 w 28"/>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17">
                    <a:moveTo>
                      <a:pt x="0" y="16"/>
                    </a:moveTo>
                    <a:lnTo>
                      <a:pt x="0" y="14"/>
                    </a:lnTo>
                    <a:cubicBezTo>
                      <a:pt x="2" y="14"/>
                      <a:pt x="3" y="13"/>
                      <a:pt x="3" y="12"/>
                    </a:cubicBezTo>
                    <a:cubicBezTo>
                      <a:pt x="4" y="12"/>
                      <a:pt x="5" y="12"/>
                      <a:pt x="5" y="12"/>
                    </a:cubicBezTo>
                    <a:cubicBezTo>
                      <a:pt x="7" y="12"/>
                      <a:pt x="7" y="10"/>
                      <a:pt x="8" y="10"/>
                    </a:cubicBezTo>
                    <a:cubicBezTo>
                      <a:pt x="11" y="8"/>
                      <a:pt x="14" y="8"/>
                      <a:pt x="16" y="6"/>
                    </a:cubicBezTo>
                    <a:cubicBezTo>
                      <a:pt x="17" y="6"/>
                      <a:pt x="17" y="6"/>
                      <a:pt x="17" y="6"/>
                    </a:cubicBezTo>
                    <a:cubicBezTo>
                      <a:pt x="18" y="6"/>
                      <a:pt x="21" y="4"/>
                      <a:pt x="21" y="3"/>
                    </a:cubicBezTo>
                    <a:cubicBezTo>
                      <a:pt x="23" y="3"/>
                      <a:pt x="24" y="1"/>
                      <a:pt x="26" y="0"/>
                    </a:cubicBezTo>
                    <a:cubicBezTo>
                      <a:pt x="26" y="1"/>
                      <a:pt x="27" y="2"/>
                      <a:pt x="28" y="2"/>
                    </a:cubicBezTo>
                    <a:cubicBezTo>
                      <a:pt x="26" y="5"/>
                      <a:pt x="23" y="9"/>
                      <a:pt x="19" y="9"/>
                    </a:cubicBezTo>
                    <a:cubicBezTo>
                      <a:pt x="19" y="10"/>
                      <a:pt x="19" y="9"/>
                      <a:pt x="18" y="9"/>
                    </a:cubicBezTo>
                    <a:cubicBezTo>
                      <a:pt x="17" y="9"/>
                      <a:pt x="15" y="11"/>
                      <a:pt x="15" y="10"/>
                    </a:cubicBezTo>
                    <a:cubicBezTo>
                      <a:pt x="14" y="13"/>
                      <a:pt x="8" y="17"/>
                      <a:pt x="4" y="17"/>
                    </a:cubicBezTo>
                    <a:cubicBezTo>
                      <a:pt x="2" y="17"/>
                      <a:pt x="3" y="17"/>
                      <a:pt x="1" y="16"/>
                    </a:cubicBezTo>
                    <a:lnTo>
                      <a:pt x="0" y="16"/>
                    </a:lnTo>
                  </a:path>
                </a:pathLst>
              </a:custGeom>
              <a:solidFill>
                <a:srgbClr val="002967"/>
              </a:solidFill>
              <a:ln w="1905">
                <a:solidFill>
                  <a:sysClr val="window" lastClr="FFFFFF">
                    <a:lumMod val="85000"/>
                  </a:sysClr>
                </a:solidFill>
                <a:round/>
                <a:headEnd/>
                <a:tailEnd/>
              </a:ln>
            </p:spPr>
            <p:txBody>
              <a:bodyPr anchor="ctr"/>
              <a:lstStyle/>
              <a:p>
                <a:pPr>
                  <a:defRPr/>
                </a:pPr>
                <a:endParaRPr lang="en-US" altLang="en-US" sz="800" kern="0" dirty="0">
                  <a:latin typeface="Trebuchet MS" panose="020B0603020202020204" pitchFamily="34" charset="0"/>
                  <a:cs typeface="Calibri" panose="020F0502020204030204" pitchFamily="34" charset="0"/>
                </a:endParaRPr>
              </a:p>
            </p:txBody>
          </p:sp>
          <p:sp>
            <p:nvSpPr>
              <p:cNvPr id="77" name="Freeform 77"/>
              <p:cNvSpPr>
                <a:spLocks/>
              </p:cNvSpPr>
              <p:nvPr/>
            </p:nvSpPr>
            <p:spPr bwMode="auto">
              <a:xfrm>
                <a:off x="5579" y="3435"/>
                <a:ext cx="113" cy="164"/>
              </a:xfrm>
              <a:custGeom>
                <a:avLst/>
                <a:gdLst>
                  <a:gd name="T0" fmla="*/ 1 w 16"/>
                  <a:gd name="T1" fmla="*/ 14 h 21"/>
                  <a:gd name="T2" fmla="*/ 7 w 16"/>
                  <a:gd name="T3" fmla="*/ 10 h 21"/>
                  <a:gd name="T4" fmla="*/ 9 w 16"/>
                  <a:gd name="T5" fmla="*/ 7 h 21"/>
                  <a:gd name="T6" fmla="*/ 7 w 16"/>
                  <a:gd name="T7" fmla="*/ 0 h 21"/>
                  <a:gd name="T8" fmla="*/ 8 w 16"/>
                  <a:gd name="T9" fmla="*/ 0 h 21"/>
                  <a:gd name="T10" fmla="*/ 10 w 16"/>
                  <a:gd name="T11" fmla="*/ 4 h 21"/>
                  <a:gd name="T12" fmla="*/ 9 w 16"/>
                  <a:gd name="T13" fmla="*/ 7 h 21"/>
                  <a:gd name="T14" fmla="*/ 10 w 16"/>
                  <a:gd name="T15" fmla="*/ 8 h 21"/>
                  <a:gd name="T16" fmla="*/ 10 w 16"/>
                  <a:gd name="T17" fmla="*/ 7 h 21"/>
                  <a:gd name="T18" fmla="*/ 13 w 16"/>
                  <a:gd name="T19" fmla="*/ 11 h 21"/>
                  <a:gd name="T20" fmla="*/ 16 w 16"/>
                  <a:gd name="T21" fmla="*/ 9 h 21"/>
                  <a:gd name="T22" fmla="*/ 9 w 16"/>
                  <a:gd name="T23" fmla="*/ 14 h 21"/>
                  <a:gd name="T24" fmla="*/ 8 w 16"/>
                  <a:gd name="T25" fmla="*/ 16 h 21"/>
                  <a:gd name="T26" fmla="*/ 1 w 16"/>
                  <a:gd name="T27" fmla="*/ 21 h 21"/>
                  <a:gd name="T28" fmla="*/ 0 w 16"/>
                  <a:gd name="T29" fmla="*/ 20 h 21"/>
                  <a:gd name="T30" fmla="*/ 3 w 16"/>
                  <a:gd name="T31" fmla="*/ 18 h 21"/>
                  <a:gd name="T32" fmla="*/ 3 w 16"/>
                  <a:gd name="T33" fmla="*/ 17 h 21"/>
                  <a:gd name="T34" fmla="*/ 1 w 16"/>
                  <a:gd name="T35" fmla="*/ 15 h 21"/>
                  <a:gd name="T36" fmla="*/ 1 w 16"/>
                  <a:gd name="T37" fmla="*/ 15 h 21"/>
                  <a:gd name="T38" fmla="*/ 1 w 16"/>
                  <a:gd name="T39" fmla="*/ 14 h 21"/>
                  <a:gd name="T40" fmla="*/ 1 w 16"/>
                  <a:gd name="T41" fmla="*/ 14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21"/>
                  <a:gd name="T65" fmla="*/ 16 w 16"/>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21">
                    <a:moveTo>
                      <a:pt x="1" y="14"/>
                    </a:moveTo>
                    <a:cubicBezTo>
                      <a:pt x="4" y="13"/>
                      <a:pt x="5" y="12"/>
                      <a:pt x="7" y="10"/>
                    </a:cubicBezTo>
                    <a:cubicBezTo>
                      <a:pt x="7" y="10"/>
                      <a:pt x="7" y="7"/>
                      <a:pt x="9" y="7"/>
                    </a:cubicBezTo>
                    <a:cubicBezTo>
                      <a:pt x="7" y="6"/>
                      <a:pt x="7" y="2"/>
                      <a:pt x="7" y="0"/>
                    </a:cubicBezTo>
                    <a:cubicBezTo>
                      <a:pt x="8" y="0"/>
                      <a:pt x="8" y="0"/>
                      <a:pt x="8" y="0"/>
                    </a:cubicBezTo>
                    <a:cubicBezTo>
                      <a:pt x="8" y="2"/>
                      <a:pt x="10" y="2"/>
                      <a:pt x="10" y="4"/>
                    </a:cubicBezTo>
                    <a:cubicBezTo>
                      <a:pt x="10" y="5"/>
                      <a:pt x="9" y="5"/>
                      <a:pt x="9" y="7"/>
                    </a:cubicBezTo>
                    <a:cubicBezTo>
                      <a:pt x="9" y="8"/>
                      <a:pt x="9" y="8"/>
                      <a:pt x="10" y="8"/>
                    </a:cubicBezTo>
                    <a:cubicBezTo>
                      <a:pt x="10" y="8"/>
                      <a:pt x="10" y="7"/>
                      <a:pt x="10" y="7"/>
                    </a:cubicBezTo>
                    <a:cubicBezTo>
                      <a:pt x="11" y="8"/>
                      <a:pt x="11" y="10"/>
                      <a:pt x="13" y="11"/>
                    </a:cubicBezTo>
                    <a:cubicBezTo>
                      <a:pt x="13" y="10"/>
                      <a:pt x="15" y="9"/>
                      <a:pt x="16" y="9"/>
                    </a:cubicBezTo>
                    <a:cubicBezTo>
                      <a:pt x="15" y="13"/>
                      <a:pt x="13" y="13"/>
                      <a:pt x="9" y="14"/>
                    </a:cubicBezTo>
                    <a:cubicBezTo>
                      <a:pt x="8" y="15"/>
                      <a:pt x="8" y="16"/>
                      <a:pt x="8" y="16"/>
                    </a:cubicBezTo>
                    <a:cubicBezTo>
                      <a:pt x="7" y="18"/>
                      <a:pt x="2" y="21"/>
                      <a:pt x="1" y="21"/>
                    </a:cubicBezTo>
                    <a:cubicBezTo>
                      <a:pt x="0" y="21"/>
                      <a:pt x="0" y="20"/>
                      <a:pt x="0" y="20"/>
                    </a:cubicBezTo>
                    <a:cubicBezTo>
                      <a:pt x="0" y="18"/>
                      <a:pt x="2" y="18"/>
                      <a:pt x="3" y="18"/>
                    </a:cubicBezTo>
                    <a:cubicBezTo>
                      <a:pt x="3" y="18"/>
                      <a:pt x="3" y="17"/>
                      <a:pt x="3" y="17"/>
                    </a:cubicBezTo>
                    <a:cubicBezTo>
                      <a:pt x="3" y="15"/>
                      <a:pt x="2" y="15"/>
                      <a:pt x="1" y="15"/>
                    </a:cubicBezTo>
                    <a:lnTo>
                      <a:pt x="1" y="14"/>
                    </a:lnTo>
                  </a:path>
                </a:pathLst>
              </a:custGeom>
              <a:solidFill>
                <a:srgbClr val="002967"/>
              </a:solidFill>
              <a:ln w="1905">
                <a:solidFill>
                  <a:sysClr val="window" lastClr="FFFFFF">
                    <a:lumMod val="85000"/>
                  </a:sysClr>
                </a:solidFill>
                <a:round/>
                <a:headEnd/>
                <a:tailEnd/>
              </a:ln>
            </p:spPr>
            <p:txBody>
              <a:bodyPr anchor="ctr"/>
              <a:lstStyle/>
              <a:p>
                <a:pPr>
                  <a:defRPr/>
                </a:pPr>
                <a:endParaRPr lang="en-US" altLang="en-US" sz="800" kern="0" dirty="0">
                  <a:latin typeface="Trebuchet MS" panose="020B0603020202020204" pitchFamily="34" charset="0"/>
                  <a:cs typeface="Calibri" panose="020F0502020204030204" pitchFamily="34" charset="0"/>
                </a:endParaRPr>
              </a:p>
            </p:txBody>
          </p:sp>
          <p:sp>
            <p:nvSpPr>
              <p:cNvPr id="78" name="Freeform 78"/>
              <p:cNvSpPr>
                <a:spLocks/>
              </p:cNvSpPr>
              <p:nvPr/>
            </p:nvSpPr>
            <p:spPr bwMode="auto">
              <a:xfrm>
                <a:off x="5042" y="2844"/>
                <a:ext cx="4" cy="15"/>
              </a:xfrm>
              <a:custGeom>
                <a:avLst/>
                <a:gdLst>
                  <a:gd name="T0" fmla="*/ 0 w 1"/>
                  <a:gd name="T1" fmla="*/ 2 h 2"/>
                  <a:gd name="T2" fmla="*/ 1 w 1"/>
                  <a:gd name="T3" fmla="*/ 0 h 2"/>
                  <a:gd name="T4" fmla="*/ 1 w 1"/>
                  <a:gd name="T5" fmla="*/ 0 h 2"/>
                  <a:gd name="T6" fmla="*/ 1 w 1"/>
                  <a:gd name="T7" fmla="*/ 1 h 2"/>
                  <a:gd name="T8" fmla="*/ 1 w 1"/>
                  <a:gd name="T9" fmla="*/ 1 h 2"/>
                  <a:gd name="T10" fmla="*/ 0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cubicBezTo>
                      <a:pt x="0" y="1"/>
                      <a:pt x="0" y="1"/>
                      <a:pt x="1" y="0"/>
                    </a:cubicBezTo>
                    <a:lnTo>
                      <a:pt x="1" y="1"/>
                    </a:lnTo>
                    <a:cubicBezTo>
                      <a:pt x="0" y="2"/>
                      <a:pt x="1" y="2"/>
                      <a:pt x="0" y="2"/>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79" name="Freeform 79"/>
              <p:cNvSpPr>
                <a:spLocks/>
              </p:cNvSpPr>
              <p:nvPr/>
            </p:nvSpPr>
            <p:spPr bwMode="auto">
              <a:xfrm>
                <a:off x="5089" y="2805"/>
                <a:ext cx="24" cy="27"/>
              </a:xfrm>
              <a:custGeom>
                <a:avLst/>
                <a:gdLst>
                  <a:gd name="T0" fmla="*/ 0 w 3"/>
                  <a:gd name="T1" fmla="*/ 3 h 4"/>
                  <a:gd name="T2" fmla="*/ 2 w 3"/>
                  <a:gd name="T3" fmla="*/ 0 h 4"/>
                  <a:gd name="T4" fmla="*/ 2 w 3"/>
                  <a:gd name="T5" fmla="*/ 0 h 4"/>
                  <a:gd name="T6" fmla="*/ 3 w 3"/>
                  <a:gd name="T7" fmla="*/ 1 h 4"/>
                  <a:gd name="T8" fmla="*/ 3 w 3"/>
                  <a:gd name="T9" fmla="*/ 1 h 4"/>
                  <a:gd name="T10" fmla="*/ 1 w 3"/>
                  <a:gd name="T11" fmla="*/ 3 h 4"/>
                  <a:gd name="T12" fmla="*/ 1 w 3"/>
                  <a:gd name="T13" fmla="*/ 4 h 4"/>
                  <a:gd name="T14" fmla="*/ 0 w 3"/>
                  <a:gd name="T15" fmla="*/ 3 h 4"/>
                  <a:gd name="T16" fmla="*/ 0 w 3"/>
                  <a:gd name="T17" fmla="*/ 3 h 4"/>
                  <a:gd name="T18" fmla="*/ 0 w 3"/>
                  <a:gd name="T19" fmla="*/ 3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4"/>
                  <a:gd name="T32" fmla="*/ 3 w 3"/>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4">
                    <a:moveTo>
                      <a:pt x="0" y="3"/>
                    </a:moveTo>
                    <a:cubicBezTo>
                      <a:pt x="0" y="1"/>
                      <a:pt x="2" y="0"/>
                      <a:pt x="2" y="0"/>
                    </a:cubicBezTo>
                    <a:lnTo>
                      <a:pt x="3" y="1"/>
                    </a:lnTo>
                    <a:cubicBezTo>
                      <a:pt x="2" y="2"/>
                      <a:pt x="2" y="2"/>
                      <a:pt x="1" y="3"/>
                    </a:cubicBezTo>
                    <a:cubicBezTo>
                      <a:pt x="1" y="3"/>
                      <a:pt x="1" y="4"/>
                      <a:pt x="1" y="4"/>
                    </a:cubicBezTo>
                    <a:cubicBezTo>
                      <a:pt x="1" y="4"/>
                      <a:pt x="0" y="3"/>
                      <a:pt x="0" y="3"/>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80" name="Freeform 80"/>
              <p:cNvSpPr>
                <a:spLocks/>
              </p:cNvSpPr>
              <p:nvPr/>
            </p:nvSpPr>
            <p:spPr bwMode="auto">
              <a:xfrm>
                <a:off x="5375" y="2875"/>
                <a:ext cx="27" cy="20"/>
              </a:xfrm>
              <a:custGeom>
                <a:avLst/>
                <a:gdLst>
                  <a:gd name="T0" fmla="*/ 0 w 3"/>
                  <a:gd name="T1" fmla="*/ 0 h 3"/>
                  <a:gd name="T2" fmla="*/ 2 w 3"/>
                  <a:gd name="T3" fmla="*/ 3 h 3"/>
                  <a:gd name="T4" fmla="*/ 3 w 3"/>
                  <a:gd name="T5" fmla="*/ 1 h 3"/>
                  <a:gd name="T6" fmla="*/ 3 w 3"/>
                  <a:gd name="T7" fmla="*/ 0 h 3"/>
                  <a:gd name="T8" fmla="*/ 0 w 3"/>
                  <a:gd name="T9" fmla="*/ 0 h 3"/>
                  <a:gd name="T10" fmla="*/ 0 w 3"/>
                  <a:gd name="T11" fmla="*/ 0 h 3"/>
                  <a:gd name="T12" fmla="*/ 0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0"/>
                    </a:moveTo>
                    <a:cubicBezTo>
                      <a:pt x="0" y="2"/>
                      <a:pt x="1" y="3"/>
                      <a:pt x="2" y="3"/>
                    </a:cubicBezTo>
                    <a:cubicBezTo>
                      <a:pt x="2" y="3"/>
                      <a:pt x="3" y="2"/>
                      <a:pt x="3" y="1"/>
                    </a:cubicBezTo>
                    <a:cubicBezTo>
                      <a:pt x="3" y="1"/>
                      <a:pt x="3" y="0"/>
                      <a:pt x="3" y="0"/>
                    </a:cubicBezTo>
                    <a:cubicBezTo>
                      <a:pt x="2" y="0"/>
                      <a:pt x="1" y="0"/>
                      <a:pt x="0" y="0"/>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81" name="Freeform 81"/>
              <p:cNvSpPr>
                <a:spLocks/>
              </p:cNvSpPr>
              <p:nvPr/>
            </p:nvSpPr>
            <p:spPr bwMode="auto">
              <a:xfrm>
                <a:off x="5391" y="2902"/>
                <a:ext cx="11" cy="16"/>
              </a:xfrm>
              <a:custGeom>
                <a:avLst/>
                <a:gdLst>
                  <a:gd name="T0" fmla="*/ 1 w 1"/>
                  <a:gd name="T1" fmla="*/ 0 h 2"/>
                  <a:gd name="T2" fmla="*/ 0 w 1"/>
                  <a:gd name="T3" fmla="*/ 1 h 2"/>
                  <a:gd name="T4" fmla="*/ 0 w 1"/>
                  <a:gd name="T5" fmla="*/ 1 h 2"/>
                  <a:gd name="T6" fmla="*/ 1 w 1"/>
                  <a:gd name="T7" fmla="*/ 2 h 2"/>
                  <a:gd name="T8" fmla="*/ 1 w 1"/>
                  <a:gd name="T9" fmla="*/ 2 h 2"/>
                  <a:gd name="T10" fmla="*/ 1 w 1"/>
                  <a:gd name="T11" fmla="*/ 0 h 2"/>
                  <a:gd name="T12" fmla="*/ 1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lnTo>
                      <a:pt x="0" y="1"/>
                    </a:lnTo>
                    <a:cubicBezTo>
                      <a:pt x="0" y="1"/>
                      <a:pt x="1" y="2"/>
                      <a:pt x="1" y="2"/>
                    </a:cubicBezTo>
                    <a:lnTo>
                      <a:pt x="1" y="0"/>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82" name="Freeform 82"/>
              <p:cNvSpPr>
                <a:spLocks/>
              </p:cNvSpPr>
              <p:nvPr/>
            </p:nvSpPr>
            <p:spPr bwMode="auto">
              <a:xfrm>
                <a:off x="5125" y="2722"/>
                <a:ext cx="19" cy="8"/>
              </a:xfrm>
              <a:custGeom>
                <a:avLst/>
                <a:gdLst>
                  <a:gd name="T0" fmla="*/ 0 w 3"/>
                  <a:gd name="T1" fmla="*/ 0 h 1"/>
                  <a:gd name="T2" fmla="*/ 3 w 3"/>
                  <a:gd name="T3" fmla="*/ 1 h 1"/>
                  <a:gd name="T4" fmla="*/ 0 w 3"/>
                  <a:gd name="T5" fmla="*/ 1 h 1"/>
                  <a:gd name="T6" fmla="*/ 0 w 3"/>
                  <a:gd name="T7" fmla="*/ 1 h 1"/>
                  <a:gd name="T8" fmla="*/ 0 w 3"/>
                  <a:gd name="T9" fmla="*/ 0 h 1"/>
                  <a:gd name="T10" fmla="*/ 0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0"/>
                    </a:moveTo>
                    <a:cubicBezTo>
                      <a:pt x="1" y="0"/>
                      <a:pt x="2" y="0"/>
                      <a:pt x="3" y="1"/>
                    </a:cubicBezTo>
                    <a:cubicBezTo>
                      <a:pt x="1" y="1"/>
                      <a:pt x="1" y="1"/>
                      <a:pt x="0" y="1"/>
                    </a:cubicBezTo>
                    <a:lnTo>
                      <a:pt x="0" y="0"/>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83" name="Freeform 83"/>
              <p:cNvSpPr>
                <a:spLocks/>
              </p:cNvSpPr>
              <p:nvPr/>
            </p:nvSpPr>
            <p:spPr bwMode="auto">
              <a:xfrm>
                <a:off x="5113" y="2699"/>
                <a:ext cx="23" cy="8"/>
              </a:xfrm>
              <a:custGeom>
                <a:avLst/>
                <a:gdLst>
                  <a:gd name="T0" fmla="*/ 0 w 3"/>
                  <a:gd name="T1" fmla="*/ 1 h 1"/>
                  <a:gd name="T2" fmla="*/ 3 w 3"/>
                  <a:gd name="T3" fmla="*/ 1 h 1"/>
                  <a:gd name="T4" fmla="*/ 3 w 3"/>
                  <a:gd name="T5" fmla="*/ 1 h 1"/>
                  <a:gd name="T6" fmla="*/ 1 w 3"/>
                  <a:gd name="T7" fmla="*/ 0 h 1"/>
                  <a:gd name="T8" fmla="*/ 1 w 3"/>
                  <a:gd name="T9" fmla="*/ 0 h 1"/>
                  <a:gd name="T10" fmla="*/ 0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3" y="1"/>
                    </a:lnTo>
                    <a:cubicBezTo>
                      <a:pt x="3" y="1"/>
                      <a:pt x="2" y="0"/>
                      <a:pt x="1" y="0"/>
                    </a:cubicBezTo>
                    <a:lnTo>
                      <a:pt x="0" y="1"/>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84" name="Freeform 84"/>
              <p:cNvSpPr>
                <a:spLocks/>
              </p:cNvSpPr>
              <p:nvPr/>
            </p:nvSpPr>
            <p:spPr bwMode="auto">
              <a:xfrm>
                <a:off x="4992" y="2628"/>
                <a:ext cx="7" cy="16"/>
              </a:xfrm>
              <a:custGeom>
                <a:avLst/>
                <a:gdLst>
                  <a:gd name="T0" fmla="*/ 0 w 1"/>
                  <a:gd name="T1" fmla="*/ 2 h 2"/>
                  <a:gd name="T2" fmla="*/ 0 w 1"/>
                  <a:gd name="T3" fmla="*/ 2 h 2"/>
                  <a:gd name="T4" fmla="*/ 0 w 1"/>
                  <a:gd name="T5" fmla="*/ 2 h 2"/>
                  <a:gd name="T6" fmla="*/ 0 w 1"/>
                  <a:gd name="T7" fmla="*/ 0 h 2"/>
                  <a:gd name="T8" fmla="*/ 0 w 1"/>
                  <a:gd name="T9" fmla="*/ 0 h 2"/>
                  <a:gd name="T10" fmla="*/ 0 w 1"/>
                  <a:gd name="T11" fmla="*/ 2 h 2"/>
                  <a:gd name="T12" fmla="*/ 0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lnTo>
                      <a:pt x="0" y="2"/>
                    </a:lnTo>
                    <a:cubicBezTo>
                      <a:pt x="0" y="1"/>
                      <a:pt x="1" y="1"/>
                      <a:pt x="0" y="0"/>
                    </a:cubicBezTo>
                    <a:lnTo>
                      <a:pt x="0" y="2"/>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85" name="Freeform 85"/>
              <p:cNvSpPr>
                <a:spLocks/>
              </p:cNvSpPr>
              <p:nvPr/>
            </p:nvSpPr>
            <p:spPr bwMode="auto">
              <a:xfrm>
                <a:off x="4929" y="2722"/>
                <a:ext cx="23" cy="8"/>
              </a:xfrm>
              <a:custGeom>
                <a:avLst/>
                <a:gdLst>
                  <a:gd name="T0" fmla="*/ 1 w 3"/>
                  <a:gd name="T1" fmla="*/ 1 h 1"/>
                  <a:gd name="T2" fmla="*/ 3 w 3"/>
                  <a:gd name="T3" fmla="*/ 1 h 1"/>
                  <a:gd name="T4" fmla="*/ 3 w 3"/>
                  <a:gd name="T5" fmla="*/ 1 h 1"/>
                  <a:gd name="T6" fmla="*/ 3 w 3"/>
                  <a:gd name="T7" fmla="*/ 0 h 1"/>
                  <a:gd name="T8" fmla="*/ 3 w 3"/>
                  <a:gd name="T9" fmla="*/ 0 h 1"/>
                  <a:gd name="T10" fmla="*/ 0 w 3"/>
                  <a:gd name="T11" fmla="*/ 0 h 1"/>
                  <a:gd name="T12" fmla="*/ 1 w 3"/>
                  <a:gd name="T13" fmla="*/ 1 h 1"/>
                  <a:gd name="T14" fmla="*/ 1 w 3"/>
                  <a:gd name="T15" fmla="*/ 1 h 1"/>
                  <a:gd name="T16" fmla="*/ 1 w 3"/>
                  <a:gd name="T17" fmla="*/ 1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1"/>
                  <a:gd name="T29" fmla="*/ 3 w 3"/>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1">
                    <a:moveTo>
                      <a:pt x="1" y="1"/>
                    </a:moveTo>
                    <a:cubicBezTo>
                      <a:pt x="2" y="1"/>
                      <a:pt x="2" y="1"/>
                      <a:pt x="3" y="1"/>
                    </a:cubicBezTo>
                    <a:lnTo>
                      <a:pt x="3" y="0"/>
                    </a:lnTo>
                    <a:cubicBezTo>
                      <a:pt x="1" y="0"/>
                      <a:pt x="2" y="0"/>
                      <a:pt x="0" y="0"/>
                    </a:cubicBezTo>
                    <a:cubicBezTo>
                      <a:pt x="0" y="0"/>
                      <a:pt x="1" y="1"/>
                      <a:pt x="1" y="1"/>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86" name="Freeform 86"/>
              <p:cNvSpPr>
                <a:spLocks/>
              </p:cNvSpPr>
              <p:nvPr/>
            </p:nvSpPr>
            <p:spPr bwMode="auto">
              <a:xfrm>
                <a:off x="4941" y="2851"/>
                <a:ext cx="11" cy="16"/>
              </a:xfrm>
              <a:custGeom>
                <a:avLst/>
                <a:gdLst>
                  <a:gd name="T0" fmla="*/ 0 w 2"/>
                  <a:gd name="T1" fmla="*/ 0 h 2"/>
                  <a:gd name="T2" fmla="*/ 2 w 2"/>
                  <a:gd name="T3" fmla="*/ 1 h 2"/>
                  <a:gd name="T4" fmla="*/ 1 w 2"/>
                  <a:gd name="T5" fmla="*/ 2 h 2"/>
                  <a:gd name="T6" fmla="*/ 0 w 2"/>
                  <a:gd name="T7" fmla="*/ 0 h 2"/>
                  <a:gd name="T8" fmla="*/ 0 w 2"/>
                  <a:gd name="T9" fmla="*/ 0 h 2"/>
                  <a:gd name="T10" fmla="*/ 0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0"/>
                    </a:moveTo>
                    <a:cubicBezTo>
                      <a:pt x="1" y="0"/>
                      <a:pt x="1" y="1"/>
                      <a:pt x="2" y="1"/>
                    </a:cubicBezTo>
                    <a:cubicBezTo>
                      <a:pt x="2" y="1"/>
                      <a:pt x="1" y="2"/>
                      <a:pt x="1" y="2"/>
                    </a:cubicBezTo>
                    <a:cubicBezTo>
                      <a:pt x="0" y="2"/>
                      <a:pt x="0" y="0"/>
                      <a:pt x="0" y="0"/>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87" name="Freeform 87"/>
              <p:cNvSpPr>
                <a:spLocks/>
              </p:cNvSpPr>
              <p:nvPr/>
            </p:nvSpPr>
            <p:spPr bwMode="auto">
              <a:xfrm>
                <a:off x="5027" y="2722"/>
                <a:ext cx="4" cy="8"/>
              </a:xfrm>
              <a:custGeom>
                <a:avLst/>
                <a:gdLst>
                  <a:gd name="T0" fmla="*/ 0 w 1"/>
                  <a:gd name="T1" fmla="*/ 0 h 1"/>
                  <a:gd name="T2" fmla="*/ 1 w 1"/>
                  <a:gd name="T3" fmla="*/ 1 h 1"/>
                  <a:gd name="T4" fmla="*/ 1 w 1"/>
                  <a:gd name="T5" fmla="*/ 1 h 1"/>
                  <a:gd name="T6" fmla="*/ 1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1" y="1"/>
                    </a:lnTo>
                    <a:cubicBezTo>
                      <a:pt x="1" y="1"/>
                      <a:pt x="1" y="1"/>
                      <a:pt x="1" y="0"/>
                    </a:cubicBezTo>
                    <a:cubicBezTo>
                      <a:pt x="0" y="0"/>
                      <a:pt x="0" y="0"/>
                      <a:pt x="0" y="0"/>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88" name="Freeform 88"/>
              <p:cNvSpPr>
                <a:spLocks/>
              </p:cNvSpPr>
              <p:nvPr/>
            </p:nvSpPr>
            <p:spPr bwMode="auto">
              <a:xfrm>
                <a:off x="4874" y="2448"/>
                <a:ext cx="16" cy="40"/>
              </a:xfrm>
              <a:custGeom>
                <a:avLst/>
                <a:gdLst>
                  <a:gd name="T0" fmla="*/ 2 w 2"/>
                  <a:gd name="T1" fmla="*/ 5 h 5"/>
                  <a:gd name="T2" fmla="*/ 2 w 2"/>
                  <a:gd name="T3" fmla="*/ 4 h 5"/>
                  <a:gd name="T4" fmla="*/ 2 w 2"/>
                  <a:gd name="T5" fmla="*/ 0 h 5"/>
                  <a:gd name="T6" fmla="*/ 0 w 2"/>
                  <a:gd name="T7" fmla="*/ 4 h 5"/>
                  <a:gd name="T8" fmla="*/ 2 w 2"/>
                  <a:gd name="T9" fmla="*/ 5 h 5"/>
                  <a:gd name="T10" fmla="*/ 2 w 2"/>
                  <a:gd name="T11" fmla="*/ 5 h 5"/>
                  <a:gd name="T12" fmla="*/ 2 w 2"/>
                  <a:gd name="T13" fmla="*/ 5 h 5"/>
                  <a:gd name="T14" fmla="*/ 0 60000 65536"/>
                  <a:gd name="T15" fmla="*/ 0 60000 65536"/>
                  <a:gd name="T16" fmla="*/ 0 60000 65536"/>
                  <a:gd name="T17" fmla="*/ 0 60000 65536"/>
                  <a:gd name="T18" fmla="*/ 0 60000 65536"/>
                  <a:gd name="T19" fmla="*/ 0 60000 65536"/>
                  <a:gd name="T20" fmla="*/ 0 60000 65536"/>
                  <a:gd name="T21" fmla="*/ 0 w 2"/>
                  <a:gd name="T22" fmla="*/ 0 h 5"/>
                  <a:gd name="T23" fmla="*/ 2 w 2"/>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5">
                    <a:moveTo>
                      <a:pt x="2" y="5"/>
                    </a:moveTo>
                    <a:cubicBezTo>
                      <a:pt x="2" y="5"/>
                      <a:pt x="2" y="4"/>
                      <a:pt x="2" y="4"/>
                    </a:cubicBezTo>
                    <a:cubicBezTo>
                      <a:pt x="2" y="2"/>
                      <a:pt x="2" y="1"/>
                      <a:pt x="2" y="0"/>
                    </a:cubicBezTo>
                    <a:cubicBezTo>
                      <a:pt x="0" y="1"/>
                      <a:pt x="0" y="3"/>
                      <a:pt x="0" y="4"/>
                    </a:cubicBezTo>
                    <a:cubicBezTo>
                      <a:pt x="0" y="4"/>
                      <a:pt x="1" y="5"/>
                      <a:pt x="2" y="5"/>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89" name="Freeform 89"/>
              <p:cNvSpPr>
                <a:spLocks/>
              </p:cNvSpPr>
              <p:nvPr/>
            </p:nvSpPr>
            <p:spPr bwMode="auto">
              <a:xfrm>
                <a:off x="4905" y="2417"/>
                <a:ext cx="24" cy="31"/>
              </a:xfrm>
              <a:custGeom>
                <a:avLst/>
                <a:gdLst>
                  <a:gd name="T0" fmla="*/ 0 w 4"/>
                  <a:gd name="T1" fmla="*/ 1 h 4"/>
                  <a:gd name="T2" fmla="*/ 3 w 4"/>
                  <a:gd name="T3" fmla="*/ 4 h 4"/>
                  <a:gd name="T4" fmla="*/ 3 w 4"/>
                  <a:gd name="T5" fmla="*/ 4 h 4"/>
                  <a:gd name="T6" fmla="*/ 4 w 4"/>
                  <a:gd name="T7" fmla="*/ 4 h 4"/>
                  <a:gd name="T8" fmla="*/ 4 w 4"/>
                  <a:gd name="T9" fmla="*/ 4 h 4"/>
                  <a:gd name="T10" fmla="*/ 4 w 4"/>
                  <a:gd name="T11" fmla="*/ 0 h 4"/>
                  <a:gd name="T12" fmla="*/ 0 w 4"/>
                  <a:gd name="T13" fmla="*/ 1 h 4"/>
                  <a:gd name="T14" fmla="*/ 0 w 4"/>
                  <a:gd name="T15" fmla="*/ 1 h 4"/>
                  <a:gd name="T16" fmla="*/ 0 w 4"/>
                  <a:gd name="T17" fmla="*/ 1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0" y="1"/>
                    </a:moveTo>
                    <a:cubicBezTo>
                      <a:pt x="1" y="1"/>
                      <a:pt x="3" y="3"/>
                      <a:pt x="3" y="4"/>
                    </a:cubicBezTo>
                    <a:lnTo>
                      <a:pt x="4" y="4"/>
                    </a:lnTo>
                    <a:cubicBezTo>
                      <a:pt x="3" y="2"/>
                      <a:pt x="3" y="2"/>
                      <a:pt x="4" y="0"/>
                    </a:cubicBezTo>
                    <a:cubicBezTo>
                      <a:pt x="3" y="0"/>
                      <a:pt x="1" y="0"/>
                      <a:pt x="0" y="1"/>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90" name="Freeform 90"/>
              <p:cNvSpPr>
                <a:spLocks/>
              </p:cNvSpPr>
              <p:nvPr/>
            </p:nvSpPr>
            <p:spPr bwMode="auto">
              <a:xfrm>
                <a:off x="4874" y="2386"/>
                <a:ext cx="4" cy="16"/>
              </a:xfrm>
              <a:custGeom>
                <a:avLst/>
                <a:gdLst>
                  <a:gd name="T0" fmla="*/ 1 w 1"/>
                  <a:gd name="T1" fmla="*/ 2 h 2"/>
                  <a:gd name="T2" fmla="*/ 1 w 1"/>
                  <a:gd name="T3" fmla="*/ 0 h 2"/>
                  <a:gd name="T4" fmla="*/ 1 w 1"/>
                  <a:gd name="T5" fmla="*/ 2 h 2"/>
                  <a:gd name="T6" fmla="*/ 1 w 1"/>
                  <a:gd name="T7" fmla="*/ 2 h 2"/>
                  <a:gd name="T8" fmla="*/ 1 w 1"/>
                  <a:gd name="T9" fmla="*/ 2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2"/>
                    </a:moveTo>
                    <a:cubicBezTo>
                      <a:pt x="1" y="1"/>
                      <a:pt x="1" y="0"/>
                      <a:pt x="1" y="0"/>
                    </a:cubicBezTo>
                    <a:cubicBezTo>
                      <a:pt x="0" y="0"/>
                      <a:pt x="0" y="2"/>
                      <a:pt x="1" y="2"/>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91" name="Freeform 91"/>
              <p:cNvSpPr>
                <a:spLocks/>
              </p:cNvSpPr>
              <p:nvPr/>
            </p:nvSpPr>
            <p:spPr bwMode="auto">
              <a:xfrm>
                <a:off x="4859" y="2378"/>
                <a:ext cx="15" cy="16"/>
              </a:xfrm>
              <a:custGeom>
                <a:avLst/>
                <a:gdLst>
                  <a:gd name="T0" fmla="*/ 1 w 2"/>
                  <a:gd name="T1" fmla="*/ 1 h 2"/>
                  <a:gd name="T2" fmla="*/ 0 w 2"/>
                  <a:gd name="T3" fmla="*/ 2 h 2"/>
                  <a:gd name="T4" fmla="*/ 0 w 2"/>
                  <a:gd name="T5" fmla="*/ 2 h 2"/>
                  <a:gd name="T6" fmla="*/ 2 w 2"/>
                  <a:gd name="T7" fmla="*/ 1 h 2"/>
                  <a:gd name="T8" fmla="*/ 2 w 2"/>
                  <a:gd name="T9" fmla="*/ 1 h 2"/>
                  <a:gd name="T10" fmla="*/ 2 w 2"/>
                  <a:gd name="T11" fmla="*/ 0 h 2"/>
                  <a:gd name="T12" fmla="*/ 2 w 2"/>
                  <a:gd name="T13" fmla="*/ 0 h 2"/>
                  <a:gd name="T14" fmla="*/ 1 w 2"/>
                  <a:gd name="T15" fmla="*/ 1 h 2"/>
                  <a:gd name="T16" fmla="*/ 1 w 2"/>
                  <a:gd name="T17" fmla="*/ 1 h 2"/>
                  <a:gd name="T18" fmla="*/ 1 w 2"/>
                  <a:gd name="T19" fmla="*/ 1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2"/>
                  <a:gd name="T32" fmla="*/ 2 w 2"/>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2">
                    <a:moveTo>
                      <a:pt x="1" y="1"/>
                    </a:moveTo>
                    <a:lnTo>
                      <a:pt x="0" y="2"/>
                    </a:lnTo>
                    <a:cubicBezTo>
                      <a:pt x="0" y="2"/>
                      <a:pt x="1" y="2"/>
                      <a:pt x="2" y="1"/>
                    </a:cubicBezTo>
                    <a:lnTo>
                      <a:pt x="2" y="0"/>
                    </a:lnTo>
                    <a:cubicBezTo>
                      <a:pt x="1" y="0"/>
                      <a:pt x="1" y="0"/>
                      <a:pt x="1" y="1"/>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92" name="Freeform 92"/>
              <p:cNvSpPr>
                <a:spLocks/>
              </p:cNvSpPr>
              <p:nvPr/>
            </p:nvSpPr>
            <p:spPr bwMode="auto">
              <a:xfrm>
                <a:off x="4890" y="2405"/>
                <a:ext cx="15" cy="4"/>
              </a:xfrm>
              <a:custGeom>
                <a:avLst/>
                <a:gdLst>
                  <a:gd name="T0" fmla="*/ 0 w 2"/>
                  <a:gd name="T1" fmla="*/ 0 h 4"/>
                  <a:gd name="T2" fmla="*/ 2 w 2"/>
                  <a:gd name="T3" fmla="*/ 0 h 4"/>
                  <a:gd name="T4" fmla="*/ 2 w 2"/>
                  <a:gd name="T5" fmla="*/ 0 h 4"/>
                  <a:gd name="T6" fmla="*/ 2 w 2"/>
                  <a:gd name="T7" fmla="*/ 0 h 4"/>
                  <a:gd name="T8" fmla="*/ 2 w 2"/>
                  <a:gd name="T9" fmla="*/ 0 h 4"/>
                  <a:gd name="T10" fmla="*/ 0 w 2"/>
                  <a:gd name="T11" fmla="*/ 0 h 4"/>
                  <a:gd name="T12" fmla="*/ 0 w 2"/>
                  <a:gd name="T13" fmla="*/ 0 h 4"/>
                  <a:gd name="T14" fmla="*/ 0 w 2"/>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0"/>
                    </a:moveTo>
                    <a:lnTo>
                      <a:pt x="2" y="0"/>
                    </a:lnTo>
                    <a:cubicBezTo>
                      <a:pt x="1" y="0"/>
                      <a:pt x="0" y="0"/>
                      <a:pt x="0" y="0"/>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93" name="Freeform 93"/>
              <p:cNvSpPr>
                <a:spLocks/>
              </p:cNvSpPr>
              <p:nvPr/>
            </p:nvSpPr>
            <p:spPr bwMode="auto">
              <a:xfrm>
                <a:off x="4859" y="2538"/>
                <a:ext cx="19" cy="12"/>
              </a:xfrm>
              <a:custGeom>
                <a:avLst/>
                <a:gdLst>
                  <a:gd name="T0" fmla="*/ 2 w 3"/>
                  <a:gd name="T1" fmla="*/ 2 h 2"/>
                  <a:gd name="T2" fmla="*/ 3 w 3"/>
                  <a:gd name="T3" fmla="*/ 0 h 2"/>
                  <a:gd name="T4" fmla="*/ 0 w 3"/>
                  <a:gd name="T5" fmla="*/ 1 h 2"/>
                  <a:gd name="T6" fmla="*/ 2 w 3"/>
                  <a:gd name="T7" fmla="*/ 2 h 2"/>
                  <a:gd name="T8" fmla="*/ 2 w 3"/>
                  <a:gd name="T9" fmla="*/ 2 h 2"/>
                  <a:gd name="T10" fmla="*/ 2 w 3"/>
                  <a:gd name="T11" fmla="*/ 2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2" y="2"/>
                    </a:moveTo>
                    <a:cubicBezTo>
                      <a:pt x="2" y="1"/>
                      <a:pt x="3" y="1"/>
                      <a:pt x="3" y="0"/>
                    </a:cubicBezTo>
                    <a:cubicBezTo>
                      <a:pt x="2" y="0"/>
                      <a:pt x="1" y="0"/>
                      <a:pt x="0" y="1"/>
                    </a:cubicBezTo>
                    <a:cubicBezTo>
                      <a:pt x="1" y="1"/>
                      <a:pt x="1" y="2"/>
                      <a:pt x="2" y="2"/>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94" name="Freeform 94"/>
              <p:cNvSpPr>
                <a:spLocks/>
              </p:cNvSpPr>
              <p:nvPr/>
            </p:nvSpPr>
            <p:spPr bwMode="auto">
              <a:xfrm>
                <a:off x="4847" y="2550"/>
                <a:ext cx="12" cy="12"/>
              </a:xfrm>
              <a:custGeom>
                <a:avLst/>
                <a:gdLst>
                  <a:gd name="T0" fmla="*/ 2 w 2"/>
                  <a:gd name="T1" fmla="*/ 1 h 1"/>
                  <a:gd name="T2" fmla="*/ 2 w 2"/>
                  <a:gd name="T3" fmla="*/ 0 h 1"/>
                  <a:gd name="T4" fmla="*/ 2 w 2"/>
                  <a:gd name="T5" fmla="*/ 0 h 1"/>
                  <a:gd name="T6" fmla="*/ 0 w 2"/>
                  <a:gd name="T7" fmla="*/ 0 h 1"/>
                  <a:gd name="T8" fmla="*/ 0 w 2"/>
                  <a:gd name="T9" fmla="*/ 0 h 1"/>
                  <a:gd name="T10" fmla="*/ 2 w 2"/>
                  <a:gd name="T11" fmla="*/ 1 h 1"/>
                  <a:gd name="T12" fmla="*/ 2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lnTo>
                      <a:pt x="2" y="0"/>
                    </a:lnTo>
                    <a:cubicBezTo>
                      <a:pt x="1" y="0"/>
                      <a:pt x="1" y="0"/>
                      <a:pt x="0" y="0"/>
                    </a:cubicBezTo>
                    <a:lnTo>
                      <a:pt x="2" y="1"/>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95" name="Freeform 95"/>
              <p:cNvSpPr>
                <a:spLocks/>
              </p:cNvSpPr>
              <p:nvPr/>
            </p:nvSpPr>
            <p:spPr bwMode="auto">
              <a:xfrm>
                <a:off x="4917" y="2722"/>
                <a:ext cx="12" cy="12"/>
              </a:xfrm>
              <a:custGeom>
                <a:avLst/>
                <a:gdLst>
                  <a:gd name="T0" fmla="*/ 1 w 2"/>
                  <a:gd name="T1" fmla="*/ 0 h 2"/>
                  <a:gd name="T2" fmla="*/ 1 w 2"/>
                  <a:gd name="T3" fmla="*/ 2 h 2"/>
                  <a:gd name="T4" fmla="*/ 2 w 2"/>
                  <a:gd name="T5" fmla="*/ 0 h 2"/>
                  <a:gd name="T6" fmla="*/ 2 w 2"/>
                  <a:gd name="T7" fmla="*/ 0 h 2"/>
                  <a:gd name="T8" fmla="*/ 1 w 2"/>
                  <a:gd name="T9" fmla="*/ 0 h 2"/>
                  <a:gd name="T10" fmla="*/ 1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1" y="0"/>
                    </a:moveTo>
                    <a:cubicBezTo>
                      <a:pt x="1" y="1"/>
                      <a:pt x="0" y="2"/>
                      <a:pt x="1" y="2"/>
                    </a:cubicBezTo>
                    <a:cubicBezTo>
                      <a:pt x="1" y="1"/>
                      <a:pt x="2" y="0"/>
                      <a:pt x="2" y="0"/>
                    </a:cubicBezTo>
                    <a:lnTo>
                      <a:pt x="1" y="0"/>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96" name="Freeform 96"/>
              <p:cNvSpPr>
                <a:spLocks/>
              </p:cNvSpPr>
              <p:nvPr/>
            </p:nvSpPr>
            <p:spPr bwMode="auto">
              <a:xfrm>
                <a:off x="4952" y="2750"/>
                <a:ext cx="20" cy="23"/>
              </a:xfrm>
              <a:custGeom>
                <a:avLst/>
                <a:gdLst>
                  <a:gd name="T0" fmla="*/ 0 w 3"/>
                  <a:gd name="T1" fmla="*/ 1 h 3"/>
                  <a:gd name="T2" fmla="*/ 1 w 3"/>
                  <a:gd name="T3" fmla="*/ 3 h 3"/>
                  <a:gd name="T4" fmla="*/ 3 w 3"/>
                  <a:gd name="T5" fmla="*/ 1 h 3"/>
                  <a:gd name="T6" fmla="*/ 0 w 3"/>
                  <a:gd name="T7" fmla="*/ 0 h 3"/>
                  <a:gd name="T8" fmla="*/ 0 w 3"/>
                  <a:gd name="T9" fmla="*/ 1 h 3"/>
                  <a:gd name="T10" fmla="*/ 0 w 3"/>
                  <a:gd name="T11" fmla="*/ 1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cubicBezTo>
                      <a:pt x="0" y="2"/>
                      <a:pt x="0" y="3"/>
                      <a:pt x="1" y="3"/>
                    </a:cubicBezTo>
                    <a:cubicBezTo>
                      <a:pt x="2" y="3"/>
                      <a:pt x="3" y="2"/>
                      <a:pt x="3" y="1"/>
                    </a:cubicBezTo>
                    <a:cubicBezTo>
                      <a:pt x="2" y="0"/>
                      <a:pt x="1" y="1"/>
                      <a:pt x="0" y="0"/>
                    </a:cubicBezTo>
                    <a:cubicBezTo>
                      <a:pt x="0" y="0"/>
                      <a:pt x="0" y="1"/>
                      <a:pt x="0" y="1"/>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97" name="Freeform 97"/>
              <p:cNvSpPr>
                <a:spLocks/>
              </p:cNvSpPr>
              <p:nvPr/>
            </p:nvSpPr>
            <p:spPr bwMode="auto">
              <a:xfrm>
                <a:off x="4917" y="2867"/>
                <a:ext cx="8" cy="8"/>
              </a:xfrm>
              <a:custGeom>
                <a:avLst/>
                <a:gdLst>
                  <a:gd name="T0" fmla="*/ 1 w 1"/>
                  <a:gd name="T1" fmla="*/ 1 h 1"/>
                  <a:gd name="T2" fmla="*/ 1 w 1"/>
                  <a:gd name="T3" fmla="*/ 0 h 1"/>
                  <a:gd name="T4" fmla="*/ 1 w 1"/>
                  <a:gd name="T5" fmla="*/ 0 h 1"/>
                  <a:gd name="T6" fmla="*/ 1 w 1"/>
                  <a:gd name="T7" fmla="*/ 1 h 1"/>
                  <a:gd name="T8" fmla="*/ 1 w 1"/>
                  <a:gd name="T9" fmla="*/ 1 h 1"/>
                  <a:gd name="T10" fmla="*/ 1 w 1"/>
                  <a:gd name="T11" fmla="*/ 1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1" y="1"/>
                    </a:moveTo>
                    <a:lnTo>
                      <a:pt x="1" y="0"/>
                    </a:lnTo>
                    <a:cubicBezTo>
                      <a:pt x="0" y="0"/>
                      <a:pt x="0" y="1"/>
                      <a:pt x="1" y="1"/>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98" name="Freeform 98"/>
              <p:cNvSpPr>
                <a:spLocks/>
              </p:cNvSpPr>
              <p:nvPr/>
            </p:nvSpPr>
            <p:spPr bwMode="auto">
              <a:xfrm>
                <a:off x="3070" y="1822"/>
                <a:ext cx="0" cy="4"/>
              </a:xfrm>
              <a:custGeom>
                <a:avLst/>
                <a:gdLst>
                  <a:gd name="T0" fmla="*/ 0 h 4"/>
                  <a:gd name="T1" fmla="*/ 0 h 4"/>
                  <a:gd name="T2" fmla="*/ 0 h 4"/>
                  <a:gd name="T3" fmla="*/ 0 h 4"/>
                  <a:gd name="T4" fmla="*/ 0 h 4"/>
                  <a:gd name="T5" fmla="*/ 0 60000 65536"/>
                  <a:gd name="T6" fmla="*/ 0 60000 65536"/>
                  <a:gd name="T7" fmla="*/ 0 60000 65536"/>
                  <a:gd name="T8" fmla="*/ 0 60000 65536"/>
                  <a:gd name="T9" fmla="*/ 0 60000 65536"/>
                  <a:gd name="T10" fmla="*/ 0 h 4"/>
                  <a:gd name="T11" fmla="*/ 4 h 4"/>
                </a:gdLst>
                <a:ahLst/>
                <a:cxnLst>
                  <a:cxn ang="T5">
                    <a:pos x="0" y="T0"/>
                  </a:cxn>
                  <a:cxn ang="T6">
                    <a:pos x="0" y="T1"/>
                  </a:cxn>
                  <a:cxn ang="T7">
                    <a:pos x="0" y="T2"/>
                  </a:cxn>
                  <a:cxn ang="T8">
                    <a:pos x="0" y="T3"/>
                  </a:cxn>
                  <a:cxn ang="T9">
                    <a:pos x="0" y="T4"/>
                  </a:cxn>
                </a:cxnLst>
                <a:rect l="0" t="T10" r="0" b="T11"/>
                <a:pathLst>
                  <a:path h="4">
                    <a:moveTo>
                      <a:pt x="0" y="0"/>
                    </a:moveTo>
                    <a:cubicBezTo>
                      <a:pt x="0" y="0"/>
                      <a:pt x="0" y="0"/>
                      <a:pt x="0" y="0"/>
                    </a:cubicBezTo>
                    <a:cubicBezTo>
                      <a:pt x="0" y="0"/>
                      <a:pt x="0" y="0"/>
                      <a:pt x="0" y="0"/>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99" name="Freeform 99"/>
              <p:cNvSpPr>
                <a:spLocks/>
              </p:cNvSpPr>
              <p:nvPr/>
            </p:nvSpPr>
            <p:spPr bwMode="auto">
              <a:xfrm>
                <a:off x="2769" y="1032"/>
                <a:ext cx="172" cy="59"/>
              </a:xfrm>
              <a:custGeom>
                <a:avLst/>
                <a:gdLst>
                  <a:gd name="T0" fmla="*/ 2 w 24"/>
                  <a:gd name="T1" fmla="*/ 1 h 8"/>
                  <a:gd name="T2" fmla="*/ 4 w 24"/>
                  <a:gd name="T3" fmla="*/ 1 h 8"/>
                  <a:gd name="T4" fmla="*/ 4 w 24"/>
                  <a:gd name="T5" fmla="*/ 1 h 8"/>
                  <a:gd name="T6" fmla="*/ 3 w 24"/>
                  <a:gd name="T7" fmla="*/ 2 h 8"/>
                  <a:gd name="T8" fmla="*/ 4 w 24"/>
                  <a:gd name="T9" fmla="*/ 2 h 8"/>
                  <a:gd name="T10" fmla="*/ 4 w 24"/>
                  <a:gd name="T11" fmla="*/ 2 h 8"/>
                  <a:gd name="T12" fmla="*/ 5 w 24"/>
                  <a:gd name="T13" fmla="*/ 1 h 8"/>
                  <a:gd name="T14" fmla="*/ 7 w 24"/>
                  <a:gd name="T15" fmla="*/ 2 h 8"/>
                  <a:gd name="T16" fmla="*/ 7 w 24"/>
                  <a:gd name="T17" fmla="*/ 2 h 8"/>
                  <a:gd name="T18" fmla="*/ 7 w 24"/>
                  <a:gd name="T19" fmla="*/ 1 h 8"/>
                  <a:gd name="T20" fmla="*/ 7 w 24"/>
                  <a:gd name="T21" fmla="*/ 1 h 8"/>
                  <a:gd name="T22" fmla="*/ 11 w 24"/>
                  <a:gd name="T23" fmla="*/ 1 h 8"/>
                  <a:gd name="T24" fmla="*/ 12 w 24"/>
                  <a:gd name="T25" fmla="*/ 1 h 8"/>
                  <a:gd name="T26" fmla="*/ 13 w 24"/>
                  <a:gd name="T27" fmla="*/ 0 h 8"/>
                  <a:gd name="T28" fmla="*/ 13 w 24"/>
                  <a:gd name="T29" fmla="*/ 0 h 8"/>
                  <a:gd name="T30" fmla="*/ 14 w 24"/>
                  <a:gd name="T31" fmla="*/ 0 h 8"/>
                  <a:gd name="T32" fmla="*/ 14 w 24"/>
                  <a:gd name="T33" fmla="*/ 0 h 8"/>
                  <a:gd name="T34" fmla="*/ 15 w 24"/>
                  <a:gd name="T35" fmla="*/ 1 h 8"/>
                  <a:gd name="T36" fmla="*/ 16 w 24"/>
                  <a:gd name="T37" fmla="*/ 0 h 8"/>
                  <a:gd name="T38" fmla="*/ 19 w 24"/>
                  <a:gd name="T39" fmla="*/ 0 h 8"/>
                  <a:gd name="T40" fmla="*/ 24 w 24"/>
                  <a:gd name="T41" fmla="*/ 1 h 8"/>
                  <a:gd name="T42" fmla="*/ 24 w 24"/>
                  <a:gd name="T43" fmla="*/ 1 h 8"/>
                  <a:gd name="T44" fmla="*/ 24 w 24"/>
                  <a:gd name="T45" fmla="*/ 2 h 8"/>
                  <a:gd name="T46" fmla="*/ 24 w 24"/>
                  <a:gd name="T47" fmla="*/ 2 h 8"/>
                  <a:gd name="T48" fmla="*/ 24 w 24"/>
                  <a:gd name="T49" fmla="*/ 3 h 8"/>
                  <a:gd name="T50" fmla="*/ 21 w 24"/>
                  <a:gd name="T51" fmla="*/ 2 h 8"/>
                  <a:gd name="T52" fmla="*/ 21 w 24"/>
                  <a:gd name="T53" fmla="*/ 2 h 8"/>
                  <a:gd name="T54" fmla="*/ 19 w 24"/>
                  <a:gd name="T55" fmla="*/ 2 h 8"/>
                  <a:gd name="T56" fmla="*/ 19 w 24"/>
                  <a:gd name="T57" fmla="*/ 2 h 8"/>
                  <a:gd name="T58" fmla="*/ 22 w 24"/>
                  <a:gd name="T59" fmla="*/ 5 h 8"/>
                  <a:gd name="T60" fmla="*/ 20 w 24"/>
                  <a:gd name="T61" fmla="*/ 7 h 8"/>
                  <a:gd name="T62" fmla="*/ 18 w 24"/>
                  <a:gd name="T63" fmla="*/ 6 h 8"/>
                  <a:gd name="T64" fmla="*/ 17 w 24"/>
                  <a:gd name="T65" fmla="*/ 4 h 8"/>
                  <a:gd name="T66" fmla="*/ 14 w 24"/>
                  <a:gd name="T67" fmla="*/ 4 h 8"/>
                  <a:gd name="T68" fmla="*/ 11 w 24"/>
                  <a:gd name="T69" fmla="*/ 8 h 8"/>
                  <a:gd name="T70" fmla="*/ 5 w 24"/>
                  <a:gd name="T71" fmla="*/ 5 h 8"/>
                  <a:gd name="T72" fmla="*/ 0 w 24"/>
                  <a:gd name="T73" fmla="*/ 2 h 8"/>
                  <a:gd name="T74" fmla="*/ 2 w 24"/>
                  <a:gd name="T75" fmla="*/ 1 h 8"/>
                  <a:gd name="T76" fmla="*/ 2 w 24"/>
                  <a:gd name="T77" fmla="*/ 1 h 8"/>
                  <a:gd name="T78" fmla="*/ 2 w 24"/>
                  <a:gd name="T79" fmla="*/ 1 h 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
                  <a:gd name="T121" fmla="*/ 0 h 8"/>
                  <a:gd name="T122" fmla="*/ 24 w 24"/>
                  <a:gd name="T123" fmla="*/ 8 h 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 h="8">
                    <a:moveTo>
                      <a:pt x="2" y="1"/>
                    </a:moveTo>
                    <a:cubicBezTo>
                      <a:pt x="3" y="1"/>
                      <a:pt x="3" y="1"/>
                      <a:pt x="4" y="1"/>
                    </a:cubicBezTo>
                    <a:lnTo>
                      <a:pt x="3" y="2"/>
                    </a:lnTo>
                    <a:lnTo>
                      <a:pt x="4" y="2"/>
                    </a:lnTo>
                    <a:cubicBezTo>
                      <a:pt x="4" y="1"/>
                      <a:pt x="5" y="1"/>
                      <a:pt x="5" y="1"/>
                    </a:cubicBezTo>
                    <a:cubicBezTo>
                      <a:pt x="7" y="1"/>
                      <a:pt x="7" y="1"/>
                      <a:pt x="7" y="2"/>
                    </a:cubicBezTo>
                    <a:lnTo>
                      <a:pt x="7" y="1"/>
                    </a:lnTo>
                    <a:cubicBezTo>
                      <a:pt x="9" y="1"/>
                      <a:pt x="10" y="1"/>
                      <a:pt x="11" y="1"/>
                    </a:cubicBezTo>
                    <a:cubicBezTo>
                      <a:pt x="11" y="1"/>
                      <a:pt x="12" y="1"/>
                      <a:pt x="12" y="1"/>
                    </a:cubicBezTo>
                    <a:cubicBezTo>
                      <a:pt x="12" y="1"/>
                      <a:pt x="13" y="0"/>
                      <a:pt x="13" y="0"/>
                    </a:cubicBezTo>
                    <a:lnTo>
                      <a:pt x="14" y="0"/>
                    </a:lnTo>
                    <a:cubicBezTo>
                      <a:pt x="14" y="0"/>
                      <a:pt x="15" y="1"/>
                      <a:pt x="15" y="1"/>
                    </a:cubicBezTo>
                    <a:cubicBezTo>
                      <a:pt x="15" y="1"/>
                      <a:pt x="16" y="0"/>
                      <a:pt x="16" y="0"/>
                    </a:cubicBezTo>
                    <a:cubicBezTo>
                      <a:pt x="17" y="1"/>
                      <a:pt x="18" y="0"/>
                      <a:pt x="19" y="0"/>
                    </a:cubicBezTo>
                    <a:cubicBezTo>
                      <a:pt x="21" y="0"/>
                      <a:pt x="22" y="1"/>
                      <a:pt x="24" y="1"/>
                    </a:cubicBezTo>
                    <a:lnTo>
                      <a:pt x="24" y="2"/>
                    </a:lnTo>
                    <a:cubicBezTo>
                      <a:pt x="24" y="2"/>
                      <a:pt x="24" y="3"/>
                      <a:pt x="24" y="3"/>
                    </a:cubicBezTo>
                    <a:cubicBezTo>
                      <a:pt x="23" y="3"/>
                      <a:pt x="22" y="3"/>
                      <a:pt x="21" y="2"/>
                    </a:cubicBezTo>
                    <a:lnTo>
                      <a:pt x="19" y="2"/>
                    </a:lnTo>
                    <a:cubicBezTo>
                      <a:pt x="19" y="4"/>
                      <a:pt x="21" y="5"/>
                      <a:pt x="22" y="5"/>
                    </a:cubicBezTo>
                    <a:cubicBezTo>
                      <a:pt x="22" y="6"/>
                      <a:pt x="21" y="7"/>
                      <a:pt x="20" y="7"/>
                    </a:cubicBezTo>
                    <a:cubicBezTo>
                      <a:pt x="19" y="7"/>
                      <a:pt x="19" y="6"/>
                      <a:pt x="18" y="6"/>
                    </a:cubicBezTo>
                    <a:cubicBezTo>
                      <a:pt x="17" y="6"/>
                      <a:pt x="17" y="5"/>
                      <a:pt x="17" y="4"/>
                    </a:cubicBezTo>
                    <a:cubicBezTo>
                      <a:pt x="16" y="4"/>
                      <a:pt x="15" y="4"/>
                      <a:pt x="14" y="4"/>
                    </a:cubicBezTo>
                    <a:cubicBezTo>
                      <a:pt x="14" y="4"/>
                      <a:pt x="11" y="7"/>
                      <a:pt x="11" y="8"/>
                    </a:cubicBezTo>
                    <a:cubicBezTo>
                      <a:pt x="7" y="8"/>
                      <a:pt x="7" y="6"/>
                      <a:pt x="5" y="5"/>
                    </a:cubicBezTo>
                    <a:cubicBezTo>
                      <a:pt x="4" y="4"/>
                      <a:pt x="2" y="4"/>
                      <a:pt x="0" y="2"/>
                    </a:cubicBezTo>
                    <a:cubicBezTo>
                      <a:pt x="1" y="1"/>
                      <a:pt x="2" y="1"/>
                      <a:pt x="2" y="1"/>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00" name="Freeform 100"/>
              <p:cNvSpPr>
                <a:spLocks/>
              </p:cNvSpPr>
              <p:nvPr/>
            </p:nvSpPr>
            <p:spPr bwMode="auto">
              <a:xfrm>
                <a:off x="2812" y="1482"/>
                <a:ext cx="20" cy="31"/>
              </a:xfrm>
              <a:custGeom>
                <a:avLst/>
                <a:gdLst>
                  <a:gd name="T0" fmla="*/ 0 w 3"/>
                  <a:gd name="T1" fmla="*/ 0 h 4"/>
                  <a:gd name="T2" fmla="*/ 0 w 3"/>
                  <a:gd name="T3" fmla="*/ 1 h 4"/>
                  <a:gd name="T4" fmla="*/ 1 w 3"/>
                  <a:gd name="T5" fmla="*/ 4 h 4"/>
                  <a:gd name="T6" fmla="*/ 3 w 3"/>
                  <a:gd name="T7" fmla="*/ 2 h 4"/>
                  <a:gd name="T8" fmla="*/ 2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0" y="0"/>
                    </a:moveTo>
                    <a:cubicBezTo>
                      <a:pt x="0" y="1"/>
                      <a:pt x="0" y="1"/>
                      <a:pt x="0" y="1"/>
                    </a:cubicBezTo>
                    <a:cubicBezTo>
                      <a:pt x="0" y="2"/>
                      <a:pt x="1" y="3"/>
                      <a:pt x="1" y="4"/>
                    </a:cubicBezTo>
                    <a:cubicBezTo>
                      <a:pt x="2" y="3"/>
                      <a:pt x="3" y="3"/>
                      <a:pt x="3" y="2"/>
                    </a:cubicBezTo>
                    <a:cubicBezTo>
                      <a:pt x="3" y="1"/>
                      <a:pt x="2" y="1"/>
                      <a:pt x="2" y="0"/>
                    </a:cubicBezTo>
                    <a:cubicBezTo>
                      <a:pt x="1" y="1"/>
                      <a:pt x="1" y="1"/>
                      <a:pt x="0" y="0"/>
                    </a:cubicBezTo>
                  </a:path>
                </a:pathLst>
              </a:custGeom>
              <a:solidFill>
                <a:srgbClr val="002967"/>
              </a:solidFill>
              <a:ln w="1905">
                <a:solidFill>
                  <a:sysClr val="window" lastClr="FFFFFF">
                    <a:lumMod val="85000"/>
                  </a:sysClr>
                </a:solidFill>
                <a:round/>
                <a:headEnd/>
                <a:tailEnd/>
              </a:ln>
            </p:spPr>
            <p:txBody>
              <a:bodyPr anchor="ctr"/>
              <a:lstStyle/>
              <a:p>
                <a:pPr>
                  <a:defRPr/>
                </a:pPr>
                <a:endParaRPr lang="en-US" altLang="en-US" sz="800" kern="0" dirty="0">
                  <a:latin typeface="Trebuchet MS" panose="020B0603020202020204" pitchFamily="34" charset="0"/>
                  <a:cs typeface="Calibri" panose="020F0502020204030204" pitchFamily="34" charset="0"/>
                </a:endParaRPr>
              </a:p>
            </p:txBody>
          </p:sp>
          <p:sp>
            <p:nvSpPr>
              <p:cNvPr id="101" name="Freeform 101"/>
              <p:cNvSpPr>
                <a:spLocks/>
              </p:cNvSpPr>
              <p:nvPr/>
            </p:nvSpPr>
            <p:spPr bwMode="auto">
              <a:xfrm>
                <a:off x="3149" y="1024"/>
                <a:ext cx="74" cy="16"/>
              </a:xfrm>
              <a:custGeom>
                <a:avLst/>
                <a:gdLst>
                  <a:gd name="T0" fmla="*/ 1 w 10"/>
                  <a:gd name="T1" fmla="*/ 1 h 2"/>
                  <a:gd name="T2" fmla="*/ 3 w 10"/>
                  <a:gd name="T3" fmla="*/ 1 h 2"/>
                  <a:gd name="T4" fmla="*/ 3 w 10"/>
                  <a:gd name="T5" fmla="*/ 1 h 2"/>
                  <a:gd name="T6" fmla="*/ 3 w 10"/>
                  <a:gd name="T7" fmla="*/ 2 h 2"/>
                  <a:gd name="T8" fmla="*/ 6 w 10"/>
                  <a:gd name="T9" fmla="*/ 2 h 2"/>
                  <a:gd name="T10" fmla="*/ 6 w 10"/>
                  <a:gd name="T11" fmla="*/ 2 h 2"/>
                  <a:gd name="T12" fmla="*/ 10 w 10"/>
                  <a:gd name="T13" fmla="*/ 0 h 2"/>
                  <a:gd name="T14" fmla="*/ 7 w 10"/>
                  <a:gd name="T15" fmla="*/ 0 h 2"/>
                  <a:gd name="T16" fmla="*/ 5 w 10"/>
                  <a:gd name="T17" fmla="*/ 0 h 2"/>
                  <a:gd name="T18" fmla="*/ 2 w 10"/>
                  <a:gd name="T19" fmla="*/ 0 h 2"/>
                  <a:gd name="T20" fmla="*/ 0 w 10"/>
                  <a:gd name="T21" fmla="*/ 1 h 2"/>
                  <a:gd name="T22" fmla="*/ 1 w 10"/>
                  <a:gd name="T23" fmla="*/ 1 h 2"/>
                  <a:gd name="T24" fmla="*/ 1 w 10"/>
                  <a:gd name="T25" fmla="*/ 1 h 2"/>
                  <a:gd name="T26" fmla="*/ 1 w 10"/>
                  <a:gd name="T27" fmla="*/ 1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2"/>
                  <a:gd name="T44" fmla="*/ 10 w 10"/>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2">
                    <a:moveTo>
                      <a:pt x="1" y="1"/>
                    </a:moveTo>
                    <a:cubicBezTo>
                      <a:pt x="2" y="1"/>
                      <a:pt x="3" y="1"/>
                      <a:pt x="3" y="1"/>
                    </a:cubicBezTo>
                    <a:lnTo>
                      <a:pt x="3" y="2"/>
                    </a:lnTo>
                    <a:lnTo>
                      <a:pt x="6" y="2"/>
                    </a:lnTo>
                    <a:cubicBezTo>
                      <a:pt x="6" y="1"/>
                      <a:pt x="9" y="0"/>
                      <a:pt x="10" y="0"/>
                    </a:cubicBezTo>
                    <a:cubicBezTo>
                      <a:pt x="8" y="0"/>
                      <a:pt x="7" y="0"/>
                      <a:pt x="7" y="0"/>
                    </a:cubicBezTo>
                    <a:cubicBezTo>
                      <a:pt x="6" y="1"/>
                      <a:pt x="5" y="0"/>
                      <a:pt x="5" y="0"/>
                    </a:cubicBezTo>
                    <a:cubicBezTo>
                      <a:pt x="5" y="0"/>
                      <a:pt x="3" y="0"/>
                      <a:pt x="2" y="0"/>
                    </a:cubicBezTo>
                    <a:cubicBezTo>
                      <a:pt x="2" y="1"/>
                      <a:pt x="0" y="1"/>
                      <a:pt x="0" y="1"/>
                    </a:cubicBezTo>
                    <a:cubicBezTo>
                      <a:pt x="0" y="1"/>
                      <a:pt x="0" y="1"/>
                      <a:pt x="1" y="1"/>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02" name="Freeform 102"/>
              <p:cNvSpPr>
                <a:spLocks/>
              </p:cNvSpPr>
              <p:nvPr/>
            </p:nvSpPr>
            <p:spPr bwMode="auto">
              <a:xfrm>
                <a:off x="3242" y="1008"/>
                <a:ext cx="51" cy="24"/>
              </a:xfrm>
              <a:custGeom>
                <a:avLst/>
                <a:gdLst>
                  <a:gd name="T0" fmla="*/ 5 w 7"/>
                  <a:gd name="T1" fmla="*/ 0 h 3"/>
                  <a:gd name="T2" fmla="*/ 7 w 7"/>
                  <a:gd name="T3" fmla="*/ 0 h 3"/>
                  <a:gd name="T4" fmla="*/ 6 w 7"/>
                  <a:gd name="T5" fmla="*/ 0 h 3"/>
                  <a:gd name="T6" fmla="*/ 6 w 7"/>
                  <a:gd name="T7" fmla="*/ 2 h 3"/>
                  <a:gd name="T8" fmla="*/ 4 w 7"/>
                  <a:gd name="T9" fmla="*/ 3 h 3"/>
                  <a:gd name="T10" fmla="*/ 1 w 7"/>
                  <a:gd name="T11" fmla="*/ 2 h 3"/>
                  <a:gd name="T12" fmla="*/ 5 w 7"/>
                  <a:gd name="T13" fmla="*/ 0 h 3"/>
                  <a:gd name="T14" fmla="*/ 5 w 7"/>
                  <a:gd name="T15" fmla="*/ 0 h 3"/>
                  <a:gd name="T16" fmla="*/ 5 w 7"/>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3"/>
                  <a:gd name="T29" fmla="*/ 7 w 7"/>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3">
                    <a:moveTo>
                      <a:pt x="5" y="0"/>
                    </a:moveTo>
                    <a:cubicBezTo>
                      <a:pt x="6" y="0"/>
                      <a:pt x="7" y="0"/>
                      <a:pt x="7" y="0"/>
                    </a:cubicBezTo>
                    <a:cubicBezTo>
                      <a:pt x="7" y="0"/>
                      <a:pt x="7" y="1"/>
                      <a:pt x="6" y="0"/>
                    </a:cubicBezTo>
                    <a:cubicBezTo>
                      <a:pt x="6" y="1"/>
                      <a:pt x="6" y="2"/>
                      <a:pt x="6" y="2"/>
                    </a:cubicBezTo>
                    <a:cubicBezTo>
                      <a:pt x="5" y="2"/>
                      <a:pt x="5" y="3"/>
                      <a:pt x="4" y="3"/>
                    </a:cubicBezTo>
                    <a:cubicBezTo>
                      <a:pt x="3" y="3"/>
                      <a:pt x="0" y="2"/>
                      <a:pt x="1" y="2"/>
                    </a:cubicBezTo>
                    <a:cubicBezTo>
                      <a:pt x="3" y="2"/>
                      <a:pt x="4" y="1"/>
                      <a:pt x="5" y="0"/>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03" name="Freeform 103"/>
              <p:cNvSpPr>
                <a:spLocks/>
              </p:cNvSpPr>
              <p:nvPr/>
            </p:nvSpPr>
            <p:spPr bwMode="auto">
              <a:xfrm>
                <a:off x="3270" y="1008"/>
                <a:ext cx="102" cy="32"/>
              </a:xfrm>
              <a:custGeom>
                <a:avLst/>
                <a:gdLst>
                  <a:gd name="T0" fmla="*/ 6 w 14"/>
                  <a:gd name="T1" fmla="*/ 4 h 4"/>
                  <a:gd name="T2" fmla="*/ 10 w 14"/>
                  <a:gd name="T3" fmla="*/ 2 h 4"/>
                  <a:gd name="T4" fmla="*/ 12 w 14"/>
                  <a:gd name="T5" fmla="*/ 3 h 4"/>
                  <a:gd name="T6" fmla="*/ 13 w 14"/>
                  <a:gd name="T7" fmla="*/ 3 h 4"/>
                  <a:gd name="T8" fmla="*/ 14 w 14"/>
                  <a:gd name="T9" fmla="*/ 2 h 4"/>
                  <a:gd name="T10" fmla="*/ 11 w 14"/>
                  <a:gd name="T11" fmla="*/ 2 h 4"/>
                  <a:gd name="T12" fmla="*/ 9 w 14"/>
                  <a:gd name="T13" fmla="*/ 2 h 4"/>
                  <a:gd name="T14" fmla="*/ 9 w 14"/>
                  <a:gd name="T15" fmla="*/ 2 h 4"/>
                  <a:gd name="T16" fmla="*/ 8 w 14"/>
                  <a:gd name="T17" fmla="*/ 2 h 4"/>
                  <a:gd name="T18" fmla="*/ 8 w 14"/>
                  <a:gd name="T19" fmla="*/ 2 h 4"/>
                  <a:gd name="T20" fmla="*/ 10 w 14"/>
                  <a:gd name="T21" fmla="*/ 0 h 4"/>
                  <a:gd name="T22" fmla="*/ 10 w 14"/>
                  <a:gd name="T23" fmla="*/ 0 h 4"/>
                  <a:gd name="T24" fmla="*/ 9 w 14"/>
                  <a:gd name="T25" fmla="*/ 0 h 4"/>
                  <a:gd name="T26" fmla="*/ 9 w 14"/>
                  <a:gd name="T27" fmla="*/ 0 h 4"/>
                  <a:gd name="T28" fmla="*/ 5 w 14"/>
                  <a:gd name="T29" fmla="*/ 3 h 4"/>
                  <a:gd name="T30" fmla="*/ 0 w 14"/>
                  <a:gd name="T31" fmla="*/ 4 h 4"/>
                  <a:gd name="T32" fmla="*/ 6 w 14"/>
                  <a:gd name="T33" fmla="*/ 4 h 4"/>
                  <a:gd name="T34" fmla="*/ 6 w 14"/>
                  <a:gd name="T35" fmla="*/ 4 h 4"/>
                  <a:gd name="T36" fmla="*/ 6 w 14"/>
                  <a:gd name="T37" fmla="*/ 4 h 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
                  <a:gd name="T58" fmla="*/ 0 h 4"/>
                  <a:gd name="T59" fmla="*/ 14 w 14"/>
                  <a:gd name="T60" fmla="*/ 4 h 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 h="4">
                    <a:moveTo>
                      <a:pt x="6" y="4"/>
                    </a:moveTo>
                    <a:cubicBezTo>
                      <a:pt x="7" y="4"/>
                      <a:pt x="9" y="3"/>
                      <a:pt x="10" y="2"/>
                    </a:cubicBezTo>
                    <a:cubicBezTo>
                      <a:pt x="10" y="3"/>
                      <a:pt x="11" y="3"/>
                      <a:pt x="12" y="3"/>
                    </a:cubicBezTo>
                    <a:cubicBezTo>
                      <a:pt x="12" y="3"/>
                      <a:pt x="13" y="3"/>
                      <a:pt x="13" y="3"/>
                    </a:cubicBezTo>
                    <a:cubicBezTo>
                      <a:pt x="13" y="2"/>
                      <a:pt x="14" y="2"/>
                      <a:pt x="14" y="2"/>
                    </a:cubicBezTo>
                    <a:cubicBezTo>
                      <a:pt x="12" y="2"/>
                      <a:pt x="11" y="2"/>
                      <a:pt x="11" y="2"/>
                    </a:cubicBezTo>
                    <a:cubicBezTo>
                      <a:pt x="10" y="2"/>
                      <a:pt x="10" y="2"/>
                      <a:pt x="9" y="2"/>
                    </a:cubicBezTo>
                    <a:lnTo>
                      <a:pt x="8" y="2"/>
                    </a:lnTo>
                    <a:cubicBezTo>
                      <a:pt x="8" y="1"/>
                      <a:pt x="10" y="1"/>
                      <a:pt x="10" y="0"/>
                    </a:cubicBezTo>
                    <a:lnTo>
                      <a:pt x="9" y="0"/>
                    </a:lnTo>
                    <a:cubicBezTo>
                      <a:pt x="8" y="1"/>
                      <a:pt x="6" y="2"/>
                      <a:pt x="5" y="3"/>
                    </a:cubicBezTo>
                    <a:cubicBezTo>
                      <a:pt x="4" y="4"/>
                      <a:pt x="1" y="3"/>
                      <a:pt x="0" y="4"/>
                    </a:cubicBezTo>
                    <a:cubicBezTo>
                      <a:pt x="3" y="4"/>
                      <a:pt x="5" y="4"/>
                      <a:pt x="6" y="4"/>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04" name="Freeform 104"/>
              <p:cNvSpPr>
                <a:spLocks/>
              </p:cNvSpPr>
              <p:nvPr/>
            </p:nvSpPr>
            <p:spPr bwMode="auto">
              <a:xfrm>
                <a:off x="3579" y="1138"/>
                <a:ext cx="31" cy="15"/>
              </a:xfrm>
              <a:custGeom>
                <a:avLst/>
                <a:gdLst>
                  <a:gd name="T0" fmla="*/ 4 w 4"/>
                  <a:gd name="T1" fmla="*/ 0 h 2"/>
                  <a:gd name="T2" fmla="*/ 4 w 4"/>
                  <a:gd name="T3" fmla="*/ 1 h 2"/>
                  <a:gd name="T4" fmla="*/ 2 w 4"/>
                  <a:gd name="T5" fmla="*/ 2 h 2"/>
                  <a:gd name="T6" fmla="*/ 0 w 4"/>
                  <a:gd name="T7" fmla="*/ 2 h 2"/>
                  <a:gd name="T8" fmla="*/ 4 w 4"/>
                  <a:gd name="T9" fmla="*/ 0 h 2"/>
                  <a:gd name="T10" fmla="*/ 4 w 4"/>
                  <a:gd name="T11" fmla="*/ 0 h 2"/>
                  <a:gd name="T12" fmla="*/ 4 w 4"/>
                  <a:gd name="T13" fmla="*/ 0 h 2"/>
                  <a:gd name="T14" fmla="*/ 0 60000 65536"/>
                  <a:gd name="T15" fmla="*/ 0 60000 65536"/>
                  <a:gd name="T16" fmla="*/ 0 60000 65536"/>
                  <a:gd name="T17" fmla="*/ 0 60000 65536"/>
                  <a:gd name="T18" fmla="*/ 0 60000 65536"/>
                  <a:gd name="T19" fmla="*/ 0 60000 65536"/>
                  <a:gd name="T20" fmla="*/ 0 60000 65536"/>
                  <a:gd name="T21" fmla="*/ 0 w 4"/>
                  <a:gd name="T22" fmla="*/ 0 h 2"/>
                  <a:gd name="T23" fmla="*/ 4 w 4"/>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
                    <a:moveTo>
                      <a:pt x="4" y="0"/>
                    </a:moveTo>
                    <a:cubicBezTo>
                      <a:pt x="4" y="0"/>
                      <a:pt x="4" y="1"/>
                      <a:pt x="4" y="1"/>
                    </a:cubicBezTo>
                    <a:cubicBezTo>
                      <a:pt x="4" y="2"/>
                      <a:pt x="3" y="2"/>
                      <a:pt x="2" y="2"/>
                    </a:cubicBezTo>
                    <a:cubicBezTo>
                      <a:pt x="1" y="2"/>
                      <a:pt x="0" y="2"/>
                      <a:pt x="0" y="2"/>
                    </a:cubicBezTo>
                    <a:cubicBezTo>
                      <a:pt x="1" y="2"/>
                      <a:pt x="2" y="0"/>
                      <a:pt x="4" y="0"/>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05" name="Freeform 105"/>
              <p:cNvSpPr>
                <a:spLocks/>
              </p:cNvSpPr>
              <p:nvPr/>
            </p:nvSpPr>
            <p:spPr bwMode="auto">
              <a:xfrm>
                <a:off x="3673" y="1012"/>
                <a:ext cx="74" cy="28"/>
              </a:xfrm>
              <a:custGeom>
                <a:avLst/>
                <a:gdLst>
                  <a:gd name="T0" fmla="*/ 3 w 10"/>
                  <a:gd name="T1" fmla="*/ 0 h 3"/>
                  <a:gd name="T2" fmla="*/ 10 w 10"/>
                  <a:gd name="T3" fmla="*/ 1 h 3"/>
                  <a:gd name="T4" fmla="*/ 4 w 10"/>
                  <a:gd name="T5" fmla="*/ 3 h 3"/>
                  <a:gd name="T6" fmla="*/ 0 w 10"/>
                  <a:gd name="T7" fmla="*/ 3 h 3"/>
                  <a:gd name="T8" fmla="*/ 3 w 10"/>
                  <a:gd name="T9" fmla="*/ 0 h 3"/>
                  <a:gd name="T10" fmla="*/ 3 w 10"/>
                  <a:gd name="T11" fmla="*/ 0 h 3"/>
                  <a:gd name="T12" fmla="*/ 3 w 10"/>
                  <a:gd name="T13" fmla="*/ 0 h 3"/>
                  <a:gd name="T14" fmla="*/ 0 60000 65536"/>
                  <a:gd name="T15" fmla="*/ 0 60000 65536"/>
                  <a:gd name="T16" fmla="*/ 0 60000 65536"/>
                  <a:gd name="T17" fmla="*/ 0 60000 65536"/>
                  <a:gd name="T18" fmla="*/ 0 60000 65536"/>
                  <a:gd name="T19" fmla="*/ 0 60000 65536"/>
                  <a:gd name="T20" fmla="*/ 0 60000 65536"/>
                  <a:gd name="T21" fmla="*/ 0 w 10"/>
                  <a:gd name="T22" fmla="*/ 0 h 3"/>
                  <a:gd name="T23" fmla="*/ 10 w 10"/>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3">
                    <a:moveTo>
                      <a:pt x="3" y="0"/>
                    </a:moveTo>
                    <a:cubicBezTo>
                      <a:pt x="6" y="0"/>
                      <a:pt x="8" y="0"/>
                      <a:pt x="10" y="1"/>
                    </a:cubicBezTo>
                    <a:cubicBezTo>
                      <a:pt x="10" y="2"/>
                      <a:pt x="5" y="3"/>
                      <a:pt x="4" y="3"/>
                    </a:cubicBezTo>
                    <a:cubicBezTo>
                      <a:pt x="3" y="3"/>
                      <a:pt x="2" y="3"/>
                      <a:pt x="0" y="3"/>
                    </a:cubicBezTo>
                    <a:cubicBezTo>
                      <a:pt x="1" y="1"/>
                      <a:pt x="2" y="0"/>
                      <a:pt x="3" y="0"/>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06" name="Freeform 106"/>
              <p:cNvSpPr>
                <a:spLocks/>
              </p:cNvSpPr>
              <p:nvPr/>
            </p:nvSpPr>
            <p:spPr bwMode="auto">
              <a:xfrm>
                <a:off x="3720" y="1032"/>
                <a:ext cx="78" cy="23"/>
              </a:xfrm>
              <a:custGeom>
                <a:avLst/>
                <a:gdLst>
                  <a:gd name="T0" fmla="*/ 2 w 11"/>
                  <a:gd name="T1" fmla="*/ 0 h 3"/>
                  <a:gd name="T2" fmla="*/ 0 w 11"/>
                  <a:gd name="T3" fmla="*/ 1 h 3"/>
                  <a:gd name="T4" fmla="*/ 3 w 11"/>
                  <a:gd name="T5" fmla="*/ 2 h 3"/>
                  <a:gd name="T6" fmla="*/ 3 w 11"/>
                  <a:gd name="T7" fmla="*/ 2 h 3"/>
                  <a:gd name="T8" fmla="*/ 7 w 11"/>
                  <a:gd name="T9" fmla="*/ 2 h 3"/>
                  <a:gd name="T10" fmla="*/ 7 w 11"/>
                  <a:gd name="T11" fmla="*/ 2 h 3"/>
                  <a:gd name="T12" fmla="*/ 9 w 11"/>
                  <a:gd name="T13" fmla="*/ 3 h 3"/>
                  <a:gd name="T14" fmla="*/ 11 w 11"/>
                  <a:gd name="T15" fmla="*/ 2 h 3"/>
                  <a:gd name="T16" fmla="*/ 7 w 11"/>
                  <a:gd name="T17" fmla="*/ 0 h 3"/>
                  <a:gd name="T18" fmla="*/ 6 w 11"/>
                  <a:gd name="T19" fmla="*/ 1 h 3"/>
                  <a:gd name="T20" fmla="*/ 2 w 11"/>
                  <a:gd name="T21" fmla="*/ 0 h 3"/>
                  <a:gd name="T22" fmla="*/ 2 w 11"/>
                  <a:gd name="T23" fmla="*/ 0 h 3"/>
                  <a:gd name="T24" fmla="*/ 2 w 11"/>
                  <a:gd name="T25" fmla="*/ 0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3"/>
                  <a:gd name="T41" fmla="*/ 11 w 11"/>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3">
                    <a:moveTo>
                      <a:pt x="2" y="0"/>
                    </a:moveTo>
                    <a:cubicBezTo>
                      <a:pt x="1" y="1"/>
                      <a:pt x="1" y="1"/>
                      <a:pt x="0" y="1"/>
                    </a:cubicBezTo>
                    <a:cubicBezTo>
                      <a:pt x="1" y="2"/>
                      <a:pt x="2" y="2"/>
                      <a:pt x="3" y="2"/>
                    </a:cubicBezTo>
                    <a:lnTo>
                      <a:pt x="7" y="2"/>
                    </a:lnTo>
                    <a:cubicBezTo>
                      <a:pt x="7" y="3"/>
                      <a:pt x="9" y="3"/>
                      <a:pt x="9" y="3"/>
                    </a:cubicBezTo>
                    <a:cubicBezTo>
                      <a:pt x="10" y="3"/>
                      <a:pt x="10" y="2"/>
                      <a:pt x="11" y="2"/>
                    </a:cubicBezTo>
                    <a:cubicBezTo>
                      <a:pt x="9" y="2"/>
                      <a:pt x="8" y="0"/>
                      <a:pt x="7" y="0"/>
                    </a:cubicBezTo>
                    <a:cubicBezTo>
                      <a:pt x="6" y="0"/>
                      <a:pt x="6" y="1"/>
                      <a:pt x="6" y="1"/>
                    </a:cubicBezTo>
                    <a:cubicBezTo>
                      <a:pt x="4" y="1"/>
                      <a:pt x="3" y="0"/>
                      <a:pt x="2" y="0"/>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07" name="Freeform 107"/>
              <p:cNvSpPr>
                <a:spLocks/>
              </p:cNvSpPr>
              <p:nvPr/>
            </p:nvSpPr>
            <p:spPr bwMode="auto">
              <a:xfrm>
                <a:off x="3802" y="1040"/>
                <a:ext cx="67" cy="27"/>
              </a:xfrm>
              <a:custGeom>
                <a:avLst/>
                <a:gdLst>
                  <a:gd name="T0" fmla="*/ 1 w 9"/>
                  <a:gd name="T1" fmla="*/ 1 h 4"/>
                  <a:gd name="T2" fmla="*/ 2 w 9"/>
                  <a:gd name="T3" fmla="*/ 0 h 4"/>
                  <a:gd name="T4" fmla="*/ 2 w 9"/>
                  <a:gd name="T5" fmla="*/ 0 h 4"/>
                  <a:gd name="T6" fmla="*/ 9 w 9"/>
                  <a:gd name="T7" fmla="*/ 2 h 4"/>
                  <a:gd name="T8" fmla="*/ 9 w 9"/>
                  <a:gd name="T9" fmla="*/ 3 h 4"/>
                  <a:gd name="T10" fmla="*/ 3 w 9"/>
                  <a:gd name="T11" fmla="*/ 3 h 4"/>
                  <a:gd name="T12" fmla="*/ 2 w 9"/>
                  <a:gd name="T13" fmla="*/ 4 h 4"/>
                  <a:gd name="T14" fmla="*/ 0 w 9"/>
                  <a:gd name="T15" fmla="*/ 3 h 4"/>
                  <a:gd name="T16" fmla="*/ 1 w 9"/>
                  <a:gd name="T17" fmla="*/ 1 h 4"/>
                  <a:gd name="T18" fmla="*/ 1 w 9"/>
                  <a:gd name="T19" fmla="*/ 1 h 4"/>
                  <a:gd name="T20" fmla="*/ 1 w 9"/>
                  <a:gd name="T21" fmla="*/ 1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4"/>
                  <a:gd name="T35" fmla="*/ 9 w 9"/>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4">
                    <a:moveTo>
                      <a:pt x="1" y="1"/>
                    </a:moveTo>
                    <a:lnTo>
                      <a:pt x="2" y="0"/>
                    </a:lnTo>
                    <a:cubicBezTo>
                      <a:pt x="3" y="1"/>
                      <a:pt x="8" y="2"/>
                      <a:pt x="9" y="2"/>
                    </a:cubicBezTo>
                    <a:cubicBezTo>
                      <a:pt x="9" y="3"/>
                      <a:pt x="9" y="3"/>
                      <a:pt x="9" y="3"/>
                    </a:cubicBezTo>
                    <a:cubicBezTo>
                      <a:pt x="7" y="4"/>
                      <a:pt x="4" y="3"/>
                      <a:pt x="3" y="3"/>
                    </a:cubicBezTo>
                    <a:cubicBezTo>
                      <a:pt x="2" y="3"/>
                      <a:pt x="2" y="4"/>
                      <a:pt x="2" y="4"/>
                    </a:cubicBezTo>
                    <a:cubicBezTo>
                      <a:pt x="1" y="4"/>
                      <a:pt x="0" y="3"/>
                      <a:pt x="0" y="3"/>
                    </a:cubicBezTo>
                    <a:cubicBezTo>
                      <a:pt x="0" y="2"/>
                      <a:pt x="1" y="1"/>
                      <a:pt x="1" y="1"/>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08" name="Freeform 108"/>
              <p:cNvSpPr>
                <a:spLocks/>
              </p:cNvSpPr>
              <p:nvPr/>
            </p:nvSpPr>
            <p:spPr bwMode="auto">
              <a:xfrm>
                <a:off x="4162" y="1130"/>
                <a:ext cx="86" cy="23"/>
              </a:xfrm>
              <a:custGeom>
                <a:avLst/>
                <a:gdLst>
                  <a:gd name="T0" fmla="*/ 6 w 12"/>
                  <a:gd name="T1" fmla="*/ 0 h 3"/>
                  <a:gd name="T2" fmla="*/ 12 w 12"/>
                  <a:gd name="T3" fmla="*/ 3 h 3"/>
                  <a:gd name="T4" fmla="*/ 12 w 12"/>
                  <a:gd name="T5" fmla="*/ 3 h 3"/>
                  <a:gd name="T6" fmla="*/ 10 w 12"/>
                  <a:gd name="T7" fmla="*/ 3 h 3"/>
                  <a:gd name="T8" fmla="*/ 10 w 12"/>
                  <a:gd name="T9" fmla="*/ 3 h 3"/>
                  <a:gd name="T10" fmla="*/ 6 w 12"/>
                  <a:gd name="T11" fmla="*/ 0 h 3"/>
                  <a:gd name="T12" fmla="*/ 6 w 12"/>
                  <a:gd name="T13" fmla="*/ 0 h 3"/>
                  <a:gd name="T14" fmla="*/ 6 w 12"/>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3"/>
                  <a:gd name="T26" fmla="*/ 12 w 1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3">
                    <a:moveTo>
                      <a:pt x="6" y="0"/>
                    </a:moveTo>
                    <a:cubicBezTo>
                      <a:pt x="9" y="0"/>
                      <a:pt x="10" y="2"/>
                      <a:pt x="12" y="3"/>
                    </a:cubicBezTo>
                    <a:lnTo>
                      <a:pt x="10" y="3"/>
                    </a:lnTo>
                    <a:cubicBezTo>
                      <a:pt x="8" y="3"/>
                      <a:pt x="0" y="0"/>
                      <a:pt x="6" y="0"/>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09" name="Freeform 109"/>
              <p:cNvSpPr>
                <a:spLocks/>
              </p:cNvSpPr>
              <p:nvPr/>
            </p:nvSpPr>
            <p:spPr bwMode="auto">
              <a:xfrm>
                <a:off x="4244" y="1138"/>
                <a:ext cx="20" cy="15"/>
              </a:xfrm>
              <a:custGeom>
                <a:avLst/>
                <a:gdLst>
                  <a:gd name="T0" fmla="*/ 0 w 3"/>
                  <a:gd name="T1" fmla="*/ 1 h 2"/>
                  <a:gd name="T2" fmla="*/ 3 w 3"/>
                  <a:gd name="T3" fmla="*/ 0 h 2"/>
                  <a:gd name="T4" fmla="*/ 3 w 3"/>
                  <a:gd name="T5" fmla="*/ 1 h 2"/>
                  <a:gd name="T6" fmla="*/ 2 w 3"/>
                  <a:gd name="T7" fmla="*/ 2 h 2"/>
                  <a:gd name="T8" fmla="*/ 0 w 3"/>
                  <a:gd name="T9" fmla="*/ 1 h 2"/>
                  <a:gd name="T10" fmla="*/ 0 w 3"/>
                  <a:gd name="T11" fmla="*/ 1 h 2"/>
                  <a:gd name="T12" fmla="*/ 0 w 3"/>
                  <a:gd name="T13" fmla="*/ 1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1"/>
                    </a:moveTo>
                    <a:cubicBezTo>
                      <a:pt x="1" y="0"/>
                      <a:pt x="2" y="0"/>
                      <a:pt x="3" y="0"/>
                    </a:cubicBezTo>
                    <a:cubicBezTo>
                      <a:pt x="3" y="1"/>
                      <a:pt x="3" y="1"/>
                      <a:pt x="3" y="1"/>
                    </a:cubicBezTo>
                    <a:cubicBezTo>
                      <a:pt x="3" y="2"/>
                      <a:pt x="2" y="2"/>
                      <a:pt x="2" y="2"/>
                    </a:cubicBezTo>
                    <a:cubicBezTo>
                      <a:pt x="0" y="2"/>
                      <a:pt x="0" y="1"/>
                      <a:pt x="0" y="1"/>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10" name="Freeform 110"/>
              <p:cNvSpPr>
                <a:spLocks/>
              </p:cNvSpPr>
              <p:nvPr/>
            </p:nvSpPr>
            <p:spPr bwMode="auto">
              <a:xfrm>
                <a:off x="4264" y="1138"/>
                <a:ext cx="35" cy="31"/>
              </a:xfrm>
              <a:custGeom>
                <a:avLst/>
                <a:gdLst>
                  <a:gd name="T0" fmla="*/ 5 w 5"/>
                  <a:gd name="T1" fmla="*/ 3 h 4"/>
                  <a:gd name="T2" fmla="*/ 2 w 5"/>
                  <a:gd name="T3" fmla="*/ 4 h 4"/>
                  <a:gd name="T4" fmla="*/ 0 w 5"/>
                  <a:gd name="T5" fmla="*/ 2 h 4"/>
                  <a:gd name="T6" fmla="*/ 5 w 5"/>
                  <a:gd name="T7" fmla="*/ 3 h 4"/>
                  <a:gd name="T8" fmla="*/ 5 w 5"/>
                  <a:gd name="T9" fmla="*/ 3 h 4"/>
                  <a:gd name="T10" fmla="*/ 5 w 5"/>
                  <a:gd name="T11" fmla="*/ 3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5" y="3"/>
                    </a:moveTo>
                    <a:cubicBezTo>
                      <a:pt x="4" y="4"/>
                      <a:pt x="3" y="4"/>
                      <a:pt x="2" y="4"/>
                    </a:cubicBezTo>
                    <a:cubicBezTo>
                      <a:pt x="1" y="4"/>
                      <a:pt x="0" y="3"/>
                      <a:pt x="0" y="2"/>
                    </a:cubicBezTo>
                    <a:cubicBezTo>
                      <a:pt x="0" y="0"/>
                      <a:pt x="5" y="3"/>
                      <a:pt x="5" y="3"/>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11" name="Freeform 111"/>
              <p:cNvSpPr>
                <a:spLocks/>
              </p:cNvSpPr>
              <p:nvPr/>
            </p:nvSpPr>
            <p:spPr bwMode="auto">
              <a:xfrm>
                <a:off x="4099" y="1130"/>
                <a:ext cx="43" cy="12"/>
              </a:xfrm>
              <a:custGeom>
                <a:avLst/>
                <a:gdLst>
                  <a:gd name="T0" fmla="*/ 0 w 6"/>
                  <a:gd name="T1" fmla="*/ 0 h 2"/>
                  <a:gd name="T2" fmla="*/ 3 w 6"/>
                  <a:gd name="T3" fmla="*/ 0 h 2"/>
                  <a:gd name="T4" fmla="*/ 3 w 6"/>
                  <a:gd name="T5" fmla="*/ 0 h 2"/>
                  <a:gd name="T6" fmla="*/ 6 w 6"/>
                  <a:gd name="T7" fmla="*/ 2 h 2"/>
                  <a:gd name="T8" fmla="*/ 6 w 6"/>
                  <a:gd name="T9" fmla="*/ 2 h 2"/>
                  <a:gd name="T10" fmla="*/ 0 w 6"/>
                  <a:gd name="T11" fmla="*/ 0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cubicBezTo>
                      <a:pt x="0" y="1"/>
                      <a:pt x="2" y="0"/>
                      <a:pt x="3" y="0"/>
                    </a:cubicBezTo>
                    <a:lnTo>
                      <a:pt x="6" y="2"/>
                    </a:lnTo>
                    <a:cubicBezTo>
                      <a:pt x="4" y="2"/>
                      <a:pt x="0" y="0"/>
                      <a:pt x="0" y="0"/>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12" name="Freeform 112"/>
              <p:cNvSpPr>
                <a:spLocks/>
              </p:cNvSpPr>
              <p:nvPr/>
            </p:nvSpPr>
            <p:spPr bwMode="auto">
              <a:xfrm>
                <a:off x="4315" y="1083"/>
                <a:ext cx="101" cy="31"/>
              </a:xfrm>
              <a:custGeom>
                <a:avLst/>
                <a:gdLst>
                  <a:gd name="T0" fmla="*/ 0 w 14"/>
                  <a:gd name="T1" fmla="*/ 1 h 4"/>
                  <a:gd name="T2" fmla="*/ 6 w 14"/>
                  <a:gd name="T3" fmla="*/ 3 h 4"/>
                  <a:gd name="T4" fmla="*/ 6 w 14"/>
                  <a:gd name="T5" fmla="*/ 1 h 4"/>
                  <a:gd name="T6" fmla="*/ 14 w 14"/>
                  <a:gd name="T7" fmla="*/ 4 h 4"/>
                  <a:gd name="T8" fmla="*/ 7 w 14"/>
                  <a:gd name="T9" fmla="*/ 4 h 4"/>
                  <a:gd name="T10" fmla="*/ 3 w 14"/>
                  <a:gd name="T11" fmla="*/ 4 h 4"/>
                  <a:gd name="T12" fmla="*/ 0 w 14"/>
                  <a:gd name="T13" fmla="*/ 2 h 4"/>
                  <a:gd name="T14" fmla="*/ 0 w 14"/>
                  <a:gd name="T15" fmla="*/ 1 h 4"/>
                  <a:gd name="T16" fmla="*/ 0 w 14"/>
                  <a:gd name="T17" fmla="*/ 1 h 4"/>
                  <a:gd name="T18" fmla="*/ 0 w 14"/>
                  <a:gd name="T19" fmla="*/ 1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4"/>
                  <a:gd name="T32" fmla="*/ 14 w 14"/>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4">
                    <a:moveTo>
                      <a:pt x="0" y="1"/>
                    </a:moveTo>
                    <a:cubicBezTo>
                      <a:pt x="2" y="0"/>
                      <a:pt x="5" y="2"/>
                      <a:pt x="6" y="3"/>
                    </a:cubicBezTo>
                    <a:cubicBezTo>
                      <a:pt x="6" y="2"/>
                      <a:pt x="6" y="2"/>
                      <a:pt x="6" y="1"/>
                    </a:cubicBezTo>
                    <a:cubicBezTo>
                      <a:pt x="8" y="1"/>
                      <a:pt x="13" y="2"/>
                      <a:pt x="14" y="4"/>
                    </a:cubicBezTo>
                    <a:cubicBezTo>
                      <a:pt x="12" y="4"/>
                      <a:pt x="8" y="4"/>
                      <a:pt x="7" y="4"/>
                    </a:cubicBezTo>
                    <a:cubicBezTo>
                      <a:pt x="6" y="4"/>
                      <a:pt x="3" y="4"/>
                      <a:pt x="3" y="4"/>
                    </a:cubicBezTo>
                    <a:cubicBezTo>
                      <a:pt x="1" y="4"/>
                      <a:pt x="2" y="2"/>
                      <a:pt x="0" y="2"/>
                    </a:cubicBezTo>
                    <a:cubicBezTo>
                      <a:pt x="0" y="2"/>
                      <a:pt x="0" y="2"/>
                      <a:pt x="0" y="1"/>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13" name="Freeform 113"/>
              <p:cNvSpPr>
                <a:spLocks/>
              </p:cNvSpPr>
              <p:nvPr/>
            </p:nvSpPr>
            <p:spPr bwMode="auto">
              <a:xfrm>
                <a:off x="4428" y="1091"/>
                <a:ext cx="71" cy="39"/>
              </a:xfrm>
              <a:custGeom>
                <a:avLst/>
                <a:gdLst>
                  <a:gd name="T0" fmla="*/ 4 w 10"/>
                  <a:gd name="T1" fmla="*/ 1 h 5"/>
                  <a:gd name="T2" fmla="*/ 5 w 10"/>
                  <a:gd name="T3" fmla="*/ 1 h 5"/>
                  <a:gd name="T4" fmla="*/ 5 w 10"/>
                  <a:gd name="T5" fmla="*/ 0 h 5"/>
                  <a:gd name="T6" fmla="*/ 10 w 10"/>
                  <a:gd name="T7" fmla="*/ 3 h 5"/>
                  <a:gd name="T8" fmla="*/ 3 w 10"/>
                  <a:gd name="T9" fmla="*/ 3 h 5"/>
                  <a:gd name="T10" fmla="*/ 0 w 10"/>
                  <a:gd name="T11" fmla="*/ 1 h 5"/>
                  <a:gd name="T12" fmla="*/ 4 w 10"/>
                  <a:gd name="T13" fmla="*/ 1 h 5"/>
                  <a:gd name="T14" fmla="*/ 4 w 10"/>
                  <a:gd name="T15" fmla="*/ 1 h 5"/>
                  <a:gd name="T16" fmla="*/ 4 w 10"/>
                  <a:gd name="T17" fmla="*/ 1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
                  <a:gd name="T29" fmla="*/ 10 w 10"/>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
                    <a:moveTo>
                      <a:pt x="4" y="1"/>
                    </a:moveTo>
                    <a:cubicBezTo>
                      <a:pt x="4" y="1"/>
                      <a:pt x="5" y="2"/>
                      <a:pt x="5" y="1"/>
                    </a:cubicBezTo>
                    <a:cubicBezTo>
                      <a:pt x="5" y="2"/>
                      <a:pt x="5" y="1"/>
                      <a:pt x="5" y="0"/>
                    </a:cubicBezTo>
                    <a:cubicBezTo>
                      <a:pt x="7" y="2"/>
                      <a:pt x="9" y="2"/>
                      <a:pt x="10" y="3"/>
                    </a:cubicBezTo>
                    <a:cubicBezTo>
                      <a:pt x="7" y="3"/>
                      <a:pt x="5" y="5"/>
                      <a:pt x="3" y="3"/>
                    </a:cubicBezTo>
                    <a:cubicBezTo>
                      <a:pt x="2" y="3"/>
                      <a:pt x="0" y="2"/>
                      <a:pt x="0" y="1"/>
                    </a:cubicBezTo>
                    <a:cubicBezTo>
                      <a:pt x="2" y="1"/>
                      <a:pt x="3" y="1"/>
                      <a:pt x="4" y="1"/>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14" name="Freeform 114"/>
              <p:cNvSpPr>
                <a:spLocks/>
              </p:cNvSpPr>
              <p:nvPr/>
            </p:nvSpPr>
            <p:spPr bwMode="auto">
              <a:xfrm>
                <a:off x="4401" y="1118"/>
                <a:ext cx="51" cy="20"/>
              </a:xfrm>
              <a:custGeom>
                <a:avLst/>
                <a:gdLst>
                  <a:gd name="T0" fmla="*/ 7 w 7"/>
                  <a:gd name="T1" fmla="*/ 2 h 2"/>
                  <a:gd name="T2" fmla="*/ 5 w 7"/>
                  <a:gd name="T3" fmla="*/ 1 h 2"/>
                  <a:gd name="T4" fmla="*/ 5 w 7"/>
                  <a:gd name="T5" fmla="*/ 1 h 2"/>
                  <a:gd name="T6" fmla="*/ 3 w 7"/>
                  <a:gd name="T7" fmla="*/ 1 h 2"/>
                  <a:gd name="T8" fmla="*/ 3 w 7"/>
                  <a:gd name="T9" fmla="*/ 1 h 2"/>
                  <a:gd name="T10" fmla="*/ 1 w 7"/>
                  <a:gd name="T11" fmla="*/ 1 h 2"/>
                  <a:gd name="T12" fmla="*/ 0 w 7"/>
                  <a:gd name="T13" fmla="*/ 2 h 2"/>
                  <a:gd name="T14" fmla="*/ 4 w 7"/>
                  <a:gd name="T15" fmla="*/ 2 h 2"/>
                  <a:gd name="T16" fmla="*/ 7 w 7"/>
                  <a:gd name="T17" fmla="*/ 2 h 2"/>
                  <a:gd name="T18" fmla="*/ 7 w 7"/>
                  <a:gd name="T19" fmla="*/ 2 h 2"/>
                  <a:gd name="T20" fmla="*/ 7 w 7"/>
                  <a:gd name="T21" fmla="*/ 2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2"/>
                  <a:gd name="T35" fmla="*/ 7 w 7"/>
                  <a:gd name="T36" fmla="*/ 2 h 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2">
                    <a:moveTo>
                      <a:pt x="7" y="2"/>
                    </a:moveTo>
                    <a:cubicBezTo>
                      <a:pt x="6" y="1"/>
                      <a:pt x="6" y="0"/>
                      <a:pt x="5" y="1"/>
                    </a:cubicBezTo>
                    <a:lnTo>
                      <a:pt x="3" y="1"/>
                    </a:lnTo>
                    <a:cubicBezTo>
                      <a:pt x="2" y="1"/>
                      <a:pt x="2" y="1"/>
                      <a:pt x="1" y="1"/>
                    </a:cubicBezTo>
                    <a:cubicBezTo>
                      <a:pt x="1" y="1"/>
                      <a:pt x="0" y="1"/>
                      <a:pt x="0" y="2"/>
                    </a:cubicBezTo>
                    <a:cubicBezTo>
                      <a:pt x="2" y="2"/>
                      <a:pt x="3" y="2"/>
                      <a:pt x="4" y="2"/>
                    </a:cubicBezTo>
                    <a:cubicBezTo>
                      <a:pt x="5" y="2"/>
                      <a:pt x="6" y="2"/>
                      <a:pt x="7" y="2"/>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15" name="Freeform 115"/>
              <p:cNvSpPr>
                <a:spLocks/>
              </p:cNvSpPr>
              <p:nvPr/>
            </p:nvSpPr>
            <p:spPr bwMode="auto">
              <a:xfrm>
                <a:off x="3782" y="1075"/>
                <a:ext cx="8" cy="8"/>
              </a:xfrm>
              <a:custGeom>
                <a:avLst/>
                <a:gdLst>
                  <a:gd name="T0" fmla="*/ 0 w 1"/>
                  <a:gd name="T1" fmla="*/ 1 h 1"/>
                  <a:gd name="T2" fmla="*/ 1 w 1"/>
                  <a:gd name="T3" fmla="*/ 0 h 1"/>
                  <a:gd name="T4" fmla="*/ 1 w 1"/>
                  <a:gd name="T5" fmla="*/ 0 h 1"/>
                  <a:gd name="T6" fmla="*/ 1 w 1"/>
                  <a:gd name="T7" fmla="*/ 1 h 1"/>
                  <a:gd name="T8" fmla="*/ 1 w 1"/>
                  <a:gd name="T9" fmla="*/ 1 h 1"/>
                  <a:gd name="T10" fmla="*/ 1 w 1"/>
                  <a:gd name="T11" fmla="*/ 1 h 1"/>
                  <a:gd name="T12" fmla="*/ 1 w 1"/>
                  <a:gd name="T13" fmla="*/ 1 h 1"/>
                  <a:gd name="T14" fmla="*/ 0 w 1"/>
                  <a:gd name="T15" fmla="*/ 1 h 1"/>
                  <a:gd name="T16" fmla="*/ 0 w 1"/>
                  <a:gd name="T17" fmla="*/ 1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1"/>
                  <a:gd name="T29" fmla="*/ 1 w 1"/>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1">
                    <a:moveTo>
                      <a:pt x="0" y="1"/>
                    </a:moveTo>
                    <a:cubicBezTo>
                      <a:pt x="0" y="0"/>
                      <a:pt x="1" y="0"/>
                      <a:pt x="1" y="0"/>
                    </a:cubicBezTo>
                    <a:lnTo>
                      <a:pt x="1" y="1"/>
                    </a:lnTo>
                    <a:cubicBezTo>
                      <a:pt x="1" y="1"/>
                      <a:pt x="1" y="1"/>
                      <a:pt x="1" y="1"/>
                    </a:cubicBezTo>
                    <a:lnTo>
                      <a:pt x="0" y="1"/>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16" name="Freeform 116"/>
              <p:cNvSpPr>
                <a:spLocks/>
              </p:cNvSpPr>
              <p:nvPr/>
            </p:nvSpPr>
            <p:spPr bwMode="auto">
              <a:xfrm>
                <a:off x="4326" y="1118"/>
                <a:ext cx="8" cy="12"/>
              </a:xfrm>
              <a:custGeom>
                <a:avLst/>
                <a:gdLst>
                  <a:gd name="T0" fmla="*/ 1 w 1"/>
                  <a:gd name="T1" fmla="*/ 1 h 1"/>
                  <a:gd name="T2" fmla="*/ 1 w 1"/>
                  <a:gd name="T3" fmla="*/ 0 h 1"/>
                  <a:gd name="T4" fmla="*/ 1 w 1"/>
                  <a:gd name="T5" fmla="*/ 0 h 1"/>
                  <a:gd name="T6" fmla="*/ 0 w 1"/>
                  <a:gd name="T7" fmla="*/ 0 h 1"/>
                  <a:gd name="T8" fmla="*/ 0 w 1"/>
                  <a:gd name="T9" fmla="*/ 0 h 1"/>
                  <a:gd name="T10" fmla="*/ 1 w 1"/>
                  <a:gd name="T11" fmla="*/ 1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cubicBezTo>
                      <a:pt x="1" y="1"/>
                      <a:pt x="1" y="0"/>
                      <a:pt x="1" y="0"/>
                    </a:cubicBezTo>
                    <a:lnTo>
                      <a:pt x="0" y="0"/>
                    </a:lnTo>
                    <a:cubicBezTo>
                      <a:pt x="0" y="1"/>
                      <a:pt x="1" y="1"/>
                      <a:pt x="1" y="1"/>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17" name="Freeform 117"/>
              <p:cNvSpPr>
                <a:spLocks/>
              </p:cNvSpPr>
              <p:nvPr/>
            </p:nvSpPr>
            <p:spPr bwMode="auto">
              <a:xfrm>
                <a:off x="4295" y="1098"/>
                <a:ext cx="4" cy="8"/>
              </a:xfrm>
              <a:custGeom>
                <a:avLst/>
                <a:gdLst>
                  <a:gd name="T0" fmla="*/ 0 w 1"/>
                  <a:gd name="T1" fmla="*/ 0 h 1"/>
                  <a:gd name="T2" fmla="*/ 1 w 1"/>
                  <a:gd name="T3" fmla="*/ 1 h 1"/>
                  <a:gd name="T4" fmla="*/ 1 w 1"/>
                  <a:gd name="T5" fmla="*/ 1 h 1"/>
                  <a:gd name="T6" fmla="*/ 1 w 1"/>
                  <a:gd name="T7" fmla="*/ 0 h 1"/>
                  <a:gd name="T8" fmla="*/ 1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1" y="1"/>
                    </a:lnTo>
                    <a:cubicBezTo>
                      <a:pt x="1" y="1"/>
                      <a:pt x="1" y="0"/>
                      <a:pt x="1" y="0"/>
                    </a:cubicBezTo>
                    <a:lnTo>
                      <a:pt x="0" y="0"/>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18" name="Freeform 118"/>
              <p:cNvSpPr>
                <a:spLocks/>
              </p:cNvSpPr>
              <p:nvPr/>
            </p:nvSpPr>
            <p:spPr bwMode="auto">
              <a:xfrm>
                <a:off x="4745" y="1486"/>
                <a:ext cx="8" cy="16"/>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cubicBezTo>
                      <a:pt x="0" y="0"/>
                      <a:pt x="0" y="0"/>
                      <a:pt x="1" y="0"/>
                    </a:cubicBezTo>
                    <a:cubicBezTo>
                      <a:pt x="1" y="1"/>
                      <a:pt x="1" y="1"/>
                      <a:pt x="1" y="2"/>
                    </a:cubicBezTo>
                    <a:lnTo>
                      <a:pt x="0" y="2"/>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19" name="Freeform 119"/>
              <p:cNvSpPr>
                <a:spLocks/>
              </p:cNvSpPr>
              <p:nvPr/>
            </p:nvSpPr>
            <p:spPr bwMode="auto">
              <a:xfrm>
                <a:off x="4952" y="1161"/>
                <a:ext cx="47" cy="24"/>
              </a:xfrm>
              <a:custGeom>
                <a:avLst/>
                <a:gdLst>
                  <a:gd name="T0" fmla="*/ 1 w 6"/>
                  <a:gd name="T1" fmla="*/ 2 h 3"/>
                  <a:gd name="T2" fmla="*/ 1 w 6"/>
                  <a:gd name="T3" fmla="*/ 1 h 3"/>
                  <a:gd name="T4" fmla="*/ 3 w 6"/>
                  <a:gd name="T5" fmla="*/ 0 h 3"/>
                  <a:gd name="T6" fmla="*/ 6 w 6"/>
                  <a:gd name="T7" fmla="*/ 2 h 3"/>
                  <a:gd name="T8" fmla="*/ 3 w 6"/>
                  <a:gd name="T9" fmla="*/ 3 h 3"/>
                  <a:gd name="T10" fmla="*/ 1 w 6"/>
                  <a:gd name="T11" fmla="*/ 2 h 3"/>
                  <a:gd name="T12" fmla="*/ 1 w 6"/>
                  <a:gd name="T13" fmla="*/ 2 h 3"/>
                  <a:gd name="T14" fmla="*/ 1 w 6"/>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3"/>
                  <a:gd name="T26" fmla="*/ 6 w 6"/>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3">
                    <a:moveTo>
                      <a:pt x="1" y="2"/>
                    </a:moveTo>
                    <a:cubicBezTo>
                      <a:pt x="0" y="2"/>
                      <a:pt x="1" y="1"/>
                      <a:pt x="1" y="1"/>
                    </a:cubicBezTo>
                    <a:cubicBezTo>
                      <a:pt x="2" y="0"/>
                      <a:pt x="2" y="1"/>
                      <a:pt x="3" y="0"/>
                    </a:cubicBezTo>
                    <a:cubicBezTo>
                      <a:pt x="4" y="1"/>
                      <a:pt x="5" y="1"/>
                      <a:pt x="6" y="2"/>
                    </a:cubicBezTo>
                    <a:cubicBezTo>
                      <a:pt x="5" y="3"/>
                      <a:pt x="4" y="3"/>
                      <a:pt x="3" y="3"/>
                    </a:cubicBezTo>
                    <a:cubicBezTo>
                      <a:pt x="2" y="3"/>
                      <a:pt x="1" y="2"/>
                      <a:pt x="1" y="2"/>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20" name="Freeform 120"/>
              <p:cNvSpPr>
                <a:spLocks/>
              </p:cNvSpPr>
              <p:nvPr/>
            </p:nvSpPr>
            <p:spPr bwMode="auto">
              <a:xfrm>
                <a:off x="5050" y="1404"/>
                <a:ext cx="20" cy="11"/>
              </a:xfrm>
              <a:custGeom>
                <a:avLst/>
                <a:gdLst>
                  <a:gd name="T0" fmla="*/ 1 w 2"/>
                  <a:gd name="T1" fmla="*/ 2 h 2"/>
                  <a:gd name="T2" fmla="*/ 0 w 2"/>
                  <a:gd name="T3" fmla="*/ 1 h 2"/>
                  <a:gd name="T4" fmla="*/ 0 w 2"/>
                  <a:gd name="T5" fmla="*/ 0 h 2"/>
                  <a:gd name="T6" fmla="*/ 0 w 2"/>
                  <a:gd name="T7" fmla="*/ 0 h 2"/>
                  <a:gd name="T8" fmla="*/ 2 w 2"/>
                  <a:gd name="T9" fmla="*/ 0 h 2"/>
                  <a:gd name="T10" fmla="*/ 2 w 2"/>
                  <a:gd name="T11" fmla="*/ 0 h 2"/>
                  <a:gd name="T12" fmla="*/ 2 w 2"/>
                  <a:gd name="T13" fmla="*/ 1 h 2"/>
                  <a:gd name="T14" fmla="*/ 2 w 2"/>
                  <a:gd name="T15" fmla="*/ 1 h 2"/>
                  <a:gd name="T16" fmla="*/ 1 w 2"/>
                  <a:gd name="T17" fmla="*/ 2 h 2"/>
                  <a:gd name="T18" fmla="*/ 1 w 2"/>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2"/>
                  <a:gd name="T32" fmla="*/ 2 w 2"/>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2">
                    <a:moveTo>
                      <a:pt x="1" y="2"/>
                    </a:moveTo>
                    <a:lnTo>
                      <a:pt x="0" y="1"/>
                    </a:lnTo>
                    <a:lnTo>
                      <a:pt x="0" y="0"/>
                    </a:lnTo>
                    <a:cubicBezTo>
                      <a:pt x="1" y="0"/>
                      <a:pt x="1" y="0"/>
                      <a:pt x="2" y="0"/>
                    </a:cubicBezTo>
                    <a:lnTo>
                      <a:pt x="2" y="1"/>
                    </a:lnTo>
                    <a:lnTo>
                      <a:pt x="1" y="2"/>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21" name="Freeform 121"/>
              <p:cNvSpPr>
                <a:spLocks/>
              </p:cNvSpPr>
              <p:nvPr/>
            </p:nvSpPr>
            <p:spPr bwMode="auto">
              <a:xfrm>
                <a:off x="5046" y="1717"/>
                <a:ext cx="0" cy="4"/>
              </a:xfrm>
              <a:custGeom>
                <a:avLst/>
                <a:gdLst>
                  <a:gd name="T0" fmla="*/ 0 h 1"/>
                  <a:gd name="T1" fmla="*/ 1 h 1"/>
                  <a:gd name="T2" fmla="*/ 0 h 1"/>
                  <a:gd name="T3" fmla="*/ 0 h 1"/>
                  <a:gd name="T4" fmla="*/ 0 h 1"/>
                  <a:gd name="T5" fmla="*/ 0 60000 65536"/>
                  <a:gd name="T6" fmla="*/ 0 60000 65536"/>
                  <a:gd name="T7" fmla="*/ 0 60000 65536"/>
                  <a:gd name="T8" fmla="*/ 0 60000 65536"/>
                  <a:gd name="T9" fmla="*/ 0 60000 65536"/>
                  <a:gd name="T10" fmla="*/ 0 h 1"/>
                  <a:gd name="T11" fmla="*/ 1 h 1"/>
                </a:gdLst>
                <a:ahLst/>
                <a:cxnLst>
                  <a:cxn ang="T5">
                    <a:pos x="0" y="T0"/>
                  </a:cxn>
                  <a:cxn ang="T6">
                    <a:pos x="0" y="T1"/>
                  </a:cxn>
                  <a:cxn ang="T7">
                    <a:pos x="0" y="T2"/>
                  </a:cxn>
                  <a:cxn ang="T8">
                    <a:pos x="0" y="T3"/>
                  </a:cxn>
                  <a:cxn ang="T9">
                    <a:pos x="0" y="T4"/>
                  </a:cxn>
                </a:cxnLst>
                <a:rect l="0" t="T10" r="0" b="T11"/>
                <a:pathLst>
                  <a:path h="1">
                    <a:moveTo>
                      <a:pt x="0" y="0"/>
                    </a:moveTo>
                    <a:cubicBezTo>
                      <a:pt x="0" y="0"/>
                      <a:pt x="0" y="1"/>
                      <a:pt x="0" y="1"/>
                    </a:cubicBezTo>
                    <a:cubicBezTo>
                      <a:pt x="0" y="1"/>
                      <a:pt x="0" y="0"/>
                      <a:pt x="0" y="0"/>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22" name="Freeform 122"/>
              <p:cNvSpPr>
                <a:spLocks/>
              </p:cNvSpPr>
              <p:nvPr/>
            </p:nvSpPr>
            <p:spPr bwMode="auto">
              <a:xfrm>
                <a:off x="4905" y="1396"/>
                <a:ext cx="20" cy="8"/>
              </a:xfrm>
              <a:custGeom>
                <a:avLst/>
                <a:gdLst>
                  <a:gd name="T0" fmla="*/ 0 w 3"/>
                  <a:gd name="T1" fmla="*/ 0 h 1"/>
                  <a:gd name="T2" fmla="*/ 3 w 3"/>
                  <a:gd name="T3" fmla="*/ 1 h 1"/>
                  <a:gd name="T4" fmla="*/ 0 w 3"/>
                  <a:gd name="T5" fmla="*/ 0 h 1"/>
                  <a:gd name="T6" fmla="*/ 0 w 3"/>
                  <a:gd name="T7" fmla="*/ 0 h 1"/>
                  <a:gd name="T8" fmla="*/ 0 w 3"/>
                  <a:gd name="T9" fmla="*/ 0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0"/>
                    </a:moveTo>
                    <a:cubicBezTo>
                      <a:pt x="2" y="1"/>
                      <a:pt x="1" y="1"/>
                      <a:pt x="3" y="1"/>
                    </a:cubicBezTo>
                    <a:cubicBezTo>
                      <a:pt x="1" y="1"/>
                      <a:pt x="1" y="1"/>
                      <a:pt x="0" y="0"/>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23" name="Freeform 123"/>
              <p:cNvSpPr>
                <a:spLocks/>
              </p:cNvSpPr>
              <p:nvPr/>
            </p:nvSpPr>
            <p:spPr bwMode="auto">
              <a:xfrm>
                <a:off x="4847" y="1948"/>
                <a:ext cx="0" cy="11"/>
              </a:xfrm>
              <a:custGeom>
                <a:avLst/>
                <a:gdLst>
                  <a:gd name="T0" fmla="*/ 1 h 1"/>
                  <a:gd name="T1" fmla="*/ 0 h 1"/>
                  <a:gd name="T2" fmla="*/ 1 h 1"/>
                  <a:gd name="T3" fmla="*/ 1 h 1"/>
                  <a:gd name="T4" fmla="*/ 1 h 1"/>
                  <a:gd name="T5" fmla="*/ 0 60000 65536"/>
                  <a:gd name="T6" fmla="*/ 0 60000 65536"/>
                  <a:gd name="T7" fmla="*/ 0 60000 65536"/>
                  <a:gd name="T8" fmla="*/ 0 60000 65536"/>
                  <a:gd name="T9" fmla="*/ 0 60000 65536"/>
                  <a:gd name="T10" fmla="*/ 0 h 1"/>
                  <a:gd name="T11" fmla="*/ 1 h 1"/>
                </a:gdLst>
                <a:ahLst/>
                <a:cxnLst>
                  <a:cxn ang="T5">
                    <a:pos x="0" y="T0"/>
                  </a:cxn>
                  <a:cxn ang="T6">
                    <a:pos x="0" y="T1"/>
                  </a:cxn>
                  <a:cxn ang="T7">
                    <a:pos x="0" y="T2"/>
                  </a:cxn>
                  <a:cxn ang="T8">
                    <a:pos x="0" y="T3"/>
                  </a:cxn>
                  <a:cxn ang="T9">
                    <a:pos x="0" y="T4"/>
                  </a:cxn>
                </a:cxnLst>
                <a:rect l="0" t="T10" r="0" b="T11"/>
                <a:pathLst>
                  <a:path h="1">
                    <a:moveTo>
                      <a:pt x="0" y="1"/>
                    </a:moveTo>
                    <a:lnTo>
                      <a:pt x="0" y="0"/>
                    </a:lnTo>
                    <a:lnTo>
                      <a:pt x="0" y="1"/>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24" name="Freeform 124"/>
              <p:cNvSpPr>
                <a:spLocks/>
              </p:cNvSpPr>
              <p:nvPr/>
            </p:nvSpPr>
            <p:spPr bwMode="auto">
              <a:xfrm>
                <a:off x="2789" y="1486"/>
                <a:ext cx="23" cy="27"/>
              </a:xfrm>
              <a:custGeom>
                <a:avLst/>
                <a:gdLst>
                  <a:gd name="T0" fmla="*/ 0 w 3"/>
                  <a:gd name="T1" fmla="*/ 0 h 3"/>
                  <a:gd name="T2" fmla="*/ 0 w 3"/>
                  <a:gd name="T3" fmla="*/ 1 h 3"/>
                  <a:gd name="T4" fmla="*/ 0 w 3"/>
                  <a:gd name="T5" fmla="*/ 1 h 3"/>
                  <a:gd name="T6" fmla="*/ 2 w 3"/>
                  <a:gd name="T7" fmla="*/ 3 h 3"/>
                  <a:gd name="T8" fmla="*/ 3 w 3"/>
                  <a:gd name="T9" fmla="*/ 2 h 3"/>
                  <a:gd name="T10" fmla="*/ 2 w 3"/>
                  <a:gd name="T11" fmla="*/ 0 h 3"/>
                  <a:gd name="T12" fmla="*/ 0 w 3"/>
                  <a:gd name="T13" fmla="*/ 0 h 3"/>
                  <a:gd name="T14" fmla="*/ 0 w 3"/>
                  <a:gd name="T15" fmla="*/ 0 h 3"/>
                  <a:gd name="T16" fmla="*/ 0 w 3"/>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0" y="0"/>
                    </a:moveTo>
                    <a:lnTo>
                      <a:pt x="0" y="1"/>
                    </a:lnTo>
                    <a:cubicBezTo>
                      <a:pt x="1" y="2"/>
                      <a:pt x="1" y="3"/>
                      <a:pt x="2" y="3"/>
                    </a:cubicBezTo>
                    <a:cubicBezTo>
                      <a:pt x="2" y="3"/>
                      <a:pt x="3" y="2"/>
                      <a:pt x="3" y="2"/>
                    </a:cubicBezTo>
                    <a:cubicBezTo>
                      <a:pt x="2" y="1"/>
                      <a:pt x="2" y="1"/>
                      <a:pt x="2" y="0"/>
                    </a:cubicBezTo>
                    <a:cubicBezTo>
                      <a:pt x="1" y="0"/>
                      <a:pt x="1" y="0"/>
                      <a:pt x="0" y="0"/>
                    </a:cubicBezTo>
                  </a:path>
                </a:pathLst>
              </a:custGeom>
              <a:solidFill>
                <a:srgbClr val="002967"/>
              </a:solidFill>
              <a:ln w="1905">
                <a:solidFill>
                  <a:sysClr val="window" lastClr="FFFFFF">
                    <a:lumMod val="85000"/>
                  </a:sysClr>
                </a:solidFill>
                <a:round/>
                <a:headEnd/>
                <a:tailEnd/>
              </a:ln>
            </p:spPr>
            <p:txBody>
              <a:bodyPr anchor="ctr"/>
              <a:lstStyle/>
              <a:p>
                <a:pPr>
                  <a:defRPr/>
                </a:pPr>
                <a:endParaRPr lang="en-US" altLang="en-US" sz="800" kern="0" dirty="0">
                  <a:latin typeface="Trebuchet MS" panose="020B0603020202020204" pitchFamily="34" charset="0"/>
                  <a:cs typeface="Calibri" panose="020F0502020204030204" pitchFamily="34" charset="0"/>
                </a:endParaRPr>
              </a:p>
            </p:txBody>
          </p:sp>
          <p:sp>
            <p:nvSpPr>
              <p:cNvPr id="125" name="Freeform 125"/>
              <p:cNvSpPr>
                <a:spLocks/>
              </p:cNvSpPr>
              <p:nvPr/>
            </p:nvSpPr>
            <p:spPr bwMode="auto">
              <a:xfrm>
                <a:off x="2890" y="1447"/>
                <a:ext cx="8" cy="35"/>
              </a:xfrm>
              <a:custGeom>
                <a:avLst/>
                <a:gdLst>
                  <a:gd name="T0" fmla="*/ 0 w 1"/>
                  <a:gd name="T1" fmla="*/ 4 h 4"/>
                  <a:gd name="T2" fmla="*/ 0 w 1"/>
                  <a:gd name="T3" fmla="*/ 0 h 4"/>
                  <a:gd name="T4" fmla="*/ 0 w 1"/>
                  <a:gd name="T5" fmla="*/ 0 h 4"/>
                  <a:gd name="T6" fmla="*/ 1 w 1"/>
                  <a:gd name="T7" fmla="*/ 0 h 4"/>
                  <a:gd name="T8" fmla="*/ 1 w 1"/>
                  <a:gd name="T9" fmla="*/ 0 h 4"/>
                  <a:gd name="T10" fmla="*/ 0 w 1"/>
                  <a:gd name="T11" fmla="*/ 3 h 4"/>
                  <a:gd name="T12" fmla="*/ 0 w 1"/>
                  <a:gd name="T13" fmla="*/ 3 h 4"/>
                  <a:gd name="T14" fmla="*/ 0 w 1"/>
                  <a:gd name="T15" fmla="*/ 4 h 4"/>
                  <a:gd name="T16" fmla="*/ 0 w 1"/>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4"/>
                  <a:gd name="T29" fmla="*/ 1 w 1"/>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4">
                    <a:moveTo>
                      <a:pt x="0" y="4"/>
                    </a:moveTo>
                    <a:cubicBezTo>
                      <a:pt x="0" y="2"/>
                      <a:pt x="1" y="1"/>
                      <a:pt x="0" y="0"/>
                    </a:cubicBezTo>
                    <a:lnTo>
                      <a:pt x="1" y="0"/>
                    </a:lnTo>
                    <a:cubicBezTo>
                      <a:pt x="1" y="2"/>
                      <a:pt x="1" y="2"/>
                      <a:pt x="0" y="3"/>
                    </a:cubicBezTo>
                    <a:lnTo>
                      <a:pt x="0" y="4"/>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26" name="Freeform 126"/>
              <p:cNvSpPr>
                <a:spLocks/>
              </p:cNvSpPr>
              <p:nvPr/>
            </p:nvSpPr>
            <p:spPr bwMode="auto">
              <a:xfrm>
                <a:off x="3098" y="1889"/>
                <a:ext cx="15" cy="8"/>
              </a:xfrm>
              <a:custGeom>
                <a:avLst/>
                <a:gdLst>
                  <a:gd name="T0" fmla="*/ 0 w 2"/>
                  <a:gd name="T1" fmla="*/ 0 h 1"/>
                  <a:gd name="T2" fmla="*/ 2 w 2"/>
                  <a:gd name="T3" fmla="*/ 0 h 1"/>
                  <a:gd name="T4" fmla="*/ 0 w 2"/>
                  <a:gd name="T5" fmla="*/ 0 h 1"/>
                  <a:gd name="T6" fmla="*/ 0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cubicBezTo>
                      <a:pt x="1" y="0"/>
                      <a:pt x="1" y="0"/>
                      <a:pt x="2" y="0"/>
                    </a:cubicBezTo>
                    <a:cubicBezTo>
                      <a:pt x="2" y="0"/>
                      <a:pt x="1" y="1"/>
                      <a:pt x="0" y="0"/>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27" name="Freeform 127"/>
              <p:cNvSpPr>
                <a:spLocks/>
              </p:cNvSpPr>
              <p:nvPr/>
            </p:nvSpPr>
            <p:spPr bwMode="auto">
              <a:xfrm>
                <a:off x="3121" y="1905"/>
                <a:ext cx="8" cy="11"/>
              </a:xfrm>
              <a:custGeom>
                <a:avLst/>
                <a:gdLst>
                  <a:gd name="T0" fmla="*/ 0 w 1"/>
                  <a:gd name="T1" fmla="*/ 1 h 1"/>
                  <a:gd name="T2" fmla="*/ 0 w 1"/>
                  <a:gd name="T3" fmla="*/ 0 h 1"/>
                  <a:gd name="T4" fmla="*/ 1 w 1"/>
                  <a:gd name="T5" fmla="*/ 0 h 1"/>
                  <a:gd name="T6" fmla="*/ 0 w 1"/>
                  <a:gd name="T7" fmla="*/ 1 h 1"/>
                  <a:gd name="T8" fmla="*/ 0 w 1"/>
                  <a:gd name="T9" fmla="*/ 1 h 1"/>
                  <a:gd name="T10" fmla="*/ 0 60000 65536"/>
                  <a:gd name="T11" fmla="*/ 0 60000 65536"/>
                  <a:gd name="T12" fmla="*/ 0 60000 65536"/>
                  <a:gd name="T13" fmla="*/ 0 60000 65536"/>
                  <a:gd name="T14" fmla="*/ 0 60000 65536"/>
                  <a:gd name="T15" fmla="*/ 0 w 1"/>
                  <a:gd name="T16" fmla="*/ 0 h 1"/>
                  <a:gd name="T17" fmla="*/ 1 w 1"/>
                  <a:gd name="T18" fmla="*/ 1 h 1"/>
                </a:gdLst>
                <a:ahLst/>
                <a:cxnLst>
                  <a:cxn ang="T10">
                    <a:pos x="T0" y="T1"/>
                  </a:cxn>
                  <a:cxn ang="T11">
                    <a:pos x="T2" y="T3"/>
                  </a:cxn>
                  <a:cxn ang="T12">
                    <a:pos x="T4" y="T5"/>
                  </a:cxn>
                  <a:cxn ang="T13">
                    <a:pos x="T6" y="T7"/>
                  </a:cxn>
                  <a:cxn ang="T14">
                    <a:pos x="T8" y="T9"/>
                  </a:cxn>
                </a:cxnLst>
                <a:rect l="T15" t="T16" r="T17" b="T18"/>
                <a:pathLst>
                  <a:path w="1" h="1">
                    <a:moveTo>
                      <a:pt x="0" y="1"/>
                    </a:moveTo>
                    <a:lnTo>
                      <a:pt x="0" y="0"/>
                    </a:lnTo>
                    <a:lnTo>
                      <a:pt x="1" y="0"/>
                    </a:lnTo>
                    <a:lnTo>
                      <a:pt x="0" y="1"/>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28" name="Freeform 128"/>
              <p:cNvSpPr>
                <a:spLocks/>
              </p:cNvSpPr>
              <p:nvPr/>
            </p:nvSpPr>
            <p:spPr bwMode="auto">
              <a:xfrm>
                <a:off x="3395" y="2323"/>
                <a:ext cx="20" cy="24"/>
              </a:xfrm>
              <a:custGeom>
                <a:avLst/>
                <a:gdLst>
                  <a:gd name="T0" fmla="*/ 1 w 3"/>
                  <a:gd name="T1" fmla="*/ 0 h 3"/>
                  <a:gd name="T2" fmla="*/ 0 w 3"/>
                  <a:gd name="T3" fmla="*/ 1 h 3"/>
                  <a:gd name="T4" fmla="*/ 3 w 3"/>
                  <a:gd name="T5" fmla="*/ 3 h 3"/>
                  <a:gd name="T6" fmla="*/ 2 w 3"/>
                  <a:gd name="T7" fmla="*/ 1 h 3"/>
                  <a:gd name="T8" fmla="*/ 1 w 3"/>
                  <a:gd name="T9" fmla="*/ 0 h 3"/>
                  <a:gd name="T10" fmla="*/ 1 w 3"/>
                  <a:gd name="T11" fmla="*/ 0 h 3"/>
                  <a:gd name="T12" fmla="*/ 1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0"/>
                    </a:moveTo>
                    <a:cubicBezTo>
                      <a:pt x="1" y="0"/>
                      <a:pt x="0" y="1"/>
                      <a:pt x="0" y="1"/>
                    </a:cubicBezTo>
                    <a:cubicBezTo>
                      <a:pt x="0" y="3"/>
                      <a:pt x="2" y="3"/>
                      <a:pt x="3" y="3"/>
                    </a:cubicBezTo>
                    <a:cubicBezTo>
                      <a:pt x="2" y="2"/>
                      <a:pt x="2" y="2"/>
                      <a:pt x="2" y="1"/>
                    </a:cubicBezTo>
                    <a:cubicBezTo>
                      <a:pt x="2" y="1"/>
                      <a:pt x="1" y="0"/>
                      <a:pt x="1" y="0"/>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29" name="Freeform 129"/>
              <p:cNvSpPr>
                <a:spLocks/>
              </p:cNvSpPr>
              <p:nvPr/>
            </p:nvSpPr>
            <p:spPr bwMode="auto">
              <a:xfrm>
                <a:off x="5156" y="2851"/>
                <a:ext cx="19" cy="24"/>
              </a:xfrm>
              <a:custGeom>
                <a:avLst/>
                <a:gdLst>
                  <a:gd name="T0" fmla="*/ 1 w 3"/>
                  <a:gd name="T1" fmla="*/ 3 h 3"/>
                  <a:gd name="T2" fmla="*/ 0 w 3"/>
                  <a:gd name="T3" fmla="*/ 2 h 3"/>
                  <a:gd name="T4" fmla="*/ 2 w 3"/>
                  <a:gd name="T5" fmla="*/ 0 h 3"/>
                  <a:gd name="T6" fmla="*/ 3 w 3"/>
                  <a:gd name="T7" fmla="*/ 0 h 3"/>
                  <a:gd name="T8" fmla="*/ 3 w 3"/>
                  <a:gd name="T9" fmla="*/ 0 h 3"/>
                  <a:gd name="T10" fmla="*/ 3 w 3"/>
                  <a:gd name="T11" fmla="*/ 2 h 3"/>
                  <a:gd name="T12" fmla="*/ 3 w 3"/>
                  <a:gd name="T13" fmla="*/ 2 h 3"/>
                  <a:gd name="T14" fmla="*/ 1 w 3"/>
                  <a:gd name="T15" fmla="*/ 3 h 3"/>
                  <a:gd name="T16" fmla="*/ 1 w 3"/>
                  <a:gd name="T17" fmla="*/ 3 h 3"/>
                  <a:gd name="T18" fmla="*/ 1 w 3"/>
                  <a:gd name="T19" fmla="*/ 3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1" y="3"/>
                    </a:moveTo>
                    <a:cubicBezTo>
                      <a:pt x="1" y="3"/>
                      <a:pt x="0" y="2"/>
                      <a:pt x="0" y="2"/>
                    </a:cubicBezTo>
                    <a:cubicBezTo>
                      <a:pt x="0" y="1"/>
                      <a:pt x="1" y="0"/>
                      <a:pt x="2" y="0"/>
                    </a:cubicBezTo>
                    <a:cubicBezTo>
                      <a:pt x="2" y="0"/>
                      <a:pt x="3" y="0"/>
                      <a:pt x="3" y="0"/>
                    </a:cubicBezTo>
                    <a:lnTo>
                      <a:pt x="3" y="2"/>
                    </a:lnTo>
                    <a:cubicBezTo>
                      <a:pt x="3" y="2"/>
                      <a:pt x="2" y="3"/>
                      <a:pt x="1" y="3"/>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30" name="Freeform 130"/>
              <p:cNvSpPr>
                <a:spLocks/>
              </p:cNvSpPr>
              <p:nvPr/>
            </p:nvSpPr>
            <p:spPr bwMode="auto">
              <a:xfrm>
                <a:off x="2804" y="2617"/>
                <a:ext cx="8" cy="4"/>
              </a:xfrm>
              <a:custGeom>
                <a:avLst/>
                <a:gdLst>
                  <a:gd name="T0" fmla="*/ 1 w 1"/>
                  <a:gd name="T1" fmla="*/ 0 h 1"/>
                  <a:gd name="T2" fmla="*/ 1 w 1"/>
                  <a:gd name="T3" fmla="*/ 1 h 1"/>
                  <a:gd name="T4" fmla="*/ 0 w 1"/>
                  <a:gd name="T5" fmla="*/ 1 h 1"/>
                  <a:gd name="T6" fmla="*/ 1 w 1"/>
                  <a:gd name="T7" fmla="*/ 0 h 1"/>
                  <a:gd name="T8" fmla="*/ 1 w 1"/>
                  <a:gd name="T9" fmla="*/ 0 h 1"/>
                  <a:gd name="T10" fmla="*/ 1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1" y="0"/>
                    </a:moveTo>
                    <a:cubicBezTo>
                      <a:pt x="1" y="1"/>
                      <a:pt x="1" y="1"/>
                      <a:pt x="1" y="1"/>
                    </a:cubicBezTo>
                    <a:cubicBezTo>
                      <a:pt x="0" y="1"/>
                      <a:pt x="0" y="1"/>
                      <a:pt x="0" y="1"/>
                    </a:cubicBezTo>
                    <a:cubicBezTo>
                      <a:pt x="0" y="1"/>
                      <a:pt x="0" y="1"/>
                      <a:pt x="1" y="0"/>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31" name="Freeform 131"/>
              <p:cNvSpPr>
                <a:spLocks/>
              </p:cNvSpPr>
              <p:nvPr/>
            </p:nvSpPr>
            <p:spPr bwMode="auto">
              <a:xfrm>
                <a:off x="2769" y="1447"/>
                <a:ext cx="35" cy="55"/>
              </a:xfrm>
              <a:custGeom>
                <a:avLst/>
                <a:gdLst>
                  <a:gd name="T0" fmla="*/ 3 w 5"/>
                  <a:gd name="T1" fmla="*/ 6 h 7"/>
                  <a:gd name="T2" fmla="*/ 2 w 5"/>
                  <a:gd name="T3" fmla="*/ 6 h 7"/>
                  <a:gd name="T4" fmla="*/ 0 w 5"/>
                  <a:gd name="T5" fmla="*/ 4 h 7"/>
                  <a:gd name="T6" fmla="*/ 1 w 5"/>
                  <a:gd name="T7" fmla="*/ 1 h 7"/>
                  <a:gd name="T8" fmla="*/ 3 w 5"/>
                  <a:gd name="T9" fmla="*/ 0 h 7"/>
                  <a:gd name="T10" fmla="*/ 4 w 5"/>
                  <a:gd name="T11" fmla="*/ 1 h 7"/>
                  <a:gd name="T12" fmla="*/ 4 w 5"/>
                  <a:gd name="T13" fmla="*/ 2 h 7"/>
                  <a:gd name="T14" fmla="*/ 5 w 5"/>
                  <a:gd name="T15" fmla="*/ 4 h 7"/>
                  <a:gd name="T16" fmla="*/ 3 w 5"/>
                  <a:gd name="T17" fmla="*/ 7 h 7"/>
                  <a:gd name="T18" fmla="*/ 3 w 5"/>
                  <a:gd name="T19" fmla="*/ 7 h 7"/>
                  <a:gd name="T20" fmla="*/ 3 w 5"/>
                  <a:gd name="T21" fmla="*/ 6 h 7"/>
                  <a:gd name="T22" fmla="*/ 3 w 5"/>
                  <a:gd name="T23" fmla="*/ 6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
                  <a:gd name="T37" fmla="*/ 0 h 7"/>
                  <a:gd name="T38" fmla="*/ 5 w 5"/>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 h="7">
                    <a:moveTo>
                      <a:pt x="3" y="6"/>
                    </a:moveTo>
                    <a:cubicBezTo>
                      <a:pt x="3" y="7"/>
                      <a:pt x="2" y="7"/>
                      <a:pt x="2" y="6"/>
                    </a:cubicBezTo>
                    <a:cubicBezTo>
                      <a:pt x="1" y="6"/>
                      <a:pt x="0" y="5"/>
                      <a:pt x="0" y="4"/>
                    </a:cubicBezTo>
                    <a:cubicBezTo>
                      <a:pt x="0" y="4"/>
                      <a:pt x="0" y="2"/>
                      <a:pt x="1" y="1"/>
                    </a:cubicBezTo>
                    <a:cubicBezTo>
                      <a:pt x="2" y="1"/>
                      <a:pt x="3" y="0"/>
                      <a:pt x="3" y="0"/>
                    </a:cubicBezTo>
                    <a:cubicBezTo>
                      <a:pt x="3" y="0"/>
                      <a:pt x="4" y="1"/>
                      <a:pt x="4" y="1"/>
                    </a:cubicBezTo>
                    <a:cubicBezTo>
                      <a:pt x="4" y="1"/>
                      <a:pt x="4" y="2"/>
                      <a:pt x="4" y="2"/>
                    </a:cubicBezTo>
                    <a:cubicBezTo>
                      <a:pt x="4" y="2"/>
                      <a:pt x="5" y="4"/>
                      <a:pt x="5" y="4"/>
                    </a:cubicBezTo>
                    <a:cubicBezTo>
                      <a:pt x="3" y="4"/>
                      <a:pt x="3" y="6"/>
                      <a:pt x="3" y="7"/>
                    </a:cubicBezTo>
                    <a:lnTo>
                      <a:pt x="3" y="6"/>
                    </a:lnTo>
                  </a:path>
                </a:pathLst>
              </a:custGeom>
              <a:grpFill/>
              <a:ln>
                <a:solidFill>
                  <a:sysClr val="window" lastClr="FFFFFF">
                    <a:lumMod val="85000"/>
                  </a:sysClr>
                </a:solidFill>
              </a:ln>
            </p:spPr>
            <p:txBody>
              <a:bodyPr vert="eaVert" wrap="none" lIns="45720" rIns="45720" anchor="ctr"/>
              <a:lstStyle/>
              <a:p>
                <a:pPr algn="ctr">
                  <a:spcBef>
                    <a:spcPct val="50000"/>
                  </a:spcBef>
                  <a:defRPr/>
                </a:pPr>
                <a:endParaRPr lang="en-US" altLang="en-US" sz="800" kern="0" dirty="0">
                  <a:latin typeface="Trebuchet MS" panose="020B0603020202020204" pitchFamily="34" charset="0"/>
                  <a:cs typeface="Arial" charset="0"/>
                </a:endParaRPr>
              </a:p>
            </p:txBody>
          </p:sp>
          <p:sp>
            <p:nvSpPr>
              <p:cNvPr id="132" name="Freeform 132"/>
              <p:cNvSpPr>
                <a:spLocks/>
              </p:cNvSpPr>
              <p:nvPr/>
            </p:nvSpPr>
            <p:spPr bwMode="auto">
              <a:xfrm>
                <a:off x="4056" y="1556"/>
                <a:ext cx="533" cy="231"/>
              </a:xfrm>
              <a:custGeom>
                <a:avLst/>
                <a:gdLst>
                  <a:gd name="T0" fmla="*/ 0 w 74"/>
                  <a:gd name="T1" fmla="*/ 9 h 30"/>
                  <a:gd name="T2" fmla="*/ 8 w 74"/>
                  <a:gd name="T3" fmla="*/ 13 h 30"/>
                  <a:gd name="T4" fmla="*/ 11 w 74"/>
                  <a:gd name="T5" fmla="*/ 17 h 30"/>
                  <a:gd name="T6" fmla="*/ 11 w 74"/>
                  <a:gd name="T7" fmla="*/ 18 h 30"/>
                  <a:gd name="T8" fmla="*/ 11 w 74"/>
                  <a:gd name="T9" fmla="*/ 20 h 30"/>
                  <a:gd name="T10" fmla="*/ 13 w 74"/>
                  <a:gd name="T11" fmla="*/ 20 h 30"/>
                  <a:gd name="T12" fmla="*/ 24 w 74"/>
                  <a:gd name="T13" fmla="*/ 23 h 30"/>
                  <a:gd name="T14" fmla="*/ 30 w 74"/>
                  <a:gd name="T15" fmla="*/ 27 h 30"/>
                  <a:gd name="T16" fmla="*/ 30 w 74"/>
                  <a:gd name="T17" fmla="*/ 27 h 30"/>
                  <a:gd name="T18" fmla="*/ 33 w 74"/>
                  <a:gd name="T19" fmla="*/ 27 h 30"/>
                  <a:gd name="T20" fmla="*/ 40 w 74"/>
                  <a:gd name="T21" fmla="*/ 27 h 30"/>
                  <a:gd name="T22" fmla="*/ 40 w 74"/>
                  <a:gd name="T23" fmla="*/ 27 h 30"/>
                  <a:gd name="T24" fmla="*/ 49 w 74"/>
                  <a:gd name="T25" fmla="*/ 30 h 30"/>
                  <a:gd name="T26" fmla="*/ 55 w 74"/>
                  <a:gd name="T27" fmla="*/ 27 h 30"/>
                  <a:gd name="T28" fmla="*/ 55 w 74"/>
                  <a:gd name="T29" fmla="*/ 27 h 30"/>
                  <a:gd name="T30" fmla="*/ 59 w 74"/>
                  <a:gd name="T31" fmla="*/ 27 h 30"/>
                  <a:gd name="T32" fmla="*/ 59 w 74"/>
                  <a:gd name="T33" fmla="*/ 27 h 30"/>
                  <a:gd name="T34" fmla="*/ 62 w 74"/>
                  <a:gd name="T35" fmla="*/ 24 h 30"/>
                  <a:gd name="T36" fmla="*/ 60 w 74"/>
                  <a:gd name="T37" fmla="*/ 20 h 30"/>
                  <a:gd name="T38" fmla="*/ 60 w 74"/>
                  <a:gd name="T39" fmla="*/ 20 h 30"/>
                  <a:gd name="T40" fmla="*/ 65 w 74"/>
                  <a:gd name="T41" fmla="*/ 20 h 30"/>
                  <a:gd name="T42" fmla="*/ 65 w 74"/>
                  <a:gd name="T43" fmla="*/ 20 h 30"/>
                  <a:gd name="T44" fmla="*/ 71 w 74"/>
                  <a:gd name="T45" fmla="*/ 16 h 30"/>
                  <a:gd name="T46" fmla="*/ 74 w 74"/>
                  <a:gd name="T47" fmla="*/ 15 h 30"/>
                  <a:gd name="T48" fmla="*/ 73 w 74"/>
                  <a:gd name="T49" fmla="*/ 13 h 30"/>
                  <a:gd name="T50" fmla="*/ 70 w 74"/>
                  <a:gd name="T51" fmla="*/ 12 h 30"/>
                  <a:gd name="T52" fmla="*/ 68 w 74"/>
                  <a:gd name="T53" fmla="*/ 13 h 30"/>
                  <a:gd name="T54" fmla="*/ 63 w 74"/>
                  <a:gd name="T55" fmla="*/ 8 h 30"/>
                  <a:gd name="T56" fmla="*/ 63 w 74"/>
                  <a:gd name="T57" fmla="*/ 8 h 30"/>
                  <a:gd name="T58" fmla="*/ 63 w 74"/>
                  <a:gd name="T59" fmla="*/ 7 h 30"/>
                  <a:gd name="T60" fmla="*/ 63 w 74"/>
                  <a:gd name="T61" fmla="*/ 7 h 30"/>
                  <a:gd name="T62" fmla="*/ 57 w 74"/>
                  <a:gd name="T63" fmla="*/ 6 h 30"/>
                  <a:gd name="T64" fmla="*/ 54 w 74"/>
                  <a:gd name="T65" fmla="*/ 8 h 30"/>
                  <a:gd name="T66" fmla="*/ 46 w 74"/>
                  <a:gd name="T67" fmla="*/ 8 h 30"/>
                  <a:gd name="T68" fmla="*/ 38 w 74"/>
                  <a:gd name="T69" fmla="*/ 5 h 30"/>
                  <a:gd name="T70" fmla="*/ 34 w 74"/>
                  <a:gd name="T71" fmla="*/ 6 h 30"/>
                  <a:gd name="T72" fmla="*/ 29 w 74"/>
                  <a:gd name="T73" fmla="*/ 2 h 30"/>
                  <a:gd name="T74" fmla="*/ 29 w 74"/>
                  <a:gd name="T75" fmla="*/ 2 h 30"/>
                  <a:gd name="T76" fmla="*/ 20 w 74"/>
                  <a:gd name="T77" fmla="*/ 0 h 30"/>
                  <a:gd name="T78" fmla="*/ 20 w 74"/>
                  <a:gd name="T79" fmla="*/ 1 h 30"/>
                  <a:gd name="T80" fmla="*/ 20 w 74"/>
                  <a:gd name="T81" fmla="*/ 1 h 30"/>
                  <a:gd name="T82" fmla="*/ 20 w 74"/>
                  <a:gd name="T83" fmla="*/ 2 h 30"/>
                  <a:gd name="T84" fmla="*/ 22 w 74"/>
                  <a:gd name="T85" fmla="*/ 7 h 30"/>
                  <a:gd name="T86" fmla="*/ 22 w 74"/>
                  <a:gd name="T87" fmla="*/ 7 h 30"/>
                  <a:gd name="T88" fmla="*/ 14 w 74"/>
                  <a:gd name="T89" fmla="*/ 7 h 30"/>
                  <a:gd name="T90" fmla="*/ 14 w 74"/>
                  <a:gd name="T91" fmla="*/ 7 h 30"/>
                  <a:gd name="T92" fmla="*/ 13 w 74"/>
                  <a:gd name="T93" fmla="*/ 5 h 30"/>
                  <a:gd name="T94" fmla="*/ 12 w 74"/>
                  <a:gd name="T95" fmla="*/ 5 h 30"/>
                  <a:gd name="T96" fmla="*/ 12 w 74"/>
                  <a:gd name="T97" fmla="*/ 5 h 30"/>
                  <a:gd name="T98" fmla="*/ 11 w 74"/>
                  <a:gd name="T99" fmla="*/ 5 h 30"/>
                  <a:gd name="T100" fmla="*/ 11 w 74"/>
                  <a:gd name="T101" fmla="*/ 5 h 30"/>
                  <a:gd name="T102" fmla="*/ 8 w 74"/>
                  <a:gd name="T103" fmla="*/ 5 h 30"/>
                  <a:gd name="T104" fmla="*/ 2 w 74"/>
                  <a:gd name="T105" fmla="*/ 7 h 30"/>
                  <a:gd name="T106" fmla="*/ 0 w 74"/>
                  <a:gd name="T107" fmla="*/ 9 h 30"/>
                  <a:gd name="T108" fmla="*/ 0 w 74"/>
                  <a:gd name="T109" fmla="*/ 9 h 30"/>
                  <a:gd name="T110" fmla="*/ 0 w 74"/>
                  <a:gd name="T111" fmla="*/ 9 h 3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4"/>
                  <a:gd name="T169" fmla="*/ 0 h 30"/>
                  <a:gd name="T170" fmla="*/ 74 w 74"/>
                  <a:gd name="T171" fmla="*/ 30 h 3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4" h="30">
                    <a:moveTo>
                      <a:pt x="0" y="9"/>
                    </a:moveTo>
                    <a:cubicBezTo>
                      <a:pt x="1" y="12"/>
                      <a:pt x="4" y="13"/>
                      <a:pt x="8" y="13"/>
                    </a:cubicBezTo>
                    <a:cubicBezTo>
                      <a:pt x="8" y="14"/>
                      <a:pt x="11" y="17"/>
                      <a:pt x="11" y="17"/>
                    </a:cubicBezTo>
                    <a:cubicBezTo>
                      <a:pt x="11" y="17"/>
                      <a:pt x="11" y="18"/>
                      <a:pt x="11" y="18"/>
                    </a:cubicBezTo>
                    <a:cubicBezTo>
                      <a:pt x="11" y="19"/>
                      <a:pt x="11" y="19"/>
                      <a:pt x="11" y="20"/>
                    </a:cubicBezTo>
                    <a:cubicBezTo>
                      <a:pt x="11" y="20"/>
                      <a:pt x="13" y="20"/>
                      <a:pt x="13" y="20"/>
                    </a:cubicBezTo>
                    <a:cubicBezTo>
                      <a:pt x="18" y="20"/>
                      <a:pt x="21" y="23"/>
                      <a:pt x="24" y="23"/>
                    </a:cubicBezTo>
                    <a:cubicBezTo>
                      <a:pt x="25" y="25"/>
                      <a:pt x="28" y="27"/>
                      <a:pt x="30" y="27"/>
                    </a:cubicBezTo>
                    <a:lnTo>
                      <a:pt x="33" y="27"/>
                    </a:lnTo>
                    <a:lnTo>
                      <a:pt x="40" y="27"/>
                    </a:lnTo>
                    <a:cubicBezTo>
                      <a:pt x="41" y="28"/>
                      <a:pt x="47" y="30"/>
                      <a:pt x="49" y="30"/>
                    </a:cubicBezTo>
                    <a:cubicBezTo>
                      <a:pt x="50" y="30"/>
                      <a:pt x="53" y="28"/>
                      <a:pt x="55" y="27"/>
                    </a:cubicBezTo>
                    <a:lnTo>
                      <a:pt x="59" y="27"/>
                    </a:lnTo>
                    <a:cubicBezTo>
                      <a:pt x="60" y="27"/>
                      <a:pt x="62" y="25"/>
                      <a:pt x="62" y="24"/>
                    </a:cubicBezTo>
                    <a:cubicBezTo>
                      <a:pt x="62" y="22"/>
                      <a:pt x="60" y="22"/>
                      <a:pt x="60" y="20"/>
                    </a:cubicBezTo>
                    <a:lnTo>
                      <a:pt x="65" y="20"/>
                    </a:lnTo>
                    <a:cubicBezTo>
                      <a:pt x="66" y="19"/>
                      <a:pt x="71" y="16"/>
                      <a:pt x="71" y="16"/>
                    </a:cubicBezTo>
                    <a:cubicBezTo>
                      <a:pt x="73" y="16"/>
                      <a:pt x="74" y="15"/>
                      <a:pt x="74" y="15"/>
                    </a:cubicBezTo>
                    <a:cubicBezTo>
                      <a:pt x="74" y="14"/>
                      <a:pt x="73" y="14"/>
                      <a:pt x="73" y="13"/>
                    </a:cubicBezTo>
                    <a:cubicBezTo>
                      <a:pt x="72" y="12"/>
                      <a:pt x="71" y="12"/>
                      <a:pt x="70" y="12"/>
                    </a:cubicBezTo>
                    <a:cubicBezTo>
                      <a:pt x="69" y="12"/>
                      <a:pt x="69" y="13"/>
                      <a:pt x="68" y="13"/>
                    </a:cubicBezTo>
                    <a:cubicBezTo>
                      <a:pt x="64" y="13"/>
                      <a:pt x="64" y="11"/>
                      <a:pt x="63" y="8"/>
                    </a:cubicBezTo>
                    <a:lnTo>
                      <a:pt x="63" y="7"/>
                    </a:lnTo>
                    <a:cubicBezTo>
                      <a:pt x="63" y="7"/>
                      <a:pt x="60" y="6"/>
                      <a:pt x="57" y="6"/>
                    </a:cubicBezTo>
                    <a:cubicBezTo>
                      <a:pt x="55" y="6"/>
                      <a:pt x="56" y="8"/>
                      <a:pt x="54" y="8"/>
                    </a:cubicBezTo>
                    <a:cubicBezTo>
                      <a:pt x="52" y="8"/>
                      <a:pt x="50" y="8"/>
                      <a:pt x="46" y="8"/>
                    </a:cubicBezTo>
                    <a:cubicBezTo>
                      <a:pt x="44" y="8"/>
                      <a:pt x="42" y="5"/>
                      <a:pt x="38" y="5"/>
                    </a:cubicBezTo>
                    <a:cubicBezTo>
                      <a:pt x="37" y="5"/>
                      <a:pt x="36" y="6"/>
                      <a:pt x="34" y="6"/>
                    </a:cubicBezTo>
                    <a:cubicBezTo>
                      <a:pt x="31" y="6"/>
                      <a:pt x="29" y="5"/>
                      <a:pt x="29" y="2"/>
                    </a:cubicBezTo>
                    <a:lnTo>
                      <a:pt x="20" y="0"/>
                    </a:lnTo>
                    <a:lnTo>
                      <a:pt x="20" y="1"/>
                    </a:lnTo>
                    <a:cubicBezTo>
                      <a:pt x="20" y="1"/>
                      <a:pt x="20" y="2"/>
                      <a:pt x="20" y="2"/>
                    </a:cubicBezTo>
                    <a:cubicBezTo>
                      <a:pt x="20" y="4"/>
                      <a:pt x="22" y="4"/>
                      <a:pt x="22" y="7"/>
                    </a:cubicBezTo>
                    <a:lnTo>
                      <a:pt x="14" y="7"/>
                    </a:lnTo>
                    <a:cubicBezTo>
                      <a:pt x="13" y="6"/>
                      <a:pt x="13" y="6"/>
                      <a:pt x="13" y="5"/>
                    </a:cubicBezTo>
                    <a:cubicBezTo>
                      <a:pt x="13" y="5"/>
                      <a:pt x="12" y="5"/>
                      <a:pt x="12" y="5"/>
                    </a:cubicBezTo>
                    <a:lnTo>
                      <a:pt x="11" y="5"/>
                    </a:lnTo>
                    <a:cubicBezTo>
                      <a:pt x="10" y="5"/>
                      <a:pt x="9" y="5"/>
                      <a:pt x="8" y="5"/>
                    </a:cubicBezTo>
                    <a:cubicBezTo>
                      <a:pt x="5" y="5"/>
                      <a:pt x="4" y="7"/>
                      <a:pt x="2" y="7"/>
                    </a:cubicBezTo>
                    <a:cubicBezTo>
                      <a:pt x="1" y="7"/>
                      <a:pt x="0" y="8"/>
                      <a:pt x="0" y="9"/>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33" name="Freeform 133"/>
              <p:cNvSpPr>
                <a:spLocks/>
              </p:cNvSpPr>
              <p:nvPr/>
            </p:nvSpPr>
            <p:spPr bwMode="auto">
              <a:xfrm>
                <a:off x="3896" y="1525"/>
                <a:ext cx="935" cy="716"/>
              </a:xfrm>
              <a:custGeom>
                <a:avLst/>
                <a:gdLst>
                  <a:gd name="T0" fmla="*/ 13 w 130"/>
                  <a:gd name="T1" fmla="*/ 52 h 94"/>
                  <a:gd name="T2" fmla="*/ 19 w 130"/>
                  <a:gd name="T3" fmla="*/ 55 h 94"/>
                  <a:gd name="T4" fmla="*/ 19 w 130"/>
                  <a:gd name="T5" fmla="*/ 60 h 94"/>
                  <a:gd name="T6" fmla="*/ 17 w 130"/>
                  <a:gd name="T7" fmla="*/ 61 h 94"/>
                  <a:gd name="T8" fmla="*/ 28 w 130"/>
                  <a:gd name="T9" fmla="*/ 67 h 94"/>
                  <a:gd name="T10" fmla="*/ 44 w 130"/>
                  <a:gd name="T11" fmla="*/ 74 h 94"/>
                  <a:gd name="T12" fmla="*/ 45 w 130"/>
                  <a:gd name="T13" fmla="*/ 72 h 94"/>
                  <a:gd name="T14" fmla="*/ 48 w 130"/>
                  <a:gd name="T15" fmla="*/ 72 h 94"/>
                  <a:gd name="T16" fmla="*/ 67 w 130"/>
                  <a:gd name="T17" fmla="*/ 72 h 94"/>
                  <a:gd name="T18" fmla="*/ 69 w 130"/>
                  <a:gd name="T19" fmla="*/ 83 h 94"/>
                  <a:gd name="T20" fmla="*/ 77 w 130"/>
                  <a:gd name="T21" fmla="*/ 92 h 94"/>
                  <a:gd name="T22" fmla="*/ 88 w 130"/>
                  <a:gd name="T23" fmla="*/ 86 h 94"/>
                  <a:gd name="T24" fmla="*/ 95 w 130"/>
                  <a:gd name="T25" fmla="*/ 91 h 94"/>
                  <a:gd name="T26" fmla="*/ 99 w 130"/>
                  <a:gd name="T27" fmla="*/ 93 h 94"/>
                  <a:gd name="T28" fmla="*/ 103 w 130"/>
                  <a:gd name="T29" fmla="*/ 91 h 94"/>
                  <a:gd name="T30" fmla="*/ 111 w 130"/>
                  <a:gd name="T31" fmla="*/ 89 h 94"/>
                  <a:gd name="T32" fmla="*/ 121 w 130"/>
                  <a:gd name="T33" fmla="*/ 79 h 94"/>
                  <a:gd name="T34" fmla="*/ 124 w 130"/>
                  <a:gd name="T35" fmla="*/ 69 h 94"/>
                  <a:gd name="T36" fmla="*/ 123 w 130"/>
                  <a:gd name="T37" fmla="*/ 68 h 94"/>
                  <a:gd name="T38" fmla="*/ 124 w 130"/>
                  <a:gd name="T39" fmla="*/ 66 h 94"/>
                  <a:gd name="T40" fmla="*/ 122 w 130"/>
                  <a:gd name="T41" fmla="*/ 63 h 94"/>
                  <a:gd name="T42" fmla="*/ 118 w 130"/>
                  <a:gd name="T43" fmla="*/ 59 h 94"/>
                  <a:gd name="T44" fmla="*/ 112 w 130"/>
                  <a:gd name="T45" fmla="*/ 50 h 94"/>
                  <a:gd name="T46" fmla="*/ 113 w 130"/>
                  <a:gd name="T47" fmla="*/ 49 h 94"/>
                  <a:gd name="T48" fmla="*/ 112 w 130"/>
                  <a:gd name="T49" fmla="*/ 44 h 94"/>
                  <a:gd name="T50" fmla="*/ 111 w 130"/>
                  <a:gd name="T51" fmla="*/ 44 h 94"/>
                  <a:gd name="T52" fmla="*/ 109 w 130"/>
                  <a:gd name="T53" fmla="*/ 46 h 94"/>
                  <a:gd name="T54" fmla="*/ 103 w 130"/>
                  <a:gd name="T55" fmla="*/ 41 h 94"/>
                  <a:gd name="T56" fmla="*/ 108 w 130"/>
                  <a:gd name="T57" fmla="*/ 36 h 94"/>
                  <a:gd name="T58" fmla="*/ 110 w 130"/>
                  <a:gd name="T59" fmla="*/ 37 h 94"/>
                  <a:gd name="T60" fmla="*/ 112 w 130"/>
                  <a:gd name="T61" fmla="*/ 40 h 94"/>
                  <a:gd name="T62" fmla="*/ 118 w 130"/>
                  <a:gd name="T63" fmla="*/ 38 h 94"/>
                  <a:gd name="T64" fmla="*/ 126 w 130"/>
                  <a:gd name="T65" fmla="*/ 24 h 94"/>
                  <a:gd name="T66" fmla="*/ 130 w 130"/>
                  <a:gd name="T67" fmla="*/ 24 h 94"/>
                  <a:gd name="T68" fmla="*/ 129 w 130"/>
                  <a:gd name="T69" fmla="*/ 17 h 94"/>
                  <a:gd name="T70" fmla="*/ 122 w 130"/>
                  <a:gd name="T71" fmla="*/ 16 h 94"/>
                  <a:gd name="T72" fmla="*/ 99 w 130"/>
                  <a:gd name="T73" fmla="*/ 2 h 94"/>
                  <a:gd name="T74" fmla="*/ 87 w 130"/>
                  <a:gd name="T75" fmla="*/ 1 h 94"/>
                  <a:gd name="T76" fmla="*/ 90 w 130"/>
                  <a:gd name="T77" fmla="*/ 4 h 94"/>
                  <a:gd name="T78" fmla="*/ 87 w 130"/>
                  <a:gd name="T79" fmla="*/ 11 h 94"/>
                  <a:gd name="T80" fmla="*/ 85 w 130"/>
                  <a:gd name="T81" fmla="*/ 12 h 94"/>
                  <a:gd name="T82" fmla="*/ 92 w 130"/>
                  <a:gd name="T83" fmla="*/ 16 h 94"/>
                  <a:gd name="T84" fmla="*/ 93 w 130"/>
                  <a:gd name="T85" fmla="*/ 20 h 94"/>
                  <a:gd name="T86" fmla="*/ 82 w 130"/>
                  <a:gd name="T87" fmla="*/ 24 h 94"/>
                  <a:gd name="T88" fmla="*/ 81 w 130"/>
                  <a:gd name="T89" fmla="*/ 31 h 94"/>
                  <a:gd name="T90" fmla="*/ 77 w 130"/>
                  <a:gd name="T91" fmla="*/ 31 h 94"/>
                  <a:gd name="T92" fmla="*/ 62 w 130"/>
                  <a:gd name="T93" fmla="*/ 31 h 94"/>
                  <a:gd name="T94" fmla="*/ 52 w 130"/>
                  <a:gd name="T95" fmla="*/ 31 h 94"/>
                  <a:gd name="T96" fmla="*/ 33 w 130"/>
                  <a:gd name="T97" fmla="*/ 24 h 94"/>
                  <a:gd name="T98" fmla="*/ 30 w 130"/>
                  <a:gd name="T99" fmla="*/ 17 h 94"/>
                  <a:gd name="T100" fmla="*/ 18 w 130"/>
                  <a:gd name="T101" fmla="*/ 19 h 94"/>
                  <a:gd name="T102" fmla="*/ 14 w 130"/>
                  <a:gd name="T103" fmla="*/ 24 h 94"/>
                  <a:gd name="T104" fmla="*/ 13 w 130"/>
                  <a:gd name="T105" fmla="*/ 31 h 94"/>
                  <a:gd name="T106" fmla="*/ 5 w 130"/>
                  <a:gd name="T107" fmla="*/ 38 h 94"/>
                  <a:gd name="T108" fmla="*/ 5 w 130"/>
                  <a:gd name="T109" fmla="*/ 45 h 9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0"/>
                  <a:gd name="T166" fmla="*/ 0 h 94"/>
                  <a:gd name="T167" fmla="*/ 130 w 130"/>
                  <a:gd name="T168" fmla="*/ 94 h 9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0" h="94">
                    <a:moveTo>
                      <a:pt x="5" y="45"/>
                    </a:moveTo>
                    <a:cubicBezTo>
                      <a:pt x="8" y="50"/>
                      <a:pt x="11" y="52"/>
                      <a:pt x="13" y="52"/>
                    </a:cubicBezTo>
                    <a:lnTo>
                      <a:pt x="16" y="51"/>
                    </a:lnTo>
                    <a:cubicBezTo>
                      <a:pt x="17" y="51"/>
                      <a:pt x="19" y="53"/>
                      <a:pt x="19" y="55"/>
                    </a:cubicBezTo>
                    <a:cubicBezTo>
                      <a:pt x="19" y="55"/>
                      <a:pt x="18" y="56"/>
                      <a:pt x="17" y="56"/>
                    </a:cubicBezTo>
                    <a:cubicBezTo>
                      <a:pt x="18" y="58"/>
                      <a:pt x="19" y="58"/>
                      <a:pt x="19" y="60"/>
                    </a:cubicBezTo>
                    <a:lnTo>
                      <a:pt x="17" y="60"/>
                    </a:lnTo>
                    <a:lnTo>
                      <a:pt x="17" y="61"/>
                    </a:lnTo>
                    <a:cubicBezTo>
                      <a:pt x="18" y="65"/>
                      <a:pt x="22" y="64"/>
                      <a:pt x="24" y="67"/>
                    </a:cubicBezTo>
                    <a:lnTo>
                      <a:pt x="28" y="67"/>
                    </a:lnTo>
                    <a:cubicBezTo>
                      <a:pt x="28" y="68"/>
                      <a:pt x="30" y="68"/>
                      <a:pt x="31" y="69"/>
                    </a:cubicBezTo>
                    <a:cubicBezTo>
                      <a:pt x="35" y="71"/>
                      <a:pt x="37" y="74"/>
                      <a:pt x="44" y="74"/>
                    </a:cubicBezTo>
                    <a:lnTo>
                      <a:pt x="44" y="72"/>
                    </a:lnTo>
                    <a:lnTo>
                      <a:pt x="45" y="72"/>
                    </a:lnTo>
                    <a:cubicBezTo>
                      <a:pt x="45" y="73"/>
                      <a:pt x="46" y="73"/>
                      <a:pt x="46" y="74"/>
                    </a:cubicBezTo>
                    <a:cubicBezTo>
                      <a:pt x="47" y="74"/>
                      <a:pt x="47" y="72"/>
                      <a:pt x="48" y="72"/>
                    </a:cubicBezTo>
                    <a:cubicBezTo>
                      <a:pt x="49" y="73"/>
                      <a:pt x="52" y="74"/>
                      <a:pt x="54" y="74"/>
                    </a:cubicBezTo>
                    <a:cubicBezTo>
                      <a:pt x="56" y="71"/>
                      <a:pt x="59" y="70"/>
                      <a:pt x="62" y="69"/>
                    </a:cubicBezTo>
                    <a:cubicBezTo>
                      <a:pt x="63" y="70"/>
                      <a:pt x="65" y="72"/>
                      <a:pt x="67" y="72"/>
                    </a:cubicBezTo>
                    <a:cubicBezTo>
                      <a:pt x="68" y="72"/>
                      <a:pt x="68" y="74"/>
                      <a:pt x="70" y="74"/>
                    </a:cubicBezTo>
                    <a:cubicBezTo>
                      <a:pt x="70" y="76"/>
                      <a:pt x="71" y="77"/>
                      <a:pt x="71" y="79"/>
                    </a:cubicBezTo>
                    <a:cubicBezTo>
                      <a:pt x="71" y="80"/>
                      <a:pt x="69" y="81"/>
                      <a:pt x="69" y="83"/>
                    </a:cubicBezTo>
                    <a:cubicBezTo>
                      <a:pt x="69" y="84"/>
                      <a:pt x="71" y="84"/>
                      <a:pt x="72" y="85"/>
                    </a:cubicBezTo>
                    <a:cubicBezTo>
                      <a:pt x="73" y="86"/>
                      <a:pt x="73" y="87"/>
                      <a:pt x="73" y="87"/>
                    </a:cubicBezTo>
                    <a:cubicBezTo>
                      <a:pt x="74" y="89"/>
                      <a:pt x="75" y="92"/>
                      <a:pt x="77" y="92"/>
                    </a:cubicBezTo>
                    <a:cubicBezTo>
                      <a:pt x="77" y="92"/>
                      <a:pt x="78" y="91"/>
                      <a:pt x="78" y="91"/>
                    </a:cubicBezTo>
                    <a:cubicBezTo>
                      <a:pt x="80" y="91"/>
                      <a:pt x="80" y="89"/>
                      <a:pt x="81" y="89"/>
                    </a:cubicBezTo>
                    <a:cubicBezTo>
                      <a:pt x="83" y="87"/>
                      <a:pt x="87" y="88"/>
                      <a:pt x="88" y="86"/>
                    </a:cubicBezTo>
                    <a:cubicBezTo>
                      <a:pt x="89" y="87"/>
                      <a:pt x="91" y="88"/>
                      <a:pt x="92" y="88"/>
                    </a:cubicBezTo>
                    <a:cubicBezTo>
                      <a:pt x="93" y="89"/>
                      <a:pt x="94" y="91"/>
                      <a:pt x="95" y="91"/>
                    </a:cubicBezTo>
                    <a:lnTo>
                      <a:pt x="99" y="92"/>
                    </a:lnTo>
                    <a:cubicBezTo>
                      <a:pt x="99" y="92"/>
                      <a:pt x="99" y="92"/>
                      <a:pt x="99" y="93"/>
                    </a:cubicBezTo>
                    <a:cubicBezTo>
                      <a:pt x="99" y="94"/>
                      <a:pt x="100" y="94"/>
                      <a:pt x="100" y="94"/>
                    </a:cubicBezTo>
                    <a:cubicBezTo>
                      <a:pt x="100" y="94"/>
                      <a:pt x="101" y="94"/>
                      <a:pt x="100" y="93"/>
                    </a:cubicBezTo>
                    <a:cubicBezTo>
                      <a:pt x="101" y="93"/>
                      <a:pt x="102" y="91"/>
                      <a:pt x="103" y="91"/>
                    </a:cubicBezTo>
                    <a:cubicBezTo>
                      <a:pt x="106" y="91"/>
                      <a:pt x="106" y="88"/>
                      <a:pt x="108" y="87"/>
                    </a:cubicBezTo>
                    <a:cubicBezTo>
                      <a:pt x="108" y="88"/>
                      <a:pt x="109" y="88"/>
                      <a:pt x="109" y="89"/>
                    </a:cubicBezTo>
                    <a:cubicBezTo>
                      <a:pt x="109" y="88"/>
                      <a:pt x="110" y="88"/>
                      <a:pt x="111" y="89"/>
                    </a:cubicBezTo>
                    <a:cubicBezTo>
                      <a:pt x="111" y="86"/>
                      <a:pt x="113" y="87"/>
                      <a:pt x="115" y="87"/>
                    </a:cubicBezTo>
                    <a:cubicBezTo>
                      <a:pt x="117" y="86"/>
                      <a:pt x="117" y="83"/>
                      <a:pt x="120" y="82"/>
                    </a:cubicBezTo>
                    <a:cubicBezTo>
                      <a:pt x="120" y="81"/>
                      <a:pt x="121" y="80"/>
                      <a:pt x="121" y="79"/>
                    </a:cubicBezTo>
                    <a:cubicBezTo>
                      <a:pt x="121" y="79"/>
                      <a:pt x="121" y="77"/>
                      <a:pt x="120" y="77"/>
                    </a:cubicBezTo>
                    <a:cubicBezTo>
                      <a:pt x="122" y="75"/>
                      <a:pt x="123" y="73"/>
                      <a:pt x="124" y="70"/>
                    </a:cubicBezTo>
                    <a:cubicBezTo>
                      <a:pt x="123" y="70"/>
                      <a:pt x="124" y="69"/>
                      <a:pt x="124" y="69"/>
                    </a:cubicBezTo>
                    <a:lnTo>
                      <a:pt x="123" y="68"/>
                    </a:lnTo>
                    <a:cubicBezTo>
                      <a:pt x="123" y="68"/>
                      <a:pt x="124" y="67"/>
                      <a:pt x="124" y="67"/>
                    </a:cubicBezTo>
                    <a:lnTo>
                      <a:pt x="124" y="66"/>
                    </a:lnTo>
                    <a:cubicBezTo>
                      <a:pt x="122" y="67"/>
                      <a:pt x="121" y="66"/>
                      <a:pt x="119" y="66"/>
                    </a:cubicBezTo>
                    <a:cubicBezTo>
                      <a:pt x="121" y="65"/>
                      <a:pt x="121" y="64"/>
                      <a:pt x="122" y="63"/>
                    </a:cubicBezTo>
                    <a:cubicBezTo>
                      <a:pt x="119" y="62"/>
                      <a:pt x="118" y="62"/>
                      <a:pt x="116" y="60"/>
                    </a:cubicBezTo>
                    <a:cubicBezTo>
                      <a:pt x="117" y="61"/>
                      <a:pt x="120" y="62"/>
                      <a:pt x="122" y="62"/>
                    </a:cubicBezTo>
                    <a:cubicBezTo>
                      <a:pt x="122" y="60"/>
                      <a:pt x="118" y="60"/>
                      <a:pt x="118" y="59"/>
                    </a:cubicBezTo>
                    <a:cubicBezTo>
                      <a:pt x="118" y="58"/>
                      <a:pt x="118" y="58"/>
                      <a:pt x="117" y="58"/>
                    </a:cubicBezTo>
                    <a:cubicBezTo>
                      <a:pt x="117" y="57"/>
                      <a:pt x="111" y="52"/>
                      <a:pt x="111" y="52"/>
                    </a:cubicBezTo>
                    <a:cubicBezTo>
                      <a:pt x="111" y="51"/>
                      <a:pt x="112" y="51"/>
                      <a:pt x="112" y="50"/>
                    </a:cubicBezTo>
                    <a:cubicBezTo>
                      <a:pt x="112" y="50"/>
                      <a:pt x="112" y="50"/>
                      <a:pt x="112" y="49"/>
                    </a:cubicBezTo>
                    <a:lnTo>
                      <a:pt x="113" y="49"/>
                    </a:lnTo>
                    <a:cubicBezTo>
                      <a:pt x="113" y="48"/>
                      <a:pt x="115" y="47"/>
                      <a:pt x="116" y="46"/>
                    </a:cubicBezTo>
                    <a:cubicBezTo>
                      <a:pt x="115" y="45"/>
                      <a:pt x="113" y="45"/>
                      <a:pt x="112" y="44"/>
                    </a:cubicBezTo>
                    <a:lnTo>
                      <a:pt x="111" y="44"/>
                    </a:lnTo>
                    <a:cubicBezTo>
                      <a:pt x="111" y="44"/>
                      <a:pt x="111" y="45"/>
                      <a:pt x="111" y="46"/>
                    </a:cubicBezTo>
                    <a:lnTo>
                      <a:pt x="109" y="46"/>
                    </a:lnTo>
                    <a:cubicBezTo>
                      <a:pt x="108" y="45"/>
                      <a:pt x="108" y="44"/>
                      <a:pt x="108" y="44"/>
                    </a:cubicBezTo>
                    <a:cubicBezTo>
                      <a:pt x="107" y="43"/>
                      <a:pt x="103" y="43"/>
                      <a:pt x="103" y="41"/>
                    </a:cubicBezTo>
                    <a:cubicBezTo>
                      <a:pt x="103" y="40"/>
                      <a:pt x="104" y="40"/>
                      <a:pt x="105" y="40"/>
                    </a:cubicBezTo>
                    <a:cubicBezTo>
                      <a:pt x="105" y="40"/>
                      <a:pt x="106" y="38"/>
                      <a:pt x="106" y="38"/>
                    </a:cubicBezTo>
                    <a:cubicBezTo>
                      <a:pt x="107" y="38"/>
                      <a:pt x="108" y="38"/>
                      <a:pt x="108" y="36"/>
                    </a:cubicBezTo>
                    <a:cubicBezTo>
                      <a:pt x="108" y="36"/>
                      <a:pt x="108" y="35"/>
                      <a:pt x="109" y="35"/>
                    </a:cubicBezTo>
                    <a:cubicBezTo>
                      <a:pt x="110" y="35"/>
                      <a:pt x="111" y="36"/>
                      <a:pt x="111" y="36"/>
                    </a:cubicBezTo>
                    <a:cubicBezTo>
                      <a:pt x="111" y="37"/>
                      <a:pt x="111" y="37"/>
                      <a:pt x="110" y="37"/>
                    </a:cubicBezTo>
                    <a:cubicBezTo>
                      <a:pt x="111" y="38"/>
                      <a:pt x="111" y="39"/>
                      <a:pt x="112" y="39"/>
                    </a:cubicBezTo>
                    <a:lnTo>
                      <a:pt x="112" y="40"/>
                    </a:lnTo>
                    <a:cubicBezTo>
                      <a:pt x="111" y="40"/>
                      <a:pt x="112" y="41"/>
                      <a:pt x="112" y="41"/>
                    </a:cubicBezTo>
                    <a:cubicBezTo>
                      <a:pt x="116" y="37"/>
                      <a:pt x="116" y="37"/>
                      <a:pt x="118" y="38"/>
                    </a:cubicBezTo>
                    <a:cubicBezTo>
                      <a:pt x="119" y="36"/>
                      <a:pt x="121" y="36"/>
                      <a:pt x="122" y="34"/>
                    </a:cubicBezTo>
                    <a:cubicBezTo>
                      <a:pt x="126" y="34"/>
                      <a:pt x="125" y="30"/>
                      <a:pt x="129" y="30"/>
                    </a:cubicBezTo>
                    <a:cubicBezTo>
                      <a:pt x="129" y="27"/>
                      <a:pt x="126" y="27"/>
                      <a:pt x="126" y="24"/>
                    </a:cubicBezTo>
                    <a:cubicBezTo>
                      <a:pt x="126" y="24"/>
                      <a:pt x="127" y="24"/>
                      <a:pt x="127" y="24"/>
                    </a:cubicBezTo>
                    <a:cubicBezTo>
                      <a:pt x="128" y="24"/>
                      <a:pt x="129" y="24"/>
                      <a:pt x="130" y="24"/>
                    </a:cubicBezTo>
                    <a:lnTo>
                      <a:pt x="130" y="20"/>
                    </a:lnTo>
                    <a:cubicBezTo>
                      <a:pt x="129" y="19"/>
                      <a:pt x="129" y="18"/>
                      <a:pt x="129" y="17"/>
                    </a:cubicBezTo>
                    <a:cubicBezTo>
                      <a:pt x="129" y="16"/>
                      <a:pt x="129" y="16"/>
                      <a:pt x="129" y="15"/>
                    </a:cubicBezTo>
                    <a:cubicBezTo>
                      <a:pt x="128" y="15"/>
                      <a:pt x="128" y="14"/>
                      <a:pt x="127" y="14"/>
                    </a:cubicBezTo>
                    <a:cubicBezTo>
                      <a:pt x="125" y="14"/>
                      <a:pt x="124" y="16"/>
                      <a:pt x="122" y="16"/>
                    </a:cubicBezTo>
                    <a:cubicBezTo>
                      <a:pt x="118" y="16"/>
                      <a:pt x="116" y="12"/>
                      <a:pt x="113" y="11"/>
                    </a:cubicBezTo>
                    <a:cubicBezTo>
                      <a:pt x="110" y="10"/>
                      <a:pt x="106" y="9"/>
                      <a:pt x="106" y="6"/>
                    </a:cubicBezTo>
                    <a:cubicBezTo>
                      <a:pt x="102" y="6"/>
                      <a:pt x="101" y="3"/>
                      <a:pt x="99" y="2"/>
                    </a:cubicBezTo>
                    <a:cubicBezTo>
                      <a:pt x="96" y="1"/>
                      <a:pt x="95" y="1"/>
                      <a:pt x="93" y="0"/>
                    </a:cubicBezTo>
                    <a:lnTo>
                      <a:pt x="87" y="1"/>
                    </a:lnTo>
                    <a:cubicBezTo>
                      <a:pt x="87" y="1"/>
                      <a:pt x="87" y="2"/>
                      <a:pt x="87" y="2"/>
                    </a:cubicBezTo>
                    <a:cubicBezTo>
                      <a:pt x="87" y="3"/>
                      <a:pt x="90" y="3"/>
                      <a:pt x="90" y="4"/>
                    </a:cubicBezTo>
                    <a:cubicBezTo>
                      <a:pt x="90" y="6"/>
                      <a:pt x="89" y="6"/>
                      <a:pt x="89" y="7"/>
                    </a:cubicBezTo>
                    <a:cubicBezTo>
                      <a:pt x="89" y="8"/>
                      <a:pt x="90" y="9"/>
                      <a:pt x="90" y="9"/>
                    </a:cubicBezTo>
                    <a:cubicBezTo>
                      <a:pt x="90" y="10"/>
                      <a:pt x="88" y="11"/>
                      <a:pt x="87" y="11"/>
                    </a:cubicBezTo>
                    <a:cubicBezTo>
                      <a:pt x="87" y="11"/>
                      <a:pt x="86" y="11"/>
                      <a:pt x="85" y="11"/>
                    </a:cubicBezTo>
                    <a:lnTo>
                      <a:pt x="85" y="12"/>
                    </a:lnTo>
                    <a:cubicBezTo>
                      <a:pt x="86" y="15"/>
                      <a:pt x="86" y="17"/>
                      <a:pt x="90" y="17"/>
                    </a:cubicBezTo>
                    <a:cubicBezTo>
                      <a:pt x="91" y="17"/>
                      <a:pt x="91" y="16"/>
                      <a:pt x="92" y="16"/>
                    </a:cubicBezTo>
                    <a:cubicBezTo>
                      <a:pt x="93" y="16"/>
                      <a:pt x="94" y="16"/>
                      <a:pt x="95" y="17"/>
                    </a:cubicBezTo>
                    <a:cubicBezTo>
                      <a:pt x="95" y="18"/>
                      <a:pt x="96" y="18"/>
                      <a:pt x="96" y="19"/>
                    </a:cubicBezTo>
                    <a:cubicBezTo>
                      <a:pt x="96" y="19"/>
                      <a:pt x="95" y="20"/>
                      <a:pt x="93" y="20"/>
                    </a:cubicBezTo>
                    <a:cubicBezTo>
                      <a:pt x="93" y="20"/>
                      <a:pt x="88" y="23"/>
                      <a:pt x="87" y="24"/>
                    </a:cubicBezTo>
                    <a:lnTo>
                      <a:pt x="82" y="24"/>
                    </a:lnTo>
                    <a:cubicBezTo>
                      <a:pt x="82" y="26"/>
                      <a:pt x="84" y="26"/>
                      <a:pt x="84" y="28"/>
                    </a:cubicBezTo>
                    <a:cubicBezTo>
                      <a:pt x="84" y="29"/>
                      <a:pt x="82" y="31"/>
                      <a:pt x="81" y="31"/>
                    </a:cubicBezTo>
                    <a:lnTo>
                      <a:pt x="77" y="31"/>
                    </a:lnTo>
                    <a:cubicBezTo>
                      <a:pt x="75" y="32"/>
                      <a:pt x="72" y="34"/>
                      <a:pt x="71" y="34"/>
                    </a:cubicBezTo>
                    <a:cubicBezTo>
                      <a:pt x="69" y="34"/>
                      <a:pt x="63" y="32"/>
                      <a:pt x="62" y="31"/>
                    </a:cubicBezTo>
                    <a:lnTo>
                      <a:pt x="55" y="31"/>
                    </a:lnTo>
                    <a:lnTo>
                      <a:pt x="52" y="31"/>
                    </a:lnTo>
                    <a:cubicBezTo>
                      <a:pt x="50" y="31"/>
                      <a:pt x="47" y="29"/>
                      <a:pt x="46" y="27"/>
                    </a:cubicBezTo>
                    <a:cubicBezTo>
                      <a:pt x="43" y="27"/>
                      <a:pt x="40" y="24"/>
                      <a:pt x="35" y="24"/>
                    </a:cubicBezTo>
                    <a:cubicBezTo>
                      <a:pt x="35" y="24"/>
                      <a:pt x="33" y="24"/>
                      <a:pt x="33" y="24"/>
                    </a:cubicBezTo>
                    <a:cubicBezTo>
                      <a:pt x="33" y="23"/>
                      <a:pt x="33" y="23"/>
                      <a:pt x="33" y="22"/>
                    </a:cubicBezTo>
                    <a:cubicBezTo>
                      <a:pt x="33" y="22"/>
                      <a:pt x="33" y="21"/>
                      <a:pt x="33" y="21"/>
                    </a:cubicBezTo>
                    <a:cubicBezTo>
                      <a:pt x="33" y="21"/>
                      <a:pt x="30" y="18"/>
                      <a:pt x="30" y="17"/>
                    </a:cubicBezTo>
                    <a:cubicBezTo>
                      <a:pt x="26" y="17"/>
                      <a:pt x="23" y="16"/>
                      <a:pt x="22" y="13"/>
                    </a:cubicBezTo>
                    <a:cubicBezTo>
                      <a:pt x="18" y="12"/>
                      <a:pt x="21" y="14"/>
                      <a:pt x="18" y="15"/>
                    </a:cubicBezTo>
                    <a:cubicBezTo>
                      <a:pt x="16" y="15"/>
                      <a:pt x="21" y="19"/>
                      <a:pt x="18" y="19"/>
                    </a:cubicBezTo>
                    <a:cubicBezTo>
                      <a:pt x="18" y="19"/>
                      <a:pt x="17" y="19"/>
                      <a:pt x="17" y="19"/>
                    </a:cubicBezTo>
                    <a:cubicBezTo>
                      <a:pt x="16" y="19"/>
                      <a:pt x="15" y="19"/>
                      <a:pt x="14" y="18"/>
                    </a:cubicBezTo>
                    <a:cubicBezTo>
                      <a:pt x="13" y="19"/>
                      <a:pt x="15" y="24"/>
                      <a:pt x="14" y="24"/>
                    </a:cubicBezTo>
                    <a:cubicBezTo>
                      <a:pt x="13" y="24"/>
                      <a:pt x="9" y="24"/>
                      <a:pt x="9" y="25"/>
                    </a:cubicBezTo>
                    <a:cubicBezTo>
                      <a:pt x="12" y="26"/>
                      <a:pt x="11" y="29"/>
                      <a:pt x="13" y="29"/>
                    </a:cubicBezTo>
                    <a:cubicBezTo>
                      <a:pt x="12" y="30"/>
                      <a:pt x="13" y="30"/>
                      <a:pt x="13" y="31"/>
                    </a:cubicBezTo>
                    <a:cubicBezTo>
                      <a:pt x="13" y="33"/>
                      <a:pt x="12" y="34"/>
                      <a:pt x="10" y="35"/>
                    </a:cubicBezTo>
                    <a:cubicBezTo>
                      <a:pt x="9" y="35"/>
                      <a:pt x="7" y="35"/>
                      <a:pt x="6" y="36"/>
                    </a:cubicBezTo>
                    <a:cubicBezTo>
                      <a:pt x="6" y="36"/>
                      <a:pt x="6" y="37"/>
                      <a:pt x="5" y="38"/>
                    </a:cubicBezTo>
                    <a:cubicBezTo>
                      <a:pt x="4" y="38"/>
                      <a:pt x="0" y="38"/>
                      <a:pt x="0" y="39"/>
                    </a:cubicBezTo>
                    <a:cubicBezTo>
                      <a:pt x="0" y="40"/>
                      <a:pt x="1" y="41"/>
                      <a:pt x="1" y="43"/>
                    </a:cubicBezTo>
                    <a:cubicBezTo>
                      <a:pt x="3" y="43"/>
                      <a:pt x="4" y="43"/>
                      <a:pt x="5" y="45"/>
                    </a:cubicBezTo>
                  </a:path>
                </a:pathLst>
              </a:custGeom>
              <a:solidFill>
                <a:srgbClr val="002967"/>
              </a:solidFill>
              <a:ln w="1905">
                <a:solidFill>
                  <a:sysClr val="window" lastClr="FFFFFF">
                    <a:lumMod val="85000"/>
                  </a:sysClr>
                </a:solidFill>
                <a:round/>
                <a:headEnd/>
                <a:tailEnd/>
              </a:ln>
            </p:spPr>
            <p:txBody>
              <a:bodyPr anchor="ctr"/>
              <a:lstStyle/>
              <a:p>
                <a:pPr>
                  <a:defRPr/>
                </a:pPr>
                <a:endParaRPr lang="en-US" altLang="en-US" sz="800" kern="0" dirty="0">
                  <a:latin typeface="Trebuchet MS" panose="020B0603020202020204" pitchFamily="34" charset="0"/>
                  <a:cs typeface="Calibri" panose="020F0502020204030204" pitchFamily="34" charset="0"/>
                </a:endParaRPr>
              </a:p>
            </p:txBody>
          </p:sp>
          <p:sp>
            <p:nvSpPr>
              <p:cNvPr id="134" name="Freeform 134"/>
              <p:cNvSpPr>
                <a:spLocks/>
              </p:cNvSpPr>
              <p:nvPr/>
            </p:nvSpPr>
            <p:spPr bwMode="auto">
              <a:xfrm>
                <a:off x="4416" y="2249"/>
                <a:ext cx="149" cy="321"/>
              </a:xfrm>
              <a:custGeom>
                <a:avLst/>
                <a:gdLst>
                  <a:gd name="T0" fmla="*/ 19 w 21"/>
                  <a:gd name="T1" fmla="*/ 17 h 42"/>
                  <a:gd name="T2" fmla="*/ 17 w 21"/>
                  <a:gd name="T3" fmla="*/ 17 h 42"/>
                  <a:gd name="T4" fmla="*/ 14 w 21"/>
                  <a:gd name="T5" fmla="*/ 19 h 42"/>
                  <a:gd name="T6" fmla="*/ 16 w 21"/>
                  <a:gd name="T7" fmla="*/ 25 h 42"/>
                  <a:gd name="T8" fmla="*/ 16 w 21"/>
                  <a:gd name="T9" fmla="*/ 27 h 42"/>
                  <a:gd name="T10" fmla="*/ 14 w 21"/>
                  <a:gd name="T11" fmla="*/ 24 h 42"/>
                  <a:gd name="T12" fmla="*/ 8 w 21"/>
                  <a:gd name="T13" fmla="*/ 19 h 42"/>
                  <a:gd name="T14" fmla="*/ 8 w 21"/>
                  <a:gd name="T15" fmla="*/ 19 h 42"/>
                  <a:gd name="T16" fmla="*/ 7 w 21"/>
                  <a:gd name="T17" fmla="*/ 19 h 42"/>
                  <a:gd name="T18" fmla="*/ 7 w 21"/>
                  <a:gd name="T19" fmla="*/ 22 h 42"/>
                  <a:gd name="T20" fmla="*/ 7 w 21"/>
                  <a:gd name="T21" fmla="*/ 22 h 42"/>
                  <a:gd name="T22" fmla="*/ 7 w 21"/>
                  <a:gd name="T23" fmla="*/ 24 h 42"/>
                  <a:gd name="T24" fmla="*/ 5 w 21"/>
                  <a:gd name="T25" fmla="*/ 29 h 42"/>
                  <a:gd name="T26" fmla="*/ 7 w 21"/>
                  <a:gd name="T27" fmla="*/ 31 h 42"/>
                  <a:gd name="T28" fmla="*/ 8 w 21"/>
                  <a:gd name="T29" fmla="*/ 33 h 42"/>
                  <a:gd name="T30" fmla="*/ 8 w 21"/>
                  <a:gd name="T31" fmla="*/ 33 h 42"/>
                  <a:gd name="T32" fmla="*/ 8 w 21"/>
                  <a:gd name="T33" fmla="*/ 35 h 42"/>
                  <a:gd name="T34" fmla="*/ 8 w 21"/>
                  <a:gd name="T35" fmla="*/ 35 h 42"/>
                  <a:gd name="T36" fmla="*/ 15 w 21"/>
                  <a:gd name="T37" fmla="*/ 41 h 42"/>
                  <a:gd name="T38" fmla="*/ 12 w 21"/>
                  <a:gd name="T39" fmla="*/ 42 h 42"/>
                  <a:gd name="T40" fmla="*/ 9 w 21"/>
                  <a:gd name="T41" fmla="*/ 40 h 42"/>
                  <a:gd name="T42" fmla="*/ 4 w 21"/>
                  <a:gd name="T43" fmla="*/ 35 h 42"/>
                  <a:gd name="T44" fmla="*/ 3 w 21"/>
                  <a:gd name="T45" fmla="*/ 35 h 42"/>
                  <a:gd name="T46" fmla="*/ 3 w 21"/>
                  <a:gd name="T47" fmla="*/ 33 h 42"/>
                  <a:gd name="T48" fmla="*/ 4 w 21"/>
                  <a:gd name="T49" fmla="*/ 30 h 42"/>
                  <a:gd name="T50" fmla="*/ 5 w 21"/>
                  <a:gd name="T51" fmla="*/ 21 h 42"/>
                  <a:gd name="T52" fmla="*/ 2 w 21"/>
                  <a:gd name="T53" fmla="*/ 15 h 42"/>
                  <a:gd name="T54" fmla="*/ 3 w 21"/>
                  <a:gd name="T55" fmla="*/ 13 h 42"/>
                  <a:gd name="T56" fmla="*/ 0 w 21"/>
                  <a:gd name="T57" fmla="*/ 4 h 42"/>
                  <a:gd name="T58" fmla="*/ 5 w 21"/>
                  <a:gd name="T59" fmla="*/ 0 h 42"/>
                  <a:gd name="T60" fmla="*/ 8 w 21"/>
                  <a:gd name="T61" fmla="*/ 2 h 42"/>
                  <a:gd name="T62" fmla="*/ 9 w 21"/>
                  <a:gd name="T63" fmla="*/ 8 h 42"/>
                  <a:gd name="T64" fmla="*/ 11 w 21"/>
                  <a:gd name="T65" fmla="*/ 6 h 42"/>
                  <a:gd name="T66" fmla="*/ 12 w 21"/>
                  <a:gd name="T67" fmla="*/ 7 h 42"/>
                  <a:gd name="T68" fmla="*/ 14 w 21"/>
                  <a:gd name="T69" fmla="*/ 5 h 42"/>
                  <a:gd name="T70" fmla="*/ 16 w 21"/>
                  <a:gd name="T71" fmla="*/ 7 h 42"/>
                  <a:gd name="T72" fmla="*/ 21 w 21"/>
                  <a:gd name="T73" fmla="*/ 16 h 42"/>
                  <a:gd name="T74" fmla="*/ 20 w 21"/>
                  <a:gd name="T75" fmla="*/ 17 h 42"/>
                  <a:gd name="T76" fmla="*/ 20 w 21"/>
                  <a:gd name="T77" fmla="*/ 17 h 42"/>
                  <a:gd name="T78" fmla="*/ 19 w 21"/>
                  <a:gd name="T79" fmla="*/ 17 h 42"/>
                  <a:gd name="T80" fmla="*/ 19 w 21"/>
                  <a:gd name="T81" fmla="*/ 17 h 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1"/>
                  <a:gd name="T124" fmla="*/ 0 h 42"/>
                  <a:gd name="T125" fmla="*/ 21 w 21"/>
                  <a:gd name="T126" fmla="*/ 42 h 4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1" h="42">
                    <a:moveTo>
                      <a:pt x="19" y="17"/>
                    </a:moveTo>
                    <a:cubicBezTo>
                      <a:pt x="18" y="17"/>
                      <a:pt x="17" y="17"/>
                      <a:pt x="17" y="17"/>
                    </a:cubicBezTo>
                    <a:cubicBezTo>
                      <a:pt x="16" y="17"/>
                      <a:pt x="14" y="18"/>
                      <a:pt x="14" y="19"/>
                    </a:cubicBezTo>
                    <a:cubicBezTo>
                      <a:pt x="14" y="22"/>
                      <a:pt x="16" y="23"/>
                      <a:pt x="16" y="25"/>
                    </a:cubicBezTo>
                    <a:cubicBezTo>
                      <a:pt x="16" y="26"/>
                      <a:pt x="16" y="26"/>
                      <a:pt x="16" y="27"/>
                    </a:cubicBezTo>
                    <a:cubicBezTo>
                      <a:pt x="14" y="26"/>
                      <a:pt x="14" y="25"/>
                      <a:pt x="14" y="24"/>
                    </a:cubicBezTo>
                    <a:cubicBezTo>
                      <a:pt x="13" y="22"/>
                      <a:pt x="8" y="23"/>
                      <a:pt x="8" y="19"/>
                    </a:cubicBezTo>
                    <a:lnTo>
                      <a:pt x="7" y="19"/>
                    </a:lnTo>
                    <a:lnTo>
                      <a:pt x="7" y="22"/>
                    </a:lnTo>
                    <a:cubicBezTo>
                      <a:pt x="7" y="23"/>
                      <a:pt x="7" y="23"/>
                      <a:pt x="7" y="24"/>
                    </a:cubicBezTo>
                    <a:cubicBezTo>
                      <a:pt x="7" y="26"/>
                      <a:pt x="5" y="27"/>
                      <a:pt x="5" y="29"/>
                    </a:cubicBezTo>
                    <a:cubicBezTo>
                      <a:pt x="5" y="31"/>
                      <a:pt x="6" y="31"/>
                      <a:pt x="7" y="31"/>
                    </a:cubicBezTo>
                    <a:cubicBezTo>
                      <a:pt x="7" y="32"/>
                      <a:pt x="7" y="33"/>
                      <a:pt x="8" y="33"/>
                    </a:cubicBezTo>
                    <a:lnTo>
                      <a:pt x="8" y="35"/>
                    </a:lnTo>
                    <a:cubicBezTo>
                      <a:pt x="9" y="37"/>
                      <a:pt x="12" y="40"/>
                      <a:pt x="15" y="41"/>
                    </a:cubicBezTo>
                    <a:cubicBezTo>
                      <a:pt x="14" y="41"/>
                      <a:pt x="13" y="42"/>
                      <a:pt x="12" y="42"/>
                    </a:cubicBezTo>
                    <a:cubicBezTo>
                      <a:pt x="11" y="42"/>
                      <a:pt x="11" y="40"/>
                      <a:pt x="9" y="40"/>
                    </a:cubicBezTo>
                    <a:cubicBezTo>
                      <a:pt x="8" y="38"/>
                      <a:pt x="7" y="37"/>
                      <a:pt x="4" y="35"/>
                    </a:cubicBezTo>
                    <a:cubicBezTo>
                      <a:pt x="4" y="35"/>
                      <a:pt x="4" y="35"/>
                      <a:pt x="3" y="35"/>
                    </a:cubicBezTo>
                    <a:cubicBezTo>
                      <a:pt x="3" y="34"/>
                      <a:pt x="3" y="33"/>
                      <a:pt x="3" y="33"/>
                    </a:cubicBezTo>
                    <a:cubicBezTo>
                      <a:pt x="3" y="32"/>
                      <a:pt x="4" y="31"/>
                      <a:pt x="4" y="30"/>
                    </a:cubicBezTo>
                    <a:cubicBezTo>
                      <a:pt x="4" y="30"/>
                      <a:pt x="5" y="25"/>
                      <a:pt x="5" y="21"/>
                    </a:cubicBezTo>
                    <a:cubicBezTo>
                      <a:pt x="5" y="19"/>
                      <a:pt x="2" y="17"/>
                      <a:pt x="2" y="15"/>
                    </a:cubicBezTo>
                    <a:cubicBezTo>
                      <a:pt x="2" y="14"/>
                      <a:pt x="3" y="13"/>
                      <a:pt x="3" y="13"/>
                    </a:cubicBezTo>
                    <a:cubicBezTo>
                      <a:pt x="3" y="9"/>
                      <a:pt x="0" y="9"/>
                      <a:pt x="0" y="4"/>
                    </a:cubicBezTo>
                    <a:cubicBezTo>
                      <a:pt x="0" y="1"/>
                      <a:pt x="3" y="1"/>
                      <a:pt x="5" y="0"/>
                    </a:cubicBezTo>
                    <a:cubicBezTo>
                      <a:pt x="6" y="1"/>
                      <a:pt x="7" y="2"/>
                      <a:pt x="8" y="2"/>
                    </a:cubicBezTo>
                    <a:cubicBezTo>
                      <a:pt x="8" y="4"/>
                      <a:pt x="8" y="8"/>
                      <a:pt x="9" y="8"/>
                    </a:cubicBezTo>
                    <a:cubicBezTo>
                      <a:pt x="10" y="8"/>
                      <a:pt x="10" y="6"/>
                      <a:pt x="11" y="6"/>
                    </a:cubicBezTo>
                    <a:cubicBezTo>
                      <a:pt x="12" y="6"/>
                      <a:pt x="12" y="7"/>
                      <a:pt x="12" y="7"/>
                    </a:cubicBezTo>
                    <a:cubicBezTo>
                      <a:pt x="13" y="7"/>
                      <a:pt x="13" y="5"/>
                      <a:pt x="14" y="5"/>
                    </a:cubicBezTo>
                    <a:cubicBezTo>
                      <a:pt x="16" y="5"/>
                      <a:pt x="16" y="6"/>
                      <a:pt x="16" y="7"/>
                    </a:cubicBezTo>
                    <a:cubicBezTo>
                      <a:pt x="18" y="9"/>
                      <a:pt x="21" y="12"/>
                      <a:pt x="21" y="16"/>
                    </a:cubicBezTo>
                    <a:cubicBezTo>
                      <a:pt x="21" y="16"/>
                      <a:pt x="20" y="17"/>
                      <a:pt x="20" y="17"/>
                    </a:cubicBezTo>
                    <a:lnTo>
                      <a:pt x="19" y="17"/>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35" name="Freeform 135"/>
              <p:cNvSpPr>
                <a:spLocks/>
              </p:cNvSpPr>
              <p:nvPr/>
            </p:nvSpPr>
            <p:spPr bwMode="auto">
              <a:xfrm>
                <a:off x="1423" y="3184"/>
                <a:ext cx="282" cy="654"/>
              </a:xfrm>
              <a:custGeom>
                <a:avLst/>
                <a:gdLst>
                  <a:gd name="T0" fmla="*/ 39 w 39"/>
                  <a:gd name="T1" fmla="*/ 16 h 86"/>
                  <a:gd name="T2" fmla="*/ 39 w 39"/>
                  <a:gd name="T3" fmla="*/ 10 h 86"/>
                  <a:gd name="T4" fmla="*/ 37 w 39"/>
                  <a:gd name="T5" fmla="*/ 9 h 86"/>
                  <a:gd name="T6" fmla="*/ 37 w 39"/>
                  <a:gd name="T7" fmla="*/ 10 h 86"/>
                  <a:gd name="T8" fmla="*/ 28 w 39"/>
                  <a:gd name="T9" fmla="*/ 14 h 86"/>
                  <a:gd name="T10" fmla="*/ 19 w 39"/>
                  <a:gd name="T11" fmla="*/ 4 h 86"/>
                  <a:gd name="T12" fmla="*/ 12 w 39"/>
                  <a:gd name="T13" fmla="*/ 2 h 86"/>
                  <a:gd name="T14" fmla="*/ 4 w 39"/>
                  <a:gd name="T15" fmla="*/ 2 h 86"/>
                  <a:gd name="T16" fmla="*/ 3 w 39"/>
                  <a:gd name="T17" fmla="*/ 13 h 86"/>
                  <a:gd name="T18" fmla="*/ 0 w 39"/>
                  <a:gd name="T19" fmla="*/ 26 h 86"/>
                  <a:gd name="T20" fmla="*/ 3 w 39"/>
                  <a:gd name="T21" fmla="*/ 36 h 86"/>
                  <a:gd name="T22" fmla="*/ 3 w 39"/>
                  <a:gd name="T23" fmla="*/ 38 h 86"/>
                  <a:gd name="T24" fmla="*/ 2 w 39"/>
                  <a:gd name="T25" fmla="*/ 43 h 86"/>
                  <a:gd name="T26" fmla="*/ 3 w 39"/>
                  <a:gd name="T27" fmla="*/ 52 h 86"/>
                  <a:gd name="T28" fmla="*/ 10 w 39"/>
                  <a:gd name="T29" fmla="*/ 72 h 86"/>
                  <a:gd name="T30" fmla="*/ 9 w 39"/>
                  <a:gd name="T31" fmla="*/ 76 h 86"/>
                  <a:gd name="T32" fmla="*/ 15 w 39"/>
                  <a:gd name="T33" fmla="*/ 84 h 86"/>
                  <a:gd name="T34" fmla="*/ 19 w 39"/>
                  <a:gd name="T35" fmla="*/ 82 h 86"/>
                  <a:gd name="T36" fmla="*/ 21 w 39"/>
                  <a:gd name="T37" fmla="*/ 80 h 86"/>
                  <a:gd name="T38" fmla="*/ 20 w 39"/>
                  <a:gd name="T39" fmla="*/ 77 h 86"/>
                  <a:gd name="T40" fmla="*/ 20 w 39"/>
                  <a:gd name="T41" fmla="*/ 77 h 86"/>
                  <a:gd name="T42" fmla="*/ 23 w 39"/>
                  <a:gd name="T43" fmla="*/ 75 h 86"/>
                  <a:gd name="T44" fmla="*/ 23 w 39"/>
                  <a:gd name="T45" fmla="*/ 72 h 86"/>
                  <a:gd name="T46" fmla="*/ 21 w 39"/>
                  <a:gd name="T47" fmla="*/ 66 h 86"/>
                  <a:gd name="T48" fmla="*/ 19 w 39"/>
                  <a:gd name="T49" fmla="*/ 55 h 86"/>
                  <a:gd name="T50" fmla="*/ 24 w 39"/>
                  <a:gd name="T51" fmla="*/ 55 h 86"/>
                  <a:gd name="T52" fmla="*/ 25 w 39"/>
                  <a:gd name="T53" fmla="*/ 51 h 86"/>
                  <a:gd name="T54" fmla="*/ 28 w 39"/>
                  <a:gd name="T55" fmla="*/ 48 h 86"/>
                  <a:gd name="T56" fmla="*/ 35 w 39"/>
                  <a:gd name="T57" fmla="*/ 41 h 86"/>
                  <a:gd name="T58" fmla="*/ 30 w 39"/>
                  <a:gd name="T59" fmla="*/ 35 h 86"/>
                  <a:gd name="T60" fmla="*/ 31 w 39"/>
                  <a:gd name="T61" fmla="*/ 29 h 86"/>
                  <a:gd name="T62" fmla="*/ 32 w 39"/>
                  <a:gd name="T63" fmla="*/ 24 h 86"/>
                  <a:gd name="T64" fmla="*/ 32 w 39"/>
                  <a:gd name="T65" fmla="*/ 23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
                  <a:gd name="T100" fmla="*/ 0 h 86"/>
                  <a:gd name="T101" fmla="*/ 39 w 39"/>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 h="86">
                    <a:moveTo>
                      <a:pt x="32" y="23"/>
                    </a:moveTo>
                    <a:cubicBezTo>
                      <a:pt x="32" y="21"/>
                      <a:pt x="37" y="17"/>
                      <a:pt x="39" y="16"/>
                    </a:cubicBezTo>
                    <a:cubicBezTo>
                      <a:pt x="39" y="16"/>
                      <a:pt x="39" y="14"/>
                      <a:pt x="39" y="13"/>
                    </a:cubicBezTo>
                    <a:cubicBezTo>
                      <a:pt x="39" y="12"/>
                      <a:pt x="39" y="11"/>
                      <a:pt x="39" y="10"/>
                    </a:cubicBezTo>
                    <a:cubicBezTo>
                      <a:pt x="38" y="10"/>
                      <a:pt x="37" y="9"/>
                      <a:pt x="37" y="9"/>
                    </a:cubicBezTo>
                    <a:lnTo>
                      <a:pt x="37" y="10"/>
                    </a:lnTo>
                    <a:cubicBezTo>
                      <a:pt x="38" y="13"/>
                      <a:pt x="34" y="16"/>
                      <a:pt x="33" y="16"/>
                    </a:cubicBezTo>
                    <a:cubicBezTo>
                      <a:pt x="31" y="16"/>
                      <a:pt x="28" y="16"/>
                      <a:pt x="28" y="14"/>
                    </a:cubicBezTo>
                    <a:cubicBezTo>
                      <a:pt x="28" y="12"/>
                      <a:pt x="29" y="11"/>
                      <a:pt x="30" y="9"/>
                    </a:cubicBezTo>
                    <a:cubicBezTo>
                      <a:pt x="25" y="7"/>
                      <a:pt x="22" y="7"/>
                      <a:pt x="19" y="4"/>
                    </a:cubicBezTo>
                    <a:cubicBezTo>
                      <a:pt x="18" y="3"/>
                      <a:pt x="18" y="1"/>
                      <a:pt x="16" y="0"/>
                    </a:cubicBezTo>
                    <a:cubicBezTo>
                      <a:pt x="14" y="0"/>
                      <a:pt x="13" y="0"/>
                      <a:pt x="12" y="2"/>
                    </a:cubicBezTo>
                    <a:cubicBezTo>
                      <a:pt x="11" y="2"/>
                      <a:pt x="10" y="0"/>
                      <a:pt x="8" y="0"/>
                    </a:cubicBezTo>
                    <a:cubicBezTo>
                      <a:pt x="6" y="0"/>
                      <a:pt x="5" y="2"/>
                      <a:pt x="4" y="2"/>
                    </a:cubicBezTo>
                    <a:cubicBezTo>
                      <a:pt x="4" y="6"/>
                      <a:pt x="1" y="6"/>
                      <a:pt x="1" y="8"/>
                    </a:cubicBezTo>
                    <a:cubicBezTo>
                      <a:pt x="1" y="10"/>
                      <a:pt x="3" y="11"/>
                      <a:pt x="3" y="13"/>
                    </a:cubicBezTo>
                    <a:cubicBezTo>
                      <a:pt x="3" y="16"/>
                      <a:pt x="0" y="17"/>
                      <a:pt x="0" y="20"/>
                    </a:cubicBezTo>
                    <a:cubicBezTo>
                      <a:pt x="0" y="23"/>
                      <a:pt x="0" y="24"/>
                      <a:pt x="0" y="26"/>
                    </a:cubicBezTo>
                    <a:cubicBezTo>
                      <a:pt x="0" y="30"/>
                      <a:pt x="3" y="31"/>
                      <a:pt x="3" y="34"/>
                    </a:cubicBezTo>
                    <a:cubicBezTo>
                      <a:pt x="3" y="35"/>
                      <a:pt x="3" y="35"/>
                      <a:pt x="3" y="36"/>
                    </a:cubicBezTo>
                    <a:cubicBezTo>
                      <a:pt x="3" y="36"/>
                      <a:pt x="3" y="36"/>
                      <a:pt x="3" y="36"/>
                    </a:cubicBezTo>
                    <a:cubicBezTo>
                      <a:pt x="3" y="36"/>
                      <a:pt x="3" y="38"/>
                      <a:pt x="3" y="38"/>
                    </a:cubicBezTo>
                    <a:cubicBezTo>
                      <a:pt x="3" y="39"/>
                      <a:pt x="3" y="39"/>
                      <a:pt x="3" y="40"/>
                    </a:cubicBezTo>
                    <a:cubicBezTo>
                      <a:pt x="3" y="41"/>
                      <a:pt x="2" y="42"/>
                      <a:pt x="2" y="43"/>
                    </a:cubicBezTo>
                    <a:cubicBezTo>
                      <a:pt x="2" y="45"/>
                      <a:pt x="4" y="46"/>
                      <a:pt x="4" y="48"/>
                    </a:cubicBezTo>
                    <a:cubicBezTo>
                      <a:pt x="4" y="49"/>
                      <a:pt x="3" y="51"/>
                      <a:pt x="3" y="52"/>
                    </a:cubicBezTo>
                    <a:cubicBezTo>
                      <a:pt x="3" y="59"/>
                      <a:pt x="9" y="61"/>
                      <a:pt x="9" y="67"/>
                    </a:cubicBezTo>
                    <a:cubicBezTo>
                      <a:pt x="9" y="69"/>
                      <a:pt x="10" y="70"/>
                      <a:pt x="10" y="72"/>
                    </a:cubicBezTo>
                    <a:cubicBezTo>
                      <a:pt x="10" y="73"/>
                      <a:pt x="9" y="73"/>
                      <a:pt x="9" y="74"/>
                    </a:cubicBezTo>
                    <a:cubicBezTo>
                      <a:pt x="9" y="75"/>
                      <a:pt x="9" y="76"/>
                      <a:pt x="9" y="76"/>
                    </a:cubicBezTo>
                    <a:cubicBezTo>
                      <a:pt x="9" y="77"/>
                      <a:pt x="9" y="77"/>
                      <a:pt x="9" y="79"/>
                    </a:cubicBezTo>
                    <a:cubicBezTo>
                      <a:pt x="9" y="81"/>
                      <a:pt x="12" y="84"/>
                      <a:pt x="15" y="84"/>
                    </a:cubicBezTo>
                    <a:cubicBezTo>
                      <a:pt x="17" y="85"/>
                      <a:pt x="18" y="86"/>
                      <a:pt x="20" y="86"/>
                    </a:cubicBezTo>
                    <a:cubicBezTo>
                      <a:pt x="20" y="84"/>
                      <a:pt x="19" y="82"/>
                      <a:pt x="19" y="82"/>
                    </a:cubicBezTo>
                    <a:cubicBezTo>
                      <a:pt x="19" y="81"/>
                      <a:pt x="21" y="80"/>
                      <a:pt x="21" y="80"/>
                    </a:cubicBezTo>
                    <a:lnTo>
                      <a:pt x="21" y="77"/>
                    </a:lnTo>
                    <a:lnTo>
                      <a:pt x="20" y="77"/>
                    </a:lnTo>
                    <a:cubicBezTo>
                      <a:pt x="22" y="76"/>
                      <a:pt x="22" y="76"/>
                      <a:pt x="23" y="75"/>
                    </a:cubicBezTo>
                    <a:lnTo>
                      <a:pt x="23" y="72"/>
                    </a:lnTo>
                    <a:cubicBezTo>
                      <a:pt x="20" y="72"/>
                      <a:pt x="18" y="71"/>
                      <a:pt x="18" y="68"/>
                    </a:cubicBezTo>
                    <a:cubicBezTo>
                      <a:pt x="18" y="67"/>
                      <a:pt x="20" y="66"/>
                      <a:pt x="21" y="66"/>
                    </a:cubicBezTo>
                    <a:cubicBezTo>
                      <a:pt x="21" y="65"/>
                      <a:pt x="21" y="63"/>
                      <a:pt x="21" y="62"/>
                    </a:cubicBezTo>
                    <a:cubicBezTo>
                      <a:pt x="21" y="59"/>
                      <a:pt x="19" y="56"/>
                      <a:pt x="19" y="55"/>
                    </a:cubicBezTo>
                    <a:cubicBezTo>
                      <a:pt x="19" y="55"/>
                      <a:pt x="19" y="54"/>
                      <a:pt x="19" y="54"/>
                    </a:cubicBezTo>
                    <a:cubicBezTo>
                      <a:pt x="21" y="54"/>
                      <a:pt x="23" y="55"/>
                      <a:pt x="24" y="55"/>
                    </a:cubicBezTo>
                    <a:cubicBezTo>
                      <a:pt x="25" y="55"/>
                      <a:pt x="25" y="54"/>
                      <a:pt x="25" y="53"/>
                    </a:cubicBezTo>
                    <a:cubicBezTo>
                      <a:pt x="25" y="53"/>
                      <a:pt x="25" y="52"/>
                      <a:pt x="25" y="51"/>
                    </a:cubicBezTo>
                    <a:cubicBezTo>
                      <a:pt x="25" y="51"/>
                      <a:pt x="24" y="51"/>
                      <a:pt x="24" y="50"/>
                    </a:cubicBezTo>
                    <a:cubicBezTo>
                      <a:pt x="24" y="48"/>
                      <a:pt x="27" y="48"/>
                      <a:pt x="28" y="48"/>
                    </a:cubicBezTo>
                    <a:cubicBezTo>
                      <a:pt x="34" y="49"/>
                      <a:pt x="36" y="46"/>
                      <a:pt x="36" y="42"/>
                    </a:cubicBezTo>
                    <a:cubicBezTo>
                      <a:pt x="36" y="41"/>
                      <a:pt x="35" y="41"/>
                      <a:pt x="35" y="41"/>
                    </a:cubicBezTo>
                    <a:cubicBezTo>
                      <a:pt x="34" y="40"/>
                      <a:pt x="34" y="39"/>
                      <a:pt x="35" y="39"/>
                    </a:cubicBezTo>
                    <a:cubicBezTo>
                      <a:pt x="33" y="38"/>
                      <a:pt x="30" y="36"/>
                      <a:pt x="30" y="35"/>
                    </a:cubicBezTo>
                    <a:lnTo>
                      <a:pt x="31" y="29"/>
                    </a:lnTo>
                    <a:cubicBezTo>
                      <a:pt x="31" y="27"/>
                      <a:pt x="30" y="25"/>
                      <a:pt x="32" y="24"/>
                    </a:cubicBezTo>
                    <a:lnTo>
                      <a:pt x="32" y="23"/>
                    </a:lnTo>
                  </a:path>
                </a:pathLst>
              </a:custGeom>
              <a:solidFill>
                <a:srgbClr val="002967"/>
              </a:solidFill>
              <a:ln w="1905">
                <a:solidFill>
                  <a:sysClr val="window" lastClr="FFFFFF">
                    <a:lumMod val="85000"/>
                  </a:sysClr>
                </a:solidFill>
                <a:round/>
                <a:headEnd/>
                <a:tailEnd/>
              </a:ln>
            </p:spPr>
            <p:txBody>
              <a:bodyPr anchor="ctr"/>
              <a:lstStyle/>
              <a:p>
                <a:pPr>
                  <a:defRPr/>
                </a:pPr>
                <a:endParaRPr lang="en-US" altLang="en-US" sz="800" kern="0" dirty="0">
                  <a:latin typeface="Trebuchet MS" panose="020B0603020202020204" pitchFamily="34" charset="0"/>
                  <a:cs typeface="Calibri" panose="020F0502020204030204" pitchFamily="34" charset="0"/>
                </a:endParaRPr>
              </a:p>
            </p:txBody>
          </p:sp>
          <p:sp>
            <p:nvSpPr>
              <p:cNvPr id="136" name="Freeform 136"/>
              <p:cNvSpPr>
                <a:spLocks/>
              </p:cNvSpPr>
              <p:nvPr/>
            </p:nvSpPr>
            <p:spPr bwMode="auto">
              <a:xfrm>
                <a:off x="1380" y="3086"/>
                <a:ext cx="196" cy="795"/>
              </a:xfrm>
              <a:custGeom>
                <a:avLst/>
                <a:gdLst>
                  <a:gd name="T0" fmla="*/ 22 w 27"/>
                  <a:gd name="T1" fmla="*/ 98 h 104"/>
                  <a:gd name="T2" fmla="*/ 15 w 27"/>
                  <a:gd name="T3" fmla="*/ 92 h 104"/>
                  <a:gd name="T4" fmla="*/ 15 w 27"/>
                  <a:gd name="T5" fmla="*/ 89 h 104"/>
                  <a:gd name="T6" fmla="*/ 15 w 27"/>
                  <a:gd name="T7" fmla="*/ 87 h 104"/>
                  <a:gd name="T8" fmla="*/ 16 w 27"/>
                  <a:gd name="T9" fmla="*/ 85 h 104"/>
                  <a:gd name="T10" fmla="*/ 15 w 27"/>
                  <a:gd name="T11" fmla="*/ 80 h 104"/>
                  <a:gd name="T12" fmla="*/ 9 w 27"/>
                  <a:gd name="T13" fmla="*/ 65 h 104"/>
                  <a:gd name="T14" fmla="*/ 10 w 27"/>
                  <a:gd name="T15" fmla="*/ 61 h 104"/>
                  <a:gd name="T16" fmla="*/ 8 w 27"/>
                  <a:gd name="T17" fmla="*/ 56 h 104"/>
                  <a:gd name="T18" fmla="*/ 9 w 27"/>
                  <a:gd name="T19" fmla="*/ 53 h 104"/>
                  <a:gd name="T20" fmla="*/ 9 w 27"/>
                  <a:gd name="T21" fmla="*/ 51 h 104"/>
                  <a:gd name="T22" fmla="*/ 9 w 27"/>
                  <a:gd name="T23" fmla="*/ 49 h 104"/>
                  <a:gd name="T24" fmla="*/ 9 w 27"/>
                  <a:gd name="T25" fmla="*/ 49 h 104"/>
                  <a:gd name="T26" fmla="*/ 9 w 27"/>
                  <a:gd name="T27" fmla="*/ 47 h 104"/>
                  <a:gd name="T28" fmla="*/ 6 w 27"/>
                  <a:gd name="T29" fmla="*/ 39 h 104"/>
                  <a:gd name="T30" fmla="*/ 6 w 27"/>
                  <a:gd name="T31" fmla="*/ 33 h 104"/>
                  <a:gd name="T32" fmla="*/ 9 w 27"/>
                  <a:gd name="T33" fmla="*/ 26 h 104"/>
                  <a:gd name="T34" fmla="*/ 7 w 27"/>
                  <a:gd name="T35" fmla="*/ 21 h 104"/>
                  <a:gd name="T36" fmla="*/ 10 w 27"/>
                  <a:gd name="T37" fmla="*/ 15 h 104"/>
                  <a:gd name="T38" fmla="*/ 6 w 27"/>
                  <a:gd name="T39" fmla="*/ 8 h 104"/>
                  <a:gd name="T40" fmla="*/ 3 w 27"/>
                  <a:gd name="T41" fmla="*/ 0 h 104"/>
                  <a:gd name="T42" fmla="*/ 2 w 27"/>
                  <a:gd name="T43" fmla="*/ 3 h 104"/>
                  <a:gd name="T44" fmla="*/ 2 w 27"/>
                  <a:gd name="T45" fmla="*/ 3 h 104"/>
                  <a:gd name="T46" fmla="*/ 0 w 27"/>
                  <a:gd name="T47" fmla="*/ 2 h 104"/>
                  <a:gd name="T48" fmla="*/ 0 w 27"/>
                  <a:gd name="T49" fmla="*/ 2 h 104"/>
                  <a:gd name="T50" fmla="*/ 2 w 27"/>
                  <a:gd name="T51" fmla="*/ 14 h 104"/>
                  <a:gd name="T52" fmla="*/ 1 w 27"/>
                  <a:gd name="T53" fmla="*/ 17 h 104"/>
                  <a:gd name="T54" fmla="*/ 2 w 27"/>
                  <a:gd name="T55" fmla="*/ 25 h 104"/>
                  <a:gd name="T56" fmla="*/ 2 w 27"/>
                  <a:gd name="T57" fmla="*/ 29 h 104"/>
                  <a:gd name="T58" fmla="*/ 2 w 27"/>
                  <a:gd name="T59" fmla="*/ 32 h 104"/>
                  <a:gd name="T60" fmla="*/ 2 w 27"/>
                  <a:gd name="T61" fmla="*/ 33 h 104"/>
                  <a:gd name="T62" fmla="*/ 2 w 27"/>
                  <a:gd name="T63" fmla="*/ 36 h 104"/>
                  <a:gd name="T64" fmla="*/ 2 w 27"/>
                  <a:gd name="T65" fmla="*/ 39 h 104"/>
                  <a:gd name="T66" fmla="*/ 3 w 27"/>
                  <a:gd name="T67" fmla="*/ 42 h 104"/>
                  <a:gd name="T68" fmla="*/ 4 w 27"/>
                  <a:gd name="T69" fmla="*/ 46 h 104"/>
                  <a:gd name="T70" fmla="*/ 3 w 27"/>
                  <a:gd name="T71" fmla="*/ 54 h 104"/>
                  <a:gd name="T72" fmla="*/ 2 w 27"/>
                  <a:gd name="T73" fmla="*/ 57 h 104"/>
                  <a:gd name="T74" fmla="*/ 5 w 27"/>
                  <a:gd name="T75" fmla="*/ 64 h 104"/>
                  <a:gd name="T76" fmla="*/ 4 w 27"/>
                  <a:gd name="T77" fmla="*/ 67 h 104"/>
                  <a:gd name="T78" fmla="*/ 8 w 27"/>
                  <a:gd name="T79" fmla="*/ 70 h 104"/>
                  <a:gd name="T80" fmla="*/ 9 w 27"/>
                  <a:gd name="T81" fmla="*/ 76 h 104"/>
                  <a:gd name="T82" fmla="*/ 10 w 27"/>
                  <a:gd name="T83" fmla="*/ 79 h 104"/>
                  <a:gd name="T84" fmla="*/ 10 w 27"/>
                  <a:gd name="T85" fmla="*/ 82 h 104"/>
                  <a:gd name="T86" fmla="*/ 6 w 27"/>
                  <a:gd name="T87" fmla="*/ 84 h 104"/>
                  <a:gd name="T88" fmla="*/ 10 w 27"/>
                  <a:gd name="T89" fmla="*/ 85 h 104"/>
                  <a:gd name="T90" fmla="*/ 12 w 27"/>
                  <a:gd name="T91" fmla="*/ 87 h 104"/>
                  <a:gd name="T92" fmla="*/ 16 w 27"/>
                  <a:gd name="T93" fmla="*/ 95 h 104"/>
                  <a:gd name="T94" fmla="*/ 19 w 27"/>
                  <a:gd name="T95" fmla="*/ 99 h 104"/>
                  <a:gd name="T96" fmla="*/ 18 w 27"/>
                  <a:gd name="T97" fmla="*/ 99 h 104"/>
                  <a:gd name="T98" fmla="*/ 22 w 27"/>
                  <a:gd name="T99" fmla="*/ 101 h 104"/>
                  <a:gd name="T100" fmla="*/ 24 w 27"/>
                  <a:gd name="T101" fmla="*/ 102 h 104"/>
                  <a:gd name="T102" fmla="*/ 27 w 27"/>
                  <a:gd name="T103" fmla="*/ 100 h 104"/>
                  <a:gd name="T104" fmla="*/ 26 w 27"/>
                  <a:gd name="T105" fmla="*/ 99 h 104"/>
                  <a:gd name="T106" fmla="*/ 26 w 27"/>
                  <a:gd name="T107" fmla="*/ 99 h 104"/>
                  <a:gd name="T108" fmla="*/ 22 w 27"/>
                  <a:gd name="T109" fmla="*/ 98 h 104"/>
                  <a:gd name="T110" fmla="*/ 22 w 27"/>
                  <a:gd name="T111" fmla="*/ 98 h 1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
                  <a:gd name="T169" fmla="*/ 0 h 104"/>
                  <a:gd name="T170" fmla="*/ 27 w 27"/>
                  <a:gd name="T171" fmla="*/ 104 h 10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 h="104">
                    <a:moveTo>
                      <a:pt x="22" y="98"/>
                    </a:moveTo>
                    <a:cubicBezTo>
                      <a:pt x="19" y="98"/>
                      <a:pt x="15" y="94"/>
                      <a:pt x="15" y="92"/>
                    </a:cubicBezTo>
                    <a:cubicBezTo>
                      <a:pt x="15" y="90"/>
                      <a:pt x="15" y="90"/>
                      <a:pt x="15" y="89"/>
                    </a:cubicBezTo>
                    <a:cubicBezTo>
                      <a:pt x="15" y="89"/>
                      <a:pt x="15" y="88"/>
                      <a:pt x="15" y="87"/>
                    </a:cubicBezTo>
                    <a:cubicBezTo>
                      <a:pt x="15" y="86"/>
                      <a:pt x="16" y="86"/>
                      <a:pt x="16" y="85"/>
                    </a:cubicBezTo>
                    <a:cubicBezTo>
                      <a:pt x="16" y="83"/>
                      <a:pt x="15" y="82"/>
                      <a:pt x="15" y="80"/>
                    </a:cubicBezTo>
                    <a:cubicBezTo>
                      <a:pt x="15" y="74"/>
                      <a:pt x="9" y="72"/>
                      <a:pt x="9" y="65"/>
                    </a:cubicBezTo>
                    <a:cubicBezTo>
                      <a:pt x="9" y="64"/>
                      <a:pt x="10" y="62"/>
                      <a:pt x="10" y="61"/>
                    </a:cubicBezTo>
                    <a:cubicBezTo>
                      <a:pt x="10" y="59"/>
                      <a:pt x="8" y="58"/>
                      <a:pt x="8" y="56"/>
                    </a:cubicBezTo>
                    <a:cubicBezTo>
                      <a:pt x="8" y="55"/>
                      <a:pt x="9" y="54"/>
                      <a:pt x="9" y="53"/>
                    </a:cubicBezTo>
                    <a:cubicBezTo>
                      <a:pt x="9" y="52"/>
                      <a:pt x="9" y="52"/>
                      <a:pt x="9" y="51"/>
                    </a:cubicBezTo>
                    <a:cubicBezTo>
                      <a:pt x="9" y="51"/>
                      <a:pt x="9" y="49"/>
                      <a:pt x="9" y="49"/>
                    </a:cubicBezTo>
                    <a:cubicBezTo>
                      <a:pt x="9" y="49"/>
                      <a:pt x="9" y="49"/>
                      <a:pt x="9" y="49"/>
                    </a:cubicBezTo>
                    <a:cubicBezTo>
                      <a:pt x="9" y="48"/>
                      <a:pt x="9" y="48"/>
                      <a:pt x="9" y="47"/>
                    </a:cubicBezTo>
                    <a:cubicBezTo>
                      <a:pt x="9" y="44"/>
                      <a:pt x="6" y="43"/>
                      <a:pt x="6" y="39"/>
                    </a:cubicBezTo>
                    <a:cubicBezTo>
                      <a:pt x="6" y="37"/>
                      <a:pt x="6" y="36"/>
                      <a:pt x="6" y="33"/>
                    </a:cubicBezTo>
                    <a:cubicBezTo>
                      <a:pt x="6" y="30"/>
                      <a:pt x="9" y="29"/>
                      <a:pt x="9" y="26"/>
                    </a:cubicBezTo>
                    <a:cubicBezTo>
                      <a:pt x="9" y="24"/>
                      <a:pt x="7" y="23"/>
                      <a:pt x="7" y="21"/>
                    </a:cubicBezTo>
                    <a:cubicBezTo>
                      <a:pt x="7" y="19"/>
                      <a:pt x="10" y="19"/>
                      <a:pt x="10" y="15"/>
                    </a:cubicBezTo>
                    <a:cubicBezTo>
                      <a:pt x="8" y="15"/>
                      <a:pt x="6" y="9"/>
                      <a:pt x="6" y="8"/>
                    </a:cubicBezTo>
                    <a:cubicBezTo>
                      <a:pt x="6" y="5"/>
                      <a:pt x="5" y="3"/>
                      <a:pt x="3" y="0"/>
                    </a:cubicBezTo>
                    <a:cubicBezTo>
                      <a:pt x="2" y="1"/>
                      <a:pt x="2" y="2"/>
                      <a:pt x="2" y="3"/>
                    </a:cubicBezTo>
                    <a:lnTo>
                      <a:pt x="0" y="2"/>
                    </a:lnTo>
                    <a:cubicBezTo>
                      <a:pt x="0" y="7"/>
                      <a:pt x="2" y="10"/>
                      <a:pt x="2" y="14"/>
                    </a:cubicBezTo>
                    <a:cubicBezTo>
                      <a:pt x="2" y="15"/>
                      <a:pt x="1" y="16"/>
                      <a:pt x="1" y="17"/>
                    </a:cubicBezTo>
                    <a:cubicBezTo>
                      <a:pt x="1" y="20"/>
                      <a:pt x="2" y="22"/>
                      <a:pt x="2" y="25"/>
                    </a:cubicBezTo>
                    <a:cubicBezTo>
                      <a:pt x="2" y="27"/>
                      <a:pt x="2" y="27"/>
                      <a:pt x="2" y="29"/>
                    </a:cubicBezTo>
                    <a:cubicBezTo>
                      <a:pt x="2" y="30"/>
                      <a:pt x="2" y="31"/>
                      <a:pt x="2" y="32"/>
                    </a:cubicBezTo>
                    <a:cubicBezTo>
                      <a:pt x="2" y="32"/>
                      <a:pt x="2" y="33"/>
                      <a:pt x="2" y="33"/>
                    </a:cubicBezTo>
                    <a:cubicBezTo>
                      <a:pt x="2" y="35"/>
                      <a:pt x="2" y="35"/>
                      <a:pt x="2" y="36"/>
                    </a:cubicBezTo>
                    <a:cubicBezTo>
                      <a:pt x="2" y="37"/>
                      <a:pt x="2" y="38"/>
                      <a:pt x="2" y="39"/>
                    </a:cubicBezTo>
                    <a:cubicBezTo>
                      <a:pt x="2" y="39"/>
                      <a:pt x="3" y="42"/>
                      <a:pt x="3" y="42"/>
                    </a:cubicBezTo>
                    <a:cubicBezTo>
                      <a:pt x="4" y="44"/>
                      <a:pt x="4" y="44"/>
                      <a:pt x="4" y="46"/>
                    </a:cubicBezTo>
                    <a:cubicBezTo>
                      <a:pt x="4" y="49"/>
                      <a:pt x="3" y="51"/>
                      <a:pt x="3" y="54"/>
                    </a:cubicBezTo>
                    <a:cubicBezTo>
                      <a:pt x="3" y="56"/>
                      <a:pt x="2" y="56"/>
                      <a:pt x="2" y="57"/>
                    </a:cubicBezTo>
                    <a:cubicBezTo>
                      <a:pt x="2" y="59"/>
                      <a:pt x="5" y="63"/>
                      <a:pt x="5" y="64"/>
                    </a:cubicBezTo>
                    <a:cubicBezTo>
                      <a:pt x="5" y="65"/>
                      <a:pt x="4" y="66"/>
                      <a:pt x="4" y="67"/>
                    </a:cubicBezTo>
                    <a:cubicBezTo>
                      <a:pt x="4" y="70"/>
                      <a:pt x="6" y="70"/>
                      <a:pt x="8" y="70"/>
                    </a:cubicBezTo>
                    <a:cubicBezTo>
                      <a:pt x="9" y="72"/>
                      <a:pt x="9" y="74"/>
                      <a:pt x="9" y="76"/>
                    </a:cubicBezTo>
                    <a:cubicBezTo>
                      <a:pt x="9" y="76"/>
                      <a:pt x="10" y="78"/>
                      <a:pt x="10" y="79"/>
                    </a:cubicBezTo>
                    <a:cubicBezTo>
                      <a:pt x="10" y="81"/>
                      <a:pt x="10" y="81"/>
                      <a:pt x="10" y="82"/>
                    </a:cubicBezTo>
                    <a:cubicBezTo>
                      <a:pt x="9" y="83"/>
                      <a:pt x="7" y="83"/>
                      <a:pt x="6" y="84"/>
                    </a:cubicBezTo>
                    <a:cubicBezTo>
                      <a:pt x="7" y="84"/>
                      <a:pt x="10" y="85"/>
                      <a:pt x="10" y="85"/>
                    </a:cubicBezTo>
                    <a:cubicBezTo>
                      <a:pt x="11" y="87"/>
                      <a:pt x="11" y="87"/>
                      <a:pt x="12" y="87"/>
                    </a:cubicBezTo>
                    <a:cubicBezTo>
                      <a:pt x="12" y="90"/>
                      <a:pt x="14" y="95"/>
                      <a:pt x="16" y="95"/>
                    </a:cubicBezTo>
                    <a:cubicBezTo>
                      <a:pt x="16" y="98"/>
                      <a:pt x="19" y="98"/>
                      <a:pt x="19" y="99"/>
                    </a:cubicBezTo>
                    <a:cubicBezTo>
                      <a:pt x="19" y="99"/>
                      <a:pt x="19" y="99"/>
                      <a:pt x="18" y="99"/>
                    </a:cubicBezTo>
                    <a:cubicBezTo>
                      <a:pt x="19" y="100"/>
                      <a:pt x="20" y="101"/>
                      <a:pt x="22" y="101"/>
                    </a:cubicBezTo>
                    <a:cubicBezTo>
                      <a:pt x="23" y="102"/>
                      <a:pt x="23" y="104"/>
                      <a:pt x="24" y="102"/>
                    </a:cubicBezTo>
                    <a:cubicBezTo>
                      <a:pt x="24" y="100"/>
                      <a:pt x="25" y="100"/>
                      <a:pt x="27" y="100"/>
                    </a:cubicBezTo>
                    <a:cubicBezTo>
                      <a:pt x="26" y="99"/>
                      <a:pt x="26" y="99"/>
                      <a:pt x="26" y="99"/>
                    </a:cubicBezTo>
                    <a:lnTo>
                      <a:pt x="22" y="98"/>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37" name="Freeform 137"/>
              <p:cNvSpPr>
                <a:spLocks/>
              </p:cNvSpPr>
              <p:nvPr/>
            </p:nvSpPr>
            <p:spPr bwMode="auto">
              <a:xfrm>
                <a:off x="1380" y="2918"/>
                <a:ext cx="239" cy="286"/>
              </a:xfrm>
              <a:custGeom>
                <a:avLst/>
                <a:gdLst>
                  <a:gd name="T0" fmla="*/ 0 w 33"/>
                  <a:gd name="T1" fmla="*/ 3 h 37"/>
                  <a:gd name="T2" fmla="*/ 0 w 33"/>
                  <a:gd name="T3" fmla="*/ 3 h 37"/>
                  <a:gd name="T4" fmla="*/ 0 w 33"/>
                  <a:gd name="T5" fmla="*/ 3 h 37"/>
                  <a:gd name="T6" fmla="*/ 0 w 33"/>
                  <a:gd name="T7" fmla="*/ 3 h 37"/>
                  <a:gd name="T8" fmla="*/ 4 w 33"/>
                  <a:gd name="T9" fmla="*/ 7 h 37"/>
                  <a:gd name="T10" fmla="*/ 3 w 33"/>
                  <a:gd name="T11" fmla="*/ 9 h 37"/>
                  <a:gd name="T12" fmla="*/ 4 w 33"/>
                  <a:gd name="T13" fmla="*/ 12 h 37"/>
                  <a:gd name="T14" fmla="*/ 4 w 33"/>
                  <a:gd name="T15" fmla="*/ 13 h 37"/>
                  <a:gd name="T16" fmla="*/ 3 w 33"/>
                  <a:gd name="T17" fmla="*/ 16 h 37"/>
                  <a:gd name="T18" fmla="*/ 4 w 33"/>
                  <a:gd name="T19" fmla="*/ 19 h 37"/>
                  <a:gd name="T20" fmla="*/ 3 w 33"/>
                  <a:gd name="T21" fmla="*/ 22 h 37"/>
                  <a:gd name="T22" fmla="*/ 6 w 33"/>
                  <a:gd name="T23" fmla="*/ 30 h 37"/>
                  <a:gd name="T24" fmla="*/ 10 w 33"/>
                  <a:gd name="T25" fmla="*/ 37 h 37"/>
                  <a:gd name="T26" fmla="*/ 14 w 33"/>
                  <a:gd name="T27" fmla="*/ 35 h 37"/>
                  <a:gd name="T28" fmla="*/ 18 w 33"/>
                  <a:gd name="T29" fmla="*/ 37 h 37"/>
                  <a:gd name="T30" fmla="*/ 22 w 33"/>
                  <a:gd name="T31" fmla="*/ 35 h 37"/>
                  <a:gd name="T32" fmla="*/ 22 w 33"/>
                  <a:gd name="T33" fmla="*/ 35 h 37"/>
                  <a:gd name="T34" fmla="*/ 23 w 33"/>
                  <a:gd name="T35" fmla="*/ 30 h 37"/>
                  <a:gd name="T36" fmla="*/ 23 w 33"/>
                  <a:gd name="T37" fmla="*/ 30 h 37"/>
                  <a:gd name="T38" fmla="*/ 23 w 33"/>
                  <a:gd name="T39" fmla="*/ 29 h 37"/>
                  <a:gd name="T40" fmla="*/ 29 w 33"/>
                  <a:gd name="T41" fmla="*/ 27 h 37"/>
                  <a:gd name="T42" fmla="*/ 31 w 33"/>
                  <a:gd name="T43" fmla="*/ 27 h 37"/>
                  <a:gd name="T44" fmla="*/ 31 w 33"/>
                  <a:gd name="T45" fmla="*/ 27 h 37"/>
                  <a:gd name="T46" fmla="*/ 32 w 33"/>
                  <a:gd name="T47" fmla="*/ 28 h 37"/>
                  <a:gd name="T48" fmla="*/ 32 w 33"/>
                  <a:gd name="T49" fmla="*/ 28 h 37"/>
                  <a:gd name="T50" fmla="*/ 33 w 33"/>
                  <a:gd name="T51" fmla="*/ 25 h 37"/>
                  <a:gd name="T52" fmla="*/ 31 w 33"/>
                  <a:gd name="T53" fmla="*/ 19 h 37"/>
                  <a:gd name="T54" fmla="*/ 31 w 33"/>
                  <a:gd name="T55" fmla="*/ 19 h 37"/>
                  <a:gd name="T56" fmla="*/ 29 w 33"/>
                  <a:gd name="T57" fmla="*/ 19 h 37"/>
                  <a:gd name="T58" fmla="*/ 29 w 33"/>
                  <a:gd name="T59" fmla="*/ 19 h 37"/>
                  <a:gd name="T60" fmla="*/ 25 w 33"/>
                  <a:gd name="T61" fmla="*/ 15 h 37"/>
                  <a:gd name="T62" fmla="*/ 25 w 33"/>
                  <a:gd name="T63" fmla="*/ 13 h 37"/>
                  <a:gd name="T64" fmla="*/ 17 w 33"/>
                  <a:gd name="T65" fmla="*/ 8 h 37"/>
                  <a:gd name="T66" fmla="*/ 12 w 33"/>
                  <a:gd name="T67" fmla="*/ 4 h 37"/>
                  <a:gd name="T68" fmla="*/ 10 w 33"/>
                  <a:gd name="T69" fmla="*/ 0 h 37"/>
                  <a:gd name="T70" fmla="*/ 4 w 33"/>
                  <a:gd name="T71" fmla="*/ 3 h 37"/>
                  <a:gd name="T72" fmla="*/ 4 w 33"/>
                  <a:gd name="T73" fmla="*/ 3 h 37"/>
                  <a:gd name="T74" fmla="*/ 0 w 33"/>
                  <a:gd name="T75" fmla="*/ 3 h 37"/>
                  <a:gd name="T76" fmla="*/ 0 w 33"/>
                  <a:gd name="T77" fmla="*/ 3 h 37"/>
                  <a:gd name="T78" fmla="*/ 0 w 33"/>
                  <a:gd name="T79" fmla="*/ 3 h 37"/>
                  <a:gd name="T80" fmla="*/ 0 w 33"/>
                  <a:gd name="T81" fmla="*/ 3 h 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
                  <a:gd name="T124" fmla="*/ 0 h 37"/>
                  <a:gd name="T125" fmla="*/ 33 w 33"/>
                  <a:gd name="T126" fmla="*/ 37 h 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 h="37">
                    <a:moveTo>
                      <a:pt x="0" y="3"/>
                    </a:moveTo>
                    <a:lnTo>
                      <a:pt x="0" y="3"/>
                    </a:lnTo>
                    <a:cubicBezTo>
                      <a:pt x="0" y="3"/>
                      <a:pt x="0" y="3"/>
                      <a:pt x="0" y="3"/>
                    </a:cubicBezTo>
                    <a:cubicBezTo>
                      <a:pt x="2" y="3"/>
                      <a:pt x="4" y="5"/>
                      <a:pt x="4" y="7"/>
                    </a:cubicBezTo>
                    <a:cubicBezTo>
                      <a:pt x="4" y="8"/>
                      <a:pt x="3" y="8"/>
                      <a:pt x="3" y="9"/>
                    </a:cubicBezTo>
                    <a:cubicBezTo>
                      <a:pt x="3" y="10"/>
                      <a:pt x="3" y="11"/>
                      <a:pt x="4" y="12"/>
                    </a:cubicBezTo>
                    <a:cubicBezTo>
                      <a:pt x="4" y="12"/>
                      <a:pt x="4" y="12"/>
                      <a:pt x="4" y="13"/>
                    </a:cubicBezTo>
                    <a:cubicBezTo>
                      <a:pt x="3" y="13"/>
                      <a:pt x="3" y="14"/>
                      <a:pt x="3" y="16"/>
                    </a:cubicBezTo>
                    <a:cubicBezTo>
                      <a:pt x="3" y="18"/>
                      <a:pt x="4" y="18"/>
                      <a:pt x="4" y="19"/>
                    </a:cubicBezTo>
                    <a:cubicBezTo>
                      <a:pt x="3" y="20"/>
                      <a:pt x="3" y="21"/>
                      <a:pt x="3" y="22"/>
                    </a:cubicBezTo>
                    <a:cubicBezTo>
                      <a:pt x="5" y="25"/>
                      <a:pt x="6" y="27"/>
                      <a:pt x="6" y="30"/>
                    </a:cubicBezTo>
                    <a:cubicBezTo>
                      <a:pt x="6" y="31"/>
                      <a:pt x="9" y="37"/>
                      <a:pt x="10" y="37"/>
                    </a:cubicBezTo>
                    <a:cubicBezTo>
                      <a:pt x="11" y="37"/>
                      <a:pt x="12" y="35"/>
                      <a:pt x="14" y="35"/>
                    </a:cubicBezTo>
                    <a:cubicBezTo>
                      <a:pt x="16" y="35"/>
                      <a:pt x="17" y="37"/>
                      <a:pt x="18" y="37"/>
                    </a:cubicBezTo>
                    <a:cubicBezTo>
                      <a:pt x="19" y="35"/>
                      <a:pt x="20" y="35"/>
                      <a:pt x="22" y="35"/>
                    </a:cubicBezTo>
                    <a:lnTo>
                      <a:pt x="23" y="30"/>
                    </a:lnTo>
                    <a:cubicBezTo>
                      <a:pt x="23" y="30"/>
                      <a:pt x="23" y="30"/>
                      <a:pt x="23" y="29"/>
                    </a:cubicBezTo>
                    <a:cubicBezTo>
                      <a:pt x="23" y="27"/>
                      <a:pt x="27" y="27"/>
                      <a:pt x="29" y="27"/>
                    </a:cubicBezTo>
                    <a:cubicBezTo>
                      <a:pt x="30" y="27"/>
                      <a:pt x="30" y="27"/>
                      <a:pt x="31" y="27"/>
                    </a:cubicBezTo>
                    <a:lnTo>
                      <a:pt x="32" y="28"/>
                    </a:lnTo>
                    <a:cubicBezTo>
                      <a:pt x="32" y="27"/>
                      <a:pt x="33" y="26"/>
                      <a:pt x="33" y="25"/>
                    </a:cubicBezTo>
                    <a:cubicBezTo>
                      <a:pt x="33" y="22"/>
                      <a:pt x="31" y="22"/>
                      <a:pt x="31" y="19"/>
                    </a:cubicBezTo>
                    <a:lnTo>
                      <a:pt x="29" y="19"/>
                    </a:lnTo>
                    <a:cubicBezTo>
                      <a:pt x="27" y="20"/>
                      <a:pt x="25" y="16"/>
                      <a:pt x="25" y="15"/>
                    </a:cubicBezTo>
                    <a:cubicBezTo>
                      <a:pt x="25" y="15"/>
                      <a:pt x="25" y="14"/>
                      <a:pt x="25" y="13"/>
                    </a:cubicBezTo>
                    <a:cubicBezTo>
                      <a:pt x="25" y="11"/>
                      <a:pt x="19" y="8"/>
                      <a:pt x="17" y="8"/>
                    </a:cubicBezTo>
                    <a:cubicBezTo>
                      <a:pt x="15" y="8"/>
                      <a:pt x="13" y="6"/>
                      <a:pt x="12" y="4"/>
                    </a:cubicBezTo>
                    <a:cubicBezTo>
                      <a:pt x="12" y="2"/>
                      <a:pt x="12" y="0"/>
                      <a:pt x="10" y="0"/>
                    </a:cubicBezTo>
                    <a:cubicBezTo>
                      <a:pt x="8" y="0"/>
                      <a:pt x="6" y="2"/>
                      <a:pt x="4" y="3"/>
                    </a:cubicBezTo>
                    <a:lnTo>
                      <a:pt x="0" y="3"/>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38" name="Freeform 138"/>
              <p:cNvSpPr>
                <a:spLocks/>
              </p:cNvSpPr>
              <p:nvPr/>
            </p:nvSpPr>
            <p:spPr bwMode="auto">
              <a:xfrm>
                <a:off x="1313" y="2593"/>
                <a:ext cx="701" cy="830"/>
              </a:xfrm>
              <a:custGeom>
                <a:avLst/>
                <a:gdLst>
                  <a:gd name="T0" fmla="*/ 14 w 98"/>
                  <a:gd name="T1" fmla="*/ 46 h 109"/>
                  <a:gd name="T2" fmla="*/ 20 w 98"/>
                  <a:gd name="T3" fmla="*/ 43 h 109"/>
                  <a:gd name="T4" fmla="*/ 27 w 98"/>
                  <a:gd name="T5" fmla="*/ 51 h 109"/>
                  <a:gd name="T6" fmla="*/ 35 w 98"/>
                  <a:gd name="T7" fmla="*/ 58 h 109"/>
                  <a:gd name="T8" fmla="*/ 39 w 98"/>
                  <a:gd name="T9" fmla="*/ 62 h 109"/>
                  <a:gd name="T10" fmla="*/ 41 w 98"/>
                  <a:gd name="T11" fmla="*/ 62 h 109"/>
                  <a:gd name="T12" fmla="*/ 42 w 98"/>
                  <a:gd name="T13" fmla="*/ 71 h 109"/>
                  <a:gd name="T14" fmla="*/ 43 w 98"/>
                  <a:gd name="T15" fmla="*/ 77 h 109"/>
                  <a:gd name="T16" fmla="*/ 52 w 98"/>
                  <a:gd name="T17" fmla="*/ 82 h 109"/>
                  <a:gd name="T18" fmla="*/ 55 w 98"/>
                  <a:gd name="T19" fmla="*/ 91 h 109"/>
                  <a:gd name="T20" fmla="*/ 48 w 98"/>
                  <a:gd name="T21" fmla="*/ 101 h 109"/>
                  <a:gd name="T22" fmla="*/ 55 w 98"/>
                  <a:gd name="T23" fmla="*/ 105 h 109"/>
                  <a:gd name="T24" fmla="*/ 63 w 98"/>
                  <a:gd name="T25" fmla="*/ 104 h 109"/>
                  <a:gd name="T26" fmla="*/ 68 w 98"/>
                  <a:gd name="T27" fmla="*/ 95 h 109"/>
                  <a:gd name="T28" fmla="*/ 75 w 98"/>
                  <a:gd name="T29" fmla="*/ 82 h 109"/>
                  <a:gd name="T30" fmla="*/ 81 w 98"/>
                  <a:gd name="T31" fmla="*/ 80 h 109"/>
                  <a:gd name="T32" fmla="*/ 84 w 98"/>
                  <a:gd name="T33" fmla="*/ 78 h 109"/>
                  <a:gd name="T34" fmla="*/ 85 w 98"/>
                  <a:gd name="T35" fmla="*/ 75 h 109"/>
                  <a:gd name="T36" fmla="*/ 89 w 98"/>
                  <a:gd name="T37" fmla="*/ 63 h 109"/>
                  <a:gd name="T38" fmla="*/ 88 w 98"/>
                  <a:gd name="T39" fmla="*/ 53 h 109"/>
                  <a:gd name="T40" fmla="*/ 98 w 98"/>
                  <a:gd name="T41" fmla="*/ 37 h 109"/>
                  <a:gd name="T42" fmla="*/ 93 w 98"/>
                  <a:gd name="T43" fmla="*/ 29 h 109"/>
                  <a:gd name="T44" fmla="*/ 81 w 98"/>
                  <a:gd name="T45" fmla="*/ 22 h 109"/>
                  <a:gd name="T46" fmla="*/ 74 w 98"/>
                  <a:gd name="T47" fmla="*/ 23 h 109"/>
                  <a:gd name="T48" fmla="*/ 73 w 98"/>
                  <a:gd name="T49" fmla="*/ 19 h 109"/>
                  <a:gd name="T50" fmla="*/ 66 w 98"/>
                  <a:gd name="T51" fmla="*/ 16 h 109"/>
                  <a:gd name="T52" fmla="*/ 65 w 98"/>
                  <a:gd name="T53" fmla="*/ 16 h 109"/>
                  <a:gd name="T54" fmla="*/ 61 w 98"/>
                  <a:gd name="T55" fmla="*/ 19 h 109"/>
                  <a:gd name="T56" fmla="*/ 57 w 98"/>
                  <a:gd name="T57" fmla="*/ 18 h 109"/>
                  <a:gd name="T58" fmla="*/ 56 w 98"/>
                  <a:gd name="T59" fmla="*/ 18 h 109"/>
                  <a:gd name="T60" fmla="*/ 54 w 98"/>
                  <a:gd name="T61" fmla="*/ 18 h 109"/>
                  <a:gd name="T62" fmla="*/ 57 w 98"/>
                  <a:gd name="T63" fmla="*/ 16 h 109"/>
                  <a:gd name="T64" fmla="*/ 59 w 98"/>
                  <a:gd name="T65" fmla="*/ 9 h 109"/>
                  <a:gd name="T66" fmla="*/ 53 w 98"/>
                  <a:gd name="T67" fmla="*/ 8 h 109"/>
                  <a:gd name="T68" fmla="*/ 50 w 98"/>
                  <a:gd name="T69" fmla="*/ 7 h 109"/>
                  <a:gd name="T70" fmla="*/ 45 w 98"/>
                  <a:gd name="T71" fmla="*/ 7 h 109"/>
                  <a:gd name="T72" fmla="*/ 43 w 98"/>
                  <a:gd name="T73" fmla="*/ 8 h 109"/>
                  <a:gd name="T74" fmla="*/ 35 w 98"/>
                  <a:gd name="T75" fmla="*/ 6 h 109"/>
                  <a:gd name="T76" fmla="*/ 33 w 98"/>
                  <a:gd name="T77" fmla="*/ 0 h 109"/>
                  <a:gd name="T78" fmla="*/ 28 w 98"/>
                  <a:gd name="T79" fmla="*/ 4 h 109"/>
                  <a:gd name="T80" fmla="*/ 24 w 98"/>
                  <a:gd name="T81" fmla="*/ 3 h 109"/>
                  <a:gd name="T82" fmla="*/ 23 w 98"/>
                  <a:gd name="T83" fmla="*/ 5 h 109"/>
                  <a:gd name="T84" fmla="*/ 25 w 98"/>
                  <a:gd name="T85" fmla="*/ 8 h 109"/>
                  <a:gd name="T86" fmla="*/ 16 w 98"/>
                  <a:gd name="T87" fmla="*/ 9 h 109"/>
                  <a:gd name="T88" fmla="*/ 11 w 98"/>
                  <a:gd name="T89" fmla="*/ 12 h 109"/>
                  <a:gd name="T90" fmla="*/ 11 w 98"/>
                  <a:gd name="T91" fmla="*/ 12 h 109"/>
                  <a:gd name="T92" fmla="*/ 9 w 98"/>
                  <a:gd name="T93" fmla="*/ 14 h 109"/>
                  <a:gd name="T94" fmla="*/ 10 w 98"/>
                  <a:gd name="T95" fmla="*/ 27 h 109"/>
                  <a:gd name="T96" fmla="*/ 9 w 98"/>
                  <a:gd name="T97" fmla="*/ 27 h 109"/>
                  <a:gd name="T98" fmla="*/ 8 w 98"/>
                  <a:gd name="T99" fmla="*/ 26 h 109"/>
                  <a:gd name="T100" fmla="*/ 4 w 98"/>
                  <a:gd name="T101" fmla="*/ 28 h 109"/>
                  <a:gd name="T102" fmla="*/ 5 w 98"/>
                  <a:gd name="T103" fmla="*/ 43 h 109"/>
                  <a:gd name="T104" fmla="*/ 10 w 98"/>
                  <a:gd name="T105" fmla="*/ 46 h 109"/>
                  <a:gd name="T106" fmla="*/ 10 w 98"/>
                  <a:gd name="T107" fmla="*/ 46 h 1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
                  <a:gd name="T163" fmla="*/ 0 h 109"/>
                  <a:gd name="T164" fmla="*/ 98 w 98"/>
                  <a:gd name="T165" fmla="*/ 109 h 10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 h="109">
                    <a:moveTo>
                      <a:pt x="10" y="46"/>
                    </a:moveTo>
                    <a:lnTo>
                      <a:pt x="14" y="46"/>
                    </a:lnTo>
                    <a:cubicBezTo>
                      <a:pt x="16" y="45"/>
                      <a:pt x="18" y="43"/>
                      <a:pt x="20" y="43"/>
                    </a:cubicBezTo>
                    <a:cubicBezTo>
                      <a:pt x="22" y="43"/>
                      <a:pt x="22" y="45"/>
                      <a:pt x="22" y="47"/>
                    </a:cubicBezTo>
                    <a:cubicBezTo>
                      <a:pt x="23" y="49"/>
                      <a:pt x="25" y="51"/>
                      <a:pt x="27" y="51"/>
                    </a:cubicBezTo>
                    <a:cubicBezTo>
                      <a:pt x="29" y="51"/>
                      <a:pt x="35" y="54"/>
                      <a:pt x="35" y="56"/>
                    </a:cubicBezTo>
                    <a:cubicBezTo>
                      <a:pt x="35" y="57"/>
                      <a:pt x="35" y="58"/>
                      <a:pt x="35" y="58"/>
                    </a:cubicBezTo>
                    <a:cubicBezTo>
                      <a:pt x="35" y="59"/>
                      <a:pt x="37" y="63"/>
                      <a:pt x="39" y="62"/>
                    </a:cubicBezTo>
                    <a:lnTo>
                      <a:pt x="41" y="62"/>
                    </a:lnTo>
                    <a:cubicBezTo>
                      <a:pt x="41" y="65"/>
                      <a:pt x="43" y="65"/>
                      <a:pt x="43" y="68"/>
                    </a:cubicBezTo>
                    <a:cubicBezTo>
                      <a:pt x="43" y="69"/>
                      <a:pt x="42" y="70"/>
                      <a:pt x="42" y="71"/>
                    </a:cubicBezTo>
                    <a:cubicBezTo>
                      <a:pt x="42" y="73"/>
                      <a:pt x="43" y="73"/>
                      <a:pt x="43" y="74"/>
                    </a:cubicBezTo>
                    <a:cubicBezTo>
                      <a:pt x="44" y="75"/>
                      <a:pt x="43" y="76"/>
                      <a:pt x="43" y="77"/>
                    </a:cubicBezTo>
                    <a:cubicBezTo>
                      <a:pt x="44" y="79"/>
                      <a:pt x="48" y="79"/>
                      <a:pt x="49" y="80"/>
                    </a:cubicBezTo>
                    <a:cubicBezTo>
                      <a:pt x="50" y="81"/>
                      <a:pt x="51" y="81"/>
                      <a:pt x="52" y="82"/>
                    </a:cubicBezTo>
                    <a:cubicBezTo>
                      <a:pt x="54" y="83"/>
                      <a:pt x="51" y="88"/>
                      <a:pt x="55" y="88"/>
                    </a:cubicBezTo>
                    <a:cubicBezTo>
                      <a:pt x="55" y="89"/>
                      <a:pt x="55" y="90"/>
                      <a:pt x="55" y="91"/>
                    </a:cubicBezTo>
                    <a:cubicBezTo>
                      <a:pt x="55" y="92"/>
                      <a:pt x="55" y="94"/>
                      <a:pt x="55" y="94"/>
                    </a:cubicBezTo>
                    <a:cubicBezTo>
                      <a:pt x="53" y="95"/>
                      <a:pt x="48" y="99"/>
                      <a:pt x="48" y="101"/>
                    </a:cubicBezTo>
                    <a:cubicBezTo>
                      <a:pt x="48" y="102"/>
                      <a:pt x="50" y="102"/>
                      <a:pt x="51" y="102"/>
                    </a:cubicBezTo>
                    <a:cubicBezTo>
                      <a:pt x="52" y="102"/>
                      <a:pt x="53" y="104"/>
                      <a:pt x="55" y="105"/>
                    </a:cubicBezTo>
                    <a:cubicBezTo>
                      <a:pt x="57" y="106"/>
                      <a:pt x="59" y="109"/>
                      <a:pt x="60" y="109"/>
                    </a:cubicBezTo>
                    <a:cubicBezTo>
                      <a:pt x="61" y="107"/>
                      <a:pt x="62" y="106"/>
                      <a:pt x="63" y="104"/>
                    </a:cubicBezTo>
                    <a:cubicBezTo>
                      <a:pt x="64" y="102"/>
                      <a:pt x="64" y="102"/>
                      <a:pt x="65" y="99"/>
                    </a:cubicBezTo>
                    <a:cubicBezTo>
                      <a:pt x="66" y="98"/>
                      <a:pt x="68" y="97"/>
                      <a:pt x="68" y="95"/>
                    </a:cubicBezTo>
                    <a:cubicBezTo>
                      <a:pt x="68" y="93"/>
                      <a:pt x="66" y="91"/>
                      <a:pt x="66" y="90"/>
                    </a:cubicBezTo>
                    <a:cubicBezTo>
                      <a:pt x="66" y="87"/>
                      <a:pt x="72" y="82"/>
                      <a:pt x="75" y="82"/>
                    </a:cubicBezTo>
                    <a:cubicBezTo>
                      <a:pt x="76" y="82"/>
                      <a:pt x="76" y="80"/>
                      <a:pt x="78" y="80"/>
                    </a:cubicBezTo>
                    <a:cubicBezTo>
                      <a:pt x="80" y="80"/>
                      <a:pt x="80" y="80"/>
                      <a:pt x="81" y="80"/>
                    </a:cubicBezTo>
                    <a:cubicBezTo>
                      <a:pt x="84" y="80"/>
                      <a:pt x="83" y="80"/>
                      <a:pt x="84" y="78"/>
                    </a:cubicBezTo>
                    <a:lnTo>
                      <a:pt x="85" y="75"/>
                    </a:lnTo>
                    <a:cubicBezTo>
                      <a:pt x="87" y="73"/>
                      <a:pt x="88" y="71"/>
                      <a:pt x="88" y="67"/>
                    </a:cubicBezTo>
                    <a:cubicBezTo>
                      <a:pt x="88" y="66"/>
                      <a:pt x="89" y="65"/>
                      <a:pt x="89" y="63"/>
                    </a:cubicBezTo>
                    <a:cubicBezTo>
                      <a:pt x="89" y="62"/>
                      <a:pt x="89" y="61"/>
                      <a:pt x="89" y="60"/>
                    </a:cubicBezTo>
                    <a:cubicBezTo>
                      <a:pt x="89" y="58"/>
                      <a:pt x="88" y="55"/>
                      <a:pt x="88" y="53"/>
                    </a:cubicBezTo>
                    <a:cubicBezTo>
                      <a:pt x="88" y="51"/>
                      <a:pt x="90" y="51"/>
                      <a:pt x="91" y="51"/>
                    </a:cubicBezTo>
                    <a:cubicBezTo>
                      <a:pt x="91" y="43"/>
                      <a:pt x="98" y="44"/>
                      <a:pt x="98" y="37"/>
                    </a:cubicBezTo>
                    <a:cubicBezTo>
                      <a:pt x="98" y="35"/>
                      <a:pt x="97" y="31"/>
                      <a:pt x="97" y="30"/>
                    </a:cubicBezTo>
                    <a:cubicBezTo>
                      <a:pt x="96" y="27"/>
                      <a:pt x="94" y="30"/>
                      <a:pt x="93" y="29"/>
                    </a:cubicBezTo>
                    <a:cubicBezTo>
                      <a:pt x="90" y="27"/>
                      <a:pt x="89" y="22"/>
                      <a:pt x="85" y="22"/>
                    </a:cubicBezTo>
                    <a:cubicBezTo>
                      <a:pt x="83" y="22"/>
                      <a:pt x="83" y="22"/>
                      <a:pt x="81" y="22"/>
                    </a:cubicBezTo>
                    <a:cubicBezTo>
                      <a:pt x="80" y="22"/>
                      <a:pt x="79" y="22"/>
                      <a:pt x="77" y="22"/>
                    </a:cubicBezTo>
                    <a:cubicBezTo>
                      <a:pt x="75" y="22"/>
                      <a:pt x="75" y="22"/>
                      <a:pt x="74" y="23"/>
                    </a:cubicBezTo>
                    <a:cubicBezTo>
                      <a:pt x="73" y="22"/>
                      <a:pt x="74" y="21"/>
                      <a:pt x="74" y="21"/>
                    </a:cubicBezTo>
                    <a:cubicBezTo>
                      <a:pt x="74" y="20"/>
                      <a:pt x="73" y="19"/>
                      <a:pt x="73" y="19"/>
                    </a:cubicBezTo>
                    <a:cubicBezTo>
                      <a:pt x="72" y="19"/>
                      <a:pt x="70" y="17"/>
                      <a:pt x="70" y="17"/>
                    </a:cubicBezTo>
                    <a:cubicBezTo>
                      <a:pt x="68" y="18"/>
                      <a:pt x="67" y="17"/>
                      <a:pt x="66" y="16"/>
                    </a:cubicBezTo>
                    <a:lnTo>
                      <a:pt x="65" y="16"/>
                    </a:lnTo>
                    <a:cubicBezTo>
                      <a:pt x="65" y="17"/>
                      <a:pt x="62" y="21"/>
                      <a:pt x="61" y="19"/>
                    </a:cubicBezTo>
                    <a:cubicBezTo>
                      <a:pt x="59" y="19"/>
                      <a:pt x="57" y="19"/>
                      <a:pt x="57" y="18"/>
                    </a:cubicBezTo>
                    <a:lnTo>
                      <a:pt x="56" y="18"/>
                    </a:lnTo>
                    <a:cubicBezTo>
                      <a:pt x="56" y="18"/>
                      <a:pt x="55" y="19"/>
                      <a:pt x="54" y="18"/>
                    </a:cubicBezTo>
                    <a:lnTo>
                      <a:pt x="57" y="16"/>
                    </a:lnTo>
                    <a:cubicBezTo>
                      <a:pt x="57" y="13"/>
                      <a:pt x="60" y="12"/>
                      <a:pt x="61" y="11"/>
                    </a:cubicBezTo>
                    <a:cubicBezTo>
                      <a:pt x="60" y="10"/>
                      <a:pt x="59" y="10"/>
                      <a:pt x="59" y="9"/>
                    </a:cubicBezTo>
                    <a:cubicBezTo>
                      <a:pt x="57" y="9"/>
                      <a:pt x="58" y="3"/>
                      <a:pt x="56" y="2"/>
                    </a:cubicBezTo>
                    <a:cubicBezTo>
                      <a:pt x="56" y="3"/>
                      <a:pt x="54" y="8"/>
                      <a:pt x="53" y="8"/>
                    </a:cubicBezTo>
                    <a:lnTo>
                      <a:pt x="50" y="7"/>
                    </a:lnTo>
                    <a:cubicBezTo>
                      <a:pt x="49" y="7"/>
                      <a:pt x="47" y="7"/>
                      <a:pt x="45" y="7"/>
                    </a:cubicBezTo>
                    <a:cubicBezTo>
                      <a:pt x="45" y="8"/>
                      <a:pt x="44" y="8"/>
                      <a:pt x="44" y="8"/>
                    </a:cubicBezTo>
                    <a:cubicBezTo>
                      <a:pt x="44" y="8"/>
                      <a:pt x="44" y="9"/>
                      <a:pt x="43" y="8"/>
                    </a:cubicBezTo>
                    <a:cubicBezTo>
                      <a:pt x="43" y="9"/>
                      <a:pt x="38" y="10"/>
                      <a:pt x="38" y="10"/>
                    </a:cubicBezTo>
                    <a:cubicBezTo>
                      <a:pt x="37" y="10"/>
                      <a:pt x="35" y="7"/>
                      <a:pt x="35" y="6"/>
                    </a:cubicBezTo>
                    <a:cubicBezTo>
                      <a:pt x="35" y="5"/>
                      <a:pt x="36" y="4"/>
                      <a:pt x="36" y="3"/>
                    </a:cubicBezTo>
                    <a:cubicBezTo>
                      <a:pt x="36" y="1"/>
                      <a:pt x="35" y="0"/>
                      <a:pt x="33" y="0"/>
                    </a:cubicBezTo>
                    <a:cubicBezTo>
                      <a:pt x="33" y="1"/>
                      <a:pt x="32" y="2"/>
                      <a:pt x="31" y="1"/>
                    </a:cubicBezTo>
                    <a:cubicBezTo>
                      <a:pt x="31" y="2"/>
                      <a:pt x="28" y="3"/>
                      <a:pt x="28" y="4"/>
                    </a:cubicBezTo>
                    <a:cubicBezTo>
                      <a:pt x="27" y="4"/>
                      <a:pt x="25" y="3"/>
                      <a:pt x="24" y="3"/>
                    </a:cubicBezTo>
                    <a:lnTo>
                      <a:pt x="23" y="3"/>
                    </a:lnTo>
                    <a:lnTo>
                      <a:pt x="23" y="5"/>
                    </a:lnTo>
                    <a:cubicBezTo>
                      <a:pt x="24" y="5"/>
                      <a:pt x="25" y="8"/>
                      <a:pt x="25" y="8"/>
                    </a:cubicBezTo>
                    <a:cubicBezTo>
                      <a:pt x="25" y="10"/>
                      <a:pt x="22" y="12"/>
                      <a:pt x="20" y="12"/>
                    </a:cubicBezTo>
                    <a:cubicBezTo>
                      <a:pt x="19" y="12"/>
                      <a:pt x="17" y="11"/>
                      <a:pt x="16" y="9"/>
                    </a:cubicBezTo>
                    <a:cubicBezTo>
                      <a:pt x="15" y="9"/>
                      <a:pt x="10" y="10"/>
                      <a:pt x="10" y="10"/>
                    </a:cubicBezTo>
                    <a:cubicBezTo>
                      <a:pt x="10" y="11"/>
                      <a:pt x="11" y="11"/>
                      <a:pt x="11" y="12"/>
                    </a:cubicBezTo>
                    <a:cubicBezTo>
                      <a:pt x="11" y="13"/>
                      <a:pt x="9" y="13"/>
                      <a:pt x="9" y="14"/>
                    </a:cubicBezTo>
                    <a:cubicBezTo>
                      <a:pt x="9" y="16"/>
                      <a:pt x="11" y="15"/>
                      <a:pt x="11" y="18"/>
                    </a:cubicBezTo>
                    <a:cubicBezTo>
                      <a:pt x="11" y="21"/>
                      <a:pt x="10" y="24"/>
                      <a:pt x="10" y="27"/>
                    </a:cubicBezTo>
                    <a:lnTo>
                      <a:pt x="9" y="27"/>
                    </a:lnTo>
                    <a:cubicBezTo>
                      <a:pt x="8" y="27"/>
                      <a:pt x="8" y="27"/>
                      <a:pt x="8" y="26"/>
                    </a:cubicBezTo>
                    <a:cubicBezTo>
                      <a:pt x="7" y="27"/>
                      <a:pt x="6" y="27"/>
                      <a:pt x="5" y="27"/>
                    </a:cubicBezTo>
                    <a:cubicBezTo>
                      <a:pt x="4" y="27"/>
                      <a:pt x="4" y="28"/>
                      <a:pt x="4" y="28"/>
                    </a:cubicBezTo>
                    <a:cubicBezTo>
                      <a:pt x="2" y="30"/>
                      <a:pt x="0" y="33"/>
                      <a:pt x="0" y="36"/>
                    </a:cubicBezTo>
                    <a:cubicBezTo>
                      <a:pt x="0" y="38"/>
                      <a:pt x="3" y="43"/>
                      <a:pt x="5" y="43"/>
                    </a:cubicBezTo>
                    <a:cubicBezTo>
                      <a:pt x="7" y="43"/>
                      <a:pt x="7" y="42"/>
                      <a:pt x="8" y="42"/>
                    </a:cubicBezTo>
                    <a:cubicBezTo>
                      <a:pt x="9" y="43"/>
                      <a:pt x="8" y="46"/>
                      <a:pt x="10" y="46"/>
                    </a:cubicBezTo>
                  </a:path>
                </a:pathLst>
              </a:custGeom>
              <a:solidFill>
                <a:srgbClr val="002967"/>
              </a:solidFill>
              <a:ln w="1905">
                <a:solidFill>
                  <a:sysClr val="window" lastClr="FFFFFF">
                    <a:lumMod val="85000"/>
                  </a:sysClr>
                </a:solidFill>
                <a:round/>
                <a:headEnd/>
                <a:tailEnd/>
              </a:ln>
            </p:spPr>
            <p:txBody>
              <a:bodyPr anchor="ctr"/>
              <a:lstStyle/>
              <a:p>
                <a:pPr>
                  <a:defRPr/>
                </a:pPr>
                <a:endParaRPr lang="en-US" altLang="en-US" sz="800" kern="0" dirty="0">
                  <a:latin typeface="Trebuchet MS" panose="020B0603020202020204" pitchFamily="34" charset="0"/>
                  <a:cs typeface="Calibri" panose="020F0502020204030204" pitchFamily="34" charset="0"/>
                </a:endParaRPr>
              </a:p>
            </p:txBody>
          </p:sp>
          <p:sp>
            <p:nvSpPr>
              <p:cNvPr id="139" name="Freeform 139"/>
              <p:cNvSpPr>
                <a:spLocks/>
              </p:cNvSpPr>
              <p:nvPr/>
            </p:nvSpPr>
            <p:spPr bwMode="auto">
              <a:xfrm>
                <a:off x="1603" y="2570"/>
                <a:ext cx="74" cy="90"/>
              </a:xfrm>
              <a:custGeom>
                <a:avLst/>
                <a:gdLst>
                  <a:gd name="T0" fmla="*/ 2 w 10"/>
                  <a:gd name="T1" fmla="*/ 11 h 12"/>
                  <a:gd name="T2" fmla="*/ 3 w 10"/>
                  <a:gd name="T3" fmla="*/ 11 h 12"/>
                  <a:gd name="T4" fmla="*/ 4 w 10"/>
                  <a:gd name="T5" fmla="*/ 10 h 12"/>
                  <a:gd name="T6" fmla="*/ 10 w 10"/>
                  <a:gd name="T7" fmla="*/ 8 h 12"/>
                  <a:gd name="T8" fmla="*/ 8 w 10"/>
                  <a:gd name="T9" fmla="*/ 3 h 12"/>
                  <a:gd name="T10" fmla="*/ 9 w 10"/>
                  <a:gd name="T11" fmla="*/ 1 h 12"/>
                  <a:gd name="T12" fmla="*/ 5 w 10"/>
                  <a:gd name="T13" fmla="*/ 0 h 12"/>
                  <a:gd name="T14" fmla="*/ 5 w 10"/>
                  <a:gd name="T15" fmla="*/ 0 h 12"/>
                  <a:gd name="T16" fmla="*/ 0 w 10"/>
                  <a:gd name="T17" fmla="*/ 1 h 12"/>
                  <a:gd name="T18" fmla="*/ 0 w 10"/>
                  <a:gd name="T19" fmla="*/ 1 h 12"/>
                  <a:gd name="T20" fmla="*/ 0 w 10"/>
                  <a:gd name="T21" fmla="*/ 5 h 12"/>
                  <a:gd name="T22" fmla="*/ 2 w 10"/>
                  <a:gd name="T23" fmla="*/ 11 h 12"/>
                  <a:gd name="T24" fmla="*/ 2 w 10"/>
                  <a:gd name="T25" fmla="*/ 11 h 12"/>
                  <a:gd name="T26" fmla="*/ 2 w 10"/>
                  <a:gd name="T27" fmla="*/ 11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12"/>
                  <a:gd name="T44" fmla="*/ 10 w 10"/>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12">
                    <a:moveTo>
                      <a:pt x="2" y="11"/>
                    </a:moveTo>
                    <a:cubicBezTo>
                      <a:pt x="3" y="12"/>
                      <a:pt x="3" y="11"/>
                      <a:pt x="3" y="11"/>
                    </a:cubicBezTo>
                    <a:cubicBezTo>
                      <a:pt x="3" y="11"/>
                      <a:pt x="4" y="11"/>
                      <a:pt x="4" y="10"/>
                    </a:cubicBezTo>
                    <a:cubicBezTo>
                      <a:pt x="7" y="10"/>
                      <a:pt x="10" y="10"/>
                      <a:pt x="10" y="8"/>
                    </a:cubicBezTo>
                    <a:cubicBezTo>
                      <a:pt x="10" y="6"/>
                      <a:pt x="8" y="5"/>
                      <a:pt x="8" y="3"/>
                    </a:cubicBezTo>
                    <a:cubicBezTo>
                      <a:pt x="8" y="2"/>
                      <a:pt x="9" y="1"/>
                      <a:pt x="9" y="1"/>
                    </a:cubicBezTo>
                    <a:cubicBezTo>
                      <a:pt x="9" y="1"/>
                      <a:pt x="6" y="0"/>
                      <a:pt x="5" y="0"/>
                    </a:cubicBezTo>
                    <a:lnTo>
                      <a:pt x="0" y="1"/>
                    </a:lnTo>
                    <a:cubicBezTo>
                      <a:pt x="0" y="2"/>
                      <a:pt x="0" y="3"/>
                      <a:pt x="0" y="5"/>
                    </a:cubicBezTo>
                    <a:cubicBezTo>
                      <a:pt x="0" y="8"/>
                      <a:pt x="2" y="9"/>
                      <a:pt x="2" y="11"/>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40" name="Freeform 140"/>
              <p:cNvSpPr>
                <a:spLocks/>
              </p:cNvSpPr>
              <p:nvPr/>
            </p:nvSpPr>
            <p:spPr bwMode="auto">
              <a:xfrm>
                <a:off x="1532" y="2523"/>
                <a:ext cx="87" cy="145"/>
              </a:xfrm>
              <a:custGeom>
                <a:avLst/>
                <a:gdLst>
                  <a:gd name="T0" fmla="*/ 10 w 12"/>
                  <a:gd name="T1" fmla="*/ 7 h 19"/>
                  <a:gd name="T2" fmla="*/ 8 w 12"/>
                  <a:gd name="T3" fmla="*/ 4 h 19"/>
                  <a:gd name="T4" fmla="*/ 7 w 12"/>
                  <a:gd name="T5" fmla="*/ 5 h 19"/>
                  <a:gd name="T6" fmla="*/ 4 w 12"/>
                  <a:gd name="T7" fmla="*/ 0 h 19"/>
                  <a:gd name="T8" fmla="*/ 3 w 12"/>
                  <a:gd name="T9" fmla="*/ 1 h 19"/>
                  <a:gd name="T10" fmla="*/ 3 w 12"/>
                  <a:gd name="T11" fmla="*/ 3 h 19"/>
                  <a:gd name="T12" fmla="*/ 0 w 12"/>
                  <a:gd name="T13" fmla="*/ 6 h 19"/>
                  <a:gd name="T14" fmla="*/ 0 w 12"/>
                  <a:gd name="T15" fmla="*/ 6 h 19"/>
                  <a:gd name="T16" fmla="*/ 2 w 12"/>
                  <a:gd name="T17" fmla="*/ 9 h 19"/>
                  <a:gd name="T18" fmla="*/ 2 w 12"/>
                  <a:gd name="T19" fmla="*/ 9 h 19"/>
                  <a:gd name="T20" fmla="*/ 5 w 12"/>
                  <a:gd name="T21" fmla="*/ 12 h 19"/>
                  <a:gd name="T22" fmla="*/ 4 w 12"/>
                  <a:gd name="T23" fmla="*/ 15 h 19"/>
                  <a:gd name="T24" fmla="*/ 7 w 12"/>
                  <a:gd name="T25" fmla="*/ 19 h 19"/>
                  <a:gd name="T26" fmla="*/ 12 w 12"/>
                  <a:gd name="T27" fmla="*/ 17 h 19"/>
                  <a:gd name="T28" fmla="*/ 10 w 12"/>
                  <a:gd name="T29" fmla="*/ 11 h 19"/>
                  <a:gd name="T30" fmla="*/ 10 w 12"/>
                  <a:gd name="T31" fmla="*/ 7 h 19"/>
                  <a:gd name="T32" fmla="*/ 10 w 12"/>
                  <a:gd name="T33" fmla="*/ 7 h 19"/>
                  <a:gd name="T34" fmla="*/ 10 w 12"/>
                  <a:gd name="T35" fmla="*/ 7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9"/>
                  <a:gd name="T56" fmla="*/ 12 w 12"/>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9">
                    <a:moveTo>
                      <a:pt x="10" y="7"/>
                    </a:moveTo>
                    <a:cubicBezTo>
                      <a:pt x="9" y="6"/>
                      <a:pt x="9" y="4"/>
                      <a:pt x="8" y="4"/>
                    </a:cubicBezTo>
                    <a:cubicBezTo>
                      <a:pt x="8" y="4"/>
                      <a:pt x="7" y="4"/>
                      <a:pt x="7" y="5"/>
                    </a:cubicBezTo>
                    <a:cubicBezTo>
                      <a:pt x="6" y="2"/>
                      <a:pt x="6" y="1"/>
                      <a:pt x="4" y="0"/>
                    </a:cubicBezTo>
                    <a:cubicBezTo>
                      <a:pt x="4" y="0"/>
                      <a:pt x="3" y="1"/>
                      <a:pt x="3" y="1"/>
                    </a:cubicBezTo>
                    <a:cubicBezTo>
                      <a:pt x="3" y="2"/>
                      <a:pt x="3" y="2"/>
                      <a:pt x="3" y="3"/>
                    </a:cubicBezTo>
                    <a:cubicBezTo>
                      <a:pt x="2" y="4"/>
                      <a:pt x="1" y="5"/>
                      <a:pt x="0" y="6"/>
                    </a:cubicBezTo>
                    <a:lnTo>
                      <a:pt x="2" y="9"/>
                    </a:lnTo>
                    <a:cubicBezTo>
                      <a:pt x="4" y="9"/>
                      <a:pt x="5" y="10"/>
                      <a:pt x="5" y="12"/>
                    </a:cubicBezTo>
                    <a:cubicBezTo>
                      <a:pt x="5" y="13"/>
                      <a:pt x="4" y="14"/>
                      <a:pt x="4" y="15"/>
                    </a:cubicBezTo>
                    <a:cubicBezTo>
                      <a:pt x="4" y="16"/>
                      <a:pt x="6" y="19"/>
                      <a:pt x="7" y="19"/>
                    </a:cubicBezTo>
                    <a:cubicBezTo>
                      <a:pt x="7" y="19"/>
                      <a:pt x="12" y="18"/>
                      <a:pt x="12" y="17"/>
                    </a:cubicBezTo>
                    <a:cubicBezTo>
                      <a:pt x="12" y="15"/>
                      <a:pt x="10" y="14"/>
                      <a:pt x="10" y="11"/>
                    </a:cubicBezTo>
                    <a:cubicBezTo>
                      <a:pt x="10" y="9"/>
                      <a:pt x="10" y="8"/>
                      <a:pt x="10" y="7"/>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41" name="Freeform 141"/>
              <p:cNvSpPr>
                <a:spLocks/>
              </p:cNvSpPr>
              <p:nvPr/>
            </p:nvSpPr>
            <p:spPr bwMode="auto">
              <a:xfrm>
                <a:off x="1169" y="2699"/>
                <a:ext cx="242" cy="411"/>
              </a:xfrm>
              <a:custGeom>
                <a:avLst/>
                <a:gdLst>
                  <a:gd name="T0" fmla="*/ 28 w 34"/>
                  <a:gd name="T1" fmla="*/ 12 h 54"/>
                  <a:gd name="T2" fmla="*/ 25 w 34"/>
                  <a:gd name="T3" fmla="*/ 13 h 54"/>
                  <a:gd name="T4" fmla="*/ 24 w 34"/>
                  <a:gd name="T5" fmla="*/ 14 h 54"/>
                  <a:gd name="T6" fmla="*/ 20 w 34"/>
                  <a:gd name="T7" fmla="*/ 22 h 54"/>
                  <a:gd name="T8" fmla="*/ 25 w 34"/>
                  <a:gd name="T9" fmla="*/ 29 h 54"/>
                  <a:gd name="T10" fmla="*/ 28 w 34"/>
                  <a:gd name="T11" fmla="*/ 28 h 54"/>
                  <a:gd name="T12" fmla="*/ 30 w 34"/>
                  <a:gd name="T13" fmla="*/ 32 h 54"/>
                  <a:gd name="T14" fmla="*/ 30 w 34"/>
                  <a:gd name="T15" fmla="*/ 32 h 54"/>
                  <a:gd name="T16" fmla="*/ 34 w 34"/>
                  <a:gd name="T17" fmla="*/ 36 h 54"/>
                  <a:gd name="T18" fmla="*/ 33 w 34"/>
                  <a:gd name="T19" fmla="*/ 38 h 54"/>
                  <a:gd name="T20" fmla="*/ 34 w 34"/>
                  <a:gd name="T21" fmla="*/ 41 h 54"/>
                  <a:gd name="T22" fmla="*/ 34 w 34"/>
                  <a:gd name="T23" fmla="*/ 42 h 54"/>
                  <a:gd name="T24" fmla="*/ 33 w 34"/>
                  <a:gd name="T25" fmla="*/ 45 h 54"/>
                  <a:gd name="T26" fmla="*/ 34 w 34"/>
                  <a:gd name="T27" fmla="*/ 48 h 54"/>
                  <a:gd name="T28" fmla="*/ 32 w 34"/>
                  <a:gd name="T29" fmla="*/ 54 h 54"/>
                  <a:gd name="T30" fmla="*/ 32 w 34"/>
                  <a:gd name="T31" fmla="*/ 54 h 54"/>
                  <a:gd name="T32" fmla="*/ 30 w 34"/>
                  <a:gd name="T33" fmla="*/ 53 h 54"/>
                  <a:gd name="T34" fmla="*/ 30 w 34"/>
                  <a:gd name="T35" fmla="*/ 53 h 54"/>
                  <a:gd name="T36" fmla="*/ 25 w 34"/>
                  <a:gd name="T37" fmla="*/ 50 h 54"/>
                  <a:gd name="T38" fmla="*/ 19 w 34"/>
                  <a:gd name="T39" fmla="*/ 47 h 54"/>
                  <a:gd name="T40" fmla="*/ 14 w 34"/>
                  <a:gd name="T41" fmla="*/ 42 h 54"/>
                  <a:gd name="T42" fmla="*/ 14 w 34"/>
                  <a:gd name="T43" fmla="*/ 38 h 54"/>
                  <a:gd name="T44" fmla="*/ 11 w 34"/>
                  <a:gd name="T45" fmla="*/ 35 h 54"/>
                  <a:gd name="T46" fmla="*/ 10 w 34"/>
                  <a:gd name="T47" fmla="*/ 32 h 54"/>
                  <a:gd name="T48" fmla="*/ 6 w 34"/>
                  <a:gd name="T49" fmla="*/ 25 h 54"/>
                  <a:gd name="T50" fmla="*/ 5 w 34"/>
                  <a:gd name="T51" fmla="*/ 23 h 54"/>
                  <a:gd name="T52" fmla="*/ 3 w 34"/>
                  <a:gd name="T53" fmla="*/ 20 h 54"/>
                  <a:gd name="T54" fmla="*/ 0 w 34"/>
                  <a:gd name="T55" fmla="*/ 17 h 54"/>
                  <a:gd name="T56" fmla="*/ 0 w 34"/>
                  <a:gd name="T57" fmla="*/ 17 h 54"/>
                  <a:gd name="T58" fmla="*/ 0 w 34"/>
                  <a:gd name="T59" fmla="*/ 16 h 54"/>
                  <a:gd name="T60" fmla="*/ 0 w 34"/>
                  <a:gd name="T61" fmla="*/ 16 h 54"/>
                  <a:gd name="T62" fmla="*/ 0 w 34"/>
                  <a:gd name="T63" fmla="*/ 13 h 54"/>
                  <a:gd name="T64" fmla="*/ 3 w 34"/>
                  <a:gd name="T65" fmla="*/ 10 h 54"/>
                  <a:gd name="T66" fmla="*/ 3 w 34"/>
                  <a:gd name="T67" fmla="*/ 11 h 54"/>
                  <a:gd name="T68" fmla="*/ 3 w 34"/>
                  <a:gd name="T69" fmla="*/ 13 h 54"/>
                  <a:gd name="T70" fmla="*/ 6 w 34"/>
                  <a:gd name="T71" fmla="*/ 15 h 54"/>
                  <a:gd name="T72" fmla="*/ 8 w 34"/>
                  <a:gd name="T73" fmla="*/ 13 h 54"/>
                  <a:gd name="T74" fmla="*/ 11 w 34"/>
                  <a:gd name="T75" fmla="*/ 8 h 54"/>
                  <a:gd name="T76" fmla="*/ 15 w 34"/>
                  <a:gd name="T77" fmla="*/ 4 h 54"/>
                  <a:gd name="T78" fmla="*/ 14 w 34"/>
                  <a:gd name="T79" fmla="*/ 0 h 54"/>
                  <a:gd name="T80" fmla="*/ 19 w 34"/>
                  <a:gd name="T81" fmla="*/ 3 h 54"/>
                  <a:gd name="T82" fmla="*/ 23 w 34"/>
                  <a:gd name="T83" fmla="*/ 8 h 54"/>
                  <a:gd name="T84" fmla="*/ 27 w 34"/>
                  <a:gd name="T85" fmla="*/ 7 h 54"/>
                  <a:gd name="T86" fmla="*/ 28 w 34"/>
                  <a:gd name="T87" fmla="*/ 7 h 54"/>
                  <a:gd name="T88" fmla="*/ 29 w 34"/>
                  <a:gd name="T89" fmla="*/ 9 h 54"/>
                  <a:gd name="T90" fmla="*/ 27 w 34"/>
                  <a:gd name="T91" fmla="*/ 10 h 54"/>
                  <a:gd name="T92" fmla="*/ 28 w 34"/>
                  <a:gd name="T93" fmla="*/ 12 h 54"/>
                  <a:gd name="T94" fmla="*/ 28 w 34"/>
                  <a:gd name="T95" fmla="*/ 12 h 54"/>
                  <a:gd name="T96" fmla="*/ 28 w 34"/>
                  <a:gd name="T97" fmla="*/ 12 h 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4"/>
                  <a:gd name="T148" fmla="*/ 0 h 54"/>
                  <a:gd name="T149" fmla="*/ 34 w 34"/>
                  <a:gd name="T150" fmla="*/ 54 h 5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4" h="54">
                    <a:moveTo>
                      <a:pt x="28" y="12"/>
                    </a:moveTo>
                    <a:cubicBezTo>
                      <a:pt x="27" y="13"/>
                      <a:pt x="26" y="13"/>
                      <a:pt x="25" y="13"/>
                    </a:cubicBezTo>
                    <a:cubicBezTo>
                      <a:pt x="24" y="13"/>
                      <a:pt x="24" y="14"/>
                      <a:pt x="24" y="14"/>
                    </a:cubicBezTo>
                    <a:cubicBezTo>
                      <a:pt x="22" y="16"/>
                      <a:pt x="20" y="19"/>
                      <a:pt x="20" y="22"/>
                    </a:cubicBezTo>
                    <a:cubicBezTo>
                      <a:pt x="20" y="24"/>
                      <a:pt x="23" y="29"/>
                      <a:pt x="25" y="29"/>
                    </a:cubicBezTo>
                    <a:cubicBezTo>
                      <a:pt x="27" y="29"/>
                      <a:pt x="27" y="28"/>
                      <a:pt x="28" y="28"/>
                    </a:cubicBezTo>
                    <a:cubicBezTo>
                      <a:pt x="29" y="29"/>
                      <a:pt x="28" y="32"/>
                      <a:pt x="30" y="32"/>
                    </a:cubicBezTo>
                    <a:cubicBezTo>
                      <a:pt x="30" y="32"/>
                      <a:pt x="30" y="32"/>
                      <a:pt x="30" y="32"/>
                    </a:cubicBezTo>
                    <a:cubicBezTo>
                      <a:pt x="32" y="32"/>
                      <a:pt x="34" y="34"/>
                      <a:pt x="34" y="36"/>
                    </a:cubicBezTo>
                    <a:cubicBezTo>
                      <a:pt x="34" y="37"/>
                      <a:pt x="33" y="37"/>
                      <a:pt x="33" y="38"/>
                    </a:cubicBezTo>
                    <a:cubicBezTo>
                      <a:pt x="33" y="39"/>
                      <a:pt x="33" y="40"/>
                      <a:pt x="34" y="41"/>
                    </a:cubicBezTo>
                    <a:cubicBezTo>
                      <a:pt x="34" y="41"/>
                      <a:pt x="34" y="41"/>
                      <a:pt x="34" y="42"/>
                    </a:cubicBezTo>
                    <a:cubicBezTo>
                      <a:pt x="33" y="42"/>
                      <a:pt x="33" y="43"/>
                      <a:pt x="33" y="45"/>
                    </a:cubicBezTo>
                    <a:cubicBezTo>
                      <a:pt x="33" y="47"/>
                      <a:pt x="34" y="47"/>
                      <a:pt x="34" y="48"/>
                    </a:cubicBezTo>
                    <a:cubicBezTo>
                      <a:pt x="33" y="50"/>
                      <a:pt x="33" y="51"/>
                      <a:pt x="32" y="54"/>
                    </a:cubicBezTo>
                    <a:lnTo>
                      <a:pt x="30" y="53"/>
                    </a:lnTo>
                    <a:cubicBezTo>
                      <a:pt x="28" y="53"/>
                      <a:pt x="28" y="51"/>
                      <a:pt x="25" y="50"/>
                    </a:cubicBezTo>
                    <a:cubicBezTo>
                      <a:pt x="25" y="49"/>
                      <a:pt x="19" y="47"/>
                      <a:pt x="19" y="47"/>
                    </a:cubicBezTo>
                    <a:cubicBezTo>
                      <a:pt x="18" y="46"/>
                      <a:pt x="16" y="44"/>
                      <a:pt x="14" y="42"/>
                    </a:cubicBezTo>
                    <a:cubicBezTo>
                      <a:pt x="13" y="42"/>
                      <a:pt x="15" y="40"/>
                      <a:pt x="14" y="38"/>
                    </a:cubicBezTo>
                    <a:cubicBezTo>
                      <a:pt x="13" y="37"/>
                      <a:pt x="11" y="37"/>
                      <a:pt x="11" y="35"/>
                    </a:cubicBezTo>
                    <a:cubicBezTo>
                      <a:pt x="10" y="34"/>
                      <a:pt x="11" y="33"/>
                      <a:pt x="10" y="32"/>
                    </a:cubicBezTo>
                    <a:cubicBezTo>
                      <a:pt x="8" y="29"/>
                      <a:pt x="8" y="28"/>
                      <a:pt x="6" y="25"/>
                    </a:cubicBezTo>
                    <a:cubicBezTo>
                      <a:pt x="6" y="25"/>
                      <a:pt x="5" y="24"/>
                      <a:pt x="5" y="23"/>
                    </a:cubicBezTo>
                    <a:cubicBezTo>
                      <a:pt x="5" y="22"/>
                      <a:pt x="4" y="20"/>
                      <a:pt x="3" y="20"/>
                    </a:cubicBezTo>
                    <a:cubicBezTo>
                      <a:pt x="2" y="19"/>
                      <a:pt x="0" y="19"/>
                      <a:pt x="0" y="17"/>
                    </a:cubicBezTo>
                    <a:lnTo>
                      <a:pt x="0" y="16"/>
                    </a:lnTo>
                    <a:cubicBezTo>
                      <a:pt x="0" y="15"/>
                      <a:pt x="0" y="15"/>
                      <a:pt x="0" y="13"/>
                    </a:cubicBezTo>
                    <a:cubicBezTo>
                      <a:pt x="0" y="11"/>
                      <a:pt x="2" y="11"/>
                      <a:pt x="3" y="10"/>
                    </a:cubicBezTo>
                    <a:cubicBezTo>
                      <a:pt x="3" y="10"/>
                      <a:pt x="3" y="11"/>
                      <a:pt x="3" y="11"/>
                    </a:cubicBezTo>
                    <a:cubicBezTo>
                      <a:pt x="3" y="12"/>
                      <a:pt x="3" y="12"/>
                      <a:pt x="3" y="13"/>
                    </a:cubicBezTo>
                    <a:cubicBezTo>
                      <a:pt x="3" y="13"/>
                      <a:pt x="6" y="15"/>
                      <a:pt x="6" y="15"/>
                    </a:cubicBezTo>
                    <a:cubicBezTo>
                      <a:pt x="7" y="15"/>
                      <a:pt x="8" y="13"/>
                      <a:pt x="8" y="13"/>
                    </a:cubicBezTo>
                    <a:cubicBezTo>
                      <a:pt x="8" y="11"/>
                      <a:pt x="10" y="9"/>
                      <a:pt x="11" y="8"/>
                    </a:cubicBezTo>
                    <a:cubicBezTo>
                      <a:pt x="13" y="7"/>
                      <a:pt x="15" y="6"/>
                      <a:pt x="15" y="4"/>
                    </a:cubicBezTo>
                    <a:cubicBezTo>
                      <a:pt x="15" y="3"/>
                      <a:pt x="14" y="0"/>
                      <a:pt x="14" y="0"/>
                    </a:cubicBezTo>
                    <a:cubicBezTo>
                      <a:pt x="16" y="1"/>
                      <a:pt x="18" y="2"/>
                      <a:pt x="19" y="3"/>
                    </a:cubicBezTo>
                    <a:cubicBezTo>
                      <a:pt x="20" y="4"/>
                      <a:pt x="21" y="8"/>
                      <a:pt x="23" y="8"/>
                    </a:cubicBezTo>
                    <a:cubicBezTo>
                      <a:pt x="24" y="8"/>
                      <a:pt x="25" y="7"/>
                      <a:pt x="27" y="7"/>
                    </a:cubicBezTo>
                    <a:cubicBezTo>
                      <a:pt x="27" y="7"/>
                      <a:pt x="27" y="7"/>
                      <a:pt x="28" y="7"/>
                    </a:cubicBezTo>
                    <a:cubicBezTo>
                      <a:pt x="28" y="7"/>
                      <a:pt x="29" y="8"/>
                      <a:pt x="29" y="9"/>
                    </a:cubicBezTo>
                    <a:cubicBezTo>
                      <a:pt x="29" y="10"/>
                      <a:pt x="27" y="10"/>
                      <a:pt x="27" y="10"/>
                    </a:cubicBezTo>
                    <a:cubicBezTo>
                      <a:pt x="27" y="12"/>
                      <a:pt x="27" y="12"/>
                      <a:pt x="28" y="12"/>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42" name="Freeform 142"/>
              <p:cNvSpPr>
                <a:spLocks/>
              </p:cNvSpPr>
              <p:nvPr/>
            </p:nvSpPr>
            <p:spPr bwMode="auto">
              <a:xfrm>
                <a:off x="1169" y="2668"/>
                <a:ext cx="105" cy="148"/>
              </a:xfrm>
              <a:custGeom>
                <a:avLst/>
                <a:gdLst>
                  <a:gd name="T0" fmla="*/ 14 w 15"/>
                  <a:gd name="T1" fmla="*/ 4 h 19"/>
                  <a:gd name="T2" fmla="*/ 13 w 15"/>
                  <a:gd name="T3" fmla="*/ 4 h 19"/>
                  <a:gd name="T4" fmla="*/ 12 w 15"/>
                  <a:gd name="T5" fmla="*/ 4 h 19"/>
                  <a:gd name="T6" fmla="*/ 6 w 15"/>
                  <a:gd name="T7" fmla="*/ 0 h 19"/>
                  <a:gd name="T8" fmla="*/ 4 w 15"/>
                  <a:gd name="T9" fmla="*/ 2 h 19"/>
                  <a:gd name="T10" fmla="*/ 4 w 15"/>
                  <a:gd name="T11" fmla="*/ 2 h 19"/>
                  <a:gd name="T12" fmla="*/ 4 w 15"/>
                  <a:gd name="T13" fmla="*/ 2 h 19"/>
                  <a:gd name="T14" fmla="*/ 4 w 15"/>
                  <a:gd name="T15" fmla="*/ 2 h 19"/>
                  <a:gd name="T16" fmla="*/ 0 w 15"/>
                  <a:gd name="T17" fmla="*/ 10 h 19"/>
                  <a:gd name="T18" fmla="*/ 2 w 15"/>
                  <a:gd name="T19" fmla="*/ 12 h 19"/>
                  <a:gd name="T20" fmla="*/ 3 w 15"/>
                  <a:gd name="T21" fmla="*/ 12 h 19"/>
                  <a:gd name="T22" fmla="*/ 3 w 15"/>
                  <a:gd name="T23" fmla="*/ 14 h 19"/>
                  <a:gd name="T24" fmla="*/ 3 w 15"/>
                  <a:gd name="T25" fmla="*/ 15 h 19"/>
                  <a:gd name="T26" fmla="*/ 3 w 15"/>
                  <a:gd name="T27" fmla="*/ 17 h 19"/>
                  <a:gd name="T28" fmla="*/ 6 w 15"/>
                  <a:gd name="T29" fmla="*/ 19 h 19"/>
                  <a:gd name="T30" fmla="*/ 8 w 15"/>
                  <a:gd name="T31" fmla="*/ 17 h 19"/>
                  <a:gd name="T32" fmla="*/ 11 w 15"/>
                  <a:gd name="T33" fmla="*/ 12 h 19"/>
                  <a:gd name="T34" fmla="*/ 15 w 15"/>
                  <a:gd name="T35" fmla="*/ 8 h 19"/>
                  <a:gd name="T36" fmla="*/ 14 w 15"/>
                  <a:gd name="T37" fmla="*/ 4 h 19"/>
                  <a:gd name="T38" fmla="*/ 14 w 15"/>
                  <a:gd name="T39" fmla="*/ 4 h 19"/>
                  <a:gd name="T40" fmla="*/ 14 w 15"/>
                  <a:gd name="T41" fmla="*/ 4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
                  <a:gd name="T64" fmla="*/ 0 h 19"/>
                  <a:gd name="T65" fmla="*/ 15 w 15"/>
                  <a:gd name="T66" fmla="*/ 19 h 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 h="19">
                    <a:moveTo>
                      <a:pt x="14" y="4"/>
                    </a:moveTo>
                    <a:cubicBezTo>
                      <a:pt x="14" y="4"/>
                      <a:pt x="13" y="4"/>
                      <a:pt x="13" y="4"/>
                    </a:cubicBezTo>
                    <a:cubicBezTo>
                      <a:pt x="13" y="4"/>
                      <a:pt x="12" y="4"/>
                      <a:pt x="12" y="4"/>
                    </a:cubicBezTo>
                    <a:cubicBezTo>
                      <a:pt x="10" y="4"/>
                      <a:pt x="8" y="1"/>
                      <a:pt x="6" y="0"/>
                    </a:cubicBezTo>
                    <a:cubicBezTo>
                      <a:pt x="6" y="1"/>
                      <a:pt x="5" y="2"/>
                      <a:pt x="4" y="2"/>
                    </a:cubicBezTo>
                    <a:cubicBezTo>
                      <a:pt x="3" y="4"/>
                      <a:pt x="0" y="7"/>
                      <a:pt x="0" y="10"/>
                    </a:cubicBezTo>
                    <a:cubicBezTo>
                      <a:pt x="0" y="11"/>
                      <a:pt x="1" y="12"/>
                      <a:pt x="2" y="12"/>
                    </a:cubicBezTo>
                    <a:cubicBezTo>
                      <a:pt x="3" y="12"/>
                      <a:pt x="3" y="11"/>
                      <a:pt x="3" y="12"/>
                    </a:cubicBezTo>
                    <a:cubicBezTo>
                      <a:pt x="3" y="13"/>
                      <a:pt x="3" y="14"/>
                      <a:pt x="3" y="14"/>
                    </a:cubicBezTo>
                    <a:cubicBezTo>
                      <a:pt x="3" y="14"/>
                      <a:pt x="3" y="15"/>
                      <a:pt x="3" y="15"/>
                    </a:cubicBezTo>
                    <a:cubicBezTo>
                      <a:pt x="3" y="16"/>
                      <a:pt x="3" y="16"/>
                      <a:pt x="3" y="17"/>
                    </a:cubicBezTo>
                    <a:cubicBezTo>
                      <a:pt x="3" y="17"/>
                      <a:pt x="6" y="19"/>
                      <a:pt x="6" y="19"/>
                    </a:cubicBezTo>
                    <a:cubicBezTo>
                      <a:pt x="7" y="19"/>
                      <a:pt x="8" y="17"/>
                      <a:pt x="8" y="17"/>
                    </a:cubicBezTo>
                    <a:cubicBezTo>
                      <a:pt x="8" y="15"/>
                      <a:pt x="10" y="13"/>
                      <a:pt x="11" y="12"/>
                    </a:cubicBezTo>
                    <a:cubicBezTo>
                      <a:pt x="13" y="11"/>
                      <a:pt x="15" y="10"/>
                      <a:pt x="15" y="8"/>
                    </a:cubicBezTo>
                    <a:cubicBezTo>
                      <a:pt x="15" y="7"/>
                      <a:pt x="14" y="4"/>
                      <a:pt x="14" y="4"/>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43" name="Freeform 143"/>
              <p:cNvSpPr>
                <a:spLocks/>
              </p:cNvSpPr>
              <p:nvPr/>
            </p:nvSpPr>
            <p:spPr bwMode="auto">
              <a:xfrm>
                <a:off x="1321" y="2448"/>
                <a:ext cx="239" cy="231"/>
              </a:xfrm>
              <a:custGeom>
                <a:avLst/>
                <a:gdLst>
                  <a:gd name="T0" fmla="*/ 0 w 33"/>
                  <a:gd name="T1" fmla="*/ 6 h 31"/>
                  <a:gd name="T2" fmla="*/ 7 w 33"/>
                  <a:gd name="T3" fmla="*/ 14 h 31"/>
                  <a:gd name="T4" fmla="*/ 9 w 33"/>
                  <a:gd name="T5" fmla="*/ 16 h 31"/>
                  <a:gd name="T6" fmla="*/ 9 w 33"/>
                  <a:gd name="T7" fmla="*/ 16 h 31"/>
                  <a:gd name="T8" fmla="*/ 14 w 33"/>
                  <a:gd name="T9" fmla="*/ 16 h 31"/>
                  <a:gd name="T10" fmla="*/ 14 w 33"/>
                  <a:gd name="T11" fmla="*/ 16 h 31"/>
                  <a:gd name="T12" fmla="*/ 13 w 33"/>
                  <a:gd name="T13" fmla="*/ 19 h 31"/>
                  <a:gd name="T14" fmla="*/ 14 w 33"/>
                  <a:gd name="T15" fmla="*/ 24 h 31"/>
                  <a:gd name="T16" fmla="*/ 13 w 33"/>
                  <a:gd name="T17" fmla="*/ 26 h 31"/>
                  <a:gd name="T18" fmla="*/ 18 w 33"/>
                  <a:gd name="T19" fmla="*/ 31 h 31"/>
                  <a:gd name="T20" fmla="*/ 23 w 33"/>
                  <a:gd name="T21" fmla="*/ 27 h 31"/>
                  <a:gd name="T22" fmla="*/ 21 w 33"/>
                  <a:gd name="T23" fmla="*/ 24 h 31"/>
                  <a:gd name="T24" fmla="*/ 21 w 33"/>
                  <a:gd name="T25" fmla="*/ 24 h 31"/>
                  <a:gd name="T26" fmla="*/ 21 w 33"/>
                  <a:gd name="T27" fmla="*/ 22 h 31"/>
                  <a:gd name="T28" fmla="*/ 22 w 33"/>
                  <a:gd name="T29" fmla="*/ 22 h 31"/>
                  <a:gd name="T30" fmla="*/ 22 w 33"/>
                  <a:gd name="T31" fmla="*/ 22 h 31"/>
                  <a:gd name="T32" fmla="*/ 26 w 33"/>
                  <a:gd name="T33" fmla="*/ 23 h 31"/>
                  <a:gd name="T34" fmla="*/ 29 w 33"/>
                  <a:gd name="T35" fmla="*/ 20 h 31"/>
                  <a:gd name="T36" fmla="*/ 31 w 33"/>
                  <a:gd name="T37" fmla="*/ 19 h 31"/>
                  <a:gd name="T38" fmla="*/ 31 w 33"/>
                  <a:gd name="T39" fmla="*/ 19 h 31"/>
                  <a:gd name="T40" fmla="*/ 29 w 33"/>
                  <a:gd name="T41" fmla="*/ 16 h 31"/>
                  <a:gd name="T42" fmla="*/ 29 w 33"/>
                  <a:gd name="T43" fmla="*/ 16 h 31"/>
                  <a:gd name="T44" fmla="*/ 32 w 33"/>
                  <a:gd name="T45" fmla="*/ 13 h 31"/>
                  <a:gd name="T46" fmla="*/ 32 w 33"/>
                  <a:gd name="T47" fmla="*/ 11 h 31"/>
                  <a:gd name="T48" fmla="*/ 33 w 33"/>
                  <a:gd name="T49" fmla="*/ 10 h 31"/>
                  <a:gd name="T50" fmla="*/ 30 w 33"/>
                  <a:gd name="T51" fmla="*/ 6 h 31"/>
                  <a:gd name="T52" fmla="*/ 29 w 33"/>
                  <a:gd name="T53" fmla="*/ 7 h 31"/>
                  <a:gd name="T54" fmla="*/ 28 w 33"/>
                  <a:gd name="T55" fmla="*/ 5 h 31"/>
                  <a:gd name="T56" fmla="*/ 26 w 33"/>
                  <a:gd name="T57" fmla="*/ 4 h 31"/>
                  <a:gd name="T58" fmla="*/ 26 w 33"/>
                  <a:gd name="T59" fmla="*/ 3 h 31"/>
                  <a:gd name="T60" fmla="*/ 26 w 33"/>
                  <a:gd name="T61" fmla="*/ 3 h 31"/>
                  <a:gd name="T62" fmla="*/ 24 w 33"/>
                  <a:gd name="T63" fmla="*/ 3 h 31"/>
                  <a:gd name="T64" fmla="*/ 24 w 33"/>
                  <a:gd name="T65" fmla="*/ 3 h 31"/>
                  <a:gd name="T66" fmla="*/ 22 w 33"/>
                  <a:gd name="T67" fmla="*/ 4 h 31"/>
                  <a:gd name="T68" fmla="*/ 21 w 33"/>
                  <a:gd name="T69" fmla="*/ 4 h 31"/>
                  <a:gd name="T70" fmla="*/ 20 w 33"/>
                  <a:gd name="T71" fmla="*/ 5 h 31"/>
                  <a:gd name="T72" fmla="*/ 19 w 33"/>
                  <a:gd name="T73" fmla="*/ 4 h 31"/>
                  <a:gd name="T74" fmla="*/ 17 w 33"/>
                  <a:gd name="T75" fmla="*/ 3 h 31"/>
                  <a:gd name="T76" fmla="*/ 14 w 33"/>
                  <a:gd name="T77" fmla="*/ 3 h 31"/>
                  <a:gd name="T78" fmla="*/ 13 w 33"/>
                  <a:gd name="T79" fmla="*/ 4 h 31"/>
                  <a:gd name="T80" fmla="*/ 11 w 33"/>
                  <a:gd name="T81" fmla="*/ 4 h 31"/>
                  <a:gd name="T82" fmla="*/ 7 w 33"/>
                  <a:gd name="T83" fmla="*/ 0 h 31"/>
                  <a:gd name="T84" fmla="*/ 7 w 33"/>
                  <a:gd name="T85" fmla="*/ 2 h 31"/>
                  <a:gd name="T86" fmla="*/ 5 w 33"/>
                  <a:gd name="T87" fmla="*/ 3 h 31"/>
                  <a:gd name="T88" fmla="*/ 5 w 33"/>
                  <a:gd name="T89" fmla="*/ 6 h 31"/>
                  <a:gd name="T90" fmla="*/ 5 w 33"/>
                  <a:gd name="T91" fmla="*/ 9 h 31"/>
                  <a:gd name="T92" fmla="*/ 4 w 33"/>
                  <a:gd name="T93" fmla="*/ 8 h 31"/>
                  <a:gd name="T94" fmla="*/ 3 w 33"/>
                  <a:gd name="T95" fmla="*/ 6 h 31"/>
                  <a:gd name="T96" fmla="*/ 5 w 33"/>
                  <a:gd name="T97" fmla="*/ 0 h 31"/>
                  <a:gd name="T98" fmla="*/ 0 w 33"/>
                  <a:gd name="T99" fmla="*/ 6 h 31"/>
                  <a:gd name="T100" fmla="*/ 0 w 33"/>
                  <a:gd name="T101" fmla="*/ 6 h 31"/>
                  <a:gd name="T102" fmla="*/ 0 w 33"/>
                  <a:gd name="T103" fmla="*/ 6 h 3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3"/>
                  <a:gd name="T157" fmla="*/ 0 h 31"/>
                  <a:gd name="T158" fmla="*/ 33 w 33"/>
                  <a:gd name="T159" fmla="*/ 31 h 3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3" h="31">
                    <a:moveTo>
                      <a:pt x="0" y="6"/>
                    </a:moveTo>
                    <a:cubicBezTo>
                      <a:pt x="0" y="11"/>
                      <a:pt x="3" y="14"/>
                      <a:pt x="7" y="14"/>
                    </a:cubicBezTo>
                    <a:cubicBezTo>
                      <a:pt x="7" y="14"/>
                      <a:pt x="8" y="16"/>
                      <a:pt x="9" y="16"/>
                    </a:cubicBezTo>
                    <a:lnTo>
                      <a:pt x="14" y="16"/>
                    </a:lnTo>
                    <a:cubicBezTo>
                      <a:pt x="14" y="17"/>
                      <a:pt x="13" y="18"/>
                      <a:pt x="13" y="19"/>
                    </a:cubicBezTo>
                    <a:cubicBezTo>
                      <a:pt x="13" y="20"/>
                      <a:pt x="14" y="23"/>
                      <a:pt x="14" y="24"/>
                    </a:cubicBezTo>
                    <a:cubicBezTo>
                      <a:pt x="14" y="24"/>
                      <a:pt x="13" y="25"/>
                      <a:pt x="13" y="26"/>
                    </a:cubicBezTo>
                    <a:cubicBezTo>
                      <a:pt x="13" y="28"/>
                      <a:pt x="16" y="31"/>
                      <a:pt x="18" y="31"/>
                    </a:cubicBezTo>
                    <a:cubicBezTo>
                      <a:pt x="20" y="31"/>
                      <a:pt x="23" y="29"/>
                      <a:pt x="23" y="27"/>
                    </a:cubicBezTo>
                    <a:cubicBezTo>
                      <a:pt x="23" y="27"/>
                      <a:pt x="22" y="24"/>
                      <a:pt x="21" y="24"/>
                    </a:cubicBezTo>
                    <a:lnTo>
                      <a:pt x="21" y="22"/>
                    </a:lnTo>
                    <a:lnTo>
                      <a:pt x="22" y="22"/>
                    </a:lnTo>
                    <a:cubicBezTo>
                      <a:pt x="23" y="22"/>
                      <a:pt x="25" y="23"/>
                      <a:pt x="26" y="23"/>
                    </a:cubicBezTo>
                    <a:cubicBezTo>
                      <a:pt x="26" y="22"/>
                      <a:pt x="29" y="21"/>
                      <a:pt x="29" y="20"/>
                    </a:cubicBezTo>
                    <a:cubicBezTo>
                      <a:pt x="30" y="21"/>
                      <a:pt x="31" y="20"/>
                      <a:pt x="31" y="19"/>
                    </a:cubicBezTo>
                    <a:lnTo>
                      <a:pt x="29" y="16"/>
                    </a:lnTo>
                    <a:cubicBezTo>
                      <a:pt x="30" y="15"/>
                      <a:pt x="31" y="14"/>
                      <a:pt x="32" y="13"/>
                    </a:cubicBezTo>
                    <a:cubicBezTo>
                      <a:pt x="32" y="12"/>
                      <a:pt x="32" y="12"/>
                      <a:pt x="32" y="11"/>
                    </a:cubicBezTo>
                    <a:cubicBezTo>
                      <a:pt x="32" y="11"/>
                      <a:pt x="33" y="10"/>
                      <a:pt x="33" y="10"/>
                    </a:cubicBezTo>
                    <a:cubicBezTo>
                      <a:pt x="31" y="9"/>
                      <a:pt x="30" y="8"/>
                      <a:pt x="30" y="6"/>
                    </a:cubicBezTo>
                    <a:cubicBezTo>
                      <a:pt x="30" y="6"/>
                      <a:pt x="30" y="7"/>
                      <a:pt x="29" y="7"/>
                    </a:cubicBezTo>
                    <a:cubicBezTo>
                      <a:pt x="28" y="7"/>
                      <a:pt x="28" y="6"/>
                      <a:pt x="28" y="5"/>
                    </a:cubicBezTo>
                    <a:cubicBezTo>
                      <a:pt x="27" y="5"/>
                      <a:pt x="26" y="5"/>
                      <a:pt x="26" y="4"/>
                    </a:cubicBezTo>
                    <a:cubicBezTo>
                      <a:pt x="26" y="4"/>
                      <a:pt x="26" y="3"/>
                      <a:pt x="26" y="3"/>
                    </a:cubicBezTo>
                    <a:lnTo>
                      <a:pt x="24" y="3"/>
                    </a:lnTo>
                    <a:cubicBezTo>
                      <a:pt x="23" y="4"/>
                      <a:pt x="23" y="4"/>
                      <a:pt x="22" y="4"/>
                    </a:cubicBezTo>
                    <a:cubicBezTo>
                      <a:pt x="22" y="4"/>
                      <a:pt x="21" y="4"/>
                      <a:pt x="21" y="4"/>
                    </a:cubicBezTo>
                    <a:cubicBezTo>
                      <a:pt x="21" y="4"/>
                      <a:pt x="20" y="5"/>
                      <a:pt x="20" y="5"/>
                    </a:cubicBezTo>
                    <a:cubicBezTo>
                      <a:pt x="19" y="5"/>
                      <a:pt x="19" y="5"/>
                      <a:pt x="19" y="4"/>
                    </a:cubicBezTo>
                    <a:cubicBezTo>
                      <a:pt x="18" y="5"/>
                      <a:pt x="17" y="4"/>
                      <a:pt x="17" y="3"/>
                    </a:cubicBezTo>
                    <a:cubicBezTo>
                      <a:pt x="16" y="3"/>
                      <a:pt x="15" y="4"/>
                      <a:pt x="14" y="3"/>
                    </a:cubicBezTo>
                    <a:cubicBezTo>
                      <a:pt x="14" y="4"/>
                      <a:pt x="13" y="4"/>
                      <a:pt x="13" y="4"/>
                    </a:cubicBezTo>
                    <a:cubicBezTo>
                      <a:pt x="12" y="4"/>
                      <a:pt x="12" y="4"/>
                      <a:pt x="11" y="4"/>
                    </a:cubicBezTo>
                    <a:cubicBezTo>
                      <a:pt x="11" y="1"/>
                      <a:pt x="8" y="1"/>
                      <a:pt x="7" y="0"/>
                    </a:cubicBezTo>
                    <a:cubicBezTo>
                      <a:pt x="7" y="0"/>
                      <a:pt x="7" y="1"/>
                      <a:pt x="7" y="2"/>
                    </a:cubicBezTo>
                    <a:cubicBezTo>
                      <a:pt x="6" y="2"/>
                      <a:pt x="5" y="2"/>
                      <a:pt x="5" y="3"/>
                    </a:cubicBezTo>
                    <a:cubicBezTo>
                      <a:pt x="5" y="5"/>
                      <a:pt x="5" y="4"/>
                      <a:pt x="5" y="6"/>
                    </a:cubicBezTo>
                    <a:cubicBezTo>
                      <a:pt x="5" y="7"/>
                      <a:pt x="5" y="9"/>
                      <a:pt x="5" y="9"/>
                    </a:cubicBezTo>
                    <a:cubicBezTo>
                      <a:pt x="5" y="9"/>
                      <a:pt x="4" y="9"/>
                      <a:pt x="4" y="8"/>
                    </a:cubicBezTo>
                    <a:cubicBezTo>
                      <a:pt x="3" y="8"/>
                      <a:pt x="3" y="7"/>
                      <a:pt x="3" y="6"/>
                    </a:cubicBezTo>
                    <a:cubicBezTo>
                      <a:pt x="3" y="3"/>
                      <a:pt x="4" y="2"/>
                      <a:pt x="5" y="0"/>
                    </a:cubicBezTo>
                    <a:cubicBezTo>
                      <a:pt x="1" y="1"/>
                      <a:pt x="0" y="3"/>
                      <a:pt x="0" y="6"/>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44" name="Freeform 144"/>
              <p:cNvSpPr>
                <a:spLocks/>
              </p:cNvSpPr>
              <p:nvPr/>
            </p:nvSpPr>
            <p:spPr bwMode="auto">
              <a:xfrm>
                <a:off x="1208" y="2429"/>
                <a:ext cx="215" cy="368"/>
              </a:xfrm>
              <a:custGeom>
                <a:avLst/>
                <a:gdLst>
                  <a:gd name="T0" fmla="*/ 30 w 30"/>
                  <a:gd name="T1" fmla="*/ 30 h 48"/>
                  <a:gd name="T2" fmla="*/ 29 w 30"/>
                  <a:gd name="T3" fmla="*/ 28 h 48"/>
                  <a:gd name="T4" fmla="*/ 30 w 30"/>
                  <a:gd name="T5" fmla="*/ 26 h 48"/>
                  <a:gd name="T6" fmla="*/ 29 w 30"/>
                  <a:gd name="T7" fmla="*/ 21 h 48"/>
                  <a:gd name="T8" fmla="*/ 30 w 30"/>
                  <a:gd name="T9" fmla="*/ 18 h 48"/>
                  <a:gd name="T10" fmla="*/ 30 w 30"/>
                  <a:gd name="T11" fmla="*/ 18 h 48"/>
                  <a:gd name="T12" fmla="*/ 25 w 30"/>
                  <a:gd name="T13" fmla="*/ 18 h 48"/>
                  <a:gd name="T14" fmla="*/ 25 w 30"/>
                  <a:gd name="T15" fmla="*/ 18 h 48"/>
                  <a:gd name="T16" fmla="*/ 23 w 30"/>
                  <a:gd name="T17" fmla="*/ 16 h 48"/>
                  <a:gd name="T18" fmla="*/ 16 w 30"/>
                  <a:gd name="T19" fmla="*/ 8 h 48"/>
                  <a:gd name="T20" fmla="*/ 21 w 30"/>
                  <a:gd name="T21" fmla="*/ 2 h 48"/>
                  <a:gd name="T22" fmla="*/ 21 w 30"/>
                  <a:gd name="T23" fmla="*/ 2 h 48"/>
                  <a:gd name="T24" fmla="*/ 21 w 30"/>
                  <a:gd name="T25" fmla="*/ 1 h 48"/>
                  <a:gd name="T26" fmla="*/ 21 w 30"/>
                  <a:gd name="T27" fmla="*/ 1 h 48"/>
                  <a:gd name="T28" fmla="*/ 19 w 30"/>
                  <a:gd name="T29" fmla="*/ 0 h 48"/>
                  <a:gd name="T30" fmla="*/ 15 w 30"/>
                  <a:gd name="T31" fmla="*/ 4 h 48"/>
                  <a:gd name="T32" fmla="*/ 15 w 30"/>
                  <a:gd name="T33" fmla="*/ 4 h 48"/>
                  <a:gd name="T34" fmla="*/ 15 w 30"/>
                  <a:gd name="T35" fmla="*/ 4 h 48"/>
                  <a:gd name="T36" fmla="*/ 15 w 30"/>
                  <a:gd name="T37" fmla="*/ 4 h 48"/>
                  <a:gd name="T38" fmla="*/ 14 w 30"/>
                  <a:gd name="T39" fmla="*/ 4 h 48"/>
                  <a:gd name="T40" fmla="*/ 10 w 30"/>
                  <a:gd name="T41" fmla="*/ 4 h 48"/>
                  <a:gd name="T42" fmla="*/ 7 w 30"/>
                  <a:gd name="T43" fmla="*/ 10 h 48"/>
                  <a:gd name="T44" fmla="*/ 4 w 30"/>
                  <a:gd name="T45" fmla="*/ 14 h 48"/>
                  <a:gd name="T46" fmla="*/ 4 w 30"/>
                  <a:gd name="T47" fmla="*/ 16 h 48"/>
                  <a:gd name="T48" fmla="*/ 4 w 30"/>
                  <a:gd name="T49" fmla="*/ 19 h 48"/>
                  <a:gd name="T50" fmla="*/ 4 w 30"/>
                  <a:gd name="T51" fmla="*/ 24 h 48"/>
                  <a:gd name="T52" fmla="*/ 0 w 30"/>
                  <a:gd name="T53" fmla="*/ 29 h 48"/>
                  <a:gd name="T54" fmla="*/ 0 w 30"/>
                  <a:gd name="T55" fmla="*/ 31 h 48"/>
                  <a:gd name="T56" fmla="*/ 6 w 30"/>
                  <a:gd name="T57" fmla="*/ 35 h 48"/>
                  <a:gd name="T58" fmla="*/ 7 w 30"/>
                  <a:gd name="T59" fmla="*/ 35 h 48"/>
                  <a:gd name="T60" fmla="*/ 13 w 30"/>
                  <a:gd name="T61" fmla="*/ 38 h 48"/>
                  <a:gd name="T62" fmla="*/ 17 w 30"/>
                  <a:gd name="T63" fmla="*/ 43 h 48"/>
                  <a:gd name="T64" fmla="*/ 21 w 30"/>
                  <a:gd name="T65" fmla="*/ 42 h 48"/>
                  <a:gd name="T66" fmla="*/ 22 w 30"/>
                  <a:gd name="T67" fmla="*/ 42 h 48"/>
                  <a:gd name="T68" fmla="*/ 23 w 30"/>
                  <a:gd name="T69" fmla="*/ 44 h 48"/>
                  <a:gd name="T70" fmla="*/ 21 w 30"/>
                  <a:gd name="T71" fmla="*/ 45 h 48"/>
                  <a:gd name="T72" fmla="*/ 23 w 30"/>
                  <a:gd name="T73" fmla="*/ 48 h 48"/>
                  <a:gd name="T74" fmla="*/ 23 w 30"/>
                  <a:gd name="T75" fmla="*/ 48 h 48"/>
                  <a:gd name="T76" fmla="*/ 24 w 30"/>
                  <a:gd name="T77" fmla="*/ 48 h 48"/>
                  <a:gd name="T78" fmla="*/ 24 w 30"/>
                  <a:gd name="T79" fmla="*/ 48 h 48"/>
                  <a:gd name="T80" fmla="*/ 25 w 30"/>
                  <a:gd name="T81" fmla="*/ 39 h 48"/>
                  <a:gd name="T82" fmla="*/ 23 w 30"/>
                  <a:gd name="T83" fmla="*/ 35 h 48"/>
                  <a:gd name="T84" fmla="*/ 25 w 30"/>
                  <a:gd name="T85" fmla="*/ 33 h 48"/>
                  <a:gd name="T86" fmla="*/ 25 w 30"/>
                  <a:gd name="T87" fmla="*/ 33 h 48"/>
                  <a:gd name="T88" fmla="*/ 25 w 30"/>
                  <a:gd name="T89" fmla="*/ 33 h 48"/>
                  <a:gd name="T90" fmla="*/ 25 w 30"/>
                  <a:gd name="T91" fmla="*/ 33 h 48"/>
                  <a:gd name="T92" fmla="*/ 24 w 30"/>
                  <a:gd name="T93" fmla="*/ 31 h 48"/>
                  <a:gd name="T94" fmla="*/ 30 w 30"/>
                  <a:gd name="T95" fmla="*/ 30 h 48"/>
                  <a:gd name="T96" fmla="*/ 30 w 30"/>
                  <a:gd name="T97" fmla="*/ 30 h 48"/>
                  <a:gd name="T98" fmla="*/ 30 w 30"/>
                  <a:gd name="T99" fmla="*/ 30 h 4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0"/>
                  <a:gd name="T151" fmla="*/ 0 h 48"/>
                  <a:gd name="T152" fmla="*/ 30 w 30"/>
                  <a:gd name="T153" fmla="*/ 48 h 4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0" h="48">
                    <a:moveTo>
                      <a:pt x="30" y="30"/>
                    </a:moveTo>
                    <a:cubicBezTo>
                      <a:pt x="30" y="29"/>
                      <a:pt x="29" y="28"/>
                      <a:pt x="29" y="28"/>
                    </a:cubicBezTo>
                    <a:cubicBezTo>
                      <a:pt x="29" y="27"/>
                      <a:pt x="30" y="26"/>
                      <a:pt x="30" y="26"/>
                    </a:cubicBezTo>
                    <a:cubicBezTo>
                      <a:pt x="30" y="25"/>
                      <a:pt x="29" y="22"/>
                      <a:pt x="29" y="21"/>
                    </a:cubicBezTo>
                    <a:cubicBezTo>
                      <a:pt x="29" y="20"/>
                      <a:pt x="30" y="19"/>
                      <a:pt x="30" y="18"/>
                    </a:cubicBezTo>
                    <a:lnTo>
                      <a:pt x="25" y="18"/>
                    </a:lnTo>
                    <a:cubicBezTo>
                      <a:pt x="24" y="18"/>
                      <a:pt x="23" y="16"/>
                      <a:pt x="23" y="16"/>
                    </a:cubicBezTo>
                    <a:cubicBezTo>
                      <a:pt x="19" y="16"/>
                      <a:pt x="16" y="13"/>
                      <a:pt x="16" y="8"/>
                    </a:cubicBezTo>
                    <a:cubicBezTo>
                      <a:pt x="16" y="5"/>
                      <a:pt x="17" y="3"/>
                      <a:pt x="21" y="2"/>
                    </a:cubicBezTo>
                    <a:lnTo>
                      <a:pt x="21" y="1"/>
                    </a:lnTo>
                    <a:cubicBezTo>
                      <a:pt x="20" y="1"/>
                      <a:pt x="20" y="1"/>
                      <a:pt x="19" y="0"/>
                    </a:cubicBezTo>
                    <a:cubicBezTo>
                      <a:pt x="18" y="2"/>
                      <a:pt x="16" y="3"/>
                      <a:pt x="15" y="4"/>
                    </a:cubicBezTo>
                    <a:cubicBezTo>
                      <a:pt x="14" y="4"/>
                      <a:pt x="14" y="4"/>
                      <a:pt x="14" y="4"/>
                    </a:cubicBezTo>
                    <a:cubicBezTo>
                      <a:pt x="13" y="5"/>
                      <a:pt x="11" y="4"/>
                      <a:pt x="10" y="4"/>
                    </a:cubicBezTo>
                    <a:cubicBezTo>
                      <a:pt x="8" y="6"/>
                      <a:pt x="9" y="8"/>
                      <a:pt x="7" y="10"/>
                    </a:cubicBezTo>
                    <a:cubicBezTo>
                      <a:pt x="7" y="11"/>
                      <a:pt x="5" y="12"/>
                      <a:pt x="4" y="14"/>
                    </a:cubicBezTo>
                    <a:cubicBezTo>
                      <a:pt x="4" y="14"/>
                      <a:pt x="4" y="15"/>
                      <a:pt x="4" y="16"/>
                    </a:cubicBezTo>
                    <a:cubicBezTo>
                      <a:pt x="3" y="16"/>
                      <a:pt x="4" y="19"/>
                      <a:pt x="4" y="19"/>
                    </a:cubicBezTo>
                    <a:cubicBezTo>
                      <a:pt x="4" y="20"/>
                      <a:pt x="4" y="23"/>
                      <a:pt x="4" y="24"/>
                    </a:cubicBezTo>
                    <a:cubicBezTo>
                      <a:pt x="4" y="26"/>
                      <a:pt x="2" y="29"/>
                      <a:pt x="0" y="29"/>
                    </a:cubicBezTo>
                    <a:cubicBezTo>
                      <a:pt x="0" y="30"/>
                      <a:pt x="0" y="31"/>
                      <a:pt x="0" y="31"/>
                    </a:cubicBezTo>
                    <a:cubicBezTo>
                      <a:pt x="1" y="32"/>
                      <a:pt x="4" y="35"/>
                      <a:pt x="6" y="35"/>
                    </a:cubicBezTo>
                    <a:cubicBezTo>
                      <a:pt x="6" y="35"/>
                      <a:pt x="7" y="35"/>
                      <a:pt x="7" y="35"/>
                    </a:cubicBezTo>
                    <a:cubicBezTo>
                      <a:pt x="9" y="35"/>
                      <a:pt x="11" y="36"/>
                      <a:pt x="13" y="38"/>
                    </a:cubicBezTo>
                    <a:cubicBezTo>
                      <a:pt x="14" y="39"/>
                      <a:pt x="15" y="43"/>
                      <a:pt x="17" y="43"/>
                    </a:cubicBezTo>
                    <a:cubicBezTo>
                      <a:pt x="18" y="43"/>
                      <a:pt x="19" y="42"/>
                      <a:pt x="21" y="42"/>
                    </a:cubicBezTo>
                    <a:cubicBezTo>
                      <a:pt x="21" y="42"/>
                      <a:pt x="21" y="42"/>
                      <a:pt x="22" y="42"/>
                    </a:cubicBezTo>
                    <a:cubicBezTo>
                      <a:pt x="22" y="42"/>
                      <a:pt x="23" y="43"/>
                      <a:pt x="23" y="44"/>
                    </a:cubicBezTo>
                    <a:cubicBezTo>
                      <a:pt x="23" y="45"/>
                      <a:pt x="21" y="45"/>
                      <a:pt x="21" y="45"/>
                    </a:cubicBezTo>
                    <a:cubicBezTo>
                      <a:pt x="21" y="47"/>
                      <a:pt x="22" y="47"/>
                      <a:pt x="23" y="48"/>
                    </a:cubicBezTo>
                    <a:lnTo>
                      <a:pt x="24" y="48"/>
                    </a:lnTo>
                    <a:cubicBezTo>
                      <a:pt x="24" y="45"/>
                      <a:pt x="25" y="42"/>
                      <a:pt x="25" y="39"/>
                    </a:cubicBezTo>
                    <a:cubicBezTo>
                      <a:pt x="25" y="36"/>
                      <a:pt x="23" y="37"/>
                      <a:pt x="23" y="35"/>
                    </a:cubicBezTo>
                    <a:cubicBezTo>
                      <a:pt x="23" y="34"/>
                      <a:pt x="25" y="34"/>
                      <a:pt x="25" y="33"/>
                    </a:cubicBezTo>
                    <a:cubicBezTo>
                      <a:pt x="25" y="32"/>
                      <a:pt x="24" y="32"/>
                      <a:pt x="24" y="31"/>
                    </a:cubicBezTo>
                    <a:cubicBezTo>
                      <a:pt x="24" y="31"/>
                      <a:pt x="29" y="30"/>
                      <a:pt x="30" y="30"/>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45" name="Freeform 145"/>
              <p:cNvSpPr>
                <a:spLocks/>
              </p:cNvSpPr>
              <p:nvPr/>
            </p:nvSpPr>
            <p:spPr bwMode="auto">
              <a:xfrm>
                <a:off x="597" y="1185"/>
                <a:ext cx="1186" cy="590"/>
              </a:xfrm>
              <a:custGeom>
                <a:avLst/>
                <a:gdLst>
                  <a:gd name="T0" fmla="*/ 134 w 165"/>
                  <a:gd name="T1" fmla="*/ 64 h 78"/>
                  <a:gd name="T2" fmla="*/ 118 w 165"/>
                  <a:gd name="T3" fmla="*/ 70 h 78"/>
                  <a:gd name="T4" fmla="*/ 106 w 165"/>
                  <a:gd name="T5" fmla="*/ 76 h 78"/>
                  <a:gd name="T6" fmla="*/ 95 w 165"/>
                  <a:gd name="T7" fmla="*/ 78 h 78"/>
                  <a:gd name="T8" fmla="*/ 99 w 165"/>
                  <a:gd name="T9" fmla="*/ 70 h 78"/>
                  <a:gd name="T10" fmla="*/ 104 w 165"/>
                  <a:gd name="T11" fmla="*/ 71 h 78"/>
                  <a:gd name="T12" fmla="*/ 101 w 165"/>
                  <a:gd name="T13" fmla="*/ 68 h 78"/>
                  <a:gd name="T14" fmla="*/ 92 w 165"/>
                  <a:gd name="T15" fmla="*/ 60 h 78"/>
                  <a:gd name="T16" fmla="*/ 86 w 165"/>
                  <a:gd name="T17" fmla="*/ 63 h 78"/>
                  <a:gd name="T18" fmla="*/ 78 w 165"/>
                  <a:gd name="T19" fmla="*/ 61 h 78"/>
                  <a:gd name="T20" fmla="*/ 74 w 165"/>
                  <a:gd name="T21" fmla="*/ 58 h 78"/>
                  <a:gd name="T22" fmla="*/ 11 w 165"/>
                  <a:gd name="T23" fmla="*/ 60 h 78"/>
                  <a:gd name="T24" fmla="*/ 6 w 165"/>
                  <a:gd name="T25" fmla="*/ 53 h 78"/>
                  <a:gd name="T26" fmla="*/ 7 w 165"/>
                  <a:gd name="T27" fmla="*/ 48 h 78"/>
                  <a:gd name="T28" fmla="*/ 5 w 165"/>
                  <a:gd name="T29" fmla="*/ 47 h 78"/>
                  <a:gd name="T30" fmla="*/ 10 w 165"/>
                  <a:gd name="T31" fmla="*/ 38 h 78"/>
                  <a:gd name="T32" fmla="*/ 4 w 165"/>
                  <a:gd name="T33" fmla="*/ 31 h 78"/>
                  <a:gd name="T34" fmla="*/ 26 w 165"/>
                  <a:gd name="T35" fmla="*/ 6 h 78"/>
                  <a:gd name="T36" fmla="*/ 33 w 165"/>
                  <a:gd name="T37" fmla="*/ 8 h 78"/>
                  <a:gd name="T38" fmla="*/ 53 w 165"/>
                  <a:gd name="T39" fmla="*/ 4 h 78"/>
                  <a:gd name="T40" fmla="*/ 62 w 165"/>
                  <a:gd name="T41" fmla="*/ 5 h 78"/>
                  <a:gd name="T42" fmla="*/ 79 w 165"/>
                  <a:gd name="T43" fmla="*/ 10 h 78"/>
                  <a:gd name="T44" fmla="*/ 89 w 165"/>
                  <a:gd name="T45" fmla="*/ 8 h 78"/>
                  <a:gd name="T46" fmla="*/ 101 w 165"/>
                  <a:gd name="T47" fmla="*/ 10 h 78"/>
                  <a:gd name="T48" fmla="*/ 105 w 165"/>
                  <a:gd name="T49" fmla="*/ 8 h 78"/>
                  <a:gd name="T50" fmla="*/ 104 w 165"/>
                  <a:gd name="T51" fmla="*/ 11 h 78"/>
                  <a:gd name="T52" fmla="*/ 112 w 165"/>
                  <a:gd name="T53" fmla="*/ 6 h 78"/>
                  <a:gd name="T54" fmla="*/ 116 w 165"/>
                  <a:gd name="T55" fmla="*/ 0 h 78"/>
                  <a:gd name="T56" fmla="*/ 117 w 165"/>
                  <a:gd name="T57" fmla="*/ 8 h 78"/>
                  <a:gd name="T58" fmla="*/ 122 w 165"/>
                  <a:gd name="T59" fmla="*/ 7 h 78"/>
                  <a:gd name="T60" fmla="*/ 131 w 165"/>
                  <a:gd name="T61" fmla="*/ 4 h 78"/>
                  <a:gd name="T62" fmla="*/ 127 w 165"/>
                  <a:gd name="T63" fmla="*/ 13 h 78"/>
                  <a:gd name="T64" fmla="*/ 121 w 165"/>
                  <a:gd name="T65" fmla="*/ 13 h 78"/>
                  <a:gd name="T66" fmla="*/ 111 w 165"/>
                  <a:gd name="T67" fmla="*/ 14 h 78"/>
                  <a:gd name="T68" fmla="*/ 107 w 165"/>
                  <a:gd name="T69" fmla="*/ 20 h 78"/>
                  <a:gd name="T70" fmla="*/ 102 w 165"/>
                  <a:gd name="T71" fmla="*/ 19 h 78"/>
                  <a:gd name="T72" fmla="*/ 99 w 165"/>
                  <a:gd name="T73" fmla="*/ 25 h 78"/>
                  <a:gd name="T74" fmla="*/ 93 w 165"/>
                  <a:gd name="T75" fmla="*/ 33 h 78"/>
                  <a:gd name="T76" fmla="*/ 92 w 165"/>
                  <a:gd name="T77" fmla="*/ 37 h 78"/>
                  <a:gd name="T78" fmla="*/ 97 w 165"/>
                  <a:gd name="T79" fmla="*/ 37 h 78"/>
                  <a:gd name="T80" fmla="*/ 110 w 165"/>
                  <a:gd name="T81" fmla="*/ 43 h 78"/>
                  <a:gd name="T82" fmla="*/ 109 w 165"/>
                  <a:gd name="T83" fmla="*/ 45 h 78"/>
                  <a:gd name="T84" fmla="*/ 111 w 165"/>
                  <a:gd name="T85" fmla="*/ 54 h 78"/>
                  <a:gd name="T86" fmla="*/ 128 w 165"/>
                  <a:gd name="T87" fmla="*/ 28 h 78"/>
                  <a:gd name="T88" fmla="*/ 139 w 165"/>
                  <a:gd name="T89" fmla="*/ 23 h 78"/>
                  <a:gd name="T90" fmla="*/ 145 w 165"/>
                  <a:gd name="T91" fmla="*/ 27 h 78"/>
                  <a:gd name="T92" fmla="*/ 145 w 165"/>
                  <a:gd name="T93" fmla="*/ 34 h 78"/>
                  <a:gd name="T94" fmla="*/ 155 w 165"/>
                  <a:gd name="T95" fmla="*/ 32 h 78"/>
                  <a:gd name="T96" fmla="*/ 156 w 165"/>
                  <a:gd name="T97" fmla="*/ 36 h 78"/>
                  <a:gd name="T98" fmla="*/ 156 w 165"/>
                  <a:gd name="T99" fmla="*/ 46 h 78"/>
                  <a:gd name="T100" fmla="*/ 165 w 165"/>
                  <a:gd name="T101" fmla="*/ 47 h 78"/>
                  <a:gd name="T102" fmla="*/ 155 w 165"/>
                  <a:gd name="T103" fmla="*/ 54 h 78"/>
                  <a:gd name="T104" fmla="*/ 152 w 165"/>
                  <a:gd name="T105" fmla="*/ 56 h 78"/>
                  <a:gd name="T106" fmla="*/ 141 w 165"/>
                  <a:gd name="T107" fmla="*/ 55 h 78"/>
                  <a:gd name="T108" fmla="*/ 140 w 165"/>
                  <a:gd name="T109" fmla="*/ 58 h 78"/>
                  <a:gd name="T110" fmla="*/ 135 w 165"/>
                  <a:gd name="T111" fmla="*/ 62 h 78"/>
                  <a:gd name="T112" fmla="*/ 140 w 165"/>
                  <a:gd name="T113" fmla="*/ 63 h 78"/>
                  <a:gd name="T114" fmla="*/ 146 w 165"/>
                  <a:gd name="T115" fmla="*/ 70 h 78"/>
                  <a:gd name="T116" fmla="*/ 134 w 165"/>
                  <a:gd name="T117" fmla="*/ 75 h 78"/>
                  <a:gd name="T118" fmla="*/ 135 w 165"/>
                  <a:gd name="T119" fmla="*/ 70 h 78"/>
                  <a:gd name="T120" fmla="*/ 133 w 165"/>
                  <a:gd name="T121" fmla="*/ 70 h 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5"/>
                  <a:gd name="T184" fmla="*/ 0 h 78"/>
                  <a:gd name="T185" fmla="*/ 165 w 165"/>
                  <a:gd name="T186" fmla="*/ 78 h 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5" h="78">
                    <a:moveTo>
                      <a:pt x="133" y="70"/>
                    </a:moveTo>
                    <a:lnTo>
                      <a:pt x="133" y="67"/>
                    </a:lnTo>
                    <a:cubicBezTo>
                      <a:pt x="133" y="67"/>
                      <a:pt x="134" y="65"/>
                      <a:pt x="134" y="64"/>
                    </a:cubicBezTo>
                    <a:cubicBezTo>
                      <a:pt x="133" y="64"/>
                      <a:pt x="133" y="64"/>
                      <a:pt x="131" y="64"/>
                    </a:cubicBezTo>
                    <a:cubicBezTo>
                      <a:pt x="129" y="64"/>
                      <a:pt x="128" y="66"/>
                      <a:pt x="127" y="68"/>
                    </a:cubicBezTo>
                    <a:cubicBezTo>
                      <a:pt x="125" y="70"/>
                      <a:pt x="122" y="70"/>
                      <a:pt x="118" y="70"/>
                    </a:cubicBezTo>
                    <a:lnTo>
                      <a:pt x="114" y="70"/>
                    </a:lnTo>
                    <a:cubicBezTo>
                      <a:pt x="112" y="74"/>
                      <a:pt x="109" y="76"/>
                      <a:pt x="106" y="76"/>
                    </a:cubicBezTo>
                    <a:lnTo>
                      <a:pt x="102" y="77"/>
                    </a:lnTo>
                    <a:cubicBezTo>
                      <a:pt x="102" y="78"/>
                      <a:pt x="101" y="78"/>
                      <a:pt x="100" y="78"/>
                    </a:cubicBezTo>
                    <a:cubicBezTo>
                      <a:pt x="99" y="78"/>
                      <a:pt x="97" y="78"/>
                      <a:pt x="95" y="78"/>
                    </a:cubicBezTo>
                    <a:cubicBezTo>
                      <a:pt x="95" y="78"/>
                      <a:pt x="94" y="78"/>
                      <a:pt x="94" y="78"/>
                    </a:cubicBezTo>
                    <a:cubicBezTo>
                      <a:pt x="95" y="76"/>
                      <a:pt x="97" y="76"/>
                      <a:pt x="98" y="75"/>
                    </a:cubicBezTo>
                    <a:cubicBezTo>
                      <a:pt x="99" y="73"/>
                      <a:pt x="98" y="72"/>
                      <a:pt x="99" y="70"/>
                    </a:cubicBezTo>
                    <a:lnTo>
                      <a:pt x="100" y="70"/>
                    </a:lnTo>
                    <a:cubicBezTo>
                      <a:pt x="100" y="71"/>
                      <a:pt x="101" y="72"/>
                      <a:pt x="101" y="72"/>
                    </a:cubicBezTo>
                    <a:cubicBezTo>
                      <a:pt x="102" y="72"/>
                      <a:pt x="102" y="72"/>
                      <a:pt x="104" y="71"/>
                    </a:cubicBezTo>
                    <a:lnTo>
                      <a:pt x="104" y="70"/>
                    </a:lnTo>
                    <a:cubicBezTo>
                      <a:pt x="103" y="69"/>
                      <a:pt x="102" y="68"/>
                      <a:pt x="101" y="68"/>
                    </a:cubicBezTo>
                    <a:cubicBezTo>
                      <a:pt x="99" y="68"/>
                      <a:pt x="96" y="68"/>
                      <a:pt x="96" y="67"/>
                    </a:cubicBezTo>
                    <a:cubicBezTo>
                      <a:pt x="95" y="66"/>
                      <a:pt x="96" y="65"/>
                      <a:pt x="95" y="64"/>
                    </a:cubicBezTo>
                    <a:cubicBezTo>
                      <a:pt x="94" y="63"/>
                      <a:pt x="92" y="63"/>
                      <a:pt x="92" y="60"/>
                    </a:cubicBezTo>
                    <a:lnTo>
                      <a:pt x="91" y="60"/>
                    </a:lnTo>
                    <a:cubicBezTo>
                      <a:pt x="90" y="60"/>
                      <a:pt x="89" y="60"/>
                      <a:pt x="88" y="61"/>
                    </a:cubicBezTo>
                    <a:cubicBezTo>
                      <a:pt x="87" y="61"/>
                      <a:pt x="87" y="63"/>
                      <a:pt x="86" y="63"/>
                    </a:cubicBezTo>
                    <a:cubicBezTo>
                      <a:pt x="84" y="63"/>
                      <a:pt x="83" y="62"/>
                      <a:pt x="82" y="61"/>
                    </a:cubicBezTo>
                    <a:cubicBezTo>
                      <a:pt x="82" y="61"/>
                      <a:pt x="82" y="62"/>
                      <a:pt x="82" y="62"/>
                    </a:cubicBezTo>
                    <a:cubicBezTo>
                      <a:pt x="81" y="62"/>
                      <a:pt x="80" y="61"/>
                      <a:pt x="79" y="61"/>
                    </a:cubicBezTo>
                    <a:cubicBezTo>
                      <a:pt x="78" y="61"/>
                      <a:pt x="78" y="61"/>
                      <a:pt x="78" y="61"/>
                    </a:cubicBezTo>
                    <a:cubicBezTo>
                      <a:pt x="77" y="61"/>
                      <a:pt x="76" y="60"/>
                      <a:pt x="76" y="58"/>
                    </a:cubicBezTo>
                    <a:lnTo>
                      <a:pt x="74" y="58"/>
                    </a:lnTo>
                    <a:cubicBezTo>
                      <a:pt x="74" y="59"/>
                      <a:pt x="75" y="59"/>
                      <a:pt x="75" y="60"/>
                    </a:cubicBezTo>
                    <a:lnTo>
                      <a:pt x="11" y="60"/>
                    </a:lnTo>
                    <a:cubicBezTo>
                      <a:pt x="12" y="58"/>
                      <a:pt x="11" y="59"/>
                      <a:pt x="11" y="58"/>
                    </a:cubicBezTo>
                    <a:cubicBezTo>
                      <a:pt x="11" y="58"/>
                      <a:pt x="10" y="57"/>
                      <a:pt x="10" y="57"/>
                    </a:cubicBezTo>
                    <a:cubicBezTo>
                      <a:pt x="10" y="57"/>
                      <a:pt x="9" y="56"/>
                      <a:pt x="9" y="56"/>
                    </a:cubicBezTo>
                    <a:cubicBezTo>
                      <a:pt x="8" y="56"/>
                      <a:pt x="6" y="54"/>
                      <a:pt x="6" y="53"/>
                    </a:cubicBezTo>
                    <a:cubicBezTo>
                      <a:pt x="6" y="52"/>
                      <a:pt x="8" y="52"/>
                      <a:pt x="9" y="51"/>
                    </a:cubicBezTo>
                    <a:cubicBezTo>
                      <a:pt x="8" y="51"/>
                      <a:pt x="7" y="51"/>
                      <a:pt x="7" y="50"/>
                    </a:cubicBezTo>
                    <a:cubicBezTo>
                      <a:pt x="7" y="49"/>
                      <a:pt x="6" y="49"/>
                      <a:pt x="7" y="48"/>
                    </a:cubicBezTo>
                    <a:lnTo>
                      <a:pt x="6" y="48"/>
                    </a:lnTo>
                    <a:lnTo>
                      <a:pt x="6" y="47"/>
                    </a:lnTo>
                    <a:cubicBezTo>
                      <a:pt x="6" y="47"/>
                      <a:pt x="5" y="47"/>
                      <a:pt x="5" y="47"/>
                    </a:cubicBezTo>
                    <a:cubicBezTo>
                      <a:pt x="5" y="45"/>
                      <a:pt x="6" y="45"/>
                      <a:pt x="7" y="44"/>
                    </a:cubicBezTo>
                    <a:cubicBezTo>
                      <a:pt x="6" y="44"/>
                      <a:pt x="7" y="44"/>
                      <a:pt x="8" y="43"/>
                    </a:cubicBezTo>
                    <a:cubicBezTo>
                      <a:pt x="9" y="43"/>
                      <a:pt x="11" y="42"/>
                      <a:pt x="11" y="41"/>
                    </a:cubicBezTo>
                    <a:cubicBezTo>
                      <a:pt x="11" y="39"/>
                      <a:pt x="10" y="39"/>
                      <a:pt x="10" y="38"/>
                    </a:cubicBezTo>
                    <a:cubicBezTo>
                      <a:pt x="10" y="36"/>
                      <a:pt x="11" y="36"/>
                      <a:pt x="11" y="35"/>
                    </a:cubicBezTo>
                    <a:cubicBezTo>
                      <a:pt x="11" y="32"/>
                      <a:pt x="10" y="31"/>
                      <a:pt x="9" y="30"/>
                    </a:cubicBezTo>
                    <a:cubicBezTo>
                      <a:pt x="8" y="30"/>
                      <a:pt x="7" y="32"/>
                      <a:pt x="5" y="32"/>
                    </a:cubicBezTo>
                    <a:cubicBezTo>
                      <a:pt x="5" y="32"/>
                      <a:pt x="4" y="31"/>
                      <a:pt x="4" y="31"/>
                    </a:cubicBezTo>
                    <a:cubicBezTo>
                      <a:pt x="4" y="30"/>
                      <a:pt x="5" y="29"/>
                      <a:pt x="5" y="28"/>
                    </a:cubicBezTo>
                    <a:cubicBezTo>
                      <a:pt x="4" y="28"/>
                      <a:pt x="2" y="28"/>
                      <a:pt x="0" y="28"/>
                    </a:cubicBezTo>
                    <a:lnTo>
                      <a:pt x="26" y="6"/>
                    </a:lnTo>
                    <a:cubicBezTo>
                      <a:pt x="26" y="6"/>
                      <a:pt x="27" y="5"/>
                      <a:pt x="28" y="5"/>
                    </a:cubicBezTo>
                    <a:cubicBezTo>
                      <a:pt x="30" y="5"/>
                      <a:pt x="31" y="8"/>
                      <a:pt x="33" y="8"/>
                    </a:cubicBezTo>
                    <a:lnTo>
                      <a:pt x="42" y="5"/>
                    </a:lnTo>
                    <a:lnTo>
                      <a:pt x="48" y="5"/>
                    </a:lnTo>
                    <a:cubicBezTo>
                      <a:pt x="50" y="6"/>
                      <a:pt x="51" y="4"/>
                      <a:pt x="53" y="4"/>
                    </a:cubicBezTo>
                    <a:cubicBezTo>
                      <a:pt x="53" y="5"/>
                      <a:pt x="53" y="6"/>
                      <a:pt x="54" y="6"/>
                    </a:cubicBezTo>
                    <a:cubicBezTo>
                      <a:pt x="55" y="6"/>
                      <a:pt x="56" y="6"/>
                      <a:pt x="57" y="6"/>
                    </a:cubicBezTo>
                    <a:cubicBezTo>
                      <a:pt x="57" y="6"/>
                      <a:pt x="60" y="6"/>
                      <a:pt x="61" y="6"/>
                    </a:cubicBezTo>
                    <a:cubicBezTo>
                      <a:pt x="61" y="6"/>
                      <a:pt x="62" y="5"/>
                      <a:pt x="62" y="5"/>
                    </a:cubicBezTo>
                    <a:cubicBezTo>
                      <a:pt x="63" y="5"/>
                      <a:pt x="71" y="7"/>
                      <a:pt x="72" y="8"/>
                    </a:cubicBezTo>
                    <a:cubicBezTo>
                      <a:pt x="71" y="9"/>
                      <a:pt x="71" y="9"/>
                      <a:pt x="70" y="10"/>
                    </a:cubicBezTo>
                    <a:cubicBezTo>
                      <a:pt x="72" y="10"/>
                      <a:pt x="73" y="11"/>
                      <a:pt x="75" y="11"/>
                    </a:cubicBezTo>
                    <a:cubicBezTo>
                      <a:pt x="77" y="11"/>
                      <a:pt x="78" y="10"/>
                      <a:pt x="79" y="10"/>
                    </a:cubicBezTo>
                    <a:cubicBezTo>
                      <a:pt x="81" y="10"/>
                      <a:pt x="81" y="12"/>
                      <a:pt x="82" y="12"/>
                    </a:cubicBezTo>
                    <a:lnTo>
                      <a:pt x="83" y="10"/>
                    </a:lnTo>
                    <a:lnTo>
                      <a:pt x="89" y="8"/>
                    </a:lnTo>
                    <a:cubicBezTo>
                      <a:pt x="91" y="8"/>
                      <a:pt x="92" y="10"/>
                      <a:pt x="95" y="10"/>
                    </a:cubicBezTo>
                    <a:cubicBezTo>
                      <a:pt x="97" y="10"/>
                      <a:pt x="97" y="9"/>
                      <a:pt x="98" y="9"/>
                    </a:cubicBezTo>
                    <a:cubicBezTo>
                      <a:pt x="99" y="9"/>
                      <a:pt x="100" y="10"/>
                      <a:pt x="101" y="10"/>
                    </a:cubicBezTo>
                    <a:cubicBezTo>
                      <a:pt x="101" y="10"/>
                      <a:pt x="102" y="10"/>
                      <a:pt x="102" y="9"/>
                    </a:cubicBezTo>
                    <a:cubicBezTo>
                      <a:pt x="103" y="9"/>
                      <a:pt x="104" y="8"/>
                      <a:pt x="104" y="8"/>
                    </a:cubicBezTo>
                    <a:lnTo>
                      <a:pt x="105" y="8"/>
                    </a:lnTo>
                    <a:cubicBezTo>
                      <a:pt x="105" y="8"/>
                      <a:pt x="104" y="9"/>
                      <a:pt x="104" y="10"/>
                    </a:cubicBezTo>
                    <a:cubicBezTo>
                      <a:pt x="104" y="10"/>
                      <a:pt x="104" y="10"/>
                      <a:pt x="104" y="11"/>
                    </a:cubicBezTo>
                    <a:lnTo>
                      <a:pt x="106" y="11"/>
                    </a:lnTo>
                    <a:cubicBezTo>
                      <a:pt x="106" y="10"/>
                      <a:pt x="106" y="10"/>
                      <a:pt x="106" y="9"/>
                    </a:cubicBezTo>
                    <a:cubicBezTo>
                      <a:pt x="109" y="9"/>
                      <a:pt x="112" y="8"/>
                      <a:pt x="112" y="6"/>
                    </a:cubicBezTo>
                    <a:cubicBezTo>
                      <a:pt x="112" y="6"/>
                      <a:pt x="110" y="6"/>
                      <a:pt x="110" y="6"/>
                    </a:cubicBezTo>
                    <a:cubicBezTo>
                      <a:pt x="109" y="6"/>
                      <a:pt x="109" y="4"/>
                      <a:pt x="109" y="4"/>
                    </a:cubicBezTo>
                    <a:cubicBezTo>
                      <a:pt x="109" y="3"/>
                      <a:pt x="113" y="0"/>
                      <a:pt x="115" y="0"/>
                    </a:cubicBezTo>
                    <a:cubicBezTo>
                      <a:pt x="115" y="0"/>
                      <a:pt x="116" y="0"/>
                      <a:pt x="116" y="0"/>
                    </a:cubicBezTo>
                    <a:cubicBezTo>
                      <a:pt x="116" y="2"/>
                      <a:pt x="118" y="3"/>
                      <a:pt x="118" y="4"/>
                    </a:cubicBezTo>
                    <a:cubicBezTo>
                      <a:pt x="118" y="5"/>
                      <a:pt x="116" y="5"/>
                      <a:pt x="116" y="6"/>
                    </a:cubicBezTo>
                    <a:cubicBezTo>
                      <a:pt x="116" y="6"/>
                      <a:pt x="117" y="6"/>
                      <a:pt x="117" y="6"/>
                    </a:cubicBezTo>
                    <a:cubicBezTo>
                      <a:pt x="117" y="6"/>
                      <a:pt x="117" y="7"/>
                      <a:pt x="117" y="8"/>
                    </a:cubicBezTo>
                    <a:cubicBezTo>
                      <a:pt x="117" y="8"/>
                      <a:pt x="117" y="8"/>
                      <a:pt x="118" y="8"/>
                    </a:cubicBezTo>
                    <a:cubicBezTo>
                      <a:pt x="118" y="8"/>
                      <a:pt x="118" y="7"/>
                      <a:pt x="118" y="7"/>
                    </a:cubicBezTo>
                    <a:cubicBezTo>
                      <a:pt x="119" y="7"/>
                      <a:pt x="119" y="6"/>
                      <a:pt x="119" y="6"/>
                    </a:cubicBezTo>
                    <a:cubicBezTo>
                      <a:pt x="120" y="7"/>
                      <a:pt x="122" y="7"/>
                      <a:pt x="122" y="7"/>
                    </a:cubicBezTo>
                    <a:cubicBezTo>
                      <a:pt x="121" y="8"/>
                      <a:pt x="120" y="9"/>
                      <a:pt x="119" y="10"/>
                    </a:cubicBezTo>
                    <a:cubicBezTo>
                      <a:pt x="120" y="10"/>
                      <a:pt x="121" y="10"/>
                      <a:pt x="121" y="10"/>
                    </a:cubicBezTo>
                    <a:cubicBezTo>
                      <a:pt x="123" y="9"/>
                      <a:pt x="125" y="7"/>
                      <a:pt x="127" y="7"/>
                    </a:cubicBezTo>
                    <a:cubicBezTo>
                      <a:pt x="127" y="5"/>
                      <a:pt x="129" y="4"/>
                      <a:pt x="131" y="4"/>
                    </a:cubicBezTo>
                    <a:cubicBezTo>
                      <a:pt x="132" y="4"/>
                      <a:pt x="133" y="5"/>
                      <a:pt x="134" y="5"/>
                    </a:cubicBezTo>
                    <a:cubicBezTo>
                      <a:pt x="134" y="5"/>
                      <a:pt x="134" y="6"/>
                      <a:pt x="134" y="6"/>
                    </a:cubicBezTo>
                    <a:cubicBezTo>
                      <a:pt x="134" y="8"/>
                      <a:pt x="133" y="8"/>
                      <a:pt x="132" y="8"/>
                    </a:cubicBezTo>
                    <a:cubicBezTo>
                      <a:pt x="131" y="11"/>
                      <a:pt x="130" y="13"/>
                      <a:pt x="127" y="13"/>
                    </a:cubicBezTo>
                    <a:cubicBezTo>
                      <a:pt x="127" y="13"/>
                      <a:pt x="126" y="13"/>
                      <a:pt x="126" y="12"/>
                    </a:cubicBezTo>
                    <a:cubicBezTo>
                      <a:pt x="125" y="12"/>
                      <a:pt x="125" y="13"/>
                      <a:pt x="125" y="13"/>
                    </a:cubicBezTo>
                    <a:cubicBezTo>
                      <a:pt x="124" y="13"/>
                      <a:pt x="124" y="14"/>
                      <a:pt x="123" y="14"/>
                    </a:cubicBezTo>
                    <a:cubicBezTo>
                      <a:pt x="122" y="14"/>
                      <a:pt x="122" y="13"/>
                      <a:pt x="121" y="13"/>
                    </a:cubicBezTo>
                    <a:cubicBezTo>
                      <a:pt x="119" y="13"/>
                      <a:pt x="119" y="15"/>
                      <a:pt x="116" y="15"/>
                    </a:cubicBezTo>
                    <a:cubicBezTo>
                      <a:pt x="115" y="15"/>
                      <a:pt x="113" y="15"/>
                      <a:pt x="113" y="14"/>
                    </a:cubicBezTo>
                    <a:lnTo>
                      <a:pt x="111" y="14"/>
                    </a:lnTo>
                    <a:cubicBezTo>
                      <a:pt x="112" y="16"/>
                      <a:pt x="114" y="15"/>
                      <a:pt x="116" y="15"/>
                    </a:cubicBezTo>
                    <a:cubicBezTo>
                      <a:pt x="116" y="16"/>
                      <a:pt x="116" y="16"/>
                      <a:pt x="117" y="17"/>
                    </a:cubicBezTo>
                    <a:cubicBezTo>
                      <a:pt x="114" y="18"/>
                      <a:pt x="110" y="20"/>
                      <a:pt x="107" y="20"/>
                    </a:cubicBezTo>
                    <a:lnTo>
                      <a:pt x="103" y="19"/>
                    </a:lnTo>
                    <a:lnTo>
                      <a:pt x="102" y="19"/>
                    </a:lnTo>
                    <a:cubicBezTo>
                      <a:pt x="104" y="20"/>
                      <a:pt x="105" y="20"/>
                      <a:pt x="106" y="21"/>
                    </a:cubicBezTo>
                    <a:cubicBezTo>
                      <a:pt x="105" y="23"/>
                      <a:pt x="104" y="22"/>
                      <a:pt x="102" y="23"/>
                    </a:cubicBezTo>
                    <a:cubicBezTo>
                      <a:pt x="101" y="23"/>
                      <a:pt x="100" y="24"/>
                      <a:pt x="99" y="24"/>
                    </a:cubicBezTo>
                    <a:cubicBezTo>
                      <a:pt x="99" y="24"/>
                      <a:pt x="99" y="25"/>
                      <a:pt x="99" y="25"/>
                    </a:cubicBezTo>
                    <a:cubicBezTo>
                      <a:pt x="96" y="26"/>
                      <a:pt x="91" y="30"/>
                      <a:pt x="91" y="33"/>
                    </a:cubicBezTo>
                    <a:lnTo>
                      <a:pt x="93" y="33"/>
                    </a:lnTo>
                    <a:cubicBezTo>
                      <a:pt x="93" y="34"/>
                      <a:pt x="92" y="36"/>
                      <a:pt x="93" y="36"/>
                    </a:cubicBezTo>
                    <a:lnTo>
                      <a:pt x="92" y="37"/>
                    </a:lnTo>
                    <a:cubicBezTo>
                      <a:pt x="92" y="37"/>
                      <a:pt x="93" y="38"/>
                      <a:pt x="93" y="38"/>
                    </a:cubicBezTo>
                    <a:lnTo>
                      <a:pt x="97" y="37"/>
                    </a:lnTo>
                    <a:cubicBezTo>
                      <a:pt x="99" y="38"/>
                      <a:pt x="101" y="41"/>
                      <a:pt x="104" y="42"/>
                    </a:cubicBezTo>
                    <a:cubicBezTo>
                      <a:pt x="104" y="44"/>
                      <a:pt x="108" y="42"/>
                      <a:pt x="108" y="42"/>
                    </a:cubicBezTo>
                    <a:lnTo>
                      <a:pt x="110" y="43"/>
                    </a:lnTo>
                    <a:cubicBezTo>
                      <a:pt x="109" y="44"/>
                      <a:pt x="109" y="44"/>
                      <a:pt x="109" y="44"/>
                    </a:cubicBezTo>
                    <a:lnTo>
                      <a:pt x="109" y="45"/>
                    </a:lnTo>
                    <a:cubicBezTo>
                      <a:pt x="109" y="47"/>
                      <a:pt x="108" y="48"/>
                      <a:pt x="108" y="49"/>
                    </a:cubicBezTo>
                    <a:cubicBezTo>
                      <a:pt x="108" y="50"/>
                      <a:pt x="109" y="53"/>
                      <a:pt x="110" y="53"/>
                    </a:cubicBezTo>
                    <a:cubicBezTo>
                      <a:pt x="110" y="53"/>
                      <a:pt x="110" y="54"/>
                      <a:pt x="111" y="54"/>
                    </a:cubicBezTo>
                    <a:cubicBezTo>
                      <a:pt x="113" y="51"/>
                      <a:pt x="116" y="49"/>
                      <a:pt x="116" y="44"/>
                    </a:cubicBezTo>
                    <a:cubicBezTo>
                      <a:pt x="119" y="44"/>
                      <a:pt x="126" y="40"/>
                      <a:pt x="126" y="37"/>
                    </a:cubicBezTo>
                    <a:cubicBezTo>
                      <a:pt x="126" y="35"/>
                      <a:pt x="124" y="35"/>
                      <a:pt x="124" y="33"/>
                    </a:cubicBezTo>
                    <a:cubicBezTo>
                      <a:pt x="124" y="33"/>
                      <a:pt x="128" y="28"/>
                      <a:pt x="128" y="28"/>
                    </a:cubicBezTo>
                    <a:cubicBezTo>
                      <a:pt x="126" y="26"/>
                      <a:pt x="131" y="25"/>
                      <a:pt x="131" y="23"/>
                    </a:cubicBezTo>
                    <a:lnTo>
                      <a:pt x="139" y="23"/>
                    </a:lnTo>
                    <a:cubicBezTo>
                      <a:pt x="139" y="24"/>
                      <a:pt x="140" y="24"/>
                      <a:pt x="141" y="24"/>
                    </a:cubicBezTo>
                    <a:cubicBezTo>
                      <a:pt x="142" y="24"/>
                      <a:pt x="142" y="26"/>
                      <a:pt x="142" y="26"/>
                    </a:cubicBezTo>
                    <a:cubicBezTo>
                      <a:pt x="143" y="27"/>
                      <a:pt x="144" y="26"/>
                      <a:pt x="145" y="26"/>
                    </a:cubicBezTo>
                    <a:cubicBezTo>
                      <a:pt x="145" y="27"/>
                      <a:pt x="145" y="27"/>
                      <a:pt x="145" y="27"/>
                    </a:cubicBezTo>
                    <a:cubicBezTo>
                      <a:pt x="144" y="29"/>
                      <a:pt x="144" y="32"/>
                      <a:pt x="143" y="32"/>
                    </a:cubicBezTo>
                    <a:cubicBezTo>
                      <a:pt x="143" y="32"/>
                      <a:pt x="143" y="32"/>
                      <a:pt x="144" y="32"/>
                    </a:cubicBezTo>
                    <a:cubicBezTo>
                      <a:pt x="144" y="34"/>
                      <a:pt x="143" y="34"/>
                      <a:pt x="142" y="35"/>
                    </a:cubicBezTo>
                    <a:cubicBezTo>
                      <a:pt x="143" y="35"/>
                      <a:pt x="144" y="34"/>
                      <a:pt x="145" y="34"/>
                    </a:cubicBezTo>
                    <a:cubicBezTo>
                      <a:pt x="146" y="35"/>
                      <a:pt x="153" y="30"/>
                      <a:pt x="154" y="29"/>
                    </a:cubicBezTo>
                    <a:cubicBezTo>
                      <a:pt x="155" y="30"/>
                      <a:pt x="154" y="31"/>
                      <a:pt x="154" y="32"/>
                    </a:cubicBezTo>
                    <a:lnTo>
                      <a:pt x="155" y="32"/>
                    </a:lnTo>
                    <a:cubicBezTo>
                      <a:pt x="156" y="33"/>
                      <a:pt x="155" y="33"/>
                      <a:pt x="155" y="34"/>
                    </a:cubicBezTo>
                    <a:cubicBezTo>
                      <a:pt x="155" y="34"/>
                      <a:pt x="156" y="34"/>
                      <a:pt x="156" y="34"/>
                    </a:cubicBezTo>
                    <a:cubicBezTo>
                      <a:pt x="156" y="35"/>
                      <a:pt x="156" y="35"/>
                      <a:pt x="156" y="36"/>
                    </a:cubicBezTo>
                    <a:cubicBezTo>
                      <a:pt x="156" y="36"/>
                      <a:pt x="156" y="37"/>
                      <a:pt x="157" y="37"/>
                    </a:cubicBezTo>
                    <a:cubicBezTo>
                      <a:pt x="157" y="38"/>
                      <a:pt x="156" y="38"/>
                      <a:pt x="155" y="39"/>
                    </a:cubicBezTo>
                    <a:cubicBezTo>
                      <a:pt x="157" y="41"/>
                      <a:pt x="159" y="42"/>
                      <a:pt x="162" y="43"/>
                    </a:cubicBezTo>
                    <a:cubicBezTo>
                      <a:pt x="161" y="45"/>
                      <a:pt x="155" y="46"/>
                      <a:pt x="156" y="46"/>
                    </a:cubicBezTo>
                    <a:cubicBezTo>
                      <a:pt x="157" y="47"/>
                      <a:pt x="158" y="46"/>
                      <a:pt x="158" y="46"/>
                    </a:cubicBezTo>
                    <a:cubicBezTo>
                      <a:pt x="159" y="46"/>
                      <a:pt x="160" y="45"/>
                      <a:pt x="161" y="45"/>
                    </a:cubicBezTo>
                    <a:cubicBezTo>
                      <a:pt x="164" y="45"/>
                      <a:pt x="163" y="46"/>
                      <a:pt x="165" y="45"/>
                    </a:cubicBezTo>
                    <a:cubicBezTo>
                      <a:pt x="165" y="46"/>
                      <a:pt x="165" y="47"/>
                      <a:pt x="165" y="47"/>
                    </a:cubicBezTo>
                    <a:cubicBezTo>
                      <a:pt x="165" y="49"/>
                      <a:pt x="165" y="49"/>
                      <a:pt x="163" y="49"/>
                    </a:cubicBezTo>
                    <a:cubicBezTo>
                      <a:pt x="163" y="49"/>
                      <a:pt x="164" y="50"/>
                      <a:pt x="164" y="50"/>
                    </a:cubicBezTo>
                    <a:cubicBezTo>
                      <a:pt x="163" y="52"/>
                      <a:pt x="162" y="52"/>
                      <a:pt x="160" y="52"/>
                    </a:cubicBezTo>
                    <a:cubicBezTo>
                      <a:pt x="159" y="53"/>
                      <a:pt x="155" y="52"/>
                      <a:pt x="155" y="54"/>
                    </a:cubicBezTo>
                    <a:cubicBezTo>
                      <a:pt x="154" y="55"/>
                      <a:pt x="154" y="56"/>
                      <a:pt x="152" y="56"/>
                    </a:cubicBezTo>
                    <a:lnTo>
                      <a:pt x="147" y="55"/>
                    </a:lnTo>
                    <a:cubicBezTo>
                      <a:pt x="145" y="55"/>
                      <a:pt x="143" y="55"/>
                      <a:pt x="141" y="55"/>
                    </a:cubicBezTo>
                    <a:cubicBezTo>
                      <a:pt x="136" y="55"/>
                      <a:pt x="135" y="59"/>
                      <a:pt x="131" y="60"/>
                    </a:cubicBezTo>
                    <a:cubicBezTo>
                      <a:pt x="129" y="61"/>
                      <a:pt x="125" y="64"/>
                      <a:pt x="124" y="66"/>
                    </a:cubicBezTo>
                    <a:cubicBezTo>
                      <a:pt x="126" y="66"/>
                      <a:pt x="126" y="65"/>
                      <a:pt x="127" y="64"/>
                    </a:cubicBezTo>
                    <a:cubicBezTo>
                      <a:pt x="131" y="62"/>
                      <a:pt x="135" y="58"/>
                      <a:pt x="140" y="58"/>
                    </a:cubicBezTo>
                    <a:cubicBezTo>
                      <a:pt x="140" y="58"/>
                      <a:pt x="142" y="59"/>
                      <a:pt x="142" y="60"/>
                    </a:cubicBezTo>
                    <a:cubicBezTo>
                      <a:pt x="142" y="61"/>
                      <a:pt x="141" y="62"/>
                      <a:pt x="140" y="62"/>
                    </a:cubicBezTo>
                    <a:cubicBezTo>
                      <a:pt x="139" y="62"/>
                      <a:pt x="138" y="61"/>
                      <a:pt x="137" y="61"/>
                    </a:cubicBezTo>
                    <a:cubicBezTo>
                      <a:pt x="136" y="61"/>
                      <a:pt x="135" y="61"/>
                      <a:pt x="135" y="62"/>
                    </a:cubicBezTo>
                    <a:lnTo>
                      <a:pt x="138" y="63"/>
                    </a:lnTo>
                    <a:cubicBezTo>
                      <a:pt x="139" y="63"/>
                      <a:pt x="140" y="63"/>
                      <a:pt x="140" y="63"/>
                    </a:cubicBezTo>
                    <a:cubicBezTo>
                      <a:pt x="140" y="64"/>
                      <a:pt x="138" y="64"/>
                      <a:pt x="138" y="65"/>
                    </a:cubicBezTo>
                    <a:cubicBezTo>
                      <a:pt x="138" y="69"/>
                      <a:pt x="143" y="69"/>
                      <a:pt x="146" y="69"/>
                    </a:cubicBezTo>
                    <a:lnTo>
                      <a:pt x="146" y="70"/>
                    </a:lnTo>
                    <a:cubicBezTo>
                      <a:pt x="145" y="70"/>
                      <a:pt x="144" y="70"/>
                      <a:pt x="143" y="70"/>
                    </a:cubicBezTo>
                    <a:cubicBezTo>
                      <a:pt x="140" y="71"/>
                      <a:pt x="140" y="72"/>
                      <a:pt x="137" y="73"/>
                    </a:cubicBezTo>
                    <a:cubicBezTo>
                      <a:pt x="136" y="74"/>
                      <a:pt x="134" y="74"/>
                      <a:pt x="134" y="75"/>
                    </a:cubicBezTo>
                    <a:cubicBezTo>
                      <a:pt x="133" y="74"/>
                      <a:pt x="133" y="74"/>
                      <a:pt x="133" y="74"/>
                    </a:cubicBezTo>
                    <a:cubicBezTo>
                      <a:pt x="133" y="70"/>
                      <a:pt x="139" y="71"/>
                      <a:pt x="141" y="70"/>
                    </a:cubicBezTo>
                    <a:cubicBezTo>
                      <a:pt x="139" y="69"/>
                      <a:pt x="139" y="69"/>
                      <a:pt x="138" y="69"/>
                    </a:cubicBezTo>
                    <a:cubicBezTo>
                      <a:pt x="137" y="69"/>
                      <a:pt x="136" y="70"/>
                      <a:pt x="135" y="70"/>
                    </a:cubicBezTo>
                    <a:cubicBezTo>
                      <a:pt x="134" y="70"/>
                      <a:pt x="134" y="71"/>
                      <a:pt x="133" y="71"/>
                    </a:cubicBezTo>
                    <a:lnTo>
                      <a:pt x="133" y="70"/>
                    </a:lnTo>
                  </a:path>
                </a:pathLst>
              </a:custGeom>
              <a:solidFill>
                <a:srgbClr val="002967"/>
              </a:solidFill>
              <a:ln w="1905">
                <a:solidFill>
                  <a:sysClr val="window" lastClr="FFFFFF">
                    <a:lumMod val="85000"/>
                  </a:sysClr>
                </a:solidFill>
                <a:round/>
                <a:headEnd/>
                <a:tailEnd/>
              </a:ln>
            </p:spPr>
            <p:txBody>
              <a:bodyPr anchor="ctr"/>
              <a:lstStyle/>
              <a:p>
                <a:pPr>
                  <a:defRPr/>
                </a:pPr>
                <a:endParaRPr lang="en-US" altLang="en-US" sz="800" kern="0" dirty="0">
                  <a:latin typeface="Trebuchet MS" panose="020B0603020202020204" pitchFamily="34" charset="0"/>
                  <a:cs typeface="Calibri" panose="020F0502020204030204" pitchFamily="34" charset="0"/>
                </a:endParaRPr>
              </a:p>
            </p:txBody>
          </p:sp>
          <p:sp>
            <p:nvSpPr>
              <p:cNvPr id="146" name="Freeform 146"/>
              <p:cNvSpPr>
                <a:spLocks/>
              </p:cNvSpPr>
              <p:nvPr/>
            </p:nvSpPr>
            <p:spPr bwMode="auto">
              <a:xfrm>
                <a:off x="1486" y="1142"/>
                <a:ext cx="328" cy="223"/>
              </a:xfrm>
              <a:custGeom>
                <a:avLst/>
                <a:gdLst>
                  <a:gd name="T0" fmla="*/ 2 w 46"/>
                  <a:gd name="T1" fmla="*/ 6 h 29"/>
                  <a:gd name="T2" fmla="*/ 1 w 46"/>
                  <a:gd name="T3" fmla="*/ 6 h 29"/>
                  <a:gd name="T4" fmla="*/ 10 w 46"/>
                  <a:gd name="T5" fmla="*/ 0 h 29"/>
                  <a:gd name="T6" fmla="*/ 12 w 46"/>
                  <a:gd name="T7" fmla="*/ 0 h 29"/>
                  <a:gd name="T8" fmla="*/ 8 w 46"/>
                  <a:gd name="T9" fmla="*/ 5 h 29"/>
                  <a:gd name="T10" fmla="*/ 12 w 46"/>
                  <a:gd name="T11" fmla="*/ 3 h 29"/>
                  <a:gd name="T12" fmla="*/ 20 w 46"/>
                  <a:gd name="T13" fmla="*/ 2 h 29"/>
                  <a:gd name="T14" fmla="*/ 25 w 46"/>
                  <a:gd name="T15" fmla="*/ 4 h 29"/>
                  <a:gd name="T16" fmla="*/ 34 w 46"/>
                  <a:gd name="T17" fmla="*/ 5 h 29"/>
                  <a:gd name="T18" fmla="*/ 34 w 46"/>
                  <a:gd name="T19" fmla="*/ 7 h 29"/>
                  <a:gd name="T20" fmla="*/ 32 w 46"/>
                  <a:gd name="T21" fmla="*/ 9 h 29"/>
                  <a:gd name="T22" fmla="*/ 35 w 46"/>
                  <a:gd name="T23" fmla="*/ 8 h 29"/>
                  <a:gd name="T24" fmla="*/ 36 w 46"/>
                  <a:gd name="T25" fmla="*/ 8 h 29"/>
                  <a:gd name="T26" fmla="*/ 39 w 46"/>
                  <a:gd name="T27" fmla="*/ 9 h 29"/>
                  <a:gd name="T28" fmla="*/ 39 w 46"/>
                  <a:gd name="T29" fmla="*/ 11 h 29"/>
                  <a:gd name="T30" fmla="*/ 41 w 46"/>
                  <a:gd name="T31" fmla="*/ 14 h 29"/>
                  <a:gd name="T32" fmla="*/ 44 w 46"/>
                  <a:gd name="T33" fmla="*/ 15 h 29"/>
                  <a:gd name="T34" fmla="*/ 41 w 46"/>
                  <a:gd name="T35" fmla="*/ 20 h 29"/>
                  <a:gd name="T36" fmla="*/ 37 w 46"/>
                  <a:gd name="T37" fmla="*/ 19 h 29"/>
                  <a:gd name="T38" fmla="*/ 38 w 46"/>
                  <a:gd name="T39" fmla="*/ 18 h 29"/>
                  <a:gd name="T40" fmla="*/ 34 w 46"/>
                  <a:gd name="T41" fmla="*/ 17 h 29"/>
                  <a:gd name="T42" fmla="*/ 33 w 46"/>
                  <a:gd name="T43" fmla="*/ 19 h 29"/>
                  <a:gd name="T44" fmla="*/ 32 w 46"/>
                  <a:gd name="T45" fmla="*/ 20 h 29"/>
                  <a:gd name="T46" fmla="*/ 36 w 46"/>
                  <a:gd name="T47" fmla="*/ 24 h 29"/>
                  <a:gd name="T48" fmla="*/ 33 w 46"/>
                  <a:gd name="T49" fmla="*/ 27 h 29"/>
                  <a:gd name="T50" fmla="*/ 29 w 46"/>
                  <a:gd name="T51" fmla="*/ 25 h 29"/>
                  <a:gd name="T52" fmla="*/ 28 w 46"/>
                  <a:gd name="T53" fmla="*/ 25 h 29"/>
                  <a:gd name="T54" fmla="*/ 30 w 46"/>
                  <a:gd name="T55" fmla="*/ 29 h 29"/>
                  <a:gd name="T56" fmla="*/ 20 w 46"/>
                  <a:gd name="T57" fmla="*/ 23 h 29"/>
                  <a:gd name="T58" fmla="*/ 20 w 46"/>
                  <a:gd name="T59" fmla="*/ 20 h 29"/>
                  <a:gd name="T60" fmla="*/ 24 w 46"/>
                  <a:gd name="T61" fmla="*/ 17 h 29"/>
                  <a:gd name="T62" fmla="*/ 26 w 46"/>
                  <a:gd name="T63" fmla="*/ 17 h 29"/>
                  <a:gd name="T64" fmla="*/ 29 w 46"/>
                  <a:gd name="T65" fmla="*/ 19 h 29"/>
                  <a:gd name="T66" fmla="*/ 31 w 46"/>
                  <a:gd name="T67" fmla="*/ 17 h 29"/>
                  <a:gd name="T68" fmla="*/ 27 w 46"/>
                  <a:gd name="T69" fmla="*/ 17 h 29"/>
                  <a:gd name="T70" fmla="*/ 25 w 46"/>
                  <a:gd name="T71" fmla="*/ 17 h 29"/>
                  <a:gd name="T72" fmla="*/ 26 w 46"/>
                  <a:gd name="T73" fmla="*/ 14 h 29"/>
                  <a:gd name="T74" fmla="*/ 22 w 46"/>
                  <a:gd name="T75" fmla="*/ 9 h 29"/>
                  <a:gd name="T76" fmla="*/ 17 w 46"/>
                  <a:gd name="T77" fmla="*/ 10 h 29"/>
                  <a:gd name="T78" fmla="*/ 15 w 46"/>
                  <a:gd name="T79" fmla="*/ 10 h 29"/>
                  <a:gd name="T80" fmla="*/ 8 w 46"/>
                  <a:gd name="T81" fmla="*/ 8 h 29"/>
                  <a:gd name="T82" fmla="*/ 4 w 46"/>
                  <a:gd name="T83" fmla="*/ 8 h 29"/>
                  <a:gd name="T84" fmla="*/ 4 w 46"/>
                  <a:gd name="T85" fmla="*/ 7 h 29"/>
                  <a:gd name="T86" fmla="*/ 4 w 46"/>
                  <a:gd name="T87" fmla="*/ 6 h 29"/>
                  <a:gd name="T88" fmla="*/ 4 w 46"/>
                  <a:gd name="T89" fmla="*/ 6 h 2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6"/>
                  <a:gd name="T136" fmla="*/ 0 h 29"/>
                  <a:gd name="T137" fmla="*/ 46 w 46"/>
                  <a:gd name="T138" fmla="*/ 29 h 2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6" h="29">
                    <a:moveTo>
                      <a:pt x="4" y="6"/>
                    </a:moveTo>
                    <a:lnTo>
                      <a:pt x="2" y="6"/>
                    </a:lnTo>
                    <a:cubicBezTo>
                      <a:pt x="2" y="6"/>
                      <a:pt x="1" y="6"/>
                      <a:pt x="1" y="6"/>
                    </a:cubicBezTo>
                    <a:cubicBezTo>
                      <a:pt x="1" y="3"/>
                      <a:pt x="8" y="1"/>
                      <a:pt x="10" y="0"/>
                    </a:cubicBezTo>
                    <a:lnTo>
                      <a:pt x="12" y="0"/>
                    </a:lnTo>
                    <a:cubicBezTo>
                      <a:pt x="12" y="2"/>
                      <a:pt x="8" y="2"/>
                      <a:pt x="8" y="4"/>
                    </a:cubicBezTo>
                    <a:cubicBezTo>
                      <a:pt x="8" y="4"/>
                      <a:pt x="8" y="5"/>
                      <a:pt x="8" y="5"/>
                    </a:cubicBezTo>
                    <a:cubicBezTo>
                      <a:pt x="10" y="5"/>
                      <a:pt x="10" y="5"/>
                      <a:pt x="12" y="4"/>
                    </a:cubicBezTo>
                    <a:cubicBezTo>
                      <a:pt x="12" y="4"/>
                      <a:pt x="12" y="4"/>
                      <a:pt x="12" y="3"/>
                    </a:cubicBezTo>
                    <a:cubicBezTo>
                      <a:pt x="14" y="2"/>
                      <a:pt x="16" y="1"/>
                      <a:pt x="19" y="1"/>
                    </a:cubicBezTo>
                    <a:cubicBezTo>
                      <a:pt x="20" y="1"/>
                      <a:pt x="20" y="2"/>
                      <a:pt x="20" y="2"/>
                    </a:cubicBezTo>
                    <a:cubicBezTo>
                      <a:pt x="20" y="3"/>
                      <a:pt x="20" y="3"/>
                      <a:pt x="20" y="4"/>
                    </a:cubicBezTo>
                    <a:cubicBezTo>
                      <a:pt x="22" y="4"/>
                      <a:pt x="24" y="4"/>
                      <a:pt x="25" y="4"/>
                    </a:cubicBezTo>
                    <a:cubicBezTo>
                      <a:pt x="26" y="4"/>
                      <a:pt x="28" y="4"/>
                      <a:pt x="29" y="4"/>
                    </a:cubicBezTo>
                    <a:cubicBezTo>
                      <a:pt x="31" y="4"/>
                      <a:pt x="32" y="5"/>
                      <a:pt x="34" y="5"/>
                    </a:cubicBezTo>
                    <a:cubicBezTo>
                      <a:pt x="33" y="6"/>
                      <a:pt x="34" y="6"/>
                      <a:pt x="34" y="7"/>
                    </a:cubicBezTo>
                    <a:lnTo>
                      <a:pt x="32" y="9"/>
                    </a:lnTo>
                    <a:cubicBezTo>
                      <a:pt x="33" y="8"/>
                      <a:pt x="34" y="8"/>
                      <a:pt x="35" y="8"/>
                    </a:cubicBezTo>
                    <a:lnTo>
                      <a:pt x="36" y="8"/>
                    </a:lnTo>
                    <a:cubicBezTo>
                      <a:pt x="35" y="9"/>
                      <a:pt x="39" y="9"/>
                      <a:pt x="39" y="9"/>
                    </a:cubicBezTo>
                    <a:lnTo>
                      <a:pt x="39" y="11"/>
                    </a:lnTo>
                    <a:cubicBezTo>
                      <a:pt x="39" y="12"/>
                      <a:pt x="35" y="11"/>
                      <a:pt x="35" y="12"/>
                    </a:cubicBezTo>
                    <a:cubicBezTo>
                      <a:pt x="37" y="13"/>
                      <a:pt x="38" y="14"/>
                      <a:pt x="41" y="14"/>
                    </a:cubicBezTo>
                    <a:cubicBezTo>
                      <a:pt x="41" y="14"/>
                      <a:pt x="41" y="15"/>
                      <a:pt x="40" y="15"/>
                    </a:cubicBezTo>
                    <a:cubicBezTo>
                      <a:pt x="42" y="16"/>
                      <a:pt x="43" y="16"/>
                      <a:pt x="44" y="15"/>
                    </a:cubicBezTo>
                    <a:cubicBezTo>
                      <a:pt x="44" y="16"/>
                      <a:pt x="45" y="16"/>
                      <a:pt x="46" y="17"/>
                    </a:cubicBezTo>
                    <a:cubicBezTo>
                      <a:pt x="44" y="18"/>
                      <a:pt x="43" y="20"/>
                      <a:pt x="41" y="20"/>
                    </a:cubicBezTo>
                    <a:cubicBezTo>
                      <a:pt x="39" y="20"/>
                      <a:pt x="40" y="21"/>
                      <a:pt x="39" y="21"/>
                    </a:cubicBezTo>
                    <a:cubicBezTo>
                      <a:pt x="38" y="21"/>
                      <a:pt x="37" y="20"/>
                      <a:pt x="37" y="19"/>
                    </a:cubicBezTo>
                    <a:cubicBezTo>
                      <a:pt x="37" y="19"/>
                      <a:pt x="38" y="19"/>
                      <a:pt x="38" y="19"/>
                    </a:cubicBezTo>
                    <a:cubicBezTo>
                      <a:pt x="38" y="19"/>
                      <a:pt x="38" y="18"/>
                      <a:pt x="38" y="18"/>
                    </a:cubicBezTo>
                    <a:cubicBezTo>
                      <a:pt x="37" y="18"/>
                      <a:pt x="37" y="18"/>
                      <a:pt x="36" y="18"/>
                    </a:cubicBezTo>
                    <a:cubicBezTo>
                      <a:pt x="35" y="18"/>
                      <a:pt x="35" y="17"/>
                      <a:pt x="34" y="17"/>
                    </a:cubicBezTo>
                    <a:cubicBezTo>
                      <a:pt x="34" y="17"/>
                      <a:pt x="33" y="18"/>
                      <a:pt x="33" y="19"/>
                    </a:cubicBezTo>
                    <a:lnTo>
                      <a:pt x="32" y="19"/>
                    </a:lnTo>
                    <a:lnTo>
                      <a:pt x="32" y="20"/>
                    </a:lnTo>
                    <a:cubicBezTo>
                      <a:pt x="33" y="20"/>
                      <a:pt x="36" y="24"/>
                      <a:pt x="36" y="24"/>
                    </a:cubicBezTo>
                    <a:cubicBezTo>
                      <a:pt x="36" y="25"/>
                      <a:pt x="35" y="25"/>
                      <a:pt x="36" y="25"/>
                    </a:cubicBezTo>
                    <a:cubicBezTo>
                      <a:pt x="35" y="26"/>
                      <a:pt x="34" y="27"/>
                      <a:pt x="33" y="27"/>
                    </a:cubicBezTo>
                    <a:cubicBezTo>
                      <a:pt x="31" y="27"/>
                      <a:pt x="30" y="25"/>
                      <a:pt x="29" y="25"/>
                    </a:cubicBezTo>
                    <a:lnTo>
                      <a:pt x="28" y="25"/>
                    </a:lnTo>
                    <a:cubicBezTo>
                      <a:pt x="28" y="27"/>
                      <a:pt x="31" y="27"/>
                      <a:pt x="31" y="28"/>
                    </a:cubicBezTo>
                    <a:cubicBezTo>
                      <a:pt x="31" y="28"/>
                      <a:pt x="30" y="29"/>
                      <a:pt x="30" y="29"/>
                    </a:cubicBezTo>
                    <a:cubicBezTo>
                      <a:pt x="28" y="29"/>
                      <a:pt x="22" y="27"/>
                      <a:pt x="22" y="26"/>
                    </a:cubicBezTo>
                    <a:cubicBezTo>
                      <a:pt x="21" y="25"/>
                      <a:pt x="20" y="23"/>
                      <a:pt x="20" y="23"/>
                    </a:cubicBezTo>
                    <a:cubicBezTo>
                      <a:pt x="18" y="22"/>
                      <a:pt x="17" y="23"/>
                      <a:pt x="17" y="21"/>
                    </a:cubicBezTo>
                    <a:cubicBezTo>
                      <a:pt x="17" y="20"/>
                      <a:pt x="20" y="20"/>
                      <a:pt x="20" y="20"/>
                    </a:cubicBezTo>
                    <a:cubicBezTo>
                      <a:pt x="20" y="19"/>
                      <a:pt x="21" y="19"/>
                      <a:pt x="21" y="18"/>
                    </a:cubicBezTo>
                    <a:cubicBezTo>
                      <a:pt x="23" y="18"/>
                      <a:pt x="23" y="18"/>
                      <a:pt x="24" y="17"/>
                    </a:cubicBezTo>
                    <a:lnTo>
                      <a:pt x="26" y="17"/>
                    </a:lnTo>
                    <a:cubicBezTo>
                      <a:pt x="26" y="19"/>
                      <a:pt x="27" y="19"/>
                      <a:pt x="29" y="19"/>
                    </a:cubicBezTo>
                    <a:cubicBezTo>
                      <a:pt x="30" y="19"/>
                      <a:pt x="31" y="18"/>
                      <a:pt x="31" y="18"/>
                    </a:cubicBezTo>
                    <a:cubicBezTo>
                      <a:pt x="31" y="18"/>
                      <a:pt x="31" y="18"/>
                      <a:pt x="31" y="17"/>
                    </a:cubicBezTo>
                    <a:lnTo>
                      <a:pt x="27" y="17"/>
                    </a:lnTo>
                    <a:cubicBezTo>
                      <a:pt x="26" y="17"/>
                      <a:pt x="26" y="17"/>
                      <a:pt x="25" y="17"/>
                    </a:cubicBezTo>
                    <a:cubicBezTo>
                      <a:pt x="25" y="17"/>
                      <a:pt x="24" y="17"/>
                      <a:pt x="24" y="17"/>
                    </a:cubicBezTo>
                    <a:cubicBezTo>
                      <a:pt x="24" y="16"/>
                      <a:pt x="26" y="15"/>
                      <a:pt x="26" y="14"/>
                    </a:cubicBezTo>
                    <a:cubicBezTo>
                      <a:pt x="26" y="14"/>
                      <a:pt x="26" y="13"/>
                      <a:pt x="26" y="13"/>
                    </a:cubicBezTo>
                    <a:cubicBezTo>
                      <a:pt x="24" y="13"/>
                      <a:pt x="22" y="11"/>
                      <a:pt x="22" y="9"/>
                    </a:cubicBezTo>
                    <a:cubicBezTo>
                      <a:pt x="20" y="10"/>
                      <a:pt x="20" y="8"/>
                      <a:pt x="19" y="8"/>
                    </a:cubicBezTo>
                    <a:cubicBezTo>
                      <a:pt x="18" y="8"/>
                      <a:pt x="17" y="9"/>
                      <a:pt x="17" y="10"/>
                    </a:cubicBezTo>
                    <a:lnTo>
                      <a:pt x="15" y="10"/>
                    </a:lnTo>
                    <a:cubicBezTo>
                      <a:pt x="13" y="8"/>
                      <a:pt x="10" y="8"/>
                      <a:pt x="8" y="8"/>
                    </a:cubicBezTo>
                    <a:cubicBezTo>
                      <a:pt x="6" y="8"/>
                      <a:pt x="5" y="9"/>
                      <a:pt x="5" y="9"/>
                    </a:cubicBezTo>
                    <a:cubicBezTo>
                      <a:pt x="4" y="9"/>
                      <a:pt x="4" y="8"/>
                      <a:pt x="4" y="8"/>
                    </a:cubicBezTo>
                    <a:cubicBezTo>
                      <a:pt x="2" y="8"/>
                      <a:pt x="1" y="9"/>
                      <a:pt x="0" y="8"/>
                    </a:cubicBezTo>
                    <a:cubicBezTo>
                      <a:pt x="1" y="7"/>
                      <a:pt x="4" y="7"/>
                      <a:pt x="4" y="7"/>
                    </a:cubicBezTo>
                    <a:cubicBezTo>
                      <a:pt x="4" y="7"/>
                      <a:pt x="4" y="6"/>
                      <a:pt x="4" y="6"/>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47" name="Freeform 147"/>
              <p:cNvSpPr>
                <a:spLocks/>
              </p:cNvSpPr>
              <p:nvPr/>
            </p:nvSpPr>
            <p:spPr bwMode="auto">
              <a:xfrm>
                <a:off x="1576" y="989"/>
                <a:ext cx="399" cy="125"/>
              </a:xfrm>
              <a:custGeom>
                <a:avLst/>
                <a:gdLst>
                  <a:gd name="T0" fmla="*/ 35 w 56"/>
                  <a:gd name="T1" fmla="*/ 2 h 16"/>
                  <a:gd name="T2" fmla="*/ 39 w 56"/>
                  <a:gd name="T3" fmla="*/ 1 h 16"/>
                  <a:gd name="T4" fmla="*/ 49 w 56"/>
                  <a:gd name="T5" fmla="*/ 1 h 16"/>
                  <a:gd name="T6" fmla="*/ 56 w 56"/>
                  <a:gd name="T7" fmla="*/ 2 h 16"/>
                  <a:gd name="T8" fmla="*/ 45 w 56"/>
                  <a:gd name="T9" fmla="*/ 5 h 16"/>
                  <a:gd name="T10" fmla="*/ 43 w 56"/>
                  <a:gd name="T11" fmla="*/ 5 h 16"/>
                  <a:gd name="T12" fmla="*/ 42 w 56"/>
                  <a:gd name="T13" fmla="*/ 5 h 16"/>
                  <a:gd name="T14" fmla="*/ 28 w 56"/>
                  <a:gd name="T15" fmla="*/ 9 h 16"/>
                  <a:gd name="T16" fmla="*/ 27 w 56"/>
                  <a:gd name="T17" fmla="*/ 9 h 16"/>
                  <a:gd name="T18" fmla="*/ 27 w 56"/>
                  <a:gd name="T19" fmla="*/ 8 h 16"/>
                  <a:gd name="T20" fmla="*/ 26 w 56"/>
                  <a:gd name="T21" fmla="*/ 10 h 16"/>
                  <a:gd name="T22" fmla="*/ 20 w 56"/>
                  <a:gd name="T23" fmla="*/ 11 h 16"/>
                  <a:gd name="T24" fmla="*/ 19 w 56"/>
                  <a:gd name="T25" fmla="*/ 12 h 16"/>
                  <a:gd name="T26" fmla="*/ 19 w 56"/>
                  <a:gd name="T27" fmla="*/ 13 h 16"/>
                  <a:gd name="T28" fmla="*/ 15 w 56"/>
                  <a:gd name="T29" fmla="*/ 16 h 16"/>
                  <a:gd name="T30" fmla="*/ 0 w 56"/>
                  <a:gd name="T31" fmla="*/ 14 h 16"/>
                  <a:gd name="T32" fmla="*/ 7 w 56"/>
                  <a:gd name="T33" fmla="*/ 11 h 16"/>
                  <a:gd name="T34" fmla="*/ 11 w 56"/>
                  <a:gd name="T35" fmla="*/ 12 h 16"/>
                  <a:gd name="T36" fmla="*/ 11 w 56"/>
                  <a:gd name="T37" fmla="*/ 10 h 16"/>
                  <a:gd name="T38" fmla="*/ 9 w 56"/>
                  <a:gd name="T39" fmla="*/ 9 h 16"/>
                  <a:gd name="T40" fmla="*/ 15 w 56"/>
                  <a:gd name="T41" fmla="*/ 9 h 16"/>
                  <a:gd name="T42" fmla="*/ 13 w 56"/>
                  <a:gd name="T43" fmla="*/ 7 h 16"/>
                  <a:gd name="T44" fmla="*/ 19 w 56"/>
                  <a:gd name="T45" fmla="*/ 8 h 16"/>
                  <a:gd name="T46" fmla="*/ 22 w 56"/>
                  <a:gd name="T47" fmla="*/ 8 h 16"/>
                  <a:gd name="T48" fmla="*/ 21 w 56"/>
                  <a:gd name="T49" fmla="*/ 6 h 16"/>
                  <a:gd name="T50" fmla="*/ 29 w 56"/>
                  <a:gd name="T51" fmla="*/ 6 h 16"/>
                  <a:gd name="T52" fmla="*/ 29 w 56"/>
                  <a:gd name="T53" fmla="*/ 4 h 16"/>
                  <a:gd name="T54" fmla="*/ 22 w 56"/>
                  <a:gd name="T55" fmla="*/ 5 h 16"/>
                  <a:gd name="T56" fmla="*/ 20 w 56"/>
                  <a:gd name="T57" fmla="*/ 2 h 16"/>
                  <a:gd name="T58" fmla="*/ 24 w 56"/>
                  <a:gd name="T59" fmla="*/ 2 h 16"/>
                  <a:gd name="T60" fmla="*/ 26 w 56"/>
                  <a:gd name="T61" fmla="*/ 2 h 16"/>
                  <a:gd name="T62" fmla="*/ 34 w 56"/>
                  <a:gd name="T63" fmla="*/ 1 h 16"/>
                  <a:gd name="T64" fmla="*/ 34 w 56"/>
                  <a:gd name="T65" fmla="*/ 1 h 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16"/>
                  <a:gd name="T101" fmla="*/ 56 w 56"/>
                  <a:gd name="T102" fmla="*/ 16 h 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16">
                    <a:moveTo>
                      <a:pt x="34" y="1"/>
                    </a:moveTo>
                    <a:cubicBezTo>
                      <a:pt x="34" y="2"/>
                      <a:pt x="35" y="2"/>
                      <a:pt x="35" y="2"/>
                    </a:cubicBezTo>
                    <a:cubicBezTo>
                      <a:pt x="35" y="2"/>
                      <a:pt x="36" y="1"/>
                      <a:pt x="37" y="1"/>
                    </a:cubicBezTo>
                    <a:cubicBezTo>
                      <a:pt x="38" y="1"/>
                      <a:pt x="38" y="1"/>
                      <a:pt x="39" y="1"/>
                    </a:cubicBezTo>
                    <a:cubicBezTo>
                      <a:pt x="41" y="1"/>
                      <a:pt x="42" y="0"/>
                      <a:pt x="45" y="0"/>
                    </a:cubicBezTo>
                    <a:cubicBezTo>
                      <a:pt x="46" y="0"/>
                      <a:pt x="48" y="1"/>
                      <a:pt x="49" y="1"/>
                    </a:cubicBezTo>
                    <a:cubicBezTo>
                      <a:pt x="50" y="1"/>
                      <a:pt x="50" y="1"/>
                      <a:pt x="51" y="1"/>
                    </a:cubicBezTo>
                    <a:cubicBezTo>
                      <a:pt x="53" y="1"/>
                      <a:pt x="54" y="1"/>
                      <a:pt x="56" y="2"/>
                    </a:cubicBezTo>
                    <a:cubicBezTo>
                      <a:pt x="55" y="4"/>
                      <a:pt x="48" y="3"/>
                      <a:pt x="46" y="4"/>
                    </a:cubicBezTo>
                    <a:cubicBezTo>
                      <a:pt x="46" y="4"/>
                      <a:pt x="46" y="5"/>
                      <a:pt x="45" y="5"/>
                    </a:cubicBezTo>
                    <a:cubicBezTo>
                      <a:pt x="44" y="5"/>
                      <a:pt x="43" y="5"/>
                      <a:pt x="43" y="5"/>
                    </a:cubicBezTo>
                    <a:lnTo>
                      <a:pt x="42" y="5"/>
                    </a:lnTo>
                    <a:cubicBezTo>
                      <a:pt x="42" y="5"/>
                      <a:pt x="41" y="6"/>
                      <a:pt x="41" y="6"/>
                    </a:cubicBezTo>
                    <a:cubicBezTo>
                      <a:pt x="39" y="6"/>
                      <a:pt x="29" y="6"/>
                      <a:pt x="28" y="9"/>
                    </a:cubicBezTo>
                    <a:lnTo>
                      <a:pt x="27" y="9"/>
                    </a:lnTo>
                    <a:cubicBezTo>
                      <a:pt x="27" y="9"/>
                      <a:pt x="27" y="9"/>
                      <a:pt x="27" y="8"/>
                    </a:cubicBezTo>
                    <a:cubicBezTo>
                      <a:pt x="26" y="8"/>
                      <a:pt x="26" y="8"/>
                      <a:pt x="24" y="8"/>
                    </a:cubicBezTo>
                    <a:cubicBezTo>
                      <a:pt x="25" y="9"/>
                      <a:pt x="26" y="9"/>
                      <a:pt x="26" y="10"/>
                    </a:cubicBezTo>
                    <a:cubicBezTo>
                      <a:pt x="26" y="10"/>
                      <a:pt x="24" y="12"/>
                      <a:pt x="24" y="12"/>
                    </a:cubicBezTo>
                    <a:cubicBezTo>
                      <a:pt x="23" y="12"/>
                      <a:pt x="22" y="11"/>
                      <a:pt x="20" y="11"/>
                    </a:cubicBezTo>
                    <a:cubicBezTo>
                      <a:pt x="18" y="11"/>
                      <a:pt x="17" y="12"/>
                      <a:pt x="16" y="12"/>
                    </a:cubicBezTo>
                    <a:cubicBezTo>
                      <a:pt x="17" y="13"/>
                      <a:pt x="18" y="13"/>
                      <a:pt x="19" y="12"/>
                    </a:cubicBezTo>
                    <a:lnTo>
                      <a:pt x="19" y="13"/>
                    </a:lnTo>
                    <a:cubicBezTo>
                      <a:pt x="18" y="14"/>
                      <a:pt x="15" y="16"/>
                      <a:pt x="15" y="16"/>
                    </a:cubicBezTo>
                    <a:cubicBezTo>
                      <a:pt x="14" y="16"/>
                      <a:pt x="13" y="14"/>
                      <a:pt x="11" y="14"/>
                    </a:cubicBezTo>
                    <a:cubicBezTo>
                      <a:pt x="7" y="14"/>
                      <a:pt x="4" y="13"/>
                      <a:pt x="0" y="14"/>
                    </a:cubicBezTo>
                    <a:cubicBezTo>
                      <a:pt x="0" y="12"/>
                      <a:pt x="5" y="11"/>
                      <a:pt x="6" y="11"/>
                    </a:cubicBezTo>
                    <a:cubicBezTo>
                      <a:pt x="6" y="11"/>
                      <a:pt x="7" y="11"/>
                      <a:pt x="7" y="11"/>
                    </a:cubicBezTo>
                    <a:cubicBezTo>
                      <a:pt x="7" y="11"/>
                      <a:pt x="8" y="11"/>
                      <a:pt x="8" y="11"/>
                    </a:cubicBezTo>
                    <a:cubicBezTo>
                      <a:pt x="9" y="11"/>
                      <a:pt x="10" y="12"/>
                      <a:pt x="11" y="12"/>
                    </a:cubicBezTo>
                    <a:lnTo>
                      <a:pt x="11" y="10"/>
                    </a:lnTo>
                    <a:cubicBezTo>
                      <a:pt x="10" y="10"/>
                      <a:pt x="9" y="11"/>
                      <a:pt x="9" y="9"/>
                    </a:cubicBezTo>
                    <a:cubicBezTo>
                      <a:pt x="9" y="8"/>
                      <a:pt x="10" y="9"/>
                      <a:pt x="11" y="9"/>
                    </a:cubicBezTo>
                    <a:cubicBezTo>
                      <a:pt x="12" y="9"/>
                      <a:pt x="14" y="9"/>
                      <a:pt x="15" y="9"/>
                    </a:cubicBezTo>
                    <a:cubicBezTo>
                      <a:pt x="17" y="9"/>
                      <a:pt x="18" y="9"/>
                      <a:pt x="19" y="9"/>
                    </a:cubicBezTo>
                    <a:cubicBezTo>
                      <a:pt x="16" y="8"/>
                      <a:pt x="14" y="9"/>
                      <a:pt x="13" y="7"/>
                    </a:cubicBezTo>
                    <a:cubicBezTo>
                      <a:pt x="14" y="7"/>
                      <a:pt x="16" y="7"/>
                      <a:pt x="19" y="7"/>
                    </a:cubicBezTo>
                    <a:cubicBezTo>
                      <a:pt x="19" y="7"/>
                      <a:pt x="19" y="7"/>
                      <a:pt x="19" y="8"/>
                    </a:cubicBezTo>
                    <a:lnTo>
                      <a:pt x="22" y="8"/>
                    </a:lnTo>
                    <a:cubicBezTo>
                      <a:pt x="22" y="7"/>
                      <a:pt x="21" y="6"/>
                      <a:pt x="21" y="6"/>
                    </a:cubicBezTo>
                    <a:lnTo>
                      <a:pt x="29" y="6"/>
                    </a:lnTo>
                    <a:cubicBezTo>
                      <a:pt x="29" y="5"/>
                      <a:pt x="29" y="5"/>
                      <a:pt x="29" y="4"/>
                    </a:cubicBezTo>
                    <a:cubicBezTo>
                      <a:pt x="29" y="4"/>
                      <a:pt x="27" y="6"/>
                      <a:pt x="27" y="6"/>
                    </a:cubicBezTo>
                    <a:cubicBezTo>
                      <a:pt x="26" y="6"/>
                      <a:pt x="23" y="5"/>
                      <a:pt x="22" y="5"/>
                    </a:cubicBezTo>
                    <a:cubicBezTo>
                      <a:pt x="21" y="5"/>
                      <a:pt x="13" y="7"/>
                      <a:pt x="10" y="4"/>
                    </a:cubicBezTo>
                    <a:cubicBezTo>
                      <a:pt x="9" y="4"/>
                      <a:pt x="20" y="3"/>
                      <a:pt x="20" y="2"/>
                    </a:cubicBezTo>
                    <a:lnTo>
                      <a:pt x="24" y="2"/>
                    </a:lnTo>
                    <a:lnTo>
                      <a:pt x="26" y="2"/>
                    </a:lnTo>
                    <a:cubicBezTo>
                      <a:pt x="28" y="2"/>
                      <a:pt x="29" y="1"/>
                      <a:pt x="30" y="1"/>
                    </a:cubicBezTo>
                    <a:cubicBezTo>
                      <a:pt x="32" y="1"/>
                      <a:pt x="32" y="1"/>
                      <a:pt x="34" y="1"/>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48" name="Freeform 148"/>
              <p:cNvSpPr>
                <a:spLocks/>
              </p:cNvSpPr>
              <p:nvPr/>
            </p:nvSpPr>
            <p:spPr bwMode="auto">
              <a:xfrm>
                <a:off x="206" y="1196"/>
                <a:ext cx="579" cy="321"/>
              </a:xfrm>
              <a:custGeom>
                <a:avLst/>
                <a:gdLst>
                  <a:gd name="T0" fmla="*/ 63 w 81"/>
                  <a:gd name="T1" fmla="*/ 37 h 42"/>
                  <a:gd name="T2" fmla="*/ 59 w 81"/>
                  <a:gd name="T3" fmla="*/ 31 h 42"/>
                  <a:gd name="T4" fmla="*/ 58 w 81"/>
                  <a:gd name="T5" fmla="*/ 33 h 42"/>
                  <a:gd name="T6" fmla="*/ 56 w 81"/>
                  <a:gd name="T7" fmla="*/ 30 h 42"/>
                  <a:gd name="T8" fmla="*/ 46 w 81"/>
                  <a:gd name="T9" fmla="*/ 27 h 42"/>
                  <a:gd name="T10" fmla="*/ 44 w 81"/>
                  <a:gd name="T11" fmla="*/ 27 h 42"/>
                  <a:gd name="T12" fmla="*/ 40 w 81"/>
                  <a:gd name="T13" fmla="*/ 27 h 42"/>
                  <a:gd name="T14" fmla="*/ 31 w 81"/>
                  <a:gd name="T15" fmla="*/ 28 h 42"/>
                  <a:gd name="T16" fmla="*/ 37 w 81"/>
                  <a:gd name="T17" fmla="*/ 25 h 42"/>
                  <a:gd name="T18" fmla="*/ 34 w 81"/>
                  <a:gd name="T19" fmla="*/ 25 h 42"/>
                  <a:gd name="T20" fmla="*/ 25 w 81"/>
                  <a:gd name="T21" fmla="*/ 31 h 42"/>
                  <a:gd name="T22" fmla="*/ 17 w 81"/>
                  <a:gd name="T23" fmla="*/ 35 h 42"/>
                  <a:gd name="T24" fmla="*/ 2 w 81"/>
                  <a:gd name="T25" fmla="*/ 40 h 42"/>
                  <a:gd name="T26" fmla="*/ 1 w 81"/>
                  <a:gd name="T27" fmla="*/ 40 h 42"/>
                  <a:gd name="T28" fmla="*/ 1 w 81"/>
                  <a:gd name="T29" fmla="*/ 38 h 42"/>
                  <a:gd name="T30" fmla="*/ 16 w 81"/>
                  <a:gd name="T31" fmla="*/ 32 h 42"/>
                  <a:gd name="T32" fmla="*/ 12 w 81"/>
                  <a:gd name="T33" fmla="*/ 32 h 42"/>
                  <a:gd name="T34" fmla="*/ 12 w 81"/>
                  <a:gd name="T35" fmla="*/ 27 h 42"/>
                  <a:gd name="T36" fmla="*/ 6 w 81"/>
                  <a:gd name="T37" fmla="*/ 28 h 42"/>
                  <a:gd name="T38" fmla="*/ 6 w 81"/>
                  <a:gd name="T39" fmla="*/ 28 h 42"/>
                  <a:gd name="T40" fmla="*/ 16 w 81"/>
                  <a:gd name="T41" fmla="*/ 19 h 42"/>
                  <a:gd name="T42" fmla="*/ 18 w 81"/>
                  <a:gd name="T43" fmla="*/ 20 h 42"/>
                  <a:gd name="T44" fmla="*/ 27 w 81"/>
                  <a:gd name="T45" fmla="*/ 15 h 42"/>
                  <a:gd name="T46" fmla="*/ 26 w 81"/>
                  <a:gd name="T47" fmla="*/ 15 h 42"/>
                  <a:gd name="T48" fmla="*/ 23 w 81"/>
                  <a:gd name="T49" fmla="*/ 16 h 42"/>
                  <a:gd name="T50" fmla="*/ 25 w 81"/>
                  <a:gd name="T51" fmla="*/ 12 h 42"/>
                  <a:gd name="T52" fmla="*/ 32 w 81"/>
                  <a:gd name="T53" fmla="*/ 13 h 42"/>
                  <a:gd name="T54" fmla="*/ 34 w 81"/>
                  <a:gd name="T55" fmla="*/ 12 h 42"/>
                  <a:gd name="T56" fmla="*/ 35 w 81"/>
                  <a:gd name="T57" fmla="*/ 5 h 42"/>
                  <a:gd name="T58" fmla="*/ 55 w 81"/>
                  <a:gd name="T59" fmla="*/ 1 h 42"/>
                  <a:gd name="T60" fmla="*/ 61 w 81"/>
                  <a:gd name="T61" fmla="*/ 1 h 42"/>
                  <a:gd name="T62" fmla="*/ 75 w 81"/>
                  <a:gd name="T63" fmla="*/ 4 h 42"/>
                  <a:gd name="T64" fmla="*/ 79 w 81"/>
                  <a:gd name="T65" fmla="*/ 3 h 42"/>
                  <a:gd name="T66" fmla="*/ 81 w 81"/>
                  <a:gd name="T67" fmla="*/ 4 h 42"/>
                  <a:gd name="T68" fmla="*/ 55 w 81"/>
                  <a:gd name="T69" fmla="*/ 26 h 42"/>
                  <a:gd name="T70" fmla="*/ 59 w 81"/>
                  <a:gd name="T71" fmla="*/ 29 h 42"/>
                  <a:gd name="T72" fmla="*/ 64 w 81"/>
                  <a:gd name="T73" fmla="*/ 28 h 42"/>
                  <a:gd name="T74" fmla="*/ 65 w 81"/>
                  <a:gd name="T75" fmla="*/ 36 h 42"/>
                  <a:gd name="T76" fmla="*/ 63 w 81"/>
                  <a:gd name="T77" fmla="*/ 41 h 42"/>
                  <a:gd name="T78" fmla="*/ 63 w 81"/>
                  <a:gd name="T79" fmla="*/ 41 h 4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1"/>
                  <a:gd name="T121" fmla="*/ 0 h 42"/>
                  <a:gd name="T122" fmla="*/ 81 w 81"/>
                  <a:gd name="T123" fmla="*/ 42 h 4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1" h="42">
                    <a:moveTo>
                      <a:pt x="63" y="41"/>
                    </a:moveTo>
                    <a:cubicBezTo>
                      <a:pt x="62" y="40"/>
                      <a:pt x="63" y="38"/>
                      <a:pt x="63" y="37"/>
                    </a:cubicBezTo>
                    <a:cubicBezTo>
                      <a:pt x="62" y="37"/>
                      <a:pt x="62" y="32"/>
                      <a:pt x="62" y="31"/>
                    </a:cubicBezTo>
                    <a:cubicBezTo>
                      <a:pt x="62" y="32"/>
                      <a:pt x="59" y="32"/>
                      <a:pt x="59" y="31"/>
                    </a:cubicBezTo>
                    <a:lnTo>
                      <a:pt x="58" y="33"/>
                    </a:lnTo>
                    <a:cubicBezTo>
                      <a:pt x="57" y="31"/>
                      <a:pt x="56" y="32"/>
                      <a:pt x="56" y="30"/>
                    </a:cubicBezTo>
                    <a:cubicBezTo>
                      <a:pt x="53" y="29"/>
                      <a:pt x="49" y="28"/>
                      <a:pt x="46" y="27"/>
                    </a:cubicBezTo>
                    <a:lnTo>
                      <a:pt x="44" y="27"/>
                    </a:lnTo>
                    <a:cubicBezTo>
                      <a:pt x="44" y="26"/>
                      <a:pt x="44" y="25"/>
                      <a:pt x="42" y="25"/>
                    </a:cubicBezTo>
                    <a:cubicBezTo>
                      <a:pt x="40" y="25"/>
                      <a:pt x="40" y="26"/>
                      <a:pt x="40" y="27"/>
                    </a:cubicBezTo>
                    <a:cubicBezTo>
                      <a:pt x="38" y="28"/>
                      <a:pt x="32" y="30"/>
                      <a:pt x="30" y="30"/>
                    </a:cubicBezTo>
                    <a:cubicBezTo>
                      <a:pt x="30" y="30"/>
                      <a:pt x="31" y="28"/>
                      <a:pt x="31" y="28"/>
                    </a:cubicBezTo>
                    <a:cubicBezTo>
                      <a:pt x="34" y="25"/>
                      <a:pt x="36" y="28"/>
                      <a:pt x="37" y="25"/>
                    </a:cubicBezTo>
                    <a:lnTo>
                      <a:pt x="34" y="25"/>
                    </a:lnTo>
                    <a:cubicBezTo>
                      <a:pt x="32" y="27"/>
                      <a:pt x="29" y="28"/>
                      <a:pt x="27" y="29"/>
                    </a:cubicBezTo>
                    <a:cubicBezTo>
                      <a:pt x="25" y="29"/>
                      <a:pt x="25" y="31"/>
                      <a:pt x="25" y="31"/>
                    </a:cubicBezTo>
                    <a:cubicBezTo>
                      <a:pt x="24" y="32"/>
                      <a:pt x="22" y="32"/>
                      <a:pt x="21" y="32"/>
                    </a:cubicBezTo>
                    <a:cubicBezTo>
                      <a:pt x="20" y="32"/>
                      <a:pt x="18" y="34"/>
                      <a:pt x="17" y="35"/>
                    </a:cubicBezTo>
                    <a:cubicBezTo>
                      <a:pt x="13" y="36"/>
                      <a:pt x="12" y="36"/>
                      <a:pt x="10" y="37"/>
                    </a:cubicBezTo>
                    <a:cubicBezTo>
                      <a:pt x="6" y="39"/>
                      <a:pt x="5" y="39"/>
                      <a:pt x="2" y="40"/>
                    </a:cubicBezTo>
                    <a:lnTo>
                      <a:pt x="1" y="40"/>
                    </a:lnTo>
                    <a:cubicBezTo>
                      <a:pt x="2" y="39"/>
                      <a:pt x="0" y="39"/>
                      <a:pt x="1" y="38"/>
                    </a:cubicBezTo>
                    <a:cubicBezTo>
                      <a:pt x="3" y="37"/>
                      <a:pt x="5" y="37"/>
                      <a:pt x="7" y="37"/>
                    </a:cubicBezTo>
                    <a:cubicBezTo>
                      <a:pt x="10" y="36"/>
                      <a:pt x="13" y="33"/>
                      <a:pt x="16" y="32"/>
                    </a:cubicBezTo>
                    <a:cubicBezTo>
                      <a:pt x="15" y="31"/>
                      <a:pt x="15" y="31"/>
                      <a:pt x="14" y="30"/>
                    </a:cubicBezTo>
                    <a:cubicBezTo>
                      <a:pt x="13" y="31"/>
                      <a:pt x="13" y="32"/>
                      <a:pt x="12" y="32"/>
                    </a:cubicBezTo>
                    <a:cubicBezTo>
                      <a:pt x="11" y="32"/>
                      <a:pt x="8" y="32"/>
                      <a:pt x="8" y="31"/>
                    </a:cubicBezTo>
                    <a:cubicBezTo>
                      <a:pt x="8" y="30"/>
                      <a:pt x="11" y="28"/>
                      <a:pt x="12" y="27"/>
                    </a:cubicBezTo>
                    <a:cubicBezTo>
                      <a:pt x="10" y="27"/>
                      <a:pt x="8" y="29"/>
                      <a:pt x="6" y="28"/>
                    </a:cubicBezTo>
                    <a:cubicBezTo>
                      <a:pt x="8" y="26"/>
                      <a:pt x="10" y="24"/>
                      <a:pt x="13" y="22"/>
                    </a:cubicBezTo>
                    <a:cubicBezTo>
                      <a:pt x="14" y="21"/>
                      <a:pt x="15" y="20"/>
                      <a:pt x="16" y="19"/>
                    </a:cubicBezTo>
                    <a:lnTo>
                      <a:pt x="18" y="20"/>
                    </a:lnTo>
                    <a:cubicBezTo>
                      <a:pt x="21" y="17"/>
                      <a:pt x="27" y="20"/>
                      <a:pt x="27" y="15"/>
                    </a:cubicBezTo>
                    <a:lnTo>
                      <a:pt x="26" y="15"/>
                    </a:lnTo>
                    <a:cubicBezTo>
                      <a:pt x="25" y="16"/>
                      <a:pt x="24" y="16"/>
                      <a:pt x="23" y="16"/>
                    </a:cubicBezTo>
                    <a:cubicBezTo>
                      <a:pt x="22" y="16"/>
                      <a:pt x="21" y="15"/>
                      <a:pt x="20" y="16"/>
                    </a:cubicBezTo>
                    <a:cubicBezTo>
                      <a:pt x="20" y="15"/>
                      <a:pt x="23" y="13"/>
                      <a:pt x="25" y="12"/>
                    </a:cubicBezTo>
                    <a:lnTo>
                      <a:pt x="32" y="13"/>
                    </a:lnTo>
                    <a:cubicBezTo>
                      <a:pt x="32" y="11"/>
                      <a:pt x="34" y="12"/>
                      <a:pt x="34" y="12"/>
                    </a:cubicBezTo>
                    <a:cubicBezTo>
                      <a:pt x="34" y="9"/>
                      <a:pt x="31" y="10"/>
                      <a:pt x="30" y="8"/>
                    </a:cubicBezTo>
                    <a:cubicBezTo>
                      <a:pt x="32" y="7"/>
                      <a:pt x="33" y="6"/>
                      <a:pt x="35" y="5"/>
                    </a:cubicBezTo>
                    <a:cubicBezTo>
                      <a:pt x="41" y="4"/>
                      <a:pt x="45" y="1"/>
                      <a:pt x="51" y="1"/>
                    </a:cubicBezTo>
                    <a:cubicBezTo>
                      <a:pt x="53" y="1"/>
                      <a:pt x="53" y="1"/>
                      <a:pt x="55" y="1"/>
                    </a:cubicBezTo>
                    <a:cubicBezTo>
                      <a:pt x="56" y="1"/>
                      <a:pt x="58" y="0"/>
                      <a:pt x="58" y="1"/>
                    </a:cubicBezTo>
                    <a:cubicBezTo>
                      <a:pt x="59" y="1"/>
                      <a:pt x="61" y="1"/>
                      <a:pt x="61" y="1"/>
                    </a:cubicBezTo>
                    <a:cubicBezTo>
                      <a:pt x="65" y="1"/>
                      <a:pt x="71" y="4"/>
                      <a:pt x="75" y="4"/>
                    </a:cubicBezTo>
                    <a:lnTo>
                      <a:pt x="79" y="3"/>
                    </a:lnTo>
                    <a:cubicBezTo>
                      <a:pt x="79" y="3"/>
                      <a:pt x="80" y="3"/>
                      <a:pt x="81" y="4"/>
                    </a:cubicBezTo>
                    <a:lnTo>
                      <a:pt x="55" y="26"/>
                    </a:lnTo>
                    <a:cubicBezTo>
                      <a:pt x="57" y="26"/>
                      <a:pt x="59" y="26"/>
                      <a:pt x="60" y="26"/>
                    </a:cubicBezTo>
                    <a:cubicBezTo>
                      <a:pt x="60" y="27"/>
                      <a:pt x="59" y="28"/>
                      <a:pt x="59" y="29"/>
                    </a:cubicBezTo>
                    <a:cubicBezTo>
                      <a:pt x="59" y="29"/>
                      <a:pt x="60" y="30"/>
                      <a:pt x="60" y="30"/>
                    </a:cubicBezTo>
                    <a:cubicBezTo>
                      <a:pt x="62" y="30"/>
                      <a:pt x="63" y="28"/>
                      <a:pt x="64" y="28"/>
                    </a:cubicBezTo>
                    <a:cubicBezTo>
                      <a:pt x="65" y="29"/>
                      <a:pt x="66" y="30"/>
                      <a:pt x="66" y="33"/>
                    </a:cubicBezTo>
                    <a:cubicBezTo>
                      <a:pt x="66" y="34"/>
                      <a:pt x="65" y="34"/>
                      <a:pt x="65" y="36"/>
                    </a:cubicBezTo>
                    <a:cubicBezTo>
                      <a:pt x="65" y="37"/>
                      <a:pt x="66" y="37"/>
                      <a:pt x="66" y="39"/>
                    </a:cubicBezTo>
                    <a:cubicBezTo>
                      <a:pt x="66" y="40"/>
                      <a:pt x="64" y="42"/>
                      <a:pt x="63" y="41"/>
                    </a:cubicBezTo>
                  </a:path>
                </a:pathLst>
              </a:custGeom>
              <a:solidFill>
                <a:srgbClr val="002967"/>
              </a:solidFill>
              <a:ln w="1905">
                <a:solidFill>
                  <a:sysClr val="window" lastClr="FFFFFF">
                    <a:lumMod val="85000"/>
                  </a:sysClr>
                </a:solidFill>
                <a:round/>
                <a:headEnd/>
                <a:tailEnd/>
              </a:ln>
            </p:spPr>
            <p:txBody>
              <a:bodyPr anchor="ctr"/>
              <a:lstStyle/>
              <a:p>
                <a:pPr>
                  <a:defRPr/>
                </a:pPr>
                <a:endParaRPr lang="en-US" altLang="en-US" sz="800" kern="0" dirty="0">
                  <a:latin typeface="Trebuchet MS" panose="020B0603020202020204" pitchFamily="34" charset="0"/>
                  <a:cs typeface="Calibri" panose="020F0502020204030204" pitchFamily="34" charset="0"/>
                </a:endParaRPr>
              </a:p>
            </p:txBody>
          </p:sp>
          <p:sp>
            <p:nvSpPr>
              <p:cNvPr id="149" name="Freeform 149"/>
              <p:cNvSpPr>
                <a:spLocks/>
              </p:cNvSpPr>
              <p:nvPr/>
            </p:nvSpPr>
            <p:spPr bwMode="auto">
              <a:xfrm>
                <a:off x="554" y="1623"/>
                <a:ext cx="1006" cy="536"/>
              </a:xfrm>
              <a:custGeom>
                <a:avLst/>
                <a:gdLst>
                  <a:gd name="T0" fmla="*/ 127 w 140"/>
                  <a:gd name="T1" fmla="*/ 21 h 70"/>
                  <a:gd name="T2" fmla="*/ 125 w 140"/>
                  <a:gd name="T3" fmla="*/ 22 h 70"/>
                  <a:gd name="T4" fmla="*/ 118 w 140"/>
                  <a:gd name="T5" fmla="*/ 26 h 70"/>
                  <a:gd name="T6" fmla="*/ 115 w 140"/>
                  <a:gd name="T7" fmla="*/ 29 h 70"/>
                  <a:gd name="T8" fmla="*/ 114 w 140"/>
                  <a:gd name="T9" fmla="*/ 28 h 70"/>
                  <a:gd name="T10" fmla="*/ 112 w 140"/>
                  <a:gd name="T11" fmla="*/ 34 h 70"/>
                  <a:gd name="T12" fmla="*/ 109 w 140"/>
                  <a:gd name="T13" fmla="*/ 31 h 70"/>
                  <a:gd name="T14" fmla="*/ 111 w 140"/>
                  <a:gd name="T15" fmla="*/ 35 h 70"/>
                  <a:gd name="T16" fmla="*/ 110 w 140"/>
                  <a:gd name="T17" fmla="*/ 36 h 70"/>
                  <a:gd name="T18" fmla="*/ 98 w 140"/>
                  <a:gd name="T19" fmla="*/ 49 h 70"/>
                  <a:gd name="T20" fmla="*/ 93 w 140"/>
                  <a:gd name="T21" fmla="*/ 61 h 70"/>
                  <a:gd name="T22" fmla="*/ 94 w 140"/>
                  <a:gd name="T23" fmla="*/ 64 h 70"/>
                  <a:gd name="T24" fmla="*/ 91 w 140"/>
                  <a:gd name="T25" fmla="*/ 70 h 70"/>
                  <a:gd name="T26" fmla="*/ 89 w 140"/>
                  <a:gd name="T27" fmla="*/ 67 h 70"/>
                  <a:gd name="T28" fmla="*/ 88 w 140"/>
                  <a:gd name="T29" fmla="*/ 63 h 70"/>
                  <a:gd name="T30" fmla="*/ 83 w 140"/>
                  <a:gd name="T31" fmla="*/ 56 h 70"/>
                  <a:gd name="T32" fmla="*/ 71 w 140"/>
                  <a:gd name="T33" fmla="*/ 56 h 70"/>
                  <a:gd name="T34" fmla="*/ 66 w 140"/>
                  <a:gd name="T35" fmla="*/ 57 h 70"/>
                  <a:gd name="T36" fmla="*/ 65 w 140"/>
                  <a:gd name="T37" fmla="*/ 58 h 70"/>
                  <a:gd name="T38" fmla="*/ 51 w 140"/>
                  <a:gd name="T39" fmla="*/ 68 h 70"/>
                  <a:gd name="T40" fmla="*/ 51 w 140"/>
                  <a:gd name="T41" fmla="*/ 68 h 70"/>
                  <a:gd name="T42" fmla="*/ 40 w 140"/>
                  <a:gd name="T43" fmla="*/ 59 h 70"/>
                  <a:gd name="T44" fmla="*/ 39 w 140"/>
                  <a:gd name="T45" fmla="*/ 59 h 70"/>
                  <a:gd name="T46" fmla="*/ 25 w 140"/>
                  <a:gd name="T47" fmla="*/ 52 h 70"/>
                  <a:gd name="T48" fmla="*/ 7 w 140"/>
                  <a:gd name="T49" fmla="*/ 47 h 70"/>
                  <a:gd name="T50" fmla="*/ 0 w 140"/>
                  <a:gd name="T51" fmla="*/ 33 h 70"/>
                  <a:gd name="T52" fmla="*/ 0 w 140"/>
                  <a:gd name="T53" fmla="*/ 30 h 70"/>
                  <a:gd name="T54" fmla="*/ 12 w 140"/>
                  <a:gd name="T55" fmla="*/ 8 h 70"/>
                  <a:gd name="T56" fmla="*/ 15 w 140"/>
                  <a:gd name="T57" fmla="*/ 8 h 70"/>
                  <a:gd name="T58" fmla="*/ 81 w 140"/>
                  <a:gd name="T59" fmla="*/ 2 h 70"/>
                  <a:gd name="T60" fmla="*/ 80 w 140"/>
                  <a:gd name="T61" fmla="*/ 0 h 70"/>
                  <a:gd name="T62" fmla="*/ 82 w 140"/>
                  <a:gd name="T63" fmla="*/ 0 h 70"/>
                  <a:gd name="T64" fmla="*/ 88 w 140"/>
                  <a:gd name="T65" fmla="*/ 4 h 70"/>
                  <a:gd name="T66" fmla="*/ 94 w 140"/>
                  <a:gd name="T67" fmla="*/ 3 h 70"/>
                  <a:gd name="T68" fmla="*/ 98 w 140"/>
                  <a:gd name="T69" fmla="*/ 2 h 70"/>
                  <a:gd name="T70" fmla="*/ 102 w 140"/>
                  <a:gd name="T71" fmla="*/ 9 h 70"/>
                  <a:gd name="T72" fmla="*/ 110 w 140"/>
                  <a:gd name="T73" fmla="*/ 12 h 70"/>
                  <a:gd name="T74" fmla="*/ 107 w 140"/>
                  <a:gd name="T75" fmla="*/ 14 h 70"/>
                  <a:gd name="T76" fmla="*/ 105 w 140"/>
                  <a:gd name="T77" fmla="*/ 12 h 70"/>
                  <a:gd name="T78" fmla="*/ 100 w 140"/>
                  <a:gd name="T79" fmla="*/ 20 h 70"/>
                  <a:gd name="T80" fmla="*/ 108 w 140"/>
                  <a:gd name="T81" fmla="*/ 19 h 70"/>
                  <a:gd name="T82" fmla="*/ 112 w 140"/>
                  <a:gd name="T83" fmla="*/ 18 h 70"/>
                  <a:gd name="T84" fmla="*/ 124 w 140"/>
                  <a:gd name="T85" fmla="*/ 12 h 70"/>
                  <a:gd name="T86" fmla="*/ 137 w 140"/>
                  <a:gd name="T87" fmla="*/ 6 h 70"/>
                  <a:gd name="T88" fmla="*/ 139 w 140"/>
                  <a:gd name="T89" fmla="*/ 9 h 70"/>
                  <a:gd name="T90" fmla="*/ 139 w 140"/>
                  <a:gd name="T91" fmla="*/ 13 h 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0"/>
                  <a:gd name="T139" fmla="*/ 0 h 70"/>
                  <a:gd name="T140" fmla="*/ 140 w 140"/>
                  <a:gd name="T141" fmla="*/ 70 h 7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0" h="70">
                    <a:moveTo>
                      <a:pt x="139" y="13"/>
                    </a:moveTo>
                    <a:cubicBezTo>
                      <a:pt x="136" y="14"/>
                      <a:pt x="134" y="15"/>
                      <a:pt x="130" y="16"/>
                    </a:cubicBezTo>
                    <a:cubicBezTo>
                      <a:pt x="128" y="17"/>
                      <a:pt x="128" y="20"/>
                      <a:pt x="127" y="21"/>
                    </a:cubicBezTo>
                    <a:cubicBezTo>
                      <a:pt x="127" y="21"/>
                      <a:pt x="127" y="21"/>
                      <a:pt x="127" y="22"/>
                    </a:cubicBezTo>
                    <a:cubicBezTo>
                      <a:pt x="127" y="21"/>
                      <a:pt x="128" y="21"/>
                      <a:pt x="128" y="21"/>
                    </a:cubicBezTo>
                    <a:cubicBezTo>
                      <a:pt x="129" y="23"/>
                      <a:pt x="127" y="22"/>
                      <a:pt x="125" y="22"/>
                    </a:cubicBezTo>
                    <a:cubicBezTo>
                      <a:pt x="123" y="22"/>
                      <a:pt x="120" y="23"/>
                      <a:pt x="118" y="24"/>
                    </a:cubicBezTo>
                    <a:lnTo>
                      <a:pt x="118" y="26"/>
                    </a:lnTo>
                    <a:cubicBezTo>
                      <a:pt x="118" y="28"/>
                      <a:pt x="116" y="28"/>
                      <a:pt x="115" y="30"/>
                    </a:cubicBezTo>
                    <a:cubicBezTo>
                      <a:pt x="115" y="30"/>
                      <a:pt x="115" y="29"/>
                      <a:pt x="115" y="29"/>
                    </a:cubicBezTo>
                    <a:cubicBezTo>
                      <a:pt x="115" y="29"/>
                      <a:pt x="114" y="28"/>
                      <a:pt x="115" y="28"/>
                    </a:cubicBezTo>
                    <a:lnTo>
                      <a:pt x="114" y="28"/>
                    </a:lnTo>
                    <a:cubicBezTo>
                      <a:pt x="113" y="30"/>
                      <a:pt x="114" y="30"/>
                      <a:pt x="114" y="31"/>
                    </a:cubicBezTo>
                    <a:cubicBezTo>
                      <a:pt x="114" y="32"/>
                      <a:pt x="113" y="33"/>
                      <a:pt x="112" y="34"/>
                    </a:cubicBezTo>
                    <a:cubicBezTo>
                      <a:pt x="112" y="32"/>
                      <a:pt x="112" y="31"/>
                      <a:pt x="112" y="29"/>
                    </a:cubicBezTo>
                    <a:cubicBezTo>
                      <a:pt x="111" y="29"/>
                      <a:pt x="110" y="30"/>
                      <a:pt x="110" y="31"/>
                    </a:cubicBezTo>
                    <a:cubicBezTo>
                      <a:pt x="110" y="31"/>
                      <a:pt x="110" y="31"/>
                      <a:pt x="109" y="31"/>
                    </a:cubicBezTo>
                    <a:cubicBezTo>
                      <a:pt x="109" y="32"/>
                      <a:pt x="110" y="33"/>
                      <a:pt x="111" y="34"/>
                    </a:cubicBezTo>
                    <a:lnTo>
                      <a:pt x="111" y="35"/>
                    </a:lnTo>
                    <a:cubicBezTo>
                      <a:pt x="110" y="35"/>
                      <a:pt x="109" y="35"/>
                      <a:pt x="108" y="35"/>
                    </a:cubicBezTo>
                    <a:cubicBezTo>
                      <a:pt x="108" y="36"/>
                      <a:pt x="110" y="36"/>
                      <a:pt x="110" y="36"/>
                    </a:cubicBezTo>
                    <a:cubicBezTo>
                      <a:pt x="110" y="37"/>
                      <a:pt x="110" y="37"/>
                      <a:pt x="111" y="37"/>
                    </a:cubicBezTo>
                    <a:cubicBezTo>
                      <a:pt x="108" y="40"/>
                      <a:pt x="108" y="42"/>
                      <a:pt x="104" y="44"/>
                    </a:cubicBezTo>
                    <a:cubicBezTo>
                      <a:pt x="103" y="44"/>
                      <a:pt x="99" y="48"/>
                      <a:pt x="98" y="49"/>
                    </a:cubicBezTo>
                    <a:cubicBezTo>
                      <a:pt x="95" y="50"/>
                      <a:pt x="93" y="51"/>
                      <a:pt x="93" y="54"/>
                    </a:cubicBezTo>
                    <a:cubicBezTo>
                      <a:pt x="93" y="55"/>
                      <a:pt x="93" y="57"/>
                      <a:pt x="93" y="58"/>
                    </a:cubicBezTo>
                    <a:cubicBezTo>
                      <a:pt x="93" y="59"/>
                      <a:pt x="94" y="60"/>
                      <a:pt x="93" y="61"/>
                    </a:cubicBezTo>
                    <a:lnTo>
                      <a:pt x="94" y="64"/>
                    </a:lnTo>
                    <a:cubicBezTo>
                      <a:pt x="94" y="66"/>
                      <a:pt x="93" y="69"/>
                      <a:pt x="92" y="70"/>
                    </a:cubicBezTo>
                    <a:lnTo>
                      <a:pt x="91" y="70"/>
                    </a:lnTo>
                    <a:cubicBezTo>
                      <a:pt x="91" y="68"/>
                      <a:pt x="89" y="69"/>
                      <a:pt x="89" y="67"/>
                    </a:cubicBezTo>
                    <a:lnTo>
                      <a:pt x="89" y="66"/>
                    </a:lnTo>
                    <a:cubicBezTo>
                      <a:pt x="88" y="66"/>
                      <a:pt x="88" y="64"/>
                      <a:pt x="88" y="63"/>
                    </a:cubicBezTo>
                    <a:cubicBezTo>
                      <a:pt x="88" y="62"/>
                      <a:pt x="88" y="61"/>
                      <a:pt x="88" y="59"/>
                    </a:cubicBezTo>
                    <a:cubicBezTo>
                      <a:pt x="88" y="58"/>
                      <a:pt x="87" y="56"/>
                      <a:pt x="85" y="56"/>
                    </a:cubicBezTo>
                    <a:cubicBezTo>
                      <a:pt x="84" y="56"/>
                      <a:pt x="83" y="56"/>
                      <a:pt x="83" y="56"/>
                    </a:cubicBezTo>
                    <a:cubicBezTo>
                      <a:pt x="82" y="56"/>
                      <a:pt x="81" y="56"/>
                      <a:pt x="79" y="56"/>
                    </a:cubicBezTo>
                    <a:cubicBezTo>
                      <a:pt x="77" y="56"/>
                      <a:pt x="77" y="55"/>
                      <a:pt x="76" y="55"/>
                    </a:cubicBezTo>
                    <a:cubicBezTo>
                      <a:pt x="75" y="55"/>
                      <a:pt x="71" y="54"/>
                      <a:pt x="71" y="56"/>
                    </a:cubicBezTo>
                    <a:cubicBezTo>
                      <a:pt x="71" y="57"/>
                      <a:pt x="72" y="57"/>
                      <a:pt x="72" y="58"/>
                    </a:cubicBezTo>
                    <a:cubicBezTo>
                      <a:pt x="71" y="58"/>
                      <a:pt x="69" y="59"/>
                      <a:pt x="68" y="59"/>
                    </a:cubicBezTo>
                    <a:cubicBezTo>
                      <a:pt x="68" y="59"/>
                      <a:pt x="67" y="58"/>
                      <a:pt x="66" y="57"/>
                    </a:cubicBezTo>
                    <a:lnTo>
                      <a:pt x="65" y="58"/>
                    </a:lnTo>
                    <a:cubicBezTo>
                      <a:pt x="64" y="58"/>
                      <a:pt x="63" y="57"/>
                      <a:pt x="63" y="57"/>
                    </a:cubicBezTo>
                    <a:cubicBezTo>
                      <a:pt x="59" y="57"/>
                      <a:pt x="54" y="61"/>
                      <a:pt x="51" y="63"/>
                    </a:cubicBezTo>
                    <a:cubicBezTo>
                      <a:pt x="51" y="64"/>
                      <a:pt x="52" y="66"/>
                      <a:pt x="51" y="68"/>
                    </a:cubicBezTo>
                    <a:cubicBezTo>
                      <a:pt x="49" y="68"/>
                      <a:pt x="47" y="66"/>
                      <a:pt x="47" y="65"/>
                    </a:cubicBezTo>
                    <a:cubicBezTo>
                      <a:pt x="47" y="63"/>
                      <a:pt x="46" y="57"/>
                      <a:pt x="43" y="57"/>
                    </a:cubicBezTo>
                    <a:cubicBezTo>
                      <a:pt x="42" y="57"/>
                      <a:pt x="40" y="57"/>
                      <a:pt x="40" y="59"/>
                    </a:cubicBezTo>
                    <a:lnTo>
                      <a:pt x="39" y="59"/>
                    </a:lnTo>
                    <a:cubicBezTo>
                      <a:pt x="38" y="58"/>
                      <a:pt x="36" y="54"/>
                      <a:pt x="36" y="54"/>
                    </a:cubicBezTo>
                    <a:cubicBezTo>
                      <a:pt x="34" y="54"/>
                      <a:pt x="35" y="50"/>
                      <a:pt x="32" y="50"/>
                    </a:cubicBezTo>
                    <a:cubicBezTo>
                      <a:pt x="29" y="50"/>
                      <a:pt x="29" y="52"/>
                      <a:pt x="25" y="52"/>
                    </a:cubicBezTo>
                    <a:cubicBezTo>
                      <a:pt x="20" y="52"/>
                      <a:pt x="18" y="48"/>
                      <a:pt x="13" y="48"/>
                    </a:cubicBezTo>
                    <a:cubicBezTo>
                      <a:pt x="11" y="48"/>
                      <a:pt x="10" y="49"/>
                      <a:pt x="7" y="48"/>
                    </a:cubicBezTo>
                    <a:cubicBezTo>
                      <a:pt x="7" y="47"/>
                      <a:pt x="8" y="47"/>
                      <a:pt x="7" y="47"/>
                    </a:cubicBezTo>
                    <a:cubicBezTo>
                      <a:pt x="6" y="45"/>
                      <a:pt x="4" y="43"/>
                      <a:pt x="1" y="43"/>
                    </a:cubicBezTo>
                    <a:cubicBezTo>
                      <a:pt x="1" y="42"/>
                      <a:pt x="2" y="42"/>
                      <a:pt x="2" y="42"/>
                    </a:cubicBezTo>
                    <a:cubicBezTo>
                      <a:pt x="2" y="39"/>
                      <a:pt x="1" y="35"/>
                      <a:pt x="0" y="33"/>
                    </a:cubicBezTo>
                    <a:cubicBezTo>
                      <a:pt x="0" y="33"/>
                      <a:pt x="2" y="32"/>
                      <a:pt x="1" y="31"/>
                    </a:cubicBezTo>
                    <a:cubicBezTo>
                      <a:pt x="1" y="32"/>
                      <a:pt x="0" y="32"/>
                      <a:pt x="0" y="32"/>
                    </a:cubicBezTo>
                    <a:cubicBezTo>
                      <a:pt x="0" y="32"/>
                      <a:pt x="0" y="31"/>
                      <a:pt x="0" y="30"/>
                    </a:cubicBezTo>
                    <a:cubicBezTo>
                      <a:pt x="0" y="28"/>
                      <a:pt x="0" y="28"/>
                      <a:pt x="0" y="25"/>
                    </a:cubicBezTo>
                    <a:cubicBezTo>
                      <a:pt x="4" y="22"/>
                      <a:pt x="5" y="17"/>
                      <a:pt x="8" y="13"/>
                    </a:cubicBezTo>
                    <a:cubicBezTo>
                      <a:pt x="10" y="12"/>
                      <a:pt x="10" y="9"/>
                      <a:pt x="12" y="8"/>
                    </a:cubicBezTo>
                    <a:cubicBezTo>
                      <a:pt x="12" y="6"/>
                      <a:pt x="12" y="5"/>
                      <a:pt x="12" y="4"/>
                    </a:cubicBezTo>
                    <a:cubicBezTo>
                      <a:pt x="13" y="4"/>
                      <a:pt x="16" y="4"/>
                      <a:pt x="16" y="4"/>
                    </a:cubicBezTo>
                    <a:cubicBezTo>
                      <a:pt x="16" y="6"/>
                      <a:pt x="15" y="7"/>
                      <a:pt x="15" y="8"/>
                    </a:cubicBezTo>
                    <a:cubicBezTo>
                      <a:pt x="17" y="7"/>
                      <a:pt x="17" y="2"/>
                      <a:pt x="17" y="2"/>
                    </a:cubicBezTo>
                    <a:lnTo>
                      <a:pt x="81" y="2"/>
                    </a:lnTo>
                    <a:cubicBezTo>
                      <a:pt x="81" y="1"/>
                      <a:pt x="80" y="1"/>
                      <a:pt x="80" y="0"/>
                    </a:cubicBezTo>
                    <a:lnTo>
                      <a:pt x="81" y="0"/>
                    </a:lnTo>
                    <a:lnTo>
                      <a:pt x="82" y="0"/>
                    </a:lnTo>
                    <a:cubicBezTo>
                      <a:pt x="82" y="2"/>
                      <a:pt x="83" y="3"/>
                      <a:pt x="84" y="3"/>
                    </a:cubicBezTo>
                    <a:cubicBezTo>
                      <a:pt x="84" y="3"/>
                      <a:pt x="84" y="3"/>
                      <a:pt x="85" y="3"/>
                    </a:cubicBezTo>
                    <a:cubicBezTo>
                      <a:pt x="86" y="3"/>
                      <a:pt x="87" y="4"/>
                      <a:pt x="88" y="4"/>
                    </a:cubicBezTo>
                    <a:cubicBezTo>
                      <a:pt x="88" y="4"/>
                      <a:pt x="88" y="3"/>
                      <a:pt x="88" y="3"/>
                    </a:cubicBezTo>
                    <a:cubicBezTo>
                      <a:pt x="89" y="4"/>
                      <a:pt x="90" y="5"/>
                      <a:pt x="92" y="5"/>
                    </a:cubicBezTo>
                    <a:cubicBezTo>
                      <a:pt x="93" y="5"/>
                      <a:pt x="93" y="3"/>
                      <a:pt x="94" y="3"/>
                    </a:cubicBezTo>
                    <a:cubicBezTo>
                      <a:pt x="95" y="2"/>
                      <a:pt x="96" y="2"/>
                      <a:pt x="97" y="2"/>
                    </a:cubicBezTo>
                    <a:lnTo>
                      <a:pt x="98" y="2"/>
                    </a:lnTo>
                    <a:cubicBezTo>
                      <a:pt x="98" y="5"/>
                      <a:pt x="100" y="5"/>
                      <a:pt x="101" y="6"/>
                    </a:cubicBezTo>
                    <a:cubicBezTo>
                      <a:pt x="102" y="7"/>
                      <a:pt x="101" y="8"/>
                      <a:pt x="102" y="9"/>
                    </a:cubicBezTo>
                    <a:cubicBezTo>
                      <a:pt x="102" y="10"/>
                      <a:pt x="105" y="10"/>
                      <a:pt x="107" y="10"/>
                    </a:cubicBezTo>
                    <a:cubicBezTo>
                      <a:pt x="108" y="10"/>
                      <a:pt x="109" y="11"/>
                      <a:pt x="110" y="12"/>
                    </a:cubicBezTo>
                    <a:lnTo>
                      <a:pt x="110" y="13"/>
                    </a:lnTo>
                    <a:cubicBezTo>
                      <a:pt x="108" y="14"/>
                      <a:pt x="108" y="14"/>
                      <a:pt x="107" y="14"/>
                    </a:cubicBezTo>
                    <a:cubicBezTo>
                      <a:pt x="107" y="14"/>
                      <a:pt x="106" y="13"/>
                      <a:pt x="106" y="12"/>
                    </a:cubicBezTo>
                    <a:lnTo>
                      <a:pt x="105" y="12"/>
                    </a:lnTo>
                    <a:cubicBezTo>
                      <a:pt x="104" y="14"/>
                      <a:pt x="105" y="15"/>
                      <a:pt x="104" y="17"/>
                    </a:cubicBezTo>
                    <a:cubicBezTo>
                      <a:pt x="103" y="18"/>
                      <a:pt x="101" y="18"/>
                      <a:pt x="100" y="20"/>
                    </a:cubicBezTo>
                    <a:cubicBezTo>
                      <a:pt x="100" y="20"/>
                      <a:pt x="101" y="20"/>
                      <a:pt x="101" y="20"/>
                    </a:cubicBezTo>
                    <a:cubicBezTo>
                      <a:pt x="103" y="20"/>
                      <a:pt x="105" y="20"/>
                      <a:pt x="106" y="20"/>
                    </a:cubicBezTo>
                    <a:cubicBezTo>
                      <a:pt x="107" y="20"/>
                      <a:pt x="108" y="20"/>
                      <a:pt x="108" y="19"/>
                    </a:cubicBezTo>
                    <a:lnTo>
                      <a:pt x="112" y="18"/>
                    </a:lnTo>
                    <a:cubicBezTo>
                      <a:pt x="115" y="18"/>
                      <a:pt x="118" y="16"/>
                      <a:pt x="120" y="12"/>
                    </a:cubicBezTo>
                    <a:lnTo>
                      <a:pt x="124" y="12"/>
                    </a:lnTo>
                    <a:cubicBezTo>
                      <a:pt x="128" y="12"/>
                      <a:pt x="131" y="12"/>
                      <a:pt x="133" y="10"/>
                    </a:cubicBezTo>
                    <a:cubicBezTo>
                      <a:pt x="134" y="8"/>
                      <a:pt x="135" y="6"/>
                      <a:pt x="137" y="6"/>
                    </a:cubicBezTo>
                    <a:cubicBezTo>
                      <a:pt x="139" y="6"/>
                      <a:pt x="139" y="6"/>
                      <a:pt x="140" y="6"/>
                    </a:cubicBezTo>
                    <a:cubicBezTo>
                      <a:pt x="140" y="7"/>
                      <a:pt x="139" y="9"/>
                      <a:pt x="139" y="9"/>
                    </a:cubicBezTo>
                    <a:lnTo>
                      <a:pt x="139" y="12"/>
                    </a:lnTo>
                    <a:lnTo>
                      <a:pt x="139" y="13"/>
                    </a:lnTo>
                  </a:path>
                </a:pathLst>
              </a:custGeom>
              <a:solidFill>
                <a:srgbClr val="002967"/>
              </a:solidFill>
              <a:ln w="1905">
                <a:solidFill>
                  <a:sysClr val="window" lastClr="FFFFFF">
                    <a:lumMod val="85000"/>
                  </a:sysClr>
                </a:solidFill>
                <a:round/>
                <a:headEnd/>
                <a:tailEnd/>
              </a:ln>
            </p:spPr>
            <p:txBody>
              <a:bodyPr anchor="ctr"/>
              <a:lstStyle/>
              <a:p>
                <a:pPr>
                  <a:defRPr/>
                </a:pPr>
                <a:endParaRPr lang="en-US" altLang="en-US" sz="800" kern="0" dirty="0">
                  <a:latin typeface="Trebuchet MS" panose="020B0603020202020204" pitchFamily="34" charset="0"/>
                  <a:cs typeface="Calibri" panose="020F0502020204030204" pitchFamily="34" charset="0"/>
                </a:endParaRPr>
              </a:p>
            </p:txBody>
          </p:sp>
          <p:sp>
            <p:nvSpPr>
              <p:cNvPr id="150" name="Freeform 150"/>
              <p:cNvSpPr>
                <a:spLocks/>
              </p:cNvSpPr>
              <p:nvPr/>
            </p:nvSpPr>
            <p:spPr bwMode="auto">
              <a:xfrm>
                <a:off x="4632" y="2910"/>
                <a:ext cx="739" cy="626"/>
              </a:xfrm>
              <a:custGeom>
                <a:avLst/>
                <a:gdLst>
                  <a:gd name="T0" fmla="*/ 10 w 103"/>
                  <a:gd name="T1" fmla="*/ 33 h 82"/>
                  <a:gd name="T2" fmla="*/ 22 w 103"/>
                  <a:gd name="T3" fmla="*/ 28 h 82"/>
                  <a:gd name="T4" fmla="*/ 30 w 103"/>
                  <a:gd name="T5" fmla="*/ 21 h 82"/>
                  <a:gd name="T6" fmla="*/ 34 w 103"/>
                  <a:gd name="T7" fmla="*/ 19 h 82"/>
                  <a:gd name="T8" fmla="*/ 35 w 103"/>
                  <a:gd name="T9" fmla="*/ 18 h 82"/>
                  <a:gd name="T10" fmla="*/ 37 w 103"/>
                  <a:gd name="T11" fmla="*/ 15 h 82"/>
                  <a:gd name="T12" fmla="*/ 42 w 103"/>
                  <a:gd name="T13" fmla="*/ 10 h 82"/>
                  <a:gd name="T14" fmla="*/ 48 w 103"/>
                  <a:gd name="T15" fmla="*/ 13 h 82"/>
                  <a:gd name="T16" fmla="*/ 52 w 103"/>
                  <a:gd name="T17" fmla="*/ 8 h 82"/>
                  <a:gd name="T18" fmla="*/ 60 w 103"/>
                  <a:gd name="T19" fmla="*/ 2 h 82"/>
                  <a:gd name="T20" fmla="*/ 68 w 103"/>
                  <a:gd name="T21" fmla="*/ 6 h 82"/>
                  <a:gd name="T22" fmla="*/ 69 w 103"/>
                  <a:gd name="T23" fmla="*/ 7 h 82"/>
                  <a:gd name="T24" fmla="*/ 67 w 103"/>
                  <a:gd name="T25" fmla="*/ 16 h 82"/>
                  <a:gd name="T26" fmla="*/ 76 w 103"/>
                  <a:gd name="T27" fmla="*/ 21 h 82"/>
                  <a:gd name="T28" fmla="*/ 87 w 103"/>
                  <a:gd name="T29" fmla="*/ 4 h 82"/>
                  <a:gd name="T30" fmla="*/ 86 w 103"/>
                  <a:gd name="T31" fmla="*/ 9 h 82"/>
                  <a:gd name="T32" fmla="*/ 91 w 103"/>
                  <a:gd name="T33" fmla="*/ 25 h 82"/>
                  <a:gd name="T34" fmla="*/ 97 w 103"/>
                  <a:gd name="T35" fmla="*/ 35 h 82"/>
                  <a:gd name="T36" fmla="*/ 102 w 103"/>
                  <a:gd name="T37" fmla="*/ 43 h 82"/>
                  <a:gd name="T38" fmla="*/ 103 w 103"/>
                  <a:gd name="T39" fmla="*/ 44 h 82"/>
                  <a:gd name="T40" fmla="*/ 98 w 103"/>
                  <a:gd name="T41" fmla="*/ 57 h 82"/>
                  <a:gd name="T42" fmla="*/ 80 w 103"/>
                  <a:gd name="T43" fmla="*/ 77 h 82"/>
                  <a:gd name="T44" fmla="*/ 69 w 103"/>
                  <a:gd name="T45" fmla="*/ 82 h 82"/>
                  <a:gd name="T46" fmla="*/ 63 w 103"/>
                  <a:gd name="T47" fmla="*/ 82 h 82"/>
                  <a:gd name="T48" fmla="*/ 58 w 103"/>
                  <a:gd name="T49" fmla="*/ 75 h 82"/>
                  <a:gd name="T50" fmla="*/ 58 w 103"/>
                  <a:gd name="T51" fmla="*/ 73 h 82"/>
                  <a:gd name="T52" fmla="*/ 55 w 103"/>
                  <a:gd name="T53" fmla="*/ 73 h 82"/>
                  <a:gd name="T54" fmla="*/ 57 w 103"/>
                  <a:gd name="T55" fmla="*/ 72 h 82"/>
                  <a:gd name="T56" fmla="*/ 54 w 103"/>
                  <a:gd name="T57" fmla="*/ 72 h 82"/>
                  <a:gd name="T58" fmla="*/ 53 w 103"/>
                  <a:gd name="T59" fmla="*/ 72 h 82"/>
                  <a:gd name="T60" fmla="*/ 50 w 103"/>
                  <a:gd name="T61" fmla="*/ 71 h 82"/>
                  <a:gd name="T62" fmla="*/ 50 w 103"/>
                  <a:gd name="T63" fmla="*/ 66 h 82"/>
                  <a:gd name="T64" fmla="*/ 41 w 103"/>
                  <a:gd name="T65" fmla="*/ 62 h 82"/>
                  <a:gd name="T66" fmla="*/ 37 w 103"/>
                  <a:gd name="T67" fmla="*/ 62 h 82"/>
                  <a:gd name="T68" fmla="*/ 21 w 103"/>
                  <a:gd name="T69" fmla="*/ 68 h 82"/>
                  <a:gd name="T70" fmla="*/ 14 w 103"/>
                  <a:gd name="T71" fmla="*/ 68 h 82"/>
                  <a:gd name="T72" fmla="*/ 3 w 103"/>
                  <a:gd name="T73" fmla="*/ 67 h 82"/>
                  <a:gd name="T74" fmla="*/ 5 w 103"/>
                  <a:gd name="T75" fmla="*/ 55 h 82"/>
                  <a:gd name="T76" fmla="*/ 3 w 103"/>
                  <a:gd name="T77" fmla="*/ 44 h 82"/>
                  <a:gd name="T78" fmla="*/ 4 w 103"/>
                  <a:gd name="T79" fmla="*/ 46 h 82"/>
                  <a:gd name="T80" fmla="*/ 5 w 103"/>
                  <a:gd name="T81" fmla="*/ 46 h 82"/>
                  <a:gd name="T82" fmla="*/ 6 w 103"/>
                  <a:gd name="T83" fmla="*/ 39 h 82"/>
                  <a:gd name="T84" fmla="*/ 7 w 103"/>
                  <a:gd name="T85" fmla="*/ 34 h 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3"/>
                  <a:gd name="T130" fmla="*/ 0 h 82"/>
                  <a:gd name="T131" fmla="*/ 103 w 103"/>
                  <a:gd name="T132" fmla="*/ 82 h 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3" h="82">
                    <a:moveTo>
                      <a:pt x="7" y="34"/>
                    </a:moveTo>
                    <a:cubicBezTo>
                      <a:pt x="7" y="35"/>
                      <a:pt x="8" y="35"/>
                      <a:pt x="8" y="36"/>
                    </a:cubicBezTo>
                    <a:cubicBezTo>
                      <a:pt x="9" y="35"/>
                      <a:pt x="9" y="34"/>
                      <a:pt x="10" y="33"/>
                    </a:cubicBezTo>
                    <a:cubicBezTo>
                      <a:pt x="12" y="31"/>
                      <a:pt x="14" y="32"/>
                      <a:pt x="15" y="30"/>
                    </a:cubicBezTo>
                    <a:cubicBezTo>
                      <a:pt x="17" y="30"/>
                      <a:pt x="16" y="30"/>
                      <a:pt x="17" y="30"/>
                    </a:cubicBezTo>
                    <a:cubicBezTo>
                      <a:pt x="19" y="30"/>
                      <a:pt x="20" y="28"/>
                      <a:pt x="22" y="28"/>
                    </a:cubicBezTo>
                    <a:cubicBezTo>
                      <a:pt x="24" y="28"/>
                      <a:pt x="25" y="28"/>
                      <a:pt x="26" y="28"/>
                    </a:cubicBezTo>
                    <a:cubicBezTo>
                      <a:pt x="28" y="27"/>
                      <a:pt x="30" y="24"/>
                      <a:pt x="31" y="22"/>
                    </a:cubicBezTo>
                    <a:cubicBezTo>
                      <a:pt x="31" y="22"/>
                      <a:pt x="31" y="21"/>
                      <a:pt x="30" y="21"/>
                    </a:cubicBezTo>
                    <a:cubicBezTo>
                      <a:pt x="32" y="20"/>
                      <a:pt x="32" y="19"/>
                      <a:pt x="33" y="19"/>
                    </a:cubicBezTo>
                    <a:cubicBezTo>
                      <a:pt x="33" y="20"/>
                      <a:pt x="34" y="21"/>
                      <a:pt x="34" y="21"/>
                    </a:cubicBezTo>
                    <a:cubicBezTo>
                      <a:pt x="34" y="21"/>
                      <a:pt x="34" y="20"/>
                      <a:pt x="34" y="19"/>
                    </a:cubicBezTo>
                    <a:cubicBezTo>
                      <a:pt x="35" y="19"/>
                      <a:pt x="34" y="18"/>
                      <a:pt x="35" y="17"/>
                    </a:cubicBezTo>
                    <a:cubicBezTo>
                      <a:pt x="35" y="17"/>
                      <a:pt x="35" y="18"/>
                      <a:pt x="35" y="18"/>
                    </a:cubicBezTo>
                    <a:lnTo>
                      <a:pt x="37" y="18"/>
                    </a:lnTo>
                    <a:cubicBezTo>
                      <a:pt x="37" y="16"/>
                      <a:pt x="37" y="16"/>
                      <a:pt x="37" y="15"/>
                    </a:cubicBezTo>
                    <a:cubicBezTo>
                      <a:pt x="38" y="15"/>
                      <a:pt x="38" y="15"/>
                      <a:pt x="39" y="15"/>
                    </a:cubicBezTo>
                    <a:cubicBezTo>
                      <a:pt x="40" y="14"/>
                      <a:pt x="40" y="13"/>
                      <a:pt x="41" y="12"/>
                    </a:cubicBezTo>
                    <a:cubicBezTo>
                      <a:pt x="42" y="13"/>
                      <a:pt x="42" y="11"/>
                      <a:pt x="42" y="10"/>
                    </a:cubicBezTo>
                    <a:cubicBezTo>
                      <a:pt x="43" y="11"/>
                      <a:pt x="44" y="10"/>
                      <a:pt x="45" y="10"/>
                    </a:cubicBezTo>
                    <a:cubicBezTo>
                      <a:pt x="47" y="11"/>
                      <a:pt x="46" y="14"/>
                      <a:pt x="47" y="14"/>
                    </a:cubicBezTo>
                    <a:cubicBezTo>
                      <a:pt x="48" y="14"/>
                      <a:pt x="48" y="14"/>
                      <a:pt x="48" y="13"/>
                    </a:cubicBezTo>
                    <a:cubicBezTo>
                      <a:pt x="49" y="14"/>
                      <a:pt x="49" y="13"/>
                      <a:pt x="49" y="13"/>
                    </a:cubicBezTo>
                    <a:cubicBezTo>
                      <a:pt x="51" y="13"/>
                      <a:pt x="50" y="13"/>
                      <a:pt x="50" y="12"/>
                    </a:cubicBezTo>
                    <a:cubicBezTo>
                      <a:pt x="50" y="10"/>
                      <a:pt x="52" y="9"/>
                      <a:pt x="52" y="8"/>
                    </a:cubicBezTo>
                    <a:cubicBezTo>
                      <a:pt x="55" y="5"/>
                      <a:pt x="58" y="7"/>
                      <a:pt x="59" y="5"/>
                    </a:cubicBezTo>
                    <a:cubicBezTo>
                      <a:pt x="58" y="4"/>
                      <a:pt x="57" y="4"/>
                      <a:pt x="57" y="2"/>
                    </a:cubicBezTo>
                    <a:cubicBezTo>
                      <a:pt x="58" y="2"/>
                      <a:pt x="59" y="2"/>
                      <a:pt x="60" y="2"/>
                    </a:cubicBezTo>
                    <a:cubicBezTo>
                      <a:pt x="60" y="4"/>
                      <a:pt x="63" y="5"/>
                      <a:pt x="65" y="5"/>
                    </a:cubicBezTo>
                    <a:cubicBezTo>
                      <a:pt x="66" y="5"/>
                      <a:pt x="66" y="5"/>
                      <a:pt x="67" y="5"/>
                    </a:cubicBezTo>
                    <a:cubicBezTo>
                      <a:pt x="67" y="5"/>
                      <a:pt x="68" y="6"/>
                      <a:pt x="68" y="6"/>
                    </a:cubicBezTo>
                    <a:cubicBezTo>
                      <a:pt x="69" y="6"/>
                      <a:pt x="69" y="5"/>
                      <a:pt x="69" y="5"/>
                    </a:cubicBezTo>
                    <a:lnTo>
                      <a:pt x="69" y="7"/>
                    </a:lnTo>
                    <a:cubicBezTo>
                      <a:pt x="69" y="7"/>
                      <a:pt x="65" y="12"/>
                      <a:pt x="65" y="13"/>
                    </a:cubicBezTo>
                    <a:cubicBezTo>
                      <a:pt x="67" y="14"/>
                      <a:pt x="66" y="15"/>
                      <a:pt x="67" y="16"/>
                    </a:cubicBezTo>
                    <a:cubicBezTo>
                      <a:pt x="67" y="16"/>
                      <a:pt x="68" y="16"/>
                      <a:pt x="69" y="16"/>
                    </a:cubicBezTo>
                    <a:cubicBezTo>
                      <a:pt x="70" y="16"/>
                      <a:pt x="70" y="18"/>
                      <a:pt x="72" y="19"/>
                    </a:cubicBezTo>
                    <a:cubicBezTo>
                      <a:pt x="74" y="19"/>
                      <a:pt x="74" y="21"/>
                      <a:pt x="76" y="21"/>
                    </a:cubicBezTo>
                    <a:cubicBezTo>
                      <a:pt x="78" y="21"/>
                      <a:pt x="81" y="14"/>
                      <a:pt x="81" y="11"/>
                    </a:cubicBezTo>
                    <a:cubicBezTo>
                      <a:pt x="81" y="7"/>
                      <a:pt x="84" y="4"/>
                      <a:pt x="84" y="0"/>
                    </a:cubicBezTo>
                    <a:cubicBezTo>
                      <a:pt x="85" y="1"/>
                      <a:pt x="86" y="3"/>
                      <a:pt x="87" y="4"/>
                    </a:cubicBezTo>
                    <a:cubicBezTo>
                      <a:pt x="87" y="4"/>
                      <a:pt x="86" y="4"/>
                      <a:pt x="86" y="4"/>
                    </a:cubicBezTo>
                    <a:cubicBezTo>
                      <a:pt x="86" y="5"/>
                      <a:pt x="87" y="5"/>
                      <a:pt x="87" y="7"/>
                    </a:cubicBezTo>
                    <a:cubicBezTo>
                      <a:pt x="87" y="8"/>
                      <a:pt x="86" y="9"/>
                      <a:pt x="86" y="9"/>
                    </a:cubicBezTo>
                    <a:cubicBezTo>
                      <a:pt x="86" y="11"/>
                      <a:pt x="87" y="11"/>
                      <a:pt x="88" y="11"/>
                    </a:cubicBezTo>
                    <a:cubicBezTo>
                      <a:pt x="88" y="12"/>
                      <a:pt x="89" y="12"/>
                      <a:pt x="89" y="12"/>
                    </a:cubicBezTo>
                    <a:cubicBezTo>
                      <a:pt x="89" y="17"/>
                      <a:pt x="91" y="21"/>
                      <a:pt x="91" y="25"/>
                    </a:cubicBezTo>
                    <a:cubicBezTo>
                      <a:pt x="91" y="26"/>
                      <a:pt x="93" y="26"/>
                      <a:pt x="93" y="26"/>
                    </a:cubicBezTo>
                    <a:cubicBezTo>
                      <a:pt x="94" y="27"/>
                      <a:pt x="94" y="28"/>
                      <a:pt x="94" y="28"/>
                    </a:cubicBezTo>
                    <a:cubicBezTo>
                      <a:pt x="94" y="29"/>
                      <a:pt x="96" y="34"/>
                      <a:pt x="97" y="35"/>
                    </a:cubicBezTo>
                    <a:cubicBezTo>
                      <a:pt x="97" y="35"/>
                      <a:pt x="99" y="35"/>
                      <a:pt x="99" y="36"/>
                    </a:cubicBezTo>
                    <a:cubicBezTo>
                      <a:pt x="99" y="36"/>
                      <a:pt x="99" y="36"/>
                      <a:pt x="98" y="37"/>
                    </a:cubicBezTo>
                    <a:cubicBezTo>
                      <a:pt x="99" y="39"/>
                      <a:pt x="101" y="41"/>
                      <a:pt x="102" y="43"/>
                    </a:cubicBezTo>
                    <a:cubicBezTo>
                      <a:pt x="103" y="43"/>
                      <a:pt x="103" y="43"/>
                      <a:pt x="103" y="42"/>
                    </a:cubicBezTo>
                    <a:cubicBezTo>
                      <a:pt x="103" y="43"/>
                      <a:pt x="103" y="43"/>
                      <a:pt x="103" y="44"/>
                    </a:cubicBezTo>
                    <a:lnTo>
                      <a:pt x="102" y="48"/>
                    </a:lnTo>
                    <a:cubicBezTo>
                      <a:pt x="102" y="52"/>
                      <a:pt x="99" y="55"/>
                      <a:pt x="98" y="57"/>
                    </a:cubicBezTo>
                    <a:cubicBezTo>
                      <a:pt x="96" y="60"/>
                      <a:pt x="94" y="66"/>
                      <a:pt x="90" y="66"/>
                    </a:cubicBezTo>
                    <a:cubicBezTo>
                      <a:pt x="90" y="69"/>
                      <a:pt x="86" y="70"/>
                      <a:pt x="84" y="72"/>
                    </a:cubicBezTo>
                    <a:cubicBezTo>
                      <a:pt x="82" y="74"/>
                      <a:pt x="82" y="75"/>
                      <a:pt x="80" y="77"/>
                    </a:cubicBezTo>
                    <a:cubicBezTo>
                      <a:pt x="79" y="78"/>
                      <a:pt x="80" y="80"/>
                      <a:pt x="78" y="80"/>
                    </a:cubicBezTo>
                    <a:cubicBezTo>
                      <a:pt x="77" y="80"/>
                      <a:pt x="76" y="80"/>
                      <a:pt x="76" y="80"/>
                    </a:cubicBezTo>
                    <a:cubicBezTo>
                      <a:pt x="74" y="80"/>
                      <a:pt x="73" y="82"/>
                      <a:pt x="69" y="82"/>
                    </a:cubicBezTo>
                    <a:cubicBezTo>
                      <a:pt x="69" y="82"/>
                      <a:pt x="69" y="82"/>
                      <a:pt x="69" y="82"/>
                    </a:cubicBezTo>
                    <a:cubicBezTo>
                      <a:pt x="67" y="82"/>
                      <a:pt x="67" y="80"/>
                      <a:pt x="67" y="79"/>
                    </a:cubicBezTo>
                    <a:cubicBezTo>
                      <a:pt x="66" y="81"/>
                      <a:pt x="64" y="82"/>
                      <a:pt x="63" y="82"/>
                    </a:cubicBezTo>
                    <a:cubicBezTo>
                      <a:pt x="63" y="82"/>
                      <a:pt x="62" y="82"/>
                      <a:pt x="62" y="82"/>
                    </a:cubicBezTo>
                    <a:cubicBezTo>
                      <a:pt x="59" y="82"/>
                      <a:pt x="56" y="81"/>
                      <a:pt x="56" y="78"/>
                    </a:cubicBezTo>
                    <a:cubicBezTo>
                      <a:pt x="56" y="77"/>
                      <a:pt x="58" y="77"/>
                      <a:pt x="58" y="75"/>
                    </a:cubicBezTo>
                    <a:lnTo>
                      <a:pt x="58" y="74"/>
                    </a:lnTo>
                    <a:lnTo>
                      <a:pt x="58" y="73"/>
                    </a:lnTo>
                    <a:lnTo>
                      <a:pt x="58" y="72"/>
                    </a:lnTo>
                    <a:lnTo>
                      <a:pt x="56" y="72"/>
                    </a:lnTo>
                    <a:lnTo>
                      <a:pt x="55" y="73"/>
                    </a:lnTo>
                    <a:cubicBezTo>
                      <a:pt x="56" y="72"/>
                      <a:pt x="56" y="72"/>
                      <a:pt x="57" y="72"/>
                    </a:cubicBezTo>
                    <a:lnTo>
                      <a:pt x="57" y="70"/>
                    </a:lnTo>
                    <a:cubicBezTo>
                      <a:pt x="55" y="70"/>
                      <a:pt x="55" y="71"/>
                      <a:pt x="54" y="72"/>
                    </a:cubicBezTo>
                    <a:lnTo>
                      <a:pt x="53" y="72"/>
                    </a:lnTo>
                    <a:cubicBezTo>
                      <a:pt x="55" y="70"/>
                      <a:pt x="56" y="68"/>
                      <a:pt x="58" y="66"/>
                    </a:cubicBezTo>
                    <a:cubicBezTo>
                      <a:pt x="57" y="65"/>
                      <a:pt x="56" y="66"/>
                      <a:pt x="56" y="67"/>
                    </a:cubicBezTo>
                    <a:cubicBezTo>
                      <a:pt x="55" y="67"/>
                      <a:pt x="50" y="71"/>
                      <a:pt x="50" y="71"/>
                    </a:cubicBezTo>
                    <a:lnTo>
                      <a:pt x="50" y="66"/>
                    </a:lnTo>
                    <a:cubicBezTo>
                      <a:pt x="49" y="66"/>
                      <a:pt x="48" y="65"/>
                      <a:pt x="48" y="64"/>
                    </a:cubicBezTo>
                    <a:cubicBezTo>
                      <a:pt x="47" y="63"/>
                      <a:pt x="45" y="61"/>
                      <a:pt x="42" y="61"/>
                    </a:cubicBezTo>
                    <a:cubicBezTo>
                      <a:pt x="42" y="61"/>
                      <a:pt x="41" y="61"/>
                      <a:pt x="41" y="62"/>
                    </a:cubicBezTo>
                    <a:lnTo>
                      <a:pt x="37" y="62"/>
                    </a:lnTo>
                    <a:cubicBezTo>
                      <a:pt x="34" y="64"/>
                      <a:pt x="32" y="63"/>
                      <a:pt x="30" y="64"/>
                    </a:cubicBezTo>
                    <a:cubicBezTo>
                      <a:pt x="28" y="64"/>
                      <a:pt x="25" y="65"/>
                      <a:pt x="24" y="66"/>
                    </a:cubicBezTo>
                    <a:cubicBezTo>
                      <a:pt x="23" y="67"/>
                      <a:pt x="23" y="68"/>
                      <a:pt x="21" y="68"/>
                    </a:cubicBezTo>
                    <a:lnTo>
                      <a:pt x="14" y="68"/>
                    </a:lnTo>
                    <a:cubicBezTo>
                      <a:pt x="10" y="69"/>
                      <a:pt x="10" y="71"/>
                      <a:pt x="5" y="71"/>
                    </a:cubicBezTo>
                    <a:cubicBezTo>
                      <a:pt x="2" y="71"/>
                      <a:pt x="0" y="70"/>
                      <a:pt x="0" y="68"/>
                    </a:cubicBezTo>
                    <a:cubicBezTo>
                      <a:pt x="0" y="67"/>
                      <a:pt x="2" y="67"/>
                      <a:pt x="3" y="67"/>
                    </a:cubicBezTo>
                    <a:cubicBezTo>
                      <a:pt x="4" y="67"/>
                      <a:pt x="5" y="63"/>
                      <a:pt x="5" y="62"/>
                    </a:cubicBezTo>
                    <a:cubicBezTo>
                      <a:pt x="5" y="60"/>
                      <a:pt x="4" y="60"/>
                      <a:pt x="4" y="59"/>
                    </a:cubicBezTo>
                    <a:cubicBezTo>
                      <a:pt x="4" y="57"/>
                      <a:pt x="5" y="57"/>
                      <a:pt x="5" y="55"/>
                    </a:cubicBezTo>
                    <a:cubicBezTo>
                      <a:pt x="5" y="52"/>
                      <a:pt x="3" y="48"/>
                      <a:pt x="3" y="46"/>
                    </a:cubicBezTo>
                    <a:lnTo>
                      <a:pt x="3" y="44"/>
                    </a:lnTo>
                    <a:cubicBezTo>
                      <a:pt x="3" y="45"/>
                      <a:pt x="3" y="46"/>
                      <a:pt x="4" y="46"/>
                    </a:cubicBezTo>
                    <a:lnTo>
                      <a:pt x="4" y="45"/>
                    </a:lnTo>
                    <a:cubicBezTo>
                      <a:pt x="4" y="46"/>
                      <a:pt x="4" y="46"/>
                      <a:pt x="5" y="46"/>
                    </a:cubicBezTo>
                    <a:cubicBezTo>
                      <a:pt x="5" y="46"/>
                      <a:pt x="6" y="45"/>
                      <a:pt x="6" y="45"/>
                    </a:cubicBezTo>
                    <a:cubicBezTo>
                      <a:pt x="6" y="43"/>
                      <a:pt x="5" y="42"/>
                      <a:pt x="5" y="41"/>
                    </a:cubicBezTo>
                    <a:cubicBezTo>
                      <a:pt x="5" y="40"/>
                      <a:pt x="6" y="39"/>
                      <a:pt x="6" y="39"/>
                    </a:cubicBezTo>
                    <a:cubicBezTo>
                      <a:pt x="6" y="38"/>
                      <a:pt x="6" y="38"/>
                      <a:pt x="7" y="37"/>
                    </a:cubicBezTo>
                    <a:cubicBezTo>
                      <a:pt x="7" y="36"/>
                      <a:pt x="7" y="36"/>
                      <a:pt x="7" y="34"/>
                    </a:cubicBezTo>
                  </a:path>
                </a:pathLst>
              </a:custGeom>
              <a:solidFill>
                <a:srgbClr val="002967"/>
              </a:solidFill>
              <a:ln w="1905">
                <a:solidFill>
                  <a:sysClr val="window" lastClr="FFFFFF">
                    <a:lumMod val="85000"/>
                  </a:sysClr>
                </a:solidFill>
                <a:round/>
                <a:headEnd/>
                <a:tailEnd/>
              </a:ln>
            </p:spPr>
            <p:txBody>
              <a:bodyPr anchor="ctr"/>
              <a:lstStyle/>
              <a:p>
                <a:pPr>
                  <a:defRPr/>
                </a:pPr>
                <a:endParaRPr lang="en-US" altLang="en-US" sz="800" kern="0" dirty="0">
                  <a:latin typeface="Trebuchet MS" panose="020B0603020202020204" pitchFamily="34" charset="0"/>
                  <a:cs typeface="Calibri" panose="020F0502020204030204" pitchFamily="34" charset="0"/>
                </a:endParaRPr>
              </a:p>
            </p:txBody>
          </p:sp>
          <p:sp>
            <p:nvSpPr>
              <p:cNvPr id="151" name="Freeform 151"/>
              <p:cNvSpPr>
                <a:spLocks/>
              </p:cNvSpPr>
              <p:nvPr/>
            </p:nvSpPr>
            <p:spPr bwMode="auto">
              <a:xfrm>
                <a:off x="4389" y="2562"/>
                <a:ext cx="192" cy="254"/>
              </a:xfrm>
              <a:custGeom>
                <a:avLst/>
                <a:gdLst>
                  <a:gd name="T0" fmla="*/ 19 w 27"/>
                  <a:gd name="T1" fmla="*/ 13 h 33"/>
                  <a:gd name="T2" fmla="*/ 22 w 27"/>
                  <a:gd name="T3" fmla="*/ 16 h 33"/>
                  <a:gd name="T4" fmla="*/ 22 w 27"/>
                  <a:gd name="T5" fmla="*/ 16 h 33"/>
                  <a:gd name="T6" fmla="*/ 21 w 27"/>
                  <a:gd name="T7" fmla="*/ 16 h 33"/>
                  <a:gd name="T8" fmla="*/ 21 w 27"/>
                  <a:gd name="T9" fmla="*/ 16 h 33"/>
                  <a:gd name="T10" fmla="*/ 21 w 27"/>
                  <a:gd name="T11" fmla="*/ 19 h 33"/>
                  <a:gd name="T12" fmla="*/ 21 w 27"/>
                  <a:gd name="T13" fmla="*/ 19 h 33"/>
                  <a:gd name="T14" fmla="*/ 24 w 27"/>
                  <a:gd name="T15" fmla="*/ 19 h 33"/>
                  <a:gd name="T16" fmla="*/ 27 w 27"/>
                  <a:gd name="T17" fmla="*/ 23 h 33"/>
                  <a:gd name="T18" fmla="*/ 27 w 27"/>
                  <a:gd name="T19" fmla="*/ 25 h 33"/>
                  <a:gd name="T20" fmla="*/ 27 w 27"/>
                  <a:gd name="T21" fmla="*/ 33 h 33"/>
                  <a:gd name="T22" fmla="*/ 23 w 27"/>
                  <a:gd name="T23" fmla="*/ 33 h 33"/>
                  <a:gd name="T24" fmla="*/ 23 w 27"/>
                  <a:gd name="T25" fmla="*/ 33 h 33"/>
                  <a:gd name="T26" fmla="*/ 17 w 27"/>
                  <a:gd name="T27" fmla="*/ 27 h 33"/>
                  <a:gd name="T28" fmla="*/ 17 w 27"/>
                  <a:gd name="T29" fmla="*/ 27 h 33"/>
                  <a:gd name="T30" fmla="*/ 17 w 27"/>
                  <a:gd name="T31" fmla="*/ 26 h 33"/>
                  <a:gd name="T32" fmla="*/ 13 w 27"/>
                  <a:gd name="T33" fmla="*/ 21 h 33"/>
                  <a:gd name="T34" fmla="*/ 12 w 27"/>
                  <a:gd name="T35" fmla="*/ 17 h 33"/>
                  <a:gd name="T36" fmla="*/ 9 w 27"/>
                  <a:gd name="T37" fmla="*/ 12 h 33"/>
                  <a:gd name="T38" fmla="*/ 6 w 27"/>
                  <a:gd name="T39" fmla="*/ 7 h 33"/>
                  <a:gd name="T40" fmla="*/ 0 w 27"/>
                  <a:gd name="T41" fmla="*/ 0 h 33"/>
                  <a:gd name="T42" fmla="*/ 6 w 27"/>
                  <a:gd name="T43" fmla="*/ 2 h 33"/>
                  <a:gd name="T44" fmla="*/ 9 w 27"/>
                  <a:gd name="T45" fmla="*/ 6 h 33"/>
                  <a:gd name="T46" fmla="*/ 16 w 27"/>
                  <a:gd name="T47" fmla="*/ 11 h 33"/>
                  <a:gd name="T48" fmla="*/ 19 w 27"/>
                  <a:gd name="T49" fmla="*/ 13 h 33"/>
                  <a:gd name="T50" fmla="*/ 19 w 27"/>
                  <a:gd name="T51" fmla="*/ 13 h 33"/>
                  <a:gd name="T52" fmla="*/ 19 w 27"/>
                  <a:gd name="T53" fmla="*/ 13 h 3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
                  <a:gd name="T82" fmla="*/ 0 h 33"/>
                  <a:gd name="T83" fmla="*/ 27 w 27"/>
                  <a:gd name="T84" fmla="*/ 33 h 3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 h="33">
                    <a:moveTo>
                      <a:pt x="19" y="13"/>
                    </a:moveTo>
                    <a:lnTo>
                      <a:pt x="22" y="16"/>
                    </a:lnTo>
                    <a:cubicBezTo>
                      <a:pt x="22" y="16"/>
                      <a:pt x="21" y="17"/>
                      <a:pt x="21" y="16"/>
                    </a:cubicBezTo>
                    <a:lnTo>
                      <a:pt x="21" y="19"/>
                    </a:lnTo>
                    <a:cubicBezTo>
                      <a:pt x="22" y="19"/>
                      <a:pt x="22" y="20"/>
                      <a:pt x="24" y="19"/>
                    </a:cubicBezTo>
                    <a:cubicBezTo>
                      <a:pt x="24" y="23"/>
                      <a:pt x="25" y="23"/>
                      <a:pt x="27" y="23"/>
                    </a:cubicBezTo>
                    <a:cubicBezTo>
                      <a:pt x="27" y="24"/>
                      <a:pt x="27" y="25"/>
                      <a:pt x="27" y="25"/>
                    </a:cubicBezTo>
                    <a:cubicBezTo>
                      <a:pt x="27" y="27"/>
                      <a:pt x="27" y="31"/>
                      <a:pt x="27" y="33"/>
                    </a:cubicBezTo>
                    <a:cubicBezTo>
                      <a:pt x="25" y="33"/>
                      <a:pt x="24" y="33"/>
                      <a:pt x="23" y="33"/>
                    </a:cubicBezTo>
                    <a:lnTo>
                      <a:pt x="17" y="27"/>
                    </a:lnTo>
                    <a:cubicBezTo>
                      <a:pt x="17" y="27"/>
                      <a:pt x="17" y="26"/>
                      <a:pt x="17" y="26"/>
                    </a:cubicBezTo>
                    <a:cubicBezTo>
                      <a:pt x="16" y="24"/>
                      <a:pt x="14" y="23"/>
                      <a:pt x="13" y="21"/>
                    </a:cubicBezTo>
                    <a:cubicBezTo>
                      <a:pt x="12" y="20"/>
                      <a:pt x="13" y="18"/>
                      <a:pt x="12" y="17"/>
                    </a:cubicBezTo>
                    <a:cubicBezTo>
                      <a:pt x="11" y="16"/>
                      <a:pt x="10" y="14"/>
                      <a:pt x="9" y="12"/>
                    </a:cubicBezTo>
                    <a:cubicBezTo>
                      <a:pt x="9" y="10"/>
                      <a:pt x="6" y="9"/>
                      <a:pt x="6" y="7"/>
                    </a:cubicBezTo>
                    <a:cubicBezTo>
                      <a:pt x="3" y="7"/>
                      <a:pt x="0" y="2"/>
                      <a:pt x="0" y="0"/>
                    </a:cubicBezTo>
                    <a:cubicBezTo>
                      <a:pt x="2" y="2"/>
                      <a:pt x="4" y="1"/>
                      <a:pt x="6" y="2"/>
                    </a:cubicBezTo>
                    <a:cubicBezTo>
                      <a:pt x="7" y="2"/>
                      <a:pt x="9" y="6"/>
                      <a:pt x="9" y="6"/>
                    </a:cubicBezTo>
                    <a:cubicBezTo>
                      <a:pt x="11" y="9"/>
                      <a:pt x="13" y="11"/>
                      <a:pt x="16" y="11"/>
                    </a:cubicBezTo>
                    <a:cubicBezTo>
                      <a:pt x="18" y="11"/>
                      <a:pt x="18" y="13"/>
                      <a:pt x="19" y="13"/>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52" name="Freeform 152"/>
              <p:cNvSpPr>
                <a:spLocks/>
              </p:cNvSpPr>
              <p:nvPr/>
            </p:nvSpPr>
            <p:spPr bwMode="auto">
              <a:xfrm>
                <a:off x="605" y="1991"/>
                <a:ext cx="489" cy="403"/>
              </a:xfrm>
              <a:custGeom>
                <a:avLst/>
                <a:gdLst>
                  <a:gd name="T0" fmla="*/ 55 w 68"/>
                  <a:gd name="T1" fmla="*/ 44 h 53"/>
                  <a:gd name="T2" fmla="*/ 54 w 68"/>
                  <a:gd name="T3" fmla="*/ 48 h 53"/>
                  <a:gd name="T4" fmla="*/ 50 w 68"/>
                  <a:gd name="T5" fmla="*/ 51 h 53"/>
                  <a:gd name="T6" fmla="*/ 42 w 68"/>
                  <a:gd name="T7" fmla="*/ 50 h 53"/>
                  <a:gd name="T8" fmla="*/ 35 w 68"/>
                  <a:gd name="T9" fmla="*/ 46 h 53"/>
                  <a:gd name="T10" fmla="*/ 33 w 68"/>
                  <a:gd name="T11" fmla="*/ 47 h 53"/>
                  <a:gd name="T12" fmla="*/ 28 w 68"/>
                  <a:gd name="T13" fmla="*/ 43 h 53"/>
                  <a:gd name="T14" fmla="*/ 22 w 68"/>
                  <a:gd name="T15" fmla="*/ 40 h 53"/>
                  <a:gd name="T16" fmla="*/ 21 w 68"/>
                  <a:gd name="T17" fmla="*/ 33 h 53"/>
                  <a:gd name="T18" fmla="*/ 14 w 68"/>
                  <a:gd name="T19" fmla="*/ 20 h 53"/>
                  <a:gd name="T20" fmla="*/ 14 w 68"/>
                  <a:gd name="T21" fmla="*/ 19 h 53"/>
                  <a:gd name="T22" fmla="*/ 9 w 68"/>
                  <a:gd name="T23" fmla="*/ 11 h 53"/>
                  <a:gd name="T24" fmla="*/ 5 w 68"/>
                  <a:gd name="T25" fmla="*/ 3 h 53"/>
                  <a:gd name="T26" fmla="*/ 7 w 68"/>
                  <a:gd name="T27" fmla="*/ 15 h 53"/>
                  <a:gd name="T28" fmla="*/ 10 w 68"/>
                  <a:gd name="T29" fmla="*/ 23 h 53"/>
                  <a:gd name="T30" fmla="*/ 12 w 68"/>
                  <a:gd name="T31" fmla="*/ 27 h 53"/>
                  <a:gd name="T32" fmla="*/ 10 w 68"/>
                  <a:gd name="T33" fmla="*/ 27 h 53"/>
                  <a:gd name="T34" fmla="*/ 7 w 68"/>
                  <a:gd name="T35" fmla="*/ 21 h 53"/>
                  <a:gd name="T36" fmla="*/ 4 w 68"/>
                  <a:gd name="T37" fmla="*/ 12 h 53"/>
                  <a:gd name="T38" fmla="*/ 0 w 68"/>
                  <a:gd name="T39" fmla="*/ 5 h 53"/>
                  <a:gd name="T40" fmla="*/ 0 w 68"/>
                  <a:gd name="T41" fmla="*/ 3 h 53"/>
                  <a:gd name="T42" fmla="*/ 1 w 68"/>
                  <a:gd name="T43" fmla="*/ 0 h 53"/>
                  <a:gd name="T44" fmla="*/ 18 w 68"/>
                  <a:gd name="T45" fmla="*/ 4 h 53"/>
                  <a:gd name="T46" fmla="*/ 29 w 68"/>
                  <a:gd name="T47" fmla="*/ 6 h 53"/>
                  <a:gd name="T48" fmla="*/ 32 w 68"/>
                  <a:gd name="T49" fmla="*/ 11 h 53"/>
                  <a:gd name="T50" fmla="*/ 33 w 68"/>
                  <a:gd name="T51" fmla="*/ 11 h 53"/>
                  <a:gd name="T52" fmla="*/ 40 w 68"/>
                  <a:gd name="T53" fmla="*/ 17 h 53"/>
                  <a:gd name="T54" fmla="*/ 44 w 68"/>
                  <a:gd name="T55" fmla="*/ 20 h 53"/>
                  <a:gd name="T56" fmla="*/ 44 w 68"/>
                  <a:gd name="T57" fmla="*/ 19 h 53"/>
                  <a:gd name="T58" fmla="*/ 41 w 68"/>
                  <a:gd name="T59" fmla="*/ 31 h 53"/>
                  <a:gd name="T60" fmla="*/ 48 w 68"/>
                  <a:gd name="T61" fmla="*/ 42 h 53"/>
                  <a:gd name="T62" fmla="*/ 56 w 68"/>
                  <a:gd name="T63" fmla="*/ 41 h 53"/>
                  <a:gd name="T64" fmla="*/ 66 w 68"/>
                  <a:gd name="T65" fmla="*/ 33 h 53"/>
                  <a:gd name="T66" fmla="*/ 68 w 68"/>
                  <a:gd name="T67" fmla="*/ 34 h 53"/>
                  <a:gd name="T68" fmla="*/ 64 w 68"/>
                  <a:gd name="T69" fmla="*/ 43 h 53"/>
                  <a:gd name="T70" fmla="*/ 59 w 68"/>
                  <a:gd name="T71" fmla="*/ 43 h 53"/>
                  <a:gd name="T72" fmla="*/ 59 w 68"/>
                  <a:gd name="T73" fmla="*/ 43 h 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8"/>
                  <a:gd name="T112" fmla="*/ 0 h 53"/>
                  <a:gd name="T113" fmla="*/ 68 w 68"/>
                  <a:gd name="T114" fmla="*/ 53 h 5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8" h="53">
                    <a:moveTo>
                      <a:pt x="59" y="43"/>
                    </a:moveTo>
                    <a:cubicBezTo>
                      <a:pt x="59" y="43"/>
                      <a:pt x="55" y="44"/>
                      <a:pt x="55" y="44"/>
                    </a:cubicBezTo>
                    <a:cubicBezTo>
                      <a:pt x="55" y="45"/>
                      <a:pt x="57" y="46"/>
                      <a:pt x="58" y="47"/>
                    </a:cubicBezTo>
                    <a:cubicBezTo>
                      <a:pt x="57" y="49"/>
                      <a:pt x="54" y="47"/>
                      <a:pt x="54" y="48"/>
                    </a:cubicBezTo>
                    <a:cubicBezTo>
                      <a:pt x="53" y="50"/>
                      <a:pt x="52" y="51"/>
                      <a:pt x="52" y="53"/>
                    </a:cubicBezTo>
                    <a:cubicBezTo>
                      <a:pt x="52" y="52"/>
                      <a:pt x="51" y="52"/>
                      <a:pt x="50" y="51"/>
                    </a:cubicBezTo>
                    <a:cubicBezTo>
                      <a:pt x="49" y="50"/>
                      <a:pt x="48" y="48"/>
                      <a:pt x="46" y="48"/>
                    </a:cubicBezTo>
                    <a:cubicBezTo>
                      <a:pt x="44" y="48"/>
                      <a:pt x="44" y="50"/>
                      <a:pt x="42" y="50"/>
                    </a:cubicBezTo>
                    <a:cubicBezTo>
                      <a:pt x="40" y="50"/>
                      <a:pt x="35" y="47"/>
                      <a:pt x="35" y="46"/>
                    </a:cubicBezTo>
                    <a:lnTo>
                      <a:pt x="33" y="47"/>
                    </a:lnTo>
                    <a:cubicBezTo>
                      <a:pt x="32" y="46"/>
                      <a:pt x="31" y="45"/>
                      <a:pt x="30" y="45"/>
                    </a:cubicBezTo>
                    <a:cubicBezTo>
                      <a:pt x="29" y="44"/>
                      <a:pt x="29" y="43"/>
                      <a:pt x="28" y="43"/>
                    </a:cubicBezTo>
                    <a:cubicBezTo>
                      <a:pt x="25" y="42"/>
                      <a:pt x="25" y="43"/>
                      <a:pt x="24" y="40"/>
                    </a:cubicBezTo>
                    <a:cubicBezTo>
                      <a:pt x="24" y="39"/>
                      <a:pt x="23" y="40"/>
                      <a:pt x="22" y="40"/>
                    </a:cubicBezTo>
                    <a:cubicBezTo>
                      <a:pt x="21" y="39"/>
                      <a:pt x="20" y="37"/>
                      <a:pt x="20" y="36"/>
                    </a:cubicBezTo>
                    <a:cubicBezTo>
                      <a:pt x="20" y="35"/>
                      <a:pt x="21" y="34"/>
                      <a:pt x="21" y="33"/>
                    </a:cubicBezTo>
                    <a:cubicBezTo>
                      <a:pt x="21" y="28"/>
                      <a:pt x="17" y="26"/>
                      <a:pt x="16" y="23"/>
                    </a:cubicBezTo>
                    <a:cubicBezTo>
                      <a:pt x="16" y="21"/>
                      <a:pt x="14" y="21"/>
                      <a:pt x="14" y="20"/>
                    </a:cubicBezTo>
                    <a:cubicBezTo>
                      <a:pt x="14" y="20"/>
                      <a:pt x="14" y="19"/>
                      <a:pt x="14" y="19"/>
                    </a:cubicBezTo>
                    <a:cubicBezTo>
                      <a:pt x="14" y="19"/>
                      <a:pt x="14" y="19"/>
                      <a:pt x="14" y="19"/>
                    </a:cubicBezTo>
                    <a:cubicBezTo>
                      <a:pt x="14" y="18"/>
                      <a:pt x="12" y="15"/>
                      <a:pt x="12" y="15"/>
                    </a:cubicBezTo>
                    <a:cubicBezTo>
                      <a:pt x="11" y="13"/>
                      <a:pt x="10" y="12"/>
                      <a:pt x="9" y="11"/>
                    </a:cubicBezTo>
                    <a:cubicBezTo>
                      <a:pt x="8" y="8"/>
                      <a:pt x="8" y="6"/>
                      <a:pt x="8" y="4"/>
                    </a:cubicBezTo>
                    <a:cubicBezTo>
                      <a:pt x="6" y="4"/>
                      <a:pt x="6" y="4"/>
                      <a:pt x="5" y="3"/>
                    </a:cubicBezTo>
                    <a:cubicBezTo>
                      <a:pt x="5" y="4"/>
                      <a:pt x="4" y="5"/>
                      <a:pt x="4" y="7"/>
                    </a:cubicBezTo>
                    <a:cubicBezTo>
                      <a:pt x="4" y="10"/>
                      <a:pt x="7" y="12"/>
                      <a:pt x="7" y="15"/>
                    </a:cubicBezTo>
                    <a:cubicBezTo>
                      <a:pt x="7" y="16"/>
                      <a:pt x="9" y="18"/>
                      <a:pt x="9" y="19"/>
                    </a:cubicBezTo>
                    <a:cubicBezTo>
                      <a:pt x="10" y="21"/>
                      <a:pt x="8" y="22"/>
                      <a:pt x="10" y="23"/>
                    </a:cubicBezTo>
                    <a:cubicBezTo>
                      <a:pt x="10" y="24"/>
                      <a:pt x="10" y="24"/>
                      <a:pt x="10" y="25"/>
                    </a:cubicBezTo>
                    <a:cubicBezTo>
                      <a:pt x="11" y="25"/>
                      <a:pt x="12" y="26"/>
                      <a:pt x="12" y="27"/>
                    </a:cubicBezTo>
                    <a:cubicBezTo>
                      <a:pt x="12" y="28"/>
                      <a:pt x="11" y="29"/>
                      <a:pt x="10" y="29"/>
                    </a:cubicBezTo>
                    <a:cubicBezTo>
                      <a:pt x="10" y="28"/>
                      <a:pt x="10" y="27"/>
                      <a:pt x="10" y="27"/>
                    </a:cubicBezTo>
                    <a:cubicBezTo>
                      <a:pt x="9" y="26"/>
                      <a:pt x="6" y="25"/>
                      <a:pt x="6" y="23"/>
                    </a:cubicBezTo>
                    <a:cubicBezTo>
                      <a:pt x="6" y="22"/>
                      <a:pt x="7" y="21"/>
                      <a:pt x="7" y="21"/>
                    </a:cubicBezTo>
                    <a:cubicBezTo>
                      <a:pt x="7" y="18"/>
                      <a:pt x="2" y="18"/>
                      <a:pt x="2" y="15"/>
                    </a:cubicBezTo>
                    <a:cubicBezTo>
                      <a:pt x="3" y="15"/>
                      <a:pt x="4" y="14"/>
                      <a:pt x="4" y="12"/>
                    </a:cubicBezTo>
                    <a:cubicBezTo>
                      <a:pt x="4" y="11"/>
                      <a:pt x="3" y="10"/>
                      <a:pt x="2" y="9"/>
                    </a:cubicBezTo>
                    <a:cubicBezTo>
                      <a:pt x="0" y="7"/>
                      <a:pt x="1" y="6"/>
                      <a:pt x="0" y="5"/>
                    </a:cubicBezTo>
                    <a:lnTo>
                      <a:pt x="0" y="3"/>
                    </a:lnTo>
                    <a:cubicBezTo>
                      <a:pt x="0" y="2"/>
                      <a:pt x="1" y="1"/>
                      <a:pt x="1" y="0"/>
                    </a:cubicBezTo>
                    <a:cubicBezTo>
                      <a:pt x="3" y="1"/>
                      <a:pt x="4" y="0"/>
                      <a:pt x="6" y="0"/>
                    </a:cubicBezTo>
                    <a:cubicBezTo>
                      <a:pt x="11" y="0"/>
                      <a:pt x="13" y="4"/>
                      <a:pt x="18" y="4"/>
                    </a:cubicBezTo>
                    <a:cubicBezTo>
                      <a:pt x="22" y="4"/>
                      <a:pt x="22" y="2"/>
                      <a:pt x="25" y="2"/>
                    </a:cubicBezTo>
                    <a:cubicBezTo>
                      <a:pt x="28" y="2"/>
                      <a:pt x="27" y="6"/>
                      <a:pt x="29" y="6"/>
                    </a:cubicBezTo>
                    <a:cubicBezTo>
                      <a:pt x="29" y="6"/>
                      <a:pt x="31" y="10"/>
                      <a:pt x="32" y="11"/>
                    </a:cubicBezTo>
                    <a:lnTo>
                      <a:pt x="33" y="11"/>
                    </a:lnTo>
                    <a:cubicBezTo>
                      <a:pt x="33" y="9"/>
                      <a:pt x="35" y="9"/>
                      <a:pt x="36" y="9"/>
                    </a:cubicBezTo>
                    <a:cubicBezTo>
                      <a:pt x="39" y="9"/>
                      <a:pt x="40" y="15"/>
                      <a:pt x="40" y="17"/>
                    </a:cubicBezTo>
                    <a:cubicBezTo>
                      <a:pt x="40" y="18"/>
                      <a:pt x="42" y="20"/>
                      <a:pt x="44" y="20"/>
                    </a:cubicBezTo>
                    <a:lnTo>
                      <a:pt x="44" y="19"/>
                    </a:lnTo>
                    <a:cubicBezTo>
                      <a:pt x="44" y="21"/>
                      <a:pt x="43" y="21"/>
                      <a:pt x="44" y="22"/>
                    </a:cubicBezTo>
                    <a:cubicBezTo>
                      <a:pt x="40" y="22"/>
                      <a:pt x="41" y="28"/>
                      <a:pt x="41" y="31"/>
                    </a:cubicBezTo>
                    <a:cubicBezTo>
                      <a:pt x="41" y="31"/>
                      <a:pt x="41" y="35"/>
                      <a:pt x="41" y="35"/>
                    </a:cubicBezTo>
                    <a:cubicBezTo>
                      <a:pt x="42" y="38"/>
                      <a:pt x="45" y="42"/>
                      <a:pt x="48" y="42"/>
                    </a:cubicBezTo>
                    <a:cubicBezTo>
                      <a:pt x="48" y="42"/>
                      <a:pt x="51" y="41"/>
                      <a:pt x="52" y="41"/>
                    </a:cubicBezTo>
                    <a:cubicBezTo>
                      <a:pt x="52" y="40"/>
                      <a:pt x="55" y="41"/>
                      <a:pt x="56" y="41"/>
                    </a:cubicBezTo>
                    <a:cubicBezTo>
                      <a:pt x="58" y="39"/>
                      <a:pt x="57" y="37"/>
                      <a:pt x="58" y="34"/>
                    </a:cubicBezTo>
                    <a:cubicBezTo>
                      <a:pt x="59" y="33"/>
                      <a:pt x="64" y="33"/>
                      <a:pt x="66" y="33"/>
                    </a:cubicBezTo>
                    <a:cubicBezTo>
                      <a:pt x="67" y="33"/>
                      <a:pt x="67" y="33"/>
                      <a:pt x="68" y="33"/>
                    </a:cubicBezTo>
                    <a:cubicBezTo>
                      <a:pt x="68" y="33"/>
                      <a:pt x="68" y="34"/>
                      <a:pt x="68" y="34"/>
                    </a:cubicBezTo>
                    <a:cubicBezTo>
                      <a:pt x="67" y="35"/>
                      <a:pt x="65" y="35"/>
                      <a:pt x="65" y="40"/>
                    </a:cubicBezTo>
                    <a:cubicBezTo>
                      <a:pt x="64" y="41"/>
                      <a:pt x="64" y="42"/>
                      <a:pt x="64" y="43"/>
                    </a:cubicBezTo>
                    <a:cubicBezTo>
                      <a:pt x="63" y="43"/>
                      <a:pt x="62" y="43"/>
                      <a:pt x="61" y="43"/>
                    </a:cubicBezTo>
                    <a:cubicBezTo>
                      <a:pt x="61" y="43"/>
                      <a:pt x="60" y="43"/>
                      <a:pt x="59" y="43"/>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53" name="Freeform 153"/>
              <p:cNvSpPr>
                <a:spLocks/>
              </p:cNvSpPr>
              <p:nvPr/>
            </p:nvSpPr>
            <p:spPr bwMode="auto">
              <a:xfrm>
                <a:off x="4632" y="2593"/>
                <a:ext cx="187" cy="180"/>
              </a:xfrm>
              <a:custGeom>
                <a:avLst/>
                <a:gdLst>
                  <a:gd name="T0" fmla="*/ 24 w 26"/>
                  <a:gd name="T1" fmla="*/ 1 h 24"/>
                  <a:gd name="T2" fmla="*/ 22 w 26"/>
                  <a:gd name="T3" fmla="*/ 3 h 24"/>
                  <a:gd name="T4" fmla="*/ 23 w 26"/>
                  <a:gd name="T5" fmla="*/ 3 h 24"/>
                  <a:gd name="T6" fmla="*/ 26 w 26"/>
                  <a:gd name="T7" fmla="*/ 10 h 24"/>
                  <a:gd name="T8" fmla="*/ 24 w 26"/>
                  <a:gd name="T9" fmla="*/ 10 h 24"/>
                  <a:gd name="T10" fmla="*/ 23 w 26"/>
                  <a:gd name="T11" fmla="*/ 12 h 24"/>
                  <a:gd name="T12" fmla="*/ 24 w 26"/>
                  <a:gd name="T13" fmla="*/ 14 h 24"/>
                  <a:gd name="T14" fmla="*/ 20 w 26"/>
                  <a:gd name="T15" fmla="*/ 16 h 24"/>
                  <a:gd name="T16" fmla="*/ 20 w 26"/>
                  <a:gd name="T17" fmla="*/ 19 h 24"/>
                  <a:gd name="T18" fmla="*/ 16 w 26"/>
                  <a:gd name="T19" fmla="*/ 24 h 24"/>
                  <a:gd name="T20" fmla="*/ 16 w 26"/>
                  <a:gd name="T21" fmla="*/ 24 h 24"/>
                  <a:gd name="T22" fmla="*/ 15 w 26"/>
                  <a:gd name="T23" fmla="*/ 22 h 24"/>
                  <a:gd name="T24" fmla="*/ 11 w 26"/>
                  <a:gd name="T25" fmla="*/ 22 h 24"/>
                  <a:gd name="T26" fmla="*/ 11 w 26"/>
                  <a:gd name="T27" fmla="*/ 22 h 24"/>
                  <a:gd name="T28" fmla="*/ 10 w 26"/>
                  <a:gd name="T29" fmla="*/ 22 h 24"/>
                  <a:gd name="T30" fmla="*/ 10 w 26"/>
                  <a:gd name="T31" fmla="*/ 22 h 24"/>
                  <a:gd name="T32" fmla="*/ 7 w 26"/>
                  <a:gd name="T33" fmla="*/ 21 h 24"/>
                  <a:gd name="T34" fmla="*/ 4 w 26"/>
                  <a:gd name="T35" fmla="*/ 21 h 24"/>
                  <a:gd name="T36" fmla="*/ 0 w 26"/>
                  <a:gd name="T37" fmla="*/ 11 h 24"/>
                  <a:gd name="T38" fmla="*/ 2 w 26"/>
                  <a:gd name="T39" fmla="*/ 7 h 24"/>
                  <a:gd name="T40" fmla="*/ 4 w 26"/>
                  <a:gd name="T41" fmla="*/ 7 h 24"/>
                  <a:gd name="T42" fmla="*/ 6 w 26"/>
                  <a:gd name="T43" fmla="*/ 11 h 24"/>
                  <a:gd name="T44" fmla="*/ 11 w 26"/>
                  <a:gd name="T45" fmla="*/ 9 h 24"/>
                  <a:gd name="T46" fmla="*/ 14 w 26"/>
                  <a:gd name="T47" fmla="*/ 9 h 24"/>
                  <a:gd name="T48" fmla="*/ 14 w 26"/>
                  <a:gd name="T49" fmla="*/ 9 h 24"/>
                  <a:gd name="T50" fmla="*/ 15 w 26"/>
                  <a:gd name="T51" fmla="*/ 9 h 24"/>
                  <a:gd name="T52" fmla="*/ 15 w 26"/>
                  <a:gd name="T53" fmla="*/ 9 h 24"/>
                  <a:gd name="T54" fmla="*/ 16 w 26"/>
                  <a:gd name="T55" fmla="*/ 8 h 24"/>
                  <a:gd name="T56" fmla="*/ 19 w 26"/>
                  <a:gd name="T57" fmla="*/ 2 h 24"/>
                  <a:gd name="T58" fmla="*/ 21 w 26"/>
                  <a:gd name="T59" fmla="*/ 0 h 24"/>
                  <a:gd name="T60" fmla="*/ 24 w 26"/>
                  <a:gd name="T61" fmla="*/ 1 h 24"/>
                  <a:gd name="T62" fmla="*/ 24 w 26"/>
                  <a:gd name="T63" fmla="*/ 1 h 24"/>
                  <a:gd name="T64" fmla="*/ 24 w 26"/>
                  <a:gd name="T65" fmla="*/ 1 h 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
                  <a:gd name="T100" fmla="*/ 0 h 24"/>
                  <a:gd name="T101" fmla="*/ 26 w 26"/>
                  <a:gd name="T102" fmla="*/ 24 h 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 h="24">
                    <a:moveTo>
                      <a:pt x="24" y="1"/>
                    </a:moveTo>
                    <a:cubicBezTo>
                      <a:pt x="24" y="2"/>
                      <a:pt x="22" y="2"/>
                      <a:pt x="22" y="3"/>
                    </a:cubicBezTo>
                    <a:cubicBezTo>
                      <a:pt x="22" y="3"/>
                      <a:pt x="22" y="3"/>
                      <a:pt x="23" y="3"/>
                    </a:cubicBezTo>
                    <a:cubicBezTo>
                      <a:pt x="23" y="7"/>
                      <a:pt x="26" y="8"/>
                      <a:pt x="26" y="10"/>
                    </a:cubicBezTo>
                    <a:cubicBezTo>
                      <a:pt x="26" y="10"/>
                      <a:pt x="25" y="10"/>
                      <a:pt x="24" y="10"/>
                    </a:cubicBezTo>
                    <a:cubicBezTo>
                      <a:pt x="23" y="11"/>
                      <a:pt x="23" y="12"/>
                      <a:pt x="23" y="12"/>
                    </a:cubicBezTo>
                    <a:cubicBezTo>
                      <a:pt x="23" y="13"/>
                      <a:pt x="24" y="13"/>
                      <a:pt x="24" y="14"/>
                    </a:cubicBezTo>
                    <a:cubicBezTo>
                      <a:pt x="24" y="15"/>
                      <a:pt x="21" y="15"/>
                      <a:pt x="20" y="16"/>
                    </a:cubicBezTo>
                    <a:cubicBezTo>
                      <a:pt x="20" y="17"/>
                      <a:pt x="20" y="19"/>
                      <a:pt x="20" y="19"/>
                    </a:cubicBezTo>
                    <a:cubicBezTo>
                      <a:pt x="20" y="24"/>
                      <a:pt x="17" y="22"/>
                      <a:pt x="16" y="24"/>
                    </a:cubicBezTo>
                    <a:cubicBezTo>
                      <a:pt x="16" y="24"/>
                      <a:pt x="16" y="24"/>
                      <a:pt x="16" y="24"/>
                    </a:cubicBezTo>
                    <a:cubicBezTo>
                      <a:pt x="14" y="24"/>
                      <a:pt x="15" y="23"/>
                      <a:pt x="15" y="22"/>
                    </a:cubicBezTo>
                    <a:cubicBezTo>
                      <a:pt x="13" y="22"/>
                      <a:pt x="12" y="22"/>
                      <a:pt x="11" y="22"/>
                    </a:cubicBezTo>
                    <a:lnTo>
                      <a:pt x="10" y="22"/>
                    </a:lnTo>
                    <a:cubicBezTo>
                      <a:pt x="9" y="22"/>
                      <a:pt x="8" y="21"/>
                      <a:pt x="7" y="21"/>
                    </a:cubicBezTo>
                    <a:cubicBezTo>
                      <a:pt x="7" y="21"/>
                      <a:pt x="4" y="21"/>
                      <a:pt x="4" y="21"/>
                    </a:cubicBezTo>
                    <a:cubicBezTo>
                      <a:pt x="3" y="12"/>
                      <a:pt x="2" y="17"/>
                      <a:pt x="0" y="11"/>
                    </a:cubicBezTo>
                    <a:cubicBezTo>
                      <a:pt x="0" y="10"/>
                      <a:pt x="2" y="7"/>
                      <a:pt x="2" y="7"/>
                    </a:cubicBezTo>
                    <a:cubicBezTo>
                      <a:pt x="2" y="7"/>
                      <a:pt x="3" y="7"/>
                      <a:pt x="4" y="7"/>
                    </a:cubicBezTo>
                    <a:cubicBezTo>
                      <a:pt x="4" y="8"/>
                      <a:pt x="5" y="11"/>
                      <a:pt x="6" y="11"/>
                    </a:cubicBezTo>
                    <a:cubicBezTo>
                      <a:pt x="8" y="11"/>
                      <a:pt x="10" y="10"/>
                      <a:pt x="11" y="9"/>
                    </a:cubicBezTo>
                    <a:cubicBezTo>
                      <a:pt x="12" y="9"/>
                      <a:pt x="13" y="9"/>
                      <a:pt x="14" y="9"/>
                    </a:cubicBezTo>
                    <a:lnTo>
                      <a:pt x="15" y="9"/>
                    </a:lnTo>
                    <a:cubicBezTo>
                      <a:pt x="15" y="8"/>
                      <a:pt x="16" y="8"/>
                      <a:pt x="16" y="8"/>
                    </a:cubicBezTo>
                    <a:cubicBezTo>
                      <a:pt x="18" y="7"/>
                      <a:pt x="19" y="4"/>
                      <a:pt x="19" y="2"/>
                    </a:cubicBezTo>
                    <a:cubicBezTo>
                      <a:pt x="19" y="1"/>
                      <a:pt x="20" y="0"/>
                      <a:pt x="21" y="0"/>
                    </a:cubicBezTo>
                    <a:cubicBezTo>
                      <a:pt x="21" y="0"/>
                      <a:pt x="23" y="1"/>
                      <a:pt x="24" y="1"/>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54" name="Freeform 154"/>
              <p:cNvSpPr>
                <a:spLocks/>
              </p:cNvSpPr>
              <p:nvPr/>
            </p:nvSpPr>
            <p:spPr bwMode="auto">
              <a:xfrm>
                <a:off x="1587" y="3838"/>
                <a:ext cx="59" cy="66"/>
              </a:xfrm>
              <a:custGeom>
                <a:avLst/>
                <a:gdLst>
                  <a:gd name="T0" fmla="*/ 0 w 8"/>
                  <a:gd name="T1" fmla="*/ 0 h 8"/>
                  <a:gd name="T2" fmla="*/ 3 w 8"/>
                  <a:gd name="T3" fmla="*/ 7 h 8"/>
                  <a:gd name="T4" fmla="*/ 8 w 8"/>
                  <a:gd name="T5" fmla="*/ 7 h 8"/>
                  <a:gd name="T6" fmla="*/ 0 w 8"/>
                  <a:gd name="T7" fmla="*/ 0 h 8"/>
                  <a:gd name="T8" fmla="*/ 0 w 8"/>
                  <a:gd name="T9" fmla="*/ 0 h 8"/>
                  <a:gd name="T10" fmla="*/ 0 w 8"/>
                  <a:gd name="T11" fmla="*/ 0 h 8"/>
                  <a:gd name="T12" fmla="*/ 0 w 8"/>
                  <a:gd name="T13" fmla="*/ 0 h 8"/>
                  <a:gd name="T14" fmla="*/ 0 60000 65536"/>
                  <a:gd name="T15" fmla="*/ 0 60000 65536"/>
                  <a:gd name="T16" fmla="*/ 0 60000 65536"/>
                  <a:gd name="T17" fmla="*/ 0 60000 65536"/>
                  <a:gd name="T18" fmla="*/ 0 60000 65536"/>
                  <a:gd name="T19" fmla="*/ 0 60000 65536"/>
                  <a:gd name="T20" fmla="*/ 0 60000 65536"/>
                  <a:gd name="T21" fmla="*/ 0 w 8"/>
                  <a:gd name="T22" fmla="*/ 0 h 8"/>
                  <a:gd name="T23" fmla="*/ 8 w 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8">
                    <a:moveTo>
                      <a:pt x="0" y="0"/>
                    </a:moveTo>
                    <a:cubicBezTo>
                      <a:pt x="0" y="3"/>
                      <a:pt x="2" y="6"/>
                      <a:pt x="3" y="7"/>
                    </a:cubicBezTo>
                    <a:cubicBezTo>
                      <a:pt x="4" y="8"/>
                      <a:pt x="6" y="7"/>
                      <a:pt x="8" y="7"/>
                    </a:cubicBezTo>
                    <a:cubicBezTo>
                      <a:pt x="5" y="7"/>
                      <a:pt x="1" y="3"/>
                      <a:pt x="0" y="0"/>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55" name="Freeform 155"/>
              <p:cNvSpPr>
                <a:spLocks/>
              </p:cNvSpPr>
              <p:nvPr/>
            </p:nvSpPr>
            <p:spPr bwMode="auto">
              <a:xfrm>
                <a:off x="1709" y="2691"/>
                <a:ext cx="66" cy="43"/>
              </a:xfrm>
              <a:custGeom>
                <a:avLst/>
                <a:gdLst>
                  <a:gd name="T0" fmla="*/ 7 w 9"/>
                  <a:gd name="T1" fmla="*/ 2 h 6"/>
                  <a:gd name="T2" fmla="*/ 5 w 9"/>
                  <a:gd name="T3" fmla="*/ 1 h 6"/>
                  <a:gd name="T4" fmla="*/ 2 w 9"/>
                  <a:gd name="T5" fmla="*/ 2 h 6"/>
                  <a:gd name="T6" fmla="*/ 0 w 9"/>
                  <a:gd name="T7" fmla="*/ 4 h 6"/>
                  <a:gd name="T8" fmla="*/ 4 w 9"/>
                  <a:gd name="T9" fmla="*/ 6 h 6"/>
                  <a:gd name="T10" fmla="*/ 7 w 9"/>
                  <a:gd name="T11" fmla="*/ 4 h 6"/>
                  <a:gd name="T12" fmla="*/ 7 w 9"/>
                  <a:gd name="T13" fmla="*/ 4 h 6"/>
                  <a:gd name="T14" fmla="*/ 9 w 9"/>
                  <a:gd name="T15" fmla="*/ 2 h 6"/>
                  <a:gd name="T16" fmla="*/ 7 w 9"/>
                  <a:gd name="T17" fmla="*/ 2 h 6"/>
                  <a:gd name="T18" fmla="*/ 7 w 9"/>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7" y="2"/>
                    </a:moveTo>
                    <a:cubicBezTo>
                      <a:pt x="6" y="2"/>
                      <a:pt x="6" y="1"/>
                      <a:pt x="5" y="1"/>
                    </a:cubicBezTo>
                    <a:cubicBezTo>
                      <a:pt x="4" y="1"/>
                      <a:pt x="2" y="0"/>
                      <a:pt x="2" y="2"/>
                    </a:cubicBezTo>
                    <a:cubicBezTo>
                      <a:pt x="2" y="2"/>
                      <a:pt x="0" y="4"/>
                      <a:pt x="0" y="4"/>
                    </a:cubicBezTo>
                    <a:cubicBezTo>
                      <a:pt x="3" y="4"/>
                      <a:pt x="2" y="6"/>
                      <a:pt x="4" y="6"/>
                    </a:cubicBezTo>
                    <a:cubicBezTo>
                      <a:pt x="6" y="6"/>
                      <a:pt x="7" y="6"/>
                      <a:pt x="7" y="4"/>
                    </a:cubicBezTo>
                    <a:lnTo>
                      <a:pt x="9" y="2"/>
                    </a:lnTo>
                    <a:lnTo>
                      <a:pt x="7" y="2"/>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56" name="Freeform 156"/>
              <p:cNvSpPr>
                <a:spLocks/>
              </p:cNvSpPr>
              <p:nvPr/>
            </p:nvSpPr>
            <p:spPr bwMode="auto">
              <a:xfrm>
                <a:off x="1662" y="2578"/>
                <a:ext cx="47" cy="74"/>
              </a:xfrm>
              <a:custGeom>
                <a:avLst/>
                <a:gdLst>
                  <a:gd name="T0" fmla="*/ 0 w 7"/>
                  <a:gd name="T1" fmla="*/ 9 h 10"/>
                  <a:gd name="T2" fmla="*/ 4 w 7"/>
                  <a:gd name="T3" fmla="*/ 10 h 10"/>
                  <a:gd name="T4" fmla="*/ 4 w 7"/>
                  <a:gd name="T5" fmla="*/ 10 h 10"/>
                  <a:gd name="T6" fmla="*/ 7 w 7"/>
                  <a:gd name="T7" fmla="*/ 5 h 10"/>
                  <a:gd name="T8" fmla="*/ 3 w 7"/>
                  <a:gd name="T9" fmla="*/ 0 h 10"/>
                  <a:gd name="T10" fmla="*/ 1 w 7"/>
                  <a:gd name="T11" fmla="*/ 0 h 10"/>
                  <a:gd name="T12" fmla="*/ 0 w 7"/>
                  <a:gd name="T13" fmla="*/ 2 h 10"/>
                  <a:gd name="T14" fmla="*/ 2 w 7"/>
                  <a:gd name="T15" fmla="*/ 7 h 10"/>
                  <a:gd name="T16" fmla="*/ 0 w 7"/>
                  <a:gd name="T17" fmla="*/ 9 h 10"/>
                  <a:gd name="T18" fmla="*/ 0 w 7"/>
                  <a:gd name="T19" fmla="*/ 9 h 10"/>
                  <a:gd name="T20" fmla="*/ 0 w 7"/>
                  <a:gd name="T21" fmla="*/ 9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0"/>
                  <a:gd name="T35" fmla="*/ 7 w 7"/>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0">
                    <a:moveTo>
                      <a:pt x="0" y="9"/>
                    </a:moveTo>
                    <a:lnTo>
                      <a:pt x="4" y="10"/>
                    </a:lnTo>
                    <a:cubicBezTo>
                      <a:pt x="5" y="10"/>
                      <a:pt x="7" y="5"/>
                      <a:pt x="7" y="5"/>
                    </a:cubicBezTo>
                    <a:cubicBezTo>
                      <a:pt x="5" y="4"/>
                      <a:pt x="3" y="2"/>
                      <a:pt x="3" y="0"/>
                    </a:cubicBezTo>
                    <a:cubicBezTo>
                      <a:pt x="1" y="0"/>
                      <a:pt x="2" y="0"/>
                      <a:pt x="1" y="0"/>
                    </a:cubicBezTo>
                    <a:cubicBezTo>
                      <a:pt x="1" y="0"/>
                      <a:pt x="0" y="1"/>
                      <a:pt x="0" y="2"/>
                    </a:cubicBezTo>
                    <a:cubicBezTo>
                      <a:pt x="0" y="4"/>
                      <a:pt x="2" y="5"/>
                      <a:pt x="2" y="7"/>
                    </a:cubicBezTo>
                    <a:cubicBezTo>
                      <a:pt x="2" y="8"/>
                      <a:pt x="1" y="8"/>
                      <a:pt x="0" y="9"/>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57" name="Freeform 157"/>
              <p:cNvSpPr>
                <a:spLocks/>
              </p:cNvSpPr>
              <p:nvPr/>
            </p:nvSpPr>
            <p:spPr bwMode="auto">
              <a:xfrm>
                <a:off x="1313" y="2272"/>
                <a:ext cx="47" cy="40"/>
              </a:xfrm>
              <a:custGeom>
                <a:avLst/>
                <a:gdLst>
                  <a:gd name="T0" fmla="*/ 6 w 7"/>
                  <a:gd name="T1" fmla="*/ 5 h 5"/>
                  <a:gd name="T2" fmla="*/ 2 w 7"/>
                  <a:gd name="T3" fmla="*/ 5 h 5"/>
                  <a:gd name="T4" fmla="*/ 0 w 7"/>
                  <a:gd name="T5" fmla="*/ 4 h 5"/>
                  <a:gd name="T6" fmla="*/ 2 w 7"/>
                  <a:gd name="T7" fmla="*/ 3 h 5"/>
                  <a:gd name="T8" fmla="*/ 4 w 7"/>
                  <a:gd name="T9" fmla="*/ 3 h 5"/>
                  <a:gd name="T10" fmla="*/ 4 w 7"/>
                  <a:gd name="T11" fmla="*/ 1 h 5"/>
                  <a:gd name="T12" fmla="*/ 2 w 7"/>
                  <a:gd name="T13" fmla="*/ 0 h 5"/>
                  <a:gd name="T14" fmla="*/ 2 w 7"/>
                  <a:gd name="T15" fmla="*/ 0 h 5"/>
                  <a:gd name="T16" fmla="*/ 6 w 7"/>
                  <a:gd name="T17" fmla="*/ 0 h 5"/>
                  <a:gd name="T18" fmla="*/ 6 w 7"/>
                  <a:gd name="T19" fmla="*/ 0 h 5"/>
                  <a:gd name="T20" fmla="*/ 6 w 7"/>
                  <a:gd name="T21" fmla="*/ 3 h 5"/>
                  <a:gd name="T22" fmla="*/ 6 w 7"/>
                  <a:gd name="T23" fmla="*/ 3 h 5"/>
                  <a:gd name="T24" fmla="*/ 6 w 7"/>
                  <a:gd name="T25" fmla="*/ 5 h 5"/>
                  <a:gd name="T26" fmla="*/ 6 w 7"/>
                  <a:gd name="T27" fmla="*/ 5 h 5"/>
                  <a:gd name="T28" fmla="*/ 6 w 7"/>
                  <a:gd name="T29" fmla="*/ 5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
                  <a:gd name="T46" fmla="*/ 0 h 5"/>
                  <a:gd name="T47" fmla="*/ 7 w 7"/>
                  <a:gd name="T48" fmla="*/ 5 h 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 h="5">
                    <a:moveTo>
                      <a:pt x="6" y="5"/>
                    </a:moveTo>
                    <a:cubicBezTo>
                      <a:pt x="5" y="5"/>
                      <a:pt x="4" y="4"/>
                      <a:pt x="2" y="5"/>
                    </a:cubicBezTo>
                    <a:cubicBezTo>
                      <a:pt x="1" y="5"/>
                      <a:pt x="0" y="4"/>
                      <a:pt x="0" y="4"/>
                    </a:cubicBezTo>
                    <a:cubicBezTo>
                      <a:pt x="0" y="3"/>
                      <a:pt x="1" y="3"/>
                      <a:pt x="2" y="3"/>
                    </a:cubicBezTo>
                    <a:cubicBezTo>
                      <a:pt x="3" y="3"/>
                      <a:pt x="3" y="3"/>
                      <a:pt x="4" y="3"/>
                    </a:cubicBezTo>
                    <a:cubicBezTo>
                      <a:pt x="4" y="3"/>
                      <a:pt x="4" y="1"/>
                      <a:pt x="4" y="1"/>
                    </a:cubicBezTo>
                    <a:cubicBezTo>
                      <a:pt x="3" y="1"/>
                      <a:pt x="2" y="1"/>
                      <a:pt x="2" y="0"/>
                    </a:cubicBezTo>
                    <a:lnTo>
                      <a:pt x="6" y="0"/>
                    </a:lnTo>
                    <a:cubicBezTo>
                      <a:pt x="6" y="2"/>
                      <a:pt x="7" y="3"/>
                      <a:pt x="6" y="3"/>
                    </a:cubicBezTo>
                    <a:lnTo>
                      <a:pt x="6" y="5"/>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58" name="Freeform 158"/>
              <p:cNvSpPr>
                <a:spLocks/>
              </p:cNvSpPr>
              <p:nvPr/>
            </p:nvSpPr>
            <p:spPr bwMode="auto">
              <a:xfrm>
                <a:off x="1560" y="3834"/>
                <a:ext cx="94" cy="74"/>
              </a:xfrm>
              <a:custGeom>
                <a:avLst/>
                <a:gdLst>
                  <a:gd name="T0" fmla="*/ 12 w 13"/>
                  <a:gd name="T1" fmla="*/ 8 h 10"/>
                  <a:gd name="T2" fmla="*/ 7 w 13"/>
                  <a:gd name="T3" fmla="*/ 8 h 10"/>
                  <a:gd name="T4" fmla="*/ 4 w 13"/>
                  <a:gd name="T5" fmla="*/ 1 h 10"/>
                  <a:gd name="T6" fmla="*/ 4 w 13"/>
                  <a:gd name="T7" fmla="*/ 1 h 10"/>
                  <a:gd name="T8" fmla="*/ 4 w 13"/>
                  <a:gd name="T9" fmla="*/ 1 h 10"/>
                  <a:gd name="T10" fmla="*/ 2 w 13"/>
                  <a:gd name="T11" fmla="*/ 0 h 10"/>
                  <a:gd name="T12" fmla="*/ 2 w 13"/>
                  <a:gd name="T13" fmla="*/ 3 h 10"/>
                  <a:gd name="T14" fmla="*/ 2 w 13"/>
                  <a:gd name="T15" fmla="*/ 3 h 10"/>
                  <a:gd name="T16" fmla="*/ 0 w 13"/>
                  <a:gd name="T17" fmla="*/ 4 h 10"/>
                  <a:gd name="T18" fmla="*/ 2 w 13"/>
                  <a:gd name="T19" fmla="*/ 6 h 10"/>
                  <a:gd name="T20" fmla="*/ 4 w 13"/>
                  <a:gd name="T21" fmla="*/ 7 h 10"/>
                  <a:gd name="T22" fmla="*/ 5 w 13"/>
                  <a:gd name="T23" fmla="*/ 8 h 10"/>
                  <a:gd name="T24" fmla="*/ 7 w 13"/>
                  <a:gd name="T25" fmla="*/ 9 h 10"/>
                  <a:gd name="T26" fmla="*/ 10 w 13"/>
                  <a:gd name="T27" fmla="*/ 9 h 10"/>
                  <a:gd name="T28" fmla="*/ 10 w 13"/>
                  <a:gd name="T29" fmla="*/ 9 h 10"/>
                  <a:gd name="T30" fmla="*/ 13 w 13"/>
                  <a:gd name="T31" fmla="*/ 8 h 10"/>
                  <a:gd name="T32" fmla="*/ 12 w 13"/>
                  <a:gd name="T33" fmla="*/ 8 h 10"/>
                  <a:gd name="T34" fmla="*/ 12 w 13"/>
                  <a:gd name="T35" fmla="*/ 8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
                  <a:gd name="T55" fmla="*/ 0 h 10"/>
                  <a:gd name="T56" fmla="*/ 13 w 13"/>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 h="10">
                    <a:moveTo>
                      <a:pt x="12" y="8"/>
                    </a:moveTo>
                    <a:cubicBezTo>
                      <a:pt x="10" y="8"/>
                      <a:pt x="8" y="9"/>
                      <a:pt x="7" y="8"/>
                    </a:cubicBezTo>
                    <a:cubicBezTo>
                      <a:pt x="6" y="7"/>
                      <a:pt x="4" y="4"/>
                      <a:pt x="4" y="1"/>
                    </a:cubicBezTo>
                    <a:lnTo>
                      <a:pt x="2" y="0"/>
                    </a:lnTo>
                    <a:lnTo>
                      <a:pt x="2" y="3"/>
                    </a:lnTo>
                    <a:cubicBezTo>
                      <a:pt x="2" y="3"/>
                      <a:pt x="0" y="4"/>
                      <a:pt x="0" y="4"/>
                    </a:cubicBezTo>
                    <a:cubicBezTo>
                      <a:pt x="0" y="4"/>
                      <a:pt x="2" y="6"/>
                      <a:pt x="2" y="6"/>
                    </a:cubicBezTo>
                    <a:cubicBezTo>
                      <a:pt x="2" y="7"/>
                      <a:pt x="3" y="7"/>
                      <a:pt x="4" y="7"/>
                    </a:cubicBezTo>
                    <a:cubicBezTo>
                      <a:pt x="4" y="8"/>
                      <a:pt x="5" y="7"/>
                      <a:pt x="5" y="8"/>
                    </a:cubicBezTo>
                    <a:cubicBezTo>
                      <a:pt x="5" y="10"/>
                      <a:pt x="5" y="9"/>
                      <a:pt x="7" y="9"/>
                    </a:cubicBezTo>
                    <a:cubicBezTo>
                      <a:pt x="9" y="9"/>
                      <a:pt x="8" y="9"/>
                      <a:pt x="10" y="9"/>
                    </a:cubicBezTo>
                    <a:lnTo>
                      <a:pt x="13" y="8"/>
                    </a:lnTo>
                    <a:lnTo>
                      <a:pt x="12" y="8"/>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59" name="Freeform 159"/>
              <p:cNvSpPr>
                <a:spLocks/>
              </p:cNvSpPr>
              <p:nvPr/>
            </p:nvSpPr>
            <p:spPr bwMode="auto">
              <a:xfrm>
                <a:off x="1239" y="2292"/>
                <a:ext cx="35" cy="27"/>
              </a:xfrm>
              <a:custGeom>
                <a:avLst/>
                <a:gdLst>
                  <a:gd name="T0" fmla="*/ 0 w 5"/>
                  <a:gd name="T1" fmla="*/ 1 h 3"/>
                  <a:gd name="T2" fmla="*/ 5 w 5"/>
                  <a:gd name="T3" fmla="*/ 3 h 3"/>
                  <a:gd name="T4" fmla="*/ 5 w 5"/>
                  <a:gd name="T5" fmla="*/ 3 h 3"/>
                  <a:gd name="T6" fmla="*/ 5 w 5"/>
                  <a:gd name="T7" fmla="*/ 2 h 3"/>
                  <a:gd name="T8" fmla="*/ 5 w 5"/>
                  <a:gd name="T9" fmla="*/ 2 h 3"/>
                  <a:gd name="T10" fmla="*/ 2 w 5"/>
                  <a:gd name="T11" fmla="*/ 0 h 3"/>
                  <a:gd name="T12" fmla="*/ 0 w 5"/>
                  <a:gd name="T13" fmla="*/ 1 h 3"/>
                  <a:gd name="T14" fmla="*/ 0 w 5"/>
                  <a:gd name="T15" fmla="*/ 1 h 3"/>
                  <a:gd name="T16" fmla="*/ 0 w 5"/>
                  <a:gd name="T17" fmla="*/ 1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3"/>
                  <a:gd name="T29" fmla="*/ 5 w 5"/>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3">
                    <a:moveTo>
                      <a:pt x="0" y="1"/>
                    </a:moveTo>
                    <a:cubicBezTo>
                      <a:pt x="0" y="3"/>
                      <a:pt x="3" y="2"/>
                      <a:pt x="5" y="3"/>
                    </a:cubicBezTo>
                    <a:lnTo>
                      <a:pt x="5" y="2"/>
                    </a:lnTo>
                    <a:cubicBezTo>
                      <a:pt x="4" y="2"/>
                      <a:pt x="3" y="0"/>
                      <a:pt x="2" y="0"/>
                    </a:cubicBezTo>
                    <a:cubicBezTo>
                      <a:pt x="2" y="0"/>
                      <a:pt x="0" y="1"/>
                      <a:pt x="0" y="1"/>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60" name="Freeform 160"/>
              <p:cNvSpPr>
                <a:spLocks/>
              </p:cNvSpPr>
              <p:nvPr/>
            </p:nvSpPr>
            <p:spPr bwMode="auto">
              <a:xfrm>
                <a:off x="1129" y="2202"/>
                <a:ext cx="184" cy="74"/>
              </a:xfrm>
              <a:custGeom>
                <a:avLst/>
                <a:gdLst>
                  <a:gd name="T0" fmla="*/ 6 w 25"/>
                  <a:gd name="T1" fmla="*/ 0 h 10"/>
                  <a:gd name="T2" fmla="*/ 2 w 25"/>
                  <a:gd name="T3" fmla="*/ 1 h 10"/>
                  <a:gd name="T4" fmla="*/ 0 w 25"/>
                  <a:gd name="T5" fmla="*/ 4 h 10"/>
                  <a:gd name="T6" fmla="*/ 6 w 25"/>
                  <a:gd name="T7" fmla="*/ 1 h 10"/>
                  <a:gd name="T8" fmla="*/ 6 w 25"/>
                  <a:gd name="T9" fmla="*/ 1 h 10"/>
                  <a:gd name="T10" fmla="*/ 8 w 25"/>
                  <a:gd name="T11" fmla="*/ 1 h 10"/>
                  <a:gd name="T12" fmla="*/ 8 w 25"/>
                  <a:gd name="T13" fmla="*/ 1 h 10"/>
                  <a:gd name="T14" fmla="*/ 10 w 25"/>
                  <a:gd name="T15" fmla="*/ 3 h 10"/>
                  <a:gd name="T16" fmla="*/ 17 w 25"/>
                  <a:gd name="T17" fmla="*/ 5 h 10"/>
                  <a:gd name="T18" fmla="*/ 19 w 25"/>
                  <a:gd name="T19" fmla="*/ 7 h 10"/>
                  <a:gd name="T20" fmla="*/ 18 w 25"/>
                  <a:gd name="T21" fmla="*/ 9 h 10"/>
                  <a:gd name="T22" fmla="*/ 20 w 25"/>
                  <a:gd name="T23" fmla="*/ 9 h 10"/>
                  <a:gd name="T24" fmla="*/ 20 w 25"/>
                  <a:gd name="T25" fmla="*/ 9 h 10"/>
                  <a:gd name="T26" fmla="*/ 25 w 25"/>
                  <a:gd name="T27" fmla="*/ 9 h 10"/>
                  <a:gd name="T28" fmla="*/ 25 w 25"/>
                  <a:gd name="T29" fmla="*/ 9 h 10"/>
                  <a:gd name="T30" fmla="*/ 25 w 25"/>
                  <a:gd name="T31" fmla="*/ 8 h 10"/>
                  <a:gd name="T32" fmla="*/ 25 w 25"/>
                  <a:gd name="T33" fmla="*/ 7 h 10"/>
                  <a:gd name="T34" fmla="*/ 16 w 25"/>
                  <a:gd name="T35" fmla="*/ 2 h 10"/>
                  <a:gd name="T36" fmla="*/ 13 w 25"/>
                  <a:gd name="T37" fmla="*/ 1 h 10"/>
                  <a:gd name="T38" fmla="*/ 13 w 25"/>
                  <a:gd name="T39" fmla="*/ 1 h 10"/>
                  <a:gd name="T40" fmla="*/ 6 w 25"/>
                  <a:gd name="T41" fmla="*/ 0 h 10"/>
                  <a:gd name="T42" fmla="*/ 6 w 25"/>
                  <a:gd name="T43" fmla="*/ 0 h 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
                  <a:gd name="T67" fmla="*/ 0 h 10"/>
                  <a:gd name="T68" fmla="*/ 25 w 25"/>
                  <a:gd name="T69" fmla="*/ 10 h 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 h="10">
                    <a:moveTo>
                      <a:pt x="6" y="0"/>
                    </a:moveTo>
                    <a:cubicBezTo>
                      <a:pt x="5" y="0"/>
                      <a:pt x="2" y="0"/>
                      <a:pt x="2" y="1"/>
                    </a:cubicBezTo>
                    <a:cubicBezTo>
                      <a:pt x="1" y="1"/>
                      <a:pt x="0" y="4"/>
                      <a:pt x="0" y="4"/>
                    </a:cubicBezTo>
                    <a:cubicBezTo>
                      <a:pt x="3" y="4"/>
                      <a:pt x="3" y="2"/>
                      <a:pt x="6" y="1"/>
                    </a:cubicBezTo>
                    <a:lnTo>
                      <a:pt x="8" y="1"/>
                    </a:lnTo>
                    <a:cubicBezTo>
                      <a:pt x="8" y="3"/>
                      <a:pt x="9" y="2"/>
                      <a:pt x="10" y="3"/>
                    </a:cubicBezTo>
                    <a:cubicBezTo>
                      <a:pt x="13" y="3"/>
                      <a:pt x="14" y="5"/>
                      <a:pt x="17" y="5"/>
                    </a:cubicBezTo>
                    <a:cubicBezTo>
                      <a:pt x="17" y="7"/>
                      <a:pt x="18" y="7"/>
                      <a:pt x="19" y="7"/>
                    </a:cubicBezTo>
                    <a:cubicBezTo>
                      <a:pt x="19" y="8"/>
                      <a:pt x="18" y="8"/>
                      <a:pt x="18" y="9"/>
                    </a:cubicBezTo>
                    <a:cubicBezTo>
                      <a:pt x="18" y="10"/>
                      <a:pt x="20" y="9"/>
                      <a:pt x="20" y="9"/>
                    </a:cubicBezTo>
                    <a:lnTo>
                      <a:pt x="25" y="9"/>
                    </a:lnTo>
                    <a:cubicBezTo>
                      <a:pt x="25" y="8"/>
                      <a:pt x="25" y="8"/>
                      <a:pt x="25" y="8"/>
                    </a:cubicBezTo>
                    <a:cubicBezTo>
                      <a:pt x="25" y="7"/>
                      <a:pt x="25" y="7"/>
                      <a:pt x="25" y="7"/>
                    </a:cubicBezTo>
                    <a:cubicBezTo>
                      <a:pt x="22" y="7"/>
                      <a:pt x="18" y="4"/>
                      <a:pt x="16" y="2"/>
                    </a:cubicBezTo>
                    <a:cubicBezTo>
                      <a:pt x="15" y="2"/>
                      <a:pt x="13" y="3"/>
                      <a:pt x="13" y="1"/>
                    </a:cubicBezTo>
                    <a:lnTo>
                      <a:pt x="6" y="0"/>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61" name="Freeform 161"/>
              <p:cNvSpPr>
                <a:spLocks/>
              </p:cNvSpPr>
              <p:nvPr/>
            </p:nvSpPr>
            <p:spPr bwMode="auto">
              <a:xfrm>
                <a:off x="1353" y="2272"/>
                <a:ext cx="62" cy="47"/>
              </a:xfrm>
              <a:custGeom>
                <a:avLst/>
                <a:gdLst>
                  <a:gd name="T0" fmla="*/ 2 w 9"/>
                  <a:gd name="T1" fmla="*/ 6 h 6"/>
                  <a:gd name="T2" fmla="*/ 9 w 9"/>
                  <a:gd name="T3" fmla="*/ 3 h 6"/>
                  <a:gd name="T4" fmla="*/ 2 w 9"/>
                  <a:gd name="T5" fmla="*/ 0 h 6"/>
                  <a:gd name="T6" fmla="*/ 2 w 9"/>
                  <a:gd name="T7" fmla="*/ 0 h 6"/>
                  <a:gd name="T8" fmla="*/ 0 w 9"/>
                  <a:gd name="T9" fmla="*/ 0 h 6"/>
                  <a:gd name="T10" fmla="*/ 0 w 9"/>
                  <a:gd name="T11" fmla="*/ 0 h 6"/>
                  <a:gd name="T12" fmla="*/ 0 w 9"/>
                  <a:gd name="T13" fmla="*/ 3 h 6"/>
                  <a:gd name="T14" fmla="*/ 0 w 9"/>
                  <a:gd name="T15" fmla="*/ 3 h 6"/>
                  <a:gd name="T16" fmla="*/ 0 w 9"/>
                  <a:gd name="T17" fmla="*/ 5 h 6"/>
                  <a:gd name="T18" fmla="*/ 0 w 9"/>
                  <a:gd name="T19" fmla="*/ 5 h 6"/>
                  <a:gd name="T20" fmla="*/ 2 w 9"/>
                  <a:gd name="T21" fmla="*/ 6 h 6"/>
                  <a:gd name="T22" fmla="*/ 2 w 9"/>
                  <a:gd name="T23" fmla="*/ 6 h 6"/>
                  <a:gd name="T24" fmla="*/ 2 w 9"/>
                  <a:gd name="T25" fmla="*/ 6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6"/>
                  <a:gd name="T41" fmla="*/ 9 w 9"/>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6">
                    <a:moveTo>
                      <a:pt x="2" y="6"/>
                    </a:moveTo>
                    <a:cubicBezTo>
                      <a:pt x="4" y="4"/>
                      <a:pt x="8" y="5"/>
                      <a:pt x="9" y="3"/>
                    </a:cubicBezTo>
                    <a:cubicBezTo>
                      <a:pt x="7" y="1"/>
                      <a:pt x="4" y="1"/>
                      <a:pt x="2" y="0"/>
                    </a:cubicBezTo>
                    <a:lnTo>
                      <a:pt x="0" y="0"/>
                    </a:lnTo>
                    <a:cubicBezTo>
                      <a:pt x="0" y="2"/>
                      <a:pt x="1" y="3"/>
                      <a:pt x="0" y="3"/>
                    </a:cubicBezTo>
                    <a:lnTo>
                      <a:pt x="0" y="5"/>
                    </a:lnTo>
                    <a:cubicBezTo>
                      <a:pt x="0" y="5"/>
                      <a:pt x="1" y="5"/>
                      <a:pt x="2" y="6"/>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62" name="Freeform 162"/>
              <p:cNvSpPr>
                <a:spLocks/>
              </p:cNvSpPr>
              <p:nvPr/>
            </p:nvSpPr>
            <p:spPr bwMode="auto">
              <a:xfrm>
                <a:off x="1036" y="2319"/>
                <a:ext cx="27" cy="51"/>
              </a:xfrm>
              <a:custGeom>
                <a:avLst/>
                <a:gdLst>
                  <a:gd name="T0" fmla="*/ 4 w 4"/>
                  <a:gd name="T1" fmla="*/ 0 h 7"/>
                  <a:gd name="T2" fmla="*/ 3 w 4"/>
                  <a:gd name="T3" fmla="*/ 0 h 7"/>
                  <a:gd name="T4" fmla="*/ 3 w 4"/>
                  <a:gd name="T5" fmla="*/ 1 h 7"/>
                  <a:gd name="T6" fmla="*/ 1 w 4"/>
                  <a:gd name="T7" fmla="*/ 7 h 7"/>
                  <a:gd name="T8" fmla="*/ 1 w 4"/>
                  <a:gd name="T9" fmla="*/ 7 h 7"/>
                  <a:gd name="T10" fmla="*/ 1 w 4"/>
                  <a:gd name="T11" fmla="*/ 6 h 7"/>
                  <a:gd name="T12" fmla="*/ 1 w 4"/>
                  <a:gd name="T13" fmla="*/ 6 h 7"/>
                  <a:gd name="T14" fmla="*/ 0 w 4"/>
                  <a:gd name="T15" fmla="*/ 7 h 7"/>
                  <a:gd name="T16" fmla="*/ 1 w 4"/>
                  <a:gd name="T17" fmla="*/ 2 h 7"/>
                  <a:gd name="T18" fmla="*/ 1 w 4"/>
                  <a:gd name="T19" fmla="*/ 2 h 7"/>
                  <a:gd name="T20" fmla="*/ 1 w 4"/>
                  <a:gd name="T21" fmla="*/ 0 h 7"/>
                  <a:gd name="T22" fmla="*/ 1 w 4"/>
                  <a:gd name="T23" fmla="*/ 0 h 7"/>
                  <a:gd name="T24" fmla="*/ 4 w 4"/>
                  <a:gd name="T25" fmla="*/ 0 h 7"/>
                  <a:gd name="T26" fmla="*/ 4 w 4"/>
                  <a:gd name="T27" fmla="*/ 0 h 7"/>
                  <a:gd name="T28" fmla="*/ 4 w 4"/>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
                  <a:gd name="T46" fmla="*/ 0 h 7"/>
                  <a:gd name="T47" fmla="*/ 4 w 4"/>
                  <a:gd name="T48" fmla="*/ 7 h 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 h="7">
                    <a:moveTo>
                      <a:pt x="4" y="0"/>
                    </a:moveTo>
                    <a:cubicBezTo>
                      <a:pt x="3" y="0"/>
                      <a:pt x="3" y="0"/>
                      <a:pt x="3" y="0"/>
                    </a:cubicBezTo>
                    <a:cubicBezTo>
                      <a:pt x="3" y="1"/>
                      <a:pt x="3" y="1"/>
                      <a:pt x="3" y="1"/>
                    </a:cubicBezTo>
                    <a:cubicBezTo>
                      <a:pt x="4" y="3"/>
                      <a:pt x="2" y="6"/>
                      <a:pt x="1" y="7"/>
                    </a:cubicBezTo>
                    <a:lnTo>
                      <a:pt x="1" y="6"/>
                    </a:lnTo>
                    <a:cubicBezTo>
                      <a:pt x="1" y="6"/>
                      <a:pt x="1" y="7"/>
                      <a:pt x="0" y="7"/>
                    </a:cubicBezTo>
                    <a:cubicBezTo>
                      <a:pt x="1" y="6"/>
                      <a:pt x="1" y="4"/>
                      <a:pt x="1" y="2"/>
                    </a:cubicBezTo>
                    <a:lnTo>
                      <a:pt x="1" y="0"/>
                    </a:lnTo>
                    <a:cubicBezTo>
                      <a:pt x="1" y="0"/>
                      <a:pt x="3" y="0"/>
                      <a:pt x="4" y="0"/>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63" name="Freeform 163"/>
              <p:cNvSpPr>
                <a:spLocks/>
              </p:cNvSpPr>
              <p:nvPr/>
            </p:nvSpPr>
            <p:spPr bwMode="auto">
              <a:xfrm>
                <a:off x="977" y="2319"/>
                <a:ext cx="74" cy="86"/>
              </a:xfrm>
              <a:custGeom>
                <a:avLst/>
                <a:gdLst>
                  <a:gd name="T0" fmla="*/ 0 w 10"/>
                  <a:gd name="T1" fmla="*/ 10 h 12"/>
                  <a:gd name="T2" fmla="*/ 2 w 10"/>
                  <a:gd name="T3" fmla="*/ 5 h 12"/>
                  <a:gd name="T4" fmla="*/ 6 w 10"/>
                  <a:gd name="T5" fmla="*/ 4 h 12"/>
                  <a:gd name="T6" fmla="*/ 3 w 10"/>
                  <a:gd name="T7" fmla="*/ 1 h 12"/>
                  <a:gd name="T8" fmla="*/ 7 w 10"/>
                  <a:gd name="T9" fmla="*/ 0 h 12"/>
                  <a:gd name="T10" fmla="*/ 9 w 10"/>
                  <a:gd name="T11" fmla="*/ 0 h 12"/>
                  <a:gd name="T12" fmla="*/ 9 w 10"/>
                  <a:gd name="T13" fmla="*/ 0 h 12"/>
                  <a:gd name="T14" fmla="*/ 9 w 10"/>
                  <a:gd name="T15" fmla="*/ 2 h 12"/>
                  <a:gd name="T16" fmla="*/ 9 w 10"/>
                  <a:gd name="T17" fmla="*/ 2 h 12"/>
                  <a:gd name="T18" fmla="*/ 8 w 10"/>
                  <a:gd name="T19" fmla="*/ 7 h 12"/>
                  <a:gd name="T20" fmla="*/ 9 w 10"/>
                  <a:gd name="T21" fmla="*/ 7 h 12"/>
                  <a:gd name="T22" fmla="*/ 9 w 10"/>
                  <a:gd name="T23" fmla="*/ 8 h 12"/>
                  <a:gd name="T24" fmla="*/ 5 w 10"/>
                  <a:gd name="T25" fmla="*/ 12 h 12"/>
                  <a:gd name="T26" fmla="*/ 0 w 10"/>
                  <a:gd name="T27" fmla="*/ 10 h 12"/>
                  <a:gd name="T28" fmla="*/ 0 w 10"/>
                  <a:gd name="T29" fmla="*/ 10 h 12"/>
                  <a:gd name="T30" fmla="*/ 0 w 10"/>
                  <a:gd name="T31" fmla="*/ 10 h 12"/>
                  <a:gd name="T32" fmla="*/ 0 w 10"/>
                  <a:gd name="T33" fmla="*/ 1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2"/>
                  <a:gd name="T53" fmla="*/ 10 w 1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2">
                    <a:moveTo>
                      <a:pt x="0" y="10"/>
                    </a:moveTo>
                    <a:cubicBezTo>
                      <a:pt x="0" y="8"/>
                      <a:pt x="1" y="7"/>
                      <a:pt x="2" y="5"/>
                    </a:cubicBezTo>
                    <a:cubicBezTo>
                      <a:pt x="2" y="4"/>
                      <a:pt x="5" y="6"/>
                      <a:pt x="6" y="4"/>
                    </a:cubicBezTo>
                    <a:cubicBezTo>
                      <a:pt x="5" y="3"/>
                      <a:pt x="3" y="2"/>
                      <a:pt x="3" y="1"/>
                    </a:cubicBezTo>
                    <a:cubicBezTo>
                      <a:pt x="3" y="1"/>
                      <a:pt x="7" y="0"/>
                      <a:pt x="7" y="0"/>
                    </a:cubicBezTo>
                    <a:cubicBezTo>
                      <a:pt x="8" y="0"/>
                      <a:pt x="9" y="0"/>
                      <a:pt x="9" y="0"/>
                    </a:cubicBezTo>
                    <a:lnTo>
                      <a:pt x="9" y="2"/>
                    </a:lnTo>
                    <a:cubicBezTo>
                      <a:pt x="9" y="4"/>
                      <a:pt x="9" y="6"/>
                      <a:pt x="8" y="7"/>
                    </a:cubicBezTo>
                    <a:cubicBezTo>
                      <a:pt x="9" y="7"/>
                      <a:pt x="9" y="7"/>
                      <a:pt x="9" y="7"/>
                    </a:cubicBezTo>
                    <a:cubicBezTo>
                      <a:pt x="9" y="7"/>
                      <a:pt x="10" y="8"/>
                      <a:pt x="9" y="8"/>
                    </a:cubicBezTo>
                    <a:cubicBezTo>
                      <a:pt x="8" y="10"/>
                      <a:pt x="5" y="12"/>
                      <a:pt x="5" y="12"/>
                    </a:cubicBezTo>
                    <a:cubicBezTo>
                      <a:pt x="3" y="12"/>
                      <a:pt x="2" y="11"/>
                      <a:pt x="0" y="10"/>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64" name="Freeform 164"/>
              <p:cNvSpPr>
                <a:spLocks/>
              </p:cNvSpPr>
              <p:nvPr/>
            </p:nvSpPr>
            <p:spPr bwMode="auto">
              <a:xfrm>
                <a:off x="1012" y="2386"/>
                <a:ext cx="51" cy="31"/>
              </a:xfrm>
              <a:custGeom>
                <a:avLst/>
                <a:gdLst>
                  <a:gd name="T0" fmla="*/ 3 w 7"/>
                  <a:gd name="T1" fmla="*/ 0 h 4"/>
                  <a:gd name="T2" fmla="*/ 7 w 7"/>
                  <a:gd name="T3" fmla="*/ 2 h 4"/>
                  <a:gd name="T4" fmla="*/ 7 w 7"/>
                  <a:gd name="T5" fmla="*/ 2 h 4"/>
                  <a:gd name="T6" fmla="*/ 7 w 7"/>
                  <a:gd name="T7" fmla="*/ 3 h 4"/>
                  <a:gd name="T8" fmla="*/ 7 w 7"/>
                  <a:gd name="T9" fmla="*/ 3 h 4"/>
                  <a:gd name="T10" fmla="*/ 5 w 7"/>
                  <a:gd name="T11" fmla="*/ 4 h 4"/>
                  <a:gd name="T12" fmla="*/ 0 w 7"/>
                  <a:gd name="T13" fmla="*/ 3 h 4"/>
                  <a:gd name="T14" fmla="*/ 3 w 7"/>
                  <a:gd name="T15" fmla="*/ 1 h 4"/>
                  <a:gd name="T16" fmla="*/ 3 w 7"/>
                  <a:gd name="T17" fmla="*/ 1 h 4"/>
                  <a:gd name="T18" fmla="*/ 3 w 7"/>
                  <a:gd name="T19" fmla="*/ 0 h 4"/>
                  <a:gd name="T20" fmla="*/ 3 w 7"/>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4"/>
                  <a:gd name="T35" fmla="*/ 7 w 7"/>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4">
                    <a:moveTo>
                      <a:pt x="3" y="0"/>
                    </a:moveTo>
                    <a:cubicBezTo>
                      <a:pt x="4" y="1"/>
                      <a:pt x="5" y="2"/>
                      <a:pt x="7" y="2"/>
                    </a:cubicBezTo>
                    <a:lnTo>
                      <a:pt x="7" y="3"/>
                    </a:lnTo>
                    <a:cubicBezTo>
                      <a:pt x="7" y="4"/>
                      <a:pt x="6" y="4"/>
                      <a:pt x="5" y="4"/>
                    </a:cubicBezTo>
                    <a:cubicBezTo>
                      <a:pt x="3" y="3"/>
                      <a:pt x="2" y="4"/>
                      <a:pt x="0" y="3"/>
                    </a:cubicBezTo>
                    <a:cubicBezTo>
                      <a:pt x="0" y="3"/>
                      <a:pt x="2" y="2"/>
                      <a:pt x="3" y="1"/>
                    </a:cubicBezTo>
                    <a:lnTo>
                      <a:pt x="3" y="0"/>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65" name="Freeform 165"/>
              <p:cNvSpPr>
                <a:spLocks/>
              </p:cNvSpPr>
              <p:nvPr/>
            </p:nvSpPr>
            <p:spPr bwMode="auto">
              <a:xfrm>
                <a:off x="1036" y="2362"/>
                <a:ext cx="109" cy="59"/>
              </a:xfrm>
              <a:custGeom>
                <a:avLst/>
                <a:gdLst>
                  <a:gd name="T0" fmla="*/ 0 w 15"/>
                  <a:gd name="T1" fmla="*/ 4 h 8"/>
                  <a:gd name="T2" fmla="*/ 0 w 15"/>
                  <a:gd name="T3" fmla="*/ 3 h 8"/>
                  <a:gd name="T4" fmla="*/ 0 w 15"/>
                  <a:gd name="T5" fmla="*/ 3 h 8"/>
                  <a:gd name="T6" fmla="*/ 4 w 15"/>
                  <a:gd name="T7" fmla="*/ 5 h 8"/>
                  <a:gd name="T8" fmla="*/ 4 w 15"/>
                  <a:gd name="T9" fmla="*/ 5 h 8"/>
                  <a:gd name="T10" fmla="*/ 4 w 15"/>
                  <a:gd name="T11" fmla="*/ 6 h 8"/>
                  <a:gd name="T12" fmla="*/ 4 w 15"/>
                  <a:gd name="T13" fmla="*/ 6 h 8"/>
                  <a:gd name="T14" fmla="*/ 5 w 15"/>
                  <a:gd name="T15" fmla="*/ 8 h 8"/>
                  <a:gd name="T16" fmla="*/ 7 w 15"/>
                  <a:gd name="T17" fmla="*/ 6 h 8"/>
                  <a:gd name="T18" fmla="*/ 15 w 15"/>
                  <a:gd name="T19" fmla="*/ 3 h 8"/>
                  <a:gd name="T20" fmla="*/ 15 w 15"/>
                  <a:gd name="T21" fmla="*/ 0 h 8"/>
                  <a:gd name="T22" fmla="*/ 7 w 15"/>
                  <a:gd name="T23" fmla="*/ 0 h 8"/>
                  <a:gd name="T24" fmla="*/ 1 w 15"/>
                  <a:gd name="T25" fmla="*/ 1 h 8"/>
                  <a:gd name="T26" fmla="*/ 1 w 15"/>
                  <a:gd name="T27" fmla="*/ 2 h 8"/>
                  <a:gd name="T28" fmla="*/ 0 w 15"/>
                  <a:gd name="T29" fmla="*/ 3 h 8"/>
                  <a:gd name="T30" fmla="*/ 0 w 15"/>
                  <a:gd name="T31" fmla="*/ 3 h 8"/>
                  <a:gd name="T32" fmla="*/ 0 w 15"/>
                  <a:gd name="T33" fmla="*/ 4 h 8"/>
                  <a:gd name="T34" fmla="*/ 0 w 15"/>
                  <a:gd name="T35" fmla="*/ 4 h 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8"/>
                  <a:gd name="T56" fmla="*/ 15 w 15"/>
                  <a:gd name="T57" fmla="*/ 8 h 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8">
                    <a:moveTo>
                      <a:pt x="0" y="4"/>
                    </a:moveTo>
                    <a:lnTo>
                      <a:pt x="0" y="3"/>
                    </a:lnTo>
                    <a:cubicBezTo>
                      <a:pt x="1" y="4"/>
                      <a:pt x="2" y="5"/>
                      <a:pt x="4" y="5"/>
                    </a:cubicBezTo>
                    <a:lnTo>
                      <a:pt x="4" y="6"/>
                    </a:lnTo>
                    <a:cubicBezTo>
                      <a:pt x="4" y="7"/>
                      <a:pt x="4" y="8"/>
                      <a:pt x="5" y="8"/>
                    </a:cubicBezTo>
                    <a:cubicBezTo>
                      <a:pt x="6" y="8"/>
                      <a:pt x="6" y="6"/>
                      <a:pt x="7" y="6"/>
                    </a:cubicBezTo>
                    <a:cubicBezTo>
                      <a:pt x="9" y="4"/>
                      <a:pt x="11" y="3"/>
                      <a:pt x="15" y="3"/>
                    </a:cubicBezTo>
                    <a:cubicBezTo>
                      <a:pt x="15" y="2"/>
                      <a:pt x="15" y="1"/>
                      <a:pt x="15" y="0"/>
                    </a:cubicBezTo>
                    <a:cubicBezTo>
                      <a:pt x="14" y="0"/>
                      <a:pt x="10" y="0"/>
                      <a:pt x="7" y="0"/>
                    </a:cubicBezTo>
                    <a:cubicBezTo>
                      <a:pt x="4" y="0"/>
                      <a:pt x="2" y="1"/>
                      <a:pt x="1" y="1"/>
                    </a:cubicBezTo>
                    <a:cubicBezTo>
                      <a:pt x="1" y="1"/>
                      <a:pt x="2" y="2"/>
                      <a:pt x="1" y="2"/>
                    </a:cubicBezTo>
                    <a:cubicBezTo>
                      <a:pt x="1" y="3"/>
                      <a:pt x="1" y="3"/>
                      <a:pt x="0" y="3"/>
                    </a:cubicBezTo>
                    <a:lnTo>
                      <a:pt x="0" y="4"/>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66" name="Freeform 166"/>
              <p:cNvSpPr>
                <a:spLocks/>
              </p:cNvSpPr>
              <p:nvPr/>
            </p:nvSpPr>
            <p:spPr bwMode="auto">
              <a:xfrm>
                <a:off x="1051" y="2386"/>
                <a:ext cx="94" cy="86"/>
              </a:xfrm>
              <a:custGeom>
                <a:avLst/>
                <a:gdLst>
                  <a:gd name="T0" fmla="*/ 2 w 13"/>
                  <a:gd name="T1" fmla="*/ 3 h 11"/>
                  <a:gd name="T2" fmla="*/ 3 w 13"/>
                  <a:gd name="T3" fmla="*/ 5 h 11"/>
                  <a:gd name="T4" fmla="*/ 5 w 13"/>
                  <a:gd name="T5" fmla="*/ 3 h 11"/>
                  <a:gd name="T6" fmla="*/ 13 w 13"/>
                  <a:gd name="T7" fmla="*/ 0 h 11"/>
                  <a:gd name="T8" fmla="*/ 11 w 13"/>
                  <a:gd name="T9" fmla="*/ 10 h 11"/>
                  <a:gd name="T10" fmla="*/ 11 w 13"/>
                  <a:gd name="T11" fmla="*/ 10 h 11"/>
                  <a:gd name="T12" fmla="*/ 7 w 13"/>
                  <a:gd name="T13" fmla="*/ 10 h 11"/>
                  <a:gd name="T14" fmla="*/ 7 w 13"/>
                  <a:gd name="T15" fmla="*/ 10 h 11"/>
                  <a:gd name="T16" fmla="*/ 6 w 13"/>
                  <a:gd name="T17" fmla="*/ 11 h 11"/>
                  <a:gd name="T18" fmla="*/ 0 w 13"/>
                  <a:gd name="T19" fmla="*/ 4 h 11"/>
                  <a:gd name="T20" fmla="*/ 2 w 13"/>
                  <a:gd name="T21" fmla="*/ 3 h 11"/>
                  <a:gd name="T22" fmla="*/ 2 w 13"/>
                  <a:gd name="T23" fmla="*/ 3 h 11"/>
                  <a:gd name="T24" fmla="*/ 2 w 13"/>
                  <a:gd name="T25" fmla="*/ 3 h 11"/>
                  <a:gd name="T26" fmla="*/ 2 w 13"/>
                  <a:gd name="T27" fmla="*/ 3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
                  <a:gd name="T43" fmla="*/ 0 h 11"/>
                  <a:gd name="T44" fmla="*/ 13 w 13"/>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 h="11">
                    <a:moveTo>
                      <a:pt x="2" y="3"/>
                    </a:moveTo>
                    <a:cubicBezTo>
                      <a:pt x="2" y="4"/>
                      <a:pt x="2" y="5"/>
                      <a:pt x="3" y="5"/>
                    </a:cubicBezTo>
                    <a:cubicBezTo>
                      <a:pt x="4" y="5"/>
                      <a:pt x="4" y="3"/>
                      <a:pt x="5" y="3"/>
                    </a:cubicBezTo>
                    <a:cubicBezTo>
                      <a:pt x="7" y="1"/>
                      <a:pt x="9" y="0"/>
                      <a:pt x="13" y="0"/>
                    </a:cubicBezTo>
                    <a:cubicBezTo>
                      <a:pt x="13" y="2"/>
                      <a:pt x="11" y="6"/>
                      <a:pt x="11" y="10"/>
                    </a:cubicBezTo>
                    <a:lnTo>
                      <a:pt x="7" y="10"/>
                    </a:lnTo>
                    <a:cubicBezTo>
                      <a:pt x="6" y="10"/>
                      <a:pt x="6" y="10"/>
                      <a:pt x="6" y="11"/>
                    </a:cubicBezTo>
                    <a:cubicBezTo>
                      <a:pt x="3" y="9"/>
                      <a:pt x="3" y="5"/>
                      <a:pt x="0" y="4"/>
                    </a:cubicBezTo>
                    <a:cubicBezTo>
                      <a:pt x="1" y="4"/>
                      <a:pt x="2" y="4"/>
                      <a:pt x="2" y="3"/>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67" name="Freeform 167"/>
              <p:cNvSpPr>
                <a:spLocks/>
              </p:cNvSpPr>
              <p:nvPr/>
            </p:nvSpPr>
            <p:spPr bwMode="auto">
              <a:xfrm>
                <a:off x="1086" y="2464"/>
                <a:ext cx="63" cy="67"/>
              </a:xfrm>
              <a:custGeom>
                <a:avLst/>
                <a:gdLst>
                  <a:gd name="T0" fmla="*/ 9 w 9"/>
                  <a:gd name="T1" fmla="*/ 9 h 9"/>
                  <a:gd name="T2" fmla="*/ 9 w 9"/>
                  <a:gd name="T3" fmla="*/ 9 h 9"/>
                  <a:gd name="T4" fmla="*/ 9 w 9"/>
                  <a:gd name="T5" fmla="*/ 9 h 9"/>
                  <a:gd name="T6" fmla="*/ 7 w 9"/>
                  <a:gd name="T7" fmla="*/ 9 h 9"/>
                  <a:gd name="T8" fmla="*/ 4 w 9"/>
                  <a:gd name="T9" fmla="*/ 5 h 9"/>
                  <a:gd name="T10" fmla="*/ 4 w 9"/>
                  <a:gd name="T11" fmla="*/ 6 h 9"/>
                  <a:gd name="T12" fmla="*/ 1 w 9"/>
                  <a:gd name="T13" fmla="*/ 2 h 9"/>
                  <a:gd name="T14" fmla="*/ 2 w 9"/>
                  <a:gd name="T15" fmla="*/ 4 h 9"/>
                  <a:gd name="T16" fmla="*/ 2 w 9"/>
                  <a:gd name="T17" fmla="*/ 4 h 9"/>
                  <a:gd name="T18" fmla="*/ 2 w 9"/>
                  <a:gd name="T19" fmla="*/ 5 h 9"/>
                  <a:gd name="T20" fmla="*/ 1 w 9"/>
                  <a:gd name="T21" fmla="*/ 5 h 9"/>
                  <a:gd name="T22" fmla="*/ 1 w 9"/>
                  <a:gd name="T23" fmla="*/ 5 h 9"/>
                  <a:gd name="T24" fmla="*/ 0 w 9"/>
                  <a:gd name="T25" fmla="*/ 2 h 9"/>
                  <a:gd name="T26" fmla="*/ 1 w 9"/>
                  <a:gd name="T27" fmla="*/ 1 h 9"/>
                  <a:gd name="T28" fmla="*/ 2 w 9"/>
                  <a:gd name="T29" fmla="*/ 0 h 9"/>
                  <a:gd name="T30" fmla="*/ 2 w 9"/>
                  <a:gd name="T31" fmla="*/ 0 h 9"/>
                  <a:gd name="T32" fmla="*/ 6 w 9"/>
                  <a:gd name="T33" fmla="*/ 0 h 9"/>
                  <a:gd name="T34" fmla="*/ 6 w 9"/>
                  <a:gd name="T35" fmla="*/ 0 h 9"/>
                  <a:gd name="T36" fmla="*/ 9 w 9"/>
                  <a:gd name="T37" fmla="*/ 6 h 9"/>
                  <a:gd name="T38" fmla="*/ 9 w 9"/>
                  <a:gd name="T39" fmla="*/ 9 h 9"/>
                  <a:gd name="T40" fmla="*/ 9 w 9"/>
                  <a:gd name="T41" fmla="*/ 9 h 9"/>
                  <a:gd name="T42" fmla="*/ 9 w 9"/>
                  <a:gd name="T43" fmla="*/ 9 h 9"/>
                  <a:gd name="T44" fmla="*/ 9 w 9"/>
                  <a:gd name="T45" fmla="*/ 9 h 9"/>
                  <a:gd name="T46" fmla="*/ 9 w 9"/>
                  <a:gd name="T47" fmla="*/ 9 h 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
                  <a:gd name="T73" fmla="*/ 0 h 9"/>
                  <a:gd name="T74" fmla="*/ 9 w 9"/>
                  <a:gd name="T75" fmla="*/ 9 h 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 h="9">
                    <a:moveTo>
                      <a:pt x="9" y="9"/>
                    </a:moveTo>
                    <a:lnTo>
                      <a:pt x="9" y="9"/>
                    </a:lnTo>
                    <a:cubicBezTo>
                      <a:pt x="8" y="9"/>
                      <a:pt x="8" y="9"/>
                      <a:pt x="7" y="9"/>
                    </a:cubicBezTo>
                    <a:cubicBezTo>
                      <a:pt x="5" y="9"/>
                      <a:pt x="6" y="6"/>
                      <a:pt x="4" y="5"/>
                    </a:cubicBezTo>
                    <a:cubicBezTo>
                      <a:pt x="4" y="6"/>
                      <a:pt x="4" y="6"/>
                      <a:pt x="4" y="6"/>
                    </a:cubicBezTo>
                    <a:cubicBezTo>
                      <a:pt x="4" y="6"/>
                      <a:pt x="2" y="3"/>
                      <a:pt x="1" y="2"/>
                    </a:cubicBezTo>
                    <a:cubicBezTo>
                      <a:pt x="1" y="3"/>
                      <a:pt x="2" y="4"/>
                      <a:pt x="2" y="4"/>
                    </a:cubicBezTo>
                    <a:lnTo>
                      <a:pt x="2" y="5"/>
                    </a:lnTo>
                    <a:lnTo>
                      <a:pt x="1" y="5"/>
                    </a:lnTo>
                    <a:cubicBezTo>
                      <a:pt x="0" y="4"/>
                      <a:pt x="0" y="3"/>
                      <a:pt x="0" y="2"/>
                    </a:cubicBezTo>
                    <a:cubicBezTo>
                      <a:pt x="0" y="2"/>
                      <a:pt x="0" y="1"/>
                      <a:pt x="1" y="1"/>
                    </a:cubicBezTo>
                    <a:cubicBezTo>
                      <a:pt x="1" y="0"/>
                      <a:pt x="1" y="0"/>
                      <a:pt x="2" y="0"/>
                    </a:cubicBezTo>
                    <a:lnTo>
                      <a:pt x="6" y="0"/>
                    </a:lnTo>
                    <a:cubicBezTo>
                      <a:pt x="6" y="2"/>
                      <a:pt x="7" y="5"/>
                      <a:pt x="9" y="6"/>
                    </a:cubicBezTo>
                    <a:cubicBezTo>
                      <a:pt x="8" y="7"/>
                      <a:pt x="9" y="7"/>
                      <a:pt x="9" y="9"/>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68" name="Freeform 168"/>
              <p:cNvSpPr>
                <a:spLocks/>
              </p:cNvSpPr>
              <p:nvPr/>
            </p:nvSpPr>
            <p:spPr bwMode="auto">
              <a:xfrm>
                <a:off x="1145" y="2499"/>
                <a:ext cx="106" cy="51"/>
              </a:xfrm>
              <a:custGeom>
                <a:avLst/>
                <a:gdLst>
                  <a:gd name="T0" fmla="*/ 1 w 15"/>
                  <a:gd name="T1" fmla="*/ 3 h 7"/>
                  <a:gd name="T2" fmla="*/ 1 w 15"/>
                  <a:gd name="T3" fmla="*/ 1 h 7"/>
                  <a:gd name="T4" fmla="*/ 3 w 15"/>
                  <a:gd name="T5" fmla="*/ 2 h 7"/>
                  <a:gd name="T6" fmla="*/ 9 w 15"/>
                  <a:gd name="T7" fmla="*/ 0 h 7"/>
                  <a:gd name="T8" fmla="*/ 15 w 15"/>
                  <a:gd name="T9" fmla="*/ 3 h 7"/>
                  <a:gd name="T10" fmla="*/ 12 w 15"/>
                  <a:gd name="T11" fmla="*/ 7 h 7"/>
                  <a:gd name="T12" fmla="*/ 11 w 15"/>
                  <a:gd name="T13" fmla="*/ 6 h 7"/>
                  <a:gd name="T14" fmla="*/ 12 w 15"/>
                  <a:gd name="T15" fmla="*/ 4 h 7"/>
                  <a:gd name="T16" fmla="*/ 9 w 15"/>
                  <a:gd name="T17" fmla="*/ 1 h 7"/>
                  <a:gd name="T18" fmla="*/ 6 w 15"/>
                  <a:gd name="T19" fmla="*/ 6 h 7"/>
                  <a:gd name="T20" fmla="*/ 5 w 15"/>
                  <a:gd name="T21" fmla="*/ 6 h 7"/>
                  <a:gd name="T22" fmla="*/ 1 w 15"/>
                  <a:gd name="T23" fmla="*/ 3 h 7"/>
                  <a:gd name="T24" fmla="*/ 1 w 15"/>
                  <a:gd name="T25" fmla="*/ 3 h 7"/>
                  <a:gd name="T26" fmla="*/ 1 w 15"/>
                  <a:gd name="T27" fmla="*/ 3 h 7"/>
                  <a:gd name="T28" fmla="*/ 1 w 15"/>
                  <a:gd name="T29" fmla="*/ 3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7"/>
                  <a:gd name="T47" fmla="*/ 15 w 15"/>
                  <a:gd name="T48" fmla="*/ 7 h 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7">
                    <a:moveTo>
                      <a:pt x="1" y="3"/>
                    </a:moveTo>
                    <a:cubicBezTo>
                      <a:pt x="1" y="2"/>
                      <a:pt x="0" y="2"/>
                      <a:pt x="1" y="1"/>
                    </a:cubicBezTo>
                    <a:cubicBezTo>
                      <a:pt x="1" y="2"/>
                      <a:pt x="2" y="2"/>
                      <a:pt x="3" y="2"/>
                    </a:cubicBezTo>
                    <a:cubicBezTo>
                      <a:pt x="6" y="2"/>
                      <a:pt x="6" y="0"/>
                      <a:pt x="9" y="0"/>
                    </a:cubicBezTo>
                    <a:cubicBezTo>
                      <a:pt x="12" y="0"/>
                      <a:pt x="13" y="3"/>
                      <a:pt x="15" y="3"/>
                    </a:cubicBezTo>
                    <a:cubicBezTo>
                      <a:pt x="13" y="5"/>
                      <a:pt x="13" y="6"/>
                      <a:pt x="12" y="7"/>
                    </a:cubicBezTo>
                    <a:cubicBezTo>
                      <a:pt x="12" y="7"/>
                      <a:pt x="11" y="6"/>
                      <a:pt x="11" y="6"/>
                    </a:cubicBezTo>
                    <a:cubicBezTo>
                      <a:pt x="11" y="5"/>
                      <a:pt x="11" y="4"/>
                      <a:pt x="12" y="4"/>
                    </a:cubicBezTo>
                    <a:cubicBezTo>
                      <a:pt x="10" y="3"/>
                      <a:pt x="9" y="3"/>
                      <a:pt x="9" y="1"/>
                    </a:cubicBezTo>
                    <a:cubicBezTo>
                      <a:pt x="6" y="2"/>
                      <a:pt x="6" y="4"/>
                      <a:pt x="6" y="6"/>
                    </a:cubicBezTo>
                    <a:cubicBezTo>
                      <a:pt x="6" y="6"/>
                      <a:pt x="5" y="6"/>
                      <a:pt x="5" y="6"/>
                    </a:cubicBezTo>
                    <a:cubicBezTo>
                      <a:pt x="3" y="6"/>
                      <a:pt x="3" y="3"/>
                      <a:pt x="1" y="3"/>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69" name="Freeform 169"/>
              <p:cNvSpPr>
                <a:spLocks/>
              </p:cNvSpPr>
              <p:nvPr/>
            </p:nvSpPr>
            <p:spPr bwMode="auto">
              <a:xfrm>
                <a:off x="1638" y="3360"/>
                <a:ext cx="110" cy="118"/>
              </a:xfrm>
              <a:custGeom>
                <a:avLst/>
                <a:gdLst>
                  <a:gd name="T0" fmla="*/ 14 w 15"/>
                  <a:gd name="T1" fmla="*/ 8 h 15"/>
                  <a:gd name="T2" fmla="*/ 14 w 15"/>
                  <a:gd name="T3" fmla="*/ 9 h 15"/>
                  <a:gd name="T4" fmla="*/ 12 w 15"/>
                  <a:gd name="T5" fmla="*/ 11 h 15"/>
                  <a:gd name="T6" fmla="*/ 9 w 15"/>
                  <a:gd name="T7" fmla="*/ 14 h 15"/>
                  <a:gd name="T8" fmla="*/ 4 w 15"/>
                  <a:gd name="T9" fmla="*/ 13 h 15"/>
                  <a:gd name="T10" fmla="*/ 4 w 15"/>
                  <a:gd name="T11" fmla="*/ 13 h 15"/>
                  <a:gd name="T12" fmla="*/ 1 w 15"/>
                  <a:gd name="T13" fmla="*/ 12 h 15"/>
                  <a:gd name="T14" fmla="*/ 1 w 15"/>
                  <a:gd name="T15" fmla="*/ 6 h 15"/>
                  <a:gd name="T16" fmla="*/ 1 w 15"/>
                  <a:gd name="T17" fmla="*/ 6 h 15"/>
                  <a:gd name="T18" fmla="*/ 2 w 15"/>
                  <a:gd name="T19" fmla="*/ 1 h 15"/>
                  <a:gd name="T20" fmla="*/ 4 w 15"/>
                  <a:gd name="T21" fmla="*/ 1 h 15"/>
                  <a:gd name="T22" fmla="*/ 5 w 15"/>
                  <a:gd name="T23" fmla="*/ 1 h 15"/>
                  <a:gd name="T24" fmla="*/ 6 w 15"/>
                  <a:gd name="T25" fmla="*/ 2 h 15"/>
                  <a:gd name="T26" fmla="*/ 12 w 15"/>
                  <a:gd name="T27" fmla="*/ 6 h 15"/>
                  <a:gd name="T28" fmla="*/ 14 w 15"/>
                  <a:gd name="T29" fmla="*/ 8 h 15"/>
                  <a:gd name="T30" fmla="*/ 14 w 15"/>
                  <a:gd name="T31" fmla="*/ 8 h 15"/>
                  <a:gd name="T32" fmla="*/ 14 w 15"/>
                  <a:gd name="T33" fmla="*/ 8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15"/>
                  <a:gd name="T53" fmla="*/ 15 w 15"/>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15">
                    <a:moveTo>
                      <a:pt x="14" y="8"/>
                    </a:moveTo>
                    <a:cubicBezTo>
                      <a:pt x="14" y="10"/>
                      <a:pt x="14" y="9"/>
                      <a:pt x="14" y="9"/>
                    </a:cubicBezTo>
                    <a:cubicBezTo>
                      <a:pt x="13" y="10"/>
                      <a:pt x="13" y="10"/>
                      <a:pt x="12" y="11"/>
                    </a:cubicBezTo>
                    <a:cubicBezTo>
                      <a:pt x="11" y="13"/>
                      <a:pt x="11" y="13"/>
                      <a:pt x="9" y="14"/>
                    </a:cubicBezTo>
                    <a:cubicBezTo>
                      <a:pt x="7" y="15"/>
                      <a:pt x="4" y="15"/>
                      <a:pt x="4" y="13"/>
                    </a:cubicBezTo>
                    <a:lnTo>
                      <a:pt x="1" y="12"/>
                    </a:lnTo>
                    <a:lnTo>
                      <a:pt x="1" y="6"/>
                    </a:lnTo>
                    <a:cubicBezTo>
                      <a:pt x="1" y="4"/>
                      <a:pt x="0" y="2"/>
                      <a:pt x="2" y="1"/>
                    </a:cubicBezTo>
                    <a:cubicBezTo>
                      <a:pt x="3" y="1"/>
                      <a:pt x="3" y="0"/>
                      <a:pt x="4" y="1"/>
                    </a:cubicBezTo>
                    <a:cubicBezTo>
                      <a:pt x="4" y="1"/>
                      <a:pt x="5" y="0"/>
                      <a:pt x="5" y="1"/>
                    </a:cubicBezTo>
                    <a:cubicBezTo>
                      <a:pt x="5" y="1"/>
                      <a:pt x="6" y="2"/>
                      <a:pt x="6" y="2"/>
                    </a:cubicBezTo>
                    <a:cubicBezTo>
                      <a:pt x="9" y="3"/>
                      <a:pt x="10" y="4"/>
                      <a:pt x="12" y="6"/>
                    </a:cubicBezTo>
                    <a:cubicBezTo>
                      <a:pt x="12" y="7"/>
                      <a:pt x="15" y="8"/>
                      <a:pt x="14" y="8"/>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70" name="Freeform 170"/>
              <p:cNvSpPr>
                <a:spLocks/>
              </p:cNvSpPr>
              <p:nvPr/>
            </p:nvSpPr>
            <p:spPr bwMode="auto">
              <a:xfrm>
                <a:off x="617" y="1599"/>
                <a:ext cx="51" cy="47"/>
              </a:xfrm>
              <a:custGeom>
                <a:avLst/>
                <a:gdLst>
                  <a:gd name="T0" fmla="*/ 0 w 7"/>
                  <a:gd name="T1" fmla="*/ 0 h 6"/>
                  <a:gd name="T2" fmla="*/ 6 w 7"/>
                  <a:gd name="T3" fmla="*/ 6 h 6"/>
                  <a:gd name="T4" fmla="*/ 7 w 7"/>
                  <a:gd name="T5" fmla="*/ 5 h 6"/>
                  <a:gd name="T6" fmla="*/ 6 w 7"/>
                  <a:gd name="T7" fmla="*/ 2 h 6"/>
                  <a:gd name="T8" fmla="*/ 3 w 7"/>
                  <a:gd name="T9" fmla="*/ 0 h 6"/>
                  <a:gd name="T10" fmla="*/ 1 w 7"/>
                  <a:gd name="T11" fmla="*/ 0 h 6"/>
                  <a:gd name="T12" fmla="*/ 1 w 7"/>
                  <a:gd name="T13" fmla="*/ 0 h 6"/>
                  <a:gd name="T14" fmla="*/ 0 w 7"/>
                  <a:gd name="T15" fmla="*/ 0 h 6"/>
                  <a:gd name="T16" fmla="*/ 0 w 7"/>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6"/>
                  <a:gd name="T29" fmla="*/ 7 w 7"/>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6">
                    <a:moveTo>
                      <a:pt x="0" y="0"/>
                    </a:moveTo>
                    <a:cubicBezTo>
                      <a:pt x="0" y="2"/>
                      <a:pt x="4" y="6"/>
                      <a:pt x="6" y="6"/>
                    </a:cubicBezTo>
                    <a:cubicBezTo>
                      <a:pt x="6" y="6"/>
                      <a:pt x="6" y="5"/>
                      <a:pt x="7" y="5"/>
                    </a:cubicBezTo>
                    <a:cubicBezTo>
                      <a:pt x="6" y="4"/>
                      <a:pt x="6" y="4"/>
                      <a:pt x="6" y="2"/>
                    </a:cubicBezTo>
                    <a:cubicBezTo>
                      <a:pt x="5" y="2"/>
                      <a:pt x="3" y="1"/>
                      <a:pt x="3" y="0"/>
                    </a:cubicBezTo>
                    <a:cubicBezTo>
                      <a:pt x="2" y="0"/>
                      <a:pt x="2" y="0"/>
                      <a:pt x="1" y="0"/>
                    </a:cubicBezTo>
                    <a:lnTo>
                      <a:pt x="0" y="0"/>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71" name="Freeform 171"/>
              <p:cNvSpPr>
                <a:spLocks/>
              </p:cNvSpPr>
              <p:nvPr/>
            </p:nvSpPr>
            <p:spPr bwMode="auto">
              <a:xfrm>
                <a:off x="593" y="1525"/>
                <a:ext cx="24" cy="55"/>
              </a:xfrm>
              <a:custGeom>
                <a:avLst/>
                <a:gdLst>
                  <a:gd name="T0" fmla="*/ 2 w 4"/>
                  <a:gd name="T1" fmla="*/ 6 h 7"/>
                  <a:gd name="T2" fmla="*/ 4 w 4"/>
                  <a:gd name="T3" fmla="*/ 2 h 7"/>
                  <a:gd name="T4" fmla="*/ 4 w 4"/>
                  <a:gd name="T5" fmla="*/ 1 h 7"/>
                  <a:gd name="T6" fmla="*/ 4 w 4"/>
                  <a:gd name="T7" fmla="*/ 1 h 7"/>
                  <a:gd name="T8" fmla="*/ 2 w 4"/>
                  <a:gd name="T9" fmla="*/ 0 h 7"/>
                  <a:gd name="T10" fmla="*/ 2 w 4"/>
                  <a:gd name="T11" fmla="*/ 0 h 7"/>
                  <a:gd name="T12" fmla="*/ 0 w 4"/>
                  <a:gd name="T13" fmla="*/ 0 h 7"/>
                  <a:gd name="T14" fmla="*/ 0 w 4"/>
                  <a:gd name="T15" fmla="*/ 0 h 7"/>
                  <a:gd name="T16" fmla="*/ 0 w 4"/>
                  <a:gd name="T17" fmla="*/ 3 h 7"/>
                  <a:gd name="T18" fmla="*/ 1 w 4"/>
                  <a:gd name="T19" fmla="*/ 7 h 7"/>
                  <a:gd name="T20" fmla="*/ 2 w 4"/>
                  <a:gd name="T21" fmla="*/ 6 h 7"/>
                  <a:gd name="T22" fmla="*/ 2 w 4"/>
                  <a:gd name="T23" fmla="*/ 6 h 7"/>
                  <a:gd name="T24" fmla="*/ 2 w 4"/>
                  <a:gd name="T25" fmla="*/ 6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
                  <a:gd name="T40" fmla="*/ 0 h 7"/>
                  <a:gd name="T41" fmla="*/ 4 w 4"/>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 h="7">
                    <a:moveTo>
                      <a:pt x="2" y="6"/>
                    </a:moveTo>
                    <a:lnTo>
                      <a:pt x="4" y="2"/>
                    </a:lnTo>
                    <a:lnTo>
                      <a:pt x="4" y="1"/>
                    </a:lnTo>
                    <a:cubicBezTo>
                      <a:pt x="2" y="1"/>
                      <a:pt x="2" y="0"/>
                      <a:pt x="2" y="0"/>
                    </a:cubicBezTo>
                    <a:lnTo>
                      <a:pt x="0" y="0"/>
                    </a:lnTo>
                    <a:cubicBezTo>
                      <a:pt x="0" y="2"/>
                      <a:pt x="0" y="2"/>
                      <a:pt x="0" y="3"/>
                    </a:cubicBezTo>
                    <a:cubicBezTo>
                      <a:pt x="0" y="4"/>
                      <a:pt x="1" y="6"/>
                      <a:pt x="1" y="7"/>
                    </a:cubicBezTo>
                    <a:cubicBezTo>
                      <a:pt x="2" y="7"/>
                      <a:pt x="2" y="6"/>
                      <a:pt x="2" y="6"/>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72" name="Freeform 172"/>
              <p:cNvSpPr>
                <a:spLocks/>
              </p:cNvSpPr>
              <p:nvPr/>
            </p:nvSpPr>
            <p:spPr bwMode="auto">
              <a:xfrm>
                <a:off x="1431" y="1298"/>
                <a:ext cx="78" cy="43"/>
              </a:xfrm>
              <a:custGeom>
                <a:avLst/>
                <a:gdLst>
                  <a:gd name="T0" fmla="*/ 0 w 11"/>
                  <a:gd name="T1" fmla="*/ 4 h 6"/>
                  <a:gd name="T2" fmla="*/ 2 w 11"/>
                  <a:gd name="T3" fmla="*/ 6 h 6"/>
                  <a:gd name="T4" fmla="*/ 6 w 11"/>
                  <a:gd name="T5" fmla="*/ 4 h 6"/>
                  <a:gd name="T6" fmla="*/ 9 w 11"/>
                  <a:gd name="T7" fmla="*/ 5 h 6"/>
                  <a:gd name="T8" fmla="*/ 9 w 11"/>
                  <a:gd name="T9" fmla="*/ 5 h 6"/>
                  <a:gd name="T10" fmla="*/ 11 w 11"/>
                  <a:gd name="T11" fmla="*/ 5 h 6"/>
                  <a:gd name="T12" fmla="*/ 11 w 11"/>
                  <a:gd name="T13" fmla="*/ 5 h 6"/>
                  <a:gd name="T14" fmla="*/ 11 w 11"/>
                  <a:gd name="T15" fmla="*/ 5 h 6"/>
                  <a:gd name="T16" fmla="*/ 10 w 11"/>
                  <a:gd name="T17" fmla="*/ 4 h 6"/>
                  <a:gd name="T18" fmla="*/ 10 w 11"/>
                  <a:gd name="T19" fmla="*/ 3 h 6"/>
                  <a:gd name="T20" fmla="*/ 5 w 11"/>
                  <a:gd name="T21" fmla="*/ 0 h 6"/>
                  <a:gd name="T22" fmla="*/ 0 w 11"/>
                  <a:gd name="T23" fmla="*/ 4 h 6"/>
                  <a:gd name="T24" fmla="*/ 0 w 11"/>
                  <a:gd name="T25" fmla="*/ 4 h 6"/>
                  <a:gd name="T26" fmla="*/ 0 w 11"/>
                  <a:gd name="T27" fmla="*/ 4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6"/>
                  <a:gd name="T44" fmla="*/ 11 w 11"/>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6">
                    <a:moveTo>
                      <a:pt x="0" y="4"/>
                    </a:moveTo>
                    <a:cubicBezTo>
                      <a:pt x="0" y="5"/>
                      <a:pt x="1" y="6"/>
                      <a:pt x="2" y="6"/>
                    </a:cubicBezTo>
                    <a:cubicBezTo>
                      <a:pt x="4" y="6"/>
                      <a:pt x="4" y="4"/>
                      <a:pt x="6" y="4"/>
                    </a:cubicBezTo>
                    <a:cubicBezTo>
                      <a:pt x="7" y="4"/>
                      <a:pt x="8" y="5"/>
                      <a:pt x="9" y="5"/>
                    </a:cubicBezTo>
                    <a:lnTo>
                      <a:pt x="11" y="5"/>
                    </a:lnTo>
                    <a:cubicBezTo>
                      <a:pt x="11" y="5"/>
                      <a:pt x="10" y="4"/>
                      <a:pt x="10" y="4"/>
                    </a:cubicBezTo>
                    <a:cubicBezTo>
                      <a:pt x="10" y="4"/>
                      <a:pt x="10" y="3"/>
                      <a:pt x="10" y="3"/>
                    </a:cubicBezTo>
                    <a:cubicBezTo>
                      <a:pt x="9" y="1"/>
                      <a:pt x="6" y="1"/>
                      <a:pt x="5" y="0"/>
                    </a:cubicBezTo>
                    <a:cubicBezTo>
                      <a:pt x="3" y="0"/>
                      <a:pt x="0" y="3"/>
                      <a:pt x="0" y="4"/>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73" name="Freeform 173"/>
              <p:cNvSpPr>
                <a:spLocks/>
              </p:cNvSpPr>
              <p:nvPr/>
            </p:nvSpPr>
            <p:spPr bwMode="auto">
              <a:xfrm>
                <a:off x="1552" y="1298"/>
                <a:ext cx="47" cy="20"/>
              </a:xfrm>
              <a:custGeom>
                <a:avLst/>
                <a:gdLst>
                  <a:gd name="T0" fmla="*/ 0 w 6"/>
                  <a:gd name="T1" fmla="*/ 2 h 3"/>
                  <a:gd name="T2" fmla="*/ 3 w 6"/>
                  <a:gd name="T3" fmla="*/ 3 h 3"/>
                  <a:gd name="T4" fmla="*/ 6 w 6"/>
                  <a:gd name="T5" fmla="*/ 1 h 3"/>
                  <a:gd name="T6" fmla="*/ 0 w 6"/>
                  <a:gd name="T7" fmla="*/ 2 h 3"/>
                  <a:gd name="T8" fmla="*/ 0 w 6"/>
                  <a:gd name="T9" fmla="*/ 2 h 3"/>
                  <a:gd name="T10" fmla="*/ 0 w 6"/>
                  <a:gd name="T11" fmla="*/ 2 h 3"/>
                  <a:gd name="T12" fmla="*/ 0 60000 65536"/>
                  <a:gd name="T13" fmla="*/ 0 60000 65536"/>
                  <a:gd name="T14" fmla="*/ 0 60000 65536"/>
                  <a:gd name="T15" fmla="*/ 0 60000 65536"/>
                  <a:gd name="T16" fmla="*/ 0 60000 65536"/>
                  <a:gd name="T17" fmla="*/ 0 60000 65536"/>
                  <a:gd name="T18" fmla="*/ 0 w 6"/>
                  <a:gd name="T19" fmla="*/ 0 h 3"/>
                  <a:gd name="T20" fmla="*/ 6 w 6"/>
                  <a:gd name="T21" fmla="*/ 3 h 3"/>
                </a:gdLst>
                <a:ahLst/>
                <a:cxnLst>
                  <a:cxn ang="T12">
                    <a:pos x="T0" y="T1"/>
                  </a:cxn>
                  <a:cxn ang="T13">
                    <a:pos x="T2" y="T3"/>
                  </a:cxn>
                  <a:cxn ang="T14">
                    <a:pos x="T4" y="T5"/>
                  </a:cxn>
                  <a:cxn ang="T15">
                    <a:pos x="T6" y="T7"/>
                  </a:cxn>
                  <a:cxn ang="T16">
                    <a:pos x="T8" y="T9"/>
                  </a:cxn>
                  <a:cxn ang="T17">
                    <a:pos x="T10" y="T11"/>
                  </a:cxn>
                </a:cxnLst>
                <a:rect l="T18" t="T19" r="T20" b="T21"/>
                <a:pathLst>
                  <a:path w="6" h="3">
                    <a:moveTo>
                      <a:pt x="0" y="2"/>
                    </a:moveTo>
                    <a:cubicBezTo>
                      <a:pt x="1" y="3"/>
                      <a:pt x="2" y="3"/>
                      <a:pt x="3" y="3"/>
                    </a:cubicBezTo>
                    <a:cubicBezTo>
                      <a:pt x="5" y="3"/>
                      <a:pt x="5" y="2"/>
                      <a:pt x="6" y="1"/>
                    </a:cubicBezTo>
                    <a:cubicBezTo>
                      <a:pt x="4" y="0"/>
                      <a:pt x="1" y="1"/>
                      <a:pt x="0" y="2"/>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74" name="Freeform 174"/>
              <p:cNvSpPr>
                <a:spLocks/>
              </p:cNvSpPr>
              <p:nvPr/>
            </p:nvSpPr>
            <p:spPr bwMode="auto">
              <a:xfrm>
                <a:off x="1603" y="1243"/>
                <a:ext cx="27" cy="16"/>
              </a:xfrm>
              <a:custGeom>
                <a:avLst/>
                <a:gdLst>
                  <a:gd name="T0" fmla="*/ 0 w 4"/>
                  <a:gd name="T1" fmla="*/ 2 h 2"/>
                  <a:gd name="T2" fmla="*/ 1 w 4"/>
                  <a:gd name="T3" fmla="*/ 2 h 2"/>
                  <a:gd name="T4" fmla="*/ 4 w 4"/>
                  <a:gd name="T5" fmla="*/ 1 h 2"/>
                  <a:gd name="T6" fmla="*/ 4 w 4"/>
                  <a:gd name="T7" fmla="*/ 1 h 2"/>
                  <a:gd name="T8" fmla="*/ 4 w 4"/>
                  <a:gd name="T9" fmla="*/ 0 h 2"/>
                  <a:gd name="T10" fmla="*/ 4 w 4"/>
                  <a:gd name="T11" fmla="*/ 0 h 2"/>
                  <a:gd name="T12" fmla="*/ 0 w 4"/>
                  <a:gd name="T13" fmla="*/ 2 h 2"/>
                  <a:gd name="T14" fmla="*/ 0 w 4"/>
                  <a:gd name="T15" fmla="*/ 2 h 2"/>
                  <a:gd name="T16" fmla="*/ 0 w 4"/>
                  <a:gd name="T17" fmla="*/ 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2"/>
                  <a:gd name="T29" fmla="*/ 4 w 4"/>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2">
                    <a:moveTo>
                      <a:pt x="0" y="2"/>
                    </a:moveTo>
                    <a:cubicBezTo>
                      <a:pt x="0" y="2"/>
                      <a:pt x="0" y="2"/>
                      <a:pt x="1" y="2"/>
                    </a:cubicBezTo>
                    <a:cubicBezTo>
                      <a:pt x="2" y="2"/>
                      <a:pt x="3" y="2"/>
                      <a:pt x="4" y="1"/>
                    </a:cubicBezTo>
                    <a:lnTo>
                      <a:pt x="4" y="0"/>
                    </a:lnTo>
                    <a:cubicBezTo>
                      <a:pt x="3" y="0"/>
                      <a:pt x="1" y="1"/>
                      <a:pt x="0" y="2"/>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75" name="Freeform 175"/>
              <p:cNvSpPr>
                <a:spLocks/>
              </p:cNvSpPr>
              <p:nvPr/>
            </p:nvSpPr>
            <p:spPr bwMode="auto">
              <a:xfrm>
                <a:off x="1431" y="1142"/>
                <a:ext cx="78" cy="35"/>
              </a:xfrm>
              <a:custGeom>
                <a:avLst/>
                <a:gdLst>
                  <a:gd name="T0" fmla="*/ 1 w 11"/>
                  <a:gd name="T1" fmla="*/ 4 h 4"/>
                  <a:gd name="T2" fmla="*/ 0 w 11"/>
                  <a:gd name="T3" fmla="*/ 3 h 4"/>
                  <a:gd name="T4" fmla="*/ 6 w 11"/>
                  <a:gd name="T5" fmla="*/ 0 h 4"/>
                  <a:gd name="T6" fmla="*/ 11 w 11"/>
                  <a:gd name="T7" fmla="*/ 0 h 4"/>
                  <a:gd name="T8" fmla="*/ 5 w 11"/>
                  <a:gd name="T9" fmla="*/ 3 h 4"/>
                  <a:gd name="T10" fmla="*/ 4 w 11"/>
                  <a:gd name="T11" fmla="*/ 3 h 4"/>
                  <a:gd name="T12" fmla="*/ 1 w 11"/>
                  <a:gd name="T13" fmla="*/ 4 h 4"/>
                  <a:gd name="T14" fmla="*/ 1 w 11"/>
                  <a:gd name="T15" fmla="*/ 4 h 4"/>
                  <a:gd name="T16" fmla="*/ 1 w 11"/>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4"/>
                  <a:gd name="T29" fmla="*/ 11 w 11"/>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4">
                    <a:moveTo>
                      <a:pt x="1" y="4"/>
                    </a:moveTo>
                    <a:cubicBezTo>
                      <a:pt x="0" y="4"/>
                      <a:pt x="0" y="4"/>
                      <a:pt x="0" y="3"/>
                    </a:cubicBezTo>
                    <a:cubicBezTo>
                      <a:pt x="0" y="1"/>
                      <a:pt x="5" y="0"/>
                      <a:pt x="6" y="0"/>
                    </a:cubicBezTo>
                    <a:cubicBezTo>
                      <a:pt x="8" y="0"/>
                      <a:pt x="9" y="0"/>
                      <a:pt x="11" y="0"/>
                    </a:cubicBezTo>
                    <a:cubicBezTo>
                      <a:pt x="10" y="1"/>
                      <a:pt x="7" y="3"/>
                      <a:pt x="5" y="3"/>
                    </a:cubicBezTo>
                    <a:cubicBezTo>
                      <a:pt x="5" y="3"/>
                      <a:pt x="4" y="3"/>
                      <a:pt x="4" y="3"/>
                    </a:cubicBezTo>
                    <a:cubicBezTo>
                      <a:pt x="3" y="3"/>
                      <a:pt x="2" y="4"/>
                      <a:pt x="1" y="4"/>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76" name="Freeform 176"/>
              <p:cNvSpPr>
                <a:spLocks/>
              </p:cNvSpPr>
              <p:nvPr/>
            </p:nvSpPr>
            <p:spPr bwMode="auto">
              <a:xfrm>
                <a:off x="1345" y="1142"/>
                <a:ext cx="70" cy="46"/>
              </a:xfrm>
              <a:custGeom>
                <a:avLst/>
                <a:gdLst>
                  <a:gd name="T0" fmla="*/ 2 w 10"/>
                  <a:gd name="T1" fmla="*/ 5 h 6"/>
                  <a:gd name="T2" fmla="*/ 0 w 10"/>
                  <a:gd name="T3" fmla="*/ 4 h 6"/>
                  <a:gd name="T4" fmla="*/ 0 w 10"/>
                  <a:gd name="T5" fmla="*/ 4 h 6"/>
                  <a:gd name="T6" fmla="*/ 0 w 10"/>
                  <a:gd name="T7" fmla="*/ 3 h 6"/>
                  <a:gd name="T8" fmla="*/ 0 w 10"/>
                  <a:gd name="T9" fmla="*/ 3 h 6"/>
                  <a:gd name="T10" fmla="*/ 1 w 10"/>
                  <a:gd name="T11" fmla="*/ 2 h 6"/>
                  <a:gd name="T12" fmla="*/ 3 w 10"/>
                  <a:gd name="T13" fmla="*/ 2 h 6"/>
                  <a:gd name="T14" fmla="*/ 7 w 10"/>
                  <a:gd name="T15" fmla="*/ 0 h 6"/>
                  <a:gd name="T16" fmla="*/ 8 w 10"/>
                  <a:gd name="T17" fmla="*/ 1 h 6"/>
                  <a:gd name="T18" fmla="*/ 10 w 10"/>
                  <a:gd name="T19" fmla="*/ 0 h 6"/>
                  <a:gd name="T20" fmla="*/ 10 w 10"/>
                  <a:gd name="T21" fmla="*/ 0 h 6"/>
                  <a:gd name="T22" fmla="*/ 10 w 10"/>
                  <a:gd name="T23" fmla="*/ 0 h 6"/>
                  <a:gd name="T24" fmla="*/ 10 w 10"/>
                  <a:gd name="T25" fmla="*/ 0 h 6"/>
                  <a:gd name="T26" fmla="*/ 9 w 10"/>
                  <a:gd name="T27" fmla="*/ 2 h 6"/>
                  <a:gd name="T28" fmla="*/ 9 w 10"/>
                  <a:gd name="T29" fmla="*/ 4 h 6"/>
                  <a:gd name="T30" fmla="*/ 6 w 10"/>
                  <a:gd name="T31" fmla="*/ 5 h 6"/>
                  <a:gd name="T32" fmla="*/ 3 w 10"/>
                  <a:gd name="T33" fmla="*/ 6 h 6"/>
                  <a:gd name="T34" fmla="*/ 2 w 10"/>
                  <a:gd name="T35" fmla="*/ 5 h 6"/>
                  <a:gd name="T36" fmla="*/ 2 w 10"/>
                  <a:gd name="T37" fmla="*/ 5 h 6"/>
                  <a:gd name="T38" fmla="*/ 2 w 10"/>
                  <a:gd name="T39" fmla="*/ 5 h 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
                  <a:gd name="T61" fmla="*/ 0 h 6"/>
                  <a:gd name="T62" fmla="*/ 10 w 10"/>
                  <a:gd name="T63" fmla="*/ 6 h 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 h="6">
                    <a:moveTo>
                      <a:pt x="2" y="5"/>
                    </a:moveTo>
                    <a:cubicBezTo>
                      <a:pt x="1" y="4"/>
                      <a:pt x="1" y="4"/>
                      <a:pt x="0" y="4"/>
                    </a:cubicBezTo>
                    <a:lnTo>
                      <a:pt x="0" y="3"/>
                    </a:lnTo>
                    <a:cubicBezTo>
                      <a:pt x="0" y="3"/>
                      <a:pt x="1" y="2"/>
                      <a:pt x="1" y="2"/>
                    </a:cubicBezTo>
                    <a:cubicBezTo>
                      <a:pt x="2" y="2"/>
                      <a:pt x="2" y="2"/>
                      <a:pt x="3" y="2"/>
                    </a:cubicBezTo>
                    <a:cubicBezTo>
                      <a:pt x="4" y="2"/>
                      <a:pt x="5" y="1"/>
                      <a:pt x="7" y="0"/>
                    </a:cubicBezTo>
                    <a:cubicBezTo>
                      <a:pt x="7" y="1"/>
                      <a:pt x="7" y="1"/>
                      <a:pt x="8" y="1"/>
                    </a:cubicBezTo>
                    <a:cubicBezTo>
                      <a:pt x="9" y="1"/>
                      <a:pt x="10" y="0"/>
                      <a:pt x="10" y="0"/>
                    </a:cubicBezTo>
                    <a:cubicBezTo>
                      <a:pt x="10" y="1"/>
                      <a:pt x="10" y="2"/>
                      <a:pt x="9" y="2"/>
                    </a:cubicBezTo>
                    <a:cubicBezTo>
                      <a:pt x="9" y="3"/>
                      <a:pt x="9" y="3"/>
                      <a:pt x="9" y="4"/>
                    </a:cubicBezTo>
                    <a:cubicBezTo>
                      <a:pt x="8" y="5"/>
                      <a:pt x="7" y="5"/>
                      <a:pt x="6" y="5"/>
                    </a:cubicBezTo>
                    <a:cubicBezTo>
                      <a:pt x="4" y="5"/>
                      <a:pt x="4" y="6"/>
                      <a:pt x="3" y="6"/>
                    </a:cubicBezTo>
                    <a:cubicBezTo>
                      <a:pt x="2" y="6"/>
                      <a:pt x="2" y="5"/>
                      <a:pt x="2" y="5"/>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77" name="Freeform 177"/>
              <p:cNvSpPr>
                <a:spLocks/>
              </p:cNvSpPr>
              <p:nvPr/>
            </p:nvSpPr>
            <p:spPr bwMode="auto">
              <a:xfrm>
                <a:off x="1047" y="1130"/>
                <a:ext cx="145" cy="66"/>
              </a:xfrm>
              <a:custGeom>
                <a:avLst/>
                <a:gdLst>
                  <a:gd name="T0" fmla="*/ 0 w 21"/>
                  <a:gd name="T1" fmla="*/ 7 h 9"/>
                  <a:gd name="T2" fmla="*/ 2 w 21"/>
                  <a:gd name="T3" fmla="*/ 9 h 9"/>
                  <a:gd name="T4" fmla="*/ 11 w 21"/>
                  <a:gd name="T5" fmla="*/ 5 h 9"/>
                  <a:gd name="T6" fmla="*/ 21 w 21"/>
                  <a:gd name="T7" fmla="*/ 2 h 9"/>
                  <a:gd name="T8" fmla="*/ 10 w 21"/>
                  <a:gd name="T9" fmla="*/ 0 h 9"/>
                  <a:gd name="T10" fmla="*/ 7 w 21"/>
                  <a:gd name="T11" fmla="*/ 0 h 9"/>
                  <a:gd name="T12" fmla="*/ 0 w 21"/>
                  <a:gd name="T13" fmla="*/ 7 h 9"/>
                  <a:gd name="T14" fmla="*/ 0 w 21"/>
                  <a:gd name="T15" fmla="*/ 7 h 9"/>
                  <a:gd name="T16" fmla="*/ 0 w 21"/>
                  <a:gd name="T17" fmla="*/ 7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9"/>
                  <a:gd name="T29" fmla="*/ 21 w 21"/>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9">
                    <a:moveTo>
                      <a:pt x="0" y="7"/>
                    </a:moveTo>
                    <a:cubicBezTo>
                      <a:pt x="0" y="9"/>
                      <a:pt x="1" y="9"/>
                      <a:pt x="2" y="9"/>
                    </a:cubicBezTo>
                    <a:cubicBezTo>
                      <a:pt x="5" y="9"/>
                      <a:pt x="8" y="6"/>
                      <a:pt x="11" y="5"/>
                    </a:cubicBezTo>
                    <a:cubicBezTo>
                      <a:pt x="13" y="5"/>
                      <a:pt x="20" y="4"/>
                      <a:pt x="21" y="2"/>
                    </a:cubicBezTo>
                    <a:cubicBezTo>
                      <a:pt x="17" y="1"/>
                      <a:pt x="14" y="0"/>
                      <a:pt x="10" y="0"/>
                    </a:cubicBezTo>
                    <a:cubicBezTo>
                      <a:pt x="8" y="0"/>
                      <a:pt x="8" y="1"/>
                      <a:pt x="7" y="0"/>
                    </a:cubicBezTo>
                    <a:cubicBezTo>
                      <a:pt x="7" y="5"/>
                      <a:pt x="0" y="3"/>
                      <a:pt x="0" y="7"/>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78" name="Freeform 178"/>
              <p:cNvSpPr>
                <a:spLocks/>
              </p:cNvSpPr>
              <p:nvPr/>
            </p:nvSpPr>
            <p:spPr bwMode="auto">
              <a:xfrm>
                <a:off x="1102" y="1153"/>
                <a:ext cx="215" cy="90"/>
              </a:xfrm>
              <a:custGeom>
                <a:avLst/>
                <a:gdLst>
                  <a:gd name="T0" fmla="*/ 2 w 30"/>
                  <a:gd name="T1" fmla="*/ 4 h 12"/>
                  <a:gd name="T2" fmla="*/ 14 w 30"/>
                  <a:gd name="T3" fmla="*/ 0 h 12"/>
                  <a:gd name="T4" fmla="*/ 14 w 30"/>
                  <a:gd name="T5" fmla="*/ 0 h 12"/>
                  <a:gd name="T6" fmla="*/ 13 w 30"/>
                  <a:gd name="T7" fmla="*/ 2 h 12"/>
                  <a:gd name="T8" fmla="*/ 16 w 30"/>
                  <a:gd name="T9" fmla="*/ 1 h 12"/>
                  <a:gd name="T10" fmla="*/ 17 w 30"/>
                  <a:gd name="T11" fmla="*/ 4 h 12"/>
                  <a:gd name="T12" fmla="*/ 17 w 30"/>
                  <a:gd name="T13" fmla="*/ 4 h 12"/>
                  <a:gd name="T14" fmla="*/ 18 w 30"/>
                  <a:gd name="T15" fmla="*/ 4 h 12"/>
                  <a:gd name="T16" fmla="*/ 22 w 30"/>
                  <a:gd name="T17" fmla="*/ 1 h 12"/>
                  <a:gd name="T18" fmla="*/ 22 w 30"/>
                  <a:gd name="T19" fmla="*/ 1 h 12"/>
                  <a:gd name="T20" fmla="*/ 23 w 30"/>
                  <a:gd name="T21" fmla="*/ 4 h 12"/>
                  <a:gd name="T22" fmla="*/ 24 w 30"/>
                  <a:gd name="T23" fmla="*/ 1 h 12"/>
                  <a:gd name="T24" fmla="*/ 25 w 30"/>
                  <a:gd name="T25" fmla="*/ 0 h 12"/>
                  <a:gd name="T26" fmla="*/ 28 w 30"/>
                  <a:gd name="T27" fmla="*/ 0 h 12"/>
                  <a:gd name="T28" fmla="*/ 29 w 30"/>
                  <a:gd name="T29" fmla="*/ 3 h 12"/>
                  <a:gd name="T30" fmla="*/ 27 w 30"/>
                  <a:gd name="T31" fmla="*/ 6 h 12"/>
                  <a:gd name="T32" fmla="*/ 30 w 30"/>
                  <a:gd name="T33" fmla="*/ 8 h 12"/>
                  <a:gd name="T34" fmla="*/ 30 w 30"/>
                  <a:gd name="T35" fmla="*/ 8 h 12"/>
                  <a:gd name="T36" fmla="*/ 30 w 30"/>
                  <a:gd name="T37" fmla="*/ 9 h 12"/>
                  <a:gd name="T38" fmla="*/ 30 w 30"/>
                  <a:gd name="T39" fmla="*/ 9 h 12"/>
                  <a:gd name="T40" fmla="*/ 25 w 30"/>
                  <a:gd name="T41" fmla="*/ 9 h 12"/>
                  <a:gd name="T42" fmla="*/ 22 w 30"/>
                  <a:gd name="T43" fmla="*/ 10 h 12"/>
                  <a:gd name="T44" fmla="*/ 18 w 30"/>
                  <a:gd name="T45" fmla="*/ 10 h 12"/>
                  <a:gd name="T46" fmla="*/ 11 w 30"/>
                  <a:gd name="T47" fmla="*/ 11 h 12"/>
                  <a:gd name="T48" fmla="*/ 4 w 30"/>
                  <a:gd name="T49" fmla="*/ 11 h 12"/>
                  <a:gd name="T50" fmla="*/ 4 w 30"/>
                  <a:gd name="T51" fmla="*/ 11 h 12"/>
                  <a:gd name="T52" fmla="*/ 4 w 30"/>
                  <a:gd name="T53" fmla="*/ 10 h 12"/>
                  <a:gd name="T54" fmla="*/ 4 w 30"/>
                  <a:gd name="T55" fmla="*/ 10 h 12"/>
                  <a:gd name="T56" fmla="*/ 0 w 30"/>
                  <a:gd name="T57" fmla="*/ 9 h 12"/>
                  <a:gd name="T58" fmla="*/ 4 w 30"/>
                  <a:gd name="T59" fmla="*/ 8 h 12"/>
                  <a:gd name="T60" fmla="*/ 10 w 30"/>
                  <a:gd name="T61" fmla="*/ 8 h 12"/>
                  <a:gd name="T62" fmla="*/ 10 w 30"/>
                  <a:gd name="T63" fmla="*/ 8 h 12"/>
                  <a:gd name="T64" fmla="*/ 5 w 30"/>
                  <a:gd name="T65" fmla="*/ 7 h 12"/>
                  <a:gd name="T66" fmla="*/ 1 w 30"/>
                  <a:gd name="T67" fmla="*/ 7 h 12"/>
                  <a:gd name="T68" fmla="*/ 1 w 30"/>
                  <a:gd name="T69" fmla="*/ 7 h 12"/>
                  <a:gd name="T70" fmla="*/ 8 w 30"/>
                  <a:gd name="T71" fmla="*/ 5 h 12"/>
                  <a:gd name="T72" fmla="*/ 2 w 30"/>
                  <a:gd name="T73" fmla="*/ 6 h 12"/>
                  <a:gd name="T74" fmla="*/ 2 w 30"/>
                  <a:gd name="T75" fmla="*/ 4 h 12"/>
                  <a:gd name="T76" fmla="*/ 2 w 30"/>
                  <a:gd name="T77" fmla="*/ 4 h 12"/>
                  <a:gd name="T78" fmla="*/ 2 w 30"/>
                  <a:gd name="T79" fmla="*/ 4 h 12"/>
                  <a:gd name="T80" fmla="*/ 2 w 30"/>
                  <a:gd name="T81" fmla="*/ 4 h 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
                  <a:gd name="T124" fmla="*/ 0 h 12"/>
                  <a:gd name="T125" fmla="*/ 30 w 30"/>
                  <a:gd name="T126" fmla="*/ 12 h 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 h="12">
                    <a:moveTo>
                      <a:pt x="2" y="4"/>
                    </a:moveTo>
                    <a:lnTo>
                      <a:pt x="14" y="0"/>
                    </a:lnTo>
                    <a:cubicBezTo>
                      <a:pt x="14" y="1"/>
                      <a:pt x="12" y="2"/>
                      <a:pt x="13" y="2"/>
                    </a:cubicBezTo>
                    <a:cubicBezTo>
                      <a:pt x="15" y="2"/>
                      <a:pt x="15" y="2"/>
                      <a:pt x="16" y="1"/>
                    </a:cubicBezTo>
                    <a:cubicBezTo>
                      <a:pt x="17" y="2"/>
                      <a:pt x="16" y="3"/>
                      <a:pt x="17" y="4"/>
                    </a:cubicBezTo>
                    <a:lnTo>
                      <a:pt x="18" y="4"/>
                    </a:lnTo>
                    <a:lnTo>
                      <a:pt x="22" y="1"/>
                    </a:lnTo>
                    <a:cubicBezTo>
                      <a:pt x="22" y="2"/>
                      <a:pt x="22" y="3"/>
                      <a:pt x="23" y="4"/>
                    </a:cubicBezTo>
                    <a:cubicBezTo>
                      <a:pt x="24" y="3"/>
                      <a:pt x="24" y="3"/>
                      <a:pt x="24" y="1"/>
                    </a:cubicBezTo>
                    <a:cubicBezTo>
                      <a:pt x="24" y="1"/>
                      <a:pt x="25" y="0"/>
                      <a:pt x="25" y="0"/>
                    </a:cubicBezTo>
                    <a:cubicBezTo>
                      <a:pt x="27" y="0"/>
                      <a:pt x="27" y="1"/>
                      <a:pt x="28" y="0"/>
                    </a:cubicBezTo>
                    <a:cubicBezTo>
                      <a:pt x="29" y="1"/>
                      <a:pt x="29" y="2"/>
                      <a:pt x="29" y="3"/>
                    </a:cubicBezTo>
                    <a:cubicBezTo>
                      <a:pt x="29" y="4"/>
                      <a:pt x="28" y="6"/>
                      <a:pt x="27" y="6"/>
                    </a:cubicBezTo>
                    <a:cubicBezTo>
                      <a:pt x="28" y="7"/>
                      <a:pt x="29" y="7"/>
                      <a:pt x="30" y="8"/>
                    </a:cubicBezTo>
                    <a:lnTo>
                      <a:pt x="30" y="9"/>
                    </a:lnTo>
                    <a:cubicBezTo>
                      <a:pt x="27" y="10"/>
                      <a:pt x="28" y="9"/>
                      <a:pt x="25" y="9"/>
                    </a:cubicBezTo>
                    <a:cubicBezTo>
                      <a:pt x="24" y="9"/>
                      <a:pt x="24" y="10"/>
                      <a:pt x="22" y="10"/>
                    </a:cubicBezTo>
                    <a:cubicBezTo>
                      <a:pt x="20" y="10"/>
                      <a:pt x="19" y="10"/>
                      <a:pt x="18" y="10"/>
                    </a:cubicBezTo>
                    <a:cubicBezTo>
                      <a:pt x="18" y="10"/>
                      <a:pt x="12" y="11"/>
                      <a:pt x="11" y="11"/>
                    </a:cubicBezTo>
                    <a:cubicBezTo>
                      <a:pt x="8" y="11"/>
                      <a:pt x="6" y="12"/>
                      <a:pt x="4" y="11"/>
                    </a:cubicBezTo>
                    <a:lnTo>
                      <a:pt x="4" y="10"/>
                    </a:lnTo>
                    <a:cubicBezTo>
                      <a:pt x="2" y="10"/>
                      <a:pt x="1" y="10"/>
                      <a:pt x="0" y="9"/>
                    </a:cubicBezTo>
                    <a:cubicBezTo>
                      <a:pt x="2" y="8"/>
                      <a:pt x="3" y="8"/>
                      <a:pt x="4" y="8"/>
                    </a:cubicBezTo>
                    <a:cubicBezTo>
                      <a:pt x="7" y="8"/>
                      <a:pt x="8" y="9"/>
                      <a:pt x="10" y="8"/>
                    </a:cubicBezTo>
                    <a:lnTo>
                      <a:pt x="5" y="7"/>
                    </a:lnTo>
                    <a:lnTo>
                      <a:pt x="1" y="7"/>
                    </a:lnTo>
                    <a:cubicBezTo>
                      <a:pt x="2" y="6"/>
                      <a:pt x="7" y="6"/>
                      <a:pt x="8" y="5"/>
                    </a:cubicBezTo>
                    <a:cubicBezTo>
                      <a:pt x="7" y="4"/>
                      <a:pt x="4" y="6"/>
                      <a:pt x="2" y="6"/>
                    </a:cubicBezTo>
                    <a:cubicBezTo>
                      <a:pt x="2" y="6"/>
                      <a:pt x="2" y="4"/>
                      <a:pt x="2" y="4"/>
                    </a:cubicBezTo>
                    <a:cubicBezTo>
                      <a:pt x="2" y="4"/>
                      <a:pt x="2" y="4"/>
                      <a:pt x="2" y="4"/>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79" name="Freeform 179"/>
              <p:cNvSpPr>
                <a:spLocks/>
              </p:cNvSpPr>
              <p:nvPr/>
            </p:nvSpPr>
            <p:spPr bwMode="auto">
              <a:xfrm>
                <a:off x="1689" y="1580"/>
                <a:ext cx="110" cy="105"/>
              </a:xfrm>
              <a:custGeom>
                <a:avLst/>
                <a:gdLst>
                  <a:gd name="T0" fmla="*/ 8 w 15"/>
                  <a:gd name="T1" fmla="*/ 2 h 14"/>
                  <a:gd name="T2" fmla="*/ 11 w 15"/>
                  <a:gd name="T3" fmla="*/ 1 h 14"/>
                  <a:gd name="T4" fmla="*/ 8 w 15"/>
                  <a:gd name="T5" fmla="*/ 4 h 14"/>
                  <a:gd name="T6" fmla="*/ 10 w 15"/>
                  <a:gd name="T7" fmla="*/ 4 h 14"/>
                  <a:gd name="T8" fmla="*/ 10 w 15"/>
                  <a:gd name="T9" fmla="*/ 5 h 14"/>
                  <a:gd name="T10" fmla="*/ 15 w 15"/>
                  <a:gd name="T11" fmla="*/ 7 h 14"/>
                  <a:gd name="T12" fmla="*/ 13 w 15"/>
                  <a:gd name="T13" fmla="*/ 8 h 14"/>
                  <a:gd name="T14" fmla="*/ 15 w 15"/>
                  <a:gd name="T15" fmla="*/ 9 h 14"/>
                  <a:gd name="T16" fmla="*/ 8 w 15"/>
                  <a:gd name="T17" fmla="*/ 14 h 14"/>
                  <a:gd name="T18" fmla="*/ 8 w 15"/>
                  <a:gd name="T19" fmla="*/ 14 h 14"/>
                  <a:gd name="T20" fmla="*/ 8 w 15"/>
                  <a:gd name="T21" fmla="*/ 12 h 14"/>
                  <a:gd name="T22" fmla="*/ 8 w 15"/>
                  <a:gd name="T23" fmla="*/ 12 h 14"/>
                  <a:gd name="T24" fmla="*/ 9 w 15"/>
                  <a:gd name="T25" fmla="*/ 12 h 14"/>
                  <a:gd name="T26" fmla="*/ 1 w 15"/>
                  <a:gd name="T27" fmla="*/ 12 h 14"/>
                  <a:gd name="T28" fmla="*/ 0 w 15"/>
                  <a:gd name="T29" fmla="*/ 11 h 14"/>
                  <a:gd name="T30" fmla="*/ 4 w 15"/>
                  <a:gd name="T31" fmla="*/ 7 h 14"/>
                  <a:gd name="T32" fmla="*/ 8 w 15"/>
                  <a:gd name="T33" fmla="*/ 2 h 14"/>
                  <a:gd name="T34" fmla="*/ 8 w 15"/>
                  <a:gd name="T35" fmla="*/ 2 h 14"/>
                  <a:gd name="T36" fmla="*/ 8 w 15"/>
                  <a:gd name="T37" fmla="*/ 2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14"/>
                  <a:gd name="T59" fmla="*/ 15 w 15"/>
                  <a:gd name="T60" fmla="*/ 14 h 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14">
                    <a:moveTo>
                      <a:pt x="8" y="2"/>
                    </a:moveTo>
                    <a:cubicBezTo>
                      <a:pt x="8" y="2"/>
                      <a:pt x="11" y="0"/>
                      <a:pt x="11" y="1"/>
                    </a:cubicBezTo>
                    <a:cubicBezTo>
                      <a:pt x="11" y="2"/>
                      <a:pt x="10" y="4"/>
                      <a:pt x="8" y="4"/>
                    </a:cubicBezTo>
                    <a:cubicBezTo>
                      <a:pt x="9" y="4"/>
                      <a:pt x="10" y="4"/>
                      <a:pt x="10" y="4"/>
                    </a:cubicBezTo>
                    <a:cubicBezTo>
                      <a:pt x="10" y="4"/>
                      <a:pt x="10" y="5"/>
                      <a:pt x="10" y="5"/>
                    </a:cubicBezTo>
                    <a:cubicBezTo>
                      <a:pt x="10" y="6"/>
                      <a:pt x="15" y="7"/>
                      <a:pt x="15" y="7"/>
                    </a:cubicBezTo>
                    <a:cubicBezTo>
                      <a:pt x="14" y="7"/>
                      <a:pt x="13" y="8"/>
                      <a:pt x="13" y="8"/>
                    </a:cubicBezTo>
                    <a:cubicBezTo>
                      <a:pt x="13" y="9"/>
                      <a:pt x="15" y="9"/>
                      <a:pt x="15" y="9"/>
                    </a:cubicBezTo>
                    <a:cubicBezTo>
                      <a:pt x="12" y="11"/>
                      <a:pt x="11" y="12"/>
                      <a:pt x="8" y="14"/>
                    </a:cubicBezTo>
                    <a:lnTo>
                      <a:pt x="8" y="12"/>
                    </a:lnTo>
                    <a:cubicBezTo>
                      <a:pt x="8" y="12"/>
                      <a:pt x="9" y="12"/>
                      <a:pt x="9" y="12"/>
                    </a:cubicBezTo>
                    <a:cubicBezTo>
                      <a:pt x="6" y="12"/>
                      <a:pt x="3" y="12"/>
                      <a:pt x="1" y="12"/>
                    </a:cubicBezTo>
                    <a:cubicBezTo>
                      <a:pt x="1" y="12"/>
                      <a:pt x="0" y="11"/>
                      <a:pt x="0" y="11"/>
                    </a:cubicBezTo>
                    <a:cubicBezTo>
                      <a:pt x="0" y="10"/>
                      <a:pt x="4" y="8"/>
                      <a:pt x="4" y="7"/>
                    </a:cubicBezTo>
                    <a:cubicBezTo>
                      <a:pt x="6" y="6"/>
                      <a:pt x="6" y="2"/>
                      <a:pt x="8" y="2"/>
                    </a:cubicBezTo>
                  </a:path>
                </a:pathLst>
              </a:custGeom>
              <a:solidFill>
                <a:srgbClr val="002967"/>
              </a:solidFill>
              <a:ln w="1905">
                <a:solidFill>
                  <a:sysClr val="window" lastClr="FFFFFF">
                    <a:lumMod val="85000"/>
                  </a:sysClr>
                </a:solidFill>
                <a:round/>
                <a:headEnd/>
                <a:tailEnd/>
              </a:ln>
            </p:spPr>
            <p:txBody>
              <a:bodyPr anchor="ctr"/>
              <a:lstStyle/>
              <a:p>
                <a:pPr>
                  <a:defRPr/>
                </a:pPr>
                <a:endParaRPr lang="en-US" altLang="en-US" sz="800" kern="0" dirty="0">
                  <a:latin typeface="Trebuchet MS" panose="020B0603020202020204" pitchFamily="34" charset="0"/>
                  <a:cs typeface="Calibri" panose="020F0502020204030204" pitchFamily="34" charset="0"/>
                </a:endParaRPr>
              </a:p>
            </p:txBody>
          </p:sp>
          <p:sp>
            <p:nvSpPr>
              <p:cNvPr id="180" name="Freeform 180"/>
              <p:cNvSpPr>
                <a:spLocks/>
              </p:cNvSpPr>
              <p:nvPr/>
            </p:nvSpPr>
            <p:spPr bwMode="auto">
              <a:xfrm>
                <a:off x="1157" y="1083"/>
                <a:ext cx="109" cy="31"/>
              </a:xfrm>
              <a:custGeom>
                <a:avLst/>
                <a:gdLst>
                  <a:gd name="T0" fmla="*/ 4 w 15"/>
                  <a:gd name="T1" fmla="*/ 4 h 4"/>
                  <a:gd name="T2" fmla="*/ 15 w 15"/>
                  <a:gd name="T3" fmla="*/ 0 h 4"/>
                  <a:gd name="T4" fmla="*/ 12 w 15"/>
                  <a:gd name="T5" fmla="*/ 0 h 4"/>
                  <a:gd name="T6" fmla="*/ 0 w 15"/>
                  <a:gd name="T7" fmla="*/ 4 h 4"/>
                  <a:gd name="T8" fmla="*/ 0 w 15"/>
                  <a:gd name="T9" fmla="*/ 4 h 4"/>
                  <a:gd name="T10" fmla="*/ 4 w 15"/>
                  <a:gd name="T11" fmla="*/ 4 h 4"/>
                  <a:gd name="T12" fmla="*/ 4 w 15"/>
                  <a:gd name="T13" fmla="*/ 4 h 4"/>
                  <a:gd name="T14" fmla="*/ 0 60000 65536"/>
                  <a:gd name="T15" fmla="*/ 0 60000 65536"/>
                  <a:gd name="T16" fmla="*/ 0 60000 65536"/>
                  <a:gd name="T17" fmla="*/ 0 60000 65536"/>
                  <a:gd name="T18" fmla="*/ 0 60000 65536"/>
                  <a:gd name="T19" fmla="*/ 0 60000 65536"/>
                  <a:gd name="T20" fmla="*/ 0 60000 65536"/>
                  <a:gd name="T21" fmla="*/ 0 w 15"/>
                  <a:gd name="T22" fmla="*/ 0 h 4"/>
                  <a:gd name="T23" fmla="*/ 15 w 15"/>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4">
                    <a:moveTo>
                      <a:pt x="4" y="4"/>
                    </a:moveTo>
                    <a:cubicBezTo>
                      <a:pt x="7" y="2"/>
                      <a:pt x="13" y="3"/>
                      <a:pt x="15" y="0"/>
                    </a:cubicBezTo>
                    <a:cubicBezTo>
                      <a:pt x="14" y="0"/>
                      <a:pt x="13" y="0"/>
                      <a:pt x="12" y="0"/>
                    </a:cubicBezTo>
                    <a:cubicBezTo>
                      <a:pt x="9" y="0"/>
                      <a:pt x="1" y="2"/>
                      <a:pt x="0" y="4"/>
                    </a:cubicBezTo>
                    <a:lnTo>
                      <a:pt x="4" y="4"/>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81" name="Freeform 181"/>
              <p:cNvSpPr>
                <a:spLocks/>
              </p:cNvSpPr>
              <p:nvPr/>
            </p:nvSpPr>
            <p:spPr bwMode="auto">
              <a:xfrm>
                <a:off x="1208" y="1091"/>
                <a:ext cx="152" cy="47"/>
              </a:xfrm>
              <a:custGeom>
                <a:avLst/>
                <a:gdLst>
                  <a:gd name="T0" fmla="*/ 0 w 21"/>
                  <a:gd name="T1" fmla="*/ 4 h 6"/>
                  <a:gd name="T2" fmla="*/ 5 w 21"/>
                  <a:gd name="T3" fmla="*/ 4 h 6"/>
                  <a:gd name="T4" fmla="*/ 4 w 21"/>
                  <a:gd name="T5" fmla="*/ 6 h 6"/>
                  <a:gd name="T6" fmla="*/ 5 w 21"/>
                  <a:gd name="T7" fmla="*/ 6 h 6"/>
                  <a:gd name="T8" fmla="*/ 12 w 21"/>
                  <a:gd name="T9" fmla="*/ 5 h 6"/>
                  <a:gd name="T10" fmla="*/ 14 w 21"/>
                  <a:gd name="T11" fmla="*/ 5 h 6"/>
                  <a:gd name="T12" fmla="*/ 21 w 21"/>
                  <a:gd name="T13" fmla="*/ 3 h 6"/>
                  <a:gd name="T14" fmla="*/ 18 w 21"/>
                  <a:gd name="T15" fmla="*/ 3 h 6"/>
                  <a:gd name="T16" fmla="*/ 19 w 21"/>
                  <a:gd name="T17" fmla="*/ 0 h 6"/>
                  <a:gd name="T18" fmla="*/ 19 w 21"/>
                  <a:gd name="T19" fmla="*/ 0 h 6"/>
                  <a:gd name="T20" fmla="*/ 17 w 21"/>
                  <a:gd name="T21" fmla="*/ 0 h 6"/>
                  <a:gd name="T22" fmla="*/ 17 w 21"/>
                  <a:gd name="T23" fmla="*/ 0 h 6"/>
                  <a:gd name="T24" fmla="*/ 14 w 21"/>
                  <a:gd name="T25" fmla="*/ 3 h 6"/>
                  <a:gd name="T26" fmla="*/ 9 w 21"/>
                  <a:gd name="T27" fmla="*/ 2 h 6"/>
                  <a:gd name="T28" fmla="*/ 0 w 21"/>
                  <a:gd name="T29" fmla="*/ 4 h 6"/>
                  <a:gd name="T30" fmla="*/ 0 w 21"/>
                  <a:gd name="T31" fmla="*/ 4 h 6"/>
                  <a:gd name="T32" fmla="*/ 0 w 21"/>
                  <a:gd name="T33" fmla="*/ 4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6"/>
                  <a:gd name="T53" fmla="*/ 21 w 21"/>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6">
                    <a:moveTo>
                      <a:pt x="0" y="4"/>
                    </a:moveTo>
                    <a:cubicBezTo>
                      <a:pt x="1" y="4"/>
                      <a:pt x="4" y="4"/>
                      <a:pt x="5" y="4"/>
                    </a:cubicBezTo>
                    <a:cubicBezTo>
                      <a:pt x="5" y="4"/>
                      <a:pt x="4" y="5"/>
                      <a:pt x="4" y="6"/>
                    </a:cubicBezTo>
                    <a:cubicBezTo>
                      <a:pt x="4" y="6"/>
                      <a:pt x="4" y="6"/>
                      <a:pt x="5" y="6"/>
                    </a:cubicBezTo>
                    <a:cubicBezTo>
                      <a:pt x="7" y="6"/>
                      <a:pt x="9" y="5"/>
                      <a:pt x="12" y="5"/>
                    </a:cubicBezTo>
                    <a:cubicBezTo>
                      <a:pt x="12" y="5"/>
                      <a:pt x="14" y="5"/>
                      <a:pt x="14" y="5"/>
                    </a:cubicBezTo>
                    <a:cubicBezTo>
                      <a:pt x="17" y="5"/>
                      <a:pt x="19" y="4"/>
                      <a:pt x="21" y="3"/>
                    </a:cubicBezTo>
                    <a:cubicBezTo>
                      <a:pt x="20" y="2"/>
                      <a:pt x="19" y="3"/>
                      <a:pt x="18" y="3"/>
                    </a:cubicBezTo>
                    <a:cubicBezTo>
                      <a:pt x="18" y="2"/>
                      <a:pt x="19" y="1"/>
                      <a:pt x="19" y="0"/>
                    </a:cubicBezTo>
                    <a:lnTo>
                      <a:pt x="17" y="0"/>
                    </a:lnTo>
                    <a:cubicBezTo>
                      <a:pt x="16" y="1"/>
                      <a:pt x="15" y="3"/>
                      <a:pt x="14" y="3"/>
                    </a:cubicBezTo>
                    <a:cubicBezTo>
                      <a:pt x="11" y="3"/>
                      <a:pt x="11" y="2"/>
                      <a:pt x="9" y="2"/>
                    </a:cubicBezTo>
                    <a:cubicBezTo>
                      <a:pt x="7" y="1"/>
                      <a:pt x="1" y="3"/>
                      <a:pt x="0" y="4"/>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82" name="Freeform 182"/>
              <p:cNvSpPr>
                <a:spLocks/>
              </p:cNvSpPr>
              <p:nvPr/>
            </p:nvSpPr>
            <p:spPr bwMode="auto">
              <a:xfrm>
                <a:off x="1517" y="1098"/>
                <a:ext cx="152" cy="32"/>
              </a:xfrm>
              <a:custGeom>
                <a:avLst/>
                <a:gdLst>
                  <a:gd name="T0" fmla="*/ 4 w 21"/>
                  <a:gd name="T1" fmla="*/ 0 h 4"/>
                  <a:gd name="T2" fmla="*/ 2 w 21"/>
                  <a:gd name="T3" fmla="*/ 0 h 4"/>
                  <a:gd name="T4" fmla="*/ 1 w 21"/>
                  <a:gd name="T5" fmla="*/ 1 h 4"/>
                  <a:gd name="T6" fmla="*/ 1 w 21"/>
                  <a:gd name="T7" fmla="*/ 2 h 4"/>
                  <a:gd name="T8" fmla="*/ 0 w 21"/>
                  <a:gd name="T9" fmla="*/ 3 h 4"/>
                  <a:gd name="T10" fmla="*/ 9 w 21"/>
                  <a:gd name="T11" fmla="*/ 4 h 4"/>
                  <a:gd name="T12" fmla="*/ 9 w 21"/>
                  <a:gd name="T13" fmla="*/ 4 h 4"/>
                  <a:gd name="T14" fmla="*/ 17 w 21"/>
                  <a:gd name="T15" fmla="*/ 4 h 4"/>
                  <a:gd name="T16" fmla="*/ 17 w 21"/>
                  <a:gd name="T17" fmla="*/ 4 h 4"/>
                  <a:gd name="T18" fmla="*/ 21 w 21"/>
                  <a:gd name="T19" fmla="*/ 4 h 4"/>
                  <a:gd name="T20" fmla="*/ 21 w 21"/>
                  <a:gd name="T21" fmla="*/ 4 h 4"/>
                  <a:gd name="T22" fmla="*/ 21 w 21"/>
                  <a:gd name="T23" fmla="*/ 2 h 4"/>
                  <a:gd name="T24" fmla="*/ 21 w 21"/>
                  <a:gd name="T25" fmla="*/ 2 h 4"/>
                  <a:gd name="T26" fmla="*/ 19 w 21"/>
                  <a:gd name="T27" fmla="*/ 1 h 4"/>
                  <a:gd name="T28" fmla="*/ 12 w 21"/>
                  <a:gd name="T29" fmla="*/ 2 h 4"/>
                  <a:gd name="T30" fmla="*/ 5 w 21"/>
                  <a:gd name="T31" fmla="*/ 2 h 4"/>
                  <a:gd name="T32" fmla="*/ 3 w 21"/>
                  <a:gd name="T33" fmla="*/ 1 h 4"/>
                  <a:gd name="T34" fmla="*/ 4 w 21"/>
                  <a:gd name="T35" fmla="*/ 0 h 4"/>
                  <a:gd name="T36" fmla="*/ 4 w 21"/>
                  <a:gd name="T37" fmla="*/ 0 h 4"/>
                  <a:gd name="T38" fmla="*/ 4 w 21"/>
                  <a:gd name="T39" fmla="*/ 0 h 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
                  <a:gd name="T61" fmla="*/ 0 h 4"/>
                  <a:gd name="T62" fmla="*/ 21 w 21"/>
                  <a:gd name="T63" fmla="*/ 4 h 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 h="4">
                    <a:moveTo>
                      <a:pt x="4" y="0"/>
                    </a:moveTo>
                    <a:cubicBezTo>
                      <a:pt x="3" y="0"/>
                      <a:pt x="3" y="0"/>
                      <a:pt x="2" y="0"/>
                    </a:cubicBezTo>
                    <a:cubicBezTo>
                      <a:pt x="1" y="0"/>
                      <a:pt x="1" y="0"/>
                      <a:pt x="1" y="1"/>
                    </a:cubicBezTo>
                    <a:cubicBezTo>
                      <a:pt x="1" y="1"/>
                      <a:pt x="1" y="2"/>
                      <a:pt x="1" y="2"/>
                    </a:cubicBezTo>
                    <a:cubicBezTo>
                      <a:pt x="1" y="2"/>
                      <a:pt x="0" y="2"/>
                      <a:pt x="0" y="3"/>
                    </a:cubicBezTo>
                    <a:cubicBezTo>
                      <a:pt x="0" y="4"/>
                      <a:pt x="7" y="4"/>
                      <a:pt x="9" y="4"/>
                    </a:cubicBezTo>
                    <a:lnTo>
                      <a:pt x="17" y="4"/>
                    </a:lnTo>
                    <a:cubicBezTo>
                      <a:pt x="17" y="3"/>
                      <a:pt x="20" y="4"/>
                      <a:pt x="21" y="4"/>
                    </a:cubicBezTo>
                    <a:lnTo>
                      <a:pt x="21" y="2"/>
                    </a:lnTo>
                    <a:cubicBezTo>
                      <a:pt x="20" y="2"/>
                      <a:pt x="20" y="1"/>
                      <a:pt x="19" y="1"/>
                    </a:cubicBezTo>
                    <a:cubicBezTo>
                      <a:pt x="17" y="1"/>
                      <a:pt x="15" y="2"/>
                      <a:pt x="12" y="2"/>
                    </a:cubicBezTo>
                    <a:cubicBezTo>
                      <a:pt x="8" y="2"/>
                      <a:pt x="8" y="2"/>
                      <a:pt x="5" y="2"/>
                    </a:cubicBezTo>
                    <a:cubicBezTo>
                      <a:pt x="4" y="2"/>
                      <a:pt x="3" y="1"/>
                      <a:pt x="3" y="1"/>
                    </a:cubicBezTo>
                    <a:cubicBezTo>
                      <a:pt x="3" y="0"/>
                      <a:pt x="4" y="0"/>
                      <a:pt x="4" y="0"/>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83" name="Freeform 183"/>
              <p:cNvSpPr>
                <a:spLocks/>
              </p:cNvSpPr>
              <p:nvPr/>
            </p:nvSpPr>
            <p:spPr bwMode="auto">
              <a:xfrm>
                <a:off x="1560" y="1024"/>
                <a:ext cx="102" cy="51"/>
              </a:xfrm>
              <a:custGeom>
                <a:avLst/>
                <a:gdLst>
                  <a:gd name="T0" fmla="*/ 5 w 14"/>
                  <a:gd name="T1" fmla="*/ 5 h 7"/>
                  <a:gd name="T2" fmla="*/ 14 w 14"/>
                  <a:gd name="T3" fmla="*/ 3 h 7"/>
                  <a:gd name="T4" fmla="*/ 9 w 14"/>
                  <a:gd name="T5" fmla="*/ 2 h 7"/>
                  <a:gd name="T6" fmla="*/ 8 w 14"/>
                  <a:gd name="T7" fmla="*/ 0 h 7"/>
                  <a:gd name="T8" fmla="*/ 7 w 14"/>
                  <a:gd name="T9" fmla="*/ 0 h 7"/>
                  <a:gd name="T10" fmla="*/ 0 w 14"/>
                  <a:gd name="T11" fmla="*/ 3 h 7"/>
                  <a:gd name="T12" fmla="*/ 0 w 14"/>
                  <a:gd name="T13" fmla="*/ 3 h 7"/>
                  <a:gd name="T14" fmla="*/ 2 w 14"/>
                  <a:gd name="T15" fmla="*/ 4 h 7"/>
                  <a:gd name="T16" fmla="*/ 3 w 14"/>
                  <a:gd name="T17" fmla="*/ 4 h 7"/>
                  <a:gd name="T18" fmla="*/ 3 w 14"/>
                  <a:gd name="T19" fmla="*/ 4 h 7"/>
                  <a:gd name="T20" fmla="*/ 2 w 14"/>
                  <a:gd name="T21" fmla="*/ 5 h 7"/>
                  <a:gd name="T22" fmla="*/ 2 w 14"/>
                  <a:gd name="T23" fmla="*/ 6 h 7"/>
                  <a:gd name="T24" fmla="*/ 3 w 14"/>
                  <a:gd name="T25" fmla="*/ 7 h 7"/>
                  <a:gd name="T26" fmla="*/ 6 w 14"/>
                  <a:gd name="T27" fmla="*/ 6 h 7"/>
                  <a:gd name="T28" fmla="*/ 6 w 14"/>
                  <a:gd name="T29" fmla="*/ 6 h 7"/>
                  <a:gd name="T30" fmla="*/ 6 w 14"/>
                  <a:gd name="T31" fmla="*/ 6 h 7"/>
                  <a:gd name="T32" fmla="*/ 5 w 14"/>
                  <a:gd name="T33" fmla="*/ 5 h 7"/>
                  <a:gd name="T34" fmla="*/ 5 w 14"/>
                  <a:gd name="T35" fmla="*/ 5 h 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7"/>
                  <a:gd name="T56" fmla="*/ 14 w 14"/>
                  <a:gd name="T57" fmla="*/ 7 h 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7">
                    <a:moveTo>
                      <a:pt x="5" y="5"/>
                    </a:moveTo>
                    <a:cubicBezTo>
                      <a:pt x="8" y="5"/>
                      <a:pt x="13" y="4"/>
                      <a:pt x="14" y="3"/>
                    </a:cubicBezTo>
                    <a:cubicBezTo>
                      <a:pt x="14" y="2"/>
                      <a:pt x="11" y="2"/>
                      <a:pt x="9" y="2"/>
                    </a:cubicBezTo>
                    <a:cubicBezTo>
                      <a:pt x="9" y="2"/>
                      <a:pt x="9" y="1"/>
                      <a:pt x="8" y="0"/>
                    </a:cubicBezTo>
                    <a:cubicBezTo>
                      <a:pt x="8" y="0"/>
                      <a:pt x="7" y="0"/>
                      <a:pt x="7" y="0"/>
                    </a:cubicBezTo>
                    <a:cubicBezTo>
                      <a:pt x="5" y="0"/>
                      <a:pt x="0" y="1"/>
                      <a:pt x="0" y="3"/>
                    </a:cubicBezTo>
                    <a:lnTo>
                      <a:pt x="2" y="4"/>
                    </a:lnTo>
                    <a:lnTo>
                      <a:pt x="3" y="4"/>
                    </a:lnTo>
                    <a:cubicBezTo>
                      <a:pt x="2" y="4"/>
                      <a:pt x="2" y="4"/>
                      <a:pt x="2" y="5"/>
                    </a:cubicBezTo>
                    <a:cubicBezTo>
                      <a:pt x="2" y="5"/>
                      <a:pt x="2" y="6"/>
                      <a:pt x="2" y="6"/>
                    </a:cubicBezTo>
                    <a:cubicBezTo>
                      <a:pt x="2" y="6"/>
                      <a:pt x="2" y="7"/>
                      <a:pt x="3" y="7"/>
                    </a:cubicBezTo>
                    <a:cubicBezTo>
                      <a:pt x="4" y="7"/>
                      <a:pt x="4" y="6"/>
                      <a:pt x="6" y="6"/>
                    </a:cubicBezTo>
                    <a:lnTo>
                      <a:pt x="5" y="5"/>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84" name="Freeform 184"/>
              <p:cNvSpPr>
                <a:spLocks/>
              </p:cNvSpPr>
              <p:nvPr/>
            </p:nvSpPr>
            <p:spPr bwMode="auto">
              <a:xfrm>
                <a:off x="1630" y="1138"/>
                <a:ext cx="51" cy="31"/>
              </a:xfrm>
              <a:custGeom>
                <a:avLst/>
                <a:gdLst>
                  <a:gd name="T0" fmla="*/ 2 w 7"/>
                  <a:gd name="T1" fmla="*/ 3 h 4"/>
                  <a:gd name="T2" fmla="*/ 0 w 7"/>
                  <a:gd name="T3" fmla="*/ 1 h 4"/>
                  <a:gd name="T4" fmla="*/ 2 w 7"/>
                  <a:gd name="T5" fmla="*/ 1 h 4"/>
                  <a:gd name="T6" fmla="*/ 7 w 7"/>
                  <a:gd name="T7" fmla="*/ 2 h 4"/>
                  <a:gd name="T8" fmla="*/ 2 w 7"/>
                  <a:gd name="T9" fmla="*/ 3 h 4"/>
                  <a:gd name="T10" fmla="*/ 2 w 7"/>
                  <a:gd name="T11" fmla="*/ 3 h 4"/>
                  <a:gd name="T12" fmla="*/ 2 w 7"/>
                  <a:gd name="T13" fmla="*/ 3 h 4"/>
                  <a:gd name="T14" fmla="*/ 0 60000 65536"/>
                  <a:gd name="T15" fmla="*/ 0 60000 65536"/>
                  <a:gd name="T16" fmla="*/ 0 60000 65536"/>
                  <a:gd name="T17" fmla="*/ 0 60000 65536"/>
                  <a:gd name="T18" fmla="*/ 0 60000 65536"/>
                  <a:gd name="T19" fmla="*/ 0 60000 65536"/>
                  <a:gd name="T20" fmla="*/ 0 60000 65536"/>
                  <a:gd name="T21" fmla="*/ 0 w 7"/>
                  <a:gd name="T22" fmla="*/ 0 h 4"/>
                  <a:gd name="T23" fmla="*/ 7 w 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4">
                    <a:moveTo>
                      <a:pt x="2" y="3"/>
                    </a:moveTo>
                    <a:cubicBezTo>
                      <a:pt x="1" y="3"/>
                      <a:pt x="0" y="2"/>
                      <a:pt x="0" y="1"/>
                    </a:cubicBezTo>
                    <a:cubicBezTo>
                      <a:pt x="1" y="1"/>
                      <a:pt x="2" y="1"/>
                      <a:pt x="2" y="1"/>
                    </a:cubicBezTo>
                    <a:cubicBezTo>
                      <a:pt x="3" y="1"/>
                      <a:pt x="7" y="0"/>
                      <a:pt x="7" y="2"/>
                    </a:cubicBezTo>
                    <a:cubicBezTo>
                      <a:pt x="7" y="4"/>
                      <a:pt x="3" y="3"/>
                      <a:pt x="2" y="3"/>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85" name="Freeform 185"/>
              <p:cNvSpPr>
                <a:spLocks/>
              </p:cNvSpPr>
              <p:nvPr/>
            </p:nvSpPr>
            <p:spPr bwMode="auto">
              <a:xfrm>
                <a:off x="2949" y="1494"/>
                <a:ext cx="35" cy="23"/>
              </a:xfrm>
              <a:custGeom>
                <a:avLst/>
                <a:gdLst>
                  <a:gd name="T0" fmla="*/ 2 w 5"/>
                  <a:gd name="T1" fmla="*/ 0 h 3"/>
                  <a:gd name="T2" fmla="*/ 5 w 5"/>
                  <a:gd name="T3" fmla="*/ 1 h 3"/>
                  <a:gd name="T4" fmla="*/ 5 w 5"/>
                  <a:gd name="T5" fmla="*/ 3 h 3"/>
                  <a:gd name="T6" fmla="*/ 1 w 5"/>
                  <a:gd name="T7" fmla="*/ 3 h 3"/>
                  <a:gd name="T8" fmla="*/ 0 w 5"/>
                  <a:gd name="T9" fmla="*/ 2 h 3"/>
                  <a:gd name="T10" fmla="*/ 0 w 5"/>
                  <a:gd name="T11" fmla="*/ 2 h 3"/>
                  <a:gd name="T12" fmla="*/ 2 w 5"/>
                  <a:gd name="T13" fmla="*/ 0 h 3"/>
                  <a:gd name="T14" fmla="*/ 2 w 5"/>
                  <a:gd name="T15" fmla="*/ 0 h 3"/>
                  <a:gd name="T16" fmla="*/ 2 w 5"/>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3"/>
                  <a:gd name="T29" fmla="*/ 5 w 5"/>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3">
                    <a:moveTo>
                      <a:pt x="2" y="0"/>
                    </a:moveTo>
                    <a:lnTo>
                      <a:pt x="5" y="1"/>
                    </a:lnTo>
                    <a:lnTo>
                      <a:pt x="5" y="3"/>
                    </a:lnTo>
                    <a:lnTo>
                      <a:pt x="1" y="3"/>
                    </a:lnTo>
                    <a:lnTo>
                      <a:pt x="0" y="2"/>
                    </a:lnTo>
                    <a:cubicBezTo>
                      <a:pt x="0" y="1"/>
                      <a:pt x="2" y="0"/>
                      <a:pt x="2" y="0"/>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86" name="Freeform 186"/>
              <p:cNvSpPr>
                <a:spLocks/>
              </p:cNvSpPr>
              <p:nvPr/>
            </p:nvSpPr>
            <p:spPr bwMode="auto">
              <a:xfrm>
                <a:off x="2941" y="1204"/>
                <a:ext cx="157" cy="200"/>
              </a:xfrm>
              <a:custGeom>
                <a:avLst/>
                <a:gdLst>
                  <a:gd name="T0" fmla="*/ 16 w 22"/>
                  <a:gd name="T1" fmla="*/ 24 h 26"/>
                  <a:gd name="T2" fmla="*/ 15 w 22"/>
                  <a:gd name="T3" fmla="*/ 24 h 26"/>
                  <a:gd name="T4" fmla="*/ 15 w 22"/>
                  <a:gd name="T5" fmla="*/ 24 h 26"/>
                  <a:gd name="T6" fmla="*/ 12 w 22"/>
                  <a:gd name="T7" fmla="*/ 24 h 26"/>
                  <a:gd name="T8" fmla="*/ 12 w 22"/>
                  <a:gd name="T9" fmla="*/ 24 h 26"/>
                  <a:gd name="T10" fmla="*/ 6 w 22"/>
                  <a:gd name="T11" fmla="*/ 25 h 26"/>
                  <a:gd name="T12" fmla="*/ 4 w 22"/>
                  <a:gd name="T13" fmla="*/ 25 h 26"/>
                  <a:gd name="T14" fmla="*/ 1 w 22"/>
                  <a:gd name="T15" fmla="*/ 23 h 26"/>
                  <a:gd name="T16" fmla="*/ 2 w 22"/>
                  <a:gd name="T17" fmla="*/ 22 h 26"/>
                  <a:gd name="T18" fmla="*/ 0 w 22"/>
                  <a:gd name="T19" fmla="*/ 20 h 26"/>
                  <a:gd name="T20" fmla="*/ 7 w 22"/>
                  <a:gd name="T21" fmla="*/ 13 h 26"/>
                  <a:gd name="T22" fmla="*/ 7 w 22"/>
                  <a:gd name="T23" fmla="*/ 13 h 26"/>
                  <a:gd name="T24" fmla="*/ 7 w 22"/>
                  <a:gd name="T25" fmla="*/ 13 h 26"/>
                  <a:gd name="T26" fmla="*/ 7 w 22"/>
                  <a:gd name="T27" fmla="*/ 13 h 26"/>
                  <a:gd name="T28" fmla="*/ 6 w 22"/>
                  <a:gd name="T29" fmla="*/ 11 h 26"/>
                  <a:gd name="T30" fmla="*/ 3 w 22"/>
                  <a:gd name="T31" fmla="*/ 4 h 26"/>
                  <a:gd name="T32" fmla="*/ 5 w 22"/>
                  <a:gd name="T33" fmla="*/ 3 h 26"/>
                  <a:gd name="T34" fmla="*/ 7 w 22"/>
                  <a:gd name="T35" fmla="*/ 3 h 26"/>
                  <a:gd name="T36" fmla="*/ 8 w 22"/>
                  <a:gd name="T37" fmla="*/ 0 h 26"/>
                  <a:gd name="T38" fmla="*/ 10 w 22"/>
                  <a:gd name="T39" fmla="*/ 0 h 26"/>
                  <a:gd name="T40" fmla="*/ 13 w 22"/>
                  <a:gd name="T41" fmla="*/ 2 h 26"/>
                  <a:gd name="T42" fmla="*/ 13 w 22"/>
                  <a:gd name="T43" fmla="*/ 2 h 26"/>
                  <a:gd name="T44" fmla="*/ 12 w 22"/>
                  <a:gd name="T45" fmla="*/ 3 h 26"/>
                  <a:gd name="T46" fmla="*/ 12 w 22"/>
                  <a:gd name="T47" fmla="*/ 3 h 26"/>
                  <a:gd name="T48" fmla="*/ 16 w 22"/>
                  <a:gd name="T49" fmla="*/ 6 h 26"/>
                  <a:gd name="T50" fmla="*/ 15 w 22"/>
                  <a:gd name="T51" fmla="*/ 8 h 26"/>
                  <a:gd name="T52" fmla="*/ 17 w 22"/>
                  <a:gd name="T53" fmla="*/ 10 h 26"/>
                  <a:gd name="T54" fmla="*/ 22 w 22"/>
                  <a:gd name="T55" fmla="*/ 17 h 26"/>
                  <a:gd name="T56" fmla="*/ 16 w 22"/>
                  <a:gd name="T57" fmla="*/ 24 h 26"/>
                  <a:gd name="T58" fmla="*/ 16 w 22"/>
                  <a:gd name="T59" fmla="*/ 24 h 26"/>
                  <a:gd name="T60" fmla="*/ 16 w 22"/>
                  <a:gd name="T61" fmla="*/ 24 h 2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
                  <a:gd name="T94" fmla="*/ 0 h 26"/>
                  <a:gd name="T95" fmla="*/ 22 w 22"/>
                  <a:gd name="T96" fmla="*/ 26 h 2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 h="26">
                    <a:moveTo>
                      <a:pt x="16" y="24"/>
                    </a:moveTo>
                    <a:cubicBezTo>
                      <a:pt x="16" y="24"/>
                      <a:pt x="15" y="24"/>
                      <a:pt x="15" y="24"/>
                    </a:cubicBezTo>
                    <a:lnTo>
                      <a:pt x="12" y="24"/>
                    </a:lnTo>
                    <a:cubicBezTo>
                      <a:pt x="11" y="26"/>
                      <a:pt x="8" y="25"/>
                      <a:pt x="6" y="25"/>
                    </a:cubicBezTo>
                    <a:cubicBezTo>
                      <a:pt x="5" y="25"/>
                      <a:pt x="4" y="25"/>
                      <a:pt x="4" y="25"/>
                    </a:cubicBezTo>
                    <a:cubicBezTo>
                      <a:pt x="3" y="25"/>
                      <a:pt x="1" y="24"/>
                      <a:pt x="1" y="23"/>
                    </a:cubicBezTo>
                    <a:cubicBezTo>
                      <a:pt x="1" y="23"/>
                      <a:pt x="2" y="22"/>
                      <a:pt x="2" y="22"/>
                    </a:cubicBezTo>
                    <a:cubicBezTo>
                      <a:pt x="2" y="20"/>
                      <a:pt x="0" y="20"/>
                      <a:pt x="0" y="20"/>
                    </a:cubicBezTo>
                    <a:cubicBezTo>
                      <a:pt x="0" y="17"/>
                      <a:pt x="5" y="13"/>
                      <a:pt x="7" y="13"/>
                    </a:cubicBezTo>
                    <a:cubicBezTo>
                      <a:pt x="6" y="13"/>
                      <a:pt x="6" y="12"/>
                      <a:pt x="6" y="11"/>
                    </a:cubicBezTo>
                    <a:cubicBezTo>
                      <a:pt x="6" y="7"/>
                      <a:pt x="4" y="6"/>
                      <a:pt x="3" y="4"/>
                    </a:cubicBezTo>
                    <a:cubicBezTo>
                      <a:pt x="4" y="3"/>
                      <a:pt x="4" y="3"/>
                      <a:pt x="5" y="3"/>
                    </a:cubicBezTo>
                    <a:cubicBezTo>
                      <a:pt x="7" y="3"/>
                      <a:pt x="6" y="4"/>
                      <a:pt x="7" y="3"/>
                    </a:cubicBezTo>
                    <a:cubicBezTo>
                      <a:pt x="7" y="2"/>
                      <a:pt x="8" y="1"/>
                      <a:pt x="8" y="0"/>
                    </a:cubicBezTo>
                    <a:cubicBezTo>
                      <a:pt x="9" y="0"/>
                      <a:pt x="10" y="0"/>
                      <a:pt x="10" y="0"/>
                    </a:cubicBezTo>
                    <a:cubicBezTo>
                      <a:pt x="11" y="0"/>
                      <a:pt x="12" y="2"/>
                      <a:pt x="13" y="2"/>
                    </a:cubicBezTo>
                    <a:lnTo>
                      <a:pt x="12" y="3"/>
                    </a:lnTo>
                    <a:cubicBezTo>
                      <a:pt x="13" y="5"/>
                      <a:pt x="15" y="5"/>
                      <a:pt x="16" y="6"/>
                    </a:cubicBezTo>
                    <a:cubicBezTo>
                      <a:pt x="16" y="7"/>
                      <a:pt x="15" y="7"/>
                      <a:pt x="15" y="8"/>
                    </a:cubicBezTo>
                    <a:cubicBezTo>
                      <a:pt x="15" y="9"/>
                      <a:pt x="17" y="10"/>
                      <a:pt x="17" y="10"/>
                    </a:cubicBezTo>
                    <a:cubicBezTo>
                      <a:pt x="17" y="15"/>
                      <a:pt x="20" y="16"/>
                      <a:pt x="22" y="17"/>
                    </a:cubicBezTo>
                    <a:cubicBezTo>
                      <a:pt x="20" y="20"/>
                      <a:pt x="18" y="22"/>
                      <a:pt x="16" y="24"/>
                    </a:cubicBezTo>
                  </a:path>
                </a:pathLst>
              </a:custGeom>
              <a:solidFill>
                <a:srgbClr val="002967"/>
              </a:solidFill>
              <a:ln w="1905">
                <a:solidFill>
                  <a:sysClr val="window" lastClr="FFFFFF">
                    <a:lumMod val="85000"/>
                  </a:sysClr>
                </a:solidFill>
                <a:round/>
                <a:headEnd/>
                <a:tailEnd/>
              </a:ln>
            </p:spPr>
            <p:txBody>
              <a:bodyPr anchor="ctr"/>
              <a:lstStyle/>
              <a:p>
                <a:pPr>
                  <a:defRPr/>
                </a:pPr>
                <a:endParaRPr lang="en-US" altLang="en-US" sz="800" kern="0" dirty="0">
                  <a:latin typeface="Trebuchet MS" panose="020B0603020202020204" pitchFamily="34" charset="0"/>
                  <a:cs typeface="Calibri" panose="020F0502020204030204" pitchFamily="34" charset="0"/>
                </a:endParaRPr>
              </a:p>
            </p:txBody>
          </p:sp>
          <p:sp>
            <p:nvSpPr>
              <p:cNvPr id="187" name="Freeform 187"/>
              <p:cNvSpPr>
                <a:spLocks/>
              </p:cNvSpPr>
              <p:nvPr/>
            </p:nvSpPr>
            <p:spPr bwMode="auto">
              <a:xfrm>
                <a:off x="2812" y="1220"/>
                <a:ext cx="164" cy="274"/>
              </a:xfrm>
              <a:custGeom>
                <a:avLst/>
                <a:gdLst>
                  <a:gd name="T0" fmla="*/ 23 w 23"/>
                  <a:gd name="T1" fmla="*/ 9 h 36"/>
                  <a:gd name="T2" fmla="*/ 19 w 23"/>
                  <a:gd name="T3" fmla="*/ 9 h 36"/>
                  <a:gd name="T4" fmla="*/ 19 w 23"/>
                  <a:gd name="T5" fmla="*/ 9 h 36"/>
                  <a:gd name="T6" fmla="*/ 18 w 23"/>
                  <a:gd name="T7" fmla="*/ 10 h 36"/>
                  <a:gd name="T8" fmla="*/ 18 w 23"/>
                  <a:gd name="T9" fmla="*/ 12 h 36"/>
                  <a:gd name="T10" fmla="*/ 13 w 23"/>
                  <a:gd name="T11" fmla="*/ 15 h 36"/>
                  <a:gd name="T12" fmla="*/ 11 w 23"/>
                  <a:gd name="T13" fmla="*/ 18 h 36"/>
                  <a:gd name="T14" fmla="*/ 11 w 23"/>
                  <a:gd name="T15" fmla="*/ 19 h 36"/>
                  <a:gd name="T16" fmla="*/ 11 w 23"/>
                  <a:gd name="T17" fmla="*/ 21 h 36"/>
                  <a:gd name="T18" fmla="*/ 15 w 23"/>
                  <a:gd name="T19" fmla="*/ 24 h 36"/>
                  <a:gd name="T20" fmla="*/ 15 w 23"/>
                  <a:gd name="T21" fmla="*/ 25 h 36"/>
                  <a:gd name="T22" fmla="*/ 12 w 23"/>
                  <a:gd name="T23" fmla="*/ 27 h 36"/>
                  <a:gd name="T24" fmla="*/ 11 w 23"/>
                  <a:gd name="T25" fmla="*/ 34 h 36"/>
                  <a:gd name="T26" fmla="*/ 7 w 23"/>
                  <a:gd name="T27" fmla="*/ 36 h 36"/>
                  <a:gd name="T28" fmla="*/ 5 w 23"/>
                  <a:gd name="T29" fmla="*/ 36 h 36"/>
                  <a:gd name="T30" fmla="*/ 1 w 23"/>
                  <a:gd name="T31" fmla="*/ 28 h 36"/>
                  <a:gd name="T32" fmla="*/ 0 w 23"/>
                  <a:gd name="T33" fmla="*/ 27 h 36"/>
                  <a:gd name="T34" fmla="*/ 1 w 23"/>
                  <a:gd name="T35" fmla="*/ 27 h 36"/>
                  <a:gd name="T36" fmla="*/ 3 w 23"/>
                  <a:gd name="T37" fmla="*/ 23 h 36"/>
                  <a:gd name="T38" fmla="*/ 3 w 23"/>
                  <a:gd name="T39" fmla="*/ 20 h 36"/>
                  <a:gd name="T40" fmla="*/ 2 w 23"/>
                  <a:gd name="T41" fmla="*/ 16 h 36"/>
                  <a:gd name="T42" fmla="*/ 2 w 23"/>
                  <a:gd name="T43" fmla="*/ 16 h 36"/>
                  <a:gd name="T44" fmla="*/ 3 w 23"/>
                  <a:gd name="T45" fmla="*/ 13 h 36"/>
                  <a:gd name="T46" fmla="*/ 3 w 23"/>
                  <a:gd name="T47" fmla="*/ 13 h 36"/>
                  <a:gd name="T48" fmla="*/ 5 w 23"/>
                  <a:gd name="T49" fmla="*/ 13 h 36"/>
                  <a:gd name="T50" fmla="*/ 8 w 23"/>
                  <a:gd name="T51" fmla="*/ 6 h 36"/>
                  <a:gd name="T52" fmla="*/ 11 w 23"/>
                  <a:gd name="T53" fmla="*/ 2 h 36"/>
                  <a:gd name="T54" fmla="*/ 17 w 23"/>
                  <a:gd name="T55" fmla="*/ 0 h 36"/>
                  <a:gd name="T56" fmla="*/ 20 w 23"/>
                  <a:gd name="T57" fmla="*/ 2 h 36"/>
                  <a:gd name="T58" fmla="*/ 23 w 23"/>
                  <a:gd name="T59" fmla="*/ 9 h 36"/>
                  <a:gd name="T60" fmla="*/ 23 w 23"/>
                  <a:gd name="T61" fmla="*/ 9 h 36"/>
                  <a:gd name="T62" fmla="*/ 23 w 23"/>
                  <a:gd name="T63" fmla="*/ 9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
                  <a:gd name="T97" fmla="*/ 0 h 36"/>
                  <a:gd name="T98" fmla="*/ 23 w 23"/>
                  <a:gd name="T99" fmla="*/ 36 h 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 h="36">
                    <a:moveTo>
                      <a:pt x="23" y="9"/>
                    </a:moveTo>
                    <a:lnTo>
                      <a:pt x="19" y="9"/>
                    </a:lnTo>
                    <a:cubicBezTo>
                      <a:pt x="19" y="9"/>
                      <a:pt x="18" y="10"/>
                      <a:pt x="18" y="10"/>
                    </a:cubicBezTo>
                    <a:cubicBezTo>
                      <a:pt x="18" y="11"/>
                      <a:pt x="18" y="11"/>
                      <a:pt x="18" y="12"/>
                    </a:cubicBezTo>
                    <a:cubicBezTo>
                      <a:pt x="16" y="14"/>
                      <a:pt x="15" y="14"/>
                      <a:pt x="13" y="15"/>
                    </a:cubicBezTo>
                    <a:cubicBezTo>
                      <a:pt x="12" y="16"/>
                      <a:pt x="9" y="18"/>
                      <a:pt x="11" y="18"/>
                    </a:cubicBezTo>
                    <a:cubicBezTo>
                      <a:pt x="11" y="18"/>
                      <a:pt x="11" y="19"/>
                      <a:pt x="11" y="19"/>
                    </a:cubicBezTo>
                    <a:cubicBezTo>
                      <a:pt x="11" y="20"/>
                      <a:pt x="10" y="20"/>
                      <a:pt x="11" y="21"/>
                    </a:cubicBezTo>
                    <a:cubicBezTo>
                      <a:pt x="11" y="23"/>
                      <a:pt x="15" y="22"/>
                      <a:pt x="15" y="24"/>
                    </a:cubicBezTo>
                    <a:cubicBezTo>
                      <a:pt x="15" y="24"/>
                      <a:pt x="15" y="25"/>
                      <a:pt x="15" y="25"/>
                    </a:cubicBezTo>
                    <a:cubicBezTo>
                      <a:pt x="13" y="25"/>
                      <a:pt x="12" y="26"/>
                      <a:pt x="12" y="27"/>
                    </a:cubicBezTo>
                    <a:cubicBezTo>
                      <a:pt x="12" y="29"/>
                      <a:pt x="11" y="31"/>
                      <a:pt x="11" y="34"/>
                    </a:cubicBezTo>
                    <a:cubicBezTo>
                      <a:pt x="9" y="34"/>
                      <a:pt x="6" y="34"/>
                      <a:pt x="7" y="36"/>
                    </a:cubicBezTo>
                    <a:cubicBezTo>
                      <a:pt x="6" y="36"/>
                      <a:pt x="5" y="36"/>
                      <a:pt x="5" y="36"/>
                    </a:cubicBezTo>
                    <a:cubicBezTo>
                      <a:pt x="3" y="36"/>
                      <a:pt x="1" y="30"/>
                      <a:pt x="1" y="28"/>
                    </a:cubicBezTo>
                    <a:cubicBezTo>
                      <a:pt x="1" y="28"/>
                      <a:pt x="1" y="27"/>
                      <a:pt x="0" y="27"/>
                    </a:cubicBezTo>
                    <a:cubicBezTo>
                      <a:pt x="1" y="27"/>
                      <a:pt x="1" y="27"/>
                      <a:pt x="1" y="27"/>
                    </a:cubicBezTo>
                    <a:cubicBezTo>
                      <a:pt x="1" y="25"/>
                      <a:pt x="2" y="24"/>
                      <a:pt x="3" y="23"/>
                    </a:cubicBezTo>
                    <a:cubicBezTo>
                      <a:pt x="2" y="22"/>
                      <a:pt x="3" y="22"/>
                      <a:pt x="3" y="20"/>
                    </a:cubicBezTo>
                    <a:cubicBezTo>
                      <a:pt x="2" y="19"/>
                      <a:pt x="2" y="17"/>
                      <a:pt x="2" y="16"/>
                    </a:cubicBezTo>
                    <a:lnTo>
                      <a:pt x="3" y="13"/>
                    </a:lnTo>
                    <a:cubicBezTo>
                      <a:pt x="3" y="13"/>
                      <a:pt x="4" y="13"/>
                      <a:pt x="5" y="13"/>
                    </a:cubicBezTo>
                    <a:cubicBezTo>
                      <a:pt x="5" y="9"/>
                      <a:pt x="8" y="8"/>
                      <a:pt x="8" y="6"/>
                    </a:cubicBezTo>
                    <a:cubicBezTo>
                      <a:pt x="9" y="4"/>
                      <a:pt x="10" y="2"/>
                      <a:pt x="11" y="2"/>
                    </a:cubicBezTo>
                    <a:cubicBezTo>
                      <a:pt x="13" y="1"/>
                      <a:pt x="15" y="1"/>
                      <a:pt x="17" y="0"/>
                    </a:cubicBezTo>
                    <a:cubicBezTo>
                      <a:pt x="18" y="1"/>
                      <a:pt x="19" y="2"/>
                      <a:pt x="20" y="2"/>
                    </a:cubicBezTo>
                    <a:cubicBezTo>
                      <a:pt x="22" y="4"/>
                      <a:pt x="23" y="5"/>
                      <a:pt x="23" y="9"/>
                    </a:cubicBezTo>
                  </a:path>
                </a:pathLst>
              </a:custGeom>
              <a:solidFill>
                <a:srgbClr val="002967"/>
              </a:solidFill>
              <a:ln w="1905">
                <a:solidFill>
                  <a:sysClr val="window" lastClr="FFFFFF">
                    <a:lumMod val="85000"/>
                  </a:sysClr>
                </a:solidFill>
                <a:round/>
                <a:headEnd/>
                <a:tailEnd/>
              </a:ln>
            </p:spPr>
            <p:txBody>
              <a:bodyPr anchor="ctr"/>
              <a:lstStyle/>
              <a:p>
                <a:pPr>
                  <a:defRPr/>
                </a:pPr>
                <a:endParaRPr lang="en-US" altLang="en-US" sz="800" kern="0" dirty="0">
                  <a:latin typeface="Trebuchet MS" panose="020B0603020202020204" pitchFamily="34" charset="0"/>
                  <a:cs typeface="Calibri" panose="020F0502020204030204" pitchFamily="34" charset="0"/>
                </a:endParaRPr>
              </a:p>
            </p:txBody>
          </p:sp>
          <p:sp>
            <p:nvSpPr>
              <p:cNvPr id="188" name="Freeform 188"/>
              <p:cNvSpPr>
                <a:spLocks/>
              </p:cNvSpPr>
              <p:nvPr/>
            </p:nvSpPr>
            <p:spPr bwMode="auto">
              <a:xfrm>
                <a:off x="2710" y="1188"/>
                <a:ext cx="341" cy="255"/>
              </a:xfrm>
              <a:custGeom>
                <a:avLst/>
                <a:gdLst>
                  <a:gd name="T0" fmla="*/ 12 w 47"/>
                  <a:gd name="T1" fmla="*/ 29 h 33"/>
                  <a:gd name="T2" fmla="*/ 7 w 47"/>
                  <a:gd name="T3" fmla="*/ 33 h 33"/>
                  <a:gd name="T4" fmla="*/ 6 w 47"/>
                  <a:gd name="T5" fmla="*/ 33 h 33"/>
                  <a:gd name="T6" fmla="*/ 2 w 47"/>
                  <a:gd name="T7" fmla="*/ 30 h 33"/>
                  <a:gd name="T8" fmla="*/ 1 w 47"/>
                  <a:gd name="T9" fmla="*/ 28 h 33"/>
                  <a:gd name="T10" fmla="*/ 2 w 47"/>
                  <a:gd name="T11" fmla="*/ 27 h 33"/>
                  <a:gd name="T12" fmla="*/ 4 w 47"/>
                  <a:gd name="T13" fmla="*/ 27 h 33"/>
                  <a:gd name="T14" fmla="*/ 1 w 47"/>
                  <a:gd name="T15" fmla="*/ 25 h 33"/>
                  <a:gd name="T16" fmla="*/ 1 w 47"/>
                  <a:gd name="T17" fmla="*/ 25 h 33"/>
                  <a:gd name="T18" fmla="*/ 5 w 47"/>
                  <a:gd name="T19" fmla="*/ 25 h 33"/>
                  <a:gd name="T20" fmla="*/ 1 w 47"/>
                  <a:gd name="T21" fmla="*/ 22 h 33"/>
                  <a:gd name="T22" fmla="*/ 2 w 47"/>
                  <a:gd name="T23" fmla="*/ 22 h 33"/>
                  <a:gd name="T24" fmla="*/ 2 w 47"/>
                  <a:gd name="T25" fmla="*/ 22 h 33"/>
                  <a:gd name="T26" fmla="*/ 5 w 47"/>
                  <a:gd name="T27" fmla="*/ 21 h 33"/>
                  <a:gd name="T28" fmla="*/ 5 w 47"/>
                  <a:gd name="T29" fmla="*/ 20 h 33"/>
                  <a:gd name="T30" fmla="*/ 7 w 47"/>
                  <a:gd name="T31" fmla="*/ 18 h 33"/>
                  <a:gd name="T32" fmla="*/ 7 w 47"/>
                  <a:gd name="T33" fmla="*/ 18 h 33"/>
                  <a:gd name="T34" fmla="*/ 11 w 47"/>
                  <a:gd name="T35" fmla="*/ 18 h 33"/>
                  <a:gd name="T36" fmla="*/ 10 w 47"/>
                  <a:gd name="T37" fmla="*/ 18 h 33"/>
                  <a:gd name="T38" fmla="*/ 13 w 47"/>
                  <a:gd name="T39" fmla="*/ 16 h 33"/>
                  <a:gd name="T40" fmla="*/ 13 w 47"/>
                  <a:gd name="T41" fmla="*/ 15 h 33"/>
                  <a:gd name="T42" fmla="*/ 16 w 47"/>
                  <a:gd name="T43" fmla="*/ 12 h 33"/>
                  <a:gd name="T44" fmla="*/ 16 w 47"/>
                  <a:gd name="T45" fmla="*/ 9 h 33"/>
                  <a:gd name="T46" fmla="*/ 18 w 47"/>
                  <a:gd name="T47" fmla="*/ 7 h 33"/>
                  <a:gd name="T48" fmla="*/ 16 w 47"/>
                  <a:gd name="T49" fmla="*/ 7 h 33"/>
                  <a:gd name="T50" fmla="*/ 19 w 47"/>
                  <a:gd name="T51" fmla="*/ 5 h 33"/>
                  <a:gd name="T52" fmla="*/ 22 w 47"/>
                  <a:gd name="T53" fmla="*/ 5 h 33"/>
                  <a:gd name="T54" fmla="*/ 26 w 47"/>
                  <a:gd name="T55" fmla="*/ 3 h 33"/>
                  <a:gd name="T56" fmla="*/ 27 w 47"/>
                  <a:gd name="T57" fmla="*/ 3 h 33"/>
                  <a:gd name="T58" fmla="*/ 33 w 47"/>
                  <a:gd name="T59" fmla="*/ 1 h 33"/>
                  <a:gd name="T60" fmla="*/ 34 w 47"/>
                  <a:gd name="T61" fmla="*/ 1 h 33"/>
                  <a:gd name="T62" fmla="*/ 37 w 47"/>
                  <a:gd name="T63" fmla="*/ 0 h 33"/>
                  <a:gd name="T64" fmla="*/ 39 w 47"/>
                  <a:gd name="T65" fmla="*/ 0 h 33"/>
                  <a:gd name="T66" fmla="*/ 40 w 47"/>
                  <a:gd name="T67" fmla="*/ 0 h 33"/>
                  <a:gd name="T68" fmla="*/ 47 w 47"/>
                  <a:gd name="T69" fmla="*/ 2 h 33"/>
                  <a:gd name="T70" fmla="*/ 42 w 47"/>
                  <a:gd name="T71" fmla="*/ 2 h 33"/>
                  <a:gd name="T72" fmla="*/ 39 w 47"/>
                  <a:gd name="T73" fmla="*/ 5 h 33"/>
                  <a:gd name="T74" fmla="*/ 34 w 47"/>
                  <a:gd name="T75" fmla="*/ 6 h 33"/>
                  <a:gd name="T76" fmla="*/ 25 w 47"/>
                  <a:gd name="T77" fmla="*/ 6 h 33"/>
                  <a:gd name="T78" fmla="*/ 19 w 47"/>
                  <a:gd name="T79" fmla="*/ 17 h 33"/>
                  <a:gd name="T80" fmla="*/ 17 w 47"/>
                  <a:gd name="T81" fmla="*/ 17 h 33"/>
                  <a:gd name="T82" fmla="*/ 16 w 47"/>
                  <a:gd name="T83" fmla="*/ 20 h 33"/>
                  <a:gd name="T84" fmla="*/ 17 w 47"/>
                  <a:gd name="T85" fmla="*/ 27 h 33"/>
                  <a:gd name="T86" fmla="*/ 14 w 47"/>
                  <a:gd name="T87" fmla="*/ 31 h 33"/>
                  <a:gd name="T88" fmla="*/ 14 w 47"/>
                  <a:gd name="T89" fmla="*/ 31 h 3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7"/>
                  <a:gd name="T136" fmla="*/ 0 h 33"/>
                  <a:gd name="T137" fmla="*/ 47 w 47"/>
                  <a:gd name="T138" fmla="*/ 33 h 3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7" h="33">
                    <a:moveTo>
                      <a:pt x="14" y="31"/>
                    </a:moveTo>
                    <a:cubicBezTo>
                      <a:pt x="13" y="29"/>
                      <a:pt x="12" y="29"/>
                      <a:pt x="12" y="29"/>
                    </a:cubicBezTo>
                    <a:cubicBezTo>
                      <a:pt x="12" y="29"/>
                      <a:pt x="12" y="29"/>
                      <a:pt x="12" y="29"/>
                    </a:cubicBezTo>
                    <a:cubicBezTo>
                      <a:pt x="12" y="31"/>
                      <a:pt x="7" y="33"/>
                      <a:pt x="7" y="33"/>
                    </a:cubicBezTo>
                    <a:lnTo>
                      <a:pt x="6" y="33"/>
                    </a:lnTo>
                    <a:cubicBezTo>
                      <a:pt x="5" y="32"/>
                      <a:pt x="2" y="31"/>
                      <a:pt x="2" y="30"/>
                    </a:cubicBezTo>
                    <a:cubicBezTo>
                      <a:pt x="3" y="30"/>
                      <a:pt x="3" y="30"/>
                      <a:pt x="4" y="30"/>
                    </a:cubicBezTo>
                    <a:cubicBezTo>
                      <a:pt x="3" y="29"/>
                      <a:pt x="1" y="28"/>
                      <a:pt x="1" y="28"/>
                    </a:cubicBezTo>
                    <a:cubicBezTo>
                      <a:pt x="2" y="28"/>
                      <a:pt x="3" y="29"/>
                      <a:pt x="3" y="28"/>
                    </a:cubicBezTo>
                    <a:cubicBezTo>
                      <a:pt x="3" y="28"/>
                      <a:pt x="2" y="27"/>
                      <a:pt x="2" y="27"/>
                    </a:cubicBezTo>
                    <a:lnTo>
                      <a:pt x="4" y="27"/>
                    </a:lnTo>
                    <a:cubicBezTo>
                      <a:pt x="3" y="27"/>
                      <a:pt x="1" y="26"/>
                      <a:pt x="1" y="25"/>
                    </a:cubicBezTo>
                    <a:cubicBezTo>
                      <a:pt x="3" y="25"/>
                      <a:pt x="4" y="25"/>
                      <a:pt x="5" y="25"/>
                    </a:cubicBezTo>
                    <a:cubicBezTo>
                      <a:pt x="5" y="25"/>
                      <a:pt x="0" y="24"/>
                      <a:pt x="1" y="24"/>
                    </a:cubicBezTo>
                    <a:cubicBezTo>
                      <a:pt x="1" y="22"/>
                      <a:pt x="1" y="22"/>
                      <a:pt x="1" y="22"/>
                    </a:cubicBezTo>
                    <a:lnTo>
                      <a:pt x="2" y="22"/>
                    </a:lnTo>
                    <a:cubicBezTo>
                      <a:pt x="2" y="22"/>
                      <a:pt x="2" y="22"/>
                      <a:pt x="2" y="22"/>
                    </a:cubicBezTo>
                    <a:cubicBezTo>
                      <a:pt x="3" y="22"/>
                      <a:pt x="4" y="22"/>
                      <a:pt x="5" y="22"/>
                    </a:cubicBezTo>
                    <a:cubicBezTo>
                      <a:pt x="4" y="22"/>
                      <a:pt x="5" y="21"/>
                      <a:pt x="5" y="21"/>
                    </a:cubicBezTo>
                    <a:cubicBezTo>
                      <a:pt x="5" y="21"/>
                      <a:pt x="5" y="21"/>
                      <a:pt x="5" y="21"/>
                    </a:cubicBezTo>
                    <a:cubicBezTo>
                      <a:pt x="5" y="20"/>
                      <a:pt x="5" y="20"/>
                      <a:pt x="5" y="20"/>
                    </a:cubicBezTo>
                    <a:cubicBezTo>
                      <a:pt x="5" y="19"/>
                      <a:pt x="6" y="19"/>
                      <a:pt x="7" y="19"/>
                    </a:cubicBezTo>
                    <a:cubicBezTo>
                      <a:pt x="7" y="19"/>
                      <a:pt x="7" y="19"/>
                      <a:pt x="7" y="18"/>
                    </a:cubicBezTo>
                    <a:lnTo>
                      <a:pt x="11" y="18"/>
                    </a:lnTo>
                    <a:lnTo>
                      <a:pt x="10" y="18"/>
                    </a:lnTo>
                    <a:cubicBezTo>
                      <a:pt x="11" y="17"/>
                      <a:pt x="11" y="17"/>
                      <a:pt x="11" y="16"/>
                    </a:cubicBezTo>
                    <a:cubicBezTo>
                      <a:pt x="12" y="16"/>
                      <a:pt x="12" y="16"/>
                      <a:pt x="13" y="16"/>
                    </a:cubicBezTo>
                    <a:cubicBezTo>
                      <a:pt x="13" y="16"/>
                      <a:pt x="13" y="15"/>
                      <a:pt x="14" y="15"/>
                    </a:cubicBezTo>
                    <a:cubicBezTo>
                      <a:pt x="14" y="15"/>
                      <a:pt x="13" y="15"/>
                      <a:pt x="13" y="15"/>
                    </a:cubicBezTo>
                    <a:cubicBezTo>
                      <a:pt x="13" y="14"/>
                      <a:pt x="14" y="14"/>
                      <a:pt x="14" y="14"/>
                    </a:cubicBezTo>
                    <a:cubicBezTo>
                      <a:pt x="14" y="13"/>
                      <a:pt x="16" y="12"/>
                      <a:pt x="16" y="12"/>
                    </a:cubicBezTo>
                    <a:cubicBezTo>
                      <a:pt x="16" y="11"/>
                      <a:pt x="16" y="12"/>
                      <a:pt x="16" y="12"/>
                    </a:cubicBezTo>
                    <a:cubicBezTo>
                      <a:pt x="16" y="11"/>
                      <a:pt x="16" y="10"/>
                      <a:pt x="16" y="9"/>
                    </a:cubicBezTo>
                    <a:cubicBezTo>
                      <a:pt x="18" y="9"/>
                      <a:pt x="18" y="10"/>
                      <a:pt x="19" y="8"/>
                    </a:cubicBezTo>
                    <a:cubicBezTo>
                      <a:pt x="18" y="8"/>
                      <a:pt x="18" y="7"/>
                      <a:pt x="18" y="7"/>
                    </a:cubicBezTo>
                    <a:cubicBezTo>
                      <a:pt x="18" y="7"/>
                      <a:pt x="17" y="7"/>
                      <a:pt x="17" y="7"/>
                    </a:cubicBezTo>
                    <a:cubicBezTo>
                      <a:pt x="17" y="7"/>
                      <a:pt x="16" y="7"/>
                      <a:pt x="16" y="7"/>
                    </a:cubicBezTo>
                    <a:cubicBezTo>
                      <a:pt x="16" y="6"/>
                      <a:pt x="18" y="5"/>
                      <a:pt x="19" y="4"/>
                    </a:cubicBezTo>
                    <a:cubicBezTo>
                      <a:pt x="19" y="4"/>
                      <a:pt x="19" y="4"/>
                      <a:pt x="19" y="5"/>
                    </a:cubicBezTo>
                    <a:cubicBezTo>
                      <a:pt x="19" y="5"/>
                      <a:pt x="20" y="5"/>
                      <a:pt x="20" y="5"/>
                    </a:cubicBezTo>
                    <a:cubicBezTo>
                      <a:pt x="21" y="5"/>
                      <a:pt x="22" y="5"/>
                      <a:pt x="22" y="5"/>
                    </a:cubicBezTo>
                    <a:cubicBezTo>
                      <a:pt x="22" y="5"/>
                      <a:pt x="22" y="5"/>
                      <a:pt x="22" y="4"/>
                    </a:cubicBezTo>
                    <a:cubicBezTo>
                      <a:pt x="22" y="4"/>
                      <a:pt x="25" y="4"/>
                      <a:pt x="26" y="3"/>
                    </a:cubicBezTo>
                    <a:cubicBezTo>
                      <a:pt x="26" y="2"/>
                      <a:pt x="27" y="2"/>
                      <a:pt x="27" y="2"/>
                    </a:cubicBezTo>
                    <a:cubicBezTo>
                      <a:pt x="27" y="2"/>
                      <a:pt x="27" y="3"/>
                      <a:pt x="27" y="3"/>
                    </a:cubicBezTo>
                    <a:cubicBezTo>
                      <a:pt x="28" y="3"/>
                      <a:pt x="29" y="2"/>
                      <a:pt x="29" y="2"/>
                    </a:cubicBezTo>
                    <a:cubicBezTo>
                      <a:pt x="28" y="1"/>
                      <a:pt x="32" y="0"/>
                      <a:pt x="33" y="1"/>
                    </a:cubicBezTo>
                    <a:cubicBezTo>
                      <a:pt x="33" y="1"/>
                      <a:pt x="32" y="1"/>
                      <a:pt x="32" y="2"/>
                    </a:cubicBezTo>
                    <a:cubicBezTo>
                      <a:pt x="33" y="2"/>
                      <a:pt x="33" y="1"/>
                      <a:pt x="34" y="1"/>
                    </a:cubicBezTo>
                    <a:cubicBezTo>
                      <a:pt x="34" y="1"/>
                      <a:pt x="34" y="0"/>
                      <a:pt x="34" y="0"/>
                    </a:cubicBezTo>
                    <a:cubicBezTo>
                      <a:pt x="36" y="0"/>
                      <a:pt x="37" y="0"/>
                      <a:pt x="37" y="0"/>
                    </a:cubicBezTo>
                    <a:cubicBezTo>
                      <a:pt x="37" y="0"/>
                      <a:pt x="36" y="1"/>
                      <a:pt x="36" y="1"/>
                    </a:cubicBezTo>
                    <a:cubicBezTo>
                      <a:pt x="37" y="1"/>
                      <a:pt x="38" y="0"/>
                      <a:pt x="39" y="0"/>
                    </a:cubicBezTo>
                    <a:cubicBezTo>
                      <a:pt x="39" y="0"/>
                      <a:pt x="39" y="0"/>
                      <a:pt x="39" y="1"/>
                    </a:cubicBezTo>
                    <a:cubicBezTo>
                      <a:pt x="39" y="0"/>
                      <a:pt x="39" y="0"/>
                      <a:pt x="40" y="0"/>
                    </a:cubicBezTo>
                    <a:cubicBezTo>
                      <a:pt x="40" y="0"/>
                      <a:pt x="42" y="0"/>
                      <a:pt x="42" y="0"/>
                    </a:cubicBezTo>
                    <a:cubicBezTo>
                      <a:pt x="42" y="0"/>
                      <a:pt x="46" y="1"/>
                      <a:pt x="47" y="2"/>
                    </a:cubicBezTo>
                    <a:cubicBezTo>
                      <a:pt x="47" y="2"/>
                      <a:pt x="46" y="3"/>
                      <a:pt x="46" y="4"/>
                    </a:cubicBezTo>
                    <a:cubicBezTo>
                      <a:pt x="44" y="4"/>
                      <a:pt x="43" y="2"/>
                      <a:pt x="42" y="2"/>
                    </a:cubicBezTo>
                    <a:cubicBezTo>
                      <a:pt x="42" y="2"/>
                      <a:pt x="41" y="2"/>
                      <a:pt x="40" y="2"/>
                    </a:cubicBezTo>
                    <a:cubicBezTo>
                      <a:pt x="40" y="3"/>
                      <a:pt x="39" y="4"/>
                      <a:pt x="39" y="5"/>
                    </a:cubicBezTo>
                    <a:cubicBezTo>
                      <a:pt x="38" y="6"/>
                      <a:pt x="39" y="5"/>
                      <a:pt x="37" y="5"/>
                    </a:cubicBezTo>
                    <a:cubicBezTo>
                      <a:pt x="36" y="5"/>
                      <a:pt x="36" y="5"/>
                      <a:pt x="34" y="6"/>
                    </a:cubicBezTo>
                    <a:cubicBezTo>
                      <a:pt x="33" y="6"/>
                      <a:pt x="32" y="5"/>
                      <a:pt x="31" y="4"/>
                    </a:cubicBezTo>
                    <a:cubicBezTo>
                      <a:pt x="29" y="5"/>
                      <a:pt x="27" y="5"/>
                      <a:pt x="25" y="6"/>
                    </a:cubicBezTo>
                    <a:cubicBezTo>
                      <a:pt x="24" y="6"/>
                      <a:pt x="23" y="8"/>
                      <a:pt x="22" y="10"/>
                    </a:cubicBezTo>
                    <a:cubicBezTo>
                      <a:pt x="22" y="12"/>
                      <a:pt x="19" y="13"/>
                      <a:pt x="19" y="17"/>
                    </a:cubicBezTo>
                    <a:cubicBezTo>
                      <a:pt x="18" y="17"/>
                      <a:pt x="17" y="17"/>
                      <a:pt x="17" y="17"/>
                    </a:cubicBezTo>
                    <a:lnTo>
                      <a:pt x="16" y="20"/>
                    </a:lnTo>
                    <a:cubicBezTo>
                      <a:pt x="16" y="21"/>
                      <a:pt x="16" y="23"/>
                      <a:pt x="17" y="24"/>
                    </a:cubicBezTo>
                    <a:cubicBezTo>
                      <a:pt x="17" y="26"/>
                      <a:pt x="16" y="26"/>
                      <a:pt x="17" y="27"/>
                    </a:cubicBezTo>
                    <a:cubicBezTo>
                      <a:pt x="16" y="28"/>
                      <a:pt x="15" y="29"/>
                      <a:pt x="15" y="31"/>
                    </a:cubicBezTo>
                    <a:cubicBezTo>
                      <a:pt x="15" y="31"/>
                      <a:pt x="14" y="30"/>
                      <a:pt x="14" y="31"/>
                    </a:cubicBezTo>
                  </a:path>
                </a:pathLst>
              </a:custGeom>
              <a:solidFill>
                <a:srgbClr val="002967"/>
              </a:solidFill>
              <a:ln w="1905">
                <a:solidFill>
                  <a:sysClr val="window" lastClr="FFFFFF">
                    <a:lumMod val="85000"/>
                  </a:sysClr>
                </a:solidFill>
                <a:round/>
                <a:headEnd/>
                <a:tailEnd/>
              </a:ln>
            </p:spPr>
            <p:txBody>
              <a:bodyPr anchor="ctr"/>
              <a:lstStyle/>
              <a:p>
                <a:pPr>
                  <a:defRPr/>
                </a:pPr>
                <a:endParaRPr lang="en-US" altLang="en-US" sz="800" kern="0" dirty="0">
                  <a:latin typeface="Trebuchet MS" panose="020B0603020202020204" pitchFamily="34" charset="0"/>
                  <a:cs typeface="Calibri" panose="020F0502020204030204" pitchFamily="34" charset="0"/>
                </a:endParaRPr>
              </a:p>
            </p:txBody>
          </p:sp>
          <p:sp>
            <p:nvSpPr>
              <p:cNvPr id="189" name="Freeform 189"/>
              <p:cNvSpPr>
                <a:spLocks/>
              </p:cNvSpPr>
              <p:nvPr/>
            </p:nvSpPr>
            <p:spPr bwMode="auto">
              <a:xfrm>
                <a:off x="3019" y="1732"/>
                <a:ext cx="102" cy="67"/>
              </a:xfrm>
              <a:custGeom>
                <a:avLst/>
                <a:gdLst>
                  <a:gd name="T0" fmla="*/ 1 w 14"/>
                  <a:gd name="T1" fmla="*/ 0 h 9"/>
                  <a:gd name="T2" fmla="*/ 4 w 14"/>
                  <a:gd name="T3" fmla="*/ 2 h 9"/>
                  <a:gd name="T4" fmla="*/ 4 w 14"/>
                  <a:gd name="T5" fmla="*/ 2 h 9"/>
                  <a:gd name="T6" fmla="*/ 10 w 14"/>
                  <a:gd name="T7" fmla="*/ 0 h 9"/>
                  <a:gd name="T8" fmla="*/ 13 w 14"/>
                  <a:gd name="T9" fmla="*/ 1 h 9"/>
                  <a:gd name="T10" fmla="*/ 12 w 14"/>
                  <a:gd name="T11" fmla="*/ 3 h 9"/>
                  <a:gd name="T12" fmla="*/ 14 w 14"/>
                  <a:gd name="T13" fmla="*/ 4 h 9"/>
                  <a:gd name="T14" fmla="*/ 13 w 14"/>
                  <a:gd name="T15" fmla="*/ 6 h 9"/>
                  <a:gd name="T16" fmla="*/ 10 w 14"/>
                  <a:gd name="T17" fmla="*/ 7 h 9"/>
                  <a:gd name="T18" fmla="*/ 8 w 14"/>
                  <a:gd name="T19" fmla="*/ 9 h 9"/>
                  <a:gd name="T20" fmla="*/ 5 w 14"/>
                  <a:gd name="T21" fmla="*/ 7 h 9"/>
                  <a:gd name="T22" fmla="*/ 2 w 14"/>
                  <a:gd name="T23" fmla="*/ 8 h 9"/>
                  <a:gd name="T24" fmla="*/ 2 w 14"/>
                  <a:gd name="T25" fmla="*/ 6 h 9"/>
                  <a:gd name="T26" fmla="*/ 1 w 14"/>
                  <a:gd name="T27" fmla="*/ 4 h 9"/>
                  <a:gd name="T28" fmla="*/ 2 w 14"/>
                  <a:gd name="T29" fmla="*/ 3 h 9"/>
                  <a:gd name="T30" fmla="*/ 1 w 14"/>
                  <a:gd name="T31" fmla="*/ 0 h 9"/>
                  <a:gd name="T32" fmla="*/ 1 w 14"/>
                  <a:gd name="T33" fmla="*/ 0 h 9"/>
                  <a:gd name="T34" fmla="*/ 1 w 14"/>
                  <a:gd name="T35" fmla="*/ 0 h 9"/>
                  <a:gd name="T36" fmla="*/ 1 w 14"/>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
                  <a:gd name="T58" fmla="*/ 0 h 9"/>
                  <a:gd name="T59" fmla="*/ 14 w 14"/>
                  <a:gd name="T60" fmla="*/ 9 h 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 h="9">
                    <a:moveTo>
                      <a:pt x="1" y="0"/>
                    </a:moveTo>
                    <a:lnTo>
                      <a:pt x="4" y="2"/>
                    </a:lnTo>
                    <a:cubicBezTo>
                      <a:pt x="6" y="1"/>
                      <a:pt x="8" y="0"/>
                      <a:pt x="10" y="0"/>
                    </a:cubicBezTo>
                    <a:cubicBezTo>
                      <a:pt x="11" y="0"/>
                      <a:pt x="13" y="1"/>
                      <a:pt x="13" y="1"/>
                    </a:cubicBezTo>
                    <a:cubicBezTo>
                      <a:pt x="13" y="2"/>
                      <a:pt x="12" y="2"/>
                      <a:pt x="12" y="3"/>
                    </a:cubicBezTo>
                    <a:cubicBezTo>
                      <a:pt x="12" y="4"/>
                      <a:pt x="14" y="4"/>
                      <a:pt x="14" y="4"/>
                    </a:cubicBezTo>
                    <a:cubicBezTo>
                      <a:pt x="13" y="5"/>
                      <a:pt x="13" y="5"/>
                      <a:pt x="13" y="6"/>
                    </a:cubicBezTo>
                    <a:cubicBezTo>
                      <a:pt x="13" y="6"/>
                      <a:pt x="11" y="7"/>
                      <a:pt x="10" y="7"/>
                    </a:cubicBezTo>
                    <a:cubicBezTo>
                      <a:pt x="9" y="8"/>
                      <a:pt x="9" y="9"/>
                      <a:pt x="8" y="9"/>
                    </a:cubicBezTo>
                    <a:cubicBezTo>
                      <a:pt x="7" y="9"/>
                      <a:pt x="6" y="7"/>
                      <a:pt x="5" y="7"/>
                    </a:cubicBezTo>
                    <a:cubicBezTo>
                      <a:pt x="4" y="7"/>
                      <a:pt x="3" y="7"/>
                      <a:pt x="2" y="8"/>
                    </a:cubicBezTo>
                    <a:cubicBezTo>
                      <a:pt x="2" y="7"/>
                      <a:pt x="2" y="6"/>
                      <a:pt x="2" y="6"/>
                    </a:cubicBezTo>
                    <a:cubicBezTo>
                      <a:pt x="1" y="7"/>
                      <a:pt x="1" y="5"/>
                      <a:pt x="1" y="4"/>
                    </a:cubicBezTo>
                    <a:cubicBezTo>
                      <a:pt x="1" y="4"/>
                      <a:pt x="2" y="4"/>
                      <a:pt x="2" y="3"/>
                    </a:cubicBezTo>
                    <a:cubicBezTo>
                      <a:pt x="2" y="1"/>
                      <a:pt x="0" y="1"/>
                      <a:pt x="1" y="0"/>
                    </a:cubicBezTo>
                    <a:cubicBezTo>
                      <a:pt x="1" y="0"/>
                      <a:pt x="1" y="0"/>
                      <a:pt x="1" y="0"/>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90" name="Freeform 190"/>
              <p:cNvSpPr>
                <a:spLocks/>
              </p:cNvSpPr>
              <p:nvPr/>
            </p:nvSpPr>
            <p:spPr bwMode="auto">
              <a:xfrm>
                <a:off x="3094" y="1775"/>
                <a:ext cx="35" cy="32"/>
              </a:xfrm>
              <a:custGeom>
                <a:avLst/>
                <a:gdLst>
                  <a:gd name="T0" fmla="*/ 0 w 5"/>
                  <a:gd name="T1" fmla="*/ 1 h 4"/>
                  <a:gd name="T2" fmla="*/ 0 w 5"/>
                  <a:gd name="T3" fmla="*/ 4 h 4"/>
                  <a:gd name="T4" fmla="*/ 5 w 5"/>
                  <a:gd name="T5" fmla="*/ 3 h 4"/>
                  <a:gd name="T6" fmla="*/ 3 w 5"/>
                  <a:gd name="T7" fmla="*/ 0 h 4"/>
                  <a:gd name="T8" fmla="*/ 0 w 5"/>
                  <a:gd name="T9" fmla="*/ 1 h 4"/>
                  <a:gd name="T10" fmla="*/ 0 w 5"/>
                  <a:gd name="T11" fmla="*/ 1 h 4"/>
                  <a:gd name="T12" fmla="*/ 0 w 5"/>
                  <a:gd name="T13" fmla="*/ 1 h 4"/>
                  <a:gd name="T14" fmla="*/ 0 60000 65536"/>
                  <a:gd name="T15" fmla="*/ 0 60000 65536"/>
                  <a:gd name="T16" fmla="*/ 0 60000 65536"/>
                  <a:gd name="T17" fmla="*/ 0 60000 65536"/>
                  <a:gd name="T18" fmla="*/ 0 60000 65536"/>
                  <a:gd name="T19" fmla="*/ 0 60000 65536"/>
                  <a:gd name="T20" fmla="*/ 0 60000 65536"/>
                  <a:gd name="T21" fmla="*/ 0 w 5"/>
                  <a:gd name="T22" fmla="*/ 0 h 4"/>
                  <a:gd name="T23" fmla="*/ 5 w 5"/>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4">
                    <a:moveTo>
                      <a:pt x="0" y="1"/>
                    </a:moveTo>
                    <a:cubicBezTo>
                      <a:pt x="0" y="2"/>
                      <a:pt x="0" y="4"/>
                      <a:pt x="0" y="4"/>
                    </a:cubicBezTo>
                    <a:cubicBezTo>
                      <a:pt x="0" y="4"/>
                      <a:pt x="4" y="3"/>
                      <a:pt x="5" y="3"/>
                    </a:cubicBezTo>
                    <a:cubicBezTo>
                      <a:pt x="4" y="2"/>
                      <a:pt x="3" y="2"/>
                      <a:pt x="3" y="0"/>
                    </a:cubicBezTo>
                    <a:cubicBezTo>
                      <a:pt x="3" y="0"/>
                      <a:pt x="1" y="1"/>
                      <a:pt x="0" y="1"/>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91" name="Freeform 191"/>
              <p:cNvSpPr>
                <a:spLocks/>
              </p:cNvSpPr>
              <p:nvPr/>
            </p:nvSpPr>
            <p:spPr bwMode="auto">
              <a:xfrm>
                <a:off x="2984" y="1787"/>
                <a:ext cx="110" cy="118"/>
              </a:xfrm>
              <a:custGeom>
                <a:avLst/>
                <a:gdLst>
                  <a:gd name="T0" fmla="*/ 15 w 15"/>
                  <a:gd name="T1" fmla="*/ 3 h 16"/>
                  <a:gd name="T2" fmla="*/ 11 w 15"/>
                  <a:gd name="T3" fmla="*/ 2 h 16"/>
                  <a:gd name="T4" fmla="*/ 11 w 15"/>
                  <a:gd name="T5" fmla="*/ 2 h 16"/>
                  <a:gd name="T6" fmla="*/ 9 w 15"/>
                  <a:gd name="T7" fmla="*/ 4 h 16"/>
                  <a:gd name="T8" fmla="*/ 8 w 15"/>
                  <a:gd name="T9" fmla="*/ 5 h 16"/>
                  <a:gd name="T10" fmla="*/ 7 w 15"/>
                  <a:gd name="T11" fmla="*/ 4 h 16"/>
                  <a:gd name="T12" fmla="*/ 6 w 15"/>
                  <a:gd name="T13" fmla="*/ 4 h 16"/>
                  <a:gd name="T14" fmla="*/ 6 w 15"/>
                  <a:gd name="T15" fmla="*/ 4 h 16"/>
                  <a:gd name="T16" fmla="*/ 7 w 15"/>
                  <a:gd name="T17" fmla="*/ 6 h 16"/>
                  <a:gd name="T18" fmla="*/ 7 w 15"/>
                  <a:gd name="T19" fmla="*/ 9 h 16"/>
                  <a:gd name="T20" fmla="*/ 6 w 15"/>
                  <a:gd name="T21" fmla="*/ 12 h 16"/>
                  <a:gd name="T22" fmla="*/ 8 w 15"/>
                  <a:gd name="T23" fmla="*/ 13 h 16"/>
                  <a:gd name="T24" fmla="*/ 7 w 15"/>
                  <a:gd name="T25" fmla="*/ 14 h 16"/>
                  <a:gd name="T26" fmla="*/ 6 w 15"/>
                  <a:gd name="T27" fmla="*/ 16 h 16"/>
                  <a:gd name="T28" fmla="*/ 6 w 15"/>
                  <a:gd name="T29" fmla="*/ 14 h 16"/>
                  <a:gd name="T30" fmla="*/ 4 w 15"/>
                  <a:gd name="T31" fmla="*/ 14 h 16"/>
                  <a:gd name="T32" fmla="*/ 4 w 15"/>
                  <a:gd name="T33" fmla="*/ 10 h 16"/>
                  <a:gd name="T34" fmla="*/ 0 w 15"/>
                  <a:gd name="T35" fmla="*/ 6 h 16"/>
                  <a:gd name="T36" fmla="*/ 3 w 15"/>
                  <a:gd name="T37" fmla="*/ 3 h 16"/>
                  <a:gd name="T38" fmla="*/ 8 w 15"/>
                  <a:gd name="T39" fmla="*/ 1 h 16"/>
                  <a:gd name="T40" fmla="*/ 10 w 15"/>
                  <a:gd name="T41" fmla="*/ 0 h 16"/>
                  <a:gd name="T42" fmla="*/ 13 w 15"/>
                  <a:gd name="T43" fmla="*/ 2 h 16"/>
                  <a:gd name="T44" fmla="*/ 15 w 15"/>
                  <a:gd name="T45" fmla="*/ 0 h 16"/>
                  <a:gd name="T46" fmla="*/ 15 w 15"/>
                  <a:gd name="T47" fmla="*/ 3 h 16"/>
                  <a:gd name="T48" fmla="*/ 15 w 15"/>
                  <a:gd name="T49" fmla="*/ 3 h 16"/>
                  <a:gd name="T50" fmla="*/ 15 w 15"/>
                  <a:gd name="T51" fmla="*/ 3 h 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
                  <a:gd name="T79" fmla="*/ 0 h 16"/>
                  <a:gd name="T80" fmla="*/ 15 w 15"/>
                  <a:gd name="T81" fmla="*/ 16 h 1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 h="16">
                    <a:moveTo>
                      <a:pt x="15" y="3"/>
                    </a:moveTo>
                    <a:lnTo>
                      <a:pt x="11" y="2"/>
                    </a:lnTo>
                    <a:cubicBezTo>
                      <a:pt x="9" y="2"/>
                      <a:pt x="8" y="3"/>
                      <a:pt x="9" y="4"/>
                    </a:cubicBezTo>
                    <a:cubicBezTo>
                      <a:pt x="9" y="4"/>
                      <a:pt x="8" y="5"/>
                      <a:pt x="8" y="5"/>
                    </a:cubicBezTo>
                    <a:cubicBezTo>
                      <a:pt x="7" y="5"/>
                      <a:pt x="7" y="4"/>
                      <a:pt x="7" y="4"/>
                    </a:cubicBezTo>
                    <a:cubicBezTo>
                      <a:pt x="7" y="4"/>
                      <a:pt x="6" y="4"/>
                      <a:pt x="6" y="4"/>
                    </a:cubicBezTo>
                    <a:cubicBezTo>
                      <a:pt x="6" y="4"/>
                      <a:pt x="6" y="4"/>
                      <a:pt x="6" y="4"/>
                    </a:cubicBezTo>
                    <a:cubicBezTo>
                      <a:pt x="6" y="5"/>
                      <a:pt x="7" y="7"/>
                      <a:pt x="7" y="6"/>
                    </a:cubicBezTo>
                    <a:cubicBezTo>
                      <a:pt x="7" y="7"/>
                      <a:pt x="7" y="8"/>
                      <a:pt x="7" y="9"/>
                    </a:cubicBezTo>
                    <a:cubicBezTo>
                      <a:pt x="7" y="10"/>
                      <a:pt x="8" y="13"/>
                      <a:pt x="6" y="12"/>
                    </a:cubicBezTo>
                    <a:cubicBezTo>
                      <a:pt x="7" y="13"/>
                      <a:pt x="7" y="13"/>
                      <a:pt x="8" y="13"/>
                    </a:cubicBezTo>
                    <a:cubicBezTo>
                      <a:pt x="8" y="14"/>
                      <a:pt x="7" y="14"/>
                      <a:pt x="7" y="14"/>
                    </a:cubicBezTo>
                    <a:cubicBezTo>
                      <a:pt x="6" y="14"/>
                      <a:pt x="6" y="15"/>
                      <a:pt x="6" y="16"/>
                    </a:cubicBezTo>
                    <a:cubicBezTo>
                      <a:pt x="6" y="14"/>
                      <a:pt x="6" y="14"/>
                      <a:pt x="6" y="14"/>
                    </a:cubicBezTo>
                    <a:cubicBezTo>
                      <a:pt x="5" y="14"/>
                      <a:pt x="4" y="14"/>
                      <a:pt x="4" y="14"/>
                    </a:cubicBezTo>
                    <a:cubicBezTo>
                      <a:pt x="4" y="12"/>
                      <a:pt x="3" y="11"/>
                      <a:pt x="4" y="10"/>
                    </a:cubicBezTo>
                    <a:cubicBezTo>
                      <a:pt x="1" y="10"/>
                      <a:pt x="1" y="8"/>
                      <a:pt x="0" y="6"/>
                    </a:cubicBezTo>
                    <a:cubicBezTo>
                      <a:pt x="1" y="6"/>
                      <a:pt x="3" y="4"/>
                      <a:pt x="3" y="3"/>
                    </a:cubicBezTo>
                    <a:cubicBezTo>
                      <a:pt x="5" y="3"/>
                      <a:pt x="6" y="2"/>
                      <a:pt x="8" y="1"/>
                    </a:cubicBezTo>
                    <a:cubicBezTo>
                      <a:pt x="9" y="1"/>
                      <a:pt x="9" y="0"/>
                      <a:pt x="10" y="0"/>
                    </a:cubicBezTo>
                    <a:cubicBezTo>
                      <a:pt x="11" y="0"/>
                      <a:pt x="12" y="2"/>
                      <a:pt x="13" y="2"/>
                    </a:cubicBezTo>
                    <a:cubicBezTo>
                      <a:pt x="14" y="2"/>
                      <a:pt x="14" y="1"/>
                      <a:pt x="15" y="0"/>
                    </a:cubicBezTo>
                    <a:cubicBezTo>
                      <a:pt x="15" y="1"/>
                      <a:pt x="15" y="3"/>
                      <a:pt x="15" y="3"/>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92" name="Freeform 192"/>
              <p:cNvSpPr>
                <a:spLocks/>
              </p:cNvSpPr>
              <p:nvPr/>
            </p:nvSpPr>
            <p:spPr bwMode="auto">
              <a:xfrm>
                <a:off x="2961" y="1768"/>
                <a:ext cx="43" cy="62"/>
              </a:xfrm>
              <a:custGeom>
                <a:avLst/>
                <a:gdLst>
                  <a:gd name="T0" fmla="*/ 6 w 6"/>
                  <a:gd name="T1" fmla="*/ 5 h 8"/>
                  <a:gd name="T2" fmla="*/ 2 w 6"/>
                  <a:gd name="T3" fmla="*/ 0 h 8"/>
                  <a:gd name="T4" fmla="*/ 0 w 6"/>
                  <a:gd name="T5" fmla="*/ 3 h 8"/>
                  <a:gd name="T6" fmla="*/ 1 w 6"/>
                  <a:gd name="T7" fmla="*/ 6 h 8"/>
                  <a:gd name="T8" fmla="*/ 3 w 6"/>
                  <a:gd name="T9" fmla="*/ 8 h 8"/>
                  <a:gd name="T10" fmla="*/ 6 w 6"/>
                  <a:gd name="T11" fmla="*/ 5 h 8"/>
                  <a:gd name="T12" fmla="*/ 6 w 6"/>
                  <a:gd name="T13" fmla="*/ 5 h 8"/>
                  <a:gd name="T14" fmla="*/ 6 w 6"/>
                  <a:gd name="T15" fmla="*/ 5 h 8"/>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8"/>
                  <a:gd name="T26" fmla="*/ 6 w 6"/>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8">
                    <a:moveTo>
                      <a:pt x="6" y="5"/>
                    </a:moveTo>
                    <a:cubicBezTo>
                      <a:pt x="4" y="2"/>
                      <a:pt x="3" y="0"/>
                      <a:pt x="2" y="0"/>
                    </a:cubicBezTo>
                    <a:cubicBezTo>
                      <a:pt x="0" y="0"/>
                      <a:pt x="2" y="1"/>
                      <a:pt x="0" y="3"/>
                    </a:cubicBezTo>
                    <a:cubicBezTo>
                      <a:pt x="1" y="4"/>
                      <a:pt x="1" y="5"/>
                      <a:pt x="1" y="6"/>
                    </a:cubicBezTo>
                    <a:cubicBezTo>
                      <a:pt x="2" y="7"/>
                      <a:pt x="3" y="8"/>
                      <a:pt x="3" y="8"/>
                    </a:cubicBezTo>
                    <a:cubicBezTo>
                      <a:pt x="4" y="8"/>
                      <a:pt x="5" y="6"/>
                      <a:pt x="6" y="5"/>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193" name="Freeform 193"/>
              <p:cNvSpPr>
                <a:spLocks/>
              </p:cNvSpPr>
              <p:nvPr/>
            </p:nvSpPr>
            <p:spPr bwMode="auto">
              <a:xfrm>
                <a:off x="2746" y="1502"/>
                <a:ext cx="144" cy="160"/>
              </a:xfrm>
              <a:custGeom>
                <a:avLst/>
                <a:gdLst>
                  <a:gd name="T0" fmla="*/ 20 w 20"/>
                  <a:gd name="T1" fmla="*/ 11 h 21"/>
                  <a:gd name="T2" fmla="*/ 17 w 20"/>
                  <a:gd name="T3" fmla="*/ 2 h 21"/>
                  <a:gd name="T4" fmla="*/ 13 w 20"/>
                  <a:gd name="T5" fmla="*/ 1 h 21"/>
                  <a:gd name="T6" fmla="*/ 10 w 20"/>
                  <a:gd name="T7" fmla="*/ 3 h 21"/>
                  <a:gd name="T8" fmla="*/ 6 w 20"/>
                  <a:gd name="T9" fmla="*/ 0 h 21"/>
                  <a:gd name="T10" fmla="*/ 6 w 20"/>
                  <a:gd name="T11" fmla="*/ 0 h 21"/>
                  <a:gd name="T12" fmla="*/ 5 w 20"/>
                  <a:gd name="T13" fmla="*/ 0 h 21"/>
                  <a:gd name="T14" fmla="*/ 5 w 20"/>
                  <a:gd name="T15" fmla="*/ 0 h 21"/>
                  <a:gd name="T16" fmla="*/ 4 w 20"/>
                  <a:gd name="T17" fmla="*/ 2 h 21"/>
                  <a:gd name="T18" fmla="*/ 5 w 20"/>
                  <a:gd name="T19" fmla="*/ 3 h 21"/>
                  <a:gd name="T20" fmla="*/ 3 w 20"/>
                  <a:gd name="T21" fmla="*/ 4 h 21"/>
                  <a:gd name="T22" fmla="*/ 2 w 20"/>
                  <a:gd name="T23" fmla="*/ 8 h 21"/>
                  <a:gd name="T24" fmla="*/ 2 w 20"/>
                  <a:gd name="T25" fmla="*/ 8 h 21"/>
                  <a:gd name="T26" fmla="*/ 0 w 20"/>
                  <a:gd name="T27" fmla="*/ 11 h 21"/>
                  <a:gd name="T28" fmla="*/ 0 w 20"/>
                  <a:gd name="T29" fmla="*/ 11 h 21"/>
                  <a:gd name="T30" fmla="*/ 1 w 20"/>
                  <a:gd name="T31" fmla="*/ 11 h 21"/>
                  <a:gd name="T32" fmla="*/ 1 w 20"/>
                  <a:gd name="T33" fmla="*/ 11 h 21"/>
                  <a:gd name="T34" fmla="*/ 2 w 20"/>
                  <a:gd name="T35" fmla="*/ 13 h 21"/>
                  <a:gd name="T36" fmla="*/ 2 w 20"/>
                  <a:gd name="T37" fmla="*/ 14 h 21"/>
                  <a:gd name="T38" fmla="*/ 2 w 20"/>
                  <a:gd name="T39" fmla="*/ 16 h 21"/>
                  <a:gd name="T40" fmla="*/ 2 w 20"/>
                  <a:gd name="T41" fmla="*/ 16 h 21"/>
                  <a:gd name="T42" fmla="*/ 2 w 20"/>
                  <a:gd name="T43" fmla="*/ 16 h 21"/>
                  <a:gd name="T44" fmla="*/ 5 w 20"/>
                  <a:gd name="T45" fmla="*/ 17 h 21"/>
                  <a:gd name="T46" fmla="*/ 4 w 20"/>
                  <a:gd name="T47" fmla="*/ 21 h 21"/>
                  <a:gd name="T48" fmla="*/ 9 w 20"/>
                  <a:gd name="T49" fmla="*/ 21 h 21"/>
                  <a:gd name="T50" fmla="*/ 17 w 20"/>
                  <a:gd name="T51" fmla="*/ 20 h 21"/>
                  <a:gd name="T52" fmla="*/ 16 w 20"/>
                  <a:gd name="T53" fmla="*/ 19 h 21"/>
                  <a:gd name="T54" fmla="*/ 17 w 20"/>
                  <a:gd name="T55" fmla="*/ 18 h 21"/>
                  <a:gd name="T56" fmla="*/ 17 w 20"/>
                  <a:gd name="T57" fmla="*/ 18 h 21"/>
                  <a:gd name="T58" fmla="*/ 17 w 20"/>
                  <a:gd name="T59" fmla="*/ 18 h 21"/>
                  <a:gd name="T60" fmla="*/ 17 w 20"/>
                  <a:gd name="T61" fmla="*/ 18 h 21"/>
                  <a:gd name="T62" fmla="*/ 18 w 20"/>
                  <a:gd name="T63" fmla="*/ 17 h 21"/>
                  <a:gd name="T64" fmla="*/ 13 w 20"/>
                  <a:gd name="T65" fmla="*/ 12 h 21"/>
                  <a:gd name="T66" fmla="*/ 20 w 20"/>
                  <a:gd name="T67" fmla="*/ 11 h 21"/>
                  <a:gd name="T68" fmla="*/ 20 w 20"/>
                  <a:gd name="T69" fmla="*/ 11 h 21"/>
                  <a:gd name="T70" fmla="*/ 20 w 20"/>
                  <a:gd name="T71" fmla="*/ 11 h 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
                  <a:gd name="T109" fmla="*/ 0 h 21"/>
                  <a:gd name="T110" fmla="*/ 20 w 20"/>
                  <a:gd name="T111" fmla="*/ 21 h 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 h="21">
                    <a:moveTo>
                      <a:pt x="20" y="11"/>
                    </a:moveTo>
                    <a:cubicBezTo>
                      <a:pt x="19" y="8"/>
                      <a:pt x="19" y="5"/>
                      <a:pt x="17" y="2"/>
                    </a:cubicBezTo>
                    <a:cubicBezTo>
                      <a:pt x="15" y="2"/>
                      <a:pt x="15" y="1"/>
                      <a:pt x="13" y="1"/>
                    </a:cubicBezTo>
                    <a:cubicBezTo>
                      <a:pt x="12" y="1"/>
                      <a:pt x="11" y="3"/>
                      <a:pt x="10" y="3"/>
                    </a:cubicBezTo>
                    <a:cubicBezTo>
                      <a:pt x="10" y="3"/>
                      <a:pt x="6" y="0"/>
                      <a:pt x="6" y="0"/>
                    </a:cubicBezTo>
                    <a:lnTo>
                      <a:pt x="5" y="0"/>
                    </a:lnTo>
                    <a:cubicBezTo>
                      <a:pt x="5" y="0"/>
                      <a:pt x="4" y="0"/>
                      <a:pt x="4" y="2"/>
                    </a:cubicBezTo>
                    <a:cubicBezTo>
                      <a:pt x="4" y="2"/>
                      <a:pt x="5" y="2"/>
                      <a:pt x="5" y="3"/>
                    </a:cubicBezTo>
                    <a:cubicBezTo>
                      <a:pt x="5" y="3"/>
                      <a:pt x="4" y="3"/>
                      <a:pt x="3" y="4"/>
                    </a:cubicBezTo>
                    <a:cubicBezTo>
                      <a:pt x="2" y="7"/>
                      <a:pt x="2" y="5"/>
                      <a:pt x="2" y="8"/>
                    </a:cubicBezTo>
                    <a:lnTo>
                      <a:pt x="0" y="11"/>
                    </a:lnTo>
                    <a:cubicBezTo>
                      <a:pt x="1" y="11"/>
                      <a:pt x="1" y="12"/>
                      <a:pt x="1" y="11"/>
                    </a:cubicBezTo>
                    <a:lnTo>
                      <a:pt x="2" y="13"/>
                    </a:lnTo>
                    <a:lnTo>
                      <a:pt x="2" y="14"/>
                    </a:lnTo>
                    <a:lnTo>
                      <a:pt x="2" y="16"/>
                    </a:lnTo>
                    <a:cubicBezTo>
                      <a:pt x="3" y="16"/>
                      <a:pt x="4" y="16"/>
                      <a:pt x="5" y="17"/>
                    </a:cubicBezTo>
                    <a:cubicBezTo>
                      <a:pt x="5" y="17"/>
                      <a:pt x="4" y="19"/>
                      <a:pt x="4" y="21"/>
                    </a:cubicBezTo>
                    <a:cubicBezTo>
                      <a:pt x="5" y="21"/>
                      <a:pt x="7" y="21"/>
                      <a:pt x="9" y="21"/>
                    </a:cubicBezTo>
                    <a:cubicBezTo>
                      <a:pt x="12" y="21"/>
                      <a:pt x="15" y="21"/>
                      <a:pt x="17" y="20"/>
                    </a:cubicBezTo>
                    <a:cubicBezTo>
                      <a:pt x="17" y="20"/>
                      <a:pt x="16" y="19"/>
                      <a:pt x="16" y="19"/>
                    </a:cubicBezTo>
                    <a:cubicBezTo>
                      <a:pt x="17" y="19"/>
                      <a:pt x="17" y="18"/>
                      <a:pt x="17" y="18"/>
                    </a:cubicBezTo>
                    <a:cubicBezTo>
                      <a:pt x="17" y="18"/>
                      <a:pt x="17" y="17"/>
                      <a:pt x="18" y="17"/>
                    </a:cubicBezTo>
                    <a:cubicBezTo>
                      <a:pt x="13" y="15"/>
                      <a:pt x="15" y="14"/>
                      <a:pt x="13" y="12"/>
                    </a:cubicBezTo>
                    <a:cubicBezTo>
                      <a:pt x="17" y="13"/>
                      <a:pt x="17" y="11"/>
                      <a:pt x="20" y="11"/>
                    </a:cubicBezTo>
                  </a:path>
                </a:pathLst>
              </a:custGeom>
              <a:solidFill>
                <a:srgbClr val="002967"/>
              </a:solidFill>
              <a:ln w="1905">
                <a:solidFill>
                  <a:sysClr val="window" lastClr="FFFFFF">
                    <a:lumMod val="85000"/>
                  </a:sysClr>
                </a:solidFill>
                <a:round/>
                <a:headEnd/>
                <a:tailEnd/>
              </a:ln>
            </p:spPr>
            <p:txBody>
              <a:bodyPr anchor="ctr"/>
              <a:lstStyle/>
              <a:p>
                <a:pPr>
                  <a:defRPr/>
                </a:pPr>
                <a:endParaRPr lang="en-US" altLang="en-US" sz="800" kern="0" dirty="0">
                  <a:latin typeface="Trebuchet MS" panose="020B0603020202020204" pitchFamily="34" charset="0"/>
                  <a:cs typeface="Calibri" panose="020F0502020204030204" pitchFamily="34" charset="0"/>
                </a:endParaRPr>
              </a:p>
            </p:txBody>
          </p:sp>
          <p:sp>
            <p:nvSpPr>
              <p:cNvPr id="194" name="Freeform 194"/>
              <p:cNvSpPr>
                <a:spLocks/>
              </p:cNvSpPr>
              <p:nvPr/>
            </p:nvSpPr>
            <p:spPr bwMode="auto">
              <a:xfrm>
                <a:off x="2761" y="1658"/>
                <a:ext cx="55" cy="35"/>
              </a:xfrm>
              <a:custGeom>
                <a:avLst/>
                <a:gdLst>
                  <a:gd name="T0" fmla="*/ 8 w 8"/>
                  <a:gd name="T1" fmla="*/ 3 h 5"/>
                  <a:gd name="T2" fmla="*/ 5 w 8"/>
                  <a:gd name="T3" fmla="*/ 5 h 5"/>
                  <a:gd name="T4" fmla="*/ 4 w 8"/>
                  <a:gd name="T5" fmla="*/ 4 h 5"/>
                  <a:gd name="T6" fmla="*/ 2 w 8"/>
                  <a:gd name="T7" fmla="*/ 5 h 5"/>
                  <a:gd name="T8" fmla="*/ 2 w 8"/>
                  <a:gd name="T9" fmla="*/ 5 h 5"/>
                  <a:gd name="T10" fmla="*/ 1 w 8"/>
                  <a:gd name="T11" fmla="*/ 5 h 5"/>
                  <a:gd name="T12" fmla="*/ 1 w 8"/>
                  <a:gd name="T13" fmla="*/ 5 h 5"/>
                  <a:gd name="T14" fmla="*/ 0 w 8"/>
                  <a:gd name="T15" fmla="*/ 4 h 5"/>
                  <a:gd name="T16" fmla="*/ 1 w 8"/>
                  <a:gd name="T17" fmla="*/ 1 h 5"/>
                  <a:gd name="T18" fmla="*/ 8 w 8"/>
                  <a:gd name="T19" fmla="*/ 0 h 5"/>
                  <a:gd name="T20" fmla="*/ 8 w 8"/>
                  <a:gd name="T21" fmla="*/ 0 h 5"/>
                  <a:gd name="T22" fmla="*/ 7 w 8"/>
                  <a:gd name="T23" fmla="*/ 2 h 5"/>
                  <a:gd name="T24" fmla="*/ 7 w 8"/>
                  <a:gd name="T25" fmla="*/ 2 h 5"/>
                  <a:gd name="T26" fmla="*/ 8 w 8"/>
                  <a:gd name="T27" fmla="*/ 3 h 5"/>
                  <a:gd name="T28" fmla="*/ 8 w 8"/>
                  <a:gd name="T29" fmla="*/ 3 h 5"/>
                  <a:gd name="T30" fmla="*/ 8 w 8"/>
                  <a:gd name="T31" fmla="*/ 3 h 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5"/>
                  <a:gd name="T50" fmla="*/ 8 w 8"/>
                  <a:gd name="T51" fmla="*/ 5 h 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5">
                    <a:moveTo>
                      <a:pt x="8" y="3"/>
                    </a:moveTo>
                    <a:cubicBezTo>
                      <a:pt x="8" y="3"/>
                      <a:pt x="6" y="4"/>
                      <a:pt x="5" y="5"/>
                    </a:cubicBezTo>
                    <a:cubicBezTo>
                      <a:pt x="5" y="5"/>
                      <a:pt x="4" y="5"/>
                      <a:pt x="4" y="4"/>
                    </a:cubicBezTo>
                    <a:cubicBezTo>
                      <a:pt x="3" y="4"/>
                      <a:pt x="3" y="5"/>
                      <a:pt x="2" y="5"/>
                    </a:cubicBezTo>
                    <a:lnTo>
                      <a:pt x="1" y="5"/>
                    </a:lnTo>
                    <a:cubicBezTo>
                      <a:pt x="1" y="5"/>
                      <a:pt x="0" y="4"/>
                      <a:pt x="0" y="4"/>
                    </a:cubicBezTo>
                    <a:cubicBezTo>
                      <a:pt x="0" y="4"/>
                      <a:pt x="1" y="2"/>
                      <a:pt x="1" y="1"/>
                    </a:cubicBezTo>
                    <a:cubicBezTo>
                      <a:pt x="3" y="1"/>
                      <a:pt x="5" y="1"/>
                      <a:pt x="8" y="0"/>
                    </a:cubicBezTo>
                    <a:lnTo>
                      <a:pt x="7" y="2"/>
                    </a:lnTo>
                    <a:cubicBezTo>
                      <a:pt x="7" y="3"/>
                      <a:pt x="5" y="3"/>
                      <a:pt x="8" y="3"/>
                    </a:cubicBezTo>
                  </a:path>
                </a:pathLst>
              </a:custGeom>
              <a:solidFill>
                <a:srgbClr val="002967"/>
              </a:solidFill>
              <a:ln w="1905">
                <a:solidFill>
                  <a:sysClr val="window" lastClr="FFFFFF">
                    <a:lumMod val="85000"/>
                  </a:sysClr>
                </a:solidFill>
                <a:round/>
                <a:headEnd/>
                <a:tailEnd/>
              </a:ln>
            </p:spPr>
            <p:txBody>
              <a:bodyPr anchor="ctr"/>
              <a:lstStyle/>
              <a:p>
                <a:pPr>
                  <a:defRPr/>
                </a:pPr>
                <a:endParaRPr lang="en-US" altLang="en-US" sz="800" kern="0" dirty="0">
                  <a:latin typeface="Trebuchet MS" panose="020B0603020202020204" pitchFamily="34" charset="0"/>
                  <a:cs typeface="Calibri" panose="020F0502020204030204" pitchFamily="34" charset="0"/>
                </a:endParaRPr>
              </a:p>
            </p:txBody>
          </p:sp>
          <p:sp>
            <p:nvSpPr>
              <p:cNvPr id="195" name="Freeform 195"/>
              <p:cNvSpPr>
                <a:spLocks/>
              </p:cNvSpPr>
              <p:nvPr/>
            </p:nvSpPr>
            <p:spPr bwMode="auto">
              <a:xfrm>
                <a:off x="2769" y="1674"/>
                <a:ext cx="188" cy="195"/>
              </a:xfrm>
              <a:custGeom>
                <a:avLst/>
                <a:gdLst>
                  <a:gd name="T0" fmla="*/ 15 w 26"/>
                  <a:gd name="T1" fmla="*/ 4 h 25"/>
                  <a:gd name="T2" fmla="*/ 13 w 26"/>
                  <a:gd name="T3" fmla="*/ 3 h 25"/>
                  <a:gd name="T4" fmla="*/ 11 w 26"/>
                  <a:gd name="T5" fmla="*/ 5 h 25"/>
                  <a:gd name="T6" fmla="*/ 13 w 26"/>
                  <a:gd name="T7" fmla="*/ 8 h 25"/>
                  <a:gd name="T8" fmla="*/ 16 w 26"/>
                  <a:gd name="T9" fmla="*/ 11 h 25"/>
                  <a:gd name="T10" fmla="*/ 16 w 26"/>
                  <a:gd name="T11" fmla="*/ 11 h 25"/>
                  <a:gd name="T12" fmla="*/ 19 w 26"/>
                  <a:gd name="T13" fmla="*/ 14 h 25"/>
                  <a:gd name="T14" fmla="*/ 19 w 26"/>
                  <a:gd name="T15" fmla="*/ 14 h 25"/>
                  <a:gd name="T16" fmla="*/ 22 w 26"/>
                  <a:gd name="T17" fmla="*/ 15 h 25"/>
                  <a:gd name="T18" fmla="*/ 26 w 26"/>
                  <a:gd name="T19" fmla="*/ 18 h 25"/>
                  <a:gd name="T20" fmla="*/ 25 w 26"/>
                  <a:gd name="T21" fmla="*/ 19 h 25"/>
                  <a:gd name="T22" fmla="*/ 25 w 26"/>
                  <a:gd name="T23" fmla="*/ 19 h 25"/>
                  <a:gd name="T24" fmla="*/ 24 w 26"/>
                  <a:gd name="T25" fmla="*/ 18 h 25"/>
                  <a:gd name="T26" fmla="*/ 24 w 26"/>
                  <a:gd name="T27" fmla="*/ 18 h 25"/>
                  <a:gd name="T28" fmla="*/ 23 w 26"/>
                  <a:gd name="T29" fmla="*/ 18 h 25"/>
                  <a:gd name="T30" fmla="*/ 22 w 26"/>
                  <a:gd name="T31" fmla="*/ 18 h 25"/>
                  <a:gd name="T32" fmla="*/ 22 w 26"/>
                  <a:gd name="T33" fmla="*/ 19 h 25"/>
                  <a:gd name="T34" fmla="*/ 23 w 26"/>
                  <a:gd name="T35" fmla="*/ 20 h 25"/>
                  <a:gd name="T36" fmla="*/ 22 w 26"/>
                  <a:gd name="T37" fmla="*/ 22 h 25"/>
                  <a:gd name="T38" fmla="*/ 21 w 26"/>
                  <a:gd name="T39" fmla="*/ 25 h 25"/>
                  <a:gd name="T40" fmla="*/ 19 w 26"/>
                  <a:gd name="T41" fmla="*/ 24 h 25"/>
                  <a:gd name="T42" fmla="*/ 21 w 26"/>
                  <a:gd name="T43" fmla="*/ 22 h 25"/>
                  <a:gd name="T44" fmla="*/ 17 w 26"/>
                  <a:gd name="T45" fmla="*/ 17 h 25"/>
                  <a:gd name="T46" fmla="*/ 15 w 26"/>
                  <a:gd name="T47" fmla="*/ 16 h 25"/>
                  <a:gd name="T48" fmla="*/ 5 w 26"/>
                  <a:gd name="T49" fmla="*/ 7 h 25"/>
                  <a:gd name="T50" fmla="*/ 3 w 26"/>
                  <a:gd name="T51" fmla="*/ 7 h 25"/>
                  <a:gd name="T52" fmla="*/ 1 w 26"/>
                  <a:gd name="T53" fmla="*/ 8 h 25"/>
                  <a:gd name="T54" fmla="*/ 0 w 26"/>
                  <a:gd name="T55" fmla="*/ 5 h 25"/>
                  <a:gd name="T56" fmla="*/ 0 w 26"/>
                  <a:gd name="T57" fmla="*/ 2 h 25"/>
                  <a:gd name="T58" fmla="*/ 0 w 26"/>
                  <a:gd name="T59" fmla="*/ 2 h 25"/>
                  <a:gd name="T60" fmla="*/ 0 w 26"/>
                  <a:gd name="T61" fmla="*/ 2 h 25"/>
                  <a:gd name="T62" fmla="*/ 1 w 26"/>
                  <a:gd name="T63" fmla="*/ 2 h 25"/>
                  <a:gd name="T64" fmla="*/ 1 w 26"/>
                  <a:gd name="T65" fmla="*/ 2 h 25"/>
                  <a:gd name="T66" fmla="*/ 3 w 26"/>
                  <a:gd name="T67" fmla="*/ 1 h 25"/>
                  <a:gd name="T68" fmla="*/ 4 w 26"/>
                  <a:gd name="T69" fmla="*/ 2 h 25"/>
                  <a:gd name="T70" fmla="*/ 8 w 26"/>
                  <a:gd name="T71" fmla="*/ 0 h 25"/>
                  <a:gd name="T72" fmla="*/ 8 w 26"/>
                  <a:gd name="T73" fmla="*/ 0 h 25"/>
                  <a:gd name="T74" fmla="*/ 11 w 26"/>
                  <a:gd name="T75" fmla="*/ 0 h 25"/>
                  <a:gd name="T76" fmla="*/ 11 w 26"/>
                  <a:gd name="T77" fmla="*/ 0 h 25"/>
                  <a:gd name="T78" fmla="*/ 15 w 26"/>
                  <a:gd name="T79" fmla="*/ 1 h 25"/>
                  <a:gd name="T80" fmla="*/ 15 w 26"/>
                  <a:gd name="T81" fmla="*/ 4 h 25"/>
                  <a:gd name="T82" fmla="*/ 15 w 26"/>
                  <a:gd name="T83" fmla="*/ 4 h 25"/>
                  <a:gd name="T84" fmla="*/ 15 w 26"/>
                  <a:gd name="T85" fmla="*/ 4 h 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6"/>
                  <a:gd name="T130" fmla="*/ 0 h 25"/>
                  <a:gd name="T131" fmla="*/ 26 w 26"/>
                  <a:gd name="T132" fmla="*/ 25 h 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6" h="25">
                    <a:moveTo>
                      <a:pt x="15" y="4"/>
                    </a:moveTo>
                    <a:cubicBezTo>
                      <a:pt x="14" y="3"/>
                      <a:pt x="14" y="5"/>
                      <a:pt x="13" y="3"/>
                    </a:cubicBezTo>
                    <a:cubicBezTo>
                      <a:pt x="11" y="3"/>
                      <a:pt x="11" y="4"/>
                      <a:pt x="11" y="5"/>
                    </a:cubicBezTo>
                    <a:cubicBezTo>
                      <a:pt x="11" y="7"/>
                      <a:pt x="12" y="8"/>
                      <a:pt x="13" y="8"/>
                    </a:cubicBezTo>
                    <a:cubicBezTo>
                      <a:pt x="13" y="9"/>
                      <a:pt x="16" y="11"/>
                      <a:pt x="16" y="11"/>
                    </a:cubicBezTo>
                    <a:lnTo>
                      <a:pt x="19" y="14"/>
                    </a:lnTo>
                    <a:cubicBezTo>
                      <a:pt x="20" y="15"/>
                      <a:pt x="21" y="15"/>
                      <a:pt x="22" y="15"/>
                    </a:cubicBezTo>
                    <a:cubicBezTo>
                      <a:pt x="22" y="16"/>
                      <a:pt x="25" y="18"/>
                      <a:pt x="26" y="18"/>
                    </a:cubicBezTo>
                    <a:cubicBezTo>
                      <a:pt x="26" y="18"/>
                      <a:pt x="25" y="19"/>
                      <a:pt x="25" y="19"/>
                    </a:cubicBezTo>
                    <a:lnTo>
                      <a:pt x="24" y="18"/>
                    </a:lnTo>
                    <a:cubicBezTo>
                      <a:pt x="24" y="18"/>
                      <a:pt x="23" y="18"/>
                      <a:pt x="23" y="18"/>
                    </a:cubicBezTo>
                    <a:cubicBezTo>
                      <a:pt x="23" y="18"/>
                      <a:pt x="22" y="18"/>
                      <a:pt x="22" y="18"/>
                    </a:cubicBezTo>
                    <a:cubicBezTo>
                      <a:pt x="22" y="18"/>
                      <a:pt x="22" y="18"/>
                      <a:pt x="22" y="19"/>
                    </a:cubicBezTo>
                    <a:cubicBezTo>
                      <a:pt x="22" y="19"/>
                      <a:pt x="22" y="20"/>
                      <a:pt x="23" y="20"/>
                    </a:cubicBezTo>
                    <a:cubicBezTo>
                      <a:pt x="23" y="21"/>
                      <a:pt x="22" y="22"/>
                      <a:pt x="22" y="22"/>
                    </a:cubicBezTo>
                    <a:cubicBezTo>
                      <a:pt x="22" y="23"/>
                      <a:pt x="21" y="24"/>
                      <a:pt x="21" y="25"/>
                    </a:cubicBezTo>
                    <a:cubicBezTo>
                      <a:pt x="21" y="25"/>
                      <a:pt x="19" y="24"/>
                      <a:pt x="19" y="24"/>
                    </a:cubicBezTo>
                    <a:cubicBezTo>
                      <a:pt x="19" y="23"/>
                      <a:pt x="21" y="23"/>
                      <a:pt x="21" y="22"/>
                    </a:cubicBezTo>
                    <a:cubicBezTo>
                      <a:pt x="21" y="20"/>
                      <a:pt x="19" y="18"/>
                      <a:pt x="17" y="17"/>
                    </a:cubicBezTo>
                    <a:cubicBezTo>
                      <a:pt x="16" y="17"/>
                      <a:pt x="15" y="16"/>
                      <a:pt x="15" y="16"/>
                    </a:cubicBezTo>
                    <a:cubicBezTo>
                      <a:pt x="8" y="14"/>
                      <a:pt x="6" y="8"/>
                      <a:pt x="5" y="7"/>
                    </a:cubicBezTo>
                    <a:cubicBezTo>
                      <a:pt x="4" y="7"/>
                      <a:pt x="4" y="7"/>
                      <a:pt x="3" y="7"/>
                    </a:cubicBezTo>
                    <a:cubicBezTo>
                      <a:pt x="2" y="7"/>
                      <a:pt x="2" y="7"/>
                      <a:pt x="1" y="8"/>
                    </a:cubicBezTo>
                    <a:cubicBezTo>
                      <a:pt x="0" y="7"/>
                      <a:pt x="0" y="6"/>
                      <a:pt x="0" y="5"/>
                    </a:cubicBezTo>
                    <a:cubicBezTo>
                      <a:pt x="0" y="4"/>
                      <a:pt x="0" y="4"/>
                      <a:pt x="0" y="2"/>
                    </a:cubicBezTo>
                    <a:lnTo>
                      <a:pt x="1" y="2"/>
                    </a:lnTo>
                    <a:cubicBezTo>
                      <a:pt x="2" y="2"/>
                      <a:pt x="2" y="1"/>
                      <a:pt x="3" y="1"/>
                    </a:cubicBezTo>
                    <a:cubicBezTo>
                      <a:pt x="3" y="2"/>
                      <a:pt x="4" y="2"/>
                      <a:pt x="4" y="2"/>
                    </a:cubicBezTo>
                    <a:cubicBezTo>
                      <a:pt x="5" y="1"/>
                      <a:pt x="7" y="0"/>
                      <a:pt x="8" y="0"/>
                    </a:cubicBezTo>
                    <a:lnTo>
                      <a:pt x="11" y="0"/>
                    </a:lnTo>
                    <a:cubicBezTo>
                      <a:pt x="12" y="1"/>
                      <a:pt x="13" y="1"/>
                      <a:pt x="15" y="1"/>
                    </a:cubicBezTo>
                    <a:cubicBezTo>
                      <a:pt x="15" y="3"/>
                      <a:pt x="14" y="3"/>
                      <a:pt x="15" y="4"/>
                    </a:cubicBezTo>
                  </a:path>
                </a:pathLst>
              </a:custGeom>
              <a:solidFill>
                <a:srgbClr val="002967"/>
              </a:solidFill>
              <a:ln w="1905">
                <a:solidFill>
                  <a:sysClr val="window" lastClr="FFFFFF">
                    <a:lumMod val="85000"/>
                  </a:sysClr>
                </a:solidFill>
                <a:round/>
                <a:headEnd/>
                <a:tailEnd/>
              </a:ln>
            </p:spPr>
            <p:txBody>
              <a:bodyPr anchor="ctr"/>
              <a:lstStyle/>
              <a:p>
                <a:pPr>
                  <a:defRPr/>
                </a:pPr>
                <a:endParaRPr lang="en-US" altLang="en-US" sz="800" kern="0" dirty="0">
                  <a:latin typeface="Trebuchet MS" panose="020B0603020202020204" pitchFamily="34" charset="0"/>
                  <a:cs typeface="Calibri" panose="020F0502020204030204" pitchFamily="34" charset="0"/>
                </a:endParaRPr>
              </a:p>
            </p:txBody>
          </p:sp>
          <p:sp>
            <p:nvSpPr>
              <p:cNvPr id="196" name="Freeform 196"/>
              <p:cNvSpPr>
                <a:spLocks/>
              </p:cNvSpPr>
              <p:nvPr/>
            </p:nvSpPr>
            <p:spPr bwMode="auto">
              <a:xfrm>
                <a:off x="2573" y="1580"/>
                <a:ext cx="212" cy="188"/>
              </a:xfrm>
              <a:custGeom>
                <a:avLst/>
                <a:gdLst>
                  <a:gd name="T0" fmla="*/ 6 w 29"/>
                  <a:gd name="T1" fmla="*/ 22 h 25"/>
                  <a:gd name="T2" fmla="*/ 6 w 29"/>
                  <a:gd name="T3" fmla="*/ 19 h 25"/>
                  <a:gd name="T4" fmla="*/ 7 w 29"/>
                  <a:gd name="T5" fmla="*/ 17 h 25"/>
                  <a:gd name="T6" fmla="*/ 6 w 29"/>
                  <a:gd name="T7" fmla="*/ 12 h 25"/>
                  <a:gd name="T8" fmla="*/ 0 w 29"/>
                  <a:gd name="T9" fmla="*/ 9 h 25"/>
                  <a:gd name="T10" fmla="*/ 0 w 29"/>
                  <a:gd name="T11" fmla="*/ 9 h 25"/>
                  <a:gd name="T12" fmla="*/ 1 w 29"/>
                  <a:gd name="T13" fmla="*/ 9 h 25"/>
                  <a:gd name="T14" fmla="*/ 1 w 29"/>
                  <a:gd name="T15" fmla="*/ 9 h 25"/>
                  <a:gd name="T16" fmla="*/ 2 w 29"/>
                  <a:gd name="T17" fmla="*/ 7 h 25"/>
                  <a:gd name="T18" fmla="*/ 2 w 29"/>
                  <a:gd name="T19" fmla="*/ 7 h 25"/>
                  <a:gd name="T20" fmla="*/ 4 w 29"/>
                  <a:gd name="T21" fmla="*/ 8 h 25"/>
                  <a:gd name="T22" fmla="*/ 4 w 29"/>
                  <a:gd name="T23" fmla="*/ 8 h 25"/>
                  <a:gd name="T24" fmla="*/ 7 w 29"/>
                  <a:gd name="T25" fmla="*/ 8 h 25"/>
                  <a:gd name="T26" fmla="*/ 7 w 29"/>
                  <a:gd name="T27" fmla="*/ 8 h 25"/>
                  <a:gd name="T28" fmla="*/ 7 w 29"/>
                  <a:gd name="T29" fmla="*/ 4 h 25"/>
                  <a:gd name="T30" fmla="*/ 7 w 29"/>
                  <a:gd name="T31" fmla="*/ 4 h 25"/>
                  <a:gd name="T32" fmla="*/ 9 w 29"/>
                  <a:gd name="T33" fmla="*/ 6 h 25"/>
                  <a:gd name="T34" fmla="*/ 14 w 29"/>
                  <a:gd name="T35" fmla="*/ 1 h 25"/>
                  <a:gd name="T36" fmla="*/ 17 w 29"/>
                  <a:gd name="T37" fmla="*/ 0 h 25"/>
                  <a:gd name="T38" fmla="*/ 17 w 29"/>
                  <a:gd name="T39" fmla="*/ 0 h 25"/>
                  <a:gd name="T40" fmla="*/ 17 w 29"/>
                  <a:gd name="T41" fmla="*/ 2 h 25"/>
                  <a:gd name="T42" fmla="*/ 17 w 29"/>
                  <a:gd name="T43" fmla="*/ 2 h 25"/>
                  <a:gd name="T44" fmla="*/ 23 w 29"/>
                  <a:gd name="T45" fmla="*/ 5 h 25"/>
                  <a:gd name="T46" fmla="*/ 26 w 29"/>
                  <a:gd name="T47" fmla="*/ 6 h 25"/>
                  <a:gd name="T48" fmla="*/ 26 w 29"/>
                  <a:gd name="T49" fmla="*/ 6 h 25"/>
                  <a:gd name="T50" fmla="*/ 26 w 29"/>
                  <a:gd name="T51" fmla="*/ 6 h 25"/>
                  <a:gd name="T52" fmla="*/ 26 w 29"/>
                  <a:gd name="T53" fmla="*/ 6 h 25"/>
                  <a:gd name="T54" fmla="*/ 29 w 29"/>
                  <a:gd name="T55" fmla="*/ 7 h 25"/>
                  <a:gd name="T56" fmla="*/ 26 w 29"/>
                  <a:gd name="T57" fmla="*/ 14 h 25"/>
                  <a:gd name="T58" fmla="*/ 27 w 29"/>
                  <a:gd name="T59" fmla="*/ 15 h 25"/>
                  <a:gd name="T60" fmla="*/ 27 w 29"/>
                  <a:gd name="T61" fmla="*/ 15 h 25"/>
                  <a:gd name="T62" fmla="*/ 27 w 29"/>
                  <a:gd name="T63" fmla="*/ 16 h 25"/>
                  <a:gd name="T64" fmla="*/ 27 w 29"/>
                  <a:gd name="T65" fmla="*/ 16 h 25"/>
                  <a:gd name="T66" fmla="*/ 27 w 29"/>
                  <a:gd name="T67" fmla="*/ 18 h 25"/>
                  <a:gd name="T68" fmla="*/ 28 w 29"/>
                  <a:gd name="T69" fmla="*/ 21 h 25"/>
                  <a:gd name="T70" fmla="*/ 22 w 29"/>
                  <a:gd name="T71" fmla="*/ 23 h 25"/>
                  <a:gd name="T72" fmla="*/ 20 w 29"/>
                  <a:gd name="T73" fmla="*/ 22 h 25"/>
                  <a:gd name="T74" fmla="*/ 17 w 29"/>
                  <a:gd name="T75" fmla="*/ 25 h 25"/>
                  <a:gd name="T76" fmla="*/ 14 w 29"/>
                  <a:gd name="T77" fmla="*/ 24 h 25"/>
                  <a:gd name="T78" fmla="*/ 12 w 29"/>
                  <a:gd name="T79" fmla="*/ 25 h 25"/>
                  <a:gd name="T80" fmla="*/ 6 w 29"/>
                  <a:gd name="T81" fmla="*/ 22 h 25"/>
                  <a:gd name="T82" fmla="*/ 6 w 29"/>
                  <a:gd name="T83" fmla="*/ 22 h 25"/>
                  <a:gd name="T84" fmla="*/ 6 w 29"/>
                  <a:gd name="T85" fmla="*/ 22 h 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
                  <a:gd name="T130" fmla="*/ 0 h 25"/>
                  <a:gd name="T131" fmla="*/ 29 w 29"/>
                  <a:gd name="T132" fmla="*/ 25 h 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 h="25">
                    <a:moveTo>
                      <a:pt x="6" y="22"/>
                    </a:moveTo>
                    <a:cubicBezTo>
                      <a:pt x="7" y="21"/>
                      <a:pt x="6" y="20"/>
                      <a:pt x="6" y="19"/>
                    </a:cubicBezTo>
                    <a:cubicBezTo>
                      <a:pt x="6" y="18"/>
                      <a:pt x="7" y="18"/>
                      <a:pt x="7" y="17"/>
                    </a:cubicBezTo>
                    <a:cubicBezTo>
                      <a:pt x="7" y="16"/>
                      <a:pt x="6" y="14"/>
                      <a:pt x="6" y="12"/>
                    </a:cubicBezTo>
                    <a:cubicBezTo>
                      <a:pt x="5" y="12"/>
                      <a:pt x="0" y="9"/>
                      <a:pt x="0" y="9"/>
                    </a:cubicBezTo>
                    <a:lnTo>
                      <a:pt x="1" y="9"/>
                    </a:lnTo>
                    <a:cubicBezTo>
                      <a:pt x="1" y="9"/>
                      <a:pt x="2" y="7"/>
                      <a:pt x="2" y="7"/>
                    </a:cubicBezTo>
                    <a:lnTo>
                      <a:pt x="4" y="8"/>
                    </a:lnTo>
                    <a:cubicBezTo>
                      <a:pt x="5" y="7"/>
                      <a:pt x="6" y="8"/>
                      <a:pt x="7" y="8"/>
                    </a:cubicBezTo>
                    <a:lnTo>
                      <a:pt x="7" y="4"/>
                    </a:lnTo>
                    <a:cubicBezTo>
                      <a:pt x="7" y="5"/>
                      <a:pt x="8" y="6"/>
                      <a:pt x="9" y="6"/>
                    </a:cubicBezTo>
                    <a:cubicBezTo>
                      <a:pt x="11" y="6"/>
                      <a:pt x="14" y="2"/>
                      <a:pt x="14" y="1"/>
                    </a:cubicBezTo>
                    <a:cubicBezTo>
                      <a:pt x="15" y="1"/>
                      <a:pt x="16" y="1"/>
                      <a:pt x="17" y="0"/>
                    </a:cubicBezTo>
                    <a:lnTo>
                      <a:pt x="17" y="2"/>
                    </a:lnTo>
                    <a:cubicBezTo>
                      <a:pt x="19" y="2"/>
                      <a:pt x="21" y="4"/>
                      <a:pt x="23" y="5"/>
                    </a:cubicBezTo>
                    <a:cubicBezTo>
                      <a:pt x="23" y="5"/>
                      <a:pt x="25" y="6"/>
                      <a:pt x="26" y="6"/>
                    </a:cubicBezTo>
                    <a:cubicBezTo>
                      <a:pt x="27" y="6"/>
                      <a:pt x="28" y="6"/>
                      <a:pt x="29" y="7"/>
                    </a:cubicBezTo>
                    <a:cubicBezTo>
                      <a:pt x="28" y="8"/>
                      <a:pt x="27" y="13"/>
                      <a:pt x="26" y="14"/>
                    </a:cubicBezTo>
                    <a:cubicBezTo>
                      <a:pt x="26" y="14"/>
                      <a:pt x="27" y="15"/>
                      <a:pt x="27" y="15"/>
                    </a:cubicBezTo>
                    <a:lnTo>
                      <a:pt x="27" y="16"/>
                    </a:lnTo>
                    <a:cubicBezTo>
                      <a:pt x="27" y="17"/>
                      <a:pt x="27" y="17"/>
                      <a:pt x="27" y="18"/>
                    </a:cubicBezTo>
                    <a:cubicBezTo>
                      <a:pt x="27" y="19"/>
                      <a:pt x="27" y="20"/>
                      <a:pt x="28" y="21"/>
                    </a:cubicBezTo>
                    <a:cubicBezTo>
                      <a:pt x="26" y="22"/>
                      <a:pt x="25" y="25"/>
                      <a:pt x="22" y="23"/>
                    </a:cubicBezTo>
                    <a:cubicBezTo>
                      <a:pt x="21" y="22"/>
                      <a:pt x="21" y="22"/>
                      <a:pt x="20" y="22"/>
                    </a:cubicBezTo>
                    <a:cubicBezTo>
                      <a:pt x="18" y="22"/>
                      <a:pt x="17" y="24"/>
                      <a:pt x="17" y="25"/>
                    </a:cubicBezTo>
                    <a:cubicBezTo>
                      <a:pt x="16" y="25"/>
                      <a:pt x="14" y="25"/>
                      <a:pt x="14" y="24"/>
                    </a:cubicBezTo>
                    <a:cubicBezTo>
                      <a:pt x="13" y="24"/>
                      <a:pt x="13" y="25"/>
                      <a:pt x="12" y="25"/>
                    </a:cubicBezTo>
                    <a:cubicBezTo>
                      <a:pt x="11" y="25"/>
                      <a:pt x="7" y="24"/>
                      <a:pt x="6" y="22"/>
                    </a:cubicBezTo>
                  </a:path>
                </a:pathLst>
              </a:custGeom>
              <a:solidFill>
                <a:srgbClr val="002967"/>
              </a:solidFill>
              <a:ln w="1905">
                <a:solidFill>
                  <a:sysClr val="window" lastClr="FFFFFF">
                    <a:lumMod val="85000"/>
                  </a:sysClr>
                </a:solidFill>
                <a:round/>
                <a:headEnd/>
                <a:tailEnd/>
              </a:ln>
            </p:spPr>
            <p:txBody>
              <a:bodyPr anchor="ctr"/>
              <a:lstStyle/>
              <a:p>
                <a:pPr>
                  <a:defRPr/>
                </a:pPr>
                <a:endParaRPr lang="en-US" altLang="en-US" sz="800" kern="0" dirty="0">
                  <a:latin typeface="Trebuchet MS" panose="020B0603020202020204" pitchFamily="34" charset="0"/>
                  <a:cs typeface="Calibri" panose="020F0502020204030204" pitchFamily="34" charset="0"/>
                </a:endParaRPr>
              </a:p>
            </p:txBody>
          </p:sp>
          <p:sp>
            <p:nvSpPr>
              <p:cNvPr id="197" name="Freeform 197"/>
              <p:cNvSpPr>
                <a:spLocks/>
              </p:cNvSpPr>
              <p:nvPr/>
            </p:nvSpPr>
            <p:spPr bwMode="auto">
              <a:xfrm>
                <a:off x="2710" y="1533"/>
                <a:ext cx="59" cy="55"/>
              </a:xfrm>
              <a:custGeom>
                <a:avLst/>
                <a:gdLst>
                  <a:gd name="T0" fmla="*/ 0 w 8"/>
                  <a:gd name="T1" fmla="*/ 5 h 7"/>
                  <a:gd name="T2" fmla="*/ 0 w 8"/>
                  <a:gd name="T3" fmla="*/ 6 h 7"/>
                  <a:gd name="T4" fmla="*/ 1 w 8"/>
                  <a:gd name="T5" fmla="*/ 3 h 7"/>
                  <a:gd name="T6" fmla="*/ 2 w 8"/>
                  <a:gd name="T7" fmla="*/ 1 h 7"/>
                  <a:gd name="T8" fmla="*/ 3 w 8"/>
                  <a:gd name="T9" fmla="*/ 3 h 7"/>
                  <a:gd name="T10" fmla="*/ 3 w 8"/>
                  <a:gd name="T11" fmla="*/ 3 h 7"/>
                  <a:gd name="T12" fmla="*/ 4 w 8"/>
                  <a:gd name="T13" fmla="*/ 3 h 7"/>
                  <a:gd name="T14" fmla="*/ 4 w 8"/>
                  <a:gd name="T15" fmla="*/ 2 h 7"/>
                  <a:gd name="T16" fmla="*/ 4 w 8"/>
                  <a:gd name="T17" fmla="*/ 2 h 7"/>
                  <a:gd name="T18" fmla="*/ 3 w 8"/>
                  <a:gd name="T19" fmla="*/ 1 h 7"/>
                  <a:gd name="T20" fmla="*/ 5 w 8"/>
                  <a:gd name="T21" fmla="*/ 0 h 7"/>
                  <a:gd name="T22" fmla="*/ 6 w 8"/>
                  <a:gd name="T23" fmla="*/ 0 h 7"/>
                  <a:gd name="T24" fmla="*/ 8 w 8"/>
                  <a:gd name="T25" fmla="*/ 0 h 7"/>
                  <a:gd name="T26" fmla="*/ 7 w 8"/>
                  <a:gd name="T27" fmla="*/ 4 h 7"/>
                  <a:gd name="T28" fmla="*/ 7 w 8"/>
                  <a:gd name="T29" fmla="*/ 4 h 7"/>
                  <a:gd name="T30" fmla="*/ 5 w 8"/>
                  <a:gd name="T31" fmla="*/ 7 h 7"/>
                  <a:gd name="T32" fmla="*/ 5 w 8"/>
                  <a:gd name="T33" fmla="*/ 7 h 7"/>
                  <a:gd name="T34" fmla="*/ 4 w 8"/>
                  <a:gd name="T35" fmla="*/ 6 h 7"/>
                  <a:gd name="T36" fmla="*/ 4 w 8"/>
                  <a:gd name="T37" fmla="*/ 6 h 7"/>
                  <a:gd name="T38" fmla="*/ 0 w 8"/>
                  <a:gd name="T39" fmla="*/ 5 h 7"/>
                  <a:gd name="T40" fmla="*/ 0 w 8"/>
                  <a:gd name="T41" fmla="*/ 5 h 7"/>
                  <a:gd name="T42" fmla="*/ 0 w 8"/>
                  <a:gd name="T43" fmla="*/ 5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
                  <a:gd name="T67" fmla="*/ 0 h 7"/>
                  <a:gd name="T68" fmla="*/ 8 w 8"/>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 h="7">
                    <a:moveTo>
                      <a:pt x="0" y="5"/>
                    </a:moveTo>
                    <a:cubicBezTo>
                      <a:pt x="0" y="5"/>
                      <a:pt x="0" y="6"/>
                      <a:pt x="0" y="6"/>
                    </a:cubicBezTo>
                    <a:cubicBezTo>
                      <a:pt x="0" y="4"/>
                      <a:pt x="0" y="4"/>
                      <a:pt x="1" y="3"/>
                    </a:cubicBezTo>
                    <a:cubicBezTo>
                      <a:pt x="1" y="2"/>
                      <a:pt x="1" y="1"/>
                      <a:pt x="2" y="1"/>
                    </a:cubicBezTo>
                    <a:cubicBezTo>
                      <a:pt x="2" y="2"/>
                      <a:pt x="2" y="3"/>
                      <a:pt x="3" y="3"/>
                    </a:cubicBezTo>
                    <a:lnTo>
                      <a:pt x="4" y="3"/>
                    </a:lnTo>
                    <a:lnTo>
                      <a:pt x="4" y="2"/>
                    </a:lnTo>
                    <a:cubicBezTo>
                      <a:pt x="3" y="2"/>
                      <a:pt x="3" y="1"/>
                      <a:pt x="3" y="1"/>
                    </a:cubicBezTo>
                    <a:cubicBezTo>
                      <a:pt x="4" y="1"/>
                      <a:pt x="4" y="0"/>
                      <a:pt x="5" y="0"/>
                    </a:cubicBezTo>
                    <a:cubicBezTo>
                      <a:pt x="5" y="0"/>
                      <a:pt x="6" y="0"/>
                      <a:pt x="6" y="0"/>
                    </a:cubicBezTo>
                    <a:cubicBezTo>
                      <a:pt x="7" y="0"/>
                      <a:pt x="7" y="0"/>
                      <a:pt x="8" y="0"/>
                    </a:cubicBezTo>
                    <a:cubicBezTo>
                      <a:pt x="7" y="3"/>
                      <a:pt x="7" y="1"/>
                      <a:pt x="7" y="4"/>
                    </a:cubicBezTo>
                    <a:lnTo>
                      <a:pt x="5" y="7"/>
                    </a:lnTo>
                    <a:lnTo>
                      <a:pt x="4" y="6"/>
                    </a:lnTo>
                    <a:cubicBezTo>
                      <a:pt x="4" y="6"/>
                      <a:pt x="0" y="6"/>
                      <a:pt x="0" y="5"/>
                    </a:cubicBezTo>
                  </a:path>
                </a:pathLst>
              </a:custGeom>
              <a:solidFill>
                <a:srgbClr val="002967"/>
              </a:solidFill>
              <a:ln w="1905">
                <a:solidFill>
                  <a:sysClr val="window" lastClr="FFFFFF">
                    <a:lumMod val="85000"/>
                  </a:sysClr>
                </a:solidFill>
                <a:round/>
                <a:headEnd/>
                <a:tailEnd/>
              </a:ln>
            </p:spPr>
            <p:txBody>
              <a:bodyPr anchor="ctr"/>
              <a:lstStyle/>
              <a:p>
                <a:pPr>
                  <a:defRPr/>
                </a:pPr>
                <a:endParaRPr lang="en-US" altLang="en-US" sz="800" kern="0" dirty="0">
                  <a:latin typeface="Trebuchet MS" panose="020B0603020202020204" pitchFamily="34" charset="0"/>
                  <a:cs typeface="Calibri" panose="020F0502020204030204" pitchFamily="34" charset="0"/>
                </a:endParaRPr>
              </a:p>
            </p:txBody>
          </p:sp>
          <p:sp>
            <p:nvSpPr>
              <p:cNvPr id="198" name="Freeform 198"/>
              <p:cNvSpPr>
                <a:spLocks/>
              </p:cNvSpPr>
              <p:nvPr/>
            </p:nvSpPr>
            <p:spPr bwMode="auto">
              <a:xfrm>
                <a:off x="2695" y="1580"/>
                <a:ext cx="58" cy="35"/>
              </a:xfrm>
              <a:custGeom>
                <a:avLst/>
                <a:gdLst>
                  <a:gd name="T0" fmla="*/ 8 w 8"/>
                  <a:gd name="T1" fmla="*/ 3 h 5"/>
                  <a:gd name="T2" fmla="*/ 6 w 8"/>
                  <a:gd name="T3" fmla="*/ 5 h 5"/>
                  <a:gd name="T4" fmla="*/ 0 w 8"/>
                  <a:gd name="T5" fmla="*/ 2 h 5"/>
                  <a:gd name="T6" fmla="*/ 0 w 8"/>
                  <a:gd name="T7" fmla="*/ 2 h 5"/>
                  <a:gd name="T8" fmla="*/ 0 w 8"/>
                  <a:gd name="T9" fmla="*/ 0 h 5"/>
                  <a:gd name="T10" fmla="*/ 0 w 8"/>
                  <a:gd name="T11" fmla="*/ 0 h 5"/>
                  <a:gd name="T12" fmla="*/ 2 w 8"/>
                  <a:gd name="T13" fmla="*/ 0 h 5"/>
                  <a:gd name="T14" fmla="*/ 7 w 8"/>
                  <a:gd name="T15" fmla="*/ 0 h 5"/>
                  <a:gd name="T16" fmla="*/ 7 w 8"/>
                  <a:gd name="T17" fmla="*/ 1 h 5"/>
                  <a:gd name="T18" fmla="*/ 8 w 8"/>
                  <a:gd name="T19" fmla="*/ 1 h 5"/>
                  <a:gd name="T20" fmla="*/ 8 w 8"/>
                  <a:gd name="T21" fmla="*/ 1 h 5"/>
                  <a:gd name="T22" fmla="*/ 8 w 8"/>
                  <a:gd name="T23" fmla="*/ 3 h 5"/>
                  <a:gd name="T24" fmla="*/ 8 w 8"/>
                  <a:gd name="T25" fmla="*/ 3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
                  <a:gd name="T40" fmla="*/ 0 h 5"/>
                  <a:gd name="T41" fmla="*/ 8 w 8"/>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 h="5">
                    <a:moveTo>
                      <a:pt x="8" y="3"/>
                    </a:moveTo>
                    <a:cubicBezTo>
                      <a:pt x="7" y="3"/>
                      <a:pt x="6" y="4"/>
                      <a:pt x="6" y="5"/>
                    </a:cubicBezTo>
                    <a:cubicBezTo>
                      <a:pt x="4" y="4"/>
                      <a:pt x="2" y="2"/>
                      <a:pt x="0" y="2"/>
                    </a:cubicBezTo>
                    <a:lnTo>
                      <a:pt x="0" y="0"/>
                    </a:lnTo>
                    <a:cubicBezTo>
                      <a:pt x="0" y="0"/>
                      <a:pt x="1" y="0"/>
                      <a:pt x="2" y="0"/>
                    </a:cubicBezTo>
                    <a:cubicBezTo>
                      <a:pt x="2" y="0"/>
                      <a:pt x="6" y="0"/>
                      <a:pt x="7" y="0"/>
                    </a:cubicBezTo>
                    <a:cubicBezTo>
                      <a:pt x="7" y="0"/>
                      <a:pt x="7" y="1"/>
                      <a:pt x="7" y="1"/>
                    </a:cubicBezTo>
                    <a:cubicBezTo>
                      <a:pt x="7" y="1"/>
                      <a:pt x="8" y="2"/>
                      <a:pt x="8" y="1"/>
                    </a:cubicBezTo>
                    <a:lnTo>
                      <a:pt x="8" y="3"/>
                    </a:lnTo>
                  </a:path>
                </a:pathLst>
              </a:custGeom>
              <a:solidFill>
                <a:srgbClr val="002967"/>
              </a:solidFill>
              <a:ln w="1905">
                <a:solidFill>
                  <a:sysClr val="window" lastClr="FFFFFF">
                    <a:lumMod val="85000"/>
                  </a:sysClr>
                </a:solidFill>
                <a:round/>
                <a:headEnd/>
                <a:tailEnd/>
              </a:ln>
            </p:spPr>
            <p:txBody>
              <a:bodyPr anchor="ctr"/>
              <a:lstStyle/>
              <a:p>
                <a:pPr>
                  <a:defRPr/>
                </a:pPr>
                <a:endParaRPr lang="en-US" altLang="en-US" sz="800" kern="0" dirty="0">
                  <a:latin typeface="Trebuchet MS" panose="020B0603020202020204" pitchFamily="34" charset="0"/>
                  <a:cs typeface="Calibri" panose="020F0502020204030204" pitchFamily="34" charset="0"/>
                </a:endParaRPr>
              </a:p>
            </p:txBody>
          </p:sp>
          <p:sp>
            <p:nvSpPr>
              <p:cNvPr id="199" name="Freeform 199"/>
              <p:cNvSpPr>
                <a:spLocks/>
              </p:cNvSpPr>
              <p:nvPr/>
            </p:nvSpPr>
            <p:spPr bwMode="auto">
              <a:xfrm>
                <a:off x="2738" y="1599"/>
                <a:ext cx="23" cy="24"/>
              </a:xfrm>
              <a:custGeom>
                <a:avLst/>
                <a:gdLst>
                  <a:gd name="T0" fmla="*/ 1 w 3"/>
                  <a:gd name="T1" fmla="*/ 1 h 3"/>
                  <a:gd name="T2" fmla="*/ 1 w 3"/>
                  <a:gd name="T3" fmla="*/ 1 h 3"/>
                  <a:gd name="T4" fmla="*/ 1 w 3"/>
                  <a:gd name="T5" fmla="*/ 1 h 3"/>
                  <a:gd name="T6" fmla="*/ 3 w 3"/>
                  <a:gd name="T7" fmla="*/ 0 h 3"/>
                  <a:gd name="T8" fmla="*/ 3 w 3"/>
                  <a:gd name="T9" fmla="*/ 3 h 3"/>
                  <a:gd name="T10" fmla="*/ 3 w 3"/>
                  <a:gd name="T11" fmla="*/ 3 h 3"/>
                  <a:gd name="T12" fmla="*/ 1 w 3"/>
                  <a:gd name="T13" fmla="*/ 1 h 3"/>
                  <a:gd name="T14" fmla="*/ 1 w 3"/>
                  <a:gd name="T15" fmla="*/ 1 h 3"/>
                  <a:gd name="T16" fmla="*/ 1 w 3"/>
                  <a:gd name="T17" fmla="*/ 1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1" y="1"/>
                    </a:moveTo>
                    <a:cubicBezTo>
                      <a:pt x="1" y="1"/>
                      <a:pt x="0" y="1"/>
                      <a:pt x="1" y="1"/>
                    </a:cubicBezTo>
                    <a:lnTo>
                      <a:pt x="3" y="0"/>
                    </a:lnTo>
                    <a:lnTo>
                      <a:pt x="3" y="3"/>
                    </a:lnTo>
                    <a:cubicBezTo>
                      <a:pt x="2" y="3"/>
                      <a:pt x="1" y="1"/>
                      <a:pt x="1" y="1"/>
                    </a:cubicBezTo>
                  </a:path>
                </a:pathLst>
              </a:custGeom>
              <a:solidFill>
                <a:srgbClr val="002967"/>
              </a:solidFill>
              <a:ln w="1905">
                <a:solidFill>
                  <a:sysClr val="window" lastClr="FFFFFF">
                    <a:lumMod val="85000"/>
                  </a:sysClr>
                </a:solidFill>
                <a:round/>
                <a:headEnd/>
                <a:tailEnd/>
              </a:ln>
            </p:spPr>
            <p:txBody>
              <a:bodyPr anchor="ctr"/>
              <a:lstStyle/>
              <a:p>
                <a:pPr>
                  <a:defRPr/>
                </a:pPr>
                <a:endParaRPr lang="en-US" altLang="en-US" sz="800" kern="0" dirty="0">
                  <a:latin typeface="Trebuchet MS" panose="020B0603020202020204" pitchFamily="34" charset="0"/>
                  <a:cs typeface="Calibri" panose="020F0502020204030204" pitchFamily="34" charset="0"/>
                </a:endParaRPr>
              </a:p>
            </p:txBody>
          </p:sp>
          <p:sp>
            <p:nvSpPr>
              <p:cNvPr id="200" name="Freeform 200"/>
              <p:cNvSpPr>
                <a:spLocks/>
              </p:cNvSpPr>
              <p:nvPr/>
            </p:nvSpPr>
            <p:spPr bwMode="auto">
              <a:xfrm>
                <a:off x="3078" y="1775"/>
                <a:ext cx="344" cy="141"/>
              </a:xfrm>
              <a:custGeom>
                <a:avLst/>
                <a:gdLst>
                  <a:gd name="T0" fmla="*/ 45 w 48"/>
                  <a:gd name="T1" fmla="*/ 7 h 18"/>
                  <a:gd name="T2" fmla="*/ 45 w 48"/>
                  <a:gd name="T3" fmla="*/ 6 h 18"/>
                  <a:gd name="T4" fmla="*/ 43 w 48"/>
                  <a:gd name="T5" fmla="*/ 2 h 18"/>
                  <a:gd name="T6" fmla="*/ 37 w 48"/>
                  <a:gd name="T7" fmla="*/ 1 h 18"/>
                  <a:gd name="T8" fmla="*/ 32 w 48"/>
                  <a:gd name="T9" fmla="*/ 3 h 18"/>
                  <a:gd name="T10" fmla="*/ 29 w 48"/>
                  <a:gd name="T11" fmla="*/ 3 h 18"/>
                  <a:gd name="T12" fmla="*/ 27 w 48"/>
                  <a:gd name="T13" fmla="*/ 2 h 18"/>
                  <a:gd name="T14" fmla="*/ 24 w 48"/>
                  <a:gd name="T15" fmla="*/ 1 h 18"/>
                  <a:gd name="T16" fmla="*/ 24 w 48"/>
                  <a:gd name="T17" fmla="*/ 1 h 18"/>
                  <a:gd name="T18" fmla="*/ 22 w 48"/>
                  <a:gd name="T19" fmla="*/ 1 h 18"/>
                  <a:gd name="T20" fmla="*/ 21 w 48"/>
                  <a:gd name="T21" fmla="*/ 0 h 18"/>
                  <a:gd name="T22" fmla="*/ 12 w 48"/>
                  <a:gd name="T23" fmla="*/ 2 h 18"/>
                  <a:gd name="T24" fmla="*/ 12 w 48"/>
                  <a:gd name="T25" fmla="*/ 2 h 18"/>
                  <a:gd name="T26" fmla="*/ 7 w 48"/>
                  <a:gd name="T27" fmla="*/ 2 h 18"/>
                  <a:gd name="T28" fmla="*/ 7 w 48"/>
                  <a:gd name="T29" fmla="*/ 2 h 18"/>
                  <a:gd name="T30" fmla="*/ 6 w 48"/>
                  <a:gd name="T31" fmla="*/ 3 h 18"/>
                  <a:gd name="T32" fmla="*/ 8 w 48"/>
                  <a:gd name="T33" fmla="*/ 3 h 18"/>
                  <a:gd name="T34" fmla="*/ 5 w 48"/>
                  <a:gd name="T35" fmla="*/ 4 h 18"/>
                  <a:gd name="T36" fmla="*/ 3 w 48"/>
                  <a:gd name="T37" fmla="*/ 4 h 18"/>
                  <a:gd name="T38" fmla="*/ 0 w 48"/>
                  <a:gd name="T39" fmla="*/ 7 h 18"/>
                  <a:gd name="T40" fmla="*/ 1 w 48"/>
                  <a:gd name="T41" fmla="*/ 9 h 18"/>
                  <a:gd name="T42" fmla="*/ 3 w 48"/>
                  <a:gd name="T43" fmla="*/ 11 h 18"/>
                  <a:gd name="T44" fmla="*/ 3 w 48"/>
                  <a:gd name="T45" fmla="*/ 13 h 18"/>
                  <a:gd name="T46" fmla="*/ 4 w 48"/>
                  <a:gd name="T47" fmla="*/ 13 h 18"/>
                  <a:gd name="T48" fmla="*/ 9 w 48"/>
                  <a:gd name="T49" fmla="*/ 16 h 18"/>
                  <a:gd name="T50" fmla="*/ 12 w 48"/>
                  <a:gd name="T51" fmla="*/ 17 h 18"/>
                  <a:gd name="T52" fmla="*/ 13 w 48"/>
                  <a:gd name="T53" fmla="*/ 17 h 18"/>
                  <a:gd name="T54" fmla="*/ 14 w 48"/>
                  <a:gd name="T55" fmla="*/ 15 h 18"/>
                  <a:gd name="T56" fmla="*/ 18 w 48"/>
                  <a:gd name="T57" fmla="*/ 17 h 18"/>
                  <a:gd name="T58" fmla="*/ 23 w 48"/>
                  <a:gd name="T59" fmla="*/ 16 h 18"/>
                  <a:gd name="T60" fmla="*/ 24 w 48"/>
                  <a:gd name="T61" fmla="*/ 15 h 18"/>
                  <a:gd name="T62" fmla="*/ 24 w 48"/>
                  <a:gd name="T63" fmla="*/ 15 h 18"/>
                  <a:gd name="T64" fmla="*/ 25 w 48"/>
                  <a:gd name="T65" fmla="*/ 15 h 18"/>
                  <a:gd name="T66" fmla="*/ 25 w 48"/>
                  <a:gd name="T67" fmla="*/ 15 h 18"/>
                  <a:gd name="T68" fmla="*/ 25 w 48"/>
                  <a:gd name="T69" fmla="*/ 18 h 18"/>
                  <a:gd name="T70" fmla="*/ 28 w 48"/>
                  <a:gd name="T71" fmla="*/ 15 h 18"/>
                  <a:gd name="T72" fmla="*/ 34 w 48"/>
                  <a:gd name="T73" fmla="*/ 15 h 18"/>
                  <a:gd name="T74" fmla="*/ 42 w 48"/>
                  <a:gd name="T75" fmla="*/ 13 h 18"/>
                  <a:gd name="T76" fmla="*/ 44 w 48"/>
                  <a:gd name="T77" fmla="*/ 14 h 18"/>
                  <a:gd name="T78" fmla="*/ 48 w 48"/>
                  <a:gd name="T79" fmla="*/ 15 h 18"/>
                  <a:gd name="T80" fmla="*/ 45 w 48"/>
                  <a:gd name="T81" fmla="*/ 8 h 18"/>
                  <a:gd name="T82" fmla="*/ 45 w 48"/>
                  <a:gd name="T83" fmla="*/ 7 h 18"/>
                  <a:gd name="T84" fmla="*/ 45 w 48"/>
                  <a:gd name="T85" fmla="*/ 7 h 18"/>
                  <a:gd name="T86" fmla="*/ 45 w 48"/>
                  <a:gd name="T87" fmla="*/ 7 h 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
                  <a:gd name="T133" fmla="*/ 0 h 18"/>
                  <a:gd name="T134" fmla="*/ 48 w 48"/>
                  <a:gd name="T135" fmla="*/ 18 h 1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 h="18">
                    <a:moveTo>
                      <a:pt x="45" y="7"/>
                    </a:moveTo>
                    <a:cubicBezTo>
                      <a:pt x="45" y="7"/>
                      <a:pt x="45" y="6"/>
                      <a:pt x="45" y="6"/>
                    </a:cubicBezTo>
                    <a:cubicBezTo>
                      <a:pt x="42" y="6"/>
                      <a:pt x="44" y="3"/>
                      <a:pt x="43" y="2"/>
                    </a:cubicBezTo>
                    <a:cubicBezTo>
                      <a:pt x="41" y="1"/>
                      <a:pt x="39" y="1"/>
                      <a:pt x="37" y="1"/>
                    </a:cubicBezTo>
                    <a:cubicBezTo>
                      <a:pt x="36" y="1"/>
                      <a:pt x="33" y="3"/>
                      <a:pt x="32" y="3"/>
                    </a:cubicBezTo>
                    <a:cubicBezTo>
                      <a:pt x="31" y="3"/>
                      <a:pt x="30" y="3"/>
                      <a:pt x="29" y="3"/>
                    </a:cubicBezTo>
                    <a:cubicBezTo>
                      <a:pt x="28" y="3"/>
                      <a:pt x="28" y="3"/>
                      <a:pt x="27" y="2"/>
                    </a:cubicBezTo>
                    <a:cubicBezTo>
                      <a:pt x="26" y="2"/>
                      <a:pt x="25" y="1"/>
                      <a:pt x="24" y="1"/>
                    </a:cubicBezTo>
                    <a:cubicBezTo>
                      <a:pt x="24" y="1"/>
                      <a:pt x="24" y="1"/>
                      <a:pt x="24" y="1"/>
                    </a:cubicBezTo>
                    <a:cubicBezTo>
                      <a:pt x="23" y="1"/>
                      <a:pt x="23" y="1"/>
                      <a:pt x="22" y="1"/>
                    </a:cubicBezTo>
                    <a:cubicBezTo>
                      <a:pt x="22" y="1"/>
                      <a:pt x="21" y="0"/>
                      <a:pt x="21" y="0"/>
                    </a:cubicBezTo>
                    <a:cubicBezTo>
                      <a:pt x="19" y="1"/>
                      <a:pt x="14" y="0"/>
                      <a:pt x="12" y="2"/>
                    </a:cubicBezTo>
                    <a:lnTo>
                      <a:pt x="7" y="2"/>
                    </a:lnTo>
                    <a:cubicBezTo>
                      <a:pt x="7" y="3"/>
                      <a:pt x="7" y="3"/>
                      <a:pt x="6" y="3"/>
                    </a:cubicBezTo>
                    <a:cubicBezTo>
                      <a:pt x="7" y="3"/>
                      <a:pt x="8" y="3"/>
                      <a:pt x="8" y="3"/>
                    </a:cubicBezTo>
                    <a:cubicBezTo>
                      <a:pt x="8" y="5"/>
                      <a:pt x="7" y="4"/>
                      <a:pt x="5" y="4"/>
                    </a:cubicBezTo>
                    <a:cubicBezTo>
                      <a:pt x="5" y="4"/>
                      <a:pt x="4" y="4"/>
                      <a:pt x="3" y="4"/>
                    </a:cubicBezTo>
                    <a:cubicBezTo>
                      <a:pt x="1" y="4"/>
                      <a:pt x="0" y="5"/>
                      <a:pt x="0" y="7"/>
                    </a:cubicBezTo>
                    <a:cubicBezTo>
                      <a:pt x="0" y="8"/>
                      <a:pt x="2" y="8"/>
                      <a:pt x="1" y="9"/>
                    </a:cubicBezTo>
                    <a:cubicBezTo>
                      <a:pt x="1" y="10"/>
                      <a:pt x="2" y="11"/>
                      <a:pt x="3" y="11"/>
                    </a:cubicBezTo>
                    <a:cubicBezTo>
                      <a:pt x="3" y="12"/>
                      <a:pt x="3" y="12"/>
                      <a:pt x="3" y="13"/>
                    </a:cubicBezTo>
                    <a:cubicBezTo>
                      <a:pt x="3" y="13"/>
                      <a:pt x="4" y="13"/>
                      <a:pt x="4" y="13"/>
                    </a:cubicBezTo>
                    <a:cubicBezTo>
                      <a:pt x="4" y="14"/>
                      <a:pt x="8" y="16"/>
                      <a:pt x="9" y="16"/>
                    </a:cubicBezTo>
                    <a:cubicBezTo>
                      <a:pt x="10" y="17"/>
                      <a:pt x="10" y="17"/>
                      <a:pt x="12" y="17"/>
                    </a:cubicBezTo>
                    <a:cubicBezTo>
                      <a:pt x="12" y="17"/>
                      <a:pt x="12" y="17"/>
                      <a:pt x="13" y="17"/>
                    </a:cubicBezTo>
                    <a:cubicBezTo>
                      <a:pt x="13" y="16"/>
                      <a:pt x="13" y="15"/>
                      <a:pt x="14" y="15"/>
                    </a:cubicBezTo>
                    <a:cubicBezTo>
                      <a:pt x="16" y="15"/>
                      <a:pt x="15" y="17"/>
                      <a:pt x="18" y="17"/>
                    </a:cubicBezTo>
                    <a:cubicBezTo>
                      <a:pt x="20" y="17"/>
                      <a:pt x="21" y="16"/>
                      <a:pt x="23" y="16"/>
                    </a:cubicBezTo>
                    <a:cubicBezTo>
                      <a:pt x="23" y="16"/>
                      <a:pt x="24" y="15"/>
                      <a:pt x="24" y="15"/>
                    </a:cubicBezTo>
                    <a:lnTo>
                      <a:pt x="25" y="15"/>
                    </a:lnTo>
                    <a:cubicBezTo>
                      <a:pt x="25" y="16"/>
                      <a:pt x="26" y="17"/>
                      <a:pt x="25" y="18"/>
                    </a:cubicBezTo>
                    <a:cubicBezTo>
                      <a:pt x="28" y="18"/>
                      <a:pt x="28" y="17"/>
                      <a:pt x="28" y="15"/>
                    </a:cubicBezTo>
                    <a:cubicBezTo>
                      <a:pt x="29" y="17"/>
                      <a:pt x="32" y="15"/>
                      <a:pt x="34" y="15"/>
                    </a:cubicBezTo>
                    <a:cubicBezTo>
                      <a:pt x="37" y="15"/>
                      <a:pt x="39" y="14"/>
                      <a:pt x="42" y="13"/>
                    </a:cubicBezTo>
                    <a:cubicBezTo>
                      <a:pt x="42" y="13"/>
                      <a:pt x="43" y="14"/>
                      <a:pt x="44" y="14"/>
                    </a:cubicBezTo>
                    <a:cubicBezTo>
                      <a:pt x="45" y="14"/>
                      <a:pt x="46" y="15"/>
                      <a:pt x="48" y="15"/>
                    </a:cubicBezTo>
                    <a:cubicBezTo>
                      <a:pt x="47" y="11"/>
                      <a:pt x="45" y="11"/>
                      <a:pt x="45" y="8"/>
                    </a:cubicBezTo>
                    <a:cubicBezTo>
                      <a:pt x="45" y="8"/>
                      <a:pt x="45" y="7"/>
                      <a:pt x="45" y="7"/>
                    </a:cubicBezTo>
                  </a:path>
                </a:pathLst>
              </a:custGeom>
              <a:solidFill>
                <a:srgbClr val="002967"/>
              </a:solidFill>
              <a:ln w="1905">
                <a:solidFill>
                  <a:sysClr val="window" lastClr="FFFFFF">
                    <a:lumMod val="85000"/>
                  </a:sysClr>
                </a:solidFill>
                <a:round/>
                <a:headEnd/>
                <a:tailEnd/>
              </a:ln>
            </p:spPr>
            <p:txBody>
              <a:bodyPr anchor="ctr"/>
              <a:lstStyle/>
              <a:p>
                <a:pPr>
                  <a:defRPr/>
                </a:pPr>
                <a:endParaRPr lang="en-US" altLang="en-US" sz="800" kern="0" dirty="0">
                  <a:latin typeface="Trebuchet MS" panose="020B0603020202020204" pitchFamily="34" charset="0"/>
                  <a:cs typeface="Calibri" panose="020F0502020204030204" pitchFamily="34" charset="0"/>
                </a:endParaRPr>
              </a:p>
            </p:txBody>
          </p:sp>
          <p:sp>
            <p:nvSpPr>
              <p:cNvPr id="201" name="Freeform 201"/>
              <p:cNvSpPr>
                <a:spLocks/>
              </p:cNvSpPr>
              <p:nvPr/>
            </p:nvSpPr>
            <p:spPr bwMode="auto">
              <a:xfrm>
                <a:off x="3258" y="1936"/>
                <a:ext cx="28" cy="39"/>
              </a:xfrm>
              <a:custGeom>
                <a:avLst/>
                <a:gdLst>
                  <a:gd name="T0" fmla="*/ 1 w 4"/>
                  <a:gd name="T1" fmla="*/ 0 h 5"/>
                  <a:gd name="T2" fmla="*/ 4 w 4"/>
                  <a:gd name="T3" fmla="*/ 1 h 5"/>
                  <a:gd name="T4" fmla="*/ 4 w 4"/>
                  <a:gd name="T5" fmla="*/ 1 h 5"/>
                  <a:gd name="T6" fmla="*/ 4 w 4"/>
                  <a:gd name="T7" fmla="*/ 2 h 5"/>
                  <a:gd name="T8" fmla="*/ 4 w 4"/>
                  <a:gd name="T9" fmla="*/ 2 h 5"/>
                  <a:gd name="T10" fmla="*/ 2 w 4"/>
                  <a:gd name="T11" fmla="*/ 5 h 5"/>
                  <a:gd name="T12" fmla="*/ 0 w 4"/>
                  <a:gd name="T13" fmla="*/ 3 h 5"/>
                  <a:gd name="T14" fmla="*/ 1 w 4"/>
                  <a:gd name="T15" fmla="*/ 0 h 5"/>
                  <a:gd name="T16" fmla="*/ 1 w 4"/>
                  <a:gd name="T17" fmla="*/ 0 h 5"/>
                  <a:gd name="T18" fmla="*/ 1 w 4"/>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5"/>
                  <a:gd name="T32" fmla="*/ 4 w 4"/>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5">
                    <a:moveTo>
                      <a:pt x="1" y="0"/>
                    </a:moveTo>
                    <a:cubicBezTo>
                      <a:pt x="2" y="0"/>
                      <a:pt x="3" y="1"/>
                      <a:pt x="4" y="1"/>
                    </a:cubicBezTo>
                    <a:lnTo>
                      <a:pt x="4" y="2"/>
                    </a:lnTo>
                    <a:cubicBezTo>
                      <a:pt x="3" y="3"/>
                      <a:pt x="2" y="4"/>
                      <a:pt x="2" y="5"/>
                    </a:cubicBezTo>
                    <a:cubicBezTo>
                      <a:pt x="1" y="5"/>
                      <a:pt x="1" y="3"/>
                      <a:pt x="0" y="3"/>
                    </a:cubicBezTo>
                    <a:cubicBezTo>
                      <a:pt x="1" y="2"/>
                      <a:pt x="1" y="1"/>
                      <a:pt x="1" y="0"/>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02" name="Freeform 202"/>
              <p:cNvSpPr>
                <a:spLocks/>
              </p:cNvSpPr>
              <p:nvPr/>
            </p:nvSpPr>
            <p:spPr bwMode="auto">
              <a:xfrm>
                <a:off x="3258" y="1873"/>
                <a:ext cx="129" cy="118"/>
              </a:xfrm>
              <a:custGeom>
                <a:avLst/>
                <a:gdLst>
                  <a:gd name="T0" fmla="*/ 1 w 18"/>
                  <a:gd name="T1" fmla="*/ 8 h 15"/>
                  <a:gd name="T2" fmla="*/ 1 w 18"/>
                  <a:gd name="T3" fmla="*/ 8 h 15"/>
                  <a:gd name="T4" fmla="*/ 0 w 18"/>
                  <a:gd name="T5" fmla="*/ 6 h 15"/>
                  <a:gd name="T6" fmla="*/ 0 w 18"/>
                  <a:gd name="T7" fmla="*/ 5 h 15"/>
                  <a:gd name="T8" fmla="*/ 3 w 18"/>
                  <a:gd name="T9" fmla="*/ 2 h 15"/>
                  <a:gd name="T10" fmla="*/ 9 w 18"/>
                  <a:gd name="T11" fmla="*/ 2 h 15"/>
                  <a:gd name="T12" fmla="*/ 15 w 18"/>
                  <a:gd name="T13" fmla="*/ 1 h 15"/>
                  <a:gd name="T14" fmla="*/ 18 w 18"/>
                  <a:gd name="T15" fmla="*/ 0 h 15"/>
                  <a:gd name="T16" fmla="*/ 15 w 18"/>
                  <a:gd name="T17" fmla="*/ 4 h 15"/>
                  <a:gd name="T18" fmla="*/ 14 w 18"/>
                  <a:gd name="T19" fmla="*/ 9 h 15"/>
                  <a:gd name="T20" fmla="*/ 10 w 18"/>
                  <a:gd name="T21" fmla="*/ 12 h 15"/>
                  <a:gd name="T22" fmla="*/ 10 w 18"/>
                  <a:gd name="T23" fmla="*/ 12 h 15"/>
                  <a:gd name="T24" fmla="*/ 5 w 18"/>
                  <a:gd name="T25" fmla="*/ 15 h 15"/>
                  <a:gd name="T26" fmla="*/ 2 w 18"/>
                  <a:gd name="T27" fmla="*/ 13 h 15"/>
                  <a:gd name="T28" fmla="*/ 2 w 18"/>
                  <a:gd name="T29" fmla="*/ 13 h 15"/>
                  <a:gd name="T30" fmla="*/ 4 w 18"/>
                  <a:gd name="T31" fmla="*/ 10 h 15"/>
                  <a:gd name="T32" fmla="*/ 4 w 18"/>
                  <a:gd name="T33" fmla="*/ 10 h 15"/>
                  <a:gd name="T34" fmla="*/ 4 w 18"/>
                  <a:gd name="T35" fmla="*/ 9 h 15"/>
                  <a:gd name="T36" fmla="*/ 4 w 18"/>
                  <a:gd name="T37" fmla="*/ 9 h 15"/>
                  <a:gd name="T38" fmla="*/ 1 w 18"/>
                  <a:gd name="T39" fmla="*/ 8 h 15"/>
                  <a:gd name="T40" fmla="*/ 1 w 18"/>
                  <a:gd name="T41" fmla="*/ 8 h 15"/>
                  <a:gd name="T42" fmla="*/ 1 w 18"/>
                  <a:gd name="T43" fmla="*/ 8 h 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15"/>
                  <a:gd name="T68" fmla="*/ 18 w 18"/>
                  <a:gd name="T69" fmla="*/ 15 h 1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15">
                    <a:moveTo>
                      <a:pt x="1" y="8"/>
                    </a:moveTo>
                    <a:cubicBezTo>
                      <a:pt x="1" y="8"/>
                      <a:pt x="1" y="8"/>
                      <a:pt x="1" y="8"/>
                    </a:cubicBezTo>
                    <a:cubicBezTo>
                      <a:pt x="1" y="7"/>
                      <a:pt x="0" y="7"/>
                      <a:pt x="0" y="6"/>
                    </a:cubicBezTo>
                    <a:cubicBezTo>
                      <a:pt x="0" y="6"/>
                      <a:pt x="0" y="5"/>
                      <a:pt x="0" y="5"/>
                    </a:cubicBezTo>
                    <a:cubicBezTo>
                      <a:pt x="3" y="5"/>
                      <a:pt x="3" y="4"/>
                      <a:pt x="3" y="2"/>
                    </a:cubicBezTo>
                    <a:cubicBezTo>
                      <a:pt x="4" y="4"/>
                      <a:pt x="7" y="2"/>
                      <a:pt x="9" y="2"/>
                    </a:cubicBezTo>
                    <a:cubicBezTo>
                      <a:pt x="12" y="2"/>
                      <a:pt x="13" y="1"/>
                      <a:pt x="15" y="1"/>
                    </a:cubicBezTo>
                    <a:cubicBezTo>
                      <a:pt x="16" y="0"/>
                      <a:pt x="17" y="1"/>
                      <a:pt x="18" y="0"/>
                    </a:cubicBezTo>
                    <a:cubicBezTo>
                      <a:pt x="18" y="0"/>
                      <a:pt x="15" y="3"/>
                      <a:pt x="15" y="4"/>
                    </a:cubicBezTo>
                    <a:cubicBezTo>
                      <a:pt x="15" y="5"/>
                      <a:pt x="15" y="8"/>
                      <a:pt x="14" y="9"/>
                    </a:cubicBezTo>
                    <a:cubicBezTo>
                      <a:pt x="14" y="10"/>
                      <a:pt x="12" y="11"/>
                      <a:pt x="10" y="12"/>
                    </a:cubicBezTo>
                    <a:lnTo>
                      <a:pt x="5" y="15"/>
                    </a:lnTo>
                    <a:lnTo>
                      <a:pt x="2" y="13"/>
                    </a:lnTo>
                    <a:cubicBezTo>
                      <a:pt x="2" y="13"/>
                      <a:pt x="3" y="11"/>
                      <a:pt x="4" y="10"/>
                    </a:cubicBezTo>
                    <a:lnTo>
                      <a:pt x="4" y="9"/>
                    </a:lnTo>
                    <a:cubicBezTo>
                      <a:pt x="3" y="9"/>
                      <a:pt x="2" y="8"/>
                      <a:pt x="1" y="8"/>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03" name="Freeform 203"/>
              <p:cNvSpPr>
                <a:spLocks/>
              </p:cNvSpPr>
              <p:nvPr/>
            </p:nvSpPr>
            <p:spPr bwMode="auto">
              <a:xfrm>
                <a:off x="3250" y="1959"/>
                <a:ext cx="20" cy="90"/>
              </a:xfrm>
              <a:custGeom>
                <a:avLst/>
                <a:gdLst>
                  <a:gd name="T0" fmla="*/ 1 w 3"/>
                  <a:gd name="T1" fmla="*/ 0 h 12"/>
                  <a:gd name="T2" fmla="*/ 3 w 3"/>
                  <a:gd name="T3" fmla="*/ 2 h 12"/>
                  <a:gd name="T4" fmla="*/ 3 w 3"/>
                  <a:gd name="T5" fmla="*/ 3 h 12"/>
                  <a:gd name="T6" fmla="*/ 3 w 3"/>
                  <a:gd name="T7" fmla="*/ 3 h 12"/>
                  <a:gd name="T8" fmla="*/ 2 w 3"/>
                  <a:gd name="T9" fmla="*/ 12 h 12"/>
                  <a:gd name="T10" fmla="*/ 0 w 3"/>
                  <a:gd name="T11" fmla="*/ 4 h 12"/>
                  <a:gd name="T12" fmla="*/ 0 w 3"/>
                  <a:gd name="T13" fmla="*/ 4 h 12"/>
                  <a:gd name="T14" fmla="*/ 1 w 3"/>
                  <a:gd name="T15" fmla="*/ 0 h 12"/>
                  <a:gd name="T16" fmla="*/ 1 w 3"/>
                  <a:gd name="T17" fmla="*/ 0 h 12"/>
                  <a:gd name="T18" fmla="*/ 1 w 3"/>
                  <a:gd name="T19" fmla="*/ 0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12"/>
                  <a:gd name="T32" fmla="*/ 3 w 3"/>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12">
                    <a:moveTo>
                      <a:pt x="1" y="0"/>
                    </a:moveTo>
                    <a:cubicBezTo>
                      <a:pt x="2" y="0"/>
                      <a:pt x="2" y="2"/>
                      <a:pt x="3" y="2"/>
                    </a:cubicBezTo>
                    <a:cubicBezTo>
                      <a:pt x="3" y="2"/>
                      <a:pt x="3" y="3"/>
                      <a:pt x="3" y="3"/>
                    </a:cubicBezTo>
                    <a:lnTo>
                      <a:pt x="2" y="12"/>
                    </a:lnTo>
                    <a:lnTo>
                      <a:pt x="0" y="4"/>
                    </a:lnTo>
                    <a:cubicBezTo>
                      <a:pt x="0" y="4"/>
                      <a:pt x="1" y="3"/>
                      <a:pt x="1" y="0"/>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04" name="Freeform 204"/>
              <p:cNvSpPr>
                <a:spLocks/>
              </p:cNvSpPr>
              <p:nvPr/>
            </p:nvSpPr>
            <p:spPr bwMode="auto">
              <a:xfrm>
                <a:off x="3207" y="1998"/>
                <a:ext cx="59" cy="90"/>
              </a:xfrm>
              <a:custGeom>
                <a:avLst/>
                <a:gdLst>
                  <a:gd name="T0" fmla="*/ 6 w 8"/>
                  <a:gd name="T1" fmla="*/ 0 h 12"/>
                  <a:gd name="T2" fmla="*/ 8 w 8"/>
                  <a:gd name="T3" fmla="*/ 7 h 12"/>
                  <a:gd name="T4" fmla="*/ 6 w 8"/>
                  <a:gd name="T5" fmla="*/ 12 h 12"/>
                  <a:gd name="T6" fmla="*/ 6 w 8"/>
                  <a:gd name="T7" fmla="*/ 12 h 12"/>
                  <a:gd name="T8" fmla="*/ 3 w 8"/>
                  <a:gd name="T9" fmla="*/ 8 h 12"/>
                  <a:gd name="T10" fmla="*/ 2 w 8"/>
                  <a:gd name="T11" fmla="*/ 6 h 12"/>
                  <a:gd name="T12" fmla="*/ 1 w 8"/>
                  <a:gd name="T13" fmla="*/ 2 h 12"/>
                  <a:gd name="T14" fmla="*/ 6 w 8"/>
                  <a:gd name="T15" fmla="*/ 0 h 12"/>
                  <a:gd name="T16" fmla="*/ 6 w 8"/>
                  <a:gd name="T17" fmla="*/ 0 h 12"/>
                  <a:gd name="T18" fmla="*/ 6 w 8"/>
                  <a:gd name="T19" fmla="*/ 0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2"/>
                  <a:gd name="T32" fmla="*/ 8 w 8"/>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2">
                    <a:moveTo>
                      <a:pt x="6" y="0"/>
                    </a:moveTo>
                    <a:lnTo>
                      <a:pt x="8" y="7"/>
                    </a:lnTo>
                    <a:lnTo>
                      <a:pt x="6" y="12"/>
                    </a:lnTo>
                    <a:cubicBezTo>
                      <a:pt x="4" y="12"/>
                      <a:pt x="3" y="9"/>
                      <a:pt x="3" y="8"/>
                    </a:cubicBezTo>
                    <a:cubicBezTo>
                      <a:pt x="2" y="8"/>
                      <a:pt x="2" y="7"/>
                      <a:pt x="2" y="6"/>
                    </a:cubicBezTo>
                    <a:cubicBezTo>
                      <a:pt x="0" y="6"/>
                      <a:pt x="1" y="3"/>
                      <a:pt x="1" y="2"/>
                    </a:cubicBezTo>
                    <a:cubicBezTo>
                      <a:pt x="3" y="3"/>
                      <a:pt x="5" y="1"/>
                      <a:pt x="6" y="0"/>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05" name="Freeform 205"/>
              <p:cNvSpPr>
                <a:spLocks/>
              </p:cNvSpPr>
              <p:nvPr/>
            </p:nvSpPr>
            <p:spPr bwMode="auto">
              <a:xfrm>
                <a:off x="2538" y="1502"/>
                <a:ext cx="16" cy="23"/>
              </a:xfrm>
              <a:custGeom>
                <a:avLst/>
                <a:gdLst>
                  <a:gd name="T0" fmla="*/ 2 w 2"/>
                  <a:gd name="T1" fmla="*/ 2 h 3"/>
                  <a:gd name="T2" fmla="*/ 0 w 2"/>
                  <a:gd name="T3" fmla="*/ 1 h 3"/>
                  <a:gd name="T4" fmla="*/ 1 w 2"/>
                  <a:gd name="T5" fmla="*/ 0 h 3"/>
                  <a:gd name="T6" fmla="*/ 2 w 2"/>
                  <a:gd name="T7" fmla="*/ 0 h 3"/>
                  <a:gd name="T8" fmla="*/ 2 w 2"/>
                  <a:gd name="T9" fmla="*/ 2 h 3"/>
                  <a:gd name="T10" fmla="*/ 2 w 2"/>
                  <a:gd name="T11" fmla="*/ 2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cubicBezTo>
                      <a:pt x="1" y="2"/>
                      <a:pt x="0" y="3"/>
                      <a:pt x="0" y="1"/>
                    </a:cubicBezTo>
                    <a:cubicBezTo>
                      <a:pt x="0" y="1"/>
                      <a:pt x="1" y="0"/>
                      <a:pt x="1" y="0"/>
                    </a:cubicBezTo>
                    <a:cubicBezTo>
                      <a:pt x="2" y="0"/>
                      <a:pt x="2" y="0"/>
                      <a:pt x="2" y="0"/>
                    </a:cubicBezTo>
                    <a:cubicBezTo>
                      <a:pt x="2" y="1"/>
                      <a:pt x="2" y="1"/>
                      <a:pt x="2" y="2"/>
                    </a:cubicBezTo>
                  </a:path>
                </a:pathLst>
              </a:custGeom>
              <a:solidFill>
                <a:srgbClr val="002967"/>
              </a:solidFill>
              <a:ln w="1905">
                <a:solidFill>
                  <a:sysClr val="window" lastClr="FFFFFF">
                    <a:lumMod val="85000"/>
                  </a:sysClr>
                </a:solidFill>
                <a:round/>
                <a:headEnd/>
                <a:tailEnd/>
              </a:ln>
            </p:spPr>
            <p:txBody>
              <a:bodyPr anchor="ctr"/>
              <a:lstStyle/>
              <a:p>
                <a:pPr>
                  <a:defRPr/>
                </a:pPr>
                <a:endParaRPr lang="en-US" altLang="en-US" sz="800" kern="0" dirty="0">
                  <a:latin typeface="Trebuchet MS" panose="020B0603020202020204" pitchFamily="34" charset="0"/>
                  <a:cs typeface="Calibri" panose="020F0502020204030204" pitchFamily="34" charset="0"/>
                </a:endParaRPr>
              </a:p>
            </p:txBody>
          </p:sp>
          <p:sp>
            <p:nvSpPr>
              <p:cNvPr id="206" name="Freeform 206"/>
              <p:cNvSpPr>
                <a:spLocks/>
              </p:cNvSpPr>
              <p:nvPr/>
            </p:nvSpPr>
            <p:spPr bwMode="auto">
              <a:xfrm>
                <a:off x="2479" y="1482"/>
                <a:ext cx="75" cy="98"/>
              </a:xfrm>
              <a:custGeom>
                <a:avLst/>
                <a:gdLst>
                  <a:gd name="T0" fmla="*/ 9 w 10"/>
                  <a:gd name="T1" fmla="*/ 3 h 13"/>
                  <a:gd name="T2" fmla="*/ 8 w 10"/>
                  <a:gd name="T3" fmla="*/ 4 h 13"/>
                  <a:gd name="T4" fmla="*/ 10 w 10"/>
                  <a:gd name="T5" fmla="*/ 5 h 13"/>
                  <a:gd name="T6" fmla="*/ 10 w 10"/>
                  <a:gd name="T7" fmla="*/ 8 h 13"/>
                  <a:gd name="T8" fmla="*/ 9 w 10"/>
                  <a:gd name="T9" fmla="*/ 10 h 13"/>
                  <a:gd name="T10" fmla="*/ 8 w 10"/>
                  <a:gd name="T11" fmla="*/ 11 h 13"/>
                  <a:gd name="T12" fmla="*/ 6 w 10"/>
                  <a:gd name="T13" fmla="*/ 12 h 13"/>
                  <a:gd name="T14" fmla="*/ 1 w 10"/>
                  <a:gd name="T15" fmla="*/ 13 h 13"/>
                  <a:gd name="T16" fmla="*/ 1 w 10"/>
                  <a:gd name="T17" fmla="*/ 13 h 13"/>
                  <a:gd name="T18" fmla="*/ 1 w 10"/>
                  <a:gd name="T19" fmla="*/ 13 h 13"/>
                  <a:gd name="T20" fmla="*/ 1 w 10"/>
                  <a:gd name="T21" fmla="*/ 13 h 13"/>
                  <a:gd name="T22" fmla="*/ 0 w 10"/>
                  <a:gd name="T23" fmla="*/ 13 h 13"/>
                  <a:gd name="T24" fmla="*/ 0 w 10"/>
                  <a:gd name="T25" fmla="*/ 13 h 13"/>
                  <a:gd name="T26" fmla="*/ 0 w 10"/>
                  <a:gd name="T27" fmla="*/ 10 h 13"/>
                  <a:gd name="T28" fmla="*/ 0 w 10"/>
                  <a:gd name="T29" fmla="*/ 10 h 13"/>
                  <a:gd name="T30" fmla="*/ 2 w 10"/>
                  <a:gd name="T31" fmla="*/ 10 h 13"/>
                  <a:gd name="T32" fmla="*/ 4 w 10"/>
                  <a:gd name="T33" fmla="*/ 9 h 13"/>
                  <a:gd name="T34" fmla="*/ 2 w 10"/>
                  <a:gd name="T35" fmla="*/ 9 h 13"/>
                  <a:gd name="T36" fmla="*/ 3 w 10"/>
                  <a:gd name="T37" fmla="*/ 8 h 13"/>
                  <a:gd name="T38" fmla="*/ 1 w 10"/>
                  <a:gd name="T39" fmla="*/ 6 h 13"/>
                  <a:gd name="T40" fmla="*/ 2 w 10"/>
                  <a:gd name="T41" fmla="*/ 5 h 13"/>
                  <a:gd name="T42" fmla="*/ 4 w 10"/>
                  <a:gd name="T43" fmla="*/ 5 h 13"/>
                  <a:gd name="T44" fmla="*/ 5 w 10"/>
                  <a:gd name="T45" fmla="*/ 2 h 13"/>
                  <a:gd name="T46" fmla="*/ 8 w 10"/>
                  <a:gd name="T47" fmla="*/ 0 h 13"/>
                  <a:gd name="T48" fmla="*/ 9 w 10"/>
                  <a:gd name="T49" fmla="*/ 3 h 13"/>
                  <a:gd name="T50" fmla="*/ 9 w 10"/>
                  <a:gd name="T51" fmla="*/ 3 h 13"/>
                  <a:gd name="T52" fmla="*/ 9 w 10"/>
                  <a:gd name="T53" fmla="*/ 3 h 13"/>
                  <a:gd name="T54" fmla="*/ 9 w 10"/>
                  <a:gd name="T55" fmla="*/ 3 h 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
                  <a:gd name="T85" fmla="*/ 0 h 13"/>
                  <a:gd name="T86" fmla="*/ 10 w 10"/>
                  <a:gd name="T87" fmla="*/ 13 h 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 h="13">
                    <a:moveTo>
                      <a:pt x="9" y="3"/>
                    </a:moveTo>
                    <a:cubicBezTo>
                      <a:pt x="9" y="3"/>
                      <a:pt x="8" y="4"/>
                      <a:pt x="8" y="4"/>
                    </a:cubicBezTo>
                    <a:cubicBezTo>
                      <a:pt x="8" y="5"/>
                      <a:pt x="10" y="5"/>
                      <a:pt x="10" y="5"/>
                    </a:cubicBezTo>
                    <a:cubicBezTo>
                      <a:pt x="10" y="6"/>
                      <a:pt x="10" y="7"/>
                      <a:pt x="10" y="8"/>
                    </a:cubicBezTo>
                    <a:cubicBezTo>
                      <a:pt x="10" y="9"/>
                      <a:pt x="9" y="10"/>
                      <a:pt x="9" y="10"/>
                    </a:cubicBezTo>
                    <a:cubicBezTo>
                      <a:pt x="8" y="10"/>
                      <a:pt x="8" y="11"/>
                      <a:pt x="8" y="11"/>
                    </a:cubicBezTo>
                    <a:cubicBezTo>
                      <a:pt x="7" y="11"/>
                      <a:pt x="6" y="12"/>
                      <a:pt x="6" y="12"/>
                    </a:cubicBezTo>
                    <a:cubicBezTo>
                      <a:pt x="3" y="12"/>
                      <a:pt x="3" y="13"/>
                      <a:pt x="1" y="13"/>
                    </a:cubicBezTo>
                    <a:cubicBezTo>
                      <a:pt x="1" y="13"/>
                      <a:pt x="1" y="13"/>
                      <a:pt x="0" y="13"/>
                    </a:cubicBezTo>
                    <a:lnTo>
                      <a:pt x="0" y="10"/>
                    </a:lnTo>
                    <a:cubicBezTo>
                      <a:pt x="1" y="10"/>
                      <a:pt x="2" y="10"/>
                      <a:pt x="2" y="10"/>
                    </a:cubicBezTo>
                    <a:cubicBezTo>
                      <a:pt x="3" y="10"/>
                      <a:pt x="3" y="10"/>
                      <a:pt x="4" y="9"/>
                    </a:cubicBezTo>
                    <a:cubicBezTo>
                      <a:pt x="3" y="9"/>
                      <a:pt x="2" y="10"/>
                      <a:pt x="2" y="9"/>
                    </a:cubicBezTo>
                    <a:cubicBezTo>
                      <a:pt x="2" y="9"/>
                      <a:pt x="3" y="8"/>
                      <a:pt x="3" y="8"/>
                    </a:cubicBezTo>
                    <a:cubicBezTo>
                      <a:pt x="1" y="8"/>
                      <a:pt x="1" y="7"/>
                      <a:pt x="1" y="6"/>
                    </a:cubicBezTo>
                    <a:cubicBezTo>
                      <a:pt x="2" y="5"/>
                      <a:pt x="2" y="5"/>
                      <a:pt x="2" y="5"/>
                    </a:cubicBezTo>
                    <a:cubicBezTo>
                      <a:pt x="3" y="5"/>
                      <a:pt x="4" y="5"/>
                      <a:pt x="4" y="5"/>
                    </a:cubicBezTo>
                    <a:cubicBezTo>
                      <a:pt x="5" y="5"/>
                      <a:pt x="5" y="3"/>
                      <a:pt x="5" y="2"/>
                    </a:cubicBezTo>
                    <a:cubicBezTo>
                      <a:pt x="7" y="2"/>
                      <a:pt x="6" y="0"/>
                      <a:pt x="8" y="0"/>
                    </a:cubicBezTo>
                    <a:cubicBezTo>
                      <a:pt x="9" y="1"/>
                      <a:pt x="10" y="2"/>
                      <a:pt x="9" y="3"/>
                    </a:cubicBezTo>
                  </a:path>
                </a:pathLst>
              </a:custGeom>
              <a:solidFill>
                <a:srgbClr val="002967"/>
              </a:solidFill>
              <a:ln w="1905">
                <a:solidFill>
                  <a:sysClr val="window" lastClr="FFFFFF">
                    <a:lumMod val="85000"/>
                  </a:sysClr>
                </a:solidFill>
                <a:round/>
                <a:headEnd/>
                <a:tailEnd/>
              </a:ln>
            </p:spPr>
            <p:txBody>
              <a:bodyPr anchor="ctr"/>
              <a:lstStyle/>
              <a:p>
                <a:pPr>
                  <a:defRPr/>
                </a:pPr>
                <a:endParaRPr lang="en-US" altLang="en-US" sz="800" kern="0" dirty="0">
                  <a:latin typeface="Trebuchet MS" panose="020B0603020202020204" pitchFamily="34" charset="0"/>
                  <a:cs typeface="Calibri" panose="020F0502020204030204" pitchFamily="34" charset="0"/>
                </a:endParaRPr>
              </a:p>
            </p:txBody>
          </p:sp>
          <p:sp>
            <p:nvSpPr>
              <p:cNvPr id="207" name="Freeform 207"/>
              <p:cNvSpPr>
                <a:spLocks/>
              </p:cNvSpPr>
              <p:nvPr/>
            </p:nvSpPr>
            <p:spPr bwMode="auto">
              <a:xfrm>
                <a:off x="2495" y="1740"/>
                <a:ext cx="200" cy="176"/>
              </a:xfrm>
              <a:custGeom>
                <a:avLst/>
                <a:gdLst>
                  <a:gd name="T0" fmla="*/ 17 w 28"/>
                  <a:gd name="T1" fmla="*/ 1 h 23"/>
                  <a:gd name="T2" fmla="*/ 23 w 28"/>
                  <a:gd name="T3" fmla="*/ 4 h 23"/>
                  <a:gd name="T4" fmla="*/ 25 w 28"/>
                  <a:gd name="T5" fmla="*/ 3 h 23"/>
                  <a:gd name="T6" fmla="*/ 28 w 28"/>
                  <a:gd name="T7" fmla="*/ 4 h 23"/>
                  <a:gd name="T8" fmla="*/ 28 w 28"/>
                  <a:gd name="T9" fmla="*/ 6 h 23"/>
                  <a:gd name="T10" fmla="*/ 22 w 28"/>
                  <a:gd name="T11" fmla="*/ 10 h 23"/>
                  <a:gd name="T12" fmla="*/ 19 w 28"/>
                  <a:gd name="T13" fmla="*/ 17 h 23"/>
                  <a:gd name="T14" fmla="*/ 16 w 28"/>
                  <a:gd name="T15" fmla="*/ 21 h 23"/>
                  <a:gd name="T16" fmla="*/ 8 w 28"/>
                  <a:gd name="T17" fmla="*/ 22 h 23"/>
                  <a:gd name="T18" fmla="*/ 4 w 28"/>
                  <a:gd name="T19" fmla="*/ 19 h 23"/>
                  <a:gd name="T20" fmla="*/ 5 w 28"/>
                  <a:gd name="T21" fmla="*/ 13 h 23"/>
                  <a:gd name="T22" fmla="*/ 7 w 28"/>
                  <a:gd name="T23" fmla="*/ 7 h 23"/>
                  <a:gd name="T24" fmla="*/ 7 w 28"/>
                  <a:gd name="T25" fmla="*/ 6 h 23"/>
                  <a:gd name="T26" fmla="*/ 1 w 28"/>
                  <a:gd name="T27" fmla="*/ 5 h 23"/>
                  <a:gd name="T28" fmla="*/ 0 w 28"/>
                  <a:gd name="T29" fmla="*/ 2 h 23"/>
                  <a:gd name="T30" fmla="*/ 3 w 28"/>
                  <a:gd name="T31" fmla="*/ 0 h 23"/>
                  <a:gd name="T32" fmla="*/ 8 w 28"/>
                  <a:gd name="T33" fmla="*/ 1 h 23"/>
                  <a:gd name="T34" fmla="*/ 11 w 28"/>
                  <a:gd name="T35" fmla="*/ 2 h 23"/>
                  <a:gd name="T36" fmla="*/ 11 w 28"/>
                  <a:gd name="T37" fmla="*/ 2 h 23"/>
                  <a:gd name="T38" fmla="*/ 16 w 28"/>
                  <a:gd name="T39" fmla="*/ 2 h 23"/>
                  <a:gd name="T40" fmla="*/ 16 w 28"/>
                  <a:gd name="T41" fmla="*/ 2 h 23"/>
                  <a:gd name="T42" fmla="*/ 17 w 28"/>
                  <a:gd name="T43" fmla="*/ 1 h 23"/>
                  <a:gd name="T44" fmla="*/ 17 w 28"/>
                  <a:gd name="T45" fmla="*/ 1 h 23"/>
                  <a:gd name="T46" fmla="*/ 17 w 28"/>
                  <a:gd name="T47" fmla="*/ 1 h 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
                  <a:gd name="T73" fmla="*/ 0 h 23"/>
                  <a:gd name="T74" fmla="*/ 28 w 28"/>
                  <a:gd name="T75" fmla="*/ 23 h 2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 h="23">
                    <a:moveTo>
                      <a:pt x="17" y="1"/>
                    </a:moveTo>
                    <a:cubicBezTo>
                      <a:pt x="18" y="3"/>
                      <a:pt x="22" y="4"/>
                      <a:pt x="23" y="4"/>
                    </a:cubicBezTo>
                    <a:cubicBezTo>
                      <a:pt x="24" y="4"/>
                      <a:pt x="24" y="3"/>
                      <a:pt x="25" y="3"/>
                    </a:cubicBezTo>
                    <a:cubicBezTo>
                      <a:pt x="25" y="4"/>
                      <a:pt x="27" y="4"/>
                      <a:pt x="28" y="4"/>
                    </a:cubicBezTo>
                    <a:cubicBezTo>
                      <a:pt x="28" y="4"/>
                      <a:pt x="28" y="6"/>
                      <a:pt x="28" y="6"/>
                    </a:cubicBezTo>
                    <a:cubicBezTo>
                      <a:pt x="25" y="7"/>
                      <a:pt x="23" y="9"/>
                      <a:pt x="22" y="10"/>
                    </a:cubicBezTo>
                    <a:cubicBezTo>
                      <a:pt x="19" y="12"/>
                      <a:pt x="22" y="15"/>
                      <a:pt x="19" y="17"/>
                    </a:cubicBezTo>
                    <a:cubicBezTo>
                      <a:pt x="14" y="21"/>
                      <a:pt x="17" y="21"/>
                      <a:pt x="16" y="21"/>
                    </a:cubicBezTo>
                    <a:cubicBezTo>
                      <a:pt x="9" y="20"/>
                      <a:pt x="9" y="23"/>
                      <a:pt x="8" y="22"/>
                    </a:cubicBezTo>
                    <a:cubicBezTo>
                      <a:pt x="7" y="22"/>
                      <a:pt x="6" y="19"/>
                      <a:pt x="4" y="19"/>
                    </a:cubicBezTo>
                    <a:cubicBezTo>
                      <a:pt x="6" y="17"/>
                      <a:pt x="5" y="15"/>
                      <a:pt x="5" y="13"/>
                    </a:cubicBezTo>
                    <a:cubicBezTo>
                      <a:pt x="5" y="13"/>
                      <a:pt x="7" y="7"/>
                      <a:pt x="7" y="7"/>
                    </a:cubicBezTo>
                    <a:cubicBezTo>
                      <a:pt x="7" y="7"/>
                      <a:pt x="7" y="6"/>
                      <a:pt x="7" y="6"/>
                    </a:cubicBezTo>
                    <a:cubicBezTo>
                      <a:pt x="5" y="6"/>
                      <a:pt x="3" y="5"/>
                      <a:pt x="1" y="5"/>
                    </a:cubicBezTo>
                    <a:cubicBezTo>
                      <a:pt x="1" y="5"/>
                      <a:pt x="0" y="2"/>
                      <a:pt x="0" y="2"/>
                    </a:cubicBezTo>
                    <a:cubicBezTo>
                      <a:pt x="2" y="2"/>
                      <a:pt x="2" y="0"/>
                      <a:pt x="3" y="0"/>
                    </a:cubicBezTo>
                    <a:cubicBezTo>
                      <a:pt x="6" y="0"/>
                      <a:pt x="7" y="1"/>
                      <a:pt x="8" y="1"/>
                    </a:cubicBezTo>
                    <a:cubicBezTo>
                      <a:pt x="10" y="1"/>
                      <a:pt x="11" y="2"/>
                      <a:pt x="11" y="2"/>
                    </a:cubicBezTo>
                    <a:lnTo>
                      <a:pt x="16" y="2"/>
                    </a:lnTo>
                    <a:cubicBezTo>
                      <a:pt x="16" y="2"/>
                      <a:pt x="17" y="1"/>
                      <a:pt x="17" y="1"/>
                    </a:cubicBezTo>
                  </a:path>
                </a:pathLst>
              </a:custGeom>
              <a:solidFill>
                <a:srgbClr val="002967"/>
              </a:solidFill>
              <a:ln w="1905">
                <a:solidFill>
                  <a:sysClr val="window" lastClr="FFFFFF">
                    <a:lumMod val="85000"/>
                  </a:sysClr>
                </a:solidFill>
                <a:round/>
                <a:headEnd/>
                <a:tailEnd/>
              </a:ln>
            </p:spPr>
            <p:txBody>
              <a:bodyPr anchor="ctr"/>
              <a:lstStyle/>
              <a:p>
                <a:pPr>
                  <a:defRPr/>
                </a:pPr>
                <a:endParaRPr lang="en-US" altLang="en-US" sz="800" kern="0" dirty="0">
                  <a:latin typeface="Trebuchet MS" panose="020B0603020202020204" pitchFamily="34" charset="0"/>
                  <a:cs typeface="Calibri" panose="020F0502020204030204" pitchFamily="34" charset="0"/>
                </a:endParaRPr>
              </a:p>
            </p:txBody>
          </p:sp>
          <p:sp>
            <p:nvSpPr>
              <p:cNvPr id="208" name="Freeform 208"/>
              <p:cNvSpPr>
                <a:spLocks/>
              </p:cNvSpPr>
              <p:nvPr/>
            </p:nvSpPr>
            <p:spPr bwMode="auto">
              <a:xfrm>
                <a:off x="2487" y="1787"/>
                <a:ext cx="59" cy="102"/>
              </a:xfrm>
              <a:custGeom>
                <a:avLst/>
                <a:gdLst>
                  <a:gd name="T0" fmla="*/ 2 w 8"/>
                  <a:gd name="T1" fmla="*/ 0 h 14"/>
                  <a:gd name="T2" fmla="*/ 8 w 8"/>
                  <a:gd name="T3" fmla="*/ 0 h 14"/>
                  <a:gd name="T4" fmla="*/ 8 w 8"/>
                  <a:gd name="T5" fmla="*/ 1 h 14"/>
                  <a:gd name="T6" fmla="*/ 6 w 8"/>
                  <a:gd name="T7" fmla="*/ 7 h 14"/>
                  <a:gd name="T8" fmla="*/ 5 w 8"/>
                  <a:gd name="T9" fmla="*/ 13 h 14"/>
                  <a:gd name="T10" fmla="*/ 1 w 8"/>
                  <a:gd name="T11" fmla="*/ 13 h 14"/>
                  <a:gd name="T12" fmla="*/ 0 w 8"/>
                  <a:gd name="T13" fmla="*/ 8 h 14"/>
                  <a:gd name="T14" fmla="*/ 2 w 8"/>
                  <a:gd name="T15" fmla="*/ 3 h 14"/>
                  <a:gd name="T16" fmla="*/ 2 w 8"/>
                  <a:gd name="T17" fmla="*/ 2 h 14"/>
                  <a:gd name="T18" fmla="*/ 2 w 8"/>
                  <a:gd name="T19" fmla="*/ 0 h 14"/>
                  <a:gd name="T20" fmla="*/ 2 w 8"/>
                  <a:gd name="T21" fmla="*/ 0 h 14"/>
                  <a:gd name="T22" fmla="*/ 2 w 8"/>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4"/>
                  <a:gd name="T38" fmla="*/ 8 w 8"/>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4">
                    <a:moveTo>
                      <a:pt x="2" y="0"/>
                    </a:moveTo>
                    <a:cubicBezTo>
                      <a:pt x="5" y="0"/>
                      <a:pt x="6" y="0"/>
                      <a:pt x="8" y="0"/>
                    </a:cubicBezTo>
                    <a:cubicBezTo>
                      <a:pt x="8" y="0"/>
                      <a:pt x="8" y="1"/>
                      <a:pt x="8" y="1"/>
                    </a:cubicBezTo>
                    <a:cubicBezTo>
                      <a:pt x="8" y="1"/>
                      <a:pt x="6" y="7"/>
                      <a:pt x="6" y="7"/>
                    </a:cubicBezTo>
                    <a:cubicBezTo>
                      <a:pt x="6" y="9"/>
                      <a:pt x="7" y="11"/>
                      <a:pt x="5" y="13"/>
                    </a:cubicBezTo>
                    <a:cubicBezTo>
                      <a:pt x="2" y="13"/>
                      <a:pt x="4" y="14"/>
                      <a:pt x="1" y="13"/>
                    </a:cubicBezTo>
                    <a:cubicBezTo>
                      <a:pt x="1" y="11"/>
                      <a:pt x="0" y="10"/>
                      <a:pt x="0" y="8"/>
                    </a:cubicBezTo>
                    <a:cubicBezTo>
                      <a:pt x="0" y="6"/>
                      <a:pt x="1" y="4"/>
                      <a:pt x="2" y="3"/>
                    </a:cubicBezTo>
                    <a:cubicBezTo>
                      <a:pt x="2" y="3"/>
                      <a:pt x="2" y="2"/>
                      <a:pt x="2" y="2"/>
                    </a:cubicBezTo>
                    <a:cubicBezTo>
                      <a:pt x="2" y="0"/>
                      <a:pt x="2" y="1"/>
                      <a:pt x="2" y="0"/>
                    </a:cubicBezTo>
                  </a:path>
                </a:pathLst>
              </a:custGeom>
              <a:solidFill>
                <a:srgbClr val="002967"/>
              </a:solidFill>
              <a:ln w="1905">
                <a:solidFill>
                  <a:sysClr val="window" lastClr="FFFFFF">
                    <a:lumMod val="85000"/>
                  </a:sysClr>
                </a:solidFill>
                <a:round/>
                <a:headEnd/>
                <a:tailEnd/>
              </a:ln>
            </p:spPr>
            <p:txBody>
              <a:bodyPr anchor="ctr"/>
              <a:lstStyle/>
              <a:p>
                <a:pPr>
                  <a:defRPr/>
                </a:pPr>
                <a:endParaRPr lang="en-US" altLang="en-US" sz="800" kern="0" dirty="0">
                  <a:latin typeface="Trebuchet MS" panose="020B0603020202020204" pitchFamily="34" charset="0"/>
                  <a:cs typeface="Calibri" panose="020F0502020204030204" pitchFamily="34" charset="0"/>
                </a:endParaRPr>
              </a:p>
            </p:txBody>
          </p:sp>
          <p:sp>
            <p:nvSpPr>
              <p:cNvPr id="209" name="Freeform 209"/>
              <p:cNvSpPr>
                <a:spLocks/>
              </p:cNvSpPr>
              <p:nvPr/>
            </p:nvSpPr>
            <p:spPr bwMode="auto">
              <a:xfrm>
                <a:off x="2346" y="2112"/>
                <a:ext cx="227" cy="266"/>
              </a:xfrm>
              <a:custGeom>
                <a:avLst/>
                <a:gdLst>
                  <a:gd name="T0" fmla="*/ 13 w 32"/>
                  <a:gd name="T1" fmla="*/ 35 h 35"/>
                  <a:gd name="T2" fmla="*/ 14 w 32"/>
                  <a:gd name="T3" fmla="*/ 32 h 35"/>
                  <a:gd name="T4" fmla="*/ 15 w 32"/>
                  <a:gd name="T5" fmla="*/ 34 h 35"/>
                  <a:gd name="T6" fmla="*/ 16 w 32"/>
                  <a:gd name="T7" fmla="*/ 33 h 35"/>
                  <a:gd name="T8" fmla="*/ 16 w 32"/>
                  <a:gd name="T9" fmla="*/ 33 h 35"/>
                  <a:gd name="T10" fmla="*/ 29 w 32"/>
                  <a:gd name="T11" fmla="*/ 33 h 35"/>
                  <a:gd name="T12" fmla="*/ 29 w 32"/>
                  <a:gd name="T13" fmla="*/ 33 h 35"/>
                  <a:gd name="T14" fmla="*/ 27 w 32"/>
                  <a:gd name="T15" fmla="*/ 6 h 35"/>
                  <a:gd name="T16" fmla="*/ 32 w 32"/>
                  <a:gd name="T17" fmla="*/ 6 h 35"/>
                  <a:gd name="T18" fmla="*/ 32 w 32"/>
                  <a:gd name="T19" fmla="*/ 6 h 35"/>
                  <a:gd name="T20" fmla="*/ 22 w 32"/>
                  <a:gd name="T21" fmla="*/ 0 h 35"/>
                  <a:gd name="T22" fmla="*/ 22 w 32"/>
                  <a:gd name="T23" fmla="*/ 0 h 35"/>
                  <a:gd name="T24" fmla="*/ 22 w 32"/>
                  <a:gd name="T25" fmla="*/ 3 h 35"/>
                  <a:gd name="T26" fmla="*/ 22 w 32"/>
                  <a:gd name="T27" fmla="*/ 3 h 35"/>
                  <a:gd name="T28" fmla="*/ 14 w 32"/>
                  <a:gd name="T29" fmla="*/ 3 h 35"/>
                  <a:gd name="T30" fmla="*/ 13 w 32"/>
                  <a:gd name="T31" fmla="*/ 3 h 35"/>
                  <a:gd name="T32" fmla="*/ 14 w 32"/>
                  <a:gd name="T33" fmla="*/ 10 h 35"/>
                  <a:gd name="T34" fmla="*/ 14 w 32"/>
                  <a:gd name="T35" fmla="*/ 10 h 35"/>
                  <a:gd name="T36" fmla="*/ 10 w 32"/>
                  <a:gd name="T37" fmla="*/ 11 h 35"/>
                  <a:gd name="T38" fmla="*/ 11 w 32"/>
                  <a:gd name="T39" fmla="*/ 13 h 35"/>
                  <a:gd name="T40" fmla="*/ 11 w 32"/>
                  <a:gd name="T41" fmla="*/ 16 h 35"/>
                  <a:gd name="T42" fmla="*/ 11 w 32"/>
                  <a:gd name="T43" fmla="*/ 16 h 35"/>
                  <a:gd name="T44" fmla="*/ 2 w 32"/>
                  <a:gd name="T45" fmla="*/ 16 h 35"/>
                  <a:gd name="T46" fmla="*/ 2 w 32"/>
                  <a:gd name="T47" fmla="*/ 16 h 35"/>
                  <a:gd name="T48" fmla="*/ 1 w 32"/>
                  <a:gd name="T49" fmla="*/ 17 h 35"/>
                  <a:gd name="T50" fmla="*/ 2 w 32"/>
                  <a:gd name="T51" fmla="*/ 25 h 35"/>
                  <a:gd name="T52" fmla="*/ 0 w 32"/>
                  <a:gd name="T53" fmla="*/ 31 h 35"/>
                  <a:gd name="T54" fmla="*/ 1 w 32"/>
                  <a:gd name="T55" fmla="*/ 31 h 35"/>
                  <a:gd name="T56" fmla="*/ 6 w 32"/>
                  <a:gd name="T57" fmla="*/ 29 h 35"/>
                  <a:gd name="T58" fmla="*/ 9 w 32"/>
                  <a:gd name="T59" fmla="*/ 30 h 35"/>
                  <a:gd name="T60" fmla="*/ 13 w 32"/>
                  <a:gd name="T61" fmla="*/ 35 h 35"/>
                  <a:gd name="T62" fmla="*/ 13 w 32"/>
                  <a:gd name="T63" fmla="*/ 35 h 35"/>
                  <a:gd name="T64" fmla="*/ 13 w 32"/>
                  <a:gd name="T65" fmla="*/ 35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
                  <a:gd name="T100" fmla="*/ 0 h 35"/>
                  <a:gd name="T101" fmla="*/ 32 w 32"/>
                  <a:gd name="T102" fmla="*/ 35 h 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 h="35">
                    <a:moveTo>
                      <a:pt x="13" y="35"/>
                    </a:moveTo>
                    <a:cubicBezTo>
                      <a:pt x="14" y="34"/>
                      <a:pt x="13" y="34"/>
                      <a:pt x="14" y="32"/>
                    </a:cubicBezTo>
                    <a:cubicBezTo>
                      <a:pt x="14" y="32"/>
                      <a:pt x="14" y="34"/>
                      <a:pt x="15" y="34"/>
                    </a:cubicBezTo>
                    <a:cubicBezTo>
                      <a:pt x="16" y="34"/>
                      <a:pt x="16" y="34"/>
                      <a:pt x="16" y="33"/>
                    </a:cubicBezTo>
                    <a:lnTo>
                      <a:pt x="29" y="33"/>
                    </a:lnTo>
                    <a:cubicBezTo>
                      <a:pt x="29" y="33"/>
                      <a:pt x="27" y="6"/>
                      <a:pt x="27" y="6"/>
                    </a:cubicBezTo>
                    <a:cubicBezTo>
                      <a:pt x="27" y="6"/>
                      <a:pt x="32" y="6"/>
                      <a:pt x="32" y="6"/>
                    </a:cubicBezTo>
                    <a:lnTo>
                      <a:pt x="22" y="0"/>
                    </a:lnTo>
                    <a:cubicBezTo>
                      <a:pt x="22" y="0"/>
                      <a:pt x="22" y="2"/>
                      <a:pt x="22" y="3"/>
                    </a:cubicBezTo>
                    <a:lnTo>
                      <a:pt x="14" y="3"/>
                    </a:lnTo>
                    <a:lnTo>
                      <a:pt x="13" y="3"/>
                    </a:lnTo>
                    <a:lnTo>
                      <a:pt x="14" y="10"/>
                    </a:lnTo>
                    <a:cubicBezTo>
                      <a:pt x="14" y="10"/>
                      <a:pt x="11" y="11"/>
                      <a:pt x="10" y="11"/>
                    </a:cubicBezTo>
                    <a:cubicBezTo>
                      <a:pt x="10" y="12"/>
                      <a:pt x="10" y="12"/>
                      <a:pt x="11" y="13"/>
                    </a:cubicBezTo>
                    <a:cubicBezTo>
                      <a:pt x="11" y="13"/>
                      <a:pt x="11" y="16"/>
                      <a:pt x="11" y="16"/>
                    </a:cubicBezTo>
                    <a:lnTo>
                      <a:pt x="2" y="16"/>
                    </a:lnTo>
                    <a:cubicBezTo>
                      <a:pt x="2" y="17"/>
                      <a:pt x="2" y="17"/>
                      <a:pt x="1" y="17"/>
                    </a:cubicBezTo>
                    <a:cubicBezTo>
                      <a:pt x="1" y="20"/>
                      <a:pt x="2" y="22"/>
                      <a:pt x="2" y="25"/>
                    </a:cubicBezTo>
                    <a:cubicBezTo>
                      <a:pt x="2" y="27"/>
                      <a:pt x="1" y="29"/>
                      <a:pt x="0" y="31"/>
                    </a:cubicBezTo>
                    <a:cubicBezTo>
                      <a:pt x="1" y="30"/>
                      <a:pt x="0" y="32"/>
                      <a:pt x="1" y="31"/>
                    </a:cubicBezTo>
                    <a:cubicBezTo>
                      <a:pt x="2" y="31"/>
                      <a:pt x="6" y="29"/>
                      <a:pt x="6" y="29"/>
                    </a:cubicBezTo>
                    <a:cubicBezTo>
                      <a:pt x="7" y="30"/>
                      <a:pt x="8" y="30"/>
                      <a:pt x="9" y="30"/>
                    </a:cubicBezTo>
                    <a:cubicBezTo>
                      <a:pt x="9" y="33"/>
                      <a:pt x="12" y="34"/>
                      <a:pt x="13" y="35"/>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10" name="Freeform 210"/>
              <p:cNvSpPr>
                <a:spLocks/>
              </p:cNvSpPr>
              <p:nvPr/>
            </p:nvSpPr>
            <p:spPr bwMode="auto">
              <a:xfrm>
                <a:off x="2429" y="2147"/>
                <a:ext cx="305" cy="329"/>
              </a:xfrm>
              <a:custGeom>
                <a:avLst/>
                <a:gdLst>
                  <a:gd name="T0" fmla="*/ 3 w 42"/>
                  <a:gd name="T1" fmla="*/ 38 h 43"/>
                  <a:gd name="T2" fmla="*/ 5 w 42"/>
                  <a:gd name="T3" fmla="*/ 38 h 43"/>
                  <a:gd name="T4" fmla="*/ 7 w 42"/>
                  <a:gd name="T5" fmla="*/ 37 h 43"/>
                  <a:gd name="T6" fmla="*/ 7 w 42"/>
                  <a:gd name="T7" fmla="*/ 37 h 43"/>
                  <a:gd name="T8" fmla="*/ 8 w 42"/>
                  <a:gd name="T9" fmla="*/ 37 h 43"/>
                  <a:gd name="T10" fmla="*/ 8 w 42"/>
                  <a:gd name="T11" fmla="*/ 37 h 43"/>
                  <a:gd name="T12" fmla="*/ 11 w 42"/>
                  <a:gd name="T13" fmla="*/ 41 h 43"/>
                  <a:gd name="T14" fmla="*/ 11 w 42"/>
                  <a:gd name="T15" fmla="*/ 43 h 43"/>
                  <a:gd name="T16" fmla="*/ 11 w 42"/>
                  <a:gd name="T17" fmla="*/ 43 h 43"/>
                  <a:gd name="T18" fmla="*/ 15 w 42"/>
                  <a:gd name="T19" fmla="*/ 43 h 43"/>
                  <a:gd name="T20" fmla="*/ 15 w 42"/>
                  <a:gd name="T21" fmla="*/ 43 h 43"/>
                  <a:gd name="T22" fmla="*/ 15 w 42"/>
                  <a:gd name="T23" fmla="*/ 41 h 43"/>
                  <a:gd name="T24" fmla="*/ 15 w 42"/>
                  <a:gd name="T25" fmla="*/ 43 h 43"/>
                  <a:gd name="T26" fmla="*/ 17 w 42"/>
                  <a:gd name="T27" fmla="*/ 43 h 43"/>
                  <a:gd name="T28" fmla="*/ 18 w 42"/>
                  <a:gd name="T29" fmla="*/ 38 h 43"/>
                  <a:gd name="T30" fmla="*/ 22 w 42"/>
                  <a:gd name="T31" fmla="*/ 35 h 43"/>
                  <a:gd name="T32" fmla="*/ 25 w 42"/>
                  <a:gd name="T33" fmla="*/ 31 h 43"/>
                  <a:gd name="T34" fmla="*/ 32 w 42"/>
                  <a:gd name="T35" fmla="*/ 29 h 43"/>
                  <a:gd name="T36" fmla="*/ 32 w 42"/>
                  <a:gd name="T37" fmla="*/ 29 h 43"/>
                  <a:gd name="T38" fmla="*/ 34 w 42"/>
                  <a:gd name="T39" fmla="*/ 29 h 43"/>
                  <a:gd name="T40" fmla="*/ 34 w 42"/>
                  <a:gd name="T41" fmla="*/ 29 h 43"/>
                  <a:gd name="T42" fmla="*/ 40 w 42"/>
                  <a:gd name="T43" fmla="*/ 28 h 43"/>
                  <a:gd name="T44" fmla="*/ 42 w 42"/>
                  <a:gd name="T45" fmla="*/ 19 h 43"/>
                  <a:gd name="T46" fmla="*/ 42 w 42"/>
                  <a:gd name="T47" fmla="*/ 19 h 43"/>
                  <a:gd name="T48" fmla="*/ 42 w 42"/>
                  <a:gd name="T49" fmla="*/ 17 h 43"/>
                  <a:gd name="T50" fmla="*/ 42 w 42"/>
                  <a:gd name="T51" fmla="*/ 17 h 43"/>
                  <a:gd name="T52" fmla="*/ 35 w 42"/>
                  <a:gd name="T53" fmla="*/ 13 h 43"/>
                  <a:gd name="T54" fmla="*/ 35 w 42"/>
                  <a:gd name="T55" fmla="*/ 13 h 43"/>
                  <a:gd name="T56" fmla="*/ 34 w 42"/>
                  <a:gd name="T57" fmla="*/ 12 h 43"/>
                  <a:gd name="T58" fmla="*/ 33 w 42"/>
                  <a:gd name="T59" fmla="*/ 10 h 43"/>
                  <a:gd name="T60" fmla="*/ 18 w 42"/>
                  <a:gd name="T61" fmla="*/ 0 h 43"/>
                  <a:gd name="T62" fmla="*/ 18 w 42"/>
                  <a:gd name="T63" fmla="*/ 0 h 43"/>
                  <a:gd name="T64" fmla="*/ 18 w 42"/>
                  <a:gd name="T65" fmla="*/ 1 h 43"/>
                  <a:gd name="T66" fmla="*/ 18 w 42"/>
                  <a:gd name="T67" fmla="*/ 1 h 43"/>
                  <a:gd name="T68" fmla="*/ 15 w 42"/>
                  <a:gd name="T69" fmla="*/ 1 h 43"/>
                  <a:gd name="T70" fmla="*/ 15 w 42"/>
                  <a:gd name="T71" fmla="*/ 1 h 43"/>
                  <a:gd name="T72" fmla="*/ 17 w 42"/>
                  <a:gd name="T73" fmla="*/ 28 h 43"/>
                  <a:gd name="T74" fmla="*/ 17 w 42"/>
                  <a:gd name="T75" fmla="*/ 28 h 43"/>
                  <a:gd name="T76" fmla="*/ 4 w 42"/>
                  <a:gd name="T77" fmla="*/ 28 h 43"/>
                  <a:gd name="T78" fmla="*/ 4 w 42"/>
                  <a:gd name="T79" fmla="*/ 28 h 43"/>
                  <a:gd name="T80" fmla="*/ 3 w 42"/>
                  <a:gd name="T81" fmla="*/ 29 h 43"/>
                  <a:gd name="T82" fmla="*/ 2 w 42"/>
                  <a:gd name="T83" fmla="*/ 27 h 43"/>
                  <a:gd name="T84" fmla="*/ 0 w 42"/>
                  <a:gd name="T85" fmla="*/ 30 h 43"/>
                  <a:gd name="T86" fmla="*/ 0 w 42"/>
                  <a:gd name="T87" fmla="*/ 30 h 43"/>
                  <a:gd name="T88" fmla="*/ 0 w 42"/>
                  <a:gd name="T89" fmla="*/ 34 h 43"/>
                  <a:gd name="T90" fmla="*/ 3 w 42"/>
                  <a:gd name="T91" fmla="*/ 35 h 43"/>
                  <a:gd name="T92" fmla="*/ 3 w 42"/>
                  <a:gd name="T93" fmla="*/ 35 h 43"/>
                  <a:gd name="T94" fmla="*/ 3 w 42"/>
                  <a:gd name="T95" fmla="*/ 36 h 43"/>
                  <a:gd name="T96" fmla="*/ 3 w 42"/>
                  <a:gd name="T97" fmla="*/ 36 h 43"/>
                  <a:gd name="T98" fmla="*/ 3 w 42"/>
                  <a:gd name="T99" fmla="*/ 38 h 43"/>
                  <a:gd name="T100" fmla="*/ 3 w 42"/>
                  <a:gd name="T101" fmla="*/ 38 h 4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2"/>
                  <a:gd name="T154" fmla="*/ 0 h 43"/>
                  <a:gd name="T155" fmla="*/ 42 w 42"/>
                  <a:gd name="T156" fmla="*/ 43 h 4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2" h="43">
                    <a:moveTo>
                      <a:pt x="3" y="38"/>
                    </a:moveTo>
                    <a:cubicBezTo>
                      <a:pt x="4" y="38"/>
                      <a:pt x="5" y="38"/>
                      <a:pt x="5" y="38"/>
                    </a:cubicBezTo>
                    <a:cubicBezTo>
                      <a:pt x="6" y="38"/>
                      <a:pt x="7" y="38"/>
                      <a:pt x="7" y="37"/>
                    </a:cubicBezTo>
                    <a:lnTo>
                      <a:pt x="8" y="37"/>
                    </a:lnTo>
                    <a:cubicBezTo>
                      <a:pt x="9" y="39"/>
                      <a:pt x="9" y="41"/>
                      <a:pt x="11" y="41"/>
                    </a:cubicBezTo>
                    <a:cubicBezTo>
                      <a:pt x="11" y="41"/>
                      <a:pt x="11" y="42"/>
                      <a:pt x="11" y="43"/>
                    </a:cubicBezTo>
                    <a:lnTo>
                      <a:pt x="15" y="43"/>
                    </a:lnTo>
                    <a:cubicBezTo>
                      <a:pt x="15" y="42"/>
                      <a:pt x="15" y="41"/>
                      <a:pt x="15" y="41"/>
                    </a:cubicBezTo>
                    <a:cubicBezTo>
                      <a:pt x="15" y="42"/>
                      <a:pt x="16" y="42"/>
                      <a:pt x="15" y="43"/>
                    </a:cubicBezTo>
                    <a:cubicBezTo>
                      <a:pt x="16" y="43"/>
                      <a:pt x="17" y="43"/>
                      <a:pt x="17" y="43"/>
                    </a:cubicBezTo>
                    <a:cubicBezTo>
                      <a:pt x="18" y="41"/>
                      <a:pt x="18" y="39"/>
                      <a:pt x="18" y="38"/>
                    </a:cubicBezTo>
                    <a:cubicBezTo>
                      <a:pt x="19" y="36"/>
                      <a:pt x="21" y="36"/>
                      <a:pt x="22" y="35"/>
                    </a:cubicBezTo>
                    <a:cubicBezTo>
                      <a:pt x="23" y="34"/>
                      <a:pt x="23" y="31"/>
                      <a:pt x="25" y="31"/>
                    </a:cubicBezTo>
                    <a:cubicBezTo>
                      <a:pt x="27" y="32"/>
                      <a:pt x="27" y="29"/>
                      <a:pt x="32" y="29"/>
                    </a:cubicBezTo>
                    <a:lnTo>
                      <a:pt x="34" y="29"/>
                    </a:lnTo>
                    <a:cubicBezTo>
                      <a:pt x="36" y="28"/>
                      <a:pt x="38" y="29"/>
                      <a:pt x="40" y="28"/>
                    </a:cubicBezTo>
                    <a:cubicBezTo>
                      <a:pt x="42" y="27"/>
                      <a:pt x="42" y="22"/>
                      <a:pt x="42" y="19"/>
                    </a:cubicBezTo>
                    <a:lnTo>
                      <a:pt x="42" y="17"/>
                    </a:lnTo>
                    <a:cubicBezTo>
                      <a:pt x="41" y="17"/>
                      <a:pt x="35" y="14"/>
                      <a:pt x="35" y="13"/>
                    </a:cubicBezTo>
                    <a:lnTo>
                      <a:pt x="34" y="12"/>
                    </a:lnTo>
                    <a:lnTo>
                      <a:pt x="33" y="10"/>
                    </a:lnTo>
                    <a:lnTo>
                      <a:pt x="18" y="0"/>
                    </a:lnTo>
                    <a:cubicBezTo>
                      <a:pt x="18" y="0"/>
                      <a:pt x="18" y="1"/>
                      <a:pt x="18" y="1"/>
                    </a:cubicBezTo>
                    <a:lnTo>
                      <a:pt x="15" y="1"/>
                    </a:lnTo>
                    <a:cubicBezTo>
                      <a:pt x="15" y="1"/>
                      <a:pt x="18" y="28"/>
                      <a:pt x="17" y="28"/>
                    </a:cubicBezTo>
                    <a:lnTo>
                      <a:pt x="4" y="28"/>
                    </a:lnTo>
                    <a:cubicBezTo>
                      <a:pt x="4" y="29"/>
                      <a:pt x="4" y="29"/>
                      <a:pt x="3" y="29"/>
                    </a:cubicBezTo>
                    <a:cubicBezTo>
                      <a:pt x="2" y="29"/>
                      <a:pt x="2" y="27"/>
                      <a:pt x="2" y="27"/>
                    </a:cubicBezTo>
                    <a:cubicBezTo>
                      <a:pt x="1" y="29"/>
                      <a:pt x="2" y="29"/>
                      <a:pt x="0" y="30"/>
                    </a:cubicBezTo>
                    <a:lnTo>
                      <a:pt x="0" y="34"/>
                    </a:lnTo>
                    <a:lnTo>
                      <a:pt x="3" y="35"/>
                    </a:lnTo>
                    <a:cubicBezTo>
                      <a:pt x="3" y="36"/>
                      <a:pt x="3" y="36"/>
                      <a:pt x="3" y="36"/>
                    </a:cubicBezTo>
                    <a:lnTo>
                      <a:pt x="3" y="38"/>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11" name="Freeform 211"/>
              <p:cNvSpPr>
                <a:spLocks/>
              </p:cNvSpPr>
              <p:nvPr/>
            </p:nvSpPr>
            <p:spPr bwMode="auto">
              <a:xfrm>
                <a:off x="2417" y="1916"/>
                <a:ext cx="223" cy="180"/>
              </a:xfrm>
              <a:custGeom>
                <a:avLst/>
                <a:gdLst>
                  <a:gd name="T0" fmla="*/ 28 w 31"/>
                  <a:gd name="T1" fmla="*/ 3 h 24"/>
                  <a:gd name="T2" fmla="*/ 29 w 31"/>
                  <a:gd name="T3" fmla="*/ 3 h 24"/>
                  <a:gd name="T4" fmla="*/ 29 w 31"/>
                  <a:gd name="T5" fmla="*/ 3 h 24"/>
                  <a:gd name="T6" fmla="*/ 29 w 31"/>
                  <a:gd name="T7" fmla="*/ 8 h 24"/>
                  <a:gd name="T8" fmla="*/ 29 w 31"/>
                  <a:gd name="T9" fmla="*/ 8 h 24"/>
                  <a:gd name="T10" fmla="*/ 31 w 31"/>
                  <a:gd name="T11" fmla="*/ 10 h 24"/>
                  <a:gd name="T12" fmla="*/ 28 w 31"/>
                  <a:gd name="T13" fmla="*/ 11 h 24"/>
                  <a:gd name="T14" fmla="*/ 24 w 31"/>
                  <a:gd name="T15" fmla="*/ 14 h 24"/>
                  <a:gd name="T16" fmla="*/ 17 w 31"/>
                  <a:gd name="T17" fmla="*/ 18 h 24"/>
                  <a:gd name="T18" fmla="*/ 12 w 31"/>
                  <a:gd name="T19" fmla="*/ 21 h 24"/>
                  <a:gd name="T20" fmla="*/ 12 w 31"/>
                  <a:gd name="T21" fmla="*/ 21 h 24"/>
                  <a:gd name="T22" fmla="*/ 12 w 31"/>
                  <a:gd name="T23" fmla="*/ 24 h 24"/>
                  <a:gd name="T24" fmla="*/ 0 w 31"/>
                  <a:gd name="T25" fmla="*/ 24 h 24"/>
                  <a:gd name="T26" fmla="*/ 0 w 31"/>
                  <a:gd name="T27" fmla="*/ 24 h 24"/>
                  <a:gd name="T28" fmla="*/ 4 w 31"/>
                  <a:gd name="T29" fmla="*/ 23 h 24"/>
                  <a:gd name="T30" fmla="*/ 4 w 31"/>
                  <a:gd name="T31" fmla="*/ 21 h 24"/>
                  <a:gd name="T32" fmla="*/ 9 w 31"/>
                  <a:gd name="T33" fmla="*/ 17 h 24"/>
                  <a:gd name="T34" fmla="*/ 9 w 31"/>
                  <a:gd name="T35" fmla="*/ 9 h 24"/>
                  <a:gd name="T36" fmla="*/ 12 w 31"/>
                  <a:gd name="T37" fmla="*/ 7 h 24"/>
                  <a:gd name="T38" fmla="*/ 15 w 31"/>
                  <a:gd name="T39" fmla="*/ 7 h 24"/>
                  <a:gd name="T40" fmla="*/ 19 w 31"/>
                  <a:gd name="T41" fmla="*/ 0 h 24"/>
                  <a:gd name="T42" fmla="*/ 22 w 31"/>
                  <a:gd name="T43" fmla="*/ 1 h 24"/>
                  <a:gd name="T44" fmla="*/ 26 w 31"/>
                  <a:gd name="T45" fmla="*/ 1 h 24"/>
                  <a:gd name="T46" fmla="*/ 27 w 31"/>
                  <a:gd name="T47" fmla="*/ 3 h 24"/>
                  <a:gd name="T48" fmla="*/ 27 w 31"/>
                  <a:gd name="T49" fmla="*/ 3 h 24"/>
                  <a:gd name="T50" fmla="*/ 28 w 31"/>
                  <a:gd name="T51" fmla="*/ 3 h 24"/>
                  <a:gd name="T52" fmla="*/ 28 w 31"/>
                  <a:gd name="T53" fmla="*/ 3 h 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1"/>
                  <a:gd name="T82" fmla="*/ 0 h 24"/>
                  <a:gd name="T83" fmla="*/ 31 w 31"/>
                  <a:gd name="T84" fmla="*/ 24 h 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1" h="24">
                    <a:moveTo>
                      <a:pt x="28" y="3"/>
                    </a:moveTo>
                    <a:cubicBezTo>
                      <a:pt x="28" y="3"/>
                      <a:pt x="29" y="3"/>
                      <a:pt x="29" y="3"/>
                    </a:cubicBezTo>
                    <a:lnTo>
                      <a:pt x="29" y="8"/>
                    </a:lnTo>
                    <a:cubicBezTo>
                      <a:pt x="29" y="9"/>
                      <a:pt x="31" y="9"/>
                      <a:pt x="31" y="10"/>
                    </a:cubicBezTo>
                    <a:cubicBezTo>
                      <a:pt x="31" y="11"/>
                      <a:pt x="29" y="11"/>
                      <a:pt x="28" y="11"/>
                    </a:cubicBezTo>
                    <a:cubicBezTo>
                      <a:pt x="27" y="11"/>
                      <a:pt x="24" y="12"/>
                      <a:pt x="24" y="14"/>
                    </a:cubicBezTo>
                    <a:cubicBezTo>
                      <a:pt x="22" y="15"/>
                      <a:pt x="21" y="18"/>
                      <a:pt x="17" y="18"/>
                    </a:cubicBezTo>
                    <a:cubicBezTo>
                      <a:pt x="14" y="18"/>
                      <a:pt x="14" y="20"/>
                      <a:pt x="12" y="21"/>
                    </a:cubicBezTo>
                    <a:lnTo>
                      <a:pt x="12" y="24"/>
                    </a:lnTo>
                    <a:lnTo>
                      <a:pt x="0" y="24"/>
                    </a:lnTo>
                    <a:cubicBezTo>
                      <a:pt x="1" y="24"/>
                      <a:pt x="2" y="24"/>
                      <a:pt x="4" y="23"/>
                    </a:cubicBezTo>
                    <a:cubicBezTo>
                      <a:pt x="5" y="23"/>
                      <a:pt x="4" y="22"/>
                      <a:pt x="4" y="21"/>
                    </a:cubicBezTo>
                    <a:cubicBezTo>
                      <a:pt x="5" y="20"/>
                      <a:pt x="9" y="20"/>
                      <a:pt x="9" y="17"/>
                    </a:cubicBezTo>
                    <a:cubicBezTo>
                      <a:pt x="9" y="15"/>
                      <a:pt x="9" y="12"/>
                      <a:pt x="9" y="9"/>
                    </a:cubicBezTo>
                    <a:cubicBezTo>
                      <a:pt x="11" y="9"/>
                      <a:pt x="11" y="8"/>
                      <a:pt x="12" y="7"/>
                    </a:cubicBezTo>
                    <a:cubicBezTo>
                      <a:pt x="13" y="7"/>
                      <a:pt x="14" y="7"/>
                      <a:pt x="15" y="7"/>
                    </a:cubicBezTo>
                    <a:cubicBezTo>
                      <a:pt x="17" y="6"/>
                      <a:pt x="17" y="2"/>
                      <a:pt x="19" y="0"/>
                    </a:cubicBezTo>
                    <a:cubicBezTo>
                      <a:pt x="19" y="2"/>
                      <a:pt x="20" y="1"/>
                      <a:pt x="22" y="1"/>
                    </a:cubicBezTo>
                    <a:cubicBezTo>
                      <a:pt x="23" y="1"/>
                      <a:pt x="25" y="1"/>
                      <a:pt x="26" y="1"/>
                    </a:cubicBezTo>
                    <a:cubicBezTo>
                      <a:pt x="27" y="1"/>
                      <a:pt x="27" y="3"/>
                      <a:pt x="27" y="3"/>
                    </a:cubicBezTo>
                    <a:lnTo>
                      <a:pt x="28" y="3"/>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12" name="Freeform 212"/>
              <p:cNvSpPr>
                <a:spLocks/>
              </p:cNvSpPr>
              <p:nvPr/>
            </p:nvSpPr>
            <p:spPr bwMode="auto">
              <a:xfrm>
                <a:off x="2503" y="1873"/>
                <a:ext cx="360" cy="403"/>
              </a:xfrm>
              <a:custGeom>
                <a:avLst/>
                <a:gdLst>
                  <a:gd name="T0" fmla="*/ 230 w 360"/>
                  <a:gd name="T1" fmla="*/ 403 h 403"/>
                  <a:gd name="T2" fmla="*/ 245 w 360"/>
                  <a:gd name="T3" fmla="*/ 403 h 403"/>
                  <a:gd name="T4" fmla="*/ 245 w 360"/>
                  <a:gd name="T5" fmla="*/ 403 h 403"/>
                  <a:gd name="T6" fmla="*/ 360 w 360"/>
                  <a:gd name="T7" fmla="*/ 312 h 403"/>
                  <a:gd name="T8" fmla="*/ 360 w 360"/>
                  <a:gd name="T9" fmla="*/ 312 h 403"/>
                  <a:gd name="T10" fmla="*/ 324 w 360"/>
                  <a:gd name="T11" fmla="*/ 266 h 403"/>
                  <a:gd name="T12" fmla="*/ 324 w 360"/>
                  <a:gd name="T13" fmla="*/ 236 h 403"/>
                  <a:gd name="T14" fmla="*/ 317 w 360"/>
                  <a:gd name="T15" fmla="*/ 167 h 403"/>
                  <a:gd name="T16" fmla="*/ 288 w 360"/>
                  <a:gd name="T17" fmla="*/ 91 h 403"/>
                  <a:gd name="T18" fmla="*/ 295 w 360"/>
                  <a:gd name="T19" fmla="*/ 68 h 403"/>
                  <a:gd name="T20" fmla="*/ 302 w 360"/>
                  <a:gd name="T21" fmla="*/ 0 h 403"/>
                  <a:gd name="T22" fmla="*/ 252 w 360"/>
                  <a:gd name="T23" fmla="*/ 15 h 403"/>
                  <a:gd name="T24" fmla="*/ 216 w 360"/>
                  <a:gd name="T25" fmla="*/ 15 h 403"/>
                  <a:gd name="T26" fmla="*/ 144 w 360"/>
                  <a:gd name="T27" fmla="*/ 30 h 403"/>
                  <a:gd name="T28" fmla="*/ 108 w 360"/>
                  <a:gd name="T29" fmla="*/ 61 h 403"/>
                  <a:gd name="T30" fmla="*/ 122 w 360"/>
                  <a:gd name="T31" fmla="*/ 61 h 403"/>
                  <a:gd name="T32" fmla="*/ 122 w 360"/>
                  <a:gd name="T33" fmla="*/ 61 h 403"/>
                  <a:gd name="T34" fmla="*/ 122 w 360"/>
                  <a:gd name="T35" fmla="*/ 99 h 403"/>
                  <a:gd name="T36" fmla="*/ 122 w 360"/>
                  <a:gd name="T37" fmla="*/ 99 h 403"/>
                  <a:gd name="T38" fmla="*/ 137 w 360"/>
                  <a:gd name="T39" fmla="*/ 114 h 403"/>
                  <a:gd name="T40" fmla="*/ 115 w 360"/>
                  <a:gd name="T41" fmla="*/ 122 h 403"/>
                  <a:gd name="T42" fmla="*/ 86 w 360"/>
                  <a:gd name="T43" fmla="*/ 144 h 403"/>
                  <a:gd name="T44" fmla="*/ 36 w 360"/>
                  <a:gd name="T45" fmla="*/ 175 h 403"/>
                  <a:gd name="T46" fmla="*/ 0 w 360"/>
                  <a:gd name="T47" fmla="*/ 198 h 403"/>
                  <a:gd name="T48" fmla="*/ 0 w 360"/>
                  <a:gd name="T49" fmla="*/ 198 h 403"/>
                  <a:gd name="T50" fmla="*/ 0 w 360"/>
                  <a:gd name="T51" fmla="*/ 221 h 403"/>
                  <a:gd name="T52" fmla="*/ 0 w 360"/>
                  <a:gd name="T53" fmla="*/ 228 h 403"/>
                  <a:gd name="T54" fmla="*/ 5 w 360"/>
                  <a:gd name="T55" fmla="*/ 242 h 403"/>
                  <a:gd name="T56" fmla="*/ 23 w 360"/>
                  <a:gd name="T57" fmla="*/ 254 h 403"/>
                  <a:gd name="T58" fmla="*/ 62 w 360"/>
                  <a:gd name="T59" fmla="*/ 278 h 403"/>
                  <a:gd name="T60" fmla="*/ 166 w 360"/>
                  <a:gd name="T61" fmla="*/ 350 h 403"/>
                  <a:gd name="T62" fmla="*/ 173 w 360"/>
                  <a:gd name="T63" fmla="*/ 365 h 403"/>
                  <a:gd name="T64" fmla="*/ 180 w 360"/>
                  <a:gd name="T65" fmla="*/ 373 h 403"/>
                  <a:gd name="T66" fmla="*/ 180 w 360"/>
                  <a:gd name="T67" fmla="*/ 373 h 403"/>
                  <a:gd name="T68" fmla="*/ 230 w 360"/>
                  <a:gd name="T69" fmla="*/ 403 h 403"/>
                  <a:gd name="T70" fmla="*/ 230 w 360"/>
                  <a:gd name="T71" fmla="*/ 403 h 403"/>
                  <a:gd name="T72" fmla="*/ 230 w 360"/>
                  <a:gd name="T73" fmla="*/ 403 h 4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0"/>
                  <a:gd name="T112" fmla="*/ 0 h 403"/>
                  <a:gd name="T113" fmla="*/ 360 w 360"/>
                  <a:gd name="T114" fmla="*/ 403 h 4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0" h="403">
                    <a:moveTo>
                      <a:pt x="230" y="403"/>
                    </a:moveTo>
                    <a:cubicBezTo>
                      <a:pt x="230" y="395"/>
                      <a:pt x="245" y="403"/>
                      <a:pt x="245" y="403"/>
                    </a:cubicBezTo>
                    <a:lnTo>
                      <a:pt x="360" y="312"/>
                    </a:lnTo>
                    <a:cubicBezTo>
                      <a:pt x="360" y="274"/>
                      <a:pt x="324" y="297"/>
                      <a:pt x="324" y="266"/>
                    </a:cubicBezTo>
                    <a:cubicBezTo>
                      <a:pt x="324" y="251"/>
                      <a:pt x="324" y="243"/>
                      <a:pt x="324" y="236"/>
                    </a:cubicBezTo>
                    <a:cubicBezTo>
                      <a:pt x="324" y="213"/>
                      <a:pt x="324" y="175"/>
                      <a:pt x="317" y="167"/>
                    </a:cubicBezTo>
                    <a:cubicBezTo>
                      <a:pt x="310" y="137"/>
                      <a:pt x="295" y="99"/>
                      <a:pt x="288" y="91"/>
                    </a:cubicBezTo>
                    <a:cubicBezTo>
                      <a:pt x="288" y="84"/>
                      <a:pt x="288" y="68"/>
                      <a:pt x="295" y="68"/>
                    </a:cubicBezTo>
                    <a:cubicBezTo>
                      <a:pt x="288" y="15"/>
                      <a:pt x="295" y="15"/>
                      <a:pt x="302" y="0"/>
                    </a:cubicBezTo>
                    <a:cubicBezTo>
                      <a:pt x="288" y="15"/>
                      <a:pt x="274" y="15"/>
                      <a:pt x="252" y="15"/>
                    </a:cubicBezTo>
                    <a:cubicBezTo>
                      <a:pt x="245" y="15"/>
                      <a:pt x="230" y="15"/>
                      <a:pt x="216" y="15"/>
                    </a:cubicBezTo>
                    <a:cubicBezTo>
                      <a:pt x="194" y="15"/>
                      <a:pt x="158" y="30"/>
                      <a:pt x="144" y="30"/>
                    </a:cubicBezTo>
                    <a:cubicBezTo>
                      <a:pt x="137" y="38"/>
                      <a:pt x="122" y="46"/>
                      <a:pt x="108" y="61"/>
                    </a:cubicBezTo>
                    <a:cubicBezTo>
                      <a:pt x="108" y="61"/>
                      <a:pt x="122" y="61"/>
                      <a:pt x="122" y="61"/>
                    </a:cubicBezTo>
                    <a:lnTo>
                      <a:pt x="122" y="99"/>
                    </a:lnTo>
                    <a:cubicBezTo>
                      <a:pt x="122" y="106"/>
                      <a:pt x="137" y="106"/>
                      <a:pt x="137" y="114"/>
                    </a:cubicBezTo>
                    <a:cubicBezTo>
                      <a:pt x="137" y="122"/>
                      <a:pt x="122" y="122"/>
                      <a:pt x="115" y="122"/>
                    </a:cubicBezTo>
                    <a:cubicBezTo>
                      <a:pt x="108" y="122"/>
                      <a:pt x="86" y="129"/>
                      <a:pt x="86" y="144"/>
                    </a:cubicBezTo>
                    <a:cubicBezTo>
                      <a:pt x="72" y="152"/>
                      <a:pt x="65" y="175"/>
                      <a:pt x="36" y="175"/>
                    </a:cubicBezTo>
                    <a:cubicBezTo>
                      <a:pt x="14" y="175"/>
                      <a:pt x="14" y="190"/>
                      <a:pt x="0" y="198"/>
                    </a:cubicBezTo>
                    <a:lnTo>
                      <a:pt x="0" y="221"/>
                    </a:lnTo>
                    <a:lnTo>
                      <a:pt x="0" y="228"/>
                    </a:lnTo>
                    <a:lnTo>
                      <a:pt x="5" y="242"/>
                    </a:lnTo>
                    <a:lnTo>
                      <a:pt x="23" y="254"/>
                    </a:lnTo>
                    <a:lnTo>
                      <a:pt x="62" y="278"/>
                    </a:lnTo>
                    <a:lnTo>
                      <a:pt x="166" y="350"/>
                    </a:lnTo>
                    <a:lnTo>
                      <a:pt x="173" y="365"/>
                    </a:lnTo>
                    <a:lnTo>
                      <a:pt x="180" y="373"/>
                    </a:lnTo>
                    <a:cubicBezTo>
                      <a:pt x="180" y="380"/>
                      <a:pt x="223" y="403"/>
                      <a:pt x="230" y="403"/>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13" name="Freeform 213"/>
              <p:cNvSpPr>
                <a:spLocks/>
              </p:cNvSpPr>
              <p:nvPr/>
            </p:nvSpPr>
            <p:spPr bwMode="auto">
              <a:xfrm>
                <a:off x="2816" y="1975"/>
                <a:ext cx="290" cy="297"/>
              </a:xfrm>
              <a:custGeom>
                <a:avLst/>
                <a:gdLst>
                  <a:gd name="T0" fmla="*/ 0 w 40"/>
                  <a:gd name="T1" fmla="*/ 9 h 39"/>
                  <a:gd name="T2" fmla="*/ 2 w 40"/>
                  <a:gd name="T3" fmla="*/ 3 h 39"/>
                  <a:gd name="T4" fmla="*/ 5 w 40"/>
                  <a:gd name="T5" fmla="*/ 0 h 39"/>
                  <a:gd name="T6" fmla="*/ 12 w 40"/>
                  <a:gd name="T7" fmla="*/ 1 h 39"/>
                  <a:gd name="T8" fmla="*/ 14 w 40"/>
                  <a:gd name="T9" fmla="*/ 5 h 39"/>
                  <a:gd name="T10" fmla="*/ 17 w 40"/>
                  <a:gd name="T11" fmla="*/ 5 h 39"/>
                  <a:gd name="T12" fmla="*/ 23 w 40"/>
                  <a:gd name="T13" fmla="*/ 8 h 39"/>
                  <a:gd name="T14" fmla="*/ 24 w 40"/>
                  <a:gd name="T15" fmla="*/ 8 h 39"/>
                  <a:gd name="T16" fmla="*/ 25 w 40"/>
                  <a:gd name="T17" fmla="*/ 6 h 39"/>
                  <a:gd name="T18" fmla="*/ 24 w 40"/>
                  <a:gd name="T19" fmla="*/ 3 h 39"/>
                  <a:gd name="T20" fmla="*/ 24 w 40"/>
                  <a:gd name="T21" fmla="*/ 2 h 39"/>
                  <a:gd name="T22" fmla="*/ 29 w 40"/>
                  <a:gd name="T23" fmla="*/ 0 h 39"/>
                  <a:gd name="T24" fmla="*/ 32 w 40"/>
                  <a:gd name="T25" fmla="*/ 3 h 39"/>
                  <a:gd name="T26" fmla="*/ 37 w 40"/>
                  <a:gd name="T27" fmla="*/ 3 h 39"/>
                  <a:gd name="T28" fmla="*/ 37 w 40"/>
                  <a:gd name="T29" fmla="*/ 5 h 39"/>
                  <a:gd name="T30" fmla="*/ 38 w 40"/>
                  <a:gd name="T31" fmla="*/ 7 h 39"/>
                  <a:gd name="T32" fmla="*/ 37 w 40"/>
                  <a:gd name="T33" fmla="*/ 8 h 39"/>
                  <a:gd name="T34" fmla="*/ 39 w 40"/>
                  <a:gd name="T35" fmla="*/ 12 h 39"/>
                  <a:gd name="T36" fmla="*/ 39 w 40"/>
                  <a:gd name="T37" fmla="*/ 12 h 39"/>
                  <a:gd name="T38" fmla="*/ 39 w 40"/>
                  <a:gd name="T39" fmla="*/ 32 h 39"/>
                  <a:gd name="T40" fmla="*/ 39 w 40"/>
                  <a:gd name="T41" fmla="*/ 32 h 39"/>
                  <a:gd name="T42" fmla="*/ 39 w 40"/>
                  <a:gd name="T43" fmla="*/ 34 h 39"/>
                  <a:gd name="T44" fmla="*/ 37 w 40"/>
                  <a:gd name="T45" fmla="*/ 37 h 39"/>
                  <a:gd name="T46" fmla="*/ 37 w 40"/>
                  <a:gd name="T47" fmla="*/ 39 h 39"/>
                  <a:gd name="T48" fmla="*/ 37 w 40"/>
                  <a:gd name="T49" fmla="*/ 39 h 39"/>
                  <a:gd name="T50" fmla="*/ 17 w 40"/>
                  <a:gd name="T51" fmla="*/ 28 h 39"/>
                  <a:gd name="T52" fmla="*/ 17 w 40"/>
                  <a:gd name="T53" fmla="*/ 28 h 39"/>
                  <a:gd name="T54" fmla="*/ 16 w 40"/>
                  <a:gd name="T55" fmla="*/ 28 h 39"/>
                  <a:gd name="T56" fmla="*/ 14 w 40"/>
                  <a:gd name="T57" fmla="*/ 29 h 39"/>
                  <a:gd name="T58" fmla="*/ 12 w 40"/>
                  <a:gd name="T59" fmla="*/ 30 h 39"/>
                  <a:gd name="T60" fmla="*/ 10 w 40"/>
                  <a:gd name="T61" fmla="*/ 28 h 39"/>
                  <a:gd name="T62" fmla="*/ 7 w 40"/>
                  <a:gd name="T63" fmla="*/ 28 h 39"/>
                  <a:gd name="T64" fmla="*/ 1 w 40"/>
                  <a:gd name="T65" fmla="*/ 22 h 39"/>
                  <a:gd name="T66" fmla="*/ 1 w 40"/>
                  <a:gd name="T67" fmla="*/ 18 h 39"/>
                  <a:gd name="T68" fmla="*/ 0 w 40"/>
                  <a:gd name="T69" fmla="*/ 9 h 39"/>
                  <a:gd name="T70" fmla="*/ 0 w 40"/>
                  <a:gd name="T71" fmla="*/ 9 h 39"/>
                  <a:gd name="T72" fmla="*/ 0 w 40"/>
                  <a:gd name="T73" fmla="*/ 9 h 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39"/>
                  <a:gd name="T113" fmla="*/ 40 w 40"/>
                  <a:gd name="T114" fmla="*/ 39 h 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39">
                    <a:moveTo>
                      <a:pt x="0" y="9"/>
                    </a:moveTo>
                    <a:cubicBezTo>
                      <a:pt x="1" y="7"/>
                      <a:pt x="3" y="7"/>
                      <a:pt x="2" y="3"/>
                    </a:cubicBezTo>
                    <a:cubicBezTo>
                      <a:pt x="2" y="2"/>
                      <a:pt x="5" y="4"/>
                      <a:pt x="5" y="0"/>
                    </a:cubicBezTo>
                    <a:cubicBezTo>
                      <a:pt x="8" y="0"/>
                      <a:pt x="10" y="1"/>
                      <a:pt x="12" y="1"/>
                    </a:cubicBezTo>
                    <a:cubicBezTo>
                      <a:pt x="13" y="2"/>
                      <a:pt x="13" y="4"/>
                      <a:pt x="14" y="5"/>
                    </a:cubicBezTo>
                    <a:cubicBezTo>
                      <a:pt x="14" y="6"/>
                      <a:pt x="16" y="5"/>
                      <a:pt x="17" y="5"/>
                    </a:cubicBezTo>
                    <a:cubicBezTo>
                      <a:pt x="19" y="6"/>
                      <a:pt x="21" y="8"/>
                      <a:pt x="23" y="8"/>
                    </a:cubicBezTo>
                    <a:cubicBezTo>
                      <a:pt x="23" y="8"/>
                      <a:pt x="24" y="8"/>
                      <a:pt x="24" y="8"/>
                    </a:cubicBezTo>
                    <a:cubicBezTo>
                      <a:pt x="24" y="7"/>
                      <a:pt x="25" y="6"/>
                      <a:pt x="25" y="6"/>
                    </a:cubicBezTo>
                    <a:cubicBezTo>
                      <a:pt x="25" y="5"/>
                      <a:pt x="24" y="4"/>
                      <a:pt x="24" y="3"/>
                    </a:cubicBezTo>
                    <a:cubicBezTo>
                      <a:pt x="24" y="3"/>
                      <a:pt x="24" y="3"/>
                      <a:pt x="24" y="2"/>
                    </a:cubicBezTo>
                    <a:cubicBezTo>
                      <a:pt x="26" y="2"/>
                      <a:pt x="27" y="0"/>
                      <a:pt x="29" y="0"/>
                    </a:cubicBezTo>
                    <a:cubicBezTo>
                      <a:pt x="32" y="0"/>
                      <a:pt x="31" y="1"/>
                      <a:pt x="32" y="3"/>
                    </a:cubicBezTo>
                    <a:cubicBezTo>
                      <a:pt x="33" y="3"/>
                      <a:pt x="35" y="3"/>
                      <a:pt x="37" y="3"/>
                    </a:cubicBezTo>
                    <a:cubicBezTo>
                      <a:pt x="37" y="4"/>
                      <a:pt x="37" y="4"/>
                      <a:pt x="37" y="5"/>
                    </a:cubicBezTo>
                    <a:cubicBezTo>
                      <a:pt x="37" y="6"/>
                      <a:pt x="38" y="6"/>
                      <a:pt x="38" y="7"/>
                    </a:cubicBezTo>
                    <a:cubicBezTo>
                      <a:pt x="38" y="8"/>
                      <a:pt x="37" y="8"/>
                      <a:pt x="37" y="8"/>
                    </a:cubicBezTo>
                    <a:cubicBezTo>
                      <a:pt x="37" y="10"/>
                      <a:pt x="37" y="11"/>
                      <a:pt x="39" y="12"/>
                    </a:cubicBezTo>
                    <a:lnTo>
                      <a:pt x="39" y="32"/>
                    </a:lnTo>
                    <a:cubicBezTo>
                      <a:pt x="39" y="33"/>
                      <a:pt x="39" y="33"/>
                      <a:pt x="39" y="34"/>
                    </a:cubicBezTo>
                    <a:cubicBezTo>
                      <a:pt x="39" y="36"/>
                      <a:pt x="40" y="37"/>
                      <a:pt x="37" y="37"/>
                    </a:cubicBezTo>
                    <a:cubicBezTo>
                      <a:pt x="37" y="38"/>
                      <a:pt x="37" y="39"/>
                      <a:pt x="37" y="39"/>
                    </a:cubicBezTo>
                    <a:lnTo>
                      <a:pt x="17" y="28"/>
                    </a:lnTo>
                    <a:cubicBezTo>
                      <a:pt x="16" y="28"/>
                      <a:pt x="16" y="28"/>
                      <a:pt x="16" y="28"/>
                    </a:cubicBezTo>
                    <a:cubicBezTo>
                      <a:pt x="16" y="28"/>
                      <a:pt x="14" y="29"/>
                      <a:pt x="14" y="29"/>
                    </a:cubicBezTo>
                    <a:cubicBezTo>
                      <a:pt x="14" y="30"/>
                      <a:pt x="13" y="30"/>
                      <a:pt x="12" y="30"/>
                    </a:cubicBezTo>
                    <a:cubicBezTo>
                      <a:pt x="12" y="30"/>
                      <a:pt x="10" y="29"/>
                      <a:pt x="10" y="28"/>
                    </a:cubicBezTo>
                    <a:cubicBezTo>
                      <a:pt x="8" y="28"/>
                      <a:pt x="8" y="27"/>
                      <a:pt x="7" y="28"/>
                    </a:cubicBezTo>
                    <a:cubicBezTo>
                      <a:pt x="7" y="24"/>
                      <a:pt x="1" y="26"/>
                      <a:pt x="1" y="22"/>
                    </a:cubicBezTo>
                    <a:cubicBezTo>
                      <a:pt x="1" y="20"/>
                      <a:pt x="1" y="19"/>
                      <a:pt x="1" y="18"/>
                    </a:cubicBezTo>
                    <a:cubicBezTo>
                      <a:pt x="1" y="15"/>
                      <a:pt x="2" y="12"/>
                      <a:pt x="0" y="9"/>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14" name="Freeform 214"/>
              <p:cNvSpPr>
                <a:spLocks/>
              </p:cNvSpPr>
              <p:nvPr/>
            </p:nvSpPr>
            <p:spPr bwMode="auto">
              <a:xfrm>
                <a:off x="2789" y="1873"/>
                <a:ext cx="66" cy="172"/>
              </a:xfrm>
              <a:custGeom>
                <a:avLst/>
                <a:gdLst>
                  <a:gd name="T0" fmla="*/ 4 w 9"/>
                  <a:gd name="T1" fmla="*/ 22 h 22"/>
                  <a:gd name="T2" fmla="*/ 6 w 9"/>
                  <a:gd name="T3" fmla="*/ 16 h 22"/>
                  <a:gd name="T4" fmla="*/ 9 w 9"/>
                  <a:gd name="T5" fmla="*/ 13 h 22"/>
                  <a:gd name="T6" fmla="*/ 5 w 9"/>
                  <a:gd name="T7" fmla="*/ 11 h 22"/>
                  <a:gd name="T8" fmla="*/ 4 w 9"/>
                  <a:gd name="T9" fmla="*/ 10 h 22"/>
                  <a:gd name="T10" fmla="*/ 6 w 9"/>
                  <a:gd name="T11" fmla="*/ 7 h 22"/>
                  <a:gd name="T12" fmla="*/ 4 w 9"/>
                  <a:gd name="T13" fmla="*/ 4 h 22"/>
                  <a:gd name="T14" fmla="*/ 5 w 9"/>
                  <a:gd name="T15" fmla="*/ 4 h 22"/>
                  <a:gd name="T16" fmla="*/ 5 w 9"/>
                  <a:gd name="T17" fmla="*/ 4 h 22"/>
                  <a:gd name="T18" fmla="*/ 5 w 9"/>
                  <a:gd name="T19" fmla="*/ 2 h 22"/>
                  <a:gd name="T20" fmla="*/ 5 w 9"/>
                  <a:gd name="T21" fmla="*/ 2 h 22"/>
                  <a:gd name="T22" fmla="*/ 2 w 9"/>
                  <a:gd name="T23" fmla="*/ 0 h 22"/>
                  <a:gd name="T24" fmla="*/ 1 w 9"/>
                  <a:gd name="T25" fmla="*/ 9 h 22"/>
                  <a:gd name="T26" fmla="*/ 0 w 9"/>
                  <a:gd name="T27" fmla="*/ 12 h 22"/>
                  <a:gd name="T28" fmla="*/ 4 w 9"/>
                  <a:gd name="T29" fmla="*/ 22 h 22"/>
                  <a:gd name="T30" fmla="*/ 4 w 9"/>
                  <a:gd name="T31" fmla="*/ 22 h 22"/>
                  <a:gd name="T32" fmla="*/ 4 w 9"/>
                  <a:gd name="T33" fmla="*/ 22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22"/>
                  <a:gd name="T53" fmla="*/ 9 w 9"/>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22">
                    <a:moveTo>
                      <a:pt x="4" y="22"/>
                    </a:moveTo>
                    <a:cubicBezTo>
                      <a:pt x="5" y="20"/>
                      <a:pt x="7" y="20"/>
                      <a:pt x="6" y="16"/>
                    </a:cubicBezTo>
                    <a:cubicBezTo>
                      <a:pt x="6" y="15"/>
                      <a:pt x="9" y="17"/>
                      <a:pt x="9" y="13"/>
                    </a:cubicBezTo>
                    <a:cubicBezTo>
                      <a:pt x="8" y="13"/>
                      <a:pt x="6" y="11"/>
                      <a:pt x="5" y="11"/>
                    </a:cubicBezTo>
                    <a:cubicBezTo>
                      <a:pt x="5" y="11"/>
                      <a:pt x="4" y="10"/>
                      <a:pt x="4" y="10"/>
                    </a:cubicBezTo>
                    <a:cubicBezTo>
                      <a:pt x="4" y="10"/>
                      <a:pt x="5" y="7"/>
                      <a:pt x="6" y="7"/>
                    </a:cubicBezTo>
                    <a:cubicBezTo>
                      <a:pt x="6" y="6"/>
                      <a:pt x="4" y="5"/>
                      <a:pt x="4" y="4"/>
                    </a:cubicBezTo>
                    <a:cubicBezTo>
                      <a:pt x="4" y="4"/>
                      <a:pt x="5" y="4"/>
                      <a:pt x="5" y="4"/>
                    </a:cubicBezTo>
                    <a:lnTo>
                      <a:pt x="5" y="2"/>
                    </a:lnTo>
                    <a:cubicBezTo>
                      <a:pt x="5" y="2"/>
                      <a:pt x="2" y="1"/>
                      <a:pt x="2" y="0"/>
                    </a:cubicBezTo>
                    <a:cubicBezTo>
                      <a:pt x="2" y="0"/>
                      <a:pt x="0" y="3"/>
                      <a:pt x="1" y="9"/>
                    </a:cubicBezTo>
                    <a:cubicBezTo>
                      <a:pt x="0" y="9"/>
                      <a:pt x="0" y="11"/>
                      <a:pt x="0" y="12"/>
                    </a:cubicBezTo>
                    <a:cubicBezTo>
                      <a:pt x="3" y="15"/>
                      <a:pt x="3" y="17"/>
                      <a:pt x="4" y="22"/>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15" name="Freeform 215"/>
              <p:cNvSpPr>
                <a:spLocks/>
              </p:cNvSpPr>
              <p:nvPr/>
            </p:nvSpPr>
            <p:spPr bwMode="auto">
              <a:xfrm>
                <a:off x="2335" y="2096"/>
                <a:ext cx="168" cy="145"/>
              </a:xfrm>
              <a:custGeom>
                <a:avLst/>
                <a:gdLst>
                  <a:gd name="T0" fmla="*/ 23 w 23"/>
                  <a:gd name="T1" fmla="*/ 5 h 19"/>
                  <a:gd name="T2" fmla="*/ 15 w 23"/>
                  <a:gd name="T3" fmla="*/ 5 h 19"/>
                  <a:gd name="T4" fmla="*/ 14 w 23"/>
                  <a:gd name="T5" fmla="*/ 5 h 19"/>
                  <a:gd name="T6" fmla="*/ 15 w 23"/>
                  <a:gd name="T7" fmla="*/ 12 h 19"/>
                  <a:gd name="T8" fmla="*/ 15 w 23"/>
                  <a:gd name="T9" fmla="*/ 12 h 19"/>
                  <a:gd name="T10" fmla="*/ 11 w 23"/>
                  <a:gd name="T11" fmla="*/ 13 h 19"/>
                  <a:gd name="T12" fmla="*/ 12 w 23"/>
                  <a:gd name="T13" fmla="*/ 15 h 19"/>
                  <a:gd name="T14" fmla="*/ 12 w 23"/>
                  <a:gd name="T15" fmla="*/ 18 h 19"/>
                  <a:gd name="T16" fmla="*/ 12 w 23"/>
                  <a:gd name="T17" fmla="*/ 18 h 19"/>
                  <a:gd name="T18" fmla="*/ 3 w 23"/>
                  <a:gd name="T19" fmla="*/ 18 h 19"/>
                  <a:gd name="T20" fmla="*/ 3 w 23"/>
                  <a:gd name="T21" fmla="*/ 18 h 19"/>
                  <a:gd name="T22" fmla="*/ 2 w 23"/>
                  <a:gd name="T23" fmla="*/ 19 h 19"/>
                  <a:gd name="T24" fmla="*/ 0 w 23"/>
                  <a:gd name="T25" fmla="*/ 19 h 19"/>
                  <a:gd name="T26" fmla="*/ 1 w 23"/>
                  <a:gd name="T27" fmla="*/ 16 h 19"/>
                  <a:gd name="T28" fmla="*/ 3 w 23"/>
                  <a:gd name="T29" fmla="*/ 13 h 19"/>
                  <a:gd name="T30" fmla="*/ 5 w 23"/>
                  <a:gd name="T31" fmla="*/ 11 h 19"/>
                  <a:gd name="T32" fmla="*/ 10 w 23"/>
                  <a:gd name="T33" fmla="*/ 2 h 19"/>
                  <a:gd name="T34" fmla="*/ 11 w 23"/>
                  <a:gd name="T35" fmla="*/ 0 h 19"/>
                  <a:gd name="T36" fmla="*/ 11 w 23"/>
                  <a:gd name="T37" fmla="*/ 0 h 19"/>
                  <a:gd name="T38" fmla="*/ 23 w 23"/>
                  <a:gd name="T39" fmla="*/ 0 h 19"/>
                  <a:gd name="T40" fmla="*/ 23 w 23"/>
                  <a:gd name="T41" fmla="*/ 0 h 19"/>
                  <a:gd name="T42" fmla="*/ 23 w 23"/>
                  <a:gd name="T43" fmla="*/ 5 h 19"/>
                  <a:gd name="T44" fmla="*/ 23 w 23"/>
                  <a:gd name="T45" fmla="*/ 5 h 19"/>
                  <a:gd name="T46" fmla="*/ 23 w 23"/>
                  <a:gd name="T47" fmla="*/ 5 h 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
                  <a:gd name="T73" fmla="*/ 0 h 19"/>
                  <a:gd name="T74" fmla="*/ 23 w 23"/>
                  <a:gd name="T75" fmla="*/ 19 h 1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 h="19">
                    <a:moveTo>
                      <a:pt x="23" y="5"/>
                    </a:moveTo>
                    <a:lnTo>
                      <a:pt x="15" y="5"/>
                    </a:lnTo>
                    <a:lnTo>
                      <a:pt x="14" y="5"/>
                    </a:lnTo>
                    <a:lnTo>
                      <a:pt x="15" y="12"/>
                    </a:lnTo>
                    <a:cubicBezTo>
                      <a:pt x="15" y="12"/>
                      <a:pt x="12" y="13"/>
                      <a:pt x="11" y="13"/>
                    </a:cubicBezTo>
                    <a:cubicBezTo>
                      <a:pt x="11" y="14"/>
                      <a:pt x="11" y="14"/>
                      <a:pt x="12" y="15"/>
                    </a:cubicBezTo>
                    <a:cubicBezTo>
                      <a:pt x="12" y="15"/>
                      <a:pt x="12" y="18"/>
                      <a:pt x="12" y="18"/>
                    </a:cubicBezTo>
                    <a:lnTo>
                      <a:pt x="3" y="18"/>
                    </a:lnTo>
                    <a:cubicBezTo>
                      <a:pt x="3" y="19"/>
                      <a:pt x="3" y="19"/>
                      <a:pt x="2" y="19"/>
                    </a:cubicBezTo>
                    <a:cubicBezTo>
                      <a:pt x="1" y="19"/>
                      <a:pt x="0" y="19"/>
                      <a:pt x="0" y="19"/>
                    </a:cubicBezTo>
                    <a:cubicBezTo>
                      <a:pt x="0" y="17"/>
                      <a:pt x="1" y="17"/>
                      <a:pt x="1" y="16"/>
                    </a:cubicBezTo>
                    <a:cubicBezTo>
                      <a:pt x="3" y="15"/>
                      <a:pt x="2" y="14"/>
                      <a:pt x="3" y="13"/>
                    </a:cubicBezTo>
                    <a:cubicBezTo>
                      <a:pt x="3" y="11"/>
                      <a:pt x="5" y="11"/>
                      <a:pt x="5" y="11"/>
                    </a:cubicBezTo>
                    <a:cubicBezTo>
                      <a:pt x="8" y="8"/>
                      <a:pt x="7" y="3"/>
                      <a:pt x="10" y="2"/>
                    </a:cubicBezTo>
                    <a:cubicBezTo>
                      <a:pt x="10" y="1"/>
                      <a:pt x="10" y="0"/>
                      <a:pt x="11" y="0"/>
                    </a:cubicBezTo>
                    <a:lnTo>
                      <a:pt x="23" y="0"/>
                    </a:lnTo>
                    <a:cubicBezTo>
                      <a:pt x="23" y="0"/>
                      <a:pt x="23" y="4"/>
                      <a:pt x="23" y="5"/>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16" name="Freeform 216"/>
              <p:cNvSpPr>
                <a:spLocks/>
              </p:cNvSpPr>
              <p:nvPr/>
            </p:nvSpPr>
            <p:spPr bwMode="auto">
              <a:xfrm>
                <a:off x="3082" y="2002"/>
                <a:ext cx="204" cy="216"/>
              </a:xfrm>
              <a:custGeom>
                <a:avLst/>
                <a:gdLst>
                  <a:gd name="T0" fmla="*/ 0 w 28"/>
                  <a:gd name="T1" fmla="*/ 0 h 28"/>
                  <a:gd name="T2" fmla="*/ 2 w 28"/>
                  <a:gd name="T3" fmla="*/ 0 h 28"/>
                  <a:gd name="T4" fmla="*/ 7 w 28"/>
                  <a:gd name="T5" fmla="*/ 2 h 28"/>
                  <a:gd name="T6" fmla="*/ 14 w 28"/>
                  <a:gd name="T7" fmla="*/ 0 h 28"/>
                  <a:gd name="T8" fmla="*/ 14 w 28"/>
                  <a:gd name="T9" fmla="*/ 0 h 28"/>
                  <a:gd name="T10" fmla="*/ 17 w 28"/>
                  <a:gd name="T11" fmla="*/ 2 h 28"/>
                  <a:gd name="T12" fmla="*/ 17 w 28"/>
                  <a:gd name="T13" fmla="*/ 2 h 28"/>
                  <a:gd name="T14" fmla="*/ 21 w 28"/>
                  <a:gd name="T15" fmla="*/ 9 h 28"/>
                  <a:gd name="T16" fmla="*/ 22 w 28"/>
                  <a:gd name="T17" fmla="*/ 12 h 28"/>
                  <a:gd name="T18" fmla="*/ 24 w 28"/>
                  <a:gd name="T19" fmla="*/ 17 h 28"/>
                  <a:gd name="T20" fmla="*/ 28 w 28"/>
                  <a:gd name="T21" fmla="*/ 22 h 28"/>
                  <a:gd name="T22" fmla="*/ 27 w 28"/>
                  <a:gd name="T23" fmla="*/ 23 h 28"/>
                  <a:gd name="T24" fmla="*/ 28 w 28"/>
                  <a:gd name="T25" fmla="*/ 25 h 28"/>
                  <a:gd name="T26" fmla="*/ 24 w 28"/>
                  <a:gd name="T27" fmla="*/ 28 h 28"/>
                  <a:gd name="T28" fmla="*/ 24 w 28"/>
                  <a:gd name="T29" fmla="*/ 28 h 28"/>
                  <a:gd name="T30" fmla="*/ 2 w 28"/>
                  <a:gd name="T31" fmla="*/ 28 h 28"/>
                  <a:gd name="T32" fmla="*/ 2 w 28"/>
                  <a:gd name="T33" fmla="*/ 8 h 28"/>
                  <a:gd name="T34" fmla="*/ 2 w 28"/>
                  <a:gd name="T35" fmla="*/ 8 h 28"/>
                  <a:gd name="T36" fmla="*/ 0 w 28"/>
                  <a:gd name="T37" fmla="*/ 4 h 28"/>
                  <a:gd name="T38" fmla="*/ 1 w 28"/>
                  <a:gd name="T39" fmla="*/ 3 h 28"/>
                  <a:gd name="T40" fmla="*/ 0 w 28"/>
                  <a:gd name="T41" fmla="*/ 1 h 28"/>
                  <a:gd name="T42" fmla="*/ 0 w 28"/>
                  <a:gd name="T43" fmla="*/ 0 h 28"/>
                  <a:gd name="T44" fmla="*/ 0 w 28"/>
                  <a:gd name="T45" fmla="*/ 0 h 28"/>
                  <a:gd name="T46" fmla="*/ 0 w 28"/>
                  <a:gd name="T47" fmla="*/ 0 h 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
                  <a:gd name="T73" fmla="*/ 0 h 28"/>
                  <a:gd name="T74" fmla="*/ 28 w 28"/>
                  <a:gd name="T75" fmla="*/ 28 h 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 h="28">
                    <a:moveTo>
                      <a:pt x="0" y="0"/>
                    </a:moveTo>
                    <a:cubicBezTo>
                      <a:pt x="1" y="0"/>
                      <a:pt x="1" y="0"/>
                      <a:pt x="2" y="0"/>
                    </a:cubicBezTo>
                    <a:cubicBezTo>
                      <a:pt x="5" y="0"/>
                      <a:pt x="5" y="2"/>
                      <a:pt x="7" y="2"/>
                    </a:cubicBezTo>
                    <a:cubicBezTo>
                      <a:pt x="10" y="2"/>
                      <a:pt x="11" y="1"/>
                      <a:pt x="14" y="0"/>
                    </a:cubicBezTo>
                    <a:lnTo>
                      <a:pt x="17" y="2"/>
                    </a:lnTo>
                    <a:cubicBezTo>
                      <a:pt x="18" y="6"/>
                      <a:pt x="19" y="8"/>
                      <a:pt x="21" y="9"/>
                    </a:cubicBezTo>
                    <a:cubicBezTo>
                      <a:pt x="21" y="11"/>
                      <a:pt x="21" y="12"/>
                      <a:pt x="22" y="12"/>
                    </a:cubicBezTo>
                    <a:cubicBezTo>
                      <a:pt x="23" y="13"/>
                      <a:pt x="24" y="15"/>
                      <a:pt x="24" y="17"/>
                    </a:cubicBezTo>
                    <a:cubicBezTo>
                      <a:pt x="24" y="18"/>
                      <a:pt x="27" y="21"/>
                      <a:pt x="28" y="22"/>
                    </a:cubicBezTo>
                    <a:cubicBezTo>
                      <a:pt x="27" y="22"/>
                      <a:pt x="27" y="22"/>
                      <a:pt x="27" y="23"/>
                    </a:cubicBezTo>
                    <a:cubicBezTo>
                      <a:pt x="28" y="24"/>
                      <a:pt x="27" y="24"/>
                      <a:pt x="28" y="25"/>
                    </a:cubicBezTo>
                    <a:cubicBezTo>
                      <a:pt x="27" y="26"/>
                      <a:pt x="24" y="28"/>
                      <a:pt x="24" y="28"/>
                    </a:cubicBezTo>
                    <a:lnTo>
                      <a:pt x="2" y="28"/>
                    </a:lnTo>
                    <a:lnTo>
                      <a:pt x="2" y="8"/>
                    </a:lnTo>
                    <a:cubicBezTo>
                      <a:pt x="0" y="7"/>
                      <a:pt x="0" y="6"/>
                      <a:pt x="0" y="4"/>
                    </a:cubicBezTo>
                    <a:cubicBezTo>
                      <a:pt x="0" y="4"/>
                      <a:pt x="1" y="4"/>
                      <a:pt x="1" y="3"/>
                    </a:cubicBezTo>
                    <a:cubicBezTo>
                      <a:pt x="1" y="2"/>
                      <a:pt x="0" y="2"/>
                      <a:pt x="0" y="1"/>
                    </a:cubicBezTo>
                    <a:cubicBezTo>
                      <a:pt x="0" y="0"/>
                      <a:pt x="0" y="0"/>
                      <a:pt x="0" y="0"/>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17" name="Freeform 217"/>
              <p:cNvSpPr>
                <a:spLocks/>
              </p:cNvSpPr>
              <p:nvPr/>
            </p:nvSpPr>
            <p:spPr bwMode="auto">
              <a:xfrm>
                <a:off x="2307" y="1271"/>
                <a:ext cx="145" cy="62"/>
              </a:xfrm>
              <a:custGeom>
                <a:avLst/>
                <a:gdLst>
                  <a:gd name="T0" fmla="*/ 2 w 20"/>
                  <a:gd name="T1" fmla="*/ 2 h 8"/>
                  <a:gd name="T2" fmla="*/ 2 w 20"/>
                  <a:gd name="T3" fmla="*/ 3 h 8"/>
                  <a:gd name="T4" fmla="*/ 2 w 20"/>
                  <a:gd name="T5" fmla="*/ 1 h 8"/>
                  <a:gd name="T6" fmla="*/ 4 w 20"/>
                  <a:gd name="T7" fmla="*/ 1 h 8"/>
                  <a:gd name="T8" fmla="*/ 4 w 20"/>
                  <a:gd name="T9" fmla="*/ 1 h 8"/>
                  <a:gd name="T10" fmla="*/ 4 w 20"/>
                  <a:gd name="T11" fmla="*/ 1 h 8"/>
                  <a:gd name="T12" fmla="*/ 4 w 20"/>
                  <a:gd name="T13" fmla="*/ 1 h 8"/>
                  <a:gd name="T14" fmla="*/ 3 w 20"/>
                  <a:gd name="T15" fmla="*/ 0 h 8"/>
                  <a:gd name="T16" fmla="*/ 7 w 20"/>
                  <a:gd name="T17" fmla="*/ 3 h 8"/>
                  <a:gd name="T18" fmla="*/ 10 w 20"/>
                  <a:gd name="T19" fmla="*/ 1 h 8"/>
                  <a:gd name="T20" fmla="*/ 10 w 20"/>
                  <a:gd name="T21" fmla="*/ 1 h 8"/>
                  <a:gd name="T22" fmla="*/ 10 w 20"/>
                  <a:gd name="T23" fmla="*/ 1 h 8"/>
                  <a:gd name="T24" fmla="*/ 13 w 20"/>
                  <a:gd name="T25" fmla="*/ 1 h 8"/>
                  <a:gd name="T26" fmla="*/ 16 w 20"/>
                  <a:gd name="T27" fmla="*/ 0 h 8"/>
                  <a:gd name="T28" fmla="*/ 16 w 20"/>
                  <a:gd name="T29" fmla="*/ 0 h 8"/>
                  <a:gd name="T30" fmla="*/ 17 w 20"/>
                  <a:gd name="T31" fmla="*/ 1 h 8"/>
                  <a:gd name="T32" fmla="*/ 19 w 20"/>
                  <a:gd name="T33" fmla="*/ 1 h 8"/>
                  <a:gd name="T34" fmla="*/ 19 w 20"/>
                  <a:gd name="T35" fmla="*/ 1 h 8"/>
                  <a:gd name="T36" fmla="*/ 20 w 20"/>
                  <a:gd name="T37" fmla="*/ 3 h 8"/>
                  <a:gd name="T38" fmla="*/ 19 w 20"/>
                  <a:gd name="T39" fmla="*/ 5 h 8"/>
                  <a:gd name="T40" fmla="*/ 17 w 20"/>
                  <a:gd name="T41" fmla="*/ 6 h 8"/>
                  <a:gd name="T42" fmla="*/ 9 w 20"/>
                  <a:gd name="T43" fmla="*/ 8 h 8"/>
                  <a:gd name="T44" fmla="*/ 8 w 20"/>
                  <a:gd name="T45" fmla="*/ 8 h 8"/>
                  <a:gd name="T46" fmla="*/ 7 w 20"/>
                  <a:gd name="T47" fmla="*/ 7 h 8"/>
                  <a:gd name="T48" fmla="*/ 4 w 20"/>
                  <a:gd name="T49" fmla="*/ 5 h 8"/>
                  <a:gd name="T50" fmla="*/ 0 w 20"/>
                  <a:gd name="T51" fmla="*/ 5 h 8"/>
                  <a:gd name="T52" fmla="*/ 0 w 20"/>
                  <a:gd name="T53" fmla="*/ 5 h 8"/>
                  <a:gd name="T54" fmla="*/ 0 w 20"/>
                  <a:gd name="T55" fmla="*/ 3 h 8"/>
                  <a:gd name="T56" fmla="*/ 0 w 20"/>
                  <a:gd name="T57" fmla="*/ 3 h 8"/>
                  <a:gd name="T58" fmla="*/ 4 w 20"/>
                  <a:gd name="T59" fmla="*/ 3 h 8"/>
                  <a:gd name="T60" fmla="*/ 0 w 20"/>
                  <a:gd name="T61" fmla="*/ 3 h 8"/>
                  <a:gd name="T62" fmla="*/ 2 w 20"/>
                  <a:gd name="T63" fmla="*/ 2 h 8"/>
                  <a:gd name="T64" fmla="*/ 2 w 20"/>
                  <a:gd name="T65" fmla="*/ 2 h 8"/>
                  <a:gd name="T66" fmla="*/ 2 w 20"/>
                  <a:gd name="T67" fmla="*/ 2 h 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
                  <a:gd name="T103" fmla="*/ 0 h 8"/>
                  <a:gd name="T104" fmla="*/ 20 w 20"/>
                  <a:gd name="T105" fmla="*/ 8 h 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 h="8">
                    <a:moveTo>
                      <a:pt x="2" y="2"/>
                    </a:moveTo>
                    <a:cubicBezTo>
                      <a:pt x="2" y="2"/>
                      <a:pt x="2" y="2"/>
                      <a:pt x="2" y="3"/>
                    </a:cubicBezTo>
                    <a:cubicBezTo>
                      <a:pt x="2" y="2"/>
                      <a:pt x="2" y="2"/>
                      <a:pt x="2" y="1"/>
                    </a:cubicBezTo>
                    <a:cubicBezTo>
                      <a:pt x="3" y="1"/>
                      <a:pt x="4" y="1"/>
                      <a:pt x="4" y="1"/>
                    </a:cubicBezTo>
                    <a:cubicBezTo>
                      <a:pt x="4" y="1"/>
                      <a:pt x="3" y="0"/>
                      <a:pt x="3" y="0"/>
                    </a:cubicBezTo>
                    <a:cubicBezTo>
                      <a:pt x="5" y="0"/>
                      <a:pt x="5" y="3"/>
                      <a:pt x="7" y="3"/>
                    </a:cubicBezTo>
                    <a:cubicBezTo>
                      <a:pt x="8" y="3"/>
                      <a:pt x="9" y="1"/>
                      <a:pt x="10" y="1"/>
                    </a:cubicBezTo>
                    <a:cubicBezTo>
                      <a:pt x="10" y="1"/>
                      <a:pt x="10" y="1"/>
                      <a:pt x="10" y="1"/>
                    </a:cubicBezTo>
                    <a:lnTo>
                      <a:pt x="13" y="1"/>
                    </a:lnTo>
                    <a:lnTo>
                      <a:pt x="16" y="0"/>
                    </a:lnTo>
                    <a:cubicBezTo>
                      <a:pt x="16" y="0"/>
                      <a:pt x="17" y="1"/>
                      <a:pt x="17" y="1"/>
                    </a:cubicBezTo>
                    <a:cubicBezTo>
                      <a:pt x="18" y="1"/>
                      <a:pt x="18" y="1"/>
                      <a:pt x="19" y="1"/>
                    </a:cubicBezTo>
                    <a:cubicBezTo>
                      <a:pt x="19" y="1"/>
                      <a:pt x="19" y="1"/>
                      <a:pt x="19" y="1"/>
                    </a:cubicBezTo>
                    <a:cubicBezTo>
                      <a:pt x="19" y="2"/>
                      <a:pt x="20" y="2"/>
                      <a:pt x="20" y="3"/>
                    </a:cubicBezTo>
                    <a:cubicBezTo>
                      <a:pt x="20" y="4"/>
                      <a:pt x="19" y="5"/>
                      <a:pt x="19" y="5"/>
                    </a:cubicBezTo>
                    <a:cubicBezTo>
                      <a:pt x="18" y="6"/>
                      <a:pt x="17" y="6"/>
                      <a:pt x="17" y="6"/>
                    </a:cubicBezTo>
                    <a:cubicBezTo>
                      <a:pt x="14" y="6"/>
                      <a:pt x="12" y="8"/>
                      <a:pt x="9" y="8"/>
                    </a:cubicBezTo>
                    <a:cubicBezTo>
                      <a:pt x="8" y="8"/>
                      <a:pt x="8" y="8"/>
                      <a:pt x="8" y="8"/>
                    </a:cubicBezTo>
                    <a:cubicBezTo>
                      <a:pt x="8" y="7"/>
                      <a:pt x="7" y="8"/>
                      <a:pt x="7" y="7"/>
                    </a:cubicBezTo>
                    <a:cubicBezTo>
                      <a:pt x="5" y="7"/>
                      <a:pt x="3" y="6"/>
                      <a:pt x="4" y="5"/>
                    </a:cubicBezTo>
                    <a:cubicBezTo>
                      <a:pt x="3" y="5"/>
                      <a:pt x="1" y="4"/>
                      <a:pt x="0" y="5"/>
                    </a:cubicBezTo>
                    <a:lnTo>
                      <a:pt x="0" y="3"/>
                    </a:lnTo>
                    <a:cubicBezTo>
                      <a:pt x="2" y="3"/>
                      <a:pt x="3" y="4"/>
                      <a:pt x="4" y="3"/>
                    </a:cubicBezTo>
                    <a:cubicBezTo>
                      <a:pt x="3" y="3"/>
                      <a:pt x="2" y="3"/>
                      <a:pt x="0" y="3"/>
                    </a:cubicBezTo>
                    <a:cubicBezTo>
                      <a:pt x="1" y="3"/>
                      <a:pt x="1" y="2"/>
                      <a:pt x="2" y="2"/>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18" name="Freeform 218"/>
              <p:cNvSpPr>
                <a:spLocks/>
              </p:cNvSpPr>
              <p:nvPr/>
            </p:nvSpPr>
            <p:spPr bwMode="auto">
              <a:xfrm>
                <a:off x="2855" y="1862"/>
                <a:ext cx="51" cy="35"/>
              </a:xfrm>
              <a:custGeom>
                <a:avLst/>
                <a:gdLst>
                  <a:gd name="T0" fmla="*/ 4 w 7"/>
                  <a:gd name="T1" fmla="*/ 0 h 5"/>
                  <a:gd name="T2" fmla="*/ 5 w 7"/>
                  <a:gd name="T3" fmla="*/ 1 h 5"/>
                  <a:gd name="T4" fmla="*/ 5 w 7"/>
                  <a:gd name="T5" fmla="*/ 1 h 5"/>
                  <a:gd name="T6" fmla="*/ 6 w 7"/>
                  <a:gd name="T7" fmla="*/ 0 h 5"/>
                  <a:gd name="T8" fmla="*/ 7 w 7"/>
                  <a:gd name="T9" fmla="*/ 0 h 5"/>
                  <a:gd name="T10" fmla="*/ 7 w 7"/>
                  <a:gd name="T11" fmla="*/ 0 h 5"/>
                  <a:gd name="T12" fmla="*/ 7 w 7"/>
                  <a:gd name="T13" fmla="*/ 5 h 5"/>
                  <a:gd name="T14" fmla="*/ 7 w 7"/>
                  <a:gd name="T15" fmla="*/ 5 h 5"/>
                  <a:gd name="T16" fmla="*/ 4 w 7"/>
                  <a:gd name="T17" fmla="*/ 3 h 5"/>
                  <a:gd name="T18" fmla="*/ 3 w 7"/>
                  <a:gd name="T19" fmla="*/ 3 h 5"/>
                  <a:gd name="T20" fmla="*/ 0 w 7"/>
                  <a:gd name="T21" fmla="*/ 0 h 5"/>
                  <a:gd name="T22" fmla="*/ 0 w 7"/>
                  <a:gd name="T23" fmla="*/ 0 h 5"/>
                  <a:gd name="T24" fmla="*/ 4 w 7"/>
                  <a:gd name="T25" fmla="*/ 0 h 5"/>
                  <a:gd name="T26" fmla="*/ 4 w 7"/>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5"/>
                  <a:gd name="T44" fmla="*/ 7 w 7"/>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5">
                    <a:moveTo>
                      <a:pt x="4" y="0"/>
                    </a:moveTo>
                    <a:lnTo>
                      <a:pt x="5" y="1"/>
                    </a:lnTo>
                    <a:cubicBezTo>
                      <a:pt x="5" y="0"/>
                      <a:pt x="6" y="0"/>
                      <a:pt x="6" y="0"/>
                    </a:cubicBezTo>
                    <a:cubicBezTo>
                      <a:pt x="6" y="0"/>
                      <a:pt x="7" y="0"/>
                      <a:pt x="7" y="0"/>
                    </a:cubicBezTo>
                    <a:lnTo>
                      <a:pt x="7" y="5"/>
                    </a:lnTo>
                    <a:cubicBezTo>
                      <a:pt x="6" y="5"/>
                      <a:pt x="4" y="4"/>
                      <a:pt x="4" y="3"/>
                    </a:cubicBezTo>
                    <a:cubicBezTo>
                      <a:pt x="4" y="3"/>
                      <a:pt x="3" y="3"/>
                      <a:pt x="3" y="3"/>
                    </a:cubicBezTo>
                    <a:cubicBezTo>
                      <a:pt x="2" y="3"/>
                      <a:pt x="0" y="1"/>
                      <a:pt x="0" y="0"/>
                    </a:cubicBezTo>
                    <a:lnTo>
                      <a:pt x="4" y="0"/>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19" name="Freeform 219"/>
              <p:cNvSpPr>
                <a:spLocks/>
              </p:cNvSpPr>
              <p:nvPr/>
            </p:nvSpPr>
            <p:spPr bwMode="auto">
              <a:xfrm>
                <a:off x="3051" y="1920"/>
                <a:ext cx="47" cy="16"/>
              </a:xfrm>
              <a:custGeom>
                <a:avLst/>
                <a:gdLst>
                  <a:gd name="T0" fmla="*/ 0 w 7"/>
                  <a:gd name="T1" fmla="*/ 0 h 2"/>
                  <a:gd name="T2" fmla="*/ 7 w 7"/>
                  <a:gd name="T3" fmla="*/ 0 h 2"/>
                  <a:gd name="T4" fmla="*/ 7 w 7"/>
                  <a:gd name="T5" fmla="*/ 1 h 2"/>
                  <a:gd name="T6" fmla="*/ 4 w 7"/>
                  <a:gd name="T7" fmla="*/ 2 h 2"/>
                  <a:gd name="T8" fmla="*/ 0 w 7"/>
                  <a:gd name="T9" fmla="*/ 1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cubicBezTo>
                      <a:pt x="2" y="0"/>
                      <a:pt x="5" y="1"/>
                      <a:pt x="7" y="0"/>
                    </a:cubicBezTo>
                    <a:cubicBezTo>
                      <a:pt x="7" y="0"/>
                      <a:pt x="7" y="0"/>
                      <a:pt x="7" y="1"/>
                    </a:cubicBezTo>
                    <a:cubicBezTo>
                      <a:pt x="5" y="2"/>
                      <a:pt x="4" y="2"/>
                      <a:pt x="4" y="2"/>
                    </a:cubicBezTo>
                    <a:cubicBezTo>
                      <a:pt x="2" y="2"/>
                      <a:pt x="1" y="1"/>
                      <a:pt x="0" y="1"/>
                    </a:cubicBezTo>
                    <a:lnTo>
                      <a:pt x="0" y="0"/>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20" name="Freeform 220"/>
              <p:cNvSpPr>
                <a:spLocks/>
              </p:cNvSpPr>
              <p:nvPr/>
            </p:nvSpPr>
            <p:spPr bwMode="auto">
              <a:xfrm>
                <a:off x="2785" y="1791"/>
                <a:ext cx="19" cy="59"/>
              </a:xfrm>
              <a:custGeom>
                <a:avLst/>
                <a:gdLst>
                  <a:gd name="T0" fmla="*/ 0 w 3"/>
                  <a:gd name="T1" fmla="*/ 2 h 8"/>
                  <a:gd name="T2" fmla="*/ 2 w 3"/>
                  <a:gd name="T3" fmla="*/ 0 h 8"/>
                  <a:gd name="T4" fmla="*/ 3 w 3"/>
                  <a:gd name="T5" fmla="*/ 3 h 8"/>
                  <a:gd name="T6" fmla="*/ 3 w 3"/>
                  <a:gd name="T7" fmla="*/ 3 h 8"/>
                  <a:gd name="T8" fmla="*/ 3 w 3"/>
                  <a:gd name="T9" fmla="*/ 5 h 8"/>
                  <a:gd name="T10" fmla="*/ 3 w 3"/>
                  <a:gd name="T11" fmla="*/ 5 h 8"/>
                  <a:gd name="T12" fmla="*/ 2 w 3"/>
                  <a:gd name="T13" fmla="*/ 8 h 8"/>
                  <a:gd name="T14" fmla="*/ 0 w 3"/>
                  <a:gd name="T15" fmla="*/ 2 h 8"/>
                  <a:gd name="T16" fmla="*/ 0 w 3"/>
                  <a:gd name="T17" fmla="*/ 2 h 8"/>
                  <a:gd name="T18" fmla="*/ 0 w 3"/>
                  <a:gd name="T19" fmla="*/ 2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8"/>
                  <a:gd name="T32" fmla="*/ 3 w 3"/>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8">
                    <a:moveTo>
                      <a:pt x="0" y="2"/>
                    </a:moveTo>
                    <a:cubicBezTo>
                      <a:pt x="1" y="2"/>
                      <a:pt x="1" y="1"/>
                      <a:pt x="2" y="0"/>
                    </a:cubicBezTo>
                    <a:cubicBezTo>
                      <a:pt x="3" y="1"/>
                      <a:pt x="3" y="2"/>
                      <a:pt x="3" y="3"/>
                    </a:cubicBezTo>
                    <a:lnTo>
                      <a:pt x="3" y="5"/>
                    </a:lnTo>
                    <a:cubicBezTo>
                      <a:pt x="3" y="6"/>
                      <a:pt x="2" y="6"/>
                      <a:pt x="2" y="8"/>
                    </a:cubicBezTo>
                    <a:cubicBezTo>
                      <a:pt x="0" y="6"/>
                      <a:pt x="0" y="4"/>
                      <a:pt x="0" y="2"/>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21" name="Freeform 221"/>
              <p:cNvSpPr>
                <a:spLocks/>
              </p:cNvSpPr>
              <p:nvPr/>
            </p:nvSpPr>
            <p:spPr bwMode="auto">
              <a:xfrm>
                <a:off x="2789" y="1756"/>
                <a:ext cx="7" cy="31"/>
              </a:xfrm>
              <a:custGeom>
                <a:avLst/>
                <a:gdLst>
                  <a:gd name="T0" fmla="*/ 0 w 1"/>
                  <a:gd name="T1" fmla="*/ 1 h 4"/>
                  <a:gd name="T2" fmla="*/ 1 w 1"/>
                  <a:gd name="T3" fmla="*/ 0 h 4"/>
                  <a:gd name="T4" fmla="*/ 1 w 1"/>
                  <a:gd name="T5" fmla="*/ 4 h 4"/>
                  <a:gd name="T6" fmla="*/ 0 w 1"/>
                  <a:gd name="T7" fmla="*/ 4 h 4"/>
                  <a:gd name="T8" fmla="*/ 0 w 1"/>
                  <a:gd name="T9" fmla="*/ 3 h 4"/>
                  <a:gd name="T10" fmla="*/ 0 w 1"/>
                  <a:gd name="T11" fmla="*/ 1 h 4"/>
                  <a:gd name="T12" fmla="*/ 0 w 1"/>
                  <a:gd name="T13" fmla="*/ 1 h 4"/>
                  <a:gd name="T14" fmla="*/ 0 w 1"/>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4"/>
                  <a:gd name="T26" fmla="*/ 1 w 1"/>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4">
                    <a:moveTo>
                      <a:pt x="0" y="1"/>
                    </a:moveTo>
                    <a:cubicBezTo>
                      <a:pt x="0" y="1"/>
                      <a:pt x="1" y="0"/>
                      <a:pt x="1" y="0"/>
                    </a:cubicBezTo>
                    <a:cubicBezTo>
                      <a:pt x="1" y="1"/>
                      <a:pt x="1" y="4"/>
                      <a:pt x="1" y="4"/>
                    </a:cubicBezTo>
                    <a:cubicBezTo>
                      <a:pt x="1" y="4"/>
                      <a:pt x="1" y="4"/>
                      <a:pt x="0" y="4"/>
                    </a:cubicBezTo>
                    <a:cubicBezTo>
                      <a:pt x="0" y="4"/>
                      <a:pt x="0" y="4"/>
                      <a:pt x="0" y="3"/>
                    </a:cubicBezTo>
                    <a:cubicBezTo>
                      <a:pt x="0" y="3"/>
                      <a:pt x="0" y="1"/>
                      <a:pt x="0" y="1"/>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22" name="Freeform 222"/>
              <p:cNvSpPr>
                <a:spLocks/>
              </p:cNvSpPr>
              <p:nvPr/>
            </p:nvSpPr>
            <p:spPr bwMode="auto">
              <a:xfrm>
                <a:off x="2910" y="1443"/>
                <a:ext cx="16" cy="19"/>
              </a:xfrm>
              <a:custGeom>
                <a:avLst/>
                <a:gdLst>
                  <a:gd name="T0" fmla="*/ 0 w 2"/>
                  <a:gd name="T1" fmla="*/ 1 h 3"/>
                  <a:gd name="T2" fmla="*/ 1 w 2"/>
                  <a:gd name="T3" fmla="*/ 0 h 3"/>
                  <a:gd name="T4" fmla="*/ 2 w 2"/>
                  <a:gd name="T5" fmla="*/ 0 h 3"/>
                  <a:gd name="T6" fmla="*/ 0 w 2"/>
                  <a:gd name="T7" fmla="*/ 1 h 3"/>
                  <a:gd name="T8" fmla="*/ 0 w 2"/>
                  <a:gd name="T9" fmla="*/ 1 h 3"/>
                  <a:gd name="T10" fmla="*/ 0 w 2"/>
                  <a:gd name="T11" fmla="*/ 1 h 3"/>
                  <a:gd name="T12" fmla="*/ 0 60000 65536"/>
                  <a:gd name="T13" fmla="*/ 0 60000 65536"/>
                  <a:gd name="T14" fmla="*/ 0 60000 65536"/>
                  <a:gd name="T15" fmla="*/ 0 60000 65536"/>
                  <a:gd name="T16" fmla="*/ 0 60000 65536"/>
                  <a:gd name="T17" fmla="*/ 0 60000 65536"/>
                  <a:gd name="T18" fmla="*/ 0 w 2"/>
                  <a:gd name="T19" fmla="*/ 0 h 3"/>
                  <a:gd name="T20" fmla="*/ 2 w 2"/>
                  <a:gd name="T21" fmla="*/ 3 h 3"/>
                </a:gdLst>
                <a:ahLst/>
                <a:cxnLst>
                  <a:cxn ang="T12">
                    <a:pos x="T0" y="T1"/>
                  </a:cxn>
                  <a:cxn ang="T13">
                    <a:pos x="T2" y="T3"/>
                  </a:cxn>
                  <a:cxn ang="T14">
                    <a:pos x="T4" y="T5"/>
                  </a:cxn>
                  <a:cxn ang="T15">
                    <a:pos x="T6" y="T7"/>
                  </a:cxn>
                  <a:cxn ang="T16">
                    <a:pos x="T8" y="T9"/>
                  </a:cxn>
                  <a:cxn ang="T17">
                    <a:pos x="T10" y="T11"/>
                  </a:cxn>
                </a:cxnLst>
                <a:rect l="T18" t="T19" r="T20" b="T21"/>
                <a:pathLst>
                  <a:path w="2" h="3">
                    <a:moveTo>
                      <a:pt x="0" y="1"/>
                    </a:moveTo>
                    <a:cubicBezTo>
                      <a:pt x="0" y="1"/>
                      <a:pt x="1" y="0"/>
                      <a:pt x="1" y="0"/>
                    </a:cubicBezTo>
                    <a:cubicBezTo>
                      <a:pt x="1" y="0"/>
                      <a:pt x="2" y="0"/>
                      <a:pt x="2" y="0"/>
                    </a:cubicBezTo>
                    <a:cubicBezTo>
                      <a:pt x="2" y="1"/>
                      <a:pt x="1" y="3"/>
                      <a:pt x="0" y="1"/>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23" name="Freeform 223"/>
              <p:cNvSpPr>
                <a:spLocks/>
              </p:cNvSpPr>
              <p:nvPr/>
            </p:nvSpPr>
            <p:spPr bwMode="auto">
              <a:xfrm>
                <a:off x="3270" y="1204"/>
                <a:ext cx="39" cy="31"/>
              </a:xfrm>
              <a:custGeom>
                <a:avLst/>
                <a:gdLst>
                  <a:gd name="T0" fmla="*/ 3 w 5"/>
                  <a:gd name="T1" fmla="*/ 1 h 4"/>
                  <a:gd name="T2" fmla="*/ 5 w 5"/>
                  <a:gd name="T3" fmla="*/ 3 h 4"/>
                  <a:gd name="T4" fmla="*/ 1 w 5"/>
                  <a:gd name="T5" fmla="*/ 3 h 4"/>
                  <a:gd name="T6" fmla="*/ 3 w 5"/>
                  <a:gd name="T7" fmla="*/ 1 h 4"/>
                  <a:gd name="T8" fmla="*/ 3 w 5"/>
                  <a:gd name="T9" fmla="*/ 1 h 4"/>
                  <a:gd name="T10" fmla="*/ 3 w 5"/>
                  <a:gd name="T11" fmla="*/ 1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3" y="1"/>
                    </a:moveTo>
                    <a:cubicBezTo>
                      <a:pt x="4" y="0"/>
                      <a:pt x="4" y="2"/>
                      <a:pt x="5" y="3"/>
                    </a:cubicBezTo>
                    <a:cubicBezTo>
                      <a:pt x="5" y="3"/>
                      <a:pt x="3" y="4"/>
                      <a:pt x="1" y="3"/>
                    </a:cubicBezTo>
                    <a:cubicBezTo>
                      <a:pt x="0" y="3"/>
                      <a:pt x="3" y="2"/>
                      <a:pt x="3" y="1"/>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24" name="Freeform 224"/>
              <p:cNvSpPr>
                <a:spLocks/>
              </p:cNvSpPr>
              <p:nvPr/>
            </p:nvSpPr>
            <p:spPr bwMode="auto">
              <a:xfrm>
                <a:off x="3309" y="1083"/>
                <a:ext cx="164" cy="113"/>
              </a:xfrm>
              <a:custGeom>
                <a:avLst/>
                <a:gdLst>
                  <a:gd name="T0" fmla="*/ 12 w 23"/>
                  <a:gd name="T1" fmla="*/ 1 h 15"/>
                  <a:gd name="T2" fmla="*/ 13 w 23"/>
                  <a:gd name="T3" fmla="*/ 1 h 15"/>
                  <a:gd name="T4" fmla="*/ 13 w 23"/>
                  <a:gd name="T5" fmla="*/ 1 h 15"/>
                  <a:gd name="T6" fmla="*/ 19 w 23"/>
                  <a:gd name="T7" fmla="*/ 0 h 15"/>
                  <a:gd name="T8" fmla="*/ 19 w 23"/>
                  <a:gd name="T9" fmla="*/ 0 h 15"/>
                  <a:gd name="T10" fmla="*/ 22 w 23"/>
                  <a:gd name="T11" fmla="*/ 0 h 15"/>
                  <a:gd name="T12" fmla="*/ 22 w 23"/>
                  <a:gd name="T13" fmla="*/ 0 h 15"/>
                  <a:gd name="T14" fmla="*/ 23 w 23"/>
                  <a:gd name="T15" fmla="*/ 1 h 15"/>
                  <a:gd name="T16" fmla="*/ 15 w 23"/>
                  <a:gd name="T17" fmla="*/ 4 h 15"/>
                  <a:gd name="T18" fmla="*/ 8 w 23"/>
                  <a:gd name="T19" fmla="*/ 6 h 15"/>
                  <a:gd name="T20" fmla="*/ 7 w 23"/>
                  <a:gd name="T21" fmla="*/ 6 h 15"/>
                  <a:gd name="T22" fmla="*/ 8 w 23"/>
                  <a:gd name="T23" fmla="*/ 7 h 15"/>
                  <a:gd name="T24" fmla="*/ 7 w 23"/>
                  <a:gd name="T25" fmla="*/ 8 h 15"/>
                  <a:gd name="T26" fmla="*/ 6 w 23"/>
                  <a:gd name="T27" fmla="*/ 10 h 15"/>
                  <a:gd name="T28" fmla="*/ 12 w 23"/>
                  <a:gd name="T29" fmla="*/ 14 h 15"/>
                  <a:gd name="T30" fmla="*/ 7 w 23"/>
                  <a:gd name="T31" fmla="*/ 14 h 15"/>
                  <a:gd name="T32" fmla="*/ 5 w 23"/>
                  <a:gd name="T33" fmla="*/ 13 h 15"/>
                  <a:gd name="T34" fmla="*/ 3 w 23"/>
                  <a:gd name="T35" fmla="*/ 13 h 15"/>
                  <a:gd name="T36" fmla="*/ 3 w 23"/>
                  <a:gd name="T37" fmla="*/ 14 h 15"/>
                  <a:gd name="T38" fmla="*/ 0 w 23"/>
                  <a:gd name="T39" fmla="*/ 11 h 15"/>
                  <a:gd name="T40" fmla="*/ 1 w 23"/>
                  <a:gd name="T41" fmla="*/ 10 h 15"/>
                  <a:gd name="T42" fmla="*/ 1 w 23"/>
                  <a:gd name="T43" fmla="*/ 8 h 15"/>
                  <a:gd name="T44" fmla="*/ 7 w 23"/>
                  <a:gd name="T45" fmla="*/ 8 h 15"/>
                  <a:gd name="T46" fmla="*/ 2 w 23"/>
                  <a:gd name="T47" fmla="*/ 7 h 15"/>
                  <a:gd name="T48" fmla="*/ 5 w 23"/>
                  <a:gd name="T49" fmla="*/ 5 h 15"/>
                  <a:gd name="T50" fmla="*/ 4 w 23"/>
                  <a:gd name="T51" fmla="*/ 4 h 15"/>
                  <a:gd name="T52" fmla="*/ 12 w 23"/>
                  <a:gd name="T53" fmla="*/ 1 h 15"/>
                  <a:gd name="T54" fmla="*/ 12 w 23"/>
                  <a:gd name="T55" fmla="*/ 1 h 15"/>
                  <a:gd name="T56" fmla="*/ 12 w 23"/>
                  <a:gd name="T57" fmla="*/ 1 h 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15"/>
                  <a:gd name="T89" fmla="*/ 23 w 23"/>
                  <a:gd name="T90" fmla="*/ 15 h 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15">
                    <a:moveTo>
                      <a:pt x="12" y="1"/>
                    </a:moveTo>
                    <a:lnTo>
                      <a:pt x="13" y="1"/>
                    </a:lnTo>
                    <a:cubicBezTo>
                      <a:pt x="15" y="0"/>
                      <a:pt x="17" y="2"/>
                      <a:pt x="19" y="0"/>
                    </a:cubicBezTo>
                    <a:lnTo>
                      <a:pt x="22" y="0"/>
                    </a:lnTo>
                    <a:cubicBezTo>
                      <a:pt x="22" y="0"/>
                      <a:pt x="23" y="1"/>
                      <a:pt x="23" y="1"/>
                    </a:cubicBezTo>
                    <a:cubicBezTo>
                      <a:pt x="21" y="2"/>
                      <a:pt x="17" y="4"/>
                      <a:pt x="15" y="4"/>
                    </a:cubicBezTo>
                    <a:cubicBezTo>
                      <a:pt x="12" y="4"/>
                      <a:pt x="10" y="7"/>
                      <a:pt x="8" y="6"/>
                    </a:cubicBezTo>
                    <a:cubicBezTo>
                      <a:pt x="8" y="6"/>
                      <a:pt x="7" y="6"/>
                      <a:pt x="7" y="6"/>
                    </a:cubicBezTo>
                    <a:cubicBezTo>
                      <a:pt x="7" y="7"/>
                      <a:pt x="8" y="7"/>
                      <a:pt x="8" y="7"/>
                    </a:cubicBezTo>
                    <a:cubicBezTo>
                      <a:pt x="8" y="7"/>
                      <a:pt x="7" y="8"/>
                      <a:pt x="7" y="8"/>
                    </a:cubicBezTo>
                    <a:cubicBezTo>
                      <a:pt x="7" y="9"/>
                      <a:pt x="6" y="9"/>
                      <a:pt x="6" y="10"/>
                    </a:cubicBezTo>
                    <a:cubicBezTo>
                      <a:pt x="6" y="11"/>
                      <a:pt x="10" y="14"/>
                      <a:pt x="12" y="14"/>
                    </a:cubicBezTo>
                    <a:cubicBezTo>
                      <a:pt x="10" y="15"/>
                      <a:pt x="8" y="14"/>
                      <a:pt x="7" y="14"/>
                    </a:cubicBezTo>
                    <a:cubicBezTo>
                      <a:pt x="5" y="14"/>
                      <a:pt x="5" y="14"/>
                      <a:pt x="5" y="13"/>
                    </a:cubicBezTo>
                    <a:cubicBezTo>
                      <a:pt x="5" y="13"/>
                      <a:pt x="4" y="13"/>
                      <a:pt x="3" y="13"/>
                    </a:cubicBezTo>
                    <a:cubicBezTo>
                      <a:pt x="3" y="13"/>
                      <a:pt x="3" y="14"/>
                      <a:pt x="3" y="14"/>
                    </a:cubicBezTo>
                    <a:cubicBezTo>
                      <a:pt x="1" y="13"/>
                      <a:pt x="1" y="13"/>
                      <a:pt x="0" y="11"/>
                    </a:cubicBezTo>
                    <a:cubicBezTo>
                      <a:pt x="0" y="11"/>
                      <a:pt x="1" y="11"/>
                      <a:pt x="1" y="10"/>
                    </a:cubicBezTo>
                    <a:cubicBezTo>
                      <a:pt x="0" y="9"/>
                      <a:pt x="2" y="9"/>
                      <a:pt x="1" y="8"/>
                    </a:cubicBezTo>
                    <a:cubicBezTo>
                      <a:pt x="4" y="8"/>
                      <a:pt x="5" y="8"/>
                      <a:pt x="7" y="8"/>
                    </a:cubicBezTo>
                    <a:cubicBezTo>
                      <a:pt x="5" y="8"/>
                      <a:pt x="3" y="8"/>
                      <a:pt x="2" y="7"/>
                    </a:cubicBezTo>
                    <a:cubicBezTo>
                      <a:pt x="3" y="6"/>
                      <a:pt x="4" y="6"/>
                      <a:pt x="5" y="5"/>
                    </a:cubicBezTo>
                    <a:cubicBezTo>
                      <a:pt x="5" y="5"/>
                      <a:pt x="4" y="4"/>
                      <a:pt x="4" y="4"/>
                    </a:cubicBezTo>
                    <a:cubicBezTo>
                      <a:pt x="6" y="4"/>
                      <a:pt x="10" y="2"/>
                      <a:pt x="12" y="1"/>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25" name="Freeform 225"/>
              <p:cNvSpPr>
                <a:spLocks/>
              </p:cNvSpPr>
              <p:nvPr/>
            </p:nvSpPr>
            <p:spPr bwMode="auto">
              <a:xfrm>
                <a:off x="3149" y="1298"/>
                <a:ext cx="23" cy="16"/>
              </a:xfrm>
              <a:custGeom>
                <a:avLst/>
                <a:gdLst>
                  <a:gd name="T0" fmla="*/ 2 w 3"/>
                  <a:gd name="T1" fmla="*/ 0 h 2"/>
                  <a:gd name="T2" fmla="*/ 3 w 3"/>
                  <a:gd name="T3" fmla="*/ 1 h 2"/>
                  <a:gd name="T4" fmla="*/ 2 w 3"/>
                  <a:gd name="T5" fmla="*/ 2 h 2"/>
                  <a:gd name="T6" fmla="*/ 0 w 3"/>
                  <a:gd name="T7" fmla="*/ 0 h 2"/>
                  <a:gd name="T8" fmla="*/ 2 w 3"/>
                  <a:gd name="T9" fmla="*/ 0 h 2"/>
                  <a:gd name="T10" fmla="*/ 2 w 3"/>
                  <a:gd name="T11" fmla="*/ 0 h 2"/>
                  <a:gd name="T12" fmla="*/ 2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2" y="0"/>
                    </a:moveTo>
                    <a:cubicBezTo>
                      <a:pt x="3" y="0"/>
                      <a:pt x="3" y="1"/>
                      <a:pt x="3" y="1"/>
                    </a:cubicBezTo>
                    <a:cubicBezTo>
                      <a:pt x="3" y="2"/>
                      <a:pt x="3" y="2"/>
                      <a:pt x="2" y="2"/>
                    </a:cubicBezTo>
                    <a:cubicBezTo>
                      <a:pt x="1" y="2"/>
                      <a:pt x="0" y="1"/>
                      <a:pt x="0" y="0"/>
                    </a:cubicBezTo>
                    <a:cubicBezTo>
                      <a:pt x="0" y="0"/>
                      <a:pt x="1" y="0"/>
                      <a:pt x="2" y="0"/>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26" name="Freeform 226"/>
              <p:cNvSpPr>
                <a:spLocks/>
              </p:cNvSpPr>
              <p:nvPr/>
            </p:nvSpPr>
            <p:spPr bwMode="auto">
              <a:xfrm>
                <a:off x="2522" y="1415"/>
                <a:ext cx="153" cy="196"/>
              </a:xfrm>
              <a:custGeom>
                <a:avLst/>
                <a:gdLst>
                  <a:gd name="T0" fmla="*/ 3 w 21"/>
                  <a:gd name="T1" fmla="*/ 0 h 25"/>
                  <a:gd name="T2" fmla="*/ 8 w 21"/>
                  <a:gd name="T3" fmla="*/ 1 h 25"/>
                  <a:gd name="T4" fmla="*/ 12 w 21"/>
                  <a:gd name="T5" fmla="*/ 4 h 25"/>
                  <a:gd name="T6" fmla="*/ 12 w 21"/>
                  <a:gd name="T7" fmla="*/ 5 h 25"/>
                  <a:gd name="T8" fmla="*/ 9 w 21"/>
                  <a:gd name="T9" fmla="*/ 6 h 25"/>
                  <a:gd name="T10" fmla="*/ 12 w 21"/>
                  <a:gd name="T11" fmla="*/ 7 h 25"/>
                  <a:gd name="T12" fmla="*/ 14 w 21"/>
                  <a:gd name="T13" fmla="*/ 11 h 25"/>
                  <a:gd name="T14" fmla="*/ 15 w 21"/>
                  <a:gd name="T15" fmla="*/ 12 h 25"/>
                  <a:gd name="T16" fmla="*/ 16 w 21"/>
                  <a:gd name="T17" fmla="*/ 14 h 25"/>
                  <a:gd name="T18" fmla="*/ 18 w 21"/>
                  <a:gd name="T19" fmla="*/ 16 h 25"/>
                  <a:gd name="T20" fmla="*/ 18 w 21"/>
                  <a:gd name="T21" fmla="*/ 17 h 25"/>
                  <a:gd name="T22" fmla="*/ 21 w 21"/>
                  <a:gd name="T23" fmla="*/ 17 h 25"/>
                  <a:gd name="T24" fmla="*/ 21 w 21"/>
                  <a:gd name="T25" fmla="*/ 19 h 25"/>
                  <a:gd name="T26" fmla="*/ 19 w 21"/>
                  <a:gd name="T27" fmla="*/ 20 h 25"/>
                  <a:gd name="T28" fmla="*/ 20 w 21"/>
                  <a:gd name="T29" fmla="*/ 21 h 25"/>
                  <a:gd name="T30" fmla="*/ 19 w 21"/>
                  <a:gd name="T31" fmla="*/ 23 h 25"/>
                  <a:gd name="T32" fmla="*/ 19 w 21"/>
                  <a:gd name="T33" fmla="*/ 23 h 25"/>
                  <a:gd name="T34" fmla="*/ 9 w 21"/>
                  <a:gd name="T35" fmla="*/ 23 h 25"/>
                  <a:gd name="T36" fmla="*/ 9 w 21"/>
                  <a:gd name="T37" fmla="*/ 23 h 25"/>
                  <a:gd name="T38" fmla="*/ 9 w 21"/>
                  <a:gd name="T39" fmla="*/ 24 h 25"/>
                  <a:gd name="T40" fmla="*/ 5 w 21"/>
                  <a:gd name="T41" fmla="*/ 25 h 25"/>
                  <a:gd name="T42" fmla="*/ 11 w 21"/>
                  <a:gd name="T43" fmla="*/ 21 h 25"/>
                  <a:gd name="T44" fmla="*/ 10 w 21"/>
                  <a:gd name="T45" fmla="*/ 21 h 25"/>
                  <a:gd name="T46" fmla="*/ 6 w 21"/>
                  <a:gd name="T47" fmla="*/ 20 h 25"/>
                  <a:gd name="T48" fmla="*/ 8 w 21"/>
                  <a:gd name="T49" fmla="*/ 19 h 25"/>
                  <a:gd name="T50" fmla="*/ 8 w 21"/>
                  <a:gd name="T51" fmla="*/ 19 h 25"/>
                  <a:gd name="T52" fmla="*/ 8 w 21"/>
                  <a:gd name="T53" fmla="*/ 17 h 25"/>
                  <a:gd name="T54" fmla="*/ 7 w 21"/>
                  <a:gd name="T55" fmla="*/ 17 h 25"/>
                  <a:gd name="T56" fmla="*/ 7 w 21"/>
                  <a:gd name="T57" fmla="*/ 17 h 25"/>
                  <a:gd name="T58" fmla="*/ 11 w 21"/>
                  <a:gd name="T59" fmla="*/ 14 h 25"/>
                  <a:gd name="T60" fmla="*/ 9 w 21"/>
                  <a:gd name="T61" fmla="*/ 12 h 25"/>
                  <a:gd name="T62" fmla="*/ 7 w 21"/>
                  <a:gd name="T63" fmla="*/ 11 h 25"/>
                  <a:gd name="T64" fmla="*/ 7 w 21"/>
                  <a:gd name="T65" fmla="*/ 8 h 25"/>
                  <a:gd name="T66" fmla="*/ 5 w 21"/>
                  <a:gd name="T67" fmla="*/ 10 h 25"/>
                  <a:gd name="T68" fmla="*/ 4 w 21"/>
                  <a:gd name="T69" fmla="*/ 7 h 25"/>
                  <a:gd name="T70" fmla="*/ 4 w 21"/>
                  <a:gd name="T71" fmla="*/ 3 h 25"/>
                  <a:gd name="T72" fmla="*/ 3 w 21"/>
                  <a:gd name="T73" fmla="*/ 2 h 25"/>
                  <a:gd name="T74" fmla="*/ 4 w 21"/>
                  <a:gd name="T75" fmla="*/ 1 h 25"/>
                  <a:gd name="T76" fmla="*/ 4 w 21"/>
                  <a:gd name="T77" fmla="*/ 1 h 25"/>
                  <a:gd name="T78" fmla="*/ 4 w 21"/>
                  <a:gd name="T79" fmla="*/ 1 h 25"/>
                  <a:gd name="T80" fmla="*/ 4 w 21"/>
                  <a:gd name="T81" fmla="*/ 1 h 25"/>
                  <a:gd name="T82" fmla="*/ 3 w 21"/>
                  <a:gd name="T83" fmla="*/ 0 h 25"/>
                  <a:gd name="T84" fmla="*/ 3 w 21"/>
                  <a:gd name="T85" fmla="*/ 0 h 25"/>
                  <a:gd name="T86" fmla="*/ 3 w 21"/>
                  <a:gd name="T87" fmla="*/ 0 h 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
                  <a:gd name="T133" fmla="*/ 0 h 25"/>
                  <a:gd name="T134" fmla="*/ 21 w 21"/>
                  <a:gd name="T135" fmla="*/ 25 h 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 h="25">
                    <a:moveTo>
                      <a:pt x="3" y="0"/>
                    </a:moveTo>
                    <a:cubicBezTo>
                      <a:pt x="4" y="0"/>
                      <a:pt x="5" y="1"/>
                      <a:pt x="8" y="1"/>
                    </a:cubicBezTo>
                    <a:cubicBezTo>
                      <a:pt x="9" y="3"/>
                      <a:pt x="0" y="4"/>
                      <a:pt x="12" y="4"/>
                    </a:cubicBezTo>
                    <a:cubicBezTo>
                      <a:pt x="12" y="4"/>
                      <a:pt x="12" y="5"/>
                      <a:pt x="12" y="5"/>
                    </a:cubicBezTo>
                    <a:cubicBezTo>
                      <a:pt x="12" y="6"/>
                      <a:pt x="9" y="6"/>
                      <a:pt x="9" y="6"/>
                    </a:cubicBezTo>
                    <a:cubicBezTo>
                      <a:pt x="9" y="7"/>
                      <a:pt x="12" y="7"/>
                      <a:pt x="12" y="7"/>
                    </a:cubicBezTo>
                    <a:cubicBezTo>
                      <a:pt x="12" y="8"/>
                      <a:pt x="14" y="10"/>
                      <a:pt x="14" y="11"/>
                    </a:cubicBezTo>
                    <a:cubicBezTo>
                      <a:pt x="14" y="11"/>
                      <a:pt x="14" y="12"/>
                      <a:pt x="15" y="12"/>
                    </a:cubicBezTo>
                    <a:cubicBezTo>
                      <a:pt x="16" y="13"/>
                      <a:pt x="15" y="14"/>
                      <a:pt x="16" y="14"/>
                    </a:cubicBezTo>
                    <a:cubicBezTo>
                      <a:pt x="16" y="15"/>
                      <a:pt x="18" y="16"/>
                      <a:pt x="18" y="16"/>
                    </a:cubicBezTo>
                    <a:cubicBezTo>
                      <a:pt x="18" y="16"/>
                      <a:pt x="18" y="16"/>
                      <a:pt x="18" y="17"/>
                    </a:cubicBezTo>
                    <a:cubicBezTo>
                      <a:pt x="19" y="16"/>
                      <a:pt x="20" y="17"/>
                      <a:pt x="21" y="17"/>
                    </a:cubicBezTo>
                    <a:cubicBezTo>
                      <a:pt x="21" y="18"/>
                      <a:pt x="20" y="18"/>
                      <a:pt x="21" y="19"/>
                    </a:cubicBezTo>
                    <a:cubicBezTo>
                      <a:pt x="20" y="19"/>
                      <a:pt x="19" y="20"/>
                      <a:pt x="19" y="20"/>
                    </a:cubicBezTo>
                    <a:cubicBezTo>
                      <a:pt x="19" y="21"/>
                      <a:pt x="19" y="21"/>
                      <a:pt x="20" y="21"/>
                    </a:cubicBezTo>
                    <a:cubicBezTo>
                      <a:pt x="19" y="22"/>
                      <a:pt x="19" y="22"/>
                      <a:pt x="19" y="23"/>
                    </a:cubicBezTo>
                    <a:lnTo>
                      <a:pt x="9" y="23"/>
                    </a:lnTo>
                    <a:cubicBezTo>
                      <a:pt x="9" y="23"/>
                      <a:pt x="9" y="23"/>
                      <a:pt x="9" y="24"/>
                    </a:cubicBezTo>
                    <a:cubicBezTo>
                      <a:pt x="8" y="24"/>
                      <a:pt x="6" y="24"/>
                      <a:pt x="5" y="25"/>
                    </a:cubicBezTo>
                    <a:cubicBezTo>
                      <a:pt x="5" y="21"/>
                      <a:pt x="11" y="23"/>
                      <a:pt x="11" y="21"/>
                    </a:cubicBezTo>
                    <a:cubicBezTo>
                      <a:pt x="11" y="21"/>
                      <a:pt x="10" y="21"/>
                      <a:pt x="10" y="21"/>
                    </a:cubicBezTo>
                    <a:cubicBezTo>
                      <a:pt x="9" y="21"/>
                      <a:pt x="6" y="21"/>
                      <a:pt x="6" y="20"/>
                    </a:cubicBezTo>
                    <a:cubicBezTo>
                      <a:pt x="6" y="19"/>
                      <a:pt x="7" y="19"/>
                      <a:pt x="8" y="19"/>
                    </a:cubicBezTo>
                    <a:lnTo>
                      <a:pt x="8" y="17"/>
                    </a:lnTo>
                    <a:lnTo>
                      <a:pt x="7" y="17"/>
                    </a:lnTo>
                    <a:cubicBezTo>
                      <a:pt x="8" y="15"/>
                      <a:pt x="10" y="16"/>
                      <a:pt x="11" y="14"/>
                    </a:cubicBezTo>
                    <a:cubicBezTo>
                      <a:pt x="10" y="13"/>
                      <a:pt x="9" y="13"/>
                      <a:pt x="9" y="12"/>
                    </a:cubicBezTo>
                    <a:cubicBezTo>
                      <a:pt x="7" y="12"/>
                      <a:pt x="7" y="11"/>
                      <a:pt x="7" y="11"/>
                    </a:cubicBezTo>
                    <a:cubicBezTo>
                      <a:pt x="7" y="10"/>
                      <a:pt x="7" y="9"/>
                      <a:pt x="7" y="8"/>
                    </a:cubicBezTo>
                    <a:cubicBezTo>
                      <a:pt x="7" y="8"/>
                      <a:pt x="6" y="10"/>
                      <a:pt x="5" y="10"/>
                    </a:cubicBezTo>
                    <a:cubicBezTo>
                      <a:pt x="4" y="8"/>
                      <a:pt x="4" y="8"/>
                      <a:pt x="4" y="7"/>
                    </a:cubicBezTo>
                    <a:cubicBezTo>
                      <a:pt x="3" y="7"/>
                      <a:pt x="4" y="4"/>
                      <a:pt x="4" y="3"/>
                    </a:cubicBezTo>
                    <a:cubicBezTo>
                      <a:pt x="4" y="2"/>
                      <a:pt x="3" y="2"/>
                      <a:pt x="3" y="2"/>
                    </a:cubicBezTo>
                    <a:cubicBezTo>
                      <a:pt x="4" y="2"/>
                      <a:pt x="4" y="1"/>
                      <a:pt x="4" y="1"/>
                    </a:cubicBezTo>
                    <a:cubicBezTo>
                      <a:pt x="3" y="1"/>
                      <a:pt x="3" y="1"/>
                      <a:pt x="3" y="0"/>
                    </a:cubicBezTo>
                  </a:path>
                </a:pathLst>
              </a:custGeom>
              <a:solidFill>
                <a:srgbClr val="002967"/>
              </a:solidFill>
              <a:ln w="1905">
                <a:solidFill>
                  <a:sysClr val="window" lastClr="FFFFFF">
                    <a:lumMod val="85000"/>
                  </a:sysClr>
                </a:solidFill>
                <a:round/>
                <a:headEnd/>
                <a:tailEnd/>
              </a:ln>
            </p:spPr>
            <p:txBody>
              <a:bodyPr anchor="ctr"/>
              <a:lstStyle/>
              <a:p>
                <a:pPr>
                  <a:defRPr/>
                </a:pPr>
                <a:endParaRPr lang="en-US" altLang="en-US" sz="800" kern="0" dirty="0">
                  <a:latin typeface="Trebuchet MS" panose="020B0603020202020204" pitchFamily="34" charset="0"/>
                  <a:cs typeface="Calibri" panose="020F0502020204030204" pitchFamily="34" charset="0"/>
                </a:endParaRPr>
              </a:p>
            </p:txBody>
          </p:sp>
          <p:sp>
            <p:nvSpPr>
              <p:cNvPr id="227" name="Freeform 227"/>
              <p:cNvSpPr>
                <a:spLocks/>
              </p:cNvSpPr>
              <p:nvPr/>
            </p:nvSpPr>
            <p:spPr bwMode="auto">
              <a:xfrm>
                <a:off x="3199" y="1916"/>
                <a:ext cx="36" cy="28"/>
              </a:xfrm>
              <a:custGeom>
                <a:avLst/>
                <a:gdLst>
                  <a:gd name="T0" fmla="*/ 0 w 5"/>
                  <a:gd name="T1" fmla="*/ 2 h 4"/>
                  <a:gd name="T2" fmla="*/ 1 w 5"/>
                  <a:gd name="T3" fmla="*/ 4 h 4"/>
                  <a:gd name="T4" fmla="*/ 1 w 5"/>
                  <a:gd name="T5" fmla="*/ 4 h 4"/>
                  <a:gd name="T6" fmla="*/ 4 w 5"/>
                  <a:gd name="T7" fmla="*/ 1 h 4"/>
                  <a:gd name="T8" fmla="*/ 5 w 5"/>
                  <a:gd name="T9" fmla="*/ 0 h 4"/>
                  <a:gd name="T10" fmla="*/ 0 w 5"/>
                  <a:gd name="T11" fmla="*/ 2 h 4"/>
                  <a:gd name="T12" fmla="*/ 0 w 5"/>
                  <a:gd name="T13" fmla="*/ 2 h 4"/>
                  <a:gd name="T14" fmla="*/ 0 w 5"/>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0" y="2"/>
                    </a:moveTo>
                    <a:lnTo>
                      <a:pt x="1" y="4"/>
                    </a:lnTo>
                    <a:cubicBezTo>
                      <a:pt x="3" y="3"/>
                      <a:pt x="4" y="2"/>
                      <a:pt x="4" y="1"/>
                    </a:cubicBezTo>
                    <a:cubicBezTo>
                      <a:pt x="5" y="1"/>
                      <a:pt x="5" y="0"/>
                      <a:pt x="5" y="0"/>
                    </a:cubicBezTo>
                    <a:cubicBezTo>
                      <a:pt x="3" y="0"/>
                      <a:pt x="1" y="2"/>
                      <a:pt x="0" y="2"/>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28" name="Freeform 228"/>
              <p:cNvSpPr>
                <a:spLocks/>
              </p:cNvSpPr>
              <p:nvPr/>
            </p:nvSpPr>
            <p:spPr bwMode="auto">
              <a:xfrm>
                <a:off x="2804" y="1631"/>
                <a:ext cx="129" cy="54"/>
              </a:xfrm>
              <a:custGeom>
                <a:avLst/>
                <a:gdLst>
                  <a:gd name="T0" fmla="*/ 10 w 18"/>
                  <a:gd name="T1" fmla="*/ 0 h 7"/>
                  <a:gd name="T2" fmla="*/ 9 w 18"/>
                  <a:gd name="T3" fmla="*/ 1 h 7"/>
                  <a:gd name="T4" fmla="*/ 8 w 18"/>
                  <a:gd name="T5" fmla="*/ 2 h 7"/>
                  <a:gd name="T6" fmla="*/ 9 w 18"/>
                  <a:gd name="T7" fmla="*/ 3 h 7"/>
                  <a:gd name="T8" fmla="*/ 2 w 18"/>
                  <a:gd name="T9" fmla="*/ 4 h 7"/>
                  <a:gd name="T10" fmla="*/ 2 w 18"/>
                  <a:gd name="T11" fmla="*/ 4 h 7"/>
                  <a:gd name="T12" fmla="*/ 1 w 18"/>
                  <a:gd name="T13" fmla="*/ 5 h 7"/>
                  <a:gd name="T14" fmla="*/ 1 w 18"/>
                  <a:gd name="T15" fmla="*/ 5 h 7"/>
                  <a:gd name="T16" fmla="*/ 3 w 18"/>
                  <a:gd name="T17" fmla="*/ 6 h 7"/>
                  <a:gd name="T18" fmla="*/ 3 w 18"/>
                  <a:gd name="T19" fmla="*/ 6 h 7"/>
                  <a:gd name="T20" fmla="*/ 6 w 18"/>
                  <a:gd name="T21" fmla="*/ 5 h 7"/>
                  <a:gd name="T22" fmla="*/ 6 w 18"/>
                  <a:gd name="T23" fmla="*/ 5 h 7"/>
                  <a:gd name="T24" fmla="*/ 9 w 18"/>
                  <a:gd name="T25" fmla="*/ 7 h 7"/>
                  <a:gd name="T26" fmla="*/ 12 w 18"/>
                  <a:gd name="T27" fmla="*/ 7 h 7"/>
                  <a:gd name="T28" fmla="*/ 15 w 18"/>
                  <a:gd name="T29" fmla="*/ 6 h 7"/>
                  <a:gd name="T30" fmla="*/ 18 w 18"/>
                  <a:gd name="T31" fmla="*/ 2 h 7"/>
                  <a:gd name="T32" fmla="*/ 16 w 18"/>
                  <a:gd name="T33" fmla="*/ 1 h 7"/>
                  <a:gd name="T34" fmla="*/ 14 w 18"/>
                  <a:gd name="T35" fmla="*/ 0 h 7"/>
                  <a:gd name="T36" fmla="*/ 14 w 18"/>
                  <a:gd name="T37" fmla="*/ 0 h 7"/>
                  <a:gd name="T38" fmla="*/ 10 w 18"/>
                  <a:gd name="T39" fmla="*/ 0 h 7"/>
                  <a:gd name="T40" fmla="*/ 10 w 18"/>
                  <a:gd name="T41" fmla="*/ 0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
                  <a:gd name="T64" fmla="*/ 0 h 7"/>
                  <a:gd name="T65" fmla="*/ 18 w 18"/>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 h="7">
                    <a:moveTo>
                      <a:pt x="10" y="0"/>
                    </a:moveTo>
                    <a:cubicBezTo>
                      <a:pt x="9" y="0"/>
                      <a:pt x="9" y="1"/>
                      <a:pt x="9" y="1"/>
                    </a:cubicBezTo>
                    <a:cubicBezTo>
                      <a:pt x="9" y="1"/>
                      <a:pt x="9" y="2"/>
                      <a:pt x="8" y="2"/>
                    </a:cubicBezTo>
                    <a:cubicBezTo>
                      <a:pt x="8" y="2"/>
                      <a:pt x="9" y="3"/>
                      <a:pt x="9" y="3"/>
                    </a:cubicBezTo>
                    <a:cubicBezTo>
                      <a:pt x="7" y="4"/>
                      <a:pt x="6" y="5"/>
                      <a:pt x="2" y="4"/>
                    </a:cubicBezTo>
                    <a:lnTo>
                      <a:pt x="1" y="5"/>
                    </a:lnTo>
                    <a:cubicBezTo>
                      <a:pt x="1" y="6"/>
                      <a:pt x="0" y="6"/>
                      <a:pt x="3" y="6"/>
                    </a:cubicBezTo>
                    <a:lnTo>
                      <a:pt x="6" y="5"/>
                    </a:lnTo>
                    <a:cubicBezTo>
                      <a:pt x="7" y="7"/>
                      <a:pt x="8" y="7"/>
                      <a:pt x="9" y="7"/>
                    </a:cubicBezTo>
                    <a:cubicBezTo>
                      <a:pt x="10" y="7"/>
                      <a:pt x="11" y="7"/>
                      <a:pt x="12" y="7"/>
                    </a:cubicBezTo>
                    <a:cubicBezTo>
                      <a:pt x="13" y="7"/>
                      <a:pt x="14" y="6"/>
                      <a:pt x="15" y="6"/>
                    </a:cubicBezTo>
                    <a:cubicBezTo>
                      <a:pt x="16" y="5"/>
                      <a:pt x="17" y="3"/>
                      <a:pt x="18" y="2"/>
                    </a:cubicBezTo>
                    <a:cubicBezTo>
                      <a:pt x="17" y="2"/>
                      <a:pt x="16" y="2"/>
                      <a:pt x="16" y="1"/>
                    </a:cubicBezTo>
                    <a:cubicBezTo>
                      <a:pt x="15" y="0"/>
                      <a:pt x="15" y="0"/>
                      <a:pt x="14" y="0"/>
                    </a:cubicBezTo>
                    <a:lnTo>
                      <a:pt x="10" y="0"/>
                    </a:lnTo>
                  </a:path>
                </a:pathLst>
              </a:custGeom>
              <a:solidFill>
                <a:srgbClr val="002967"/>
              </a:solidFill>
              <a:ln w="1905">
                <a:solidFill>
                  <a:sysClr val="window" lastClr="FFFFFF">
                    <a:lumMod val="85000"/>
                  </a:sysClr>
                </a:solidFill>
                <a:round/>
                <a:headEnd/>
                <a:tailEnd/>
              </a:ln>
            </p:spPr>
            <p:txBody>
              <a:bodyPr anchor="ctr"/>
              <a:lstStyle/>
              <a:p>
                <a:pPr>
                  <a:defRPr/>
                </a:pPr>
                <a:endParaRPr lang="en-US" altLang="en-US" sz="800" kern="0" dirty="0">
                  <a:latin typeface="Trebuchet MS" panose="020B0603020202020204" pitchFamily="34" charset="0"/>
                  <a:cs typeface="Calibri" panose="020F0502020204030204" pitchFamily="34" charset="0"/>
                </a:endParaRPr>
              </a:p>
            </p:txBody>
          </p:sp>
          <p:sp>
            <p:nvSpPr>
              <p:cNvPr id="229" name="Freeform 229"/>
              <p:cNvSpPr>
                <a:spLocks/>
              </p:cNvSpPr>
              <p:nvPr/>
            </p:nvSpPr>
            <p:spPr bwMode="auto">
              <a:xfrm>
                <a:off x="2910" y="2464"/>
                <a:ext cx="239" cy="164"/>
              </a:xfrm>
              <a:custGeom>
                <a:avLst/>
                <a:gdLst>
                  <a:gd name="T0" fmla="*/ 5 w 33"/>
                  <a:gd name="T1" fmla="*/ 22 h 22"/>
                  <a:gd name="T2" fmla="*/ 1 w 33"/>
                  <a:gd name="T3" fmla="*/ 20 h 22"/>
                  <a:gd name="T4" fmla="*/ 0 w 33"/>
                  <a:gd name="T5" fmla="*/ 16 h 22"/>
                  <a:gd name="T6" fmla="*/ 3 w 33"/>
                  <a:gd name="T7" fmla="*/ 10 h 22"/>
                  <a:gd name="T8" fmla="*/ 3 w 33"/>
                  <a:gd name="T9" fmla="*/ 10 h 22"/>
                  <a:gd name="T10" fmla="*/ 5 w 33"/>
                  <a:gd name="T11" fmla="*/ 10 h 22"/>
                  <a:gd name="T12" fmla="*/ 5 w 33"/>
                  <a:gd name="T13" fmla="*/ 10 h 22"/>
                  <a:gd name="T14" fmla="*/ 12 w 33"/>
                  <a:gd name="T15" fmla="*/ 6 h 22"/>
                  <a:gd name="T16" fmla="*/ 12 w 33"/>
                  <a:gd name="T17" fmla="*/ 5 h 22"/>
                  <a:gd name="T18" fmla="*/ 21 w 33"/>
                  <a:gd name="T19" fmla="*/ 0 h 22"/>
                  <a:gd name="T20" fmla="*/ 21 w 33"/>
                  <a:gd name="T21" fmla="*/ 0 h 22"/>
                  <a:gd name="T22" fmla="*/ 21 w 33"/>
                  <a:gd name="T23" fmla="*/ 0 h 22"/>
                  <a:gd name="T24" fmla="*/ 21 w 33"/>
                  <a:gd name="T25" fmla="*/ 0 h 22"/>
                  <a:gd name="T26" fmla="*/ 24 w 33"/>
                  <a:gd name="T27" fmla="*/ 3 h 22"/>
                  <a:gd name="T28" fmla="*/ 28 w 33"/>
                  <a:gd name="T29" fmla="*/ 8 h 22"/>
                  <a:gd name="T30" fmla="*/ 33 w 33"/>
                  <a:gd name="T31" fmla="*/ 15 h 22"/>
                  <a:gd name="T32" fmla="*/ 33 w 33"/>
                  <a:gd name="T33" fmla="*/ 15 h 22"/>
                  <a:gd name="T34" fmla="*/ 33 w 33"/>
                  <a:gd name="T35" fmla="*/ 16 h 22"/>
                  <a:gd name="T36" fmla="*/ 33 w 33"/>
                  <a:gd name="T37" fmla="*/ 16 h 22"/>
                  <a:gd name="T38" fmla="*/ 31 w 33"/>
                  <a:gd name="T39" fmla="*/ 16 h 22"/>
                  <a:gd name="T40" fmla="*/ 30 w 33"/>
                  <a:gd name="T41" fmla="*/ 15 h 22"/>
                  <a:gd name="T42" fmla="*/ 29 w 33"/>
                  <a:gd name="T43" fmla="*/ 15 h 22"/>
                  <a:gd name="T44" fmla="*/ 28 w 33"/>
                  <a:gd name="T45" fmla="*/ 17 h 22"/>
                  <a:gd name="T46" fmla="*/ 22 w 33"/>
                  <a:gd name="T47" fmla="*/ 18 h 22"/>
                  <a:gd name="T48" fmla="*/ 21 w 33"/>
                  <a:gd name="T49" fmla="*/ 19 h 22"/>
                  <a:gd name="T50" fmla="*/ 19 w 33"/>
                  <a:gd name="T51" fmla="*/ 19 h 22"/>
                  <a:gd name="T52" fmla="*/ 14 w 33"/>
                  <a:gd name="T53" fmla="*/ 16 h 22"/>
                  <a:gd name="T54" fmla="*/ 10 w 33"/>
                  <a:gd name="T55" fmla="*/ 21 h 22"/>
                  <a:gd name="T56" fmla="*/ 5 w 33"/>
                  <a:gd name="T57" fmla="*/ 22 h 22"/>
                  <a:gd name="T58" fmla="*/ 5 w 33"/>
                  <a:gd name="T59" fmla="*/ 22 h 22"/>
                  <a:gd name="T60" fmla="*/ 5 w 33"/>
                  <a:gd name="T61" fmla="*/ 22 h 2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3"/>
                  <a:gd name="T94" fmla="*/ 0 h 22"/>
                  <a:gd name="T95" fmla="*/ 33 w 33"/>
                  <a:gd name="T96" fmla="*/ 22 h 2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3" h="22">
                    <a:moveTo>
                      <a:pt x="5" y="22"/>
                    </a:moveTo>
                    <a:cubicBezTo>
                      <a:pt x="4" y="20"/>
                      <a:pt x="2" y="21"/>
                      <a:pt x="1" y="20"/>
                    </a:cubicBezTo>
                    <a:cubicBezTo>
                      <a:pt x="0" y="19"/>
                      <a:pt x="0" y="17"/>
                      <a:pt x="0" y="16"/>
                    </a:cubicBezTo>
                    <a:cubicBezTo>
                      <a:pt x="0" y="13"/>
                      <a:pt x="2" y="12"/>
                      <a:pt x="3" y="10"/>
                    </a:cubicBezTo>
                    <a:lnTo>
                      <a:pt x="5" y="10"/>
                    </a:lnTo>
                    <a:cubicBezTo>
                      <a:pt x="8" y="8"/>
                      <a:pt x="12" y="9"/>
                      <a:pt x="12" y="6"/>
                    </a:cubicBezTo>
                    <a:cubicBezTo>
                      <a:pt x="12" y="6"/>
                      <a:pt x="12" y="6"/>
                      <a:pt x="12" y="5"/>
                    </a:cubicBezTo>
                    <a:cubicBezTo>
                      <a:pt x="18" y="7"/>
                      <a:pt x="16" y="0"/>
                      <a:pt x="21" y="0"/>
                    </a:cubicBezTo>
                    <a:cubicBezTo>
                      <a:pt x="22" y="1"/>
                      <a:pt x="23" y="2"/>
                      <a:pt x="24" y="3"/>
                    </a:cubicBezTo>
                    <a:cubicBezTo>
                      <a:pt x="25" y="6"/>
                      <a:pt x="24" y="8"/>
                      <a:pt x="28" y="8"/>
                    </a:cubicBezTo>
                    <a:cubicBezTo>
                      <a:pt x="28" y="12"/>
                      <a:pt x="32" y="14"/>
                      <a:pt x="33" y="15"/>
                    </a:cubicBezTo>
                    <a:lnTo>
                      <a:pt x="33" y="16"/>
                    </a:lnTo>
                    <a:cubicBezTo>
                      <a:pt x="32" y="16"/>
                      <a:pt x="32" y="16"/>
                      <a:pt x="31" y="16"/>
                    </a:cubicBezTo>
                    <a:cubicBezTo>
                      <a:pt x="31" y="16"/>
                      <a:pt x="30" y="16"/>
                      <a:pt x="30" y="15"/>
                    </a:cubicBezTo>
                    <a:cubicBezTo>
                      <a:pt x="30" y="15"/>
                      <a:pt x="29" y="15"/>
                      <a:pt x="29" y="15"/>
                    </a:cubicBezTo>
                    <a:cubicBezTo>
                      <a:pt x="28" y="16"/>
                      <a:pt x="28" y="16"/>
                      <a:pt x="28" y="17"/>
                    </a:cubicBezTo>
                    <a:cubicBezTo>
                      <a:pt x="26" y="17"/>
                      <a:pt x="24" y="16"/>
                      <a:pt x="22" y="18"/>
                    </a:cubicBezTo>
                    <a:cubicBezTo>
                      <a:pt x="22" y="18"/>
                      <a:pt x="22" y="19"/>
                      <a:pt x="21" y="19"/>
                    </a:cubicBezTo>
                    <a:cubicBezTo>
                      <a:pt x="20" y="19"/>
                      <a:pt x="20" y="19"/>
                      <a:pt x="19" y="19"/>
                    </a:cubicBezTo>
                    <a:cubicBezTo>
                      <a:pt x="17" y="19"/>
                      <a:pt x="16" y="16"/>
                      <a:pt x="14" y="16"/>
                    </a:cubicBezTo>
                    <a:cubicBezTo>
                      <a:pt x="12" y="16"/>
                      <a:pt x="11" y="19"/>
                      <a:pt x="10" y="21"/>
                    </a:cubicBezTo>
                    <a:cubicBezTo>
                      <a:pt x="6" y="21"/>
                      <a:pt x="7" y="20"/>
                      <a:pt x="5" y="22"/>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30" name="Freeform 230"/>
              <p:cNvSpPr>
                <a:spLocks/>
              </p:cNvSpPr>
              <p:nvPr/>
            </p:nvSpPr>
            <p:spPr bwMode="auto">
              <a:xfrm>
                <a:off x="2863" y="2578"/>
                <a:ext cx="364" cy="379"/>
              </a:xfrm>
              <a:custGeom>
                <a:avLst/>
                <a:gdLst>
                  <a:gd name="T0" fmla="*/ 40 w 51"/>
                  <a:gd name="T1" fmla="*/ 1 h 50"/>
                  <a:gd name="T2" fmla="*/ 46 w 51"/>
                  <a:gd name="T3" fmla="*/ 3 h 50"/>
                  <a:gd name="T4" fmla="*/ 50 w 51"/>
                  <a:gd name="T5" fmla="*/ 5 h 50"/>
                  <a:gd name="T6" fmla="*/ 51 w 51"/>
                  <a:gd name="T7" fmla="*/ 9 h 50"/>
                  <a:gd name="T8" fmla="*/ 46 w 51"/>
                  <a:gd name="T9" fmla="*/ 15 h 50"/>
                  <a:gd name="T10" fmla="*/ 47 w 51"/>
                  <a:gd name="T11" fmla="*/ 19 h 50"/>
                  <a:gd name="T12" fmla="*/ 44 w 51"/>
                  <a:gd name="T13" fmla="*/ 22 h 50"/>
                  <a:gd name="T14" fmla="*/ 45 w 51"/>
                  <a:gd name="T15" fmla="*/ 24 h 50"/>
                  <a:gd name="T16" fmla="*/ 45 w 51"/>
                  <a:gd name="T17" fmla="*/ 29 h 50"/>
                  <a:gd name="T18" fmla="*/ 46 w 51"/>
                  <a:gd name="T19" fmla="*/ 31 h 50"/>
                  <a:gd name="T20" fmla="*/ 47 w 51"/>
                  <a:gd name="T21" fmla="*/ 35 h 50"/>
                  <a:gd name="T22" fmla="*/ 49 w 51"/>
                  <a:gd name="T23" fmla="*/ 38 h 50"/>
                  <a:gd name="T24" fmla="*/ 49 w 51"/>
                  <a:gd name="T25" fmla="*/ 40 h 50"/>
                  <a:gd name="T26" fmla="*/ 49 w 51"/>
                  <a:gd name="T27" fmla="*/ 40 h 50"/>
                  <a:gd name="T28" fmla="*/ 49 w 51"/>
                  <a:gd name="T29" fmla="*/ 40 h 50"/>
                  <a:gd name="T30" fmla="*/ 49 w 51"/>
                  <a:gd name="T31" fmla="*/ 40 h 50"/>
                  <a:gd name="T32" fmla="*/ 45 w 51"/>
                  <a:gd name="T33" fmla="*/ 40 h 50"/>
                  <a:gd name="T34" fmla="*/ 41 w 51"/>
                  <a:gd name="T35" fmla="*/ 49 h 50"/>
                  <a:gd name="T36" fmla="*/ 40 w 51"/>
                  <a:gd name="T37" fmla="*/ 49 h 50"/>
                  <a:gd name="T38" fmla="*/ 38 w 51"/>
                  <a:gd name="T39" fmla="*/ 50 h 50"/>
                  <a:gd name="T40" fmla="*/ 35 w 51"/>
                  <a:gd name="T41" fmla="*/ 48 h 50"/>
                  <a:gd name="T42" fmla="*/ 32 w 51"/>
                  <a:gd name="T43" fmla="*/ 48 h 50"/>
                  <a:gd name="T44" fmla="*/ 32 w 51"/>
                  <a:gd name="T45" fmla="*/ 48 h 50"/>
                  <a:gd name="T46" fmla="*/ 32 w 51"/>
                  <a:gd name="T47" fmla="*/ 48 h 50"/>
                  <a:gd name="T48" fmla="*/ 32 w 51"/>
                  <a:gd name="T49" fmla="*/ 48 h 50"/>
                  <a:gd name="T50" fmla="*/ 30 w 51"/>
                  <a:gd name="T51" fmla="*/ 47 h 50"/>
                  <a:gd name="T52" fmla="*/ 28 w 51"/>
                  <a:gd name="T53" fmla="*/ 47 h 50"/>
                  <a:gd name="T54" fmla="*/ 27 w 51"/>
                  <a:gd name="T55" fmla="*/ 45 h 50"/>
                  <a:gd name="T56" fmla="*/ 26 w 51"/>
                  <a:gd name="T57" fmla="*/ 42 h 50"/>
                  <a:gd name="T58" fmla="*/ 27 w 51"/>
                  <a:gd name="T59" fmla="*/ 40 h 50"/>
                  <a:gd name="T60" fmla="*/ 27 w 51"/>
                  <a:gd name="T61" fmla="*/ 37 h 50"/>
                  <a:gd name="T62" fmla="*/ 20 w 51"/>
                  <a:gd name="T63" fmla="*/ 36 h 50"/>
                  <a:gd name="T64" fmla="*/ 17 w 51"/>
                  <a:gd name="T65" fmla="*/ 39 h 50"/>
                  <a:gd name="T66" fmla="*/ 13 w 51"/>
                  <a:gd name="T67" fmla="*/ 33 h 50"/>
                  <a:gd name="T68" fmla="*/ 13 w 51"/>
                  <a:gd name="T69" fmla="*/ 33 h 50"/>
                  <a:gd name="T70" fmla="*/ 1 w 51"/>
                  <a:gd name="T71" fmla="*/ 33 h 50"/>
                  <a:gd name="T72" fmla="*/ 1 w 51"/>
                  <a:gd name="T73" fmla="*/ 33 h 50"/>
                  <a:gd name="T74" fmla="*/ 1 w 51"/>
                  <a:gd name="T75" fmla="*/ 32 h 50"/>
                  <a:gd name="T76" fmla="*/ 3 w 51"/>
                  <a:gd name="T77" fmla="*/ 32 h 50"/>
                  <a:gd name="T78" fmla="*/ 3 w 51"/>
                  <a:gd name="T79" fmla="*/ 32 h 50"/>
                  <a:gd name="T80" fmla="*/ 3 w 51"/>
                  <a:gd name="T81" fmla="*/ 31 h 50"/>
                  <a:gd name="T82" fmla="*/ 3 w 51"/>
                  <a:gd name="T83" fmla="*/ 31 h 50"/>
                  <a:gd name="T84" fmla="*/ 1 w 51"/>
                  <a:gd name="T85" fmla="*/ 31 h 50"/>
                  <a:gd name="T86" fmla="*/ 4 w 51"/>
                  <a:gd name="T87" fmla="*/ 29 h 50"/>
                  <a:gd name="T88" fmla="*/ 7 w 51"/>
                  <a:gd name="T89" fmla="*/ 29 h 50"/>
                  <a:gd name="T90" fmla="*/ 8 w 51"/>
                  <a:gd name="T91" fmla="*/ 30 h 50"/>
                  <a:gd name="T92" fmla="*/ 10 w 51"/>
                  <a:gd name="T93" fmla="*/ 28 h 50"/>
                  <a:gd name="T94" fmla="*/ 12 w 51"/>
                  <a:gd name="T95" fmla="*/ 27 h 50"/>
                  <a:gd name="T96" fmla="*/ 13 w 51"/>
                  <a:gd name="T97" fmla="*/ 21 h 50"/>
                  <a:gd name="T98" fmla="*/ 15 w 51"/>
                  <a:gd name="T99" fmla="*/ 19 h 50"/>
                  <a:gd name="T100" fmla="*/ 17 w 51"/>
                  <a:gd name="T101" fmla="*/ 9 h 50"/>
                  <a:gd name="T102" fmla="*/ 17 w 51"/>
                  <a:gd name="T103" fmla="*/ 5 h 50"/>
                  <a:gd name="T104" fmla="*/ 21 w 51"/>
                  <a:gd name="T105" fmla="*/ 1 h 50"/>
                  <a:gd name="T106" fmla="*/ 26 w 51"/>
                  <a:gd name="T107" fmla="*/ 4 h 50"/>
                  <a:gd name="T108" fmla="*/ 28 w 51"/>
                  <a:gd name="T109" fmla="*/ 4 h 50"/>
                  <a:gd name="T110" fmla="*/ 29 w 51"/>
                  <a:gd name="T111" fmla="*/ 3 h 50"/>
                  <a:gd name="T112" fmla="*/ 35 w 51"/>
                  <a:gd name="T113" fmla="*/ 2 h 50"/>
                  <a:gd name="T114" fmla="*/ 36 w 51"/>
                  <a:gd name="T115" fmla="*/ 0 h 50"/>
                  <a:gd name="T116" fmla="*/ 37 w 51"/>
                  <a:gd name="T117" fmla="*/ 0 h 50"/>
                  <a:gd name="T118" fmla="*/ 38 w 51"/>
                  <a:gd name="T119" fmla="*/ 1 h 50"/>
                  <a:gd name="T120" fmla="*/ 40 w 51"/>
                  <a:gd name="T121" fmla="*/ 1 h 50"/>
                  <a:gd name="T122" fmla="*/ 40 w 51"/>
                  <a:gd name="T123" fmla="*/ 1 h 50"/>
                  <a:gd name="T124" fmla="*/ 40 w 51"/>
                  <a:gd name="T125" fmla="*/ 1 h 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1"/>
                  <a:gd name="T190" fmla="*/ 0 h 50"/>
                  <a:gd name="T191" fmla="*/ 51 w 51"/>
                  <a:gd name="T192" fmla="*/ 50 h 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1" h="50">
                    <a:moveTo>
                      <a:pt x="40" y="1"/>
                    </a:moveTo>
                    <a:cubicBezTo>
                      <a:pt x="40" y="5"/>
                      <a:pt x="44" y="3"/>
                      <a:pt x="46" y="3"/>
                    </a:cubicBezTo>
                    <a:cubicBezTo>
                      <a:pt x="47" y="3"/>
                      <a:pt x="49" y="5"/>
                      <a:pt x="50" y="5"/>
                    </a:cubicBezTo>
                    <a:cubicBezTo>
                      <a:pt x="50" y="7"/>
                      <a:pt x="50" y="9"/>
                      <a:pt x="51" y="9"/>
                    </a:cubicBezTo>
                    <a:cubicBezTo>
                      <a:pt x="50" y="12"/>
                      <a:pt x="46" y="12"/>
                      <a:pt x="46" y="15"/>
                    </a:cubicBezTo>
                    <a:cubicBezTo>
                      <a:pt x="46" y="17"/>
                      <a:pt x="47" y="18"/>
                      <a:pt x="47" y="19"/>
                    </a:cubicBezTo>
                    <a:cubicBezTo>
                      <a:pt x="46" y="19"/>
                      <a:pt x="44" y="21"/>
                      <a:pt x="44" y="22"/>
                    </a:cubicBezTo>
                    <a:cubicBezTo>
                      <a:pt x="44" y="23"/>
                      <a:pt x="45" y="24"/>
                      <a:pt x="45" y="24"/>
                    </a:cubicBezTo>
                    <a:cubicBezTo>
                      <a:pt x="45" y="26"/>
                      <a:pt x="45" y="27"/>
                      <a:pt x="45" y="29"/>
                    </a:cubicBezTo>
                    <a:cubicBezTo>
                      <a:pt x="45" y="30"/>
                      <a:pt x="46" y="30"/>
                      <a:pt x="46" y="31"/>
                    </a:cubicBezTo>
                    <a:cubicBezTo>
                      <a:pt x="46" y="31"/>
                      <a:pt x="46" y="35"/>
                      <a:pt x="47" y="35"/>
                    </a:cubicBezTo>
                    <a:cubicBezTo>
                      <a:pt x="47" y="36"/>
                      <a:pt x="49" y="37"/>
                      <a:pt x="49" y="38"/>
                    </a:cubicBezTo>
                    <a:cubicBezTo>
                      <a:pt x="49" y="38"/>
                      <a:pt x="49" y="39"/>
                      <a:pt x="49" y="40"/>
                    </a:cubicBezTo>
                    <a:cubicBezTo>
                      <a:pt x="47" y="40"/>
                      <a:pt x="46" y="41"/>
                      <a:pt x="45" y="40"/>
                    </a:cubicBezTo>
                    <a:cubicBezTo>
                      <a:pt x="44" y="42"/>
                      <a:pt x="44" y="49"/>
                      <a:pt x="41" y="49"/>
                    </a:cubicBezTo>
                    <a:cubicBezTo>
                      <a:pt x="41" y="49"/>
                      <a:pt x="40" y="49"/>
                      <a:pt x="40" y="49"/>
                    </a:cubicBezTo>
                    <a:cubicBezTo>
                      <a:pt x="40" y="49"/>
                      <a:pt x="38" y="50"/>
                      <a:pt x="38" y="50"/>
                    </a:cubicBezTo>
                    <a:cubicBezTo>
                      <a:pt x="36" y="50"/>
                      <a:pt x="35" y="50"/>
                      <a:pt x="35" y="48"/>
                    </a:cubicBezTo>
                    <a:cubicBezTo>
                      <a:pt x="34" y="48"/>
                      <a:pt x="33" y="49"/>
                      <a:pt x="32" y="48"/>
                    </a:cubicBezTo>
                    <a:cubicBezTo>
                      <a:pt x="31" y="47"/>
                      <a:pt x="31" y="48"/>
                      <a:pt x="30" y="47"/>
                    </a:cubicBezTo>
                    <a:cubicBezTo>
                      <a:pt x="29" y="47"/>
                      <a:pt x="29" y="47"/>
                      <a:pt x="28" y="47"/>
                    </a:cubicBezTo>
                    <a:cubicBezTo>
                      <a:pt x="27" y="47"/>
                      <a:pt x="27" y="46"/>
                      <a:pt x="27" y="45"/>
                    </a:cubicBezTo>
                    <a:cubicBezTo>
                      <a:pt x="27" y="44"/>
                      <a:pt x="26" y="43"/>
                      <a:pt x="26" y="42"/>
                    </a:cubicBezTo>
                    <a:cubicBezTo>
                      <a:pt x="26" y="41"/>
                      <a:pt x="27" y="41"/>
                      <a:pt x="27" y="40"/>
                    </a:cubicBezTo>
                    <a:cubicBezTo>
                      <a:pt x="27" y="39"/>
                      <a:pt x="26" y="38"/>
                      <a:pt x="27" y="37"/>
                    </a:cubicBezTo>
                    <a:cubicBezTo>
                      <a:pt x="27" y="37"/>
                      <a:pt x="20" y="36"/>
                      <a:pt x="20" y="36"/>
                    </a:cubicBezTo>
                    <a:cubicBezTo>
                      <a:pt x="20" y="36"/>
                      <a:pt x="21" y="39"/>
                      <a:pt x="17" y="39"/>
                    </a:cubicBezTo>
                    <a:cubicBezTo>
                      <a:pt x="15" y="39"/>
                      <a:pt x="13" y="35"/>
                      <a:pt x="13" y="33"/>
                    </a:cubicBezTo>
                    <a:lnTo>
                      <a:pt x="1" y="33"/>
                    </a:lnTo>
                    <a:cubicBezTo>
                      <a:pt x="1" y="32"/>
                      <a:pt x="0" y="33"/>
                      <a:pt x="1" y="32"/>
                    </a:cubicBezTo>
                    <a:cubicBezTo>
                      <a:pt x="1" y="32"/>
                      <a:pt x="2" y="32"/>
                      <a:pt x="3" y="32"/>
                    </a:cubicBezTo>
                    <a:lnTo>
                      <a:pt x="3" y="31"/>
                    </a:lnTo>
                    <a:cubicBezTo>
                      <a:pt x="2" y="31"/>
                      <a:pt x="1" y="31"/>
                      <a:pt x="1" y="31"/>
                    </a:cubicBezTo>
                    <a:cubicBezTo>
                      <a:pt x="2" y="30"/>
                      <a:pt x="2" y="29"/>
                      <a:pt x="4" y="29"/>
                    </a:cubicBezTo>
                    <a:cubicBezTo>
                      <a:pt x="4" y="30"/>
                      <a:pt x="6" y="29"/>
                      <a:pt x="7" y="29"/>
                    </a:cubicBezTo>
                    <a:cubicBezTo>
                      <a:pt x="7" y="30"/>
                      <a:pt x="8" y="30"/>
                      <a:pt x="8" y="30"/>
                    </a:cubicBezTo>
                    <a:cubicBezTo>
                      <a:pt x="9" y="30"/>
                      <a:pt x="10" y="28"/>
                      <a:pt x="10" y="28"/>
                    </a:cubicBezTo>
                    <a:cubicBezTo>
                      <a:pt x="11" y="27"/>
                      <a:pt x="11" y="27"/>
                      <a:pt x="12" y="27"/>
                    </a:cubicBezTo>
                    <a:cubicBezTo>
                      <a:pt x="12" y="26"/>
                      <a:pt x="13" y="23"/>
                      <a:pt x="13" y="21"/>
                    </a:cubicBezTo>
                    <a:cubicBezTo>
                      <a:pt x="13" y="20"/>
                      <a:pt x="14" y="19"/>
                      <a:pt x="15" y="19"/>
                    </a:cubicBezTo>
                    <a:cubicBezTo>
                      <a:pt x="17" y="16"/>
                      <a:pt x="17" y="13"/>
                      <a:pt x="17" y="9"/>
                    </a:cubicBezTo>
                    <a:cubicBezTo>
                      <a:pt x="17" y="8"/>
                      <a:pt x="18" y="9"/>
                      <a:pt x="17" y="5"/>
                    </a:cubicBezTo>
                    <a:cubicBezTo>
                      <a:pt x="18" y="4"/>
                      <a:pt x="19" y="1"/>
                      <a:pt x="21" y="1"/>
                    </a:cubicBezTo>
                    <a:cubicBezTo>
                      <a:pt x="23" y="1"/>
                      <a:pt x="24" y="4"/>
                      <a:pt x="26" y="4"/>
                    </a:cubicBezTo>
                    <a:cubicBezTo>
                      <a:pt x="27" y="4"/>
                      <a:pt x="27" y="4"/>
                      <a:pt x="28" y="4"/>
                    </a:cubicBezTo>
                    <a:cubicBezTo>
                      <a:pt x="29" y="4"/>
                      <a:pt x="29" y="3"/>
                      <a:pt x="29" y="3"/>
                    </a:cubicBezTo>
                    <a:cubicBezTo>
                      <a:pt x="31" y="1"/>
                      <a:pt x="33" y="2"/>
                      <a:pt x="35" y="2"/>
                    </a:cubicBezTo>
                    <a:cubicBezTo>
                      <a:pt x="35" y="1"/>
                      <a:pt x="35" y="1"/>
                      <a:pt x="36" y="0"/>
                    </a:cubicBezTo>
                    <a:cubicBezTo>
                      <a:pt x="36" y="0"/>
                      <a:pt x="37" y="0"/>
                      <a:pt x="37" y="0"/>
                    </a:cubicBezTo>
                    <a:cubicBezTo>
                      <a:pt x="37" y="1"/>
                      <a:pt x="38" y="1"/>
                      <a:pt x="38" y="1"/>
                    </a:cubicBezTo>
                    <a:cubicBezTo>
                      <a:pt x="39" y="1"/>
                      <a:pt x="40" y="1"/>
                      <a:pt x="40" y="1"/>
                    </a:cubicBezTo>
                  </a:path>
                </a:pathLst>
              </a:custGeom>
              <a:solidFill>
                <a:srgbClr val="002967"/>
              </a:solidFill>
              <a:ln w="1905">
                <a:solidFill>
                  <a:sysClr val="window" lastClr="FFFFFF">
                    <a:lumMod val="85000"/>
                  </a:sysClr>
                </a:solidFill>
                <a:round/>
                <a:headEnd/>
                <a:tailEnd/>
              </a:ln>
            </p:spPr>
            <p:txBody>
              <a:bodyPr anchor="ctr"/>
              <a:lstStyle/>
              <a:p>
                <a:pPr>
                  <a:defRPr/>
                </a:pPr>
                <a:endParaRPr lang="en-US" altLang="en-US" sz="800" kern="0" dirty="0">
                  <a:latin typeface="Trebuchet MS" panose="020B0603020202020204" pitchFamily="34" charset="0"/>
                  <a:cs typeface="Calibri" panose="020F0502020204030204" pitchFamily="34" charset="0"/>
                </a:endParaRPr>
              </a:p>
            </p:txBody>
          </p:sp>
          <p:sp>
            <p:nvSpPr>
              <p:cNvPr id="231" name="Freeform 231"/>
              <p:cNvSpPr>
                <a:spLocks/>
              </p:cNvSpPr>
              <p:nvPr/>
            </p:nvSpPr>
            <p:spPr bwMode="auto">
              <a:xfrm>
                <a:off x="2816" y="2644"/>
                <a:ext cx="55" cy="31"/>
              </a:xfrm>
              <a:custGeom>
                <a:avLst/>
                <a:gdLst>
                  <a:gd name="T0" fmla="*/ 5 w 7"/>
                  <a:gd name="T1" fmla="*/ 0 h 4"/>
                  <a:gd name="T2" fmla="*/ 0 w 7"/>
                  <a:gd name="T3" fmla="*/ 4 h 4"/>
                  <a:gd name="T4" fmla="*/ 0 w 7"/>
                  <a:gd name="T5" fmla="*/ 2 h 4"/>
                  <a:gd name="T6" fmla="*/ 1 w 7"/>
                  <a:gd name="T7" fmla="*/ 0 h 4"/>
                  <a:gd name="T8" fmla="*/ 1 w 7"/>
                  <a:gd name="T9" fmla="*/ 0 h 4"/>
                  <a:gd name="T10" fmla="*/ 5 w 7"/>
                  <a:gd name="T11" fmla="*/ 0 h 4"/>
                  <a:gd name="T12" fmla="*/ 5 w 7"/>
                  <a:gd name="T13" fmla="*/ 0 h 4"/>
                  <a:gd name="T14" fmla="*/ 0 60000 65536"/>
                  <a:gd name="T15" fmla="*/ 0 60000 65536"/>
                  <a:gd name="T16" fmla="*/ 0 60000 65536"/>
                  <a:gd name="T17" fmla="*/ 0 60000 65536"/>
                  <a:gd name="T18" fmla="*/ 0 60000 65536"/>
                  <a:gd name="T19" fmla="*/ 0 60000 65536"/>
                  <a:gd name="T20" fmla="*/ 0 60000 65536"/>
                  <a:gd name="T21" fmla="*/ 0 w 7"/>
                  <a:gd name="T22" fmla="*/ 0 h 4"/>
                  <a:gd name="T23" fmla="*/ 7 w 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4">
                    <a:moveTo>
                      <a:pt x="5" y="0"/>
                    </a:moveTo>
                    <a:cubicBezTo>
                      <a:pt x="5" y="4"/>
                      <a:pt x="7" y="4"/>
                      <a:pt x="0" y="4"/>
                    </a:cubicBezTo>
                    <a:cubicBezTo>
                      <a:pt x="0" y="4"/>
                      <a:pt x="0" y="3"/>
                      <a:pt x="0" y="2"/>
                    </a:cubicBezTo>
                    <a:cubicBezTo>
                      <a:pt x="0" y="1"/>
                      <a:pt x="0" y="1"/>
                      <a:pt x="1" y="0"/>
                    </a:cubicBezTo>
                    <a:lnTo>
                      <a:pt x="5" y="0"/>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32" name="Freeform 232"/>
              <p:cNvSpPr>
                <a:spLocks/>
              </p:cNvSpPr>
              <p:nvPr/>
            </p:nvSpPr>
            <p:spPr bwMode="auto">
              <a:xfrm>
                <a:off x="2804" y="2644"/>
                <a:ext cx="122" cy="145"/>
              </a:xfrm>
              <a:custGeom>
                <a:avLst/>
                <a:gdLst>
                  <a:gd name="T0" fmla="*/ 12 w 17"/>
                  <a:gd name="T1" fmla="*/ 0 h 19"/>
                  <a:gd name="T2" fmla="*/ 13 w 17"/>
                  <a:gd name="T3" fmla="*/ 3 h 19"/>
                  <a:gd name="T4" fmla="*/ 15 w 17"/>
                  <a:gd name="T5" fmla="*/ 4 h 19"/>
                  <a:gd name="T6" fmla="*/ 14 w 17"/>
                  <a:gd name="T7" fmla="*/ 7 h 19"/>
                  <a:gd name="T8" fmla="*/ 16 w 17"/>
                  <a:gd name="T9" fmla="*/ 10 h 19"/>
                  <a:gd name="T10" fmla="*/ 13 w 17"/>
                  <a:gd name="T11" fmla="*/ 13 h 19"/>
                  <a:gd name="T12" fmla="*/ 10 w 17"/>
                  <a:gd name="T13" fmla="*/ 13 h 19"/>
                  <a:gd name="T14" fmla="*/ 9 w 17"/>
                  <a:gd name="T15" fmla="*/ 17 h 19"/>
                  <a:gd name="T16" fmla="*/ 7 w 17"/>
                  <a:gd name="T17" fmla="*/ 19 h 19"/>
                  <a:gd name="T18" fmla="*/ 5 w 17"/>
                  <a:gd name="T19" fmla="*/ 17 h 19"/>
                  <a:gd name="T20" fmla="*/ 0 w 17"/>
                  <a:gd name="T21" fmla="*/ 10 h 19"/>
                  <a:gd name="T22" fmla="*/ 3 w 17"/>
                  <a:gd name="T23" fmla="*/ 4 h 19"/>
                  <a:gd name="T24" fmla="*/ 8 w 17"/>
                  <a:gd name="T25" fmla="*/ 0 h 19"/>
                  <a:gd name="T26" fmla="*/ 8 w 17"/>
                  <a:gd name="T27" fmla="*/ 0 h 19"/>
                  <a:gd name="T28" fmla="*/ 12 w 17"/>
                  <a:gd name="T29" fmla="*/ 0 h 19"/>
                  <a:gd name="T30" fmla="*/ 12 w 17"/>
                  <a:gd name="T31" fmla="*/ 0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19"/>
                  <a:gd name="T50" fmla="*/ 17 w 17"/>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19">
                    <a:moveTo>
                      <a:pt x="12" y="0"/>
                    </a:moveTo>
                    <a:cubicBezTo>
                      <a:pt x="12" y="0"/>
                      <a:pt x="11" y="3"/>
                      <a:pt x="13" y="3"/>
                    </a:cubicBezTo>
                    <a:cubicBezTo>
                      <a:pt x="13" y="3"/>
                      <a:pt x="16" y="2"/>
                      <a:pt x="15" y="4"/>
                    </a:cubicBezTo>
                    <a:cubicBezTo>
                      <a:pt x="17" y="5"/>
                      <a:pt x="14" y="7"/>
                      <a:pt x="14" y="7"/>
                    </a:cubicBezTo>
                    <a:cubicBezTo>
                      <a:pt x="14" y="7"/>
                      <a:pt x="16" y="9"/>
                      <a:pt x="16" y="10"/>
                    </a:cubicBezTo>
                    <a:cubicBezTo>
                      <a:pt x="16" y="10"/>
                      <a:pt x="16" y="14"/>
                      <a:pt x="13" y="13"/>
                    </a:cubicBezTo>
                    <a:cubicBezTo>
                      <a:pt x="12" y="15"/>
                      <a:pt x="12" y="11"/>
                      <a:pt x="10" y="13"/>
                    </a:cubicBezTo>
                    <a:cubicBezTo>
                      <a:pt x="10" y="13"/>
                      <a:pt x="7" y="13"/>
                      <a:pt x="9" y="17"/>
                    </a:cubicBezTo>
                    <a:cubicBezTo>
                      <a:pt x="9" y="17"/>
                      <a:pt x="8" y="16"/>
                      <a:pt x="7" y="19"/>
                    </a:cubicBezTo>
                    <a:cubicBezTo>
                      <a:pt x="6" y="18"/>
                      <a:pt x="6" y="18"/>
                      <a:pt x="5" y="17"/>
                    </a:cubicBezTo>
                    <a:cubicBezTo>
                      <a:pt x="4" y="14"/>
                      <a:pt x="0" y="13"/>
                      <a:pt x="0" y="10"/>
                    </a:cubicBezTo>
                    <a:cubicBezTo>
                      <a:pt x="0" y="7"/>
                      <a:pt x="4" y="7"/>
                      <a:pt x="3" y="4"/>
                    </a:cubicBezTo>
                    <a:cubicBezTo>
                      <a:pt x="10" y="5"/>
                      <a:pt x="8" y="3"/>
                      <a:pt x="8" y="0"/>
                    </a:cubicBezTo>
                    <a:lnTo>
                      <a:pt x="12" y="0"/>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33" name="Freeform 233"/>
              <p:cNvSpPr>
                <a:spLocks/>
              </p:cNvSpPr>
              <p:nvPr/>
            </p:nvSpPr>
            <p:spPr bwMode="auto">
              <a:xfrm>
                <a:off x="2855" y="2617"/>
                <a:ext cx="137" cy="199"/>
              </a:xfrm>
              <a:custGeom>
                <a:avLst/>
                <a:gdLst>
                  <a:gd name="T0" fmla="*/ 18 w 19"/>
                  <a:gd name="T1" fmla="*/ 1 h 26"/>
                  <a:gd name="T2" fmla="*/ 18 w 19"/>
                  <a:gd name="T3" fmla="*/ 4 h 26"/>
                  <a:gd name="T4" fmla="*/ 16 w 19"/>
                  <a:gd name="T5" fmla="*/ 14 h 26"/>
                  <a:gd name="T6" fmla="*/ 14 w 19"/>
                  <a:gd name="T7" fmla="*/ 16 h 26"/>
                  <a:gd name="T8" fmla="*/ 13 w 19"/>
                  <a:gd name="T9" fmla="*/ 22 h 26"/>
                  <a:gd name="T10" fmla="*/ 11 w 19"/>
                  <a:gd name="T11" fmla="*/ 23 h 26"/>
                  <a:gd name="T12" fmla="*/ 9 w 19"/>
                  <a:gd name="T13" fmla="*/ 25 h 26"/>
                  <a:gd name="T14" fmla="*/ 8 w 19"/>
                  <a:gd name="T15" fmla="*/ 24 h 26"/>
                  <a:gd name="T16" fmla="*/ 5 w 19"/>
                  <a:gd name="T17" fmla="*/ 24 h 26"/>
                  <a:gd name="T18" fmla="*/ 2 w 19"/>
                  <a:gd name="T19" fmla="*/ 26 h 26"/>
                  <a:gd name="T20" fmla="*/ 0 w 19"/>
                  <a:gd name="T21" fmla="*/ 22 h 26"/>
                  <a:gd name="T22" fmla="*/ 2 w 19"/>
                  <a:gd name="T23" fmla="*/ 21 h 26"/>
                  <a:gd name="T24" fmla="*/ 3 w 19"/>
                  <a:gd name="T25" fmla="*/ 17 h 26"/>
                  <a:gd name="T26" fmla="*/ 6 w 19"/>
                  <a:gd name="T27" fmla="*/ 17 h 26"/>
                  <a:gd name="T28" fmla="*/ 9 w 19"/>
                  <a:gd name="T29" fmla="*/ 14 h 26"/>
                  <a:gd name="T30" fmla="*/ 7 w 19"/>
                  <a:gd name="T31" fmla="*/ 11 h 26"/>
                  <a:gd name="T32" fmla="*/ 8 w 19"/>
                  <a:gd name="T33" fmla="*/ 8 h 26"/>
                  <a:gd name="T34" fmla="*/ 6 w 19"/>
                  <a:gd name="T35" fmla="*/ 7 h 26"/>
                  <a:gd name="T36" fmla="*/ 5 w 19"/>
                  <a:gd name="T37" fmla="*/ 4 h 26"/>
                  <a:gd name="T38" fmla="*/ 5 w 19"/>
                  <a:gd name="T39" fmla="*/ 4 h 26"/>
                  <a:gd name="T40" fmla="*/ 12 w 19"/>
                  <a:gd name="T41" fmla="*/ 6 h 26"/>
                  <a:gd name="T42" fmla="*/ 13 w 19"/>
                  <a:gd name="T43" fmla="*/ 2 h 26"/>
                  <a:gd name="T44" fmla="*/ 13 w 19"/>
                  <a:gd name="T45" fmla="*/ 2 h 26"/>
                  <a:gd name="T46" fmla="*/ 18 w 19"/>
                  <a:gd name="T47" fmla="*/ 1 h 26"/>
                  <a:gd name="T48" fmla="*/ 18 w 19"/>
                  <a:gd name="T49" fmla="*/ 1 h 26"/>
                  <a:gd name="T50" fmla="*/ 18 w 19"/>
                  <a:gd name="T51" fmla="*/ 1 h 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
                  <a:gd name="T79" fmla="*/ 0 h 26"/>
                  <a:gd name="T80" fmla="*/ 19 w 19"/>
                  <a:gd name="T81" fmla="*/ 26 h 2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 h="26">
                    <a:moveTo>
                      <a:pt x="18" y="1"/>
                    </a:moveTo>
                    <a:cubicBezTo>
                      <a:pt x="19" y="4"/>
                      <a:pt x="18" y="3"/>
                      <a:pt x="18" y="4"/>
                    </a:cubicBezTo>
                    <a:cubicBezTo>
                      <a:pt x="18" y="8"/>
                      <a:pt x="18" y="11"/>
                      <a:pt x="16" y="14"/>
                    </a:cubicBezTo>
                    <a:cubicBezTo>
                      <a:pt x="15" y="14"/>
                      <a:pt x="14" y="15"/>
                      <a:pt x="14" y="16"/>
                    </a:cubicBezTo>
                    <a:cubicBezTo>
                      <a:pt x="14" y="18"/>
                      <a:pt x="13" y="21"/>
                      <a:pt x="13" y="22"/>
                    </a:cubicBezTo>
                    <a:cubicBezTo>
                      <a:pt x="12" y="22"/>
                      <a:pt x="12" y="22"/>
                      <a:pt x="11" y="23"/>
                    </a:cubicBezTo>
                    <a:cubicBezTo>
                      <a:pt x="11" y="23"/>
                      <a:pt x="10" y="25"/>
                      <a:pt x="9" y="25"/>
                    </a:cubicBezTo>
                    <a:cubicBezTo>
                      <a:pt x="9" y="25"/>
                      <a:pt x="8" y="25"/>
                      <a:pt x="8" y="24"/>
                    </a:cubicBezTo>
                    <a:cubicBezTo>
                      <a:pt x="7" y="24"/>
                      <a:pt x="5" y="25"/>
                      <a:pt x="5" y="24"/>
                    </a:cubicBezTo>
                    <a:cubicBezTo>
                      <a:pt x="3" y="24"/>
                      <a:pt x="3" y="25"/>
                      <a:pt x="2" y="26"/>
                    </a:cubicBezTo>
                    <a:cubicBezTo>
                      <a:pt x="1" y="24"/>
                      <a:pt x="0" y="24"/>
                      <a:pt x="0" y="22"/>
                    </a:cubicBezTo>
                    <a:cubicBezTo>
                      <a:pt x="1" y="20"/>
                      <a:pt x="2" y="21"/>
                      <a:pt x="2" y="21"/>
                    </a:cubicBezTo>
                    <a:cubicBezTo>
                      <a:pt x="0" y="17"/>
                      <a:pt x="3" y="17"/>
                      <a:pt x="3" y="17"/>
                    </a:cubicBezTo>
                    <a:cubicBezTo>
                      <a:pt x="5" y="15"/>
                      <a:pt x="5" y="19"/>
                      <a:pt x="6" y="17"/>
                    </a:cubicBezTo>
                    <a:cubicBezTo>
                      <a:pt x="9" y="18"/>
                      <a:pt x="9" y="14"/>
                      <a:pt x="9" y="14"/>
                    </a:cubicBezTo>
                    <a:cubicBezTo>
                      <a:pt x="9" y="13"/>
                      <a:pt x="7" y="11"/>
                      <a:pt x="7" y="11"/>
                    </a:cubicBezTo>
                    <a:cubicBezTo>
                      <a:pt x="7" y="11"/>
                      <a:pt x="10" y="9"/>
                      <a:pt x="8" y="8"/>
                    </a:cubicBezTo>
                    <a:cubicBezTo>
                      <a:pt x="9" y="6"/>
                      <a:pt x="6" y="7"/>
                      <a:pt x="6" y="7"/>
                    </a:cubicBezTo>
                    <a:cubicBezTo>
                      <a:pt x="4" y="7"/>
                      <a:pt x="5" y="4"/>
                      <a:pt x="5" y="4"/>
                    </a:cubicBezTo>
                    <a:lnTo>
                      <a:pt x="12" y="6"/>
                    </a:lnTo>
                    <a:lnTo>
                      <a:pt x="13" y="2"/>
                    </a:lnTo>
                    <a:cubicBezTo>
                      <a:pt x="14" y="0"/>
                      <a:pt x="16" y="1"/>
                      <a:pt x="18" y="1"/>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34" name="Freeform 234"/>
              <p:cNvSpPr>
                <a:spLocks/>
              </p:cNvSpPr>
              <p:nvPr/>
            </p:nvSpPr>
            <p:spPr bwMode="auto">
              <a:xfrm>
                <a:off x="2804" y="2417"/>
                <a:ext cx="145" cy="243"/>
              </a:xfrm>
              <a:custGeom>
                <a:avLst/>
                <a:gdLst>
                  <a:gd name="T0" fmla="*/ 15 w 20"/>
                  <a:gd name="T1" fmla="*/ 0 h 32"/>
                  <a:gd name="T2" fmla="*/ 16 w 20"/>
                  <a:gd name="T3" fmla="*/ 3 h 32"/>
                  <a:gd name="T4" fmla="*/ 12 w 20"/>
                  <a:gd name="T5" fmla="*/ 10 h 32"/>
                  <a:gd name="T6" fmla="*/ 9 w 20"/>
                  <a:gd name="T7" fmla="*/ 17 h 32"/>
                  <a:gd name="T8" fmla="*/ 8 w 20"/>
                  <a:gd name="T9" fmla="*/ 19 h 32"/>
                  <a:gd name="T10" fmla="*/ 5 w 20"/>
                  <a:gd name="T11" fmla="*/ 18 h 32"/>
                  <a:gd name="T12" fmla="*/ 0 w 20"/>
                  <a:gd name="T13" fmla="*/ 23 h 32"/>
                  <a:gd name="T14" fmla="*/ 1 w 20"/>
                  <a:gd name="T15" fmla="*/ 25 h 32"/>
                  <a:gd name="T16" fmla="*/ 4 w 20"/>
                  <a:gd name="T17" fmla="*/ 25 h 32"/>
                  <a:gd name="T18" fmla="*/ 4 w 20"/>
                  <a:gd name="T19" fmla="*/ 29 h 32"/>
                  <a:gd name="T20" fmla="*/ 3 w 20"/>
                  <a:gd name="T21" fmla="*/ 30 h 32"/>
                  <a:gd name="T22" fmla="*/ 3 w 20"/>
                  <a:gd name="T23" fmla="*/ 30 h 32"/>
                  <a:gd name="T24" fmla="*/ 8 w 20"/>
                  <a:gd name="T25" fmla="*/ 30 h 32"/>
                  <a:gd name="T26" fmla="*/ 12 w 20"/>
                  <a:gd name="T27" fmla="*/ 30 h 32"/>
                  <a:gd name="T28" fmla="*/ 19 w 20"/>
                  <a:gd name="T29" fmla="*/ 32 h 32"/>
                  <a:gd name="T30" fmla="*/ 20 w 20"/>
                  <a:gd name="T31" fmla="*/ 28 h 32"/>
                  <a:gd name="T32" fmla="*/ 20 w 20"/>
                  <a:gd name="T33" fmla="*/ 28 h 32"/>
                  <a:gd name="T34" fmla="*/ 16 w 20"/>
                  <a:gd name="T35" fmla="*/ 26 h 32"/>
                  <a:gd name="T36" fmla="*/ 15 w 20"/>
                  <a:gd name="T37" fmla="*/ 22 h 32"/>
                  <a:gd name="T38" fmla="*/ 18 w 20"/>
                  <a:gd name="T39" fmla="*/ 15 h 32"/>
                  <a:gd name="T40" fmla="*/ 15 w 20"/>
                  <a:gd name="T41" fmla="*/ 9 h 32"/>
                  <a:gd name="T42" fmla="*/ 18 w 20"/>
                  <a:gd name="T43" fmla="*/ 8 h 32"/>
                  <a:gd name="T44" fmla="*/ 17 w 20"/>
                  <a:gd name="T45" fmla="*/ 2 h 32"/>
                  <a:gd name="T46" fmla="*/ 16 w 20"/>
                  <a:gd name="T47" fmla="*/ 0 h 32"/>
                  <a:gd name="T48" fmla="*/ 15 w 20"/>
                  <a:gd name="T49" fmla="*/ 0 h 32"/>
                  <a:gd name="T50" fmla="*/ 15 w 20"/>
                  <a:gd name="T51" fmla="*/ 0 h 32"/>
                  <a:gd name="T52" fmla="*/ 15 w 20"/>
                  <a:gd name="T53" fmla="*/ 0 h 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
                  <a:gd name="T82" fmla="*/ 0 h 32"/>
                  <a:gd name="T83" fmla="*/ 20 w 20"/>
                  <a:gd name="T84" fmla="*/ 32 h 3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 h="32">
                    <a:moveTo>
                      <a:pt x="15" y="0"/>
                    </a:moveTo>
                    <a:cubicBezTo>
                      <a:pt x="15" y="1"/>
                      <a:pt x="15" y="2"/>
                      <a:pt x="16" y="3"/>
                    </a:cubicBezTo>
                    <a:cubicBezTo>
                      <a:pt x="14" y="6"/>
                      <a:pt x="13" y="7"/>
                      <a:pt x="12" y="10"/>
                    </a:cubicBezTo>
                    <a:cubicBezTo>
                      <a:pt x="11" y="12"/>
                      <a:pt x="10" y="14"/>
                      <a:pt x="9" y="17"/>
                    </a:cubicBezTo>
                    <a:cubicBezTo>
                      <a:pt x="9" y="17"/>
                      <a:pt x="8" y="19"/>
                      <a:pt x="8" y="19"/>
                    </a:cubicBezTo>
                    <a:cubicBezTo>
                      <a:pt x="7" y="19"/>
                      <a:pt x="6" y="18"/>
                      <a:pt x="5" y="18"/>
                    </a:cubicBezTo>
                    <a:cubicBezTo>
                      <a:pt x="2" y="18"/>
                      <a:pt x="2" y="22"/>
                      <a:pt x="0" y="23"/>
                    </a:cubicBezTo>
                    <a:cubicBezTo>
                      <a:pt x="0" y="24"/>
                      <a:pt x="1" y="25"/>
                      <a:pt x="1" y="25"/>
                    </a:cubicBezTo>
                    <a:cubicBezTo>
                      <a:pt x="2" y="25"/>
                      <a:pt x="2" y="25"/>
                      <a:pt x="4" y="25"/>
                    </a:cubicBezTo>
                    <a:cubicBezTo>
                      <a:pt x="3" y="27"/>
                      <a:pt x="4" y="28"/>
                      <a:pt x="4" y="29"/>
                    </a:cubicBezTo>
                    <a:cubicBezTo>
                      <a:pt x="4" y="30"/>
                      <a:pt x="3" y="30"/>
                      <a:pt x="3" y="30"/>
                    </a:cubicBezTo>
                    <a:lnTo>
                      <a:pt x="8" y="30"/>
                    </a:lnTo>
                    <a:lnTo>
                      <a:pt x="12" y="30"/>
                    </a:lnTo>
                    <a:lnTo>
                      <a:pt x="19" y="32"/>
                    </a:lnTo>
                    <a:lnTo>
                      <a:pt x="20" y="28"/>
                    </a:lnTo>
                    <a:cubicBezTo>
                      <a:pt x="19" y="27"/>
                      <a:pt x="17" y="27"/>
                      <a:pt x="16" y="26"/>
                    </a:cubicBezTo>
                    <a:cubicBezTo>
                      <a:pt x="15" y="25"/>
                      <a:pt x="15" y="23"/>
                      <a:pt x="15" y="22"/>
                    </a:cubicBezTo>
                    <a:cubicBezTo>
                      <a:pt x="15" y="19"/>
                      <a:pt x="17" y="18"/>
                      <a:pt x="18" y="15"/>
                    </a:cubicBezTo>
                    <a:cubicBezTo>
                      <a:pt x="18" y="11"/>
                      <a:pt x="15" y="12"/>
                      <a:pt x="15" y="9"/>
                    </a:cubicBezTo>
                    <a:cubicBezTo>
                      <a:pt x="15" y="8"/>
                      <a:pt x="18" y="8"/>
                      <a:pt x="18" y="8"/>
                    </a:cubicBezTo>
                    <a:cubicBezTo>
                      <a:pt x="17" y="7"/>
                      <a:pt x="16" y="5"/>
                      <a:pt x="17" y="2"/>
                    </a:cubicBezTo>
                    <a:cubicBezTo>
                      <a:pt x="17" y="1"/>
                      <a:pt x="16" y="1"/>
                      <a:pt x="16" y="0"/>
                    </a:cubicBezTo>
                    <a:cubicBezTo>
                      <a:pt x="16" y="0"/>
                      <a:pt x="15" y="0"/>
                      <a:pt x="15" y="0"/>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35" name="Freeform 235"/>
              <p:cNvSpPr>
                <a:spLocks/>
              </p:cNvSpPr>
              <p:nvPr/>
            </p:nvSpPr>
            <p:spPr bwMode="auto">
              <a:xfrm>
                <a:off x="3270" y="2601"/>
                <a:ext cx="145" cy="188"/>
              </a:xfrm>
              <a:custGeom>
                <a:avLst/>
                <a:gdLst>
                  <a:gd name="T0" fmla="*/ 19 w 20"/>
                  <a:gd name="T1" fmla="*/ 17 h 25"/>
                  <a:gd name="T2" fmla="*/ 19 w 20"/>
                  <a:gd name="T3" fmla="*/ 5 h 25"/>
                  <a:gd name="T4" fmla="*/ 19 w 20"/>
                  <a:gd name="T5" fmla="*/ 5 h 25"/>
                  <a:gd name="T6" fmla="*/ 20 w 20"/>
                  <a:gd name="T7" fmla="*/ 1 h 25"/>
                  <a:gd name="T8" fmla="*/ 18 w 20"/>
                  <a:gd name="T9" fmla="*/ 1 h 25"/>
                  <a:gd name="T10" fmla="*/ 14 w 20"/>
                  <a:gd name="T11" fmla="*/ 2 h 25"/>
                  <a:gd name="T12" fmla="*/ 8 w 20"/>
                  <a:gd name="T13" fmla="*/ 0 h 25"/>
                  <a:gd name="T14" fmla="*/ 5 w 20"/>
                  <a:gd name="T15" fmla="*/ 0 h 25"/>
                  <a:gd name="T16" fmla="*/ 1 w 20"/>
                  <a:gd name="T17" fmla="*/ 0 h 25"/>
                  <a:gd name="T18" fmla="*/ 1 w 20"/>
                  <a:gd name="T19" fmla="*/ 1 h 25"/>
                  <a:gd name="T20" fmla="*/ 2 w 20"/>
                  <a:gd name="T21" fmla="*/ 8 h 25"/>
                  <a:gd name="T22" fmla="*/ 0 w 20"/>
                  <a:gd name="T23" fmla="*/ 15 h 25"/>
                  <a:gd name="T24" fmla="*/ 9 w 20"/>
                  <a:gd name="T25" fmla="*/ 21 h 25"/>
                  <a:gd name="T26" fmla="*/ 13 w 20"/>
                  <a:gd name="T27" fmla="*/ 25 h 25"/>
                  <a:gd name="T28" fmla="*/ 19 w 20"/>
                  <a:gd name="T29" fmla="*/ 17 h 25"/>
                  <a:gd name="T30" fmla="*/ 19 w 20"/>
                  <a:gd name="T31" fmla="*/ 17 h 25"/>
                  <a:gd name="T32" fmla="*/ 19 w 20"/>
                  <a:gd name="T33" fmla="*/ 17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5"/>
                  <a:gd name="T53" fmla="*/ 20 w 20"/>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5">
                    <a:moveTo>
                      <a:pt x="19" y="17"/>
                    </a:moveTo>
                    <a:lnTo>
                      <a:pt x="19" y="5"/>
                    </a:lnTo>
                    <a:cubicBezTo>
                      <a:pt x="18" y="4"/>
                      <a:pt x="20" y="3"/>
                      <a:pt x="20" y="1"/>
                    </a:cubicBezTo>
                    <a:cubicBezTo>
                      <a:pt x="19" y="1"/>
                      <a:pt x="20" y="1"/>
                      <a:pt x="18" y="1"/>
                    </a:cubicBezTo>
                    <a:cubicBezTo>
                      <a:pt x="16" y="1"/>
                      <a:pt x="17" y="2"/>
                      <a:pt x="14" y="2"/>
                    </a:cubicBezTo>
                    <a:cubicBezTo>
                      <a:pt x="11" y="2"/>
                      <a:pt x="10" y="1"/>
                      <a:pt x="8" y="0"/>
                    </a:cubicBezTo>
                    <a:cubicBezTo>
                      <a:pt x="7" y="0"/>
                      <a:pt x="6" y="0"/>
                      <a:pt x="5" y="0"/>
                    </a:cubicBezTo>
                    <a:cubicBezTo>
                      <a:pt x="4" y="0"/>
                      <a:pt x="2" y="0"/>
                      <a:pt x="1" y="0"/>
                    </a:cubicBezTo>
                    <a:cubicBezTo>
                      <a:pt x="1" y="0"/>
                      <a:pt x="1" y="1"/>
                      <a:pt x="1" y="1"/>
                    </a:cubicBezTo>
                    <a:cubicBezTo>
                      <a:pt x="1" y="3"/>
                      <a:pt x="2" y="5"/>
                      <a:pt x="2" y="8"/>
                    </a:cubicBezTo>
                    <a:cubicBezTo>
                      <a:pt x="3" y="12"/>
                      <a:pt x="0" y="11"/>
                      <a:pt x="0" y="15"/>
                    </a:cubicBezTo>
                    <a:cubicBezTo>
                      <a:pt x="4" y="17"/>
                      <a:pt x="8" y="19"/>
                      <a:pt x="9" y="21"/>
                    </a:cubicBezTo>
                    <a:cubicBezTo>
                      <a:pt x="9" y="23"/>
                      <a:pt x="11" y="25"/>
                      <a:pt x="13" y="25"/>
                    </a:cubicBezTo>
                    <a:cubicBezTo>
                      <a:pt x="15" y="22"/>
                      <a:pt x="17" y="20"/>
                      <a:pt x="19" y="17"/>
                    </a:cubicBezTo>
                  </a:path>
                </a:pathLst>
              </a:custGeom>
              <a:solidFill>
                <a:srgbClr val="002967"/>
              </a:solidFill>
              <a:ln w="1905">
                <a:solidFill>
                  <a:sysClr val="window" lastClr="FFFFFF">
                    <a:lumMod val="85000"/>
                  </a:sysClr>
                </a:solidFill>
                <a:round/>
                <a:headEnd/>
                <a:tailEnd/>
              </a:ln>
            </p:spPr>
            <p:txBody>
              <a:bodyPr anchor="ctr"/>
              <a:lstStyle/>
              <a:p>
                <a:pPr>
                  <a:defRPr/>
                </a:pPr>
                <a:endParaRPr lang="en-US" altLang="en-US" sz="800" kern="0" dirty="0">
                  <a:latin typeface="Trebuchet MS" panose="020B0603020202020204" pitchFamily="34" charset="0"/>
                  <a:cs typeface="Calibri" panose="020F0502020204030204" pitchFamily="34" charset="0"/>
                </a:endParaRPr>
              </a:p>
            </p:txBody>
          </p:sp>
          <p:sp>
            <p:nvSpPr>
              <p:cNvPr id="236" name="Freeform 236"/>
              <p:cNvSpPr>
                <a:spLocks/>
              </p:cNvSpPr>
              <p:nvPr/>
            </p:nvSpPr>
            <p:spPr bwMode="auto">
              <a:xfrm>
                <a:off x="3192" y="2605"/>
                <a:ext cx="101" cy="117"/>
              </a:xfrm>
              <a:custGeom>
                <a:avLst/>
                <a:gdLst>
                  <a:gd name="T0" fmla="*/ 12 w 14"/>
                  <a:gd name="T1" fmla="*/ 0 h 15"/>
                  <a:gd name="T2" fmla="*/ 13 w 14"/>
                  <a:gd name="T3" fmla="*/ 7 h 15"/>
                  <a:gd name="T4" fmla="*/ 12 w 14"/>
                  <a:gd name="T5" fmla="*/ 15 h 15"/>
                  <a:gd name="T6" fmla="*/ 12 w 14"/>
                  <a:gd name="T7" fmla="*/ 15 h 15"/>
                  <a:gd name="T8" fmla="*/ 3 w 14"/>
                  <a:gd name="T9" fmla="*/ 15 h 15"/>
                  <a:gd name="T10" fmla="*/ 3 w 14"/>
                  <a:gd name="T11" fmla="*/ 15 h 15"/>
                  <a:gd name="T12" fmla="*/ 2 w 14"/>
                  <a:gd name="T13" fmla="*/ 15 h 15"/>
                  <a:gd name="T14" fmla="*/ 1 w 14"/>
                  <a:gd name="T15" fmla="*/ 15 h 15"/>
                  <a:gd name="T16" fmla="*/ 0 w 14"/>
                  <a:gd name="T17" fmla="*/ 11 h 15"/>
                  <a:gd name="T18" fmla="*/ 5 w 14"/>
                  <a:gd name="T19" fmla="*/ 5 h 15"/>
                  <a:gd name="T20" fmla="*/ 4 w 14"/>
                  <a:gd name="T21" fmla="*/ 2 h 15"/>
                  <a:gd name="T22" fmla="*/ 6 w 14"/>
                  <a:gd name="T23" fmla="*/ 2 h 15"/>
                  <a:gd name="T24" fmla="*/ 12 w 14"/>
                  <a:gd name="T25" fmla="*/ 0 h 15"/>
                  <a:gd name="T26" fmla="*/ 12 w 14"/>
                  <a:gd name="T27" fmla="*/ 0 h 15"/>
                  <a:gd name="T28" fmla="*/ 12 w 14"/>
                  <a:gd name="T29" fmla="*/ 0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
                  <a:gd name="T46" fmla="*/ 0 h 15"/>
                  <a:gd name="T47" fmla="*/ 14 w 14"/>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 h="15">
                    <a:moveTo>
                      <a:pt x="12" y="0"/>
                    </a:moveTo>
                    <a:cubicBezTo>
                      <a:pt x="13" y="2"/>
                      <a:pt x="13" y="4"/>
                      <a:pt x="13" y="7"/>
                    </a:cubicBezTo>
                    <a:cubicBezTo>
                      <a:pt x="14" y="11"/>
                      <a:pt x="11" y="10"/>
                      <a:pt x="12" y="15"/>
                    </a:cubicBezTo>
                    <a:lnTo>
                      <a:pt x="3" y="15"/>
                    </a:lnTo>
                    <a:cubicBezTo>
                      <a:pt x="3" y="15"/>
                      <a:pt x="2" y="15"/>
                      <a:pt x="2" y="15"/>
                    </a:cubicBezTo>
                    <a:cubicBezTo>
                      <a:pt x="1" y="15"/>
                      <a:pt x="1" y="15"/>
                      <a:pt x="1" y="15"/>
                    </a:cubicBezTo>
                    <a:cubicBezTo>
                      <a:pt x="1" y="14"/>
                      <a:pt x="0" y="13"/>
                      <a:pt x="0" y="11"/>
                    </a:cubicBezTo>
                    <a:cubicBezTo>
                      <a:pt x="0" y="8"/>
                      <a:pt x="4" y="8"/>
                      <a:pt x="5" y="5"/>
                    </a:cubicBezTo>
                    <a:cubicBezTo>
                      <a:pt x="4" y="5"/>
                      <a:pt x="4" y="3"/>
                      <a:pt x="4" y="2"/>
                    </a:cubicBezTo>
                    <a:cubicBezTo>
                      <a:pt x="5" y="1"/>
                      <a:pt x="5" y="2"/>
                      <a:pt x="6" y="2"/>
                    </a:cubicBezTo>
                    <a:cubicBezTo>
                      <a:pt x="8" y="2"/>
                      <a:pt x="12" y="0"/>
                      <a:pt x="12" y="0"/>
                    </a:cubicBezTo>
                  </a:path>
                </a:pathLst>
              </a:custGeom>
              <a:solidFill>
                <a:srgbClr val="002967"/>
              </a:solidFill>
              <a:ln w="1905">
                <a:solidFill>
                  <a:sysClr val="window" lastClr="FFFFFF">
                    <a:lumMod val="85000"/>
                  </a:sysClr>
                </a:solidFill>
                <a:round/>
                <a:headEnd/>
                <a:tailEnd/>
              </a:ln>
            </p:spPr>
            <p:txBody>
              <a:bodyPr anchor="ctr"/>
              <a:lstStyle/>
              <a:p>
                <a:pPr>
                  <a:defRPr/>
                </a:pPr>
                <a:endParaRPr lang="en-US" altLang="en-US" sz="800" kern="0" dirty="0">
                  <a:latin typeface="Trebuchet MS" panose="020B0603020202020204" pitchFamily="34" charset="0"/>
                  <a:cs typeface="Calibri" panose="020F0502020204030204" pitchFamily="34" charset="0"/>
                </a:endParaRPr>
              </a:p>
            </p:txBody>
          </p:sp>
          <p:sp>
            <p:nvSpPr>
              <p:cNvPr id="237" name="Freeform 237"/>
              <p:cNvSpPr>
                <a:spLocks/>
              </p:cNvSpPr>
              <p:nvPr/>
            </p:nvSpPr>
            <p:spPr bwMode="auto">
              <a:xfrm>
                <a:off x="3192" y="2722"/>
                <a:ext cx="195" cy="227"/>
              </a:xfrm>
              <a:custGeom>
                <a:avLst/>
                <a:gdLst>
                  <a:gd name="T0" fmla="*/ 3 w 27"/>
                  <a:gd name="T1" fmla="*/ 0 h 30"/>
                  <a:gd name="T2" fmla="*/ 12 w 27"/>
                  <a:gd name="T3" fmla="*/ 0 h 30"/>
                  <a:gd name="T4" fmla="*/ 12 w 27"/>
                  <a:gd name="T5" fmla="*/ 0 h 30"/>
                  <a:gd name="T6" fmla="*/ 20 w 27"/>
                  <a:gd name="T7" fmla="*/ 5 h 30"/>
                  <a:gd name="T8" fmla="*/ 24 w 27"/>
                  <a:gd name="T9" fmla="*/ 9 h 30"/>
                  <a:gd name="T10" fmla="*/ 25 w 27"/>
                  <a:gd name="T11" fmla="*/ 10 h 30"/>
                  <a:gd name="T12" fmla="*/ 23 w 27"/>
                  <a:gd name="T13" fmla="*/ 12 h 30"/>
                  <a:gd name="T14" fmla="*/ 24 w 27"/>
                  <a:gd name="T15" fmla="*/ 14 h 30"/>
                  <a:gd name="T16" fmla="*/ 24 w 27"/>
                  <a:gd name="T17" fmla="*/ 14 h 30"/>
                  <a:gd name="T18" fmla="*/ 24 w 27"/>
                  <a:gd name="T19" fmla="*/ 20 h 30"/>
                  <a:gd name="T20" fmla="*/ 24 w 27"/>
                  <a:gd name="T21" fmla="*/ 20 h 30"/>
                  <a:gd name="T22" fmla="*/ 24 w 27"/>
                  <a:gd name="T23" fmla="*/ 22 h 30"/>
                  <a:gd name="T24" fmla="*/ 24 w 27"/>
                  <a:gd name="T25" fmla="*/ 23 h 30"/>
                  <a:gd name="T26" fmla="*/ 27 w 27"/>
                  <a:gd name="T27" fmla="*/ 27 h 30"/>
                  <a:gd name="T28" fmla="*/ 20 w 27"/>
                  <a:gd name="T29" fmla="*/ 30 h 30"/>
                  <a:gd name="T30" fmla="*/ 17 w 27"/>
                  <a:gd name="T31" fmla="*/ 29 h 30"/>
                  <a:gd name="T32" fmla="*/ 13 w 27"/>
                  <a:gd name="T33" fmla="*/ 29 h 30"/>
                  <a:gd name="T34" fmla="*/ 12 w 27"/>
                  <a:gd name="T35" fmla="*/ 24 h 30"/>
                  <a:gd name="T36" fmla="*/ 9 w 27"/>
                  <a:gd name="T37" fmla="*/ 24 h 30"/>
                  <a:gd name="T38" fmla="*/ 3 w 27"/>
                  <a:gd name="T39" fmla="*/ 21 h 30"/>
                  <a:gd name="T40" fmla="*/ 3 w 27"/>
                  <a:gd name="T41" fmla="*/ 19 h 30"/>
                  <a:gd name="T42" fmla="*/ 1 w 27"/>
                  <a:gd name="T43" fmla="*/ 16 h 30"/>
                  <a:gd name="T44" fmla="*/ 0 w 27"/>
                  <a:gd name="T45" fmla="*/ 12 h 30"/>
                  <a:gd name="T46" fmla="*/ 0 w 27"/>
                  <a:gd name="T47" fmla="*/ 10 h 30"/>
                  <a:gd name="T48" fmla="*/ 3 w 27"/>
                  <a:gd name="T49" fmla="*/ 7 h 30"/>
                  <a:gd name="T50" fmla="*/ 3 w 27"/>
                  <a:gd name="T51" fmla="*/ 7 h 30"/>
                  <a:gd name="T52" fmla="*/ 3 w 27"/>
                  <a:gd name="T53" fmla="*/ 4 h 30"/>
                  <a:gd name="T54" fmla="*/ 3 w 27"/>
                  <a:gd name="T55" fmla="*/ 4 h 30"/>
                  <a:gd name="T56" fmla="*/ 3 w 27"/>
                  <a:gd name="T57" fmla="*/ 0 h 30"/>
                  <a:gd name="T58" fmla="*/ 3 w 27"/>
                  <a:gd name="T59" fmla="*/ 0 h 30"/>
                  <a:gd name="T60" fmla="*/ 3 w 27"/>
                  <a:gd name="T61" fmla="*/ 0 h 3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7"/>
                  <a:gd name="T94" fmla="*/ 0 h 30"/>
                  <a:gd name="T95" fmla="*/ 27 w 27"/>
                  <a:gd name="T96" fmla="*/ 30 h 3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7" h="30">
                    <a:moveTo>
                      <a:pt x="3" y="0"/>
                    </a:moveTo>
                    <a:lnTo>
                      <a:pt x="12" y="0"/>
                    </a:lnTo>
                    <a:cubicBezTo>
                      <a:pt x="15" y="1"/>
                      <a:pt x="17" y="3"/>
                      <a:pt x="20" y="5"/>
                    </a:cubicBezTo>
                    <a:cubicBezTo>
                      <a:pt x="20" y="7"/>
                      <a:pt x="22" y="9"/>
                      <a:pt x="24" y="9"/>
                    </a:cubicBezTo>
                    <a:cubicBezTo>
                      <a:pt x="24" y="9"/>
                      <a:pt x="25" y="9"/>
                      <a:pt x="25" y="10"/>
                    </a:cubicBezTo>
                    <a:cubicBezTo>
                      <a:pt x="25" y="11"/>
                      <a:pt x="23" y="12"/>
                      <a:pt x="23" y="12"/>
                    </a:cubicBezTo>
                    <a:cubicBezTo>
                      <a:pt x="23" y="13"/>
                      <a:pt x="24" y="14"/>
                      <a:pt x="24" y="14"/>
                    </a:cubicBezTo>
                    <a:lnTo>
                      <a:pt x="24" y="20"/>
                    </a:lnTo>
                    <a:cubicBezTo>
                      <a:pt x="24" y="20"/>
                      <a:pt x="24" y="21"/>
                      <a:pt x="24" y="22"/>
                    </a:cubicBezTo>
                    <a:cubicBezTo>
                      <a:pt x="24" y="23"/>
                      <a:pt x="24" y="22"/>
                      <a:pt x="24" y="23"/>
                    </a:cubicBezTo>
                    <a:cubicBezTo>
                      <a:pt x="24" y="24"/>
                      <a:pt x="25" y="25"/>
                      <a:pt x="27" y="27"/>
                    </a:cubicBezTo>
                    <a:cubicBezTo>
                      <a:pt x="27" y="27"/>
                      <a:pt x="21" y="30"/>
                      <a:pt x="20" y="30"/>
                    </a:cubicBezTo>
                    <a:cubicBezTo>
                      <a:pt x="19" y="30"/>
                      <a:pt x="17" y="29"/>
                      <a:pt x="17" y="29"/>
                    </a:cubicBezTo>
                    <a:cubicBezTo>
                      <a:pt x="16" y="29"/>
                      <a:pt x="15" y="30"/>
                      <a:pt x="13" y="29"/>
                    </a:cubicBezTo>
                    <a:cubicBezTo>
                      <a:pt x="13" y="29"/>
                      <a:pt x="13" y="25"/>
                      <a:pt x="12" y="24"/>
                    </a:cubicBezTo>
                    <a:cubicBezTo>
                      <a:pt x="11" y="24"/>
                      <a:pt x="11" y="24"/>
                      <a:pt x="9" y="24"/>
                    </a:cubicBezTo>
                    <a:cubicBezTo>
                      <a:pt x="9" y="24"/>
                      <a:pt x="3" y="21"/>
                      <a:pt x="3" y="21"/>
                    </a:cubicBezTo>
                    <a:cubicBezTo>
                      <a:pt x="3" y="20"/>
                      <a:pt x="3" y="19"/>
                      <a:pt x="3" y="19"/>
                    </a:cubicBezTo>
                    <a:cubicBezTo>
                      <a:pt x="3" y="18"/>
                      <a:pt x="1" y="17"/>
                      <a:pt x="1" y="16"/>
                    </a:cubicBezTo>
                    <a:cubicBezTo>
                      <a:pt x="0" y="16"/>
                      <a:pt x="0" y="12"/>
                      <a:pt x="0" y="12"/>
                    </a:cubicBezTo>
                    <a:cubicBezTo>
                      <a:pt x="0" y="11"/>
                      <a:pt x="0" y="10"/>
                      <a:pt x="0" y="10"/>
                    </a:cubicBezTo>
                    <a:cubicBezTo>
                      <a:pt x="1" y="10"/>
                      <a:pt x="2" y="8"/>
                      <a:pt x="3" y="7"/>
                    </a:cubicBezTo>
                    <a:lnTo>
                      <a:pt x="3" y="4"/>
                    </a:lnTo>
                    <a:cubicBezTo>
                      <a:pt x="4" y="3"/>
                      <a:pt x="4" y="0"/>
                      <a:pt x="3" y="0"/>
                    </a:cubicBezTo>
                  </a:path>
                </a:pathLst>
              </a:custGeom>
              <a:solidFill>
                <a:srgbClr val="002967"/>
              </a:solidFill>
              <a:ln w="1905">
                <a:solidFill>
                  <a:sysClr val="window" lastClr="FFFFFF">
                    <a:lumMod val="85000"/>
                  </a:sysClr>
                </a:solidFill>
                <a:round/>
                <a:headEnd/>
                <a:tailEnd/>
              </a:ln>
            </p:spPr>
            <p:txBody>
              <a:bodyPr anchor="ctr"/>
              <a:lstStyle/>
              <a:p>
                <a:pPr>
                  <a:defRPr/>
                </a:pPr>
                <a:endParaRPr lang="en-US" altLang="en-US" sz="800" kern="0" dirty="0">
                  <a:latin typeface="Trebuchet MS" panose="020B0603020202020204" pitchFamily="34" charset="0"/>
                  <a:cs typeface="Calibri" panose="020F0502020204030204" pitchFamily="34" charset="0"/>
                </a:endParaRPr>
              </a:p>
            </p:txBody>
          </p:sp>
          <p:sp>
            <p:nvSpPr>
              <p:cNvPr id="238" name="Freeform 238"/>
              <p:cNvSpPr>
                <a:spLocks/>
              </p:cNvSpPr>
              <p:nvPr/>
            </p:nvSpPr>
            <p:spPr bwMode="auto">
              <a:xfrm>
                <a:off x="3051" y="2879"/>
                <a:ext cx="215" cy="207"/>
              </a:xfrm>
              <a:custGeom>
                <a:avLst/>
                <a:gdLst>
                  <a:gd name="T0" fmla="*/ 23 w 30"/>
                  <a:gd name="T1" fmla="*/ 0 h 27"/>
                  <a:gd name="T2" fmla="*/ 29 w 30"/>
                  <a:gd name="T3" fmla="*/ 3 h 27"/>
                  <a:gd name="T4" fmla="*/ 30 w 30"/>
                  <a:gd name="T5" fmla="*/ 4 h 27"/>
                  <a:gd name="T6" fmla="*/ 30 w 30"/>
                  <a:gd name="T7" fmla="*/ 6 h 27"/>
                  <a:gd name="T8" fmla="*/ 29 w 30"/>
                  <a:gd name="T9" fmla="*/ 9 h 27"/>
                  <a:gd name="T10" fmla="*/ 29 w 30"/>
                  <a:gd name="T11" fmla="*/ 9 h 27"/>
                  <a:gd name="T12" fmla="*/ 29 w 30"/>
                  <a:gd name="T13" fmla="*/ 16 h 27"/>
                  <a:gd name="T14" fmla="*/ 21 w 30"/>
                  <a:gd name="T15" fmla="*/ 18 h 27"/>
                  <a:gd name="T16" fmla="*/ 21 w 30"/>
                  <a:gd name="T17" fmla="*/ 18 h 27"/>
                  <a:gd name="T18" fmla="*/ 21 w 30"/>
                  <a:gd name="T19" fmla="*/ 20 h 27"/>
                  <a:gd name="T20" fmla="*/ 20 w 30"/>
                  <a:gd name="T21" fmla="*/ 20 h 27"/>
                  <a:gd name="T22" fmla="*/ 19 w 30"/>
                  <a:gd name="T23" fmla="*/ 22 h 27"/>
                  <a:gd name="T24" fmla="*/ 19 w 30"/>
                  <a:gd name="T25" fmla="*/ 23 h 27"/>
                  <a:gd name="T26" fmla="*/ 14 w 30"/>
                  <a:gd name="T27" fmla="*/ 25 h 27"/>
                  <a:gd name="T28" fmla="*/ 11 w 30"/>
                  <a:gd name="T29" fmla="*/ 27 h 27"/>
                  <a:gd name="T30" fmla="*/ 9 w 30"/>
                  <a:gd name="T31" fmla="*/ 27 h 27"/>
                  <a:gd name="T32" fmla="*/ 7 w 30"/>
                  <a:gd name="T33" fmla="*/ 26 h 27"/>
                  <a:gd name="T34" fmla="*/ 4 w 30"/>
                  <a:gd name="T35" fmla="*/ 26 h 27"/>
                  <a:gd name="T36" fmla="*/ 4 w 30"/>
                  <a:gd name="T37" fmla="*/ 26 h 27"/>
                  <a:gd name="T38" fmla="*/ 3 w 30"/>
                  <a:gd name="T39" fmla="*/ 26 h 27"/>
                  <a:gd name="T40" fmla="*/ 3 w 30"/>
                  <a:gd name="T41" fmla="*/ 26 h 27"/>
                  <a:gd name="T42" fmla="*/ 0 w 30"/>
                  <a:gd name="T43" fmla="*/ 23 h 27"/>
                  <a:gd name="T44" fmla="*/ 0 w 30"/>
                  <a:gd name="T45" fmla="*/ 23 h 27"/>
                  <a:gd name="T46" fmla="*/ 0 w 30"/>
                  <a:gd name="T47" fmla="*/ 13 h 27"/>
                  <a:gd name="T48" fmla="*/ 0 w 30"/>
                  <a:gd name="T49" fmla="*/ 13 h 27"/>
                  <a:gd name="T50" fmla="*/ 5 w 30"/>
                  <a:gd name="T51" fmla="*/ 13 h 27"/>
                  <a:gd name="T52" fmla="*/ 6 w 30"/>
                  <a:gd name="T53" fmla="*/ 8 h 27"/>
                  <a:gd name="T54" fmla="*/ 9 w 30"/>
                  <a:gd name="T55" fmla="*/ 8 h 27"/>
                  <a:gd name="T56" fmla="*/ 12 w 30"/>
                  <a:gd name="T57" fmla="*/ 10 h 27"/>
                  <a:gd name="T58" fmla="*/ 14 w 30"/>
                  <a:gd name="T59" fmla="*/ 9 h 27"/>
                  <a:gd name="T60" fmla="*/ 15 w 30"/>
                  <a:gd name="T61" fmla="*/ 9 h 27"/>
                  <a:gd name="T62" fmla="*/ 19 w 30"/>
                  <a:gd name="T63" fmla="*/ 0 h 27"/>
                  <a:gd name="T64" fmla="*/ 23 w 30"/>
                  <a:gd name="T65" fmla="*/ 0 h 27"/>
                  <a:gd name="T66" fmla="*/ 23 w 30"/>
                  <a:gd name="T67" fmla="*/ 0 h 27"/>
                  <a:gd name="T68" fmla="*/ 23 w 30"/>
                  <a:gd name="T69" fmla="*/ 0 h 27"/>
                  <a:gd name="T70" fmla="*/ 23 w 30"/>
                  <a:gd name="T71" fmla="*/ 0 h 2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
                  <a:gd name="T109" fmla="*/ 0 h 27"/>
                  <a:gd name="T110" fmla="*/ 30 w 30"/>
                  <a:gd name="T111" fmla="*/ 27 h 2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 h="27">
                    <a:moveTo>
                      <a:pt x="23" y="0"/>
                    </a:moveTo>
                    <a:cubicBezTo>
                      <a:pt x="23" y="1"/>
                      <a:pt x="29" y="3"/>
                      <a:pt x="29" y="3"/>
                    </a:cubicBezTo>
                    <a:cubicBezTo>
                      <a:pt x="29" y="3"/>
                      <a:pt x="29" y="4"/>
                      <a:pt x="30" y="4"/>
                    </a:cubicBezTo>
                    <a:cubicBezTo>
                      <a:pt x="30" y="5"/>
                      <a:pt x="30" y="6"/>
                      <a:pt x="30" y="6"/>
                    </a:cubicBezTo>
                    <a:cubicBezTo>
                      <a:pt x="30" y="7"/>
                      <a:pt x="29" y="8"/>
                      <a:pt x="29" y="9"/>
                    </a:cubicBezTo>
                    <a:lnTo>
                      <a:pt x="29" y="16"/>
                    </a:lnTo>
                    <a:lnTo>
                      <a:pt x="21" y="18"/>
                    </a:lnTo>
                    <a:cubicBezTo>
                      <a:pt x="21" y="18"/>
                      <a:pt x="21" y="19"/>
                      <a:pt x="21" y="20"/>
                    </a:cubicBezTo>
                    <a:cubicBezTo>
                      <a:pt x="21" y="20"/>
                      <a:pt x="20" y="21"/>
                      <a:pt x="20" y="20"/>
                    </a:cubicBezTo>
                    <a:cubicBezTo>
                      <a:pt x="19" y="22"/>
                      <a:pt x="19" y="20"/>
                      <a:pt x="19" y="22"/>
                    </a:cubicBezTo>
                    <a:cubicBezTo>
                      <a:pt x="19" y="22"/>
                      <a:pt x="18" y="23"/>
                      <a:pt x="19" y="23"/>
                    </a:cubicBezTo>
                    <a:cubicBezTo>
                      <a:pt x="18" y="23"/>
                      <a:pt x="15" y="24"/>
                      <a:pt x="14" y="25"/>
                    </a:cubicBezTo>
                    <a:cubicBezTo>
                      <a:pt x="13" y="26"/>
                      <a:pt x="13" y="27"/>
                      <a:pt x="11" y="27"/>
                    </a:cubicBezTo>
                    <a:cubicBezTo>
                      <a:pt x="11" y="27"/>
                      <a:pt x="10" y="27"/>
                      <a:pt x="9" y="27"/>
                    </a:cubicBezTo>
                    <a:cubicBezTo>
                      <a:pt x="9" y="27"/>
                      <a:pt x="8" y="26"/>
                      <a:pt x="7" y="26"/>
                    </a:cubicBezTo>
                    <a:cubicBezTo>
                      <a:pt x="6" y="26"/>
                      <a:pt x="5" y="26"/>
                      <a:pt x="4" y="26"/>
                    </a:cubicBezTo>
                    <a:lnTo>
                      <a:pt x="3" y="26"/>
                    </a:lnTo>
                    <a:cubicBezTo>
                      <a:pt x="2" y="26"/>
                      <a:pt x="1" y="24"/>
                      <a:pt x="0" y="23"/>
                    </a:cubicBezTo>
                    <a:lnTo>
                      <a:pt x="0" y="13"/>
                    </a:lnTo>
                    <a:cubicBezTo>
                      <a:pt x="1" y="13"/>
                      <a:pt x="4" y="14"/>
                      <a:pt x="5" y="13"/>
                    </a:cubicBezTo>
                    <a:cubicBezTo>
                      <a:pt x="7" y="12"/>
                      <a:pt x="6" y="8"/>
                      <a:pt x="6" y="8"/>
                    </a:cubicBezTo>
                    <a:cubicBezTo>
                      <a:pt x="7" y="8"/>
                      <a:pt x="8" y="8"/>
                      <a:pt x="9" y="8"/>
                    </a:cubicBezTo>
                    <a:cubicBezTo>
                      <a:pt x="9" y="10"/>
                      <a:pt x="10" y="10"/>
                      <a:pt x="12" y="10"/>
                    </a:cubicBezTo>
                    <a:cubicBezTo>
                      <a:pt x="12" y="10"/>
                      <a:pt x="14" y="9"/>
                      <a:pt x="14" y="9"/>
                    </a:cubicBezTo>
                    <a:cubicBezTo>
                      <a:pt x="14" y="9"/>
                      <a:pt x="15" y="9"/>
                      <a:pt x="15" y="9"/>
                    </a:cubicBezTo>
                    <a:cubicBezTo>
                      <a:pt x="18" y="9"/>
                      <a:pt x="18" y="2"/>
                      <a:pt x="19" y="0"/>
                    </a:cubicBezTo>
                    <a:cubicBezTo>
                      <a:pt x="20" y="1"/>
                      <a:pt x="21" y="0"/>
                      <a:pt x="23" y="0"/>
                    </a:cubicBezTo>
                  </a:path>
                </a:pathLst>
              </a:custGeom>
              <a:solidFill>
                <a:srgbClr val="3E7B25">
                  <a:lumMod val="75000"/>
                </a:srgbClr>
              </a:solidFill>
              <a:ln w="1905">
                <a:solidFill>
                  <a:sysClr val="window" lastClr="FFFFFF">
                    <a:lumMod val="85000"/>
                  </a:sysClr>
                </a:solidFill>
                <a:round/>
                <a:headEnd/>
                <a:tailEnd/>
              </a:ln>
            </p:spPr>
            <p:txBody>
              <a:bodyPr anchor="ctr"/>
              <a:lstStyle/>
              <a:p>
                <a:pPr>
                  <a:defRPr/>
                </a:pPr>
                <a:endParaRPr lang="en-US" altLang="en-US" sz="800" kern="0" dirty="0">
                  <a:latin typeface="Trebuchet MS" panose="020B0603020202020204" pitchFamily="34" charset="0"/>
                  <a:ea typeface="Segoe UI" panose="020B0502040204020203" pitchFamily="34" charset="0"/>
                  <a:cs typeface="Segoe UI" panose="020B0502040204020203" pitchFamily="34" charset="0"/>
                </a:endParaRPr>
              </a:p>
            </p:txBody>
          </p:sp>
          <p:sp>
            <p:nvSpPr>
              <p:cNvPr id="239" name="Freeform 239"/>
              <p:cNvSpPr>
                <a:spLocks/>
              </p:cNvSpPr>
              <p:nvPr/>
            </p:nvSpPr>
            <p:spPr bwMode="auto">
              <a:xfrm>
                <a:off x="3258" y="2902"/>
                <a:ext cx="51" cy="173"/>
              </a:xfrm>
              <a:custGeom>
                <a:avLst/>
                <a:gdLst>
                  <a:gd name="T0" fmla="*/ 0 w 7"/>
                  <a:gd name="T1" fmla="*/ 13 h 22"/>
                  <a:gd name="T2" fmla="*/ 3 w 7"/>
                  <a:gd name="T3" fmla="*/ 16 h 22"/>
                  <a:gd name="T4" fmla="*/ 2 w 7"/>
                  <a:gd name="T5" fmla="*/ 19 h 22"/>
                  <a:gd name="T6" fmla="*/ 5 w 7"/>
                  <a:gd name="T7" fmla="*/ 22 h 22"/>
                  <a:gd name="T8" fmla="*/ 5 w 7"/>
                  <a:gd name="T9" fmla="*/ 20 h 22"/>
                  <a:gd name="T10" fmla="*/ 7 w 7"/>
                  <a:gd name="T11" fmla="*/ 17 h 22"/>
                  <a:gd name="T12" fmla="*/ 6 w 7"/>
                  <a:gd name="T13" fmla="*/ 13 h 22"/>
                  <a:gd name="T14" fmla="*/ 3 w 7"/>
                  <a:gd name="T15" fmla="*/ 9 h 22"/>
                  <a:gd name="T16" fmla="*/ 4 w 7"/>
                  <a:gd name="T17" fmla="*/ 6 h 22"/>
                  <a:gd name="T18" fmla="*/ 3 w 7"/>
                  <a:gd name="T19" fmla="*/ 0 h 22"/>
                  <a:gd name="T20" fmla="*/ 0 w 7"/>
                  <a:gd name="T21" fmla="*/ 0 h 22"/>
                  <a:gd name="T22" fmla="*/ 1 w 7"/>
                  <a:gd name="T23" fmla="*/ 1 h 22"/>
                  <a:gd name="T24" fmla="*/ 1 w 7"/>
                  <a:gd name="T25" fmla="*/ 3 h 22"/>
                  <a:gd name="T26" fmla="*/ 0 w 7"/>
                  <a:gd name="T27" fmla="*/ 6 h 22"/>
                  <a:gd name="T28" fmla="*/ 0 w 7"/>
                  <a:gd name="T29" fmla="*/ 6 h 22"/>
                  <a:gd name="T30" fmla="*/ 0 w 7"/>
                  <a:gd name="T31" fmla="*/ 13 h 22"/>
                  <a:gd name="T32" fmla="*/ 0 w 7"/>
                  <a:gd name="T33" fmla="*/ 13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
                  <a:gd name="T52" fmla="*/ 0 h 22"/>
                  <a:gd name="T53" fmla="*/ 7 w 7"/>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 h="22">
                    <a:moveTo>
                      <a:pt x="0" y="13"/>
                    </a:moveTo>
                    <a:cubicBezTo>
                      <a:pt x="0" y="15"/>
                      <a:pt x="3" y="14"/>
                      <a:pt x="3" y="16"/>
                    </a:cubicBezTo>
                    <a:cubicBezTo>
                      <a:pt x="3" y="17"/>
                      <a:pt x="2" y="18"/>
                      <a:pt x="2" y="19"/>
                    </a:cubicBezTo>
                    <a:cubicBezTo>
                      <a:pt x="2" y="20"/>
                      <a:pt x="4" y="21"/>
                      <a:pt x="5" y="22"/>
                    </a:cubicBezTo>
                    <a:cubicBezTo>
                      <a:pt x="5" y="21"/>
                      <a:pt x="5" y="20"/>
                      <a:pt x="5" y="20"/>
                    </a:cubicBezTo>
                    <a:cubicBezTo>
                      <a:pt x="6" y="20"/>
                      <a:pt x="7" y="19"/>
                      <a:pt x="7" y="17"/>
                    </a:cubicBezTo>
                    <a:cubicBezTo>
                      <a:pt x="7" y="15"/>
                      <a:pt x="6" y="15"/>
                      <a:pt x="6" y="13"/>
                    </a:cubicBezTo>
                    <a:cubicBezTo>
                      <a:pt x="5" y="13"/>
                      <a:pt x="3" y="10"/>
                      <a:pt x="3" y="9"/>
                    </a:cubicBezTo>
                    <a:cubicBezTo>
                      <a:pt x="3" y="8"/>
                      <a:pt x="3" y="6"/>
                      <a:pt x="4" y="6"/>
                    </a:cubicBezTo>
                    <a:cubicBezTo>
                      <a:pt x="4" y="5"/>
                      <a:pt x="4" y="1"/>
                      <a:pt x="3" y="0"/>
                    </a:cubicBezTo>
                    <a:cubicBezTo>
                      <a:pt x="2" y="0"/>
                      <a:pt x="2" y="0"/>
                      <a:pt x="0" y="0"/>
                    </a:cubicBezTo>
                    <a:cubicBezTo>
                      <a:pt x="0" y="0"/>
                      <a:pt x="0" y="1"/>
                      <a:pt x="1" y="1"/>
                    </a:cubicBezTo>
                    <a:cubicBezTo>
                      <a:pt x="1" y="2"/>
                      <a:pt x="1" y="3"/>
                      <a:pt x="1" y="3"/>
                    </a:cubicBezTo>
                    <a:cubicBezTo>
                      <a:pt x="1" y="4"/>
                      <a:pt x="0" y="5"/>
                      <a:pt x="0" y="6"/>
                    </a:cubicBezTo>
                    <a:lnTo>
                      <a:pt x="0" y="13"/>
                    </a:lnTo>
                  </a:path>
                </a:pathLst>
              </a:custGeom>
              <a:solidFill>
                <a:srgbClr val="3E7B25">
                  <a:lumMod val="75000"/>
                </a:srgbClr>
              </a:solidFill>
              <a:ln w="1905">
                <a:solidFill>
                  <a:sysClr val="window" lastClr="FFFFFF">
                    <a:lumMod val="85000"/>
                  </a:sysClr>
                </a:solidFill>
                <a:round/>
                <a:headEnd/>
                <a:tailEnd/>
              </a:ln>
            </p:spPr>
            <p:txBody>
              <a:bodyPr anchor="ctr"/>
              <a:lstStyle/>
              <a:p>
                <a:pPr>
                  <a:defRPr/>
                </a:pPr>
                <a:endParaRPr lang="en-US" altLang="en-US" sz="800" kern="0" dirty="0">
                  <a:latin typeface="Trebuchet MS" panose="020B0603020202020204" pitchFamily="34" charset="0"/>
                  <a:ea typeface="Segoe UI" panose="020B0502040204020203" pitchFamily="34" charset="0"/>
                  <a:cs typeface="Segoe UI" panose="020B0502040204020203" pitchFamily="34" charset="0"/>
                </a:endParaRPr>
              </a:p>
            </p:txBody>
          </p:sp>
          <p:sp>
            <p:nvSpPr>
              <p:cNvPr id="240" name="Freeform 240"/>
              <p:cNvSpPr>
                <a:spLocks/>
              </p:cNvSpPr>
              <p:nvPr/>
            </p:nvSpPr>
            <p:spPr bwMode="auto">
              <a:xfrm>
                <a:off x="3199" y="2926"/>
                <a:ext cx="188" cy="356"/>
              </a:xfrm>
              <a:custGeom>
                <a:avLst/>
                <a:gdLst>
                  <a:gd name="T0" fmla="*/ 0 w 26"/>
                  <a:gd name="T1" fmla="*/ 15 h 47"/>
                  <a:gd name="T2" fmla="*/ 0 w 26"/>
                  <a:gd name="T3" fmla="*/ 12 h 47"/>
                  <a:gd name="T4" fmla="*/ 0 w 26"/>
                  <a:gd name="T5" fmla="*/ 12 h 47"/>
                  <a:gd name="T6" fmla="*/ 8 w 26"/>
                  <a:gd name="T7" fmla="*/ 10 h 47"/>
                  <a:gd name="T8" fmla="*/ 8 w 26"/>
                  <a:gd name="T9" fmla="*/ 10 h 47"/>
                  <a:gd name="T10" fmla="*/ 11 w 26"/>
                  <a:gd name="T11" fmla="*/ 13 h 47"/>
                  <a:gd name="T12" fmla="*/ 10 w 26"/>
                  <a:gd name="T13" fmla="*/ 16 h 47"/>
                  <a:gd name="T14" fmla="*/ 13 w 26"/>
                  <a:gd name="T15" fmla="*/ 19 h 47"/>
                  <a:gd name="T16" fmla="*/ 13 w 26"/>
                  <a:gd name="T17" fmla="*/ 17 h 47"/>
                  <a:gd name="T18" fmla="*/ 15 w 26"/>
                  <a:gd name="T19" fmla="*/ 14 h 47"/>
                  <a:gd name="T20" fmla="*/ 14 w 26"/>
                  <a:gd name="T21" fmla="*/ 10 h 47"/>
                  <a:gd name="T22" fmla="*/ 11 w 26"/>
                  <a:gd name="T23" fmla="*/ 6 h 47"/>
                  <a:gd name="T24" fmla="*/ 12 w 26"/>
                  <a:gd name="T25" fmla="*/ 3 h 47"/>
                  <a:gd name="T26" fmla="*/ 16 w 26"/>
                  <a:gd name="T27" fmla="*/ 2 h 47"/>
                  <a:gd name="T28" fmla="*/ 19 w 26"/>
                  <a:gd name="T29" fmla="*/ 3 h 47"/>
                  <a:gd name="T30" fmla="*/ 26 w 26"/>
                  <a:gd name="T31" fmla="*/ 0 h 47"/>
                  <a:gd name="T32" fmla="*/ 26 w 26"/>
                  <a:gd name="T33" fmla="*/ 2 h 47"/>
                  <a:gd name="T34" fmla="*/ 26 w 26"/>
                  <a:gd name="T35" fmla="*/ 11 h 47"/>
                  <a:gd name="T36" fmla="*/ 16 w 26"/>
                  <a:gd name="T37" fmla="*/ 20 h 47"/>
                  <a:gd name="T38" fmla="*/ 10 w 26"/>
                  <a:gd name="T39" fmla="*/ 29 h 47"/>
                  <a:gd name="T40" fmla="*/ 12 w 26"/>
                  <a:gd name="T41" fmla="*/ 31 h 47"/>
                  <a:gd name="T42" fmla="*/ 11 w 26"/>
                  <a:gd name="T43" fmla="*/ 33 h 47"/>
                  <a:gd name="T44" fmla="*/ 12 w 26"/>
                  <a:gd name="T45" fmla="*/ 36 h 47"/>
                  <a:gd name="T46" fmla="*/ 12 w 26"/>
                  <a:gd name="T47" fmla="*/ 38 h 47"/>
                  <a:gd name="T48" fmla="*/ 8 w 26"/>
                  <a:gd name="T49" fmla="*/ 42 h 47"/>
                  <a:gd name="T50" fmla="*/ 4 w 26"/>
                  <a:gd name="T51" fmla="*/ 43 h 47"/>
                  <a:gd name="T52" fmla="*/ 5 w 26"/>
                  <a:gd name="T53" fmla="*/ 45 h 47"/>
                  <a:gd name="T54" fmla="*/ 5 w 26"/>
                  <a:gd name="T55" fmla="*/ 45 h 47"/>
                  <a:gd name="T56" fmla="*/ 4 w 26"/>
                  <a:gd name="T57" fmla="*/ 47 h 47"/>
                  <a:gd name="T58" fmla="*/ 4 w 26"/>
                  <a:gd name="T59" fmla="*/ 47 h 47"/>
                  <a:gd name="T60" fmla="*/ 3 w 26"/>
                  <a:gd name="T61" fmla="*/ 47 h 47"/>
                  <a:gd name="T62" fmla="*/ 3 w 26"/>
                  <a:gd name="T63" fmla="*/ 47 h 47"/>
                  <a:gd name="T64" fmla="*/ 3 w 26"/>
                  <a:gd name="T65" fmla="*/ 39 h 47"/>
                  <a:gd name="T66" fmla="*/ 3 w 26"/>
                  <a:gd name="T67" fmla="*/ 39 h 47"/>
                  <a:gd name="T68" fmla="*/ 2 w 26"/>
                  <a:gd name="T69" fmla="*/ 34 h 47"/>
                  <a:gd name="T70" fmla="*/ 5 w 26"/>
                  <a:gd name="T71" fmla="*/ 32 h 47"/>
                  <a:gd name="T72" fmla="*/ 5 w 26"/>
                  <a:gd name="T73" fmla="*/ 29 h 47"/>
                  <a:gd name="T74" fmla="*/ 8 w 26"/>
                  <a:gd name="T75" fmla="*/ 25 h 47"/>
                  <a:gd name="T76" fmla="*/ 7 w 26"/>
                  <a:gd name="T77" fmla="*/ 17 h 47"/>
                  <a:gd name="T78" fmla="*/ 0 w 26"/>
                  <a:gd name="T79" fmla="*/ 15 h 47"/>
                  <a:gd name="T80" fmla="*/ 0 w 26"/>
                  <a:gd name="T81" fmla="*/ 15 h 47"/>
                  <a:gd name="T82" fmla="*/ 0 w 26"/>
                  <a:gd name="T83" fmla="*/ 15 h 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6"/>
                  <a:gd name="T127" fmla="*/ 0 h 47"/>
                  <a:gd name="T128" fmla="*/ 26 w 26"/>
                  <a:gd name="T129" fmla="*/ 47 h 4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6" h="47">
                    <a:moveTo>
                      <a:pt x="0" y="15"/>
                    </a:moveTo>
                    <a:cubicBezTo>
                      <a:pt x="0" y="14"/>
                      <a:pt x="0" y="12"/>
                      <a:pt x="0" y="12"/>
                    </a:cubicBezTo>
                    <a:lnTo>
                      <a:pt x="8" y="10"/>
                    </a:lnTo>
                    <a:cubicBezTo>
                      <a:pt x="8" y="12"/>
                      <a:pt x="11" y="11"/>
                      <a:pt x="11" y="13"/>
                    </a:cubicBezTo>
                    <a:cubicBezTo>
                      <a:pt x="11" y="14"/>
                      <a:pt x="10" y="15"/>
                      <a:pt x="10" y="16"/>
                    </a:cubicBezTo>
                    <a:cubicBezTo>
                      <a:pt x="10" y="17"/>
                      <a:pt x="12" y="18"/>
                      <a:pt x="13" y="19"/>
                    </a:cubicBezTo>
                    <a:cubicBezTo>
                      <a:pt x="13" y="18"/>
                      <a:pt x="13" y="17"/>
                      <a:pt x="13" y="17"/>
                    </a:cubicBezTo>
                    <a:cubicBezTo>
                      <a:pt x="14" y="17"/>
                      <a:pt x="15" y="16"/>
                      <a:pt x="15" y="14"/>
                    </a:cubicBezTo>
                    <a:cubicBezTo>
                      <a:pt x="15" y="12"/>
                      <a:pt x="14" y="12"/>
                      <a:pt x="14" y="10"/>
                    </a:cubicBezTo>
                    <a:cubicBezTo>
                      <a:pt x="13" y="10"/>
                      <a:pt x="11" y="7"/>
                      <a:pt x="11" y="6"/>
                    </a:cubicBezTo>
                    <a:cubicBezTo>
                      <a:pt x="11" y="5"/>
                      <a:pt x="11" y="3"/>
                      <a:pt x="12" y="3"/>
                    </a:cubicBezTo>
                    <a:cubicBezTo>
                      <a:pt x="13" y="3"/>
                      <a:pt x="15" y="2"/>
                      <a:pt x="16" y="2"/>
                    </a:cubicBezTo>
                    <a:cubicBezTo>
                      <a:pt x="16" y="2"/>
                      <a:pt x="18" y="3"/>
                      <a:pt x="19" y="3"/>
                    </a:cubicBezTo>
                    <a:cubicBezTo>
                      <a:pt x="20" y="3"/>
                      <a:pt x="26" y="1"/>
                      <a:pt x="26" y="0"/>
                    </a:cubicBezTo>
                    <a:cubicBezTo>
                      <a:pt x="26" y="1"/>
                      <a:pt x="26" y="1"/>
                      <a:pt x="26" y="2"/>
                    </a:cubicBezTo>
                    <a:cubicBezTo>
                      <a:pt x="26" y="7"/>
                      <a:pt x="26" y="8"/>
                      <a:pt x="26" y="11"/>
                    </a:cubicBezTo>
                    <a:cubicBezTo>
                      <a:pt x="26" y="16"/>
                      <a:pt x="21" y="20"/>
                      <a:pt x="16" y="20"/>
                    </a:cubicBezTo>
                    <a:cubicBezTo>
                      <a:pt x="15" y="24"/>
                      <a:pt x="10" y="24"/>
                      <a:pt x="10" y="29"/>
                    </a:cubicBezTo>
                    <a:cubicBezTo>
                      <a:pt x="10" y="29"/>
                      <a:pt x="11" y="31"/>
                      <a:pt x="12" y="31"/>
                    </a:cubicBezTo>
                    <a:cubicBezTo>
                      <a:pt x="11" y="32"/>
                      <a:pt x="11" y="32"/>
                      <a:pt x="11" y="33"/>
                    </a:cubicBezTo>
                    <a:cubicBezTo>
                      <a:pt x="11" y="34"/>
                      <a:pt x="12" y="34"/>
                      <a:pt x="12" y="36"/>
                    </a:cubicBezTo>
                    <a:cubicBezTo>
                      <a:pt x="12" y="37"/>
                      <a:pt x="12" y="38"/>
                      <a:pt x="12" y="38"/>
                    </a:cubicBezTo>
                    <a:cubicBezTo>
                      <a:pt x="12" y="38"/>
                      <a:pt x="9" y="42"/>
                      <a:pt x="8" y="42"/>
                    </a:cubicBezTo>
                    <a:cubicBezTo>
                      <a:pt x="6" y="43"/>
                      <a:pt x="4" y="42"/>
                      <a:pt x="4" y="43"/>
                    </a:cubicBezTo>
                    <a:cubicBezTo>
                      <a:pt x="4" y="44"/>
                      <a:pt x="4" y="45"/>
                      <a:pt x="5" y="45"/>
                    </a:cubicBezTo>
                    <a:lnTo>
                      <a:pt x="4" y="47"/>
                    </a:lnTo>
                    <a:cubicBezTo>
                      <a:pt x="4" y="47"/>
                      <a:pt x="3" y="47"/>
                      <a:pt x="3" y="47"/>
                    </a:cubicBezTo>
                    <a:lnTo>
                      <a:pt x="3" y="39"/>
                    </a:lnTo>
                    <a:cubicBezTo>
                      <a:pt x="3" y="36"/>
                      <a:pt x="2" y="37"/>
                      <a:pt x="2" y="34"/>
                    </a:cubicBezTo>
                    <a:cubicBezTo>
                      <a:pt x="2" y="34"/>
                      <a:pt x="4" y="32"/>
                      <a:pt x="5" y="32"/>
                    </a:cubicBezTo>
                    <a:cubicBezTo>
                      <a:pt x="5" y="31"/>
                      <a:pt x="4" y="29"/>
                      <a:pt x="5" y="29"/>
                    </a:cubicBezTo>
                    <a:cubicBezTo>
                      <a:pt x="5" y="28"/>
                      <a:pt x="8" y="26"/>
                      <a:pt x="8" y="25"/>
                    </a:cubicBezTo>
                    <a:cubicBezTo>
                      <a:pt x="8" y="22"/>
                      <a:pt x="7" y="20"/>
                      <a:pt x="7" y="17"/>
                    </a:cubicBezTo>
                    <a:cubicBezTo>
                      <a:pt x="5" y="17"/>
                      <a:pt x="2" y="15"/>
                      <a:pt x="0" y="15"/>
                    </a:cubicBezTo>
                  </a:path>
                </a:pathLst>
              </a:custGeom>
              <a:solidFill>
                <a:srgbClr val="C00000"/>
              </a:solidFill>
              <a:ln w="1905">
                <a:solidFill>
                  <a:sysClr val="window" lastClr="FFFFFF">
                    <a:lumMod val="85000"/>
                  </a:sysClr>
                </a:solidFill>
                <a:round/>
                <a:headEnd/>
                <a:tailEnd/>
              </a:ln>
            </p:spPr>
            <p:txBody>
              <a:bodyPr anchor="ctr"/>
              <a:lstStyle/>
              <a:p>
                <a:pPr>
                  <a:defRPr/>
                </a:pPr>
                <a:endParaRPr lang="en-US" altLang="en-US" sz="800" kern="0" dirty="0">
                  <a:latin typeface="Trebuchet MS" panose="020B0603020202020204" pitchFamily="34" charset="0"/>
                  <a:ea typeface="Segoe UI" panose="020B0502040204020203" pitchFamily="34" charset="0"/>
                  <a:cs typeface="Segoe UI" panose="020B0502040204020203" pitchFamily="34" charset="0"/>
                </a:endParaRPr>
              </a:p>
            </p:txBody>
          </p:sp>
          <p:sp>
            <p:nvSpPr>
              <p:cNvPr id="241" name="Freeform 241"/>
              <p:cNvSpPr>
                <a:spLocks/>
              </p:cNvSpPr>
              <p:nvPr/>
            </p:nvSpPr>
            <p:spPr bwMode="auto">
              <a:xfrm>
                <a:off x="3113" y="3031"/>
                <a:ext cx="145" cy="153"/>
              </a:xfrm>
              <a:custGeom>
                <a:avLst/>
                <a:gdLst>
                  <a:gd name="T0" fmla="*/ 12 w 20"/>
                  <a:gd name="T1" fmla="*/ 0 h 20"/>
                  <a:gd name="T2" fmla="*/ 19 w 20"/>
                  <a:gd name="T3" fmla="*/ 3 h 20"/>
                  <a:gd name="T4" fmla="*/ 20 w 20"/>
                  <a:gd name="T5" fmla="*/ 11 h 20"/>
                  <a:gd name="T6" fmla="*/ 17 w 20"/>
                  <a:gd name="T7" fmla="*/ 15 h 20"/>
                  <a:gd name="T8" fmla="*/ 17 w 20"/>
                  <a:gd name="T9" fmla="*/ 18 h 20"/>
                  <a:gd name="T10" fmla="*/ 14 w 20"/>
                  <a:gd name="T11" fmla="*/ 20 h 20"/>
                  <a:gd name="T12" fmla="*/ 14 w 20"/>
                  <a:gd name="T13" fmla="*/ 20 h 20"/>
                  <a:gd name="T14" fmla="*/ 9 w 20"/>
                  <a:gd name="T15" fmla="*/ 19 h 20"/>
                  <a:gd name="T16" fmla="*/ 9 w 20"/>
                  <a:gd name="T17" fmla="*/ 19 h 20"/>
                  <a:gd name="T18" fmla="*/ 9 w 20"/>
                  <a:gd name="T19" fmla="*/ 19 h 20"/>
                  <a:gd name="T20" fmla="*/ 9 w 20"/>
                  <a:gd name="T21" fmla="*/ 19 h 20"/>
                  <a:gd name="T22" fmla="*/ 4 w 20"/>
                  <a:gd name="T23" fmla="*/ 13 h 20"/>
                  <a:gd name="T24" fmla="*/ 0 w 20"/>
                  <a:gd name="T25" fmla="*/ 7 h 20"/>
                  <a:gd name="T26" fmla="*/ 2 w 20"/>
                  <a:gd name="T27" fmla="*/ 7 h 20"/>
                  <a:gd name="T28" fmla="*/ 5 w 20"/>
                  <a:gd name="T29" fmla="*/ 5 h 20"/>
                  <a:gd name="T30" fmla="*/ 10 w 20"/>
                  <a:gd name="T31" fmla="*/ 3 h 20"/>
                  <a:gd name="T32" fmla="*/ 10 w 20"/>
                  <a:gd name="T33" fmla="*/ 2 h 20"/>
                  <a:gd name="T34" fmla="*/ 11 w 20"/>
                  <a:gd name="T35" fmla="*/ 0 h 20"/>
                  <a:gd name="T36" fmla="*/ 12 w 20"/>
                  <a:gd name="T37" fmla="*/ 0 h 20"/>
                  <a:gd name="T38" fmla="*/ 12 w 20"/>
                  <a:gd name="T39" fmla="*/ 0 h 20"/>
                  <a:gd name="T40" fmla="*/ 12 w 20"/>
                  <a:gd name="T41" fmla="*/ 0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20"/>
                  <a:gd name="T65" fmla="*/ 20 w 20"/>
                  <a:gd name="T66" fmla="*/ 20 h 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 h="20">
                    <a:moveTo>
                      <a:pt x="12" y="0"/>
                    </a:moveTo>
                    <a:cubicBezTo>
                      <a:pt x="13" y="1"/>
                      <a:pt x="17" y="3"/>
                      <a:pt x="19" y="3"/>
                    </a:cubicBezTo>
                    <a:cubicBezTo>
                      <a:pt x="19" y="6"/>
                      <a:pt x="20" y="8"/>
                      <a:pt x="20" y="11"/>
                    </a:cubicBezTo>
                    <a:cubicBezTo>
                      <a:pt x="20" y="12"/>
                      <a:pt x="18" y="15"/>
                      <a:pt x="17" y="15"/>
                    </a:cubicBezTo>
                    <a:cubicBezTo>
                      <a:pt x="17" y="16"/>
                      <a:pt x="17" y="17"/>
                      <a:pt x="17" y="18"/>
                    </a:cubicBezTo>
                    <a:cubicBezTo>
                      <a:pt x="16" y="18"/>
                      <a:pt x="14" y="20"/>
                      <a:pt x="14" y="20"/>
                    </a:cubicBezTo>
                    <a:lnTo>
                      <a:pt x="9" y="19"/>
                    </a:lnTo>
                    <a:cubicBezTo>
                      <a:pt x="6" y="18"/>
                      <a:pt x="6" y="15"/>
                      <a:pt x="4" y="13"/>
                    </a:cubicBezTo>
                    <a:cubicBezTo>
                      <a:pt x="3" y="12"/>
                      <a:pt x="0" y="10"/>
                      <a:pt x="0" y="7"/>
                    </a:cubicBezTo>
                    <a:cubicBezTo>
                      <a:pt x="1" y="7"/>
                      <a:pt x="2" y="7"/>
                      <a:pt x="2" y="7"/>
                    </a:cubicBezTo>
                    <a:cubicBezTo>
                      <a:pt x="4" y="7"/>
                      <a:pt x="4" y="6"/>
                      <a:pt x="5" y="5"/>
                    </a:cubicBezTo>
                    <a:cubicBezTo>
                      <a:pt x="6" y="4"/>
                      <a:pt x="9" y="3"/>
                      <a:pt x="10" y="3"/>
                    </a:cubicBezTo>
                    <a:cubicBezTo>
                      <a:pt x="9" y="3"/>
                      <a:pt x="10" y="2"/>
                      <a:pt x="10" y="2"/>
                    </a:cubicBezTo>
                    <a:cubicBezTo>
                      <a:pt x="10" y="0"/>
                      <a:pt x="10" y="2"/>
                      <a:pt x="11" y="0"/>
                    </a:cubicBezTo>
                    <a:cubicBezTo>
                      <a:pt x="11" y="1"/>
                      <a:pt x="12" y="0"/>
                      <a:pt x="12" y="0"/>
                    </a:cubicBezTo>
                  </a:path>
                </a:pathLst>
              </a:custGeom>
              <a:solidFill>
                <a:srgbClr val="C00000"/>
              </a:solidFill>
              <a:ln w="1905">
                <a:solidFill>
                  <a:sysClr val="window" lastClr="FFFFFF">
                    <a:lumMod val="85000"/>
                  </a:sysClr>
                </a:solidFill>
                <a:round/>
                <a:headEnd/>
                <a:tailEnd/>
              </a:ln>
            </p:spPr>
            <p:txBody>
              <a:bodyPr anchor="ctr"/>
              <a:lstStyle/>
              <a:p>
                <a:pPr>
                  <a:defRPr/>
                </a:pPr>
                <a:endParaRPr lang="en-US" altLang="en-US" sz="800" kern="0" dirty="0">
                  <a:latin typeface="Trebuchet MS" panose="020B0603020202020204" pitchFamily="34" charset="0"/>
                  <a:ea typeface="Segoe UI" panose="020B0502040204020203" pitchFamily="34" charset="0"/>
                  <a:cs typeface="Segoe UI" panose="020B0502040204020203" pitchFamily="34" charset="0"/>
                </a:endParaRPr>
              </a:p>
            </p:txBody>
          </p:sp>
          <p:sp>
            <p:nvSpPr>
              <p:cNvPr id="242" name="Freeform 242"/>
              <p:cNvSpPr>
                <a:spLocks/>
              </p:cNvSpPr>
              <p:nvPr/>
            </p:nvSpPr>
            <p:spPr bwMode="auto">
              <a:xfrm>
                <a:off x="2855" y="3075"/>
                <a:ext cx="258" cy="258"/>
              </a:xfrm>
              <a:custGeom>
                <a:avLst/>
                <a:gdLst>
                  <a:gd name="T0" fmla="*/ 36 w 36"/>
                  <a:gd name="T1" fmla="*/ 3 h 34"/>
                  <a:gd name="T2" fmla="*/ 34 w 36"/>
                  <a:gd name="T3" fmla="*/ 1 h 34"/>
                  <a:gd name="T4" fmla="*/ 31 w 36"/>
                  <a:gd name="T5" fmla="*/ 1 h 34"/>
                  <a:gd name="T6" fmla="*/ 31 w 36"/>
                  <a:gd name="T7" fmla="*/ 1 h 34"/>
                  <a:gd name="T8" fmla="*/ 30 w 36"/>
                  <a:gd name="T9" fmla="*/ 1 h 34"/>
                  <a:gd name="T10" fmla="*/ 30 w 36"/>
                  <a:gd name="T11" fmla="*/ 1 h 34"/>
                  <a:gd name="T12" fmla="*/ 27 w 36"/>
                  <a:gd name="T13" fmla="*/ 2 h 34"/>
                  <a:gd name="T14" fmla="*/ 27 w 36"/>
                  <a:gd name="T15" fmla="*/ 2 h 34"/>
                  <a:gd name="T16" fmla="*/ 19 w 36"/>
                  <a:gd name="T17" fmla="*/ 2 h 34"/>
                  <a:gd name="T18" fmla="*/ 19 w 36"/>
                  <a:gd name="T19" fmla="*/ 1 h 34"/>
                  <a:gd name="T20" fmla="*/ 13 w 36"/>
                  <a:gd name="T21" fmla="*/ 1 h 34"/>
                  <a:gd name="T22" fmla="*/ 13 w 36"/>
                  <a:gd name="T23" fmla="*/ 1 h 34"/>
                  <a:gd name="T24" fmla="*/ 5 w 36"/>
                  <a:gd name="T25" fmla="*/ 0 h 34"/>
                  <a:gd name="T26" fmla="*/ 2 w 36"/>
                  <a:gd name="T27" fmla="*/ 1 h 34"/>
                  <a:gd name="T28" fmla="*/ 2 w 36"/>
                  <a:gd name="T29" fmla="*/ 1 h 34"/>
                  <a:gd name="T30" fmla="*/ 1 w 36"/>
                  <a:gd name="T31" fmla="*/ 1 h 34"/>
                  <a:gd name="T32" fmla="*/ 1 w 36"/>
                  <a:gd name="T33" fmla="*/ 1 h 34"/>
                  <a:gd name="T34" fmla="*/ 0 w 36"/>
                  <a:gd name="T35" fmla="*/ 2 h 34"/>
                  <a:gd name="T36" fmla="*/ 2 w 36"/>
                  <a:gd name="T37" fmla="*/ 3 h 34"/>
                  <a:gd name="T38" fmla="*/ 6 w 36"/>
                  <a:gd name="T39" fmla="*/ 14 h 34"/>
                  <a:gd name="T40" fmla="*/ 7 w 36"/>
                  <a:gd name="T41" fmla="*/ 14 h 34"/>
                  <a:gd name="T42" fmla="*/ 7 w 36"/>
                  <a:gd name="T43" fmla="*/ 15 h 34"/>
                  <a:gd name="T44" fmla="*/ 7 w 36"/>
                  <a:gd name="T45" fmla="*/ 18 h 34"/>
                  <a:gd name="T46" fmla="*/ 8 w 36"/>
                  <a:gd name="T47" fmla="*/ 24 h 34"/>
                  <a:gd name="T48" fmla="*/ 11 w 36"/>
                  <a:gd name="T49" fmla="*/ 32 h 34"/>
                  <a:gd name="T50" fmla="*/ 12 w 36"/>
                  <a:gd name="T51" fmla="*/ 34 h 34"/>
                  <a:gd name="T52" fmla="*/ 12 w 36"/>
                  <a:gd name="T53" fmla="*/ 32 h 34"/>
                  <a:gd name="T54" fmla="*/ 12 w 36"/>
                  <a:gd name="T55" fmla="*/ 32 h 34"/>
                  <a:gd name="T56" fmla="*/ 14 w 36"/>
                  <a:gd name="T57" fmla="*/ 32 h 34"/>
                  <a:gd name="T58" fmla="*/ 14 w 36"/>
                  <a:gd name="T59" fmla="*/ 32 h 34"/>
                  <a:gd name="T60" fmla="*/ 17 w 36"/>
                  <a:gd name="T61" fmla="*/ 34 h 34"/>
                  <a:gd name="T62" fmla="*/ 21 w 36"/>
                  <a:gd name="T63" fmla="*/ 31 h 34"/>
                  <a:gd name="T64" fmla="*/ 21 w 36"/>
                  <a:gd name="T65" fmla="*/ 31 h 34"/>
                  <a:gd name="T66" fmla="*/ 21 w 36"/>
                  <a:gd name="T67" fmla="*/ 26 h 34"/>
                  <a:gd name="T68" fmla="*/ 21 w 36"/>
                  <a:gd name="T69" fmla="*/ 26 h 34"/>
                  <a:gd name="T70" fmla="*/ 21 w 36"/>
                  <a:gd name="T71" fmla="*/ 22 h 34"/>
                  <a:gd name="T72" fmla="*/ 21 w 36"/>
                  <a:gd name="T73" fmla="*/ 18 h 34"/>
                  <a:gd name="T74" fmla="*/ 24 w 36"/>
                  <a:gd name="T75" fmla="*/ 15 h 34"/>
                  <a:gd name="T76" fmla="*/ 25 w 36"/>
                  <a:gd name="T77" fmla="*/ 7 h 34"/>
                  <a:gd name="T78" fmla="*/ 24 w 36"/>
                  <a:gd name="T79" fmla="*/ 4 h 34"/>
                  <a:gd name="T80" fmla="*/ 28 w 36"/>
                  <a:gd name="T81" fmla="*/ 3 h 34"/>
                  <a:gd name="T82" fmla="*/ 36 w 36"/>
                  <a:gd name="T83" fmla="*/ 3 h 34"/>
                  <a:gd name="T84" fmla="*/ 36 w 36"/>
                  <a:gd name="T85" fmla="*/ 3 h 34"/>
                  <a:gd name="T86" fmla="*/ 36 w 36"/>
                  <a:gd name="T87" fmla="*/ 3 h 34"/>
                  <a:gd name="T88" fmla="*/ 36 w 36"/>
                  <a:gd name="T89" fmla="*/ 3 h 3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6"/>
                  <a:gd name="T136" fmla="*/ 0 h 34"/>
                  <a:gd name="T137" fmla="*/ 36 w 36"/>
                  <a:gd name="T138" fmla="*/ 34 h 3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6" h="34">
                    <a:moveTo>
                      <a:pt x="36" y="3"/>
                    </a:moveTo>
                    <a:cubicBezTo>
                      <a:pt x="36" y="2"/>
                      <a:pt x="35" y="1"/>
                      <a:pt x="34" y="1"/>
                    </a:cubicBezTo>
                    <a:cubicBezTo>
                      <a:pt x="33" y="1"/>
                      <a:pt x="32" y="1"/>
                      <a:pt x="31" y="1"/>
                    </a:cubicBezTo>
                    <a:lnTo>
                      <a:pt x="30" y="1"/>
                    </a:lnTo>
                    <a:cubicBezTo>
                      <a:pt x="29" y="2"/>
                      <a:pt x="28" y="2"/>
                      <a:pt x="27" y="2"/>
                    </a:cubicBezTo>
                    <a:lnTo>
                      <a:pt x="19" y="2"/>
                    </a:lnTo>
                    <a:lnTo>
                      <a:pt x="19" y="1"/>
                    </a:lnTo>
                    <a:lnTo>
                      <a:pt x="13" y="1"/>
                    </a:lnTo>
                    <a:cubicBezTo>
                      <a:pt x="11" y="2"/>
                      <a:pt x="7" y="0"/>
                      <a:pt x="5" y="0"/>
                    </a:cubicBezTo>
                    <a:cubicBezTo>
                      <a:pt x="4" y="0"/>
                      <a:pt x="3" y="0"/>
                      <a:pt x="2" y="1"/>
                    </a:cubicBezTo>
                    <a:lnTo>
                      <a:pt x="1" y="1"/>
                    </a:lnTo>
                    <a:cubicBezTo>
                      <a:pt x="1" y="2"/>
                      <a:pt x="0" y="2"/>
                      <a:pt x="0" y="2"/>
                    </a:cubicBezTo>
                    <a:cubicBezTo>
                      <a:pt x="0" y="3"/>
                      <a:pt x="1" y="3"/>
                      <a:pt x="2" y="3"/>
                    </a:cubicBezTo>
                    <a:cubicBezTo>
                      <a:pt x="2" y="6"/>
                      <a:pt x="4" y="12"/>
                      <a:pt x="6" y="14"/>
                    </a:cubicBezTo>
                    <a:cubicBezTo>
                      <a:pt x="6" y="14"/>
                      <a:pt x="7" y="14"/>
                      <a:pt x="7" y="14"/>
                    </a:cubicBezTo>
                    <a:cubicBezTo>
                      <a:pt x="7" y="14"/>
                      <a:pt x="7" y="15"/>
                      <a:pt x="7" y="15"/>
                    </a:cubicBezTo>
                    <a:cubicBezTo>
                      <a:pt x="7" y="16"/>
                      <a:pt x="7" y="17"/>
                      <a:pt x="7" y="18"/>
                    </a:cubicBezTo>
                    <a:cubicBezTo>
                      <a:pt x="7" y="20"/>
                      <a:pt x="8" y="22"/>
                      <a:pt x="8" y="24"/>
                    </a:cubicBezTo>
                    <a:cubicBezTo>
                      <a:pt x="8" y="27"/>
                      <a:pt x="9" y="29"/>
                      <a:pt x="11" y="32"/>
                    </a:cubicBezTo>
                    <a:cubicBezTo>
                      <a:pt x="11" y="33"/>
                      <a:pt x="12" y="32"/>
                      <a:pt x="12" y="34"/>
                    </a:cubicBezTo>
                    <a:cubicBezTo>
                      <a:pt x="12" y="33"/>
                      <a:pt x="12" y="32"/>
                      <a:pt x="12" y="32"/>
                    </a:cubicBezTo>
                    <a:lnTo>
                      <a:pt x="14" y="32"/>
                    </a:lnTo>
                    <a:cubicBezTo>
                      <a:pt x="14" y="34"/>
                      <a:pt x="16" y="34"/>
                      <a:pt x="17" y="34"/>
                    </a:cubicBezTo>
                    <a:cubicBezTo>
                      <a:pt x="19" y="34"/>
                      <a:pt x="20" y="32"/>
                      <a:pt x="21" y="31"/>
                    </a:cubicBezTo>
                    <a:lnTo>
                      <a:pt x="21" y="26"/>
                    </a:lnTo>
                    <a:cubicBezTo>
                      <a:pt x="21" y="24"/>
                      <a:pt x="21" y="22"/>
                      <a:pt x="21" y="22"/>
                    </a:cubicBezTo>
                    <a:cubicBezTo>
                      <a:pt x="21" y="20"/>
                      <a:pt x="21" y="19"/>
                      <a:pt x="21" y="18"/>
                    </a:cubicBezTo>
                    <a:cubicBezTo>
                      <a:pt x="21" y="17"/>
                      <a:pt x="22" y="15"/>
                      <a:pt x="24" y="15"/>
                    </a:cubicBezTo>
                    <a:cubicBezTo>
                      <a:pt x="24" y="12"/>
                      <a:pt x="25" y="9"/>
                      <a:pt x="25" y="7"/>
                    </a:cubicBezTo>
                    <a:cubicBezTo>
                      <a:pt x="25" y="6"/>
                      <a:pt x="24" y="5"/>
                      <a:pt x="24" y="4"/>
                    </a:cubicBezTo>
                    <a:cubicBezTo>
                      <a:pt x="24" y="3"/>
                      <a:pt x="26" y="4"/>
                      <a:pt x="28" y="3"/>
                    </a:cubicBezTo>
                    <a:cubicBezTo>
                      <a:pt x="30" y="3"/>
                      <a:pt x="33" y="3"/>
                      <a:pt x="36" y="3"/>
                    </a:cubicBezTo>
                  </a:path>
                </a:pathLst>
              </a:custGeom>
              <a:solidFill>
                <a:srgbClr val="002967"/>
              </a:solidFill>
              <a:ln w="1905">
                <a:solidFill>
                  <a:sysClr val="window" lastClr="FFFFFF">
                    <a:lumMod val="85000"/>
                  </a:sysClr>
                </a:solidFill>
                <a:round/>
                <a:headEnd/>
                <a:tailEnd/>
              </a:ln>
            </p:spPr>
            <p:txBody>
              <a:bodyPr anchor="ctr"/>
              <a:lstStyle/>
              <a:p>
                <a:pPr>
                  <a:defRPr/>
                </a:pPr>
                <a:endParaRPr lang="en-US" altLang="en-US" sz="800" kern="0" dirty="0">
                  <a:latin typeface="Trebuchet MS" panose="020B0603020202020204" pitchFamily="34" charset="0"/>
                  <a:cs typeface="Calibri" panose="020F0502020204030204" pitchFamily="34" charset="0"/>
                </a:endParaRPr>
              </a:p>
            </p:txBody>
          </p:sp>
          <p:sp>
            <p:nvSpPr>
              <p:cNvPr id="243" name="Freeform 243"/>
              <p:cNvSpPr>
                <a:spLocks/>
              </p:cNvSpPr>
              <p:nvPr/>
            </p:nvSpPr>
            <p:spPr bwMode="auto">
              <a:xfrm>
                <a:off x="3004" y="3094"/>
                <a:ext cx="172" cy="200"/>
              </a:xfrm>
              <a:custGeom>
                <a:avLst/>
                <a:gdLst>
                  <a:gd name="T0" fmla="*/ 1 w 24"/>
                  <a:gd name="T1" fmla="*/ 19 h 26"/>
                  <a:gd name="T2" fmla="*/ 2 w 24"/>
                  <a:gd name="T3" fmla="*/ 20 h 26"/>
                  <a:gd name="T4" fmla="*/ 2 w 24"/>
                  <a:gd name="T5" fmla="*/ 24 h 26"/>
                  <a:gd name="T6" fmla="*/ 4 w 24"/>
                  <a:gd name="T7" fmla="*/ 26 h 26"/>
                  <a:gd name="T8" fmla="*/ 8 w 24"/>
                  <a:gd name="T9" fmla="*/ 21 h 26"/>
                  <a:gd name="T10" fmla="*/ 13 w 24"/>
                  <a:gd name="T11" fmla="*/ 22 h 26"/>
                  <a:gd name="T12" fmla="*/ 16 w 24"/>
                  <a:gd name="T13" fmla="*/ 18 h 26"/>
                  <a:gd name="T14" fmla="*/ 24 w 24"/>
                  <a:gd name="T15" fmla="*/ 12 h 26"/>
                  <a:gd name="T16" fmla="*/ 24 w 24"/>
                  <a:gd name="T17" fmla="*/ 12 h 26"/>
                  <a:gd name="T18" fmla="*/ 24 w 24"/>
                  <a:gd name="T19" fmla="*/ 11 h 26"/>
                  <a:gd name="T20" fmla="*/ 24 w 24"/>
                  <a:gd name="T21" fmla="*/ 11 h 26"/>
                  <a:gd name="T22" fmla="*/ 19 w 24"/>
                  <a:gd name="T23" fmla="*/ 5 h 26"/>
                  <a:gd name="T24" fmla="*/ 15 w 24"/>
                  <a:gd name="T25" fmla="*/ 0 h 26"/>
                  <a:gd name="T26" fmla="*/ 7 w 24"/>
                  <a:gd name="T27" fmla="*/ 0 h 26"/>
                  <a:gd name="T28" fmla="*/ 3 w 24"/>
                  <a:gd name="T29" fmla="*/ 1 h 26"/>
                  <a:gd name="T30" fmla="*/ 4 w 24"/>
                  <a:gd name="T31" fmla="*/ 4 h 26"/>
                  <a:gd name="T32" fmla="*/ 3 w 24"/>
                  <a:gd name="T33" fmla="*/ 12 h 26"/>
                  <a:gd name="T34" fmla="*/ 0 w 24"/>
                  <a:gd name="T35" fmla="*/ 15 h 26"/>
                  <a:gd name="T36" fmla="*/ 0 w 24"/>
                  <a:gd name="T37" fmla="*/ 19 h 26"/>
                  <a:gd name="T38" fmla="*/ 0 w 24"/>
                  <a:gd name="T39" fmla="*/ 19 h 26"/>
                  <a:gd name="T40" fmla="*/ 1 w 24"/>
                  <a:gd name="T41" fmla="*/ 19 h 26"/>
                  <a:gd name="T42" fmla="*/ 1 w 24"/>
                  <a:gd name="T43" fmla="*/ 19 h 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
                  <a:gd name="T67" fmla="*/ 0 h 26"/>
                  <a:gd name="T68" fmla="*/ 24 w 24"/>
                  <a:gd name="T69" fmla="*/ 26 h 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 h="26">
                    <a:moveTo>
                      <a:pt x="1" y="19"/>
                    </a:moveTo>
                    <a:cubicBezTo>
                      <a:pt x="1" y="20"/>
                      <a:pt x="2" y="20"/>
                      <a:pt x="2" y="20"/>
                    </a:cubicBezTo>
                    <a:cubicBezTo>
                      <a:pt x="2" y="21"/>
                      <a:pt x="2" y="22"/>
                      <a:pt x="2" y="24"/>
                    </a:cubicBezTo>
                    <a:cubicBezTo>
                      <a:pt x="2" y="25"/>
                      <a:pt x="3" y="26"/>
                      <a:pt x="4" y="26"/>
                    </a:cubicBezTo>
                    <a:cubicBezTo>
                      <a:pt x="7" y="26"/>
                      <a:pt x="6" y="21"/>
                      <a:pt x="8" y="21"/>
                    </a:cubicBezTo>
                    <a:cubicBezTo>
                      <a:pt x="10" y="21"/>
                      <a:pt x="11" y="22"/>
                      <a:pt x="13" y="22"/>
                    </a:cubicBezTo>
                    <a:cubicBezTo>
                      <a:pt x="15" y="22"/>
                      <a:pt x="15" y="20"/>
                      <a:pt x="16" y="18"/>
                    </a:cubicBezTo>
                    <a:cubicBezTo>
                      <a:pt x="17" y="16"/>
                      <a:pt x="22" y="13"/>
                      <a:pt x="24" y="12"/>
                    </a:cubicBezTo>
                    <a:lnTo>
                      <a:pt x="24" y="11"/>
                    </a:lnTo>
                    <a:cubicBezTo>
                      <a:pt x="21" y="10"/>
                      <a:pt x="21" y="7"/>
                      <a:pt x="19" y="5"/>
                    </a:cubicBezTo>
                    <a:cubicBezTo>
                      <a:pt x="18" y="4"/>
                      <a:pt x="15" y="3"/>
                      <a:pt x="15" y="0"/>
                    </a:cubicBezTo>
                    <a:cubicBezTo>
                      <a:pt x="12" y="0"/>
                      <a:pt x="9" y="0"/>
                      <a:pt x="7" y="0"/>
                    </a:cubicBezTo>
                    <a:cubicBezTo>
                      <a:pt x="5" y="1"/>
                      <a:pt x="3" y="0"/>
                      <a:pt x="3" y="1"/>
                    </a:cubicBezTo>
                    <a:cubicBezTo>
                      <a:pt x="3" y="2"/>
                      <a:pt x="4" y="3"/>
                      <a:pt x="4" y="4"/>
                    </a:cubicBezTo>
                    <a:cubicBezTo>
                      <a:pt x="4" y="6"/>
                      <a:pt x="3" y="9"/>
                      <a:pt x="3" y="12"/>
                    </a:cubicBezTo>
                    <a:cubicBezTo>
                      <a:pt x="1" y="12"/>
                      <a:pt x="0" y="14"/>
                      <a:pt x="0" y="15"/>
                    </a:cubicBezTo>
                    <a:cubicBezTo>
                      <a:pt x="0" y="16"/>
                      <a:pt x="1" y="17"/>
                      <a:pt x="0" y="19"/>
                    </a:cubicBezTo>
                    <a:lnTo>
                      <a:pt x="1" y="19"/>
                    </a:lnTo>
                  </a:path>
                </a:pathLst>
              </a:custGeom>
              <a:solidFill>
                <a:srgbClr val="C00000"/>
              </a:solidFill>
              <a:ln w="1905">
                <a:solidFill>
                  <a:sysClr val="window" lastClr="FFFFFF">
                    <a:lumMod val="85000"/>
                  </a:sysClr>
                </a:solidFill>
                <a:round/>
                <a:headEnd/>
                <a:tailEnd/>
              </a:ln>
            </p:spPr>
            <p:txBody>
              <a:bodyPr anchor="ctr"/>
              <a:lstStyle/>
              <a:p>
                <a:pPr>
                  <a:defRPr/>
                </a:pPr>
                <a:endParaRPr lang="en-US" altLang="en-US" sz="800" kern="0" dirty="0">
                  <a:latin typeface="Trebuchet MS" panose="020B0603020202020204" pitchFamily="34" charset="0"/>
                  <a:ea typeface="Segoe UI" panose="020B0502040204020203" pitchFamily="34" charset="0"/>
                  <a:cs typeface="Segoe UI" panose="020B0502040204020203" pitchFamily="34" charset="0"/>
                </a:endParaRPr>
              </a:p>
            </p:txBody>
          </p:sp>
          <p:sp>
            <p:nvSpPr>
              <p:cNvPr id="244" name="Freeform 244"/>
              <p:cNvSpPr>
                <a:spLocks/>
              </p:cNvSpPr>
              <p:nvPr/>
            </p:nvSpPr>
            <p:spPr bwMode="auto">
              <a:xfrm>
                <a:off x="3422" y="2957"/>
                <a:ext cx="145" cy="298"/>
              </a:xfrm>
              <a:custGeom>
                <a:avLst/>
                <a:gdLst>
                  <a:gd name="T0" fmla="*/ 4 w 20"/>
                  <a:gd name="T1" fmla="*/ 12 h 39"/>
                  <a:gd name="T2" fmla="*/ 7 w 20"/>
                  <a:gd name="T3" fmla="*/ 11 h 39"/>
                  <a:gd name="T4" fmla="*/ 10 w 20"/>
                  <a:gd name="T5" fmla="*/ 10 h 39"/>
                  <a:gd name="T6" fmla="*/ 10 w 20"/>
                  <a:gd name="T7" fmla="*/ 8 h 39"/>
                  <a:gd name="T8" fmla="*/ 11 w 20"/>
                  <a:gd name="T9" fmla="*/ 8 h 39"/>
                  <a:gd name="T10" fmla="*/ 17 w 20"/>
                  <a:gd name="T11" fmla="*/ 0 h 39"/>
                  <a:gd name="T12" fmla="*/ 20 w 20"/>
                  <a:gd name="T13" fmla="*/ 3 h 39"/>
                  <a:gd name="T14" fmla="*/ 20 w 20"/>
                  <a:gd name="T15" fmla="*/ 8 h 39"/>
                  <a:gd name="T16" fmla="*/ 18 w 20"/>
                  <a:gd name="T17" fmla="*/ 13 h 39"/>
                  <a:gd name="T18" fmla="*/ 17 w 20"/>
                  <a:gd name="T19" fmla="*/ 15 h 39"/>
                  <a:gd name="T20" fmla="*/ 14 w 20"/>
                  <a:gd name="T21" fmla="*/ 23 h 39"/>
                  <a:gd name="T22" fmla="*/ 10 w 20"/>
                  <a:gd name="T23" fmla="*/ 31 h 39"/>
                  <a:gd name="T24" fmla="*/ 4 w 20"/>
                  <a:gd name="T25" fmla="*/ 39 h 39"/>
                  <a:gd name="T26" fmla="*/ 3 w 20"/>
                  <a:gd name="T27" fmla="*/ 38 h 39"/>
                  <a:gd name="T28" fmla="*/ 0 w 20"/>
                  <a:gd name="T29" fmla="*/ 33 h 39"/>
                  <a:gd name="T30" fmla="*/ 1 w 20"/>
                  <a:gd name="T31" fmla="*/ 32 h 39"/>
                  <a:gd name="T32" fmla="*/ 0 w 20"/>
                  <a:gd name="T33" fmla="*/ 31 h 39"/>
                  <a:gd name="T34" fmla="*/ 0 w 20"/>
                  <a:gd name="T35" fmla="*/ 28 h 39"/>
                  <a:gd name="T36" fmla="*/ 4 w 20"/>
                  <a:gd name="T37" fmla="*/ 22 h 39"/>
                  <a:gd name="T38" fmla="*/ 2 w 20"/>
                  <a:gd name="T39" fmla="*/ 17 h 39"/>
                  <a:gd name="T40" fmla="*/ 2 w 20"/>
                  <a:gd name="T41" fmla="*/ 17 h 39"/>
                  <a:gd name="T42" fmla="*/ 4 w 20"/>
                  <a:gd name="T43" fmla="*/ 12 h 39"/>
                  <a:gd name="T44" fmla="*/ 4 w 20"/>
                  <a:gd name="T45" fmla="*/ 12 h 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
                  <a:gd name="T70" fmla="*/ 0 h 39"/>
                  <a:gd name="T71" fmla="*/ 20 w 20"/>
                  <a:gd name="T72" fmla="*/ 39 h 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 h="39">
                    <a:moveTo>
                      <a:pt x="4" y="12"/>
                    </a:moveTo>
                    <a:cubicBezTo>
                      <a:pt x="5" y="12"/>
                      <a:pt x="6" y="11"/>
                      <a:pt x="7" y="11"/>
                    </a:cubicBezTo>
                    <a:cubicBezTo>
                      <a:pt x="9" y="11"/>
                      <a:pt x="9" y="10"/>
                      <a:pt x="10" y="10"/>
                    </a:cubicBezTo>
                    <a:cubicBezTo>
                      <a:pt x="10" y="9"/>
                      <a:pt x="10" y="8"/>
                      <a:pt x="10" y="8"/>
                    </a:cubicBezTo>
                    <a:cubicBezTo>
                      <a:pt x="11" y="8"/>
                      <a:pt x="11" y="8"/>
                      <a:pt x="11" y="8"/>
                    </a:cubicBezTo>
                    <a:cubicBezTo>
                      <a:pt x="14" y="8"/>
                      <a:pt x="16" y="2"/>
                      <a:pt x="17" y="0"/>
                    </a:cubicBezTo>
                    <a:cubicBezTo>
                      <a:pt x="17" y="1"/>
                      <a:pt x="19" y="3"/>
                      <a:pt x="20" y="3"/>
                    </a:cubicBezTo>
                    <a:cubicBezTo>
                      <a:pt x="19" y="5"/>
                      <a:pt x="20" y="6"/>
                      <a:pt x="20" y="8"/>
                    </a:cubicBezTo>
                    <a:cubicBezTo>
                      <a:pt x="20" y="10"/>
                      <a:pt x="18" y="11"/>
                      <a:pt x="18" y="13"/>
                    </a:cubicBezTo>
                    <a:cubicBezTo>
                      <a:pt x="18" y="13"/>
                      <a:pt x="17" y="15"/>
                      <a:pt x="17" y="15"/>
                    </a:cubicBezTo>
                    <a:cubicBezTo>
                      <a:pt x="17" y="18"/>
                      <a:pt x="14" y="20"/>
                      <a:pt x="14" y="23"/>
                    </a:cubicBezTo>
                    <a:cubicBezTo>
                      <a:pt x="14" y="25"/>
                      <a:pt x="12" y="31"/>
                      <a:pt x="10" y="31"/>
                    </a:cubicBezTo>
                    <a:cubicBezTo>
                      <a:pt x="10" y="36"/>
                      <a:pt x="9" y="39"/>
                      <a:pt x="4" y="39"/>
                    </a:cubicBezTo>
                    <a:cubicBezTo>
                      <a:pt x="4" y="39"/>
                      <a:pt x="3" y="39"/>
                      <a:pt x="3" y="38"/>
                    </a:cubicBezTo>
                    <a:cubicBezTo>
                      <a:pt x="0" y="38"/>
                      <a:pt x="0" y="35"/>
                      <a:pt x="0" y="33"/>
                    </a:cubicBezTo>
                    <a:cubicBezTo>
                      <a:pt x="0" y="32"/>
                      <a:pt x="1" y="32"/>
                      <a:pt x="1" y="32"/>
                    </a:cubicBezTo>
                    <a:cubicBezTo>
                      <a:pt x="1" y="32"/>
                      <a:pt x="0" y="31"/>
                      <a:pt x="0" y="31"/>
                    </a:cubicBezTo>
                    <a:cubicBezTo>
                      <a:pt x="0" y="29"/>
                      <a:pt x="1" y="29"/>
                      <a:pt x="0" y="28"/>
                    </a:cubicBezTo>
                    <a:cubicBezTo>
                      <a:pt x="2" y="28"/>
                      <a:pt x="4" y="23"/>
                      <a:pt x="4" y="22"/>
                    </a:cubicBezTo>
                    <a:cubicBezTo>
                      <a:pt x="4" y="19"/>
                      <a:pt x="2" y="19"/>
                      <a:pt x="2" y="17"/>
                    </a:cubicBezTo>
                    <a:lnTo>
                      <a:pt x="4" y="12"/>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45" name="Freeform 245"/>
              <p:cNvSpPr>
                <a:spLocks/>
              </p:cNvSpPr>
              <p:nvPr/>
            </p:nvSpPr>
            <p:spPr bwMode="auto">
              <a:xfrm>
                <a:off x="3188" y="2746"/>
                <a:ext cx="27" cy="43"/>
              </a:xfrm>
              <a:custGeom>
                <a:avLst/>
                <a:gdLst>
                  <a:gd name="T0" fmla="*/ 4 w 4"/>
                  <a:gd name="T1" fmla="*/ 0 h 6"/>
                  <a:gd name="T2" fmla="*/ 4 w 4"/>
                  <a:gd name="T3" fmla="*/ 5 h 6"/>
                  <a:gd name="T4" fmla="*/ 4 w 4"/>
                  <a:gd name="T5" fmla="*/ 5 h 6"/>
                  <a:gd name="T6" fmla="*/ 0 w 4"/>
                  <a:gd name="T7" fmla="*/ 6 h 6"/>
                  <a:gd name="T8" fmla="*/ 0 w 4"/>
                  <a:gd name="T9" fmla="*/ 6 h 6"/>
                  <a:gd name="T10" fmla="*/ 0 w 4"/>
                  <a:gd name="T11" fmla="*/ 2 h 6"/>
                  <a:gd name="T12" fmla="*/ 0 w 4"/>
                  <a:gd name="T13" fmla="*/ 2 h 6"/>
                  <a:gd name="T14" fmla="*/ 4 w 4"/>
                  <a:gd name="T15" fmla="*/ 0 h 6"/>
                  <a:gd name="T16" fmla="*/ 4 w 4"/>
                  <a:gd name="T17" fmla="*/ 0 h 6"/>
                  <a:gd name="T18" fmla="*/ 4 w 4"/>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6"/>
                  <a:gd name="T32" fmla="*/ 4 w 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6">
                    <a:moveTo>
                      <a:pt x="4" y="0"/>
                    </a:moveTo>
                    <a:lnTo>
                      <a:pt x="4" y="5"/>
                    </a:lnTo>
                    <a:cubicBezTo>
                      <a:pt x="3" y="6"/>
                      <a:pt x="2" y="6"/>
                      <a:pt x="0" y="6"/>
                    </a:cubicBezTo>
                    <a:lnTo>
                      <a:pt x="0" y="2"/>
                    </a:lnTo>
                    <a:cubicBezTo>
                      <a:pt x="1" y="2"/>
                      <a:pt x="2" y="0"/>
                      <a:pt x="4" y="0"/>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46" name="Freeform 246"/>
              <p:cNvSpPr>
                <a:spLocks/>
              </p:cNvSpPr>
              <p:nvPr/>
            </p:nvSpPr>
            <p:spPr bwMode="auto">
              <a:xfrm>
                <a:off x="3176" y="2722"/>
                <a:ext cx="47" cy="36"/>
              </a:xfrm>
              <a:custGeom>
                <a:avLst/>
                <a:gdLst>
                  <a:gd name="T0" fmla="*/ 5 w 6"/>
                  <a:gd name="T1" fmla="*/ 0 h 5"/>
                  <a:gd name="T2" fmla="*/ 5 w 6"/>
                  <a:gd name="T3" fmla="*/ 3 h 5"/>
                  <a:gd name="T4" fmla="*/ 1 w 6"/>
                  <a:gd name="T5" fmla="*/ 5 h 5"/>
                  <a:gd name="T6" fmla="*/ 0 w 6"/>
                  <a:gd name="T7" fmla="*/ 3 h 5"/>
                  <a:gd name="T8" fmla="*/ 3 w 6"/>
                  <a:gd name="T9" fmla="*/ 0 h 5"/>
                  <a:gd name="T10" fmla="*/ 4 w 6"/>
                  <a:gd name="T11" fmla="*/ 0 h 5"/>
                  <a:gd name="T12" fmla="*/ 5 w 6"/>
                  <a:gd name="T13" fmla="*/ 0 h 5"/>
                  <a:gd name="T14" fmla="*/ 5 w 6"/>
                  <a:gd name="T15" fmla="*/ 0 h 5"/>
                  <a:gd name="T16" fmla="*/ 5 w 6"/>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5" y="0"/>
                    </a:moveTo>
                    <a:cubicBezTo>
                      <a:pt x="5" y="0"/>
                      <a:pt x="6" y="2"/>
                      <a:pt x="5" y="3"/>
                    </a:cubicBezTo>
                    <a:cubicBezTo>
                      <a:pt x="4" y="2"/>
                      <a:pt x="2" y="5"/>
                      <a:pt x="1" y="5"/>
                    </a:cubicBezTo>
                    <a:cubicBezTo>
                      <a:pt x="1" y="5"/>
                      <a:pt x="0" y="4"/>
                      <a:pt x="0" y="3"/>
                    </a:cubicBezTo>
                    <a:cubicBezTo>
                      <a:pt x="0" y="2"/>
                      <a:pt x="2" y="0"/>
                      <a:pt x="3" y="0"/>
                    </a:cubicBezTo>
                    <a:cubicBezTo>
                      <a:pt x="3" y="0"/>
                      <a:pt x="3" y="0"/>
                      <a:pt x="4" y="0"/>
                    </a:cubicBezTo>
                    <a:cubicBezTo>
                      <a:pt x="4" y="0"/>
                      <a:pt x="5" y="0"/>
                      <a:pt x="5" y="0"/>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47" name="Freeform 247"/>
              <p:cNvSpPr>
                <a:spLocks/>
              </p:cNvSpPr>
              <p:nvPr/>
            </p:nvSpPr>
            <p:spPr bwMode="auto">
              <a:xfrm>
                <a:off x="3403" y="1822"/>
                <a:ext cx="364" cy="325"/>
              </a:xfrm>
              <a:custGeom>
                <a:avLst/>
                <a:gdLst>
                  <a:gd name="T0" fmla="*/ 43 w 51"/>
                  <a:gd name="T1" fmla="*/ 13 h 43"/>
                  <a:gd name="T2" fmla="*/ 42 w 51"/>
                  <a:gd name="T3" fmla="*/ 9 h 43"/>
                  <a:gd name="T4" fmla="*/ 32 w 51"/>
                  <a:gd name="T5" fmla="*/ 5 h 43"/>
                  <a:gd name="T6" fmla="*/ 32 w 51"/>
                  <a:gd name="T7" fmla="*/ 5 h 43"/>
                  <a:gd name="T8" fmla="*/ 28 w 51"/>
                  <a:gd name="T9" fmla="*/ 5 h 43"/>
                  <a:gd name="T10" fmla="*/ 28 w 51"/>
                  <a:gd name="T11" fmla="*/ 5 h 43"/>
                  <a:gd name="T12" fmla="*/ 25 w 51"/>
                  <a:gd name="T13" fmla="*/ 7 h 43"/>
                  <a:gd name="T14" fmla="*/ 23 w 51"/>
                  <a:gd name="T15" fmla="*/ 8 h 43"/>
                  <a:gd name="T16" fmla="*/ 23 w 51"/>
                  <a:gd name="T17" fmla="*/ 8 h 43"/>
                  <a:gd name="T18" fmla="*/ 23 w 51"/>
                  <a:gd name="T19" fmla="*/ 8 h 43"/>
                  <a:gd name="T20" fmla="*/ 23 w 51"/>
                  <a:gd name="T21" fmla="*/ 8 h 43"/>
                  <a:gd name="T22" fmla="*/ 19 w 51"/>
                  <a:gd name="T23" fmla="*/ 9 h 43"/>
                  <a:gd name="T24" fmla="*/ 17 w 51"/>
                  <a:gd name="T25" fmla="*/ 9 h 43"/>
                  <a:gd name="T26" fmla="*/ 15 w 51"/>
                  <a:gd name="T27" fmla="*/ 8 h 43"/>
                  <a:gd name="T28" fmla="*/ 10 w 51"/>
                  <a:gd name="T29" fmla="*/ 5 h 43"/>
                  <a:gd name="T30" fmla="*/ 8 w 51"/>
                  <a:gd name="T31" fmla="*/ 0 h 43"/>
                  <a:gd name="T32" fmla="*/ 6 w 51"/>
                  <a:gd name="T33" fmla="*/ 3 h 43"/>
                  <a:gd name="T34" fmla="*/ 0 w 51"/>
                  <a:gd name="T35" fmla="*/ 1 h 43"/>
                  <a:gd name="T36" fmla="*/ 0 w 51"/>
                  <a:gd name="T37" fmla="*/ 1 h 43"/>
                  <a:gd name="T38" fmla="*/ 0 w 51"/>
                  <a:gd name="T39" fmla="*/ 1 h 43"/>
                  <a:gd name="T40" fmla="*/ 0 w 51"/>
                  <a:gd name="T41" fmla="*/ 1 h 43"/>
                  <a:gd name="T42" fmla="*/ 0 w 51"/>
                  <a:gd name="T43" fmla="*/ 2 h 43"/>
                  <a:gd name="T44" fmla="*/ 3 w 51"/>
                  <a:gd name="T45" fmla="*/ 9 h 43"/>
                  <a:gd name="T46" fmla="*/ 3 w 51"/>
                  <a:gd name="T47" fmla="*/ 9 h 43"/>
                  <a:gd name="T48" fmla="*/ 3 w 51"/>
                  <a:gd name="T49" fmla="*/ 9 h 43"/>
                  <a:gd name="T50" fmla="*/ 3 w 51"/>
                  <a:gd name="T51" fmla="*/ 9 h 43"/>
                  <a:gd name="T52" fmla="*/ 7 w 51"/>
                  <a:gd name="T53" fmla="*/ 14 h 43"/>
                  <a:gd name="T54" fmla="*/ 6 w 51"/>
                  <a:gd name="T55" fmla="*/ 16 h 43"/>
                  <a:gd name="T56" fmla="*/ 12 w 51"/>
                  <a:gd name="T57" fmla="*/ 22 h 43"/>
                  <a:gd name="T58" fmla="*/ 12 w 51"/>
                  <a:gd name="T59" fmla="*/ 25 h 43"/>
                  <a:gd name="T60" fmla="*/ 12 w 51"/>
                  <a:gd name="T61" fmla="*/ 25 h 43"/>
                  <a:gd name="T62" fmla="*/ 14 w 51"/>
                  <a:gd name="T63" fmla="*/ 27 h 43"/>
                  <a:gd name="T64" fmla="*/ 14 w 51"/>
                  <a:gd name="T65" fmla="*/ 27 h 43"/>
                  <a:gd name="T66" fmla="*/ 16 w 51"/>
                  <a:gd name="T67" fmla="*/ 27 h 43"/>
                  <a:gd name="T68" fmla="*/ 21 w 51"/>
                  <a:gd name="T69" fmla="*/ 34 h 43"/>
                  <a:gd name="T70" fmla="*/ 22 w 51"/>
                  <a:gd name="T71" fmla="*/ 35 h 43"/>
                  <a:gd name="T72" fmla="*/ 24 w 51"/>
                  <a:gd name="T73" fmla="*/ 35 h 43"/>
                  <a:gd name="T74" fmla="*/ 29 w 51"/>
                  <a:gd name="T75" fmla="*/ 38 h 43"/>
                  <a:gd name="T76" fmla="*/ 30 w 51"/>
                  <a:gd name="T77" fmla="*/ 38 h 43"/>
                  <a:gd name="T78" fmla="*/ 32 w 51"/>
                  <a:gd name="T79" fmla="*/ 37 h 43"/>
                  <a:gd name="T80" fmla="*/ 34 w 51"/>
                  <a:gd name="T81" fmla="*/ 36 h 43"/>
                  <a:gd name="T82" fmla="*/ 36 w 51"/>
                  <a:gd name="T83" fmla="*/ 41 h 43"/>
                  <a:gd name="T84" fmla="*/ 40 w 51"/>
                  <a:gd name="T85" fmla="*/ 42 h 43"/>
                  <a:gd name="T86" fmla="*/ 48 w 51"/>
                  <a:gd name="T87" fmla="*/ 43 h 43"/>
                  <a:gd name="T88" fmla="*/ 49 w 51"/>
                  <a:gd name="T89" fmla="*/ 40 h 43"/>
                  <a:gd name="T90" fmla="*/ 51 w 51"/>
                  <a:gd name="T91" fmla="*/ 38 h 43"/>
                  <a:gd name="T92" fmla="*/ 51 w 51"/>
                  <a:gd name="T93" fmla="*/ 38 h 43"/>
                  <a:gd name="T94" fmla="*/ 51 w 51"/>
                  <a:gd name="T95" fmla="*/ 37 h 43"/>
                  <a:gd name="T96" fmla="*/ 51 w 51"/>
                  <a:gd name="T97" fmla="*/ 37 h 43"/>
                  <a:gd name="T98" fmla="*/ 50 w 51"/>
                  <a:gd name="T99" fmla="*/ 34 h 43"/>
                  <a:gd name="T100" fmla="*/ 45 w 51"/>
                  <a:gd name="T101" fmla="*/ 29 h 43"/>
                  <a:gd name="T102" fmla="*/ 47 w 51"/>
                  <a:gd name="T103" fmla="*/ 26 h 43"/>
                  <a:gd name="T104" fmla="*/ 44 w 51"/>
                  <a:gd name="T105" fmla="*/ 24 h 43"/>
                  <a:gd name="T106" fmla="*/ 42 w 51"/>
                  <a:gd name="T107" fmla="*/ 18 h 43"/>
                  <a:gd name="T108" fmla="*/ 41 w 51"/>
                  <a:gd name="T109" fmla="*/ 17 h 43"/>
                  <a:gd name="T110" fmla="*/ 43 w 51"/>
                  <a:gd name="T111" fmla="*/ 15 h 43"/>
                  <a:gd name="T112" fmla="*/ 43 w 51"/>
                  <a:gd name="T113" fmla="*/ 13 h 43"/>
                  <a:gd name="T114" fmla="*/ 43 w 51"/>
                  <a:gd name="T115" fmla="*/ 13 h 43"/>
                  <a:gd name="T116" fmla="*/ 43 w 51"/>
                  <a:gd name="T117" fmla="*/ 13 h 4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1"/>
                  <a:gd name="T178" fmla="*/ 0 h 43"/>
                  <a:gd name="T179" fmla="*/ 51 w 51"/>
                  <a:gd name="T180" fmla="*/ 43 h 4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1" h="43">
                    <a:moveTo>
                      <a:pt x="43" y="13"/>
                    </a:moveTo>
                    <a:cubicBezTo>
                      <a:pt x="42" y="12"/>
                      <a:pt x="42" y="11"/>
                      <a:pt x="42" y="9"/>
                    </a:cubicBezTo>
                    <a:cubicBezTo>
                      <a:pt x="38" y="9"/>
                      <a:pt x="38" y="5"/>
                      <a:pt x="32" y="5"/>
                    </a:cubicBezTo>
                    <a:lnTo>
                      <a:pt x="28" y="5"/>
                    </a:lnTo>
                    <a:cubicBezTo>
                      <a:pt x="28" y="5"/>
                      <a:pt x="25" y="7"/>
                      <a:pt x="25" y="7"/>
                    </a:cubicBezTo>
                    <a:cubicBezTo>
                      <a:pt x="24" y="7"/>
                      <a:pt x="24" y="8"/>
                      <a:pt x="23" y="8"/>
                    </a:cubicBezTo>
                    <a:cubicBezTo>
                      <a:pt x="21" y="9"/>
                      <a:pt x="20" y="9"/>
                      <a:pt x="19" y="9"/>
                    </a:cubicBezTo>
                    <a:cubicBezTo>
                      <a:pt x="18" y="9"/>
                      <a:pt x="18" y="10"/>
                      <a:pt x="17" y="9"/>
                    </a:cubicBezTo>
                    <a:cubicBezTo>
                      <a:pt x="16" y="9"/>
                      <a:pt x="16" y="8"/>
                      <a:pt x="15" y="8"/>
                    </a:cubicBezTo>
                    <a:cubicBezTo>
                      <a:pt x="15" y="7"/>
                      <a:pt x="11" y="6"/>
                      <a:pt x="10" y="5"/>
                    </a:cubicBezTo>
                    <a:cubicBezTo>
                      <a:pt x="11" y="2"/>
                      <a:pt x="10" y="0"/>
                      <a:pt x="8" y="0"/>
                    </a:cubicBezTo>
                    <a:cubicBezTo>
                      <a:pt x="7" y="0"/>
                      <a:pt x="7" y="3"/>
                      <a:pt x="6" y="3"/>
                    </a:cubicBezTo>
                    <a:cubicBezTo>
                      <a:pt x="5" y="3"/>
                      <a:pt x="1" y="2"/>
                      <a:pt x="0" y="1"/>
                    </a:cubicBezTo>
                    <a:cubicBezTo>
                      <a:pt x="0" y="1"/>
                      <a:pt x="0" y="2"/>
                      <a:pt x="0" y="2"/>
                    </a:cubicBezTo>
                    <a:cubicBezTo>
                      <a:pt x="0" y="5"/>
                      <a:pt x="2" y="5"/>
                      <a:pt x="3" y="9"/>
                    </a:cubicBezTo>
                    <a:cubicBezTo>
                      <a:pt x="3" y="10"/>
                      <a:pt x="6" y="14"/>
                      <a:pt x="7" y="14"/>
                    </a:cubicBezTo>
                    <a:cubicBezTo>
                      <a:pt x="7" y="14"/>
                      <a:pt x="6" y="15"/>
                      <a:pt x="6" y="16"/>
                    </a:cubicBezTo>
                    <a:cubicBezTo>
                      <a:pt x="6" y="18"/>
                      <a:pt x="9" y="22"/>
                      <a:pt x="12" y="22"/>
                    </a:cubicBezTo>
                    <a:cubicBezTo>
                      <a:pt x="12" y="23"/>
                      <a:pt x="12" y="23"/>
                      <a:pt x="12" y="25"/>
                    </a:cubicBezTo>
                    <a:lnTo>
                      <a:pt x="14" y="27"/>
                    </a:lnTo>
                    <a:cubicBezTo>
                      <a:pt x="15" y="27"/>
                      <a:pt x="15" y="28"/>
                      <a:pt x="16" y="27"/>
                    </a:cubicBezTo>
                    <a:cubicBezTo>
                      <a:pt x="16" y="27"/>
                      <a:pt x="20" y="33"/>
                      <a:pt x="21" y="34"/>
                    </a:cubicBezTo>
                    <a:cubicBezTo>
                      <a:pt x="21" y="34"/>
                      <a:pt x="22" y="35"/>
                      <a:pt x="22" y="35"/>
                    </a:cubicBezTo>
                    <a:cubicBezTo>
                      <a:pt x="23" y="35"/>
                      <a:pt x="23" y="35"/>
                      <a:pt x="24" y="35"/>
                    </a:cubicBezTo>
                    <a:cubicBezTo>
                      <a:pt x="24" y="37"/>
                      <a:pt x="27" y="38"/>
                      <a:pt x="29" y="38"/>
                    </a:cubicBezTo>
                    <a:cubicBezTo>
                      <a:pt x="29" y="38"/>
                      <a:pt x="30" y="38"/>
                      <a:pt x="30" y="38"/>
                    </a:cubicBezTo>
                    <a:cubicBezTo>
                      <a:pt x="31" y="38"/>
                      <a:pt x="32" y="38"/>
                      <a:pt x="32" y="37"/>
                    </a:cubicBezTo>
                    <a:cubicBezTo>
                      <a:pt x="33" y="37"/>
                      <a:pt x="33" y="36"/>
                      <a:pt x="34" y="36"/>
                    </a:cubicBezTo>
                    <a:cubicBezTo>
                      <a:pt x="36" y="36"/>
                      <a:pt x="35" y="40"/>
                      <a:pt x="36" y="41"/>
                    </a:cubicBezTo>
                    <a:cubicBezTo>
                      <a:pt x="37" y="41"/>
                      <a:pt x="39" y="42"/>
                      <a:pt x="40" y="42"/>
                    </a:cubicBezTo>
                    <a:cubicBezTo>
                      <a:pt x="43" y="42"/>
                      <a:pt x="45" y="43"/>
                      <a:pt x="48" y="43"/>
                    </a:cubicBezTo>
                    <a:cubicBezTo>
                      <a:pt x="48" y="41"/>
                      <a:pt x="49" y="41"/>
                      <a:pt x="49" y="40"/>
                    </a:cubicBezTo>
                    <a:cubicBezTo>
                      <a:pt x="49" y="39"/>
                      <a:pt x="50" y="38"/>
                      <a:pt x="51" y="38"/>
                    </a:cubicBezTo>
                    <a:lnTo>
                      <a:pt x="51" y="37"/>
                    </a:lnTo>
                    <a:cubicBezTo>
                      <a:pt x="50" y="37"/>
                      <a:pt x="50" y="35"/>
                      <a:pt x="50" y="34"/>
                    </a:cubicBezTo>
                    <a:cubicBezTo>
                      <a:pt x="48" y="34"/>
                      <a:pt x="46" y="31"/>
                      <a:pt x="45" y="29"/>
                    </a:cubicBezTo>
                    <a:cubicBezTo>
                      <a:pt x="45" y="28"/>
                      <a:pt x="47" y="27"/>
                      <a:pt x="47" y="26"/>
                    </a:cubicBezTo>
                    <a:cubicBezTo>
                      <a:pt x="47" y="24"/>
                      <a:pt x="45" y="24"/>
                      <a:pt x="44" y="24"/>
                    </a:cubicBezTo>
                    <a:cubicBezTo>
                      <a:pt x="43" y="24"/>
                      <a:pt x="42" y="19"/>
                      <a:pt x="42" y="18"/>
                    </a:cubicBezTo>
                    <a:cubicBezTo>
                      <a:pt x="42" y="18"/>
                      <a:pt x="41" y="17"/>
                      <a:pt x="41" y="17"/>
                    </a:cubicBezTo>
                    <a:cubicBezTo>
                      <a:pt x="41" y="16"/>
                      <a:pt x="43" y="16"/>
                      <a:pt x="43" y="15"/>
                    </a:cubicBezTo>
                    <a:cubicBezTo>
                      <a:pt x="43" y="14"/>
                      <a:pt x="43" y="14"/>
                      <a:pt x="43" y="13"/>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48" name="Freeform 248"/>
              <p:cNvSpPr>
                <a:spLocks/>
              </p:cNvSpPr>
              <p:nvPr/>
            </p:nvSpPr>
            <p:spPr bwMode="auto">
              <a:xfrm>
                <a:off x="3266" y="1967"/>
                <a:ext cx="70" cy="94"/>
              </a:xfrm>
              <a:custGeom>
                <a:avLst/>
                <a:gdLst>
                  <a:gd name="T0" fmla="*/ 0 w 10"/>
                  <a:gd name="T1" fmla="*/ 11 h 12"/>
                  <a:gd name="T2" fmla="*/ 3 w 10"/>
                  <a:gd name="T3" fmla="*/ 12 h 12"/>
                  <a:gd name="T4" fmla="*/ 7 w 10"/>
                  <a:gd name="T5" fmla="*/ 9 h 12"/>
                  <a:gd name="T6" fmla="*/ 6 w 10"/>
                  <a:gd name="T7" fmla="*/ 6 h 12"/>
                  <a:gd name="T8" fmla="*/ 10 w 10"/>
                  <a:gd name="T9" fmla="*/ 3 h 12"/>
                  <a:gd name="T10" fmla="*/ 9 w 10"/>
                  <a:gd name="T11" fmla="*/ 0 h 12"/>
                  <a:gd name="T12" fmla="*/ 4 w 10"/>
                  <a:gd name="T13" fmla="*/ 3 h 12"/>
                  <a:gd name="T14" fmla="*/ 1 w 10"/>
                  <a:gd name="T15" fmla="*/ 1 h 12"/>
                  <a:gd name="T16" fmla="*/ 0 w 10"/>
                  <a:gd name="T17" fmla="*/ 11 h 12"/>
                  <a:gd name="T18" fmla="*/ 0 w 10"/>
                  <a:gd name="T19" fmla="*/ 11 h 12"/>
                  <a:gd name="T20" fmla="*/ 0 w 10"/>
                  <a:gd name="T21" fmla="*/ 11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2"/>
                  <a:gd name="T35" fmla="*/ 10 w 10"/>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2">
                    <a:moveTo>
                      <a:pt x="0" y="11"/>
                    </a:moveTo>
                    <a:cubicBezTo>
                      <a:pt x="1" y="11"/>
                      <a:pt x="2" y="12"/>
                      <a:pt x="3" y="12"/>
                    </a:cubicBezTo>
                    <a:cubicBezTo>
                      <a:pt x="4" y="12"/>
                      <a:pt x="7" y="9"/>
                      <a:pt x="7" y="9"/>
                    </a:cubicBezTo>
                    <a:cubicBezTo>
                      <a:pt x="6" y="8"/>
                      <a:pt x="6" y="7"/>
                      <a:pt x="6" y="6"/>
                    </a:cubicBezTo>
                    <a:cubicBezTo>
                      <a:pt x="6" y="4"/>
                      <a:pt x="9" y="4"/>
                      <a:pt x="10" y="3"/>
                    </a:cubicBezTo>
                    <a:cubicBezTo>
                      <a:pt x="10" y="1"/>
                      <a:pt x="9" y="1"/>
                      <a:pt x="9" y="0"/>
                    </a:cubicBezTo>
                    <a:cubicBezTo>
                      <a:pt x="7" y="0"/>
                      <a:pt x="5" y="3"/>
                      <a:pt x="4" y="3"/>
                    </a:cubicBezTo>
                    <a:cubicBezTo>
                      <a:pt x="3" y="3"/>
                      <a:pt x="1" y="2"/>
                      <a:pt x="1" y="1"/>
                    </a:cubicBezTo>
                    <a:cubicBezTo>
                      <a:pt x="1" y="2"/>
                      <a:pt x="0" y="10"/>
                      <a:pt x="0" y="11"/>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49" name="Freeform 249"/>
              <p:cNvSpPr>
                <a:spLocks/>
              </p:cNvSpPr>
              <p:nvPr/>
            </p:nvSpPr>
            <p:spPr bwMode="auto">
              <a:xfrm>
                <a:off x="3258" y="1991"/>
                <a:ext cx="395" cy="352"/>
              </a:xfrm>
              <a:custGeom>
                <a:avLst/>
                <a:gdLst>
                  <a:gd name="T0" fmla="*/ 42 w 55"/>
                  <a:gd name="T1" fmla="*/ 22 h 46"/>
                  <a:gd name="T2" fmla="*/ 42 w 55"/>
                  <a:gd name="T3" fmla="*/ 20 h 46"/>
                  <a:gd name="T4" fmla="*/ 40 w 55"/>
                  <a:gd name="T5" fmla="*/ 17 h 46"/>
                  <a:gd name="T6" fmla="*/ 34 w 55"/>
                  <a:gd name="T7" fmla="*/ 12 h 46"/>
                  <a:gd name="T8" fmla="*/ 34 w 55"/>
                  <a:gd name="T9" fmla="*/ 10 h 46"/>
                  <a:gd name="T10" fmla="*/ 31 w 55"/>
                  <a:gd name="T11" fmla="*/ 9 h 46"/>
                  <a:gd name="T12" fmla="*/ 27 w 55"/>
                  <a:gd name="T13" fmla="*/ 9 h 46"/>
                  <a:gd name="T14" fmla="*/ 25 w 55"/>
                  <a:gd name="T15" fmla="*/ 9 h 46"/>
                  <a:gd name="T16" fmla="*/ 23 w 55"/>
                  <a:gd name="T17" fmla="*/ 8 h 46"/>
                  <a:gd name="T18" fmla="*/ 18 w 55"/>
                  <a:gd name="T19" fmla="*/ 3 h 46"/>
                  <a:gd name="T20" fmla="*/ 11 w 55"/>
                  <a:gd name="T21" fmla="*/ 0 h 46"/>
                  <a:gd name="T22" fmla="*/ 7 w 55"/>
                  <a:gd name="T23" fmla="*/ 3 h 46"/>
                  <a:gd name="T24" fmla="*/ 8 w 55"/>
                  <a:gd name="T25" fmla="*/ 6 h 46"/>
                  <a:gd name="T26" fmla="*/ 4 w 55"/>
                  <a:gd name="T27" fmla="*/ 9 h 46"/>
                  <a:gd name="T28" fmla="*/ 1 w 55"/>
                  <a:gd name="T29" fmla="*/ 8 h 46"/>
                  <a:gd name="T30" fmla="*/ 2 w 55"/>
                  <a:gd name="T31" fmla="*/ 13 h 46"/>
                  <a:gd name="T32" fmla="*/ 5 w 55"/>
                  <a:gd name="T33" fmla="*/ 20 h 46"/>
                  <a:gd name="T34" fmla="*/ 7 w 55"/>
                  <a:gd name="T35" fmla="*/ 23 h 46"/>
                  <a:gd name="T36" fmla="*/ 12 w 55"/>
                  <a:gd name="T37" fmla="*/ 29 h 46"/>
                  <a:gd name="T38" fmla="*/ 17 w 55"/>
                  <a:gd name="T39" fmla="*/ 38 h 46"/>
                  <a:gd name="T40" fmla="*/ 23 w 55"/>
                  <a:gd name="T41" fmla="*/ 46 h 46"/>
                  <a:gd name="T42" fmla="*/ 23 w 55"/>
                  <a:gd name="T43" fmla="*/ 46 h 46"/>
                  <a:gd name="T44" fmla="*/ 24 w 55"/>
                  <a:gd name="T45" fmla="*/ 46 h 46"/>
                  <a:gd name="T46" fmla="*/ 24 w 55"/>
                  <a:gd name="T47" fmla="*/ 46 h 46"/>
                  <a:gd name="T48" fmla="*/ 24 w 55"/>
                  <a:gd name="T49" fmla="*/ 43 h 46"/>
                  <a:gd name="T50" fmla="*/ 26 w 55"/>
                  <a:gd name="T51" fmla="*/ 42 h 46"/>
                  <a:gd name="T52" fmla="*/ 32 w 55"/>
                  <a:gd name="T53" fmla="*/ 45 h 46"/>
                  <a:gd name="T54" fmla="*/ 35 w 55"/>
                  <a:gd name="T55" fmla="*/ 40 h 46"/>
                  <a:gd name="T56" fmla="*/ 35 w 55"/>
                  <a:gd name="T57" fmla="*/ 40 h 46"/>
                  <a:gd name="T58" fmla="*/ 46 w 55"/>
                  <a:gd name="T59" fmla="*/ 37 h 46"/>
                  <a:gd name="T60" fmla="*/ 51 w 55"/>
                  <a:gd name="T61" fmla="*/ 36 h 46"/>
                  <a:gd name="T62" fmla="*/ 55 w 55"/>
                  <a:gd name="T63" fmla="*/ 29 h 46"/>
                  <a:gd name="T64" fmla="*/ 53 w 55"/>
                  <a:gd name="T65" fmla="*/ 27 h 46"/>
                  <a:gd name="T66" fmla="*/ 52 w 55"/>
                  <a:gd name="T67" fmla="*/ 28 h 46"/>
                  <a:gd name="T68" fmla="*/ 45 w 55"/>
                  <a:gd name="T69" fmla="*/ 27 h 46"/>
                  <a:gd name="T70" fmla="*/ 42 w 55"/>
                  <a:gd name="T71" fmla="*/ 23 h 46"/>
                  <a:gd name="T72" fmla="*/ 42 w 55"/>
                  <a:gd name="T73" fmla="*/ 22 h 46"/>
                  <a:gd name="T74" fmla="*/ 42 w 55"/>
                  <a:gd name="T75" fmla="*/ 22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5"/>
                  <a:gd name="T115" fmla="*/ 0 h 46"/>
                  <a:gd name="T116" fmla="*/ 55 w 55"/>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5" h="46">
                    <a:moveTo>
                      <a:pt x="42" y="22"/>
                    </a:moveTo>
                    <a:cubicBezTo>
                      <a:pt x="41" y="22"/>
                      <a:pt x="42" y="21"/>
                      <a:pt x="42" y="20"/>
                    </a:cubicBezTo>
                    <a:cubicBezTo>
                      <a:pt x="42" y="19"/>
                      <a:pt x="40" y="18"/>
                      <a:pt x="40" y="17"/>
                    </a:cubicBezTo>
                    <a:cubicBezTo>
                      <a:pt x="36" y="14"/>
                      <a:pt x="35" y="13"/>
                      <a:pt x="34" y="12"/>
                    </a:cubicBezTo>
                    <a:cubicBezTo>
                      <a:pt x="34" y="12"/>
                      <a:pt x="34" y="11"/>
                      <a:pt x="34" y="10"/>
                    </a:cubicBezTo>
                    <a:cubicBezTo>
                      <a:pt x="33" y="10"/>
                      <a:pt x="32" y="10"/>
                      <a:pt x="31" y="9"/>
                    </a:cubicBezTo>
                    <a:cubicBezTo>
                      <a:pt x="28" y="9"/>
                      <a:pt x="28" y="9"/>
                      <a:pt x="27" y="9"/>
                    </a:cubicBezTo>
                    <a:cubicBezTo>
                      <a:pt x="27" y="9"/>
                      <a:pt x="26" y="10"/>
                      <a:pt x="25" y="9"/>
                    </a:cubicBezTo>
                    <a:cubicBezTo>
                      <a:pt x="24" y="9"/>
                      <a:pt x="23" y="9"/>
                      <a:pt x="23" y="8"/>
                    </a:cubicBezTo>
                    <a:cubicBezTo>
                      <a:pt x="22" y="5"/>
                      <a:pt x="22" y="4"/>
                      <a:pt x="18" y="3"/>
                    </a:cubicBezTo>
                    <a:cubicBezTo>
                      <a:pt x="14" y="2"/>
                      <a:pt x="15" y="1"/>
                      <a:pt x="11" y="0"/>
                    </a:cubicBezTo>
                    <a:cubicBezTo>
                      <a:pt x="10" y="0"/>
                      <a:pt x="7" y="1"/>
                      <a:pt x="7" y="3"/>
                    </a:cubicBezTo>
                    <a:cubicBezTo>
                      <a:pt x="7" y="4"/>
                      <a:pt x="7" y="5"/>
                      <a:pt x="8" y="6"/>
                    </a:cubicBezTo>
                    <a:cubicBezTo>
                      <a:pt x="8" y="6"/>
                      <a:pt x="5" y="9"/>
                      <a:pt x="4" y="9"/>
                    </a:cubicBezTo>
                    <a:cubicBezTo>
                      <a:pt x="3" y="9"/>
                      <a:pt x="2" y="9"/>
                      <a:pt x="1" y="8"/>
                    </a:cubicBezTo>
                    <a:cubicBezTo>
                      <a:pt x="1" y="8"/>
                      <a:pt x="0" y="13"/>
                      <a:pt x="2" y="13"/>
                    </a:cubicBezTo>
                    <a:cubicBezTo>
                      <a:pt x="2" y="15"/>
                      <a:pt x="5" y="17"/>
                      <a:pt x="5" y="20"/>
                    </a:cubicBezTo>
                    <a:cubicBezTo>
                      <a:pt x="7" y="20"/>
                      <a:pt x="6" y="21"/>
                      <a:pt x="7" y="23"/>
                    </a:cubicBezTo>
                    <a:cubicBezTo>
                      <a:pt x="9" y="24"/>
                      <a:pt x="12" y="26"/>
                      <a:pt x="12" y="29"/>
                    </a:cubicBezTo>
                    <a:cubicBezTo>
                      <a:pt x="12" y="33"/>
                      <a:pt x="16" y="34"/>
                      <a:pt x="17" y="38"/>
                    </a:cubicBezTo>
                    <a:cubicBezTo>
                      <a:pt x="19" y="41"/>
                      <a:pt x="22" y="42"/>
                      <a:pt x="23" y="46"/>
                    </a:cubicBezTo>
                    <a:lnTo>
                      <a:pt x="24" y="46"/>
                    </a:lnTo>
                    <a:cubicBezTo>
                      <a:pt x="25" y="45"/>
                      <a:pt x="24" y="45"/>
                      <a:pt x="24" y="43"/>
                    </a:cubicBezTo>
                    <a:cubicBezTo>
                      <a:pt x="24" y="43"/>
                      <a:pt x="26" y="42"/>
                      <a:pt x="26" y="42"/>
                    </a:cubicBezTo>
                    <a:cubicBezTo>
                      <a:pt x="29" y="42"/>
                      <a:pt x="31" y="43"/>
                      <a:pt x="32" y="45"/>
                    </a:cubicBezTo>
                    <a:cubicBezTo>
                      <a:pt x="33" y="43"/>
                      <a:pt x="35" y="40"/>
                      <a:pt x="35" y="40"/>
                    </a:cubicBezTo>
                    <a:lnTo>
                      <a:pt x="46" y="37"/>
                    </a:lnTo>
                    <a:lnTo>
                      <a:pt x="51" y="36"/>
                    </a:lnTo>
                    <a:lnTo>
                      <a:pt x="55" y="29"/>
                    </a:lnTo>
                    <a:lnTo>
                      <a:pt x="53" y="27"/>
                    </a:lnTo>
                    <a:lnTo>
                      <a:pt x="52" y="28"/>
                    </a:lnTo>
                    <a:lnTo>
                      <a:pt x="45" y="27"/>
                    </a:lnTo>
                    <a:lnTo>
                      <a:pt x="42" y="23"/>
                    </a:lnTo>
                    <a:lnTo>
                      <a:pt x="42" y="22"/>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50" name="Freeform 250"/>
              <p:cNvSpPr>
                <a:spLocks/>
              </p:cNvSpPr>
              <p:nvPr/>
            </p:nvSpPr>
            <p:spPr bwMode="auto">
              <a:xfrm>
                <a:off x="3587" y="2143"/>
                <a:ext cx="133" cy="188"/>
              </a:xfrm>
              <a:custGeom>
                <a:avLst/>
                <a:gdLst>
                  <a:gd name="T0" fmla="*/ 9 w 18"/>
                  <a:gd name="T1" fmla="*/ 0 h 25"/>
                  <a:gd name="T2" fmla="*/ 12 w 18"/>
                  <a:gd name="T3" fmla="*/ 5 h 25"/>
                  <a:gd name="T4" fmla="*/ 18 w 18"/>
                  <a:gd name="T5" fmla="*/ 8 h 25"/>
                  <a:gd name="T6" fmla="*/ 14 w 18"/>
                  <a:gd name="T7" fmla="*/ 18 h 25"/>
                  <a:gd name="T8" fmla="*/ 10 w 18"/>
                  <a:gd name="T9" fmla="*/ 21 h 25"/>
                  <a:gd name="T10" fmla="*/ 7 w 18"/>
                  <a:gd name="T11" fmla="*/ 22 h 25"/>
                  <a:gd name="T12" fmla="*/ 2 w 18"/>
                  <a:gd name="T13" fmla="*/ 25 h 25"/>
                  <a:gd name="T14" fmla="*/ 2 w 18"/>
                  <a:gd name="T15" fmla="*/ 23 h 25"/>
                  <a:gd name="T16" fmla="*/ 0 w 18"/>
                  <a:gd name="T17" fmla="*/ 19 h 25"/>
                  <a:gd name="T18" fmla="*/ 0 w 18"/>
                  <a:gd name="T19" fmla="*/ 19 h 25"/>
                  <a:gd name="T20" fmla="*/ 0 w 18"/>
                  <a:gd name="T21" fmla="*/ 17 h 25"/>
                  <a:gd name="T22" fmla="*/ 5 w 18"/>
                  <a:gd name="T23" fmla="*/ 16 h 25"/>
                  <a:gd name="T24" fmla="*/ 9 w 18"/>
                  <a:gd name="T25" fmla="*/ 9 h 25"/>
                  <a:gd name="T26" fmla="*/ 7 w 18"/>
                  <a:gd name="T27" fmla="*/ 7 h 25"/>
                  <a:gd name="T28" fmla="*/ 9 w 18"/>
                  <a:gd name="T29" fmla="*/ 0 h 25"/>
                  <a:gd name="T30" fmla="*/ 9 w 18"/>
                  <a:gd name="T31" fmla="*/ 0 h 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25"/>
                  <a:gd name="T50" fmla="*/ 18 w 18"/>
                  <a:gd name="T51" fmla="*/ 25 h 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25">
                    <a:moveTo>
                      <a:pt x="9" y="0"/>
                    </a:moveTo>
                    <a:cubicBezTo>
                      <a:pt x="9" y="2"/>
                      <a:pt x="10" y="4"/>
                      <a:pt x="12" y="5"/>
                    </a:cubicBezTo>
                    <a:cubicBezTo>
                      <a:pt x="15" y="6"/>
                      <a:pt x="18" y="6"/>
                      <a:pt x="18" y="8"/>
                    </a:cubicBezTo>
                    <a:cubicBezTo>
                      <a:pt x="18" y="11"/>
                      <a:pt x="14" y="14"/>
                      <a:pt x="14" y="18"/>
                    </a:cubicBezTo>
                    <a:cubicBezTo>
                      <a:pt x="13" y="18"/>
                      <a:pt x="10" y="20"/>
                      <a:pt x="10" y="21"/>
                    </a:cubicBezTo>
                    <a:cubicBezTo>
                      <a:pt x="10" y="21"/>
                      <a:pt x="8" y="22"/>
                      <a:pt x="7" y="22"/>
                    </a:cubicBezTo>
                    <a:cubicBezTo>
                      <a:pt x="7" y="25"/>
                      <a:pt x="4" y="23"/>
                      <a:pt x="2" y="25"/>
                    </a:cubicBezTo>
                    <a:cubicBezTo>
                      <a:pt x="2" y="24"/>
                      <a:pt x="2" y="24"/>
                      <a:pt x="2" y="23"/>
                    </a:cubicBezTo>
                    <a:cubicBezTo>
                      <a:pt x="2" y="21"/>
                      <a:pt x="1" y="20"/>
                      <a:pt x="0" y="19"/>
                    </a:cubicBezTo>
                    <a:lnTo>
                      <a:pt x="0" y="17"/>
                    </a:lnTo>
                    <a:lnTo>
                      <a:pt x="5" y="16"/>
                    </a:lnTo>
                    <a:lnTo>
                      <a:pt x="9" y="9"/>
                    </a:lnTo>
                    <a:lnTo>
                      <a:pt x="7" y="7"/>
                    </a:lnTo>
                    <a:lnTo>
                      <a:pt x="9" y="0"/>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51" name="Freeform 251"/>
              <p:cNvSpPr>
                <a:spLocks/>
              </p:cNvSpPr>
              <p:nvPr/>
            </p:nvSpPr>
            <p:spPr bwMode="auto">
              <a:xfrm>
                <a:off x="3422" y="2272"/>
                <a:ext cx="180" cy="157"/>
              </a:xfrm>
              <a:custGeom>
                <a:avLst/>
                <a:gdLst>
                  <a:gd name="T0" fmla="*/ 0 w 25"/>
                  <a:gd name="T1" fmla="*/ 10 h 21"/>
                  <a:gd name="T2" fmla="*/ 1 w 25"/>
                  <a:gd name="T3" fmla="*/ 9 h 21"/>
                  <a:gd name="T4" fmla="*/ 1 w 25"/>
                  <a:gd name="T5" fmla="*/ 9 h 21"/>
                  <a:gd name="T6" fmla="*/ 1 w 25"/>
                  <a:gd name="T7" fmla="*/ 6 h 21"/>
                  <a:gd name="T8" fmla="*/ 3 w 25"/>
                  <a:gd name="T9" fmla="*/ 5 h 21"/>
                  <a:gd name="T10" fmla="*/ 9 w 25"/>
                  <a:gd name="T11" fmla="*/ 8 h 21"/>
                  <a:gd name="T12" fmla="*/ 12 w 25"/>
                  <a:gd name="T13" fmla="*/ 3 h 21"/>
                  <a:gd name="T14" fmla="*/ 12 w 25"/>
                  <a:gd name="T15" fmla="*/ 3 h 21"/>
                  <a:gd name="T16" fmla="*/ 23 w 25"/>
                  <a:gd name="T17" fmla="*/ 0 h 21"/>
                  <a:gd name="T18" fmla="*/ 23 w 25"/>
                  <a:gd name="T19" fmla="*/ 2 h 21"/>
                  <a:gd name="T20" fmla="*/ 23 w 25"/>
                  <a:gd name="T21" fmla="*/ 2 h 21"/>
                  <a:gd name="T22" fmla="*/ 25 w 25"/>
                  <a:gd name="T23" fmla="*/ 6 h 21"/>
                  <a:gd name="T24" fmla="*/ 25 w 25"/>
                  <a:gd name="T25" fmla="*/ 9 h 21"/>
                  <a:gd name="T26" fmla="*/ 24 w 25"/>
                  <a:gd name="T27" fmla="*/ 9 h 21"/>
                  <a:gd name="T28" fmla="*/ 18 w 25"/>
                  <a:gd name="T29" fmla="*/ 14 h 21"/>
                  <a:gd name="T30" fmla="*/ 8 w 25"/>
                  <a:gd name="T31" fmla="*/ 18 h 21"/>
                  <a:gd name="T32" fmla="*/ 3 w 25"/>
                  <a:gd name="T33" fmla="*/ 21 h 21"/>
                  <a:gd name="T34" fmla="*/ 0 w 25"/>
                  <a:gd name="T35" fmla="*/ 10 h 21"/>
                  <a:gd name="T36" fmla="*/ 0 w 25"/>
                  <a:gd name="T37" fmla="*/ 10 h 21"/>
                  <a:gd name="T38" fmla="*/ 0 w 25"/>
                  <a:gd name="T39" fmla="*/ 10 h 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
                  <a:gd name="T61" fmla="*/ 0 h 21"/>
                  <a:gd name="T62" fmla="*/ 25 w 25"/>
                  <a:gd name="T63" fmla="*/ 21 h 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 h="21">
                    <a:moveTo>
                      <a:pt x="0" y="10"/>
                    </a:moveTo>
                    <a:lnTo>
                      <a:pt x="1" y="9"/>
                    </a:lnTo>
                    <a:cubicBezTo>
                      <a:pt x="2" y="8"/>
                      <a:pt x="1" y="8"/>
                      <a:pt x="1" y="6"/>
                    </a:cubicBezTo>
                    <a:cubicBezTo>
                      <a:pt x="1" y="6"/>
                      <a:pt x="3" y="5"/>
                      <a:pt x="3" y="5"/>
                    </a:cubicBezTo>
                    <a:cubicBezTo>
                      <a:pt x="6" y="5"/>
                      <a:pt x="8" y="6"/>
                      <a:pt x="9" y="8"/>
                    </a:cubicBezTo>
                    <a:cubicBezTo>
                      <a:pt x="10" y="6"/>
                      <a:pt x="12" y="3"/>
                      <a:pt x="12" y="3"/>
                    </a:cubicBezTo>
                    <a:lnTo>
                      <a:pt x="23" y="0"/>
                    </a:lnTo>
                    <a:lnTo>
                      <a:pt x="23" y="2"/>
                    </a:lnTo>
                    <a:cubicBezTo>
                      <a:pt x="24" y="3"/>
                      <a:pt x="25" y="4"/>
                      <a:pt x="25" y="6"/>
                    </a:cubicBezTo>
                    <a:cubicBezTo>
                      <a:pt x="25" y="7"/>
                      <a:pt x="25" y="8"/>
                      <a:pt x="25" y="9"/>
                    </a:cubicBezTo>
                    <a:cubicBezTo>
                      <a:pt x="24" y="9"/>
                      <a:pt x="25" y="8"/>
                      <a:pt x="24" y="9"/>
                    </a:cubicBezTo>
                    <a:cubicBezTo>
                      <a:pt x="23" y="12"/>
                      <a:pt x="20" y="13"/>
                      <a:pt x="18" y="14"/>
                    </a:cubicBezTo>
                    <a:cubicBezTo>
                      <a:pt x="14" y="15"/>
                      <a:pt x="12" y="16"/>
                      <a:pt x="8" y="18"/>
                    </a:cubicBezTo>
                    <a:cubicBezTo>
                      <a:pt x="6" y="18"/>
                      <a:pt x="4" y="20"/>
                      <a:pt x="3" y="21"/>
                    </a:cubicBezTo>
                    <a:cubicBezTo>
                      <a:pt x="2" y="17"/>
                      <a:pt x="1" y="13"/>
                      <a:pt x="0" y="10"/>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52" name="Freeform 252"/>
              <p:cNvSpPr>
                <a:spLocks/>
              </p:cNvSpPr>
              <p:nvPr/>
            </p:nvSpPr>
            <p:spPr bwMode="auto">
              <a:xfrm>
                <a:off x="3559" y="2120"/>
                <a:ext cx="94" cy="82"/>
              </a:xfrm>
              <a:custGeom>
                <a:avLst/>
                <a:gdLst>
                  <a:gd name="T0" fmla="*/ 0 w 13"/>
                  <a:gd name="T1" fmla="*/ 5 h 11"/>
                  <a:gd name="T2" fmla="*/ 3 w 13"/>
                  <a:gd name="T3" fmla="*/ 6 h 11"/>
                  <a:gd name="T4" fmla="*/ 12 w 13"/>
                  <a:gd name="T5" fmla="*/ 0 h 11"/>
                  <a:gd name="T6" fmla="*/ 13 w 13"/>
                  <a:gd name="T7" fmla="*/ 3 h 11"/>
                  <a:gd name="T8" fmla="*/ 13 w 13"/>
                  <a:gd name="T9" fmla="*/ 3 h 11"/>
                  <a:gd name="T10" fmla="*/ 11 w 13"/>
                  <a:gd name="T11" fmla="*/ 9 h 11"/>
                  <a:gd name="T12" fmla="*/ 10 w 13"/>
                  <a:gd name="T13" fmla="*/ 11 h 11"/>
                  <a:gd name="T14" fmla="*/ 3 w 13"/>
                  <a:gd name="T15" fmla="*/ 10 h 11"/>
                  <a:gd name="T16" fmla="*/ 0 w 13"/>
                  <a:gd name="T17" fmla="*/ 5 h 11"/>
                  <a:gd name="T18" fmla="*/ 0 w 13"/>
                  <a:gd name="T19" fmla="*/ 5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1"/>
                  <a:gd name="T32" fmla="*/ 13 w 13"/>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1">
                    <a:moveTo>
                      <a:pt x="0" y="5"/>
                    </a:moveTo>
                    <a:cubicBezTo>
                      <a:pt x="2" y="5"/>
                      <a:pt x="0" y="7"/>
                      <a:pt x="3" y="6"/>
                    </a:cubicBezTo>
                    <a:cubicBezTo>
                      <a:pt x="8" y="6"/>
                      <a:pt x="9" y="5"/>
                      <a:pt x="12" y="0"/>
                    </a:cubicBezTo>
                    <a:cubicBezTo>
                      <a:pt x="13" y="1"/>
                      <a:pt x="13" y="1"/>
                      <a:pt x="13" y="3"/>
                    </a:cubicBezTo>
                    <a:lnTo>
                      <a:pt x="11" y="9"/>
                    </a:lnTo>
                    <a:lnTo>
                      <a:pt x="10" y="11"/>
                    </a:lnTo>
                    <a:lnTo>
                      <a:pt x="3" y="10"/>
                    </a:lnTo>
                    <a:lnTo>
                      <a:pt x="0" y="5"/>
                    </a:lnTo>
                  </a:path>
                </a:pathLst>
              </a:custGeom>
              <a:solidFill>
                <a:srgbClr val="C00000"/>
              </a:solidFill>
              <a:ln w="1905">
                <a:solidFill>
                  <a:sysClr val="window" lastClr="FFFFFF">
                    <a:lumMod val="85000"/>
                  </a:sysClr>
                </a:solidFill>
                <a:round/>
                <a:headEnd/>
                <a:tailEnd/>
              </a:ln>
            </p:spPr>
            <p:txBody>
              <a:bodyPr anchor="ctr"/>
              <a:lstStyle/>
              <a:p>
                <a:pPr>
                  <a:defRPr/>
                </a:pPr>
                <a:endParaRPr lang="en-US" altLang="en-US" sz="800" kern="0" dirty="0">
                  <a:latin typeface="Trebuchet MS" panose="020B0603020202020204" pitchFamily="34" charset="0"/>
                  <a:ea typeface="Segoe UI" panose="020B0502040204020203" pitchFamily="34" charset="0"/>
                  <a:cs typeface="Segoe UI" panose="020B0502040204020203" pitchFamily="34" charset="0"/>
                </a:endParaRPr>
              </a:p>
            </p:txBody>
          </p:sp>
          <p:sp>
            <p:nvSpPr>
              <p:cNvPr id="253" name="Freeform 253"/>
              <p:cNvSpPr>
                <a:spLocks/>
              </p:cNvSpPr>
              <p:nvPr/>
            </p:nvSpPr>
            <p:spPr bwMode="auto">
              <a:xfrm>
                <a:off x="3313" y="1873"/>
                <a:ext cx="188" cy="188"/>
              </a:xfrm>
              <a:custGeom>
                <a:avLst/>
                <a:gdLst>
                  <a:gd name="T0" fmla="*/ 26 w 26"/>
                  <a:gd name="T1" fmla="*/ 20 h 24"/>
                  <a:gd name="T2" fmla="*/ 24 w 26"/>
                  <a:gd name="T3" fmla="*/ 18 h 24"/>
                  <a:gd name="T4" fmla="*/ 24 w 26"/>
                  <a:gd name="T5" fmla="*/ 18 h 24"/>
                  <a:gd name="T6" fmla="*/ 24 w 26"/>
                  <a:gd name="T7" fmla="*/ 15 h 24"/>
                  <a:gd name="T8" fmla="*/ 18 w 26"/>
                  <a:gd name="T9" fmla="*/ 9 h 24"/>
                  <a:gd name="T10" fmla="*/ 19 w 26"/>
                  <a:gd name="T11" fmla="*/ 7 h 24"/>
                  <a:gd name="T12" fmla="*/ 15 w 26"/>
                  <a:gd name="T13" fmla="*/ 2 h 24"/>
                  <a:gd name="T14" fmla="*/ 15 w 26"/>
                  <a:gd name="T15" fmla="*/ 2 h 24"/>
                  <a:gd name="T16" fmla="*/ 15 w 26"/>
                  <a:gd name="T17" fmla="*/ 2 h 24"/>
                  <a:gd name="T18" fmla="*/ 15 w 26"/>
                  <a:gd name="T19" fmla="*/ 2 h 24"/>
                  <a:gd name="T20" fmla="*/ 11 w 26"/>
                  <a:gd name="T21" fmla="*/ 1 h 24"/>
                  <a:gd name="T22" fmla="*/ 10 w 26"/>
                  <a:gd name="T23" fmla="*/ 0 h 24"/>
                  <a:gd name="T24" fmla="*/ 7 w 26"/>
                  <a:gd name="T25" fmla="*/ 4 h 24"/>
                  <a:gd name="T26" fmla="*/ 7 w 26"/>
                  <a:gd name="T27" fmla="*/ 9 h 24"/>
                  <a:gd name="T28" fmla="*/ 3 w 26"/>
                  <a:gd name="T29" fmla="*/ 12 h 24"/>
                  <a:gd name="T30" fmla="*/ 10 w 26"/>
                  <a:gd name="T31" fmla="*/ 18 h 24"/>
                  <a:gd name="T32" fmla="*/ 15 w 26"/>
                  <a:gd name="T33" fmla="*/ 23 h 24"/>
                  <a:gd name="T34" fmla="*/ 17 w 26"/>
                  <a:gd name="T35" fmla="*/ 24 h 24"/>
                  <a:gd name="T36" fmla="*/ 19 w 26"/>
                  <a:gd name="T37" fmla="*/ 24 h 24"/>
                  <a:gd name="T38" fmla="*/ 23 w 26"/>
                  <a:gd name="T39" fmla="*/ 24 h 24"/>
                  <a:gd name="T40" fmla="*/ 23 w 26"/>
                  <a:gd name="T41" fmla="*/ 24 h 24"/>
                  <a:gd name="T42" fmla="*/ 23 w 26"/>
                  <a:gd name="T43" fmla="*/ 22 h 24"/>
                  <a:gd name="T44" fmla="*/ 23 w 26"/>
                  <a:gd name="T45" fmla="*/ 22 h 24"/>
                  <a:gd name="T46" fmla="*/ 24 w 26"/>
                  <a:gd name="T47" fmla="*/ 21 h 24"/>
                  <a:gd name="T48" fmla="*/ 24 w 26"/>
                  <a:gd name="T49" fmla="*/ 21 h 24"/>
                  <a:gd name="T50" fmla="*/ 26 w 26"/>
                  <a:gd name="T51" fmla="*/ 20 h 24"/>
                  <a:gd name="T52" fmla="*/ 26 w 26"/>
                  <a:gd name="T53" fmla="*/ 20 h 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6"/>
                  <a:gd name="T82" fmla="*/ 0 h 24"/>
                  <a:gd name="T83" fmla="*/ 26 w 26"/>
                  <a:gd name="T84" fmla="*/ 24 h 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6" h="24">
                    <a:moveTo>
                      <a:pt x="26" y="20"/>
                    </a:moveTo>
                    <a:lnTo>
                      <a:pt x="24" y="18"/>
                    </a:lnTo>
                    <a:cubicBezTo>
                      <a:pt x="24" y="16"/>
                      <a:pt x="24" y="16"/>
                      <a:pt x="24" y="15"/>
                    </a:cubicBezTo>
                    <a:cubicBezTo>
                      <a:pt x="21" y="15"/>
                      <a:pt x="18" y="11"/>
                      <a:pt x="18" y="9"/>
                    </a:cubicBezTo>
                    <a:cubicBezTo>
                      <a:pt x="18" y="8"/>
                      <a:pt x="19" y="7"/>
                      <a:pt x="19" y="7"/>
                    </a:cubicBezTo>
                    <a:cubicBezTo>
                      <a:pt x="18" y="7"/>
                      <a:pt x="15" y="3"/>
                      <a:pt x="15" y="2"/>
                    </a:cubicBezTo>
                    <a:cubicBezTo>
                      <a:pt x="13" y="2"/>
                      <a:pt x="12" y="1"/>
                      <a:pt x="11" y="1"/>
                    </a:cubicBezTo>
                    <a:cubicBezTo>
                      <a:pt x="10" y="1"/>
                      <a:pt x="10" y="0"/>
                      <a:pt x="10" y="0"/>
                    </a:cubicBezTo>
                    <a:cubicBezTo>
                      <a:pt x="10" y="0"/>
                      <a:pt x="7" y="3"/>
                      <a:pt x="7" y="4"/>
                    </a:cubicBezTo>
                    <a:cubicBezTo>
                      <a:pt x="7" y="5"/>
                      <a:pt x="7" y="8"/>
                      <a:pt x="7" y="9"/>
                    </a:cubicBezTo>
                    <a:cubicBezTo>
                      <a:pt x="6" y="9"/>
                      <a:pt x="4" y="11"/>
                      <a:pt x="3" y="12"/>
                    </a:cubicBezTo>
                    <a:cubicBezTo>
                      <a:pt x="4" y="15"/>
                      <a:pt x="0" y="14"/>
                      <a:pt x="10" y="18"/>
                    </a:cubicBezTo>
                    <a:cubicBezTo>
                      <a:pt x="15" y="19"/>
                      <a:pt x="14" y="23"/>
                      <a:pt x="15" y="23"/>
                    </a:cubicBezTo>
                    <a:cubicBezTo>
                      <a:pt x="15" y="24"/>
                      <a:pt x="16" y="24"/>
                      <a:pt x="17" y="24"/>
                    </a:cubicBezTo>
                    <a:cubicBezTo>
                      <a:pt x="18" y="24"/>
                      <a:pt x="19" y="24"/>
                      <a:pt x="19" y="24"/>
                    </a:cubicBezTo>
                    <a:cubicBezTo>
                      <a:pt x="19" y="24"/>
                      <a:pt x="22" y="24"/>
                      <a:pt x="23" y="24"/>
                    </a:cubicBezTo>
                    <a:lnTo>
                      <a:pt x="23" y="22"/>
                    </a:lnTo>
                    <a:cubicBezTo>
                      <a:pt x="24" y="22"/>
                      <a:pt x="24" y="21"/>
                      <a:pt x="24" y="21"/>
                    </a:cubicBezTo>
                    <a:lnTo>
                      <a:pt x="26" y="20"/>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54" name="Freeform 254"/>
              <p:cNvSpPr>
                <a:spLocks/>
              </p:cNvSpPr>
              <p:nvPr/>
            </p:nvSpPr>
            <p:spPr bwMode="auto">
              <a:xfrm>
                <a:off x="3696" y="1850"/>
                <a:ext cx="243" cy="199"/>
              </a:xfrm>
              <a:custGeom>
                <a:avLst/>
                <a:gdLst>
                  <a:gd name="T0" fmla="*/ 2 w 34"/>
                  <a:gd name="T1" fmla="*/ 9 h 26"/>
                  <a:gd name="T2" fmla="*/ 4 w 34"/>
                  <a:gd name="T3" fmla="*/ 9 h 26"/>
                  <a:gd name="T4" fmla="*/ 8 w 34"/>
                  <a:gd name="T5" fmla="*/ 7 h 26"/>
                  <a:gd name="T6" fmla="*/ 10 w 34"/>
                  <a:gd name="T7" fmla="*/ 3 h 26"/>
                  <a:gd name="T8" fmla="*/ 13 w 34"/>
                  <a:gd name="T9" fmla="*/ 3 h 26"/>
                  <a:gd name="T10" fmla="*/ 17 w 34"/>
                  <a:gd name="T11" fmla="*/ 4 h 26"/>
                  <a:gd name="T12" fmla="*/ 21 w 34"/>
                  <a:gd name="T13" fmla="*/ 2 h 26"/>
                  <a:gd name="T14" fmla="*/ 22 w 34"/>
                  <a:gd name="T15" fmla="*/ 0 h 26"/>
                  <a:gd name="T16" fmla="*/ 24 w 34"/>
                  <a:gd name="T17" fmla="*/ 1 h 26"/>
                  <a:gd name="T18" fmla="*/ 26 w 34"/>
                  <a:gd name="T19" fmla="*/ 5 h 26"/>
                  <a:gd name="T20" fmla="*/ 28 w 34"/>
                  <a:gd name="T21" fmla="*/ 3 h 26"/>
                  <a:gd name="T22" fmla="*/ 28 w 34"/>
                  <a:gd name="T23" fmla="*/ 3 h 26"/>
                  <a:gd name="T24" fmla="*/ 32 w 34"/>
                  <a:gd name="T25" fmla="*/ 3 h 26"/>
                  <a:gd name="T26" fmla="*/ 33 w 34"/>
                  <a:gd name="T27" fmla="*/ 3 h 26"/>
                  <a:gd name="T28" fmla="*/ 33 w 34"/>
                  <a:gd name="T29" fmla="*/ 3 h 26"/>
                  <a:gd name="T30" fmla="*/ 34 w 34"/>
                  <a:gd name="T31" fmla="*/ 4 h 26"/>
                  <a:gd name="T32" fmla="*/ 25 w 34"/>
                  <a:gd name="T33" fmla="*/ 7 h 26"/>
                  <a:gd name="T34" fmla="*/ 27 w 34"/>
                  <a:gd name="T35" fmla="*/ 9 h 26"/>
                  <a:gd name="T36" fmla="*/ 25 w 34"/>
                  <a:gd name="T37" fmla="*/ 12 h 26"/>
                  <a:gd name="T38" fmla="*/ 22 w 34"/>
                  <a:gd name="T39" fmla="*/ 20 h 26"/>
                  <a:gd name="T40" fmla="*/ 21 w 34"/>
                  <a:gd name="T41" fmla="*/ 19 h 26"/>
                  <a:gd name="T42" fmla="*/ 18 w 34"/>
                  <a:gd name="T43" fmla="*/ 21 h 26"/>
                  <a:gd name="T44" fmla="*/ 16 w 34"/>
                  <a:gd name="T45" fmla="*/ 24 h 26"/>
                  <a:gd name="T46" fmla="*/ 10 w 34"/>
                  <a:gd name="T47" fmla="*/ 26 h 26"/>
                  <a:gd name="T48" fmla="*/ 4 w 34"/>
                  <a:gd name="T49" fmla="*/ 25 h 26"/>
                  <a:gd name="T50" fmla="*/ 6 w 34"/>
                  <a:gd name="T51" fmla="*/ 22 h 26"/>
                  <a:gd name="T52" fmla="*/ 3 w 34"/>
                  <a:gd name="T53" fmla="*/ 20 h 26"/>
                  <a:gd name="T54" fmla="*/ 1 w 34"/>
                  <a:gd name="T55" fmla="*/ 14 h 26"/>
                  <a:gd name="T56" fmla="*/ 0 w 34"/>
                  <a:gd name="T57" fmla="*/ 13 h 26"/>
                  <a:gd name="T58" fmla="*/ 2 w 34"/>
                  <a:gd name="T59" fmla="*/ 11 h 26"/>
                  <a:gd name="T60" fmla="*/ 2 w 34"/>
                  <a:gd name="T61" fmla="*/ 9 h 26"/>
                  <a:gd name="T62" fmla="*/ 2 w 34"/>
                  <a:gd name="T63" fmla="*/ 9 h 26"/>
                  <a:gd name="T64" fmla="*/ 2 w 34"/>
                  <a:gd name="T65" fmla="*/ 9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
                  <a:gd name="T100" fmla="*/ 0 h 26"/>
                  <a:gd name="T101" fmla="*/ 34 w 34"/>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 h="26">
                    <a:moveTo>
                      <a:pt x="2" y="9"/>
                    </a:moveTo>
                    <a:cubicBezTo>
                      <a:pt x="3" y="10"/>
                      <a:pt x="3" y="9"/>
                      <a:pt x="4" y="9"/>
                    </a:cubicBezTo>
                    <a:cubicBezTo>
                      <a:pt x="6" y="9"/>
                      <a:pt x="7" y="8"/>
                      <a:pt x="8" y="7"/>
                    </a:cubicBezTo>
                    <a:cubicBezTo>
                      <a:pt x="9" y="5"/>
                      <a:pt x="9" y="3"/>
                      <a:pt x="10" y="3"/>
                    </a:cubicBezTo>
                    <a:cubicBezTo>
                      <a:pt x="11" y="2"/>
                      <a:pt x="12" y="3"/>
                      <a:pt x="13" y="3"/>
                    </a:cubicBezTo>
                    <a:cubicBezTo>
                      <a:pt x="15" y="3"/>
                      <a:pt x="15" y="4"/>
                      <a:pt x="17" y="4"/>
                    </a:cubicBezTo>
                    <a:cubicBezTo>
                      <a:pt x="19" y="4"/>
                      <a:pt x="19" y="3"/>
                      <a:pt x="21" y="2"/>
                    </a:cubicBezTo>
                    <a:cubicBezTo>
                      <a:pt x="21" y="2"/>
                      <a:pt x="22" y="0"/>
                      <a:pt x="22" y="0"/>
                    </a:cubicBezTo>
                    <a:cubicBezTo>
                      <a:pt x="23" y="0"/>
                      <a:pt x="24" y="1"/>
                      <a:pt x="24" y="1"/>
                    </a:cubicBezTo>
                    <a:cubicBezTo>
                      <a:pt x="25" y="3"/>
                      <a:pt x="24" y="5"/>
                      <a:pt x="26" y="5"/>
                    </a:cubicBezTo>
                    <a:cubicBezTo>
                      <a:pt x="27" y="5"/>
                      <a:pt x="28" y="3"/>
                      <a:pt x="28" y="3"/>
                    </a:cubicBezTo>
                    <a:lnTo>
                      <a:pt x="32" y="3"/>
                    </a:lnTo>
                    <a:lnTo>
                      <a:pt x="33" y="3"/>
                    </a:lnTo>
                    <a:cubicBezTo>
                      <a:pt x="34" y="3"/>
                      <a:pt x="34" y="4"/>
                      <a:pt x="34" y="4"/>
                    </a:cubicBezTo>
                    <a:cubicBezTo>
                      <a:pt x="32" y="5"/>
                      <a:pt x="25" y="5"/>
                      <a:pt x="25" y="7"/>
                    </a:cubicBezTo>
                    <a:cubicBezTo>
                      <a:pt x="25" y="8"/>
                      <a:pt x="27" y="8"/>
                      <a:pt x="27" y="9"/>
                    </a:cubicBezTo>
                    <a:cubicBezTo>
                      <a:pt x="27" y="10"/>
                      <a:pt x="25" y="10"/>
                      <a:pt x="25" y="12"/>
                    </a:cubicBezTo>
                    <a:cubicBezTo>
                      <a:pt x="23" y="12"/>
                      <a:pt x="22" y="17"/>
                      <a:pt x="22" y="20"/>
                    </a:cubicBezTo>
                    <a:cubicBezTo>
                      <a:pt x="22" y="20"/>
                      <a:pt x="21" y="19"/>
                      <a:pt x="21" y="19"/>
                    </a:cubicBezTo>
                    <a:cubicBezTo>
                      <a:pt x="19" y="19"/>
                      <a:pt x="19" y="21"/>
                      <a:pt x="18" y="21"/>
                    </a:cubicBezTo>
                    <a:cubicBezTo>
                      <a:pt x="17" y="21"/>
                      <a:pt x="16" y="24"/>
                      <a:pt x="16" y="24"/>
                    </a:cubicBezTo>
                    <a:cubicBezTo>
                      <a:pt x="16" y="25"/>
                      <a:pt x="11" y="26"/>
                      <a:pt x="10" y="26"/>
                    </a:cubicBezTo>
                    <a:cubicBezTo>
                      <a:pt x="7" y="26"/>
                      <a:pt x="5" y="26"/>
                      <a:pt x="4" y="25"/>
                    </a:cubicBezTo>
                    <a:cubicBezTo>
                      <a:pt x="4" y="24"/>
                      <a:pt x="6" y="23"/>
                      <a:pt x="6" y="22"/>
                    </a:cubicBezTo>
                    <a:cubicBezTo>
                      <a:pt x="6" y="20"/>
                      <a:pt x="4" y="20"/>
                      <a:pt x="3" y="20"/>
                    </a:cubicBezTo>
                    <a:cubicBezTo>
                      <a:pt x="2" y="20"/>
                      <a:pt x="1" y="15"/>
                      <a:pt x="1" y="14"/>
                    </a:cubicBezTo>
                    <a:cubicBezTo>
                      <a:pt x="1" y="14"/>
                      <a:pt x="0" y="13"/>
                      <a:pt x="0" y="13"/>
                    </a:cubicBezTo>
                    <a:cubicBezTo>
                      <a:pt x="0" y="12"/>
                      <a:pt x="2" y="12"/>
                      <a:pt x="2" y="11"/>
                    </a:cubicBezTo>
                    <a:cubicBezTo>
                      <a:pt x="2" y="10"/>
                      <a:pt x="2" y="10"/>
                      <a:pt x="2" y="9"/>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55" name="Freeform 255"/>
              <p:cNvSpPr>
                <a:spLocks/>
              </p:cNvSpPr>
              <p:nvPr/>
            </p:nvSpPr>
            <p:spPr bwMode="auto">
              <a:xfrm>
                <a:off x="3724" y="1885"/>
                <a:ext cx="266" cy="293"/>
              </a:xfrm>
              <a:custGeom>
                <a:avLst/>
                <a:gdLst>
                  <a:gd name="T0" fmla="*/ 37 w 37"/>
                  <a:gd name="T1" fmla="*/ 5 h 39"/>
                  <a:gd name="T2" fmla="*/ 30 w 37"/>
                  <a:gd name="T3" fmla="*/ 0 h 39"/>
                  <a:gd name="T4" fmla="*/ 21 w 37"/>
                  <a:gd name="T5" fmla="*/ 3 h 39"/>
                  <a:gd name="T6" fmla="*/ 23 w 37"/>
                  <a:gd name="T7" fmla="*/ 5 h 39"/>
                  <a:gd name="T8" fmla="*/ 21 w 37"/>
                  <a:gd name="T9" fmla="*/ 8 h 39"/>
                  <a:gd name="T10" fmla="*/ 18 w 37"/>
                  <a:gd name="T11" fmla="*/ 16 h 39"/>
                  <a:gd name="T12" fmla="*/ 17 w 37"/>
                  <a:gd name="T13" fmla="*/ 15 h 39"/>
                  <a:gd name="T14" fmla="*/ 14 w 37"/>
                  <a:gd name="T15" fmla="*/ 17 h 39"/>
                  <a:gd name="T16" fmla="*/ 12 w 37"/>
                  <a:gd name="T17" fmla="*/ 20 h 39"/>
                  <a:gd name="T18" fmla="*/ 6 w 37"/>
                  <a:gd name="T19" fmla="*/ 22 h 39"/>
                  <a:gd name="T20" fmla="*/ 0 w 37"/>
                  <a:gd name="T21" fmla="*/ 21 h 39"/>
                  <a:gd name="T22" fmla="*/ 5 w 37"/>
                  <a:gd name="T23" fmla="*/ 26 h 39"/>
                  <a:gd name="T24" fmla="*/ 6 w 37"/>
                  <a:gd name="T25" fmla="*/ 29 h 39"/>
                  <a:gd name="T26" fmla="*/ 6 w 37"/>
                  <a:gd name="T27" fmla="*/ 29 h 39"/>
                  <a:gd name="T28" fmla="*/ 6 w 37"/>
                  <a:gd name="T29" fmla="*/ 30 h 39"/>
                  <a:gd name="T30" fmla="*/ 6 w 37"/>
                  <a:gd name="T31" fmla="*/ 30 h 39"/>
                  <a:gd name="T32" fmla="*/ 4 w 37"/>
                  <a:gd name="T33" fmla="*/ 32 h 39"/>
                  <a:gd name="T34" fmla="*/ 4 w 37"/>
                  <a:gd name="T35" fmla="*/ 35 h 39"/>
                  <a:gd name="T36" fmla="*/ 12 w 37"/>
                  <a:gd name="T37" fmla="*/ 34 h 39"/>
                  <a:gd name="T38" fmla="*/ 14 w 37"/>
                  <a:gd name="T39" fmla="*/ 34 h 39"/>
                  <a:gd name="T40" fmla="*/ 20 w 37"/>
                  <a:gd name="T41" fmla="*/ 38 h 39"/>
                  <a:gd name="T42" fmla="*/ 20 w 37"/>
                  <a:gd name="T43" fmla="*/ 39 h 39"/>
                  <a:gd name="T44" fmla="*/ 27 w 37"/>
                  <a:gd name="T45" fmla="*/ 35 h 39"/>
                  <a:gd name="T46" fmla="*/ 24 w 37"/>
                  <a:gd name="T47" fmla="*/ 30 h 39"/>
                  <a:gd name="T48" fmla="*/ 23 w 37"/>
                  <a:gd name="T49" fmla="*/ 29 h 39"/>
                  <a:gd name="T50" fmla="*/ 23 w 37"/>
                  <a:gd name="T51" fmla="*/ 29 h 39"/>
                  <a:gd name="T52" fmla="*/ 23 w 37"/>
                  <a:gd name="T53" fmla="*/ 28 h 39"/>
                  <a:gd name="T54" fmla="*/ 23 w 37"/>
                  <a:gd name="T55" fmla="*/ 28 h 39"/>
                  <a:gd name="T56" fmla="*/ 32 w 37"/>
                  <a:gd name="T57" fmla="*/ 18 h 39"/>
                  <a:gd name="T58" fmla="*/ 33 w 37"/>
                  <a:gd name="T59" fmla="*/ 14 h 39"/>
                  <a:gd name="T60" fmla="*/ 29 w 37"/>
                  <a:gd name="T61" fmla="*/ 9 h 39"/>
                  <a:gd name="T62" fmla="*/ 29 w 37"/>
                  <a:gd name="T63" fmla="*/ 9 h 39"/>
                  <a:gd name="T64" fmla="*/ 29 w 37"/>
                  <a:gd name="T65" fmla="*/ 7 h 39"/>
                  <a:gd name="T66" fmla="*/ 29 w 37"/>
                  <a:gd name="T67" fmla="*/ 7 h 39"/>
                  <a:gd name="T68" fmla="*/ 37 w 37"/>
                  <a:gd name="T69" fmla="*/ 5 h 39"/>
                  <a:gd name="T70" fmla="*/ 37 w 37"/>
                  <a:gd name="T71" fmla="*/ 5 h 39"/>
                  <a:gd name="T72" fmla="*/ 37 w 37"/>
                  <a:gd name="T73" fmla="*/ 5 h 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
                  <a:gd name="T112" fmla="*/ 0 h 39"/>
                  <a:gd name="T113" fmla="*/ 37 w 37"/>
                  <a:gd name="T114" fmla="*/ 39 h 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 h="39">
                    <a:moveTo>
                      <a:pt x="37" y="5"/>
                    </a:moveTo>
                    <a:cubicBezTo>
                      <a:pt x="33" y="4"/>
                      <a:pt x="32" y="2"/>
                      <a:pt x="30" y="0"/>
                    </a:cubicBezTo>
                    <a:cubicBezTo>
                      <a:pt x="28" y="1"/>
                      <a:pt x="21" y="1"/>
                      <a:pt x="21" y="3"/>
                    </a:cubicBezTo>
                    <a:cubicBezTo>
                      <a:pt x="21" y="4"/>
                      <a:pt x="23" y="4"/>
                      <a:pt x="23" y="5"/>
                    </a:cubicBezTo>
                    <a:cubicBezTo>
                      <a:pt x="23" y="6"/>
                      <a:pt x="21" y="6"/>
                      <a:pt x="21" y="8"/>
                    </a:cubicBezTo>
                    <a:cubicBezTo>
                      <a:pt x="19" y="8"/>
                      <a:pt x="18" y="13"/>
                      <a:pt x="18" y="16"/>
                    </a:cubicBezTo>
                    <a:cubicBezTo>
                      <a:pt x="18" y="16"/>
                      <a:pt x="17" y="15"/>
                      <a:pt x="17" y="15"/>
                    </a:cubicBezTo>
                    <a:cubicBezTo>
                      <a:pt x="15" y="15"/>
                      <a:pt x="15" y="17"/>
                      <a:pt x="14" y="17"/>
                    </a:cubicBezTo>
                    <a:cubicBezTo>
                      <a:pt x="13" y="17"/>
                      <a:pt x="12" y="20"/>
                      <a:pt x="12" y="20"/>
                    </a:cubicBezTo>
                    <a:cubicBezTo>
                      <a:pt x="12" y="21"/>
                      <a:pt x="7" y="22"/>
                      <a:pt x="6" y="22"/>
                    </a:cubicBezTo>
                    <a:cubicBezTo>
                      <a:pt x="3" y="22"/>
                      <a:pt x="1" y="22"/>
                      <a:pt x="0" y="21"/>
                    </a:cubicBezTo>
                    <a:cubicBezTo>
                      <a:pt x="1" y="23"/>
                      <a:pt x="3" y="26"/>
                      <a:pt x="5" y="26"/>
                    </a:cubicBezTo>
                    <a:cubicBezTo>
                      <a:pt x="5" y="27"/>
                      <a:pt x="5" y="29"/>
                      <a:pt x="6" y="29"/>
                    </a:cubicBezTo>
                    <a:lnTo>
                      <a:pt x="6" y="30"/>
                    </a:lnTo>
                    <a:cubicBezTo>
                      <a:pt x="5" y="30"/>
                      <a:pt x="4" y="31"/>
                      <a:pt x="4" y="32"/>
                    </a:cubicBezTo>
                    <a:cubicBezTo>
                      <a:pt x="4" y="33"/>
                      <a:pt x="4" y="33"/>
                      <a:pt x="4" y="35"/>
                    </a:cubicBezTo>
                    <a:cubicBezTo>
                      <a:pt x="6" y="35"/>
                      <a:pt x="9" y="34"/>
                      <a:pt x="12" y="34"/>
                    </a:cubicBezTo>
                    <a:cubicBezTo>
                      <a:pt x="13" y="34"/>
                      <a:pt x="13" y="34"/>
                      <a:pt x="14" y="34"/>
                    </a:cubicBezTo>
                    <a:cubicBezTo>
                      <a:pt x="14" y="35"/>
                      <a:pt x="18" y="38"/>
                      <a:pt x="20" y="38"/>
                    </a:cubicBezTo>
                    <a:cubicBezTo>
                      <a:pt x="20" y="38"/>
                      <a:pt x="20" y="39"/>
                      <a:pt x="20" y="39"/>
                    </a:cubicBezTo>
                    <a:cubicBezTo>
                      <a:pt x="20" y="35"/>
                      <a:pt x="26" y="38"/>
                      <a:pt x="27" y="35"/>
                    </a:cubicBezTo>
                    <a:cubicBezTo>
                      <a:pt x="26" y="35"/>
                      <a:pt x="24" y="32"/>
                      <a:pt x="24" y="30"/>
                    </a:cubicBezTo>
                    <a:cubicBezTo>
                      <a:pt x="23" y="30"/>
                      <a:pt x="23" y="30"/>
                      <a:pt x="23" y="29"/>
                    </a:cubicBezTo>
                    <a:lnTo>
                      <a:pt x="23" y="28"/>
                    </a:lnTo>
                    <a:cubicBezTo>
                      <a:pt x="29" y="28"/>
                      <a:pt x="29" y="20"/>
                      <a:pt x="32" y="18"/>
                    </a:cubicBezTo>
                    <a:cubicBezTo>
                      <a:pt x="32" y="16"/>
                      <a:pt x="32" y="15"/>
                      <a:pt x="33" y="14"/>
                    </a:cubicBezTo>
                    <a:cubicBezTo>
                      <a:pt x="31" y="12"/>
                      <a:pt x="30" y="12"/>
                      <a:pt x="29" y="9"/>
                    </a:cubicBezTo>
                    <a:lnTo>
                      <a:pt x="29" y="7"/>
                    </a:lnTo>
                    <a:cubicBezTo>
                      <a:pt x="35" y="7"/>
                      <a:pt x="35" y="7"/>
                      <a:pt x="37" y="5"/>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56" name="Freeform 256"/>
              <p:cNvSpPr>
                <a:spLocks/>
              </p:cNvSpPr>
              <p:nvPr/>
            </p:nvSpPr>
            <p:spPr bwMode="auto">
              <a:xfrm>
                <a:off x="4299" y="2073"/>
                <a:ext cx="160" cy="403"/>
              </a:xfrm>
              <a:custGeom>
                <a:avLst/>
                <a:gdLst>
                  <a:gd name="T0" fmla="*/ 20 w 22"/>
                  <a:gd name="T1" fmla="*/ 53 h 53"/>
                  <a:gd name="T2" fmla="*/ 20 w 22"/>
                  <a:gd name="T3" fmla="*/ 48 h 53"/>
                  <a:gd name="T4" fmla="*/ 18 w 22"/>
                  <a:gd name="T5" fmla="*/ 48 h 53"/>
                  <a:gd name="T6" fmla="*/ 18 w 22"/>
                  <a:gd name="T7" fmla="*/ 45 h 53"/>
                  <a:gd name="T8" fmla="*/ 18 w 22"/>
                  <a:gd name="T9" fmla="*/ 44 h 53"/>
                  <a:gd name="T10" fmla="*/ 18 w 22"/>
                  <a:gd name="T11" fmla="*/ 42 h 53"/>
                  <a:gd name="T12" fmla="*/ 17 w 22"/>
                  <a:gd name="T13" fmla="*/ 41 h 53"/>
                  <a:gd name="T14" fmla="*/ 13 w 22"/>
                  <a:gd name="T15" fmla="*/ 32 h 53"/>
                  <a:gd name="T16" fmla="*/ 12 w 22"/>
                  <a:gd name="T17" fmla="*/ 34 h 53"/>
                  <a:gd name="T18" fmla="*/ 12 w 22"/>
                  <a:gd name="T19" fmla="*/ 34 h 53"/>
                  <a:gd name="T20" fmla="*/ 11 w 22"/>
                  <a:gd name="T21" fmla="*/ 35 h 53"/>
                  <a:gd name="T22" fmla="*/ 11 w 22"/>
                  <a:gd name="T23" fmla="*/ 35 h 53"/>
                  <a:gd name="T24" fmla="*/ 9 w 22"/>
                  <a:gd name="T25" fmla="*/ 34 h 53"/>
                  <a:gd name="T26" fmla="*/ 7 w 22"/>
                  <a:gd name="T27" fmla="*/ 34 h 53"/>
                  <a:gd name="T28" fmla="*/ 7 w 22"/>
                  <a:gd name="T29" fmla="*/ 34 h 53"/>
                  <a:gd name="T30" fmla="*/ 7 w 22"/>
                  <a:gd name="T31" fmla="*/ 30 h 53"/>
                  <a:gd name="T32" fmla="*/ 6 w 22"/>
                  <a:gd name="T33" fmla="*/ 27 h 53"/>
                  <a:gd name="T34" fmla="*/ 6 w 22"/>
                  <a:gd name="T35" fmla="*/ 27 h 53"/>
                  <a:gd name="T36" fmla="*/ 4 w 22"/>
                  <a:gd name="T37" fmla="*/ 24 h 53"/>
                  <a:gd name="T38" fmla="*/ 3 w 22"/>
                  <a:gd name="T39" fmla="*/ 24 h 53"/>
                  <a:gd name="T40" fmla="*/ 0 w 22"/>
                  <a:gd name="T41" fmla="*/ 22 h 53"/>
                  <a:gd name="T42" fmla="*/ 2 w 22"/>
                  <a:gd name="T43" fmla="*/ 17 h 53"/>
                  <a:gd name="T44" fmla="*/ 3 w 22"/>
                  <a:gd name="T45" fmla="*/ 13 h 53"/>
                  <a:gd name="T46" fmla="*/ 5 w 22"/>
                  <a:gd name="T47" fmla="*/ 12 h 53"/>
                  <a:gd name="T48" fmla="*/ 6 w 22"/>
                  <a:gd name="T49" fmla="*/ 5 h 53"/>
                  <a:gd name="T50" fmla="*/ 9 w 22"/>
                  <a:gd name="T51" fmla="*/ 3 h 53"/>
                  <a:gd name="T52" fmla="*/ 11 w 22"/>
                  <a:gd name="T53" fmla="*/ 0 h 53"/>
                  <a:gd name="T54" fmla="*/ 11 w 22"/>
                  <a:gd name="T55" fmla="*/ 0 h 53"/>
                  <a:gd name="T56" fmla="*/ 11 w 22"/>
                  <a:gd name="T57" fmla="*/ 0 h 53"/>
                  <a:gd name="T58" fmla="*/ 11 w 22"/>
                  <a:gd name="T59" fmla="*/ 0 h 53"/>
                  <a:gd name="T60" fmla="*/ 14 w 22"/>
                  <a:gd name="T61" fmla="*/ 2 h 53"/>
                  <a:gd name="T62" fmla="*/ 15 w 22"/>
                  <a:gd name="T63" fmla="*/ 7 h 53"/>
                  <a:gd name="T64" fmla="*/ 13 w 22"/>
                  <a:gd name="T65" fmla="*/ 11 h 53"/>
                  <a:gd name="T66" fmla="*/ 16 w 22"/>
                  <a:gd name="T67" fmla="*/ 13 h 53"/>
                  <a:gd name="T68" fmla="*/ 17 w 22"/>
                  <a:gd name="T69" fmla="*/ 15 h 53"/>
                  <a:gd name="T70" fmla="*/ 21 w 22"/>
                  <a:gd name="T71" fmla="*/ 20 h 53"/>
                  <a:gd name="T72" fmla="*/ 22 w 22"/>
                  <a:gd name="T73" fmla="*/ 20 h 53"/>
                  <a:gd name="T74" fmla="*/ 21 w 22"/>
                  <a:gd name="T75" fmla="*/ 24 h 53"/>
                  <a:gd name="T76" fmla="*/ 21 w 22"/>
                  <a:gd name="T77" fmla="*/ 24 h 53"/>
                  <a:gd name="T78" fmla="*/ 21 w 22"/>
                  <a:gd name="T79" fmla="*/ 23 h 53"/>
                  <a:gd name="T80" fmla="*/ 21 w 22"/>
                  <a:gd name="T81" fmla="*/ 23 h 53"/>
                  <a:gd name="T82" fmla="*/ 16 w 22"/>
                  <a:gd name="T83" fmla="*/ 27 h 53"/>
                  <a:gd name="T84" fmla="*/ 19 w 22"/>
                  <a:gd name="T85" fmla="*/ 36 h 53"/>
                  <a:gd name="T86" fmla="*/ 18 w 22"/>
                  <a:gd name="T87" fmla="*/ 38 h 53"/>
                  <a:gd name="T88" fmla="*/ 21 w 22"/>
                  <a:gd name="T89" fmla="*/ 44 h 53"/>
                  <a:gd name="T90" fmla="*/ 20 w 22"/>
                  <a:gd name="T91" fmla="*/ 53 h 53"/>
                  <a:gd name="T92" fmla="*/ 20 w 22"/>
                  <a:gd name="T93" fmla="*/ 53 h 53"/>
                  <a:gd name="T94" fmla="*/ 20 w 22"/>
                  <a:gd name="T95" fmla="*/ 53 h 5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
                  <a:gd name="T145" fmla="*/ 0 h 53"/>
                  <a:gd name="T146" fmla="*/ 22 w 22"/>
                  <a:gd name="T147" fmla="*/ 53 h 5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 h="53">
                    <a:moveTo>
                      <a:pt x="20" y="53"/>
                    </a:moveTo>
                    <a:cubicBezTo>
                      <a:pt x="20" y="51"/>
                      <a:pt x="19" y="50"/>
                      <a:pt x="20" y="48"/>
                    </a:cubicBezTo>
                    <a:cubicBezTo>
                      <a:pt x="18" y="48"/>
                      <a:pt x="18" y="48"/>
                      <a:pt x="18" y="48"/>
                    </a:cubicBezTo>
                    <a:cubicBezTo>
                      <a:pt x="18" y="46"/>
                      <a:pt x="18" y="46"/>
                      <a:pt x="18" y="45"/>
                    </a:cubicBezTo>
                    <a:cubicBezTo>
                      <a:pt x="18" y="45"/>
                      <a:pt x="18" y="44"/>
                      <a:pt x="18" y="44"/>
                    </a:cubicBezTo>
                    <a:cubicBezTo>
                      <a:pt x="18" y="43"/>
                      <a:pt x="18" y="43"/>
                      <a:pt x="18" y="42"/>
                    </a:cubicBezTo>
                    <a:cubicBezTo>
                      <a:pt x="17" y="42"/>
                      <a:pt x="18" y="41"/>
                      <a:pt x="17" y="41"/>
                    </a:cubicBezTo>
                    <a:cubicBezTo>
                      <a:pt x="16" y="37"/>
                      <a:pt x="15" y="35"/>
                      <a:pt x="13" y="32"/>
                    </a:cubicBezTo>
                    <a:cubicBezTo>
                      <a:pt x="13" y="33"/>
                      <a:pt x="13" y="34"/>
                      <a:pt x="12" y="34"/>
                    </a:cubicBezTo>
                    <a:lnTo>
                      <a:pt x="11" y="35"/>
                    </a:lnTo>
                    <a:cubicBezTo>
                      <a:pt x="11" y="35"/>
                      <a:pt x="9" y="34"/>
                      <a:pt x="9" y="34"/>
                    </a:cubicBezTo>
                    <a:cubicBezTo>
                      <a:pt x="8" y="34"/>
                      <a:pt x="7" y="35"/>
                      <a:pt x="7" y="34"/>
                    </a:cubicBezTo>
                    <a:lnTo>
                      <a:pt x="7" y="30"/>
                    </a:lnTo>
                    <a:lnTo>
                      <a:pt x="6" y="27"/>
                    </a:lnTo>
                    <a:cubicBezTo>
                      <a:pt x="5" y="25"/>
                      <a:pt x="4" y="25"/>
                      <a:pt x="4" y="24"/>
                    </a:cubicBezTo>
                    <a:cubicBezTo>
                      <a:pt x="4" y="24"/>
                      <a:pt x="4" y="24"/>
                      <a:pt x="3" y="24"/>
                    </a:cubicBezTo>
                    <a:cubicBezTo>
                      <a:pt x="2" y="24"/>
                      <a:pt x="1" y="23"/>
                      <a:pt x="0" y="22"/>
                    </a:cubicBezTo>
                    <a:cubicBezTo>
                      <a:pt x="2" y="21"/>
                      <a:pt x="2" y="19"/>
                      <a:pt x="2" y="17"/>
                    </a:cubicBezTo>
                    <a:cubicBezTo>
                      <a:pt x="3" y="16"/>
                      <a:pt x="3" y="14"/>
                      <a:pt x="3" y="13"/>
                    </a:cubicBezTo>
                    <a:cubicBezTo>
                      <a:pt x="3" y="12"/>
                      <a:pt x="5" y="12"/>
                      <a:pt x="5" y="12"/>
                    </a:cubicBezTo>
                    <a:cubicBezTo>
                      <a:pt x="6" y="11"/>
                      <a:pt x="6" y="7"/>
                      <a:pt x="6" y="5"/>
                    </a:cubicBezTo>
                    <a:cubicBezTo>
                      <a:pt x="6" y="4"/>
                      <a:pt x="9" y="3"/>
                      <a:pt x="9" y="3"/>
                    </a:cubicBezTo>
                    <a:cubicBezTo>
                      <a:pt x="10" y="3"/>
                      <a:pt x="10" y="1"/>
                      <a:pt x="11" y="0"/>
                    </a:cubicBezTo>
                    <a:cubicBezTo>
                      <a:pt x="12" y="0"/>
                      <a:pt x="12" y="2"/>
                      <a:pt x="14" y="2"/>
                    </a:cubicBezTo>
                    <a:cubicBezTo>
                      <a:pt x="14" y="4"/>
                      <a:pt x="15" y="5"/>
                      <a:pt x="15" y="7"/>
                    </a:cubicBezTo>
                    <a:cubicBezTo>
                      <a:pt x="15" y="8"/>
                      <a:pt x="13" y="9"/>
                      <a:pt x="13" y="11"/>
                    </a:cubicBezTo>
                    <a:cubicBezTo>
                      <a:pt x="13" y="12"/>
                      <a:pt x="15" y="12"/>
                      <a:pt x="16" y="13"/>
                    </a:cubicBezTo>
                    <a:cubicBezTo>
                      <a:pt x="17" y="14"/>
                      <a:pt x="17" y="15"/>
                      <a:pt x="17" y="15"/>
                    </a:cubicBezTo>
                    <a:cubicBezTo>
                      <a:pt x="18" y="17"/>
                      <a:pt x="19" y="20"/>
                      <a:pt x="21" y="20"/>
                    </a:cubicBezTo>
                    <a:cubicBezTo>
                      <a:pt x="21" y="20"/>
                      <a:pt x="22" y="20"/>
                      <a:pt x="22" y="20"/>
                    </a:cubicBezTo>
                    <a:cubicBezTo>
                      <a:pt x="22" y="21"/>
                      <a:pt x="21" y="22"/>
                      <a:pt x="21" y="24"/>
                    </a:cubicBezTo>
                    <a:lnTo>
                      <a:pt x="21" y="23"/>
                    </a:lnTo>
                    <a:cubicBezTo>
                      <a:pt x="19" y="24"/>
                      <a:pt x="16" y="24"/>
                      <a:pt x="16" y="27"/>
                    </a:cubicBezTo>
                    <a:cubicBezTo>
                      <a:pt x="16" y="32"/>
                      <a:pt x="19" y="32"/>
                      <a:pt x="19" y="36"/>
                    </a:cubicBezTo>
                    <a:cubicBezTo>
                      <a:pt x="19" y="36"/>
                      <a:pt x="18" y="37"/>
                      <a:pt x="18" y="38"/>
                    </a:cubicBezTo>
                    <a:cubicBezTo>
                      <a:pt x="18" y="40"/>
                      <a:pt x="21" y="42"/>
                      <a:pt x="21" y="44"/>
                    </a:cubicBezTo>
                    <a:cubicBezTo>
                      <a:pt x="21" y="48"/>
                      <a:pt x="20" y="53"/>
                      <a:pt x="20" y="53"/>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57" name="Freeform 257"/>
              <p:cNvSpPr>
                <a:spLocks/>
              </p:cNvSpPr>
              <p:nvPr/>
            </p:nvSpPr>
            <p:spPr bwMode="auto">
              <a:xfrm>
                <a:off x="2554" y="2370"/>
                <a:ext cx="129" cy="118"/>
              </a:xfrm>
              <a:custGeom>
                <a:avLst/>
                <a:gdLst>
                  <a:gd name="T0" fmla="*/ 0 w 18"/>
                  <a:gd name="T1" fmla="*/ 13 h 15"/>
                  <a:gd name="T2" fmla="*/ 1 w 18"/>
                  <a:gd name="T3" fmla="*/ 9 h 15"/>
                  <a:gd name="T4" fmla="*/ 5 w 18"/>
                  <a:gd name="T5" fmla="*/ 6 h 15"/>
                  <a:gd name="T6" fmla="*/ 8 w 18"/>
                  <a:gd name="T7" fmla="*/ 2 h 15"/>
                  <a:gd name="T8" fmla="*/ 15 w 18"/>
                  <a:gd name="T9" fmla="*/ 0 h 15"/>
                  <a:gd name="T10" fmla="*/ 18 w 18"/>
                  <a:gd name="T11" fmla="*/ 5 h 15"/>
                  <a:gd name="T12" fmla="*/ 18 w 18"/>
                  <a:gd name="T13" fmla="*/ 10 h 15"/>
                  <a:gd name="T14" fmla="*/ 18 w 18"/>
                  <a:gd name="T15" fmla="*/ 10 h 15"/>
                  <a:gd name="T16" fmla="*/ 18 w 18"/>
                  <a:gd name="T17" fmla="*/ 10 h 15"/>
                  <a:gd name="T18" fmla="*/ 18 w 18"/>
                  <a:gd name="T19" fmla="*/ 10 h 15"/>
                  <a:gd name="T20" fmla="*/ 17 w 18"/>
                  <a:gd name="T21" fmla="*/ 12 h 15"/>
                  <a:gd name="T22" fmla="*/ 15 w 18"/>
                  <a:gd name="T23" fmla="*/ 11 h 15"/>
                  <a:gd name="T24" fmla="*/ 15 w 18"/>
                  <a:gd name="T25" fmla="*/ 11 h 15"/>
                  <a:gd name="T26" fmla="*/ 14 w 18"/>
                  <a:gd name="T27" fmla="*/ 12 h 15"/>
                  <a:gd name="T28" fmla="*/ 7 w 18"/>
                  <a:gd name="T29" fmla="*/ 12 h 15"/>
                  <a:gd name="T30" fmla="*/ 7 w 18"/>
                  <a:gd name="T31" fmla="*/ 12 h 15"/>
                  <a:gd name="T32" fmla="*/ 7 w 18"/>
                  <a:gd name="T33" fmla="*/ 15 h 15"/>
                  <a:gd name="T34" fmla="*/ 5 w 18"/>
                  <a:gd name="T35" fmla="*/ 14 h 15"/>
                  <a:gd name="T36" fmla="*/ 4 w 18"/>
                  <a:gd name="T37" fmla="*/ 15 h 15"/>
                  <a:gd name="T38" fmla="*/ 0 w 18"/>
                  <a:gd name="T39" fmla="*/ 14 h 15"/>
                  <a:gd name="T40" fmla="*/ 0 w 18"/>
                  <a:gd name="T41" fmla="*/ 14 h 15"/>
                  <a:gd name="T42" fmla="*/ 0 w 18"/>
                  <a:gd name="T43" fmla="*/ 13 h 15"/>
                  <a:gd name="T44" fmla="*/ 0 w 18"/>
                  <a:gd name="T45" fmla="*/ 13 h 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15"/>
                  <a:gd name="T71" fmla="*/ 18 w 18"/>
                  <a:gd name="T72" fmla="*/ 15 h 1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15">
                    <a:moveTo>
                      <a:pt x="0" y="13"/>
                    </a:moveTo>
                    <a:cubicBezTo>
                      <a:pt x="1" y="12"/>
                      <a:pt x="1" y="10"/>
                      <a:pt x="1" y="9"/>
                    </a:cubicBezTo>
                    <a:cubicBezTo>
                      <a:pt x="2" y="7"/>
                      <a:pt x="4" y="7"/>
                      <a:pt x="5" y="6"/>
                    </a:cubicBezTo>
                    <a:cubicBezTo>
                      <a:pt x="6" y="5"/>
                      <a:pt x="6" y="2"/>
                      <a:pt x="8" y="2"/>
                    </a:cubicBezTo>
                    <a:cubicBezTo>
                      <a:pt x="10" y="3"/>
                      <a:pt x="10" y="0"/>
                      <a:pt x="15" y="0"/>
                    </a:cubicBezTo>
                    <a:cubicBezTo>
                      <a:pt x="15" y="4"/>
                      <a:pt x="17" y="3"/>
                      <a:pt x="18" y="5"/>
                    </a:cubicBezTo>
                    <a:cubicBezTo>
                      <a:pt x="18" y="7"/>
                      <a:pt x="18" y="8"/>
                      <a:pt x="18" y="10"/>
                    </a:cubicBezTo>
                    <a:cubicBezTo>
                      <a:pt x="17" y="11"/>
                      <a:pt x="17" y="11"/>
                      <a:pt x="17" y="12"/>
                    </a:cubicBezTo>
                    <a:cubicBezTo>
                      <a:pt x="17" y="11"/>
                      <a:pt x="15" y="11"/>
                      <a:pt x="15" y="11"/>
                    </a:cubicBezTo>
                    <a:lnTo>
                      <a:pt x="14" y="12"/>
                    </a:lnTo>
                    <a:lnTo>
                      <a:pt x="7" y="12"/>
                    </a:lnTo>
                    <a:cubicBezTo>
                      <a:pt x="7" y="13"/>
                      <a:pt x="7" y="13"/>
                      <a:pt x="7" y="15"/>
                    </a:cubicBezTo>
                    <a:cubicBezTo>
                      <a:pt x="6" y="15"/>
                      <a:pt x="6" y="14"/>
                      <a:pt x="5" y="14"/>
                    </a:cubicBezTo>
                    <a:cubicBezTo>
                      <a:pt x="5" y="14"/>
                      <a:pt x="4" y="15"/>
                      <a:pt x="4" y="15"/>
                    </a:cubicBezTo>
                    <a:cubicBezTo>
                      <a:pt x="3" y="15"/>
                      <a:pt x="3" y="14"/>
                      <a:pt x="0" y="14"/>
                    </a:cubicBezTo>
                    <a:lnTo>
                      <a:pt x="0" y="13"/>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58" name="Freeform 258"/>
              <p:cNvSpPr>
                <a:spLocks/>
              </p:cNvSpPr>
              <p:nvPr/>
            </p:nvSpPr>
            <p:spPr bwMode="auto">
              <a:xfrm>
                <a:off x="2659" y="2171"/>
                <a:ext cx="290" cy="277"/>
              </a:xfrm>
              <a:custGeom>
                <a:avLst/>
                <a:gdLst>
                  <a:gd name="T0" fmla="*/ 10 w 40"/>
                  <a:gd name="T1" fmla="*/ 14 h 36"/>
                  <a:gd name="T2" fmla="*/ 12 w 40"/>
                  <a:gd name="T3" fmla="*/ 14 h 36"/>
                  <a:gd name="T4" fmla="*/ 12 w 40"/>
                  <a:gd name="T5" fmla="*/ 14 h 36"/>
                  <a:gd name="T6" fmla="*/ 29 w 40"/>
                  <a:gd name="T7" fmla="*/ 1 h 36"/>
                  <a:gd name="T8" fmla="*/ 29 w 40"/>
                  <a:gd name="T9" fmla="*/ 1 h 36"/>
                  <a:gd name="T10" fmla="*/ 32 w 40"/>
                  <a:gd name="T11" fmla="*/ 2 h 36"/>
                  <a:gd name="T12" fmla="*/ 34 w 40"/>
                  <a:gd name="T13" fmla="*/ 4 h 36"/>
                  <a:gd name="T14" fmla="*/ 37 w 40"/>
                  <a:gd name="T15" fmla="*/ 3 h 36"/>
                  <a:gd name="T16" fmla="*/ 37 w 40"/>
                  <a:gd name="T17" fmla="*/ 3 h 36"/>
                  <a:gd name="T18" fmla="*/ 36 w 40"/>
                  <a:gd name="T19" fmla="*/ 7 h 36"/>
                  <a:gd name="T20" fmla="*/ 36 w 40"/>
                  <a:gd name="T21" fmla="*/ 7 h 36"/>
                  <a:gd name="T22" fmla="*/ 38 w 40"/>
                  <a:gd name="T23" fmla="*/ 13 h 36"/>
                  <a:gd name="T24" fmla="*/ 35 w 40"/>
                  <a:gd name="T25" fmla="*/ 24 h 36"/>
                  <a:gd name="T26" fmla="*/ 33 w 40"/>
                  <a:gd name="T27" fmla="*/ 30 h 36"/>
                  <a:gd name="T28" fmla="*/ 24 w 40"/>
                  <a:gd name="T29" fmla="*/ 31 h 36"/>
                  <a:gd name="T30" fmla="*/ 22 w 40"/>
                  <a:gd name="T31" fmla="*/ 33 h 36"/>
                  <a:gd name="T32" fmla="*/ 19 w 40"/>
                  <a:gd name="T33" fmla="*/ 31 h 36"/>
                  <a:gd name="T34" fmla="*/ 17 w 40"/>
                  <a:gd name="T35" fmla="*/ 32 h 36"/>
                  <a:gd name="T36" fmla="*/ 12 w 40"/>
                  <a:gd name="T37" fmla="*/ 30 h 36"/>
                  <a:gd name="T38" fmla="*/ 8 w 40"/>
                  <a:gd name="T39" fmla="*/ 35 h 36"/>
                  <a:gd name="T40" fmla="*/ 6 w 40"/>
                  <a:gd name="T41" fmla="*/ 34 h 36"/>
                  <a:gd name="T42" fmla="*/ 6 w 40"/>
                  <a:gd name="T43" fmla="*/ 34 h 36"/>
                  <a:gd name="T44" fmla="*/ 5 w 40"/>
                  <a:gd name="T45" fmla="*/ 36 h 36"/>
                  <a:gd name="T46" fmla="*/ 3 w 40"/>
                  <a:gd name="T47" fmla="*/ 36 h 36"/>
                  <a:gd name="T48" fmla="*/ 3 w 40"/>
                  <a:gd name="T49" fmla="*/ 36 h 36"/>
                  <a:gd name="T50" fmla="*/ 3 w 40"/>
                  <a:gd name="T51" fmla="*/ 31 h 36"/>
                  <a:gd name="T52" fmla="*/ 0 w 40"/>
                  <a:gd name="T53" fmla="*/ 26 h 36"/>
                  <a:gd name="T54" fmla="*/ 0 w 40"/>
                  <a:gd name="T55" fmla="*/ 26 h 36"/>
                  <a:gd name="T56" fmla="*/ 2 w 40"/>
                  <a:gd name="T57" fmla="*/ 26 h 36"/>
                  <a:gd name="T58" fmla="*/ 2 w 40"/>
                  <a:gd name="T59" fmla="*/ 26 h 36"/>
                  <a:gd name="T60" fmla="*/ 8 w 40"/>
                  <a:gd name="T61" fmla="*/ 25 h 36"/>
                  <a:gd name="T62" fmla="*/ 10 w 40"/>
                  <a:gd name="T63" fmla="*/ 16 h 36"/>
                  <a:gd name="T64" fmla="*/ 10 w 40"/>
                  <a:gd name="T65" fmla="*/ 16 h 36"/>
                  <a:gd name="T66" fmla="*/ 10 w 40"/>
                  <a:gd name="T67" fmla="*/ 14 h 36"/>
                  <a:gd name="T68" fmla="*/ 10 w 40"/>
                  <a:gd name="T69" fmla="*/ 14 h 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36"/>
                  <a:gd name="T107" fmla="*/ 40 w 40"/>
                  <a:gd name="T108" fmla="*/ 36 h 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36">
                    <a:moveTo>
                      <a:pt x="10" y="14"/>
                    </a:moveTo>
                    <a:cubicBezTo>
                      <a:pt x="11" y="13"/>
                      <a:pt x="12" y="14"/>
                      <a:pt x="12" y="14"/>
                    </a:cubicBezTo>
                    <a:lnTo>
                      <a:pt x="29" y="1"/>
                    </a:lnTo>
                    <a:cubicBezTo>
                      <a:pt x="30" y="0"/>
                      <a:pt x="30" y="2"/>
                      <a:pt x="32" y="2"/>
                    </a:cubicBezTo>
                    <a:cubicBezTo>
                      <a:pt x="32" y="3"/>
                      <a:pt x="34" y="4"/>
                      <a:pt x="34" y="4"/>
                    </a:cubicBezTo>
                    <a:cubicBezTo>
                      <a:pt x="35" y="4"/>
                      <a:pt x="36" y="3"/>
                      <a:pt x="37" y="3"/>
                    </a:cubicBezTo>
                    <a:lnTo>
                      <a:pt x="36" y="7"/>
                    </a:lnTo>
                    <a:cubicBezTo>
                      <a:pt x="40" y="11"/>
                      <a:pt x="38" y="11"/>
                      <a:pt x="38" y="13"/>
                    </a:cubicBezTo>
                    <a:cubicBezTo>
                      <a:pt x="38" y="19"/>
                      <a:pt x="38" y="20"/>
                      <a:pt x="35" y="24"/>
                    </a:cubicBezTo>
                    <a:cubicBezTo>
                      <a:pt x="33" y="26"/>
                      <a:pt x="34" y="30"/>
                      <a:pt x="33" y="30"/>
                    </a:cubicBezTo>
                    <a:cubicBezTo>
                      <a:pt x="28" y="34"/>
                      <a:pt x="29" y="29"/>
                      <a:pt x="24" y="31"/>
                    </a:cubicBezTo>
                    <a:cubicBezTo>
                      <a:pt x="23" y="32"/>
                      <a:pt x="23" y="33"/>
                      <a:pt x="22" y="33"/>
                    </a:cubicBezTo>
                    <a:cubicBezTo>
                      <a:pt x="20" y="33"/>
                      <a:pt x="21" y="31"/>
                      <a:pt x="19" y="31"/>
                    </a:cubicBezTo>
                    <a:cubicBezTo>
                      <a:pt x="18" y="31"/>
                      <a:pt x="18" y="32"/>
                      <a:pt x="17" y="32"/>
                    </a:cubicBezTo>
                    <a:cubicBezTo>
                      <a:pt x="15" y="32"/>
                      <a:pt x="15" y="30"/>
                      <a:pt x="12" y="30"/>
                    </a:cubicBezTo>
                    <a:cubicBezTo>
                      <a:pt x="10" y="30"/>
                      <a:pt x="8" y="33"/>
                      <a:pt x="8" y="35"/>
                    </a:cubicBezTo>
                    <a:cubicBezTo>
                      <a:pt x="7" y="35"/>
                      <a:pt x="7" y="34"/>
                      <a:pt x="6" y="34"/>
                    </a:cubicBezTo>
                    <a:lnTo>
                      <a:pt x="5" y="36"/>
                    </a:lnTo>
                    <a:lnTo>
                      <a:pt x="3" y="36"/>
                    </a:lnTo>
                    <a:cubicBezTo>
                      <a:pt x="3" y="34"/>
                      <a:pt x="3" y="33"/>
                      <a:pt x="3" y="31"/>
                    </a:cubicBezTo>
                    <a:cubicBezTo>
                      <a:pt x="2" y="29"/>
                      <a:pt x="0" y="29"/>
                      <a:pt x="0" y="26"/>
                    </a:cubicBezTo>
                    <a:lnTo>
                      <a:pt x="2" y="26"/>
                    </a:lnTo>
                    <a:cubicBezTo>
                      <a:pt x="4" y="25"/>
                      <a:pt x="6" y="26"/>
                      <a:pt x="8" y="25"/>
                    </a:cubicBezTo>
                    <a:cubicBezTo>
                      <a:pt x="10" y="24"/>
                      <a:pt x="10" y="19"/>
                      <a:pt x="10" y="16"/>
                    </a:cubicBezTo>
                    <a:lnTo>
                      <a:pt x="10" y="14"/>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59" name="Freeform 259"/>
              <p:cNvSpPr>
                <a:spLocks/>
              </p:cNvSpPr>
              <p:nvPr/>
            </p:nvSpPr>
            <p:spPr bwMode="auto">
              <a:xfrm>
                <a:off x="2898" y="2190"/>
                <a:ext cx="184" cy="348"/>
              </a:xfrm>
              <a:custGeom>
                <a:avLst/>
                <a:gdLst>
                  <a:gd name="T0" fmla="*/ 3 w 26"/>
                  <a:gd name="T1" fmla="*/ 1 h 46"/>
                  <a:gd name="T2" fmla="*/ 3 w 26"/>
                  <a:gd name="T3" fmla="*/ 5 h 46"/>
                  <a:gd name="T4" fmla="*/ 3 w 26"/>
                  <a:gd name="T5" fmla="*/ 5 h 46"/>
                  <a:gd name="T6" fmla="*/ 5 w 26"/>
                  <a:gd name="T7" fmla="*/ 11 h 46"/>
                  <a:gd name="T8" fmla="*/ 2 w 26"/>
                  <a:gd name="T9" fmla="*/ 22 h 46"/>
                  <a:gd name="T10" fmla="*/ 0 w 26"/>
                  <a:gd name="T11" fmla="*/ 28 h 46"/>
                  <a:gd name="T12" fmla="*/ 1 w 26"/>
                  <a:gd name="T13" fmla="*/ 30 h 46"/>
                  <a:gd name="T14" fmla="*/ 3 w 26"/>
                  <a:gd name="T15" fmla="*/ 30 h 46"/>
                  <a:gd name="T16" fmla="*/ 4 w 26"/>
                  <a:gd name="T17" fmla="*/ 32 h 46"/>
                  <a:gd name="T18" fmla="*/ 5 w 26"/>
                  <a:gd name="T19" fmla="*/ 38 h 46"/>
                  <a:gd name="T20" fmla="*/ 2 w 26"/>
                  <a:gd name="T21" fmla="*/ 39 h 46"/>
                  <a:gd name="T22" fmla="*/ 5 w 26"/>
                  <a:gd name="T23" fmla="*/ 46 h 46"/>
                  <a:gd name="T24" fmla="*/ 5 w 26"/>
                  <a:gd name="T25" fmla="*/ 46 h 46"/>
                  <a:gd name="T26" fmla="*/ 7 w 26"/>
                  <a:gd name="T27" fmla="*/ 46 h 46"/>
                  <a:gd name="T28" fmla="*/ 7 w 26"/>
                  <a:gd name="T29" fmla="*/ 46 h 46"/>
                  <a:gd name="T30" fmla="*/ 14 w 26"/>
                  <a:gd name="T31" fmla="*/ 42 h 46"/>
                  <a:gd name="T32" fmla="*/ 14 w 26"/>
                  <a:gd name="T33" fmla="*/ 41 h 46"/>
                  <a:gd name="T34" fmla="*/ 23 w 26"/>
                  <a:gd name="T35" fmla="*/ 36 h 46"/>
                  <a:gd name="T36" fmla="*/ 23 w 26"/>
                  <a:gd name="T37" fmla="*/ 36 h 46"/>
                  <a:gd name="T38" fmla="*/ 23 w 26"/>
                  <a:gd name="T39" fmla="*/ 36 h 46"/>
                  <a:gd name="T40" fmla="*/ 23 w 26"/>
                  <a:gd name="T41" fmla="*/ 36 h 46"/>
                  <a:gd name="T42" fmla="*/ 21 w 26"/>
                  <a:gd name="T43" fmla="*/ 30 h 46"/>
                  <a:gd name="T44" fmla="*/ 22 w 26"/>
                  <a:gd name="T45" fmla="*/ 26 h 46"/>
                  <a:gd name="T46" fmla="*/ 26 w 26"/>
                  <a:gd name="T47" fmla="*/ 22 h 46"/>
                  <a:gd name="T48" fmla="*/ 26 w 26"/>
                  <a:gd name="T49" fmla="*/ 22 h 46"/>
                  <a:gd name="T50" fmla="*/ 26 w 26"/>
                  <a:gd name="T51" fmla="*/ 11 h 46"/>
                  <a:gd name="T52" fmla="*/ 6 w 26"/>
                  <a:gd name="T53" fmla="*/ 0 h 46"/>
                  <a:gd name="T54" fmla="*/ 6 w 26"/>
                  <a:gd name="T55" fmla="*/ 0 h 46"/>
                  <a:gd name="T56" fmla="*/ 4 w 26"/>
                  <a:gd name="T57" fmla="*/ 0 h 46"/>
                  <a:gd name="T58" fmla="*/ 3 w 26"/>
                  <a:gd name="T59" fmla="*/ 1 h 46"/>
                  <a:gd name="T60" fmla="*/ 3 w 26"/>
                  <a:gd name="T61" fmla="*/ 1 h 46"/>
                  <a:gd name="T62" fmla="*/ 3 w 26"/>
                  <a:gd name="T63" fmla="*/ 1 h 46"/>
                  <a:gd name="T64" fmla="*/ 3 w 26"/>
                  <a:gd name="T65" fmla="*/ 1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
                  <a:gd name="T100" fmla="*/ 0 h 46"/>
                  <a:gd name="T101" fmla="*/ 26 w 26"/>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 h="46">
                    <a:moveTo>
                      <a:pt x="3" y="1"/>
                    </a:moveTo>
                    <a:lnTo>
                      <a:pt x="3" y="5"/>
                    </a:lnTo>
                    <a:cubicBezTo>
                      <a:pt x="7" y="9"/>
                      <a:pt x="5" y="9"/>
                      <a:pt x="5" y="11"/>
                    </a:cubicBezTo>
                    <a:cubicBezTo>
                      <a:pt x="5" y="17"/>
                      <a:pt x="5" y="18"/>
                      <a:pt x="2" y="22"/>
                    </a:cubicBezTo>
                    <a:cubicBezTo>
                      <a:pt x="0" y="24"/>
                      <a:pt x="1" y="28"/>
                      <a:pt x="0" y="28"/>
                    </a:cubicBezTo>
                    <a:cubicBezTo>
                      <a:pt x="1" y="29"/>
                      <a:pt x="1" y="29"/>
                      <a:pt x="1" y="30"/>
                    </a:cubicBezTo>
                    <a:cubicBezTo>
                      <a:pt x="1" y="30"/>
                      <a:pt x="3" y="30"/>
                      <a:pt x="3" y="30"/>
                    </a:cubicBezTo>
                    <a:cubicBezTo>
                      <a:pt x="3" y="31"/>
                      <a:pt x="4" y="31"/>
                      <a:pt x="4" y="32"/>
                    </a:cubicBezTo>
                    <a:cubicBezTo>
                      <a:pt x="3" y="35"/>
                      <a:pt x="4" y="37"/>
                      <a:pt x="5" y="38"/>
                    </a:cubicBezTo>
                    <a:cubicBezTo>
                      <a:pt x="5" y="38"/>
                      <a:pt x="2" y="38"/>
                      <a:pt x="2" y="39"/>
                    </a:cubicBezTo>
                    <a:cubicBezTo>
                      <a:pt x="2" y="42"/>
                      <a:pt x="5" y="42"/>
                      <a:pt x="5" y="46"/>
                    </a:cubicBezTo>
                    <a:lnTo>
                      <a:pt x="7" y="46"/>
                    </a:lnTo>
                    <a:cubicBezTo>
                      <a:pt x="10" y="44"/>
                      <a:pt x="14" y="45"/>
                      <a:pt x="14" y="42"/>
                    </a:cubicBezTo>
                    <a:cubicBezTo>
                      <a:pt x="14" y="42"/>
                      <a:pt x="14" y="42"/>
                      <a:pt x="14" y="41"/>
                    </a:cubicBezTo>
                    <a:cubicBezTo>
                      <a:pt x="20" y="43"/>
                      <a:pt x="18" y="36"/>
                      <a:pt x="23" y="36"/>
                    </a:cubicBezTo>
                    <a:cubicBezTo>
                      <a:pt x="22" y="34"/>
                      <a:pt x="22" y="31"/>
                      <a:pt x="21" y="30"/>
                    </a:cubicBezTo>
                    <a:cubicBezTo>
                      <a:pt x="22" y="29"/>
                      <a:pt x="22" y="28"/>
                      <a:pt x="22" y="26"/>
                    </a:cubicBezTo>
                    <a:cubicBezTo>
                      <a:pt x="23" y="24"/>
                      <a:pt x="25" y="22"/>
                      <a:pt x="26" y="22"/>
                    </a:cubicBezTo>
                    <a:lnTo>
                      <a:pt x="26" y="11"/>
                    </a:lnTo>
                    <a:lnTo>
                      <a:pt x="6" y="0"/>
                    </a:lnTo>
                    <a:cubicBezTo>
                      <a:pt x="5" y="0"/>
                      <a:pt x="5" y="0"/>
                      <a:pt x="4" y="0"/>
                    </a:cubicBezTo>
                    <a:cubicBezTo>
                      <a:pt x="4" y="0"/>
                      <a:pt x="3" y="1"/>
                      <a:pt x="3" y="1"/>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60" name="Freeform 260"/>
              <p:cNvSpPr>
                <a:spLocks/>
              </p:cNvSpPr>
              <p:nvPr/>
            </p:nvSpPr>
            <p:spPr bwMode="auto">
              <a:xfrm>
                <a:off x="2335" y="2331"/>
                <a:ext cx="117" cy="98"/>
              </a:xfrm>
              <a:custGeom>
                <a:avLst/>
                <a:gdLst>
                  <a:gd name="T0" fmla="*/ 9 w 16"/>
                  <a:gd name="T1" fmla="*/ 12 h 13"/>
                  <a:gd name="T2" fmla="*/ 3 w 16"/>
                  <a:gd name="T3" fmla="*/ 12 h 13"/>
                  <a:gd name="T4" fmla="*/ 3 w 16"/>
                  <a:gd name="T5" fmla="*/ 12 h 13"/>
                  <a:gd name="T6" fmla="*/ 1 w 16"/>
                  <a:gd name="T7" fmla="*/ 13 h 13"/>
                  <a:gd name="T8" fmla="*/ 1 w 16"/>
                  <a:gd name="T9" fmla="*/ 13 h 13"/>
                  <a:gd name="T10" fmla="*/ 1 w 16"/>
                  <a:gd name="T11" fmla="*/ 11 h 13"/>
                  <a:gd name="T12" fmla="*/ 6 w 16"/>
                  <a:gd name="T13" fmla="*/ 10 h 13"/>
                  <a:gd name="T14" fmla="*/ 9 w 16"/>
                  <a:gd name="T15" fmla="*/ 10 h 13"/>
                  <a:gd name="T16" fmla="*/ 6 w 16"/>
                  <a:gd name="T17" fmla="*/ 9 h 13"/>
                  <a:gd name="T18" fmla="*/ 1 w 16"/>
                  <a:gd name="T19" fmla="*/ 10 h 13"/>
                  <a:gd name="T20" fmla="*/ 1 w 16"/>
                  <a:gd name="T21" fmla="*/ 8 h 13"/>
                  <a:gd name="T22" fmla="*/ 0 w 16"/>
                  <a:gd name="T23" fmla="*/ 7 h 13"/>
                  <a:gd name="T24" fmla="*/ 0 w 16"/>
                  <a:gd name="T25" fmla="*/ 6 h 13"/>
                  <a:gd name="T26" fmla="*/ 1 w 16"/>
                  <a:gd name="T27" fmla="*/ 2 h 13"/>
                  <a:gd name="T28" fmla="*/ 2 w 16"/>
                  <a:gd name="T29" fmla="*/ 2 h 13"/>
                  <a:gd name="T30" fmla="*/ 7 w 16"/>
                  <a:gd name="T31" fmla="*/ 0 h 13"/>
                  <a:gd name="T32" fmla="*/ 10 w 16"/>
                  <a:gd name="T33" fmla="*/ 1 h 13"/>
                  <a:gd name="T34" fmla="*/ 13 w 16"/>
                  <a:gd name="T35" fmla="*/ 6 h 13"/>
                  <a:gd name="T36" fmla="*/ 13 w 16"/>
                  <a:gd name="T37" fmla="*/ 6 h 13"/>
                  <a:gd name="T38" fmla="*/ 13 w 16"/>
                  <a:gd name="T39" fmla="*/ 10 h 13"/>
                  <a:gd name="T40" fmla="*/ 15 w 16"/>
                  <a:gd name="T41" fmla="*/ 11 h 13"/>
                  <a:gd name="T42" fmla="*/ 15 w 16"/>
                  <a:gd name="T43" fmla="*/ 11 h 13"/>
                  <a:gd name="T44" fmla="*/ 16 w 16"/>
                  <a:gd name="T45" fmla="*/ 13 h 13"/>
                  <a:gd name="T46" fmla="*/ 9 w 16"/>
                  <a:gd name="T47" fmla="*/ 12 h 13"/>
                  <a:gd name="T48" fmla="*/ 9 w 16"/>
                  <a:gd name="T49" fmla="*/ 12 h 13"/>
                  <a:gd name="T50" fmla="*/ 9 w 16"/>
                  <a:gd name="T51" fmla="*/ 12 h 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
                  <a:gd name="T79" fmla="*/ 0 h 13"/>
                  <a:gd name="T80" fmla="*/ 16 w 16"/>
                  <a:gd name="T81" fmla="*/ 13 h 1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 h="13">
                    <a:moveTo>
                      <a:pt x="9" y="12"/>
                    </a:moveTo>
                    <a:cubicBezTo>
                      <a:pt x="8" y="12"/>
                      <a:pt x="4" y="11"/>
                      <a:pt x="3" y="12"/>
                    </a:cubicBezTo>
                    <a:lnTo>
                      <a:pt x="1" y="13"/>
                    </a:lnTo>
                    <a:cubicBezTo>
                      <a:pt x="0" y="13"/>
                      <a:pt x="1" y="11"/>
                      <a:pt x="1" y="11"/>
                    </a:cubicBezTo>
                    <a:cubicBezTo>
                      <a:pt x="3" y="11"/>
                      <a:pt x="4" y="10"/>
                      <a:pt x="6" y="10"/>
                    </a:cubicBezTo>
                    <a:cubicBezTo>
                      <a:pt x="7" y="10"/>
                      <a:pt x="8" y="10"/>
                      <a:pt x="9" y="10"/>
                    </a:cubicBezTo>
                    <a:cubicBezTo>
                      <a:pt x="9" y="9"/>
                      <a:pt x="8" y="9"/>
                      <a:pt x="6" y="9"/>
                    </a:cubicBezTo>
                    <a:cubicBezTo>
                      <a:pt x="4" y="9"/>
                      <a:pt x="3" y="9"/>
                      <a:pt x="1" y="10"/>
                    </a:cubicBezTo>
                    <a:cubicBezTo>
                      <a:pt x="1" y="9"/>
                      <a:pt x="1" y="8"/>
                      <a:pt x="1" y="8"/>
                    </a:cubicBezTo>
                    <a:cubicBezTo>
                      <a:pt x="1" y="8"/>
                      <a:pt x="1" y="7"/>
                      <a:pt x="0" y="7"/>
                    </a:cubicBezTo>
                    <a:cubicBezTo>
                      <a:pt x="0" y="6"/>
                      <a:pt x="0" y="7"/>
                      <a:pt x="0" y="6"/>
                    </a:cubicBezTo>
                    <a:cubicBezTo>
                      <a:pt x="0" y="5"/>
                      <a:pt x="1" y="3"/>
                      <a:pt x="1" y="2"/>
                    </a:cubicBezTo>
                    <a:cubicBezTo>
                      <a:pt x="2" y="1"/>
                      <a:pt x="1" y="3"/>
                      <a:pt x="2" y="2"/>
                    </a:cubicBezTo>
                    <a:cubicBezTo>
                      <a:pt x="3" y="2"/>
                      <a:pt x="7" y="0"/>
                      <a:pt x="7" y="0"/>
                    </a:cubicBezTo>
                    <a:cubicBezTo>
                      <a:pt x="8" y="1"/>
                      <a:pt x="9" y="1"/>
                      <a:pt x="10" y="1"/>
                    </a:cubicBezTo>
                    <a:cubicBezTo>
                      <a:pt x="10" y="4"/>
                      <a:pt x="12" y="5"/>
                      <a:pt x="13" y="6"/>
                    </a:cubicBezTo>
                    <a:lnTo>
                      <a:pt x="13" y="10"/>
                    </a:lnTo>
                    <a:lnTo>
                      <a:pt x="15" y="11"/>
                    </a:lnTo>
                    <a:cubicBezTo>
                      <a:pt x="15" y="12"/>
                      <a:pt x="16" y="13"/>
                      <a:pt x="16" y="13"/>
                    </a:cubicBezTo>
                    <a:cubicBezTo>
                      <a:pt x="16" y="13"/>
                      <a:pt x="13" y="12"/>
                      <a:pt x="9" y="12"/>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61" name="Freeform 261"/>
              <p:cNvSpPr>
                <a:spLocks/>
              </p:cNvSpPr>
              <p:nvPr/>
            </p:nvSpPr>
            <p:spPr bwMode="auto">
              <a:xfrm>
                <a:off x="2346" y="2421"/>
                <a:ext cx="55" cy="43"/>
              </a:xfrm>
              <a:custGeom>
                <a:avLst/>
                <a:gdLst>
                  <a:gd name="T0" fmla="*/ 8 w 8"/>
                  <a:gd name="T1" fmla="*/ 0 h 5"/>
                  <a:gd name="T2" fmla="*/ 4 w 8"/>
                  <a:gd name="T3" fmla="*/ 5 h 5"/>
                  <a:gd name="T4" fmla="*/ 3 w 8"/>
                  <a:gd name="T5" fmla="*/ 3 h 5"/>
                  <a:gd name="T6" fmla="*/ 0 w 8"/>
                  <a:gd name="T7" fmla="*/ 1 h 5"/>
                  <a:gd name="T8" fmla="*/ 0 w 8"/>
                  <a:gd name="T9" fmla="*/ 1 h 5"/>
                  <a:gd name="T10" fmla="*/ 2 w 8"/>
                  <a:gd name="T11" fmla="*/ 0 h 5"/>
                  <a:gd name="T12" fmla="*/ 2 w 8"/>
                  <a:gd name="T13" fmla="*/ 0 h 5"/>
                  <a:gd name="T14" fmla="*/ 8 w 8"/>
                  <a:gd name="T15" fmla="*/ 0 h 5"/>
                  <a:gd name="T16" fmla="*/ 8 w 8"/>
                  <a:gd name="T17" fmla="*/ 0 h 5"/>
                  <a:gd name="T18" fmla="*/ 8 w 8"/>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5"/>
                  <a:gd name="T32" fmla="*/ 8 w 8"/>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5">
                    <a:moveTo>
                      <a:pt x="8" y="0"/>
                    </a:moveTo>
                    <a:cubicBezTo>
                      <a:pt x="7" y="2"/>
                      <a:pt x="6" y="4"/>
                      <a:pt x="4" y="5"/>
                    </a:cubicBezTo>
                    <a:cubicBezTo>
                      <a:pt x="4" y="5"/>
                      <a:pt x="4" y="3"/>
                      <a:pt x="3" y="3"/>
                    </a:cubicBezTo>
                    <a:cubicBezTo>
                      <a:pt x="1" y="0"/>
                      <a:pt x="2" y="2"/>
                      <a:pt x="0" y="1"/>
                    </a:cubicBezTo>
                    <a:lnTo>
                      <a:pt x="2" y="0"/>
                    </a:lnTo>
                    <a:cubicBezTo>
                      <a:pt x="3" y="0"/>
                      <a:pt x="6" y="0"/>
                      <a:pt x="8" y="0"/>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62" name="Freeform 262"/>
              <p:cNvSpPr>
                <a:spLocks/>
              </p:cNvSpPr>
              <p:nvPr/>
            </p:nvSpPr>
            <p:spPr bwMode="auto">
              <a:xfrm>
                <a:off x="2374" y="2421"/>
                <a:ext cx="137" cy="117"/>
              </a:xfrm>
              <a:custGeom>
                <a:avLst/>
                <a:gdLst>
                  <a:gd name="T0" fmla="*/ 8 w 19"/>
                  <a:gd name="T1" fmla="*/ 0 h 15"/>
                  <a:gd name="T2" fmla="*/ 11 w 19"/>
                  <a:gd name="T3" fmla="*/ 1 h 15"/>
                  <a:gd name="T4" fmla="*/ 13 w 19"/>
                  <a:gd name="T5" fmla="*/ 2 h 15"/>
                  <a:gd name="T6" fmla="*/ 15 w 19"/>
                  <a:gd name="T7" fmla="*/ 1 h 15"/>
                  <a:gd name="T8" fmla="*/ 15 w 19"/>
                  <a:gd name="T9" fmla="*/ 1 h 15"/>
                  <a:gd name="T10" fmla="*/ 16 w 19"/>
                  <a:gd name="T11" fmla="*/ 1 h 15"/>
                  <a:gd name="T12" fmla="*/ 16 w 19"/>
                  <a:gd name="T13" fmla="*/ 1 h 15"/>
                  <a:gd name="T14" fmla="*/ 19 w 19"/>
                  <a:gd name="T15" fmla="*/ 5 h 15"/>
                  <a:gd name="T16" fmla="*/ 19 w 19"/>
                  <a:gd name="T17" fmla="*/ 7 h 15"/>
                  <a:gd name="T18" fmla="*/ 19 w 19"/>
                  <a:gd name="T19" fmla="*/ 12 h 15"/>
                  <a:gd name="T20" fmla="*/ 18 w 19"/>
                  <a:gd name="T21" fmla="*/ 14 h 15"/>
                  <a:gd name="T22" fmla="*/ 18 w 19"/>
                  <a:gd name="T23" fmla="*/ 14 h 15"/>
                  <a:gd name="T24" fmla="*/ 17 w 19"/>
                  <a:gd name="T25" fmla="*/ 14 h 15"/>
                  <a:gd name="T26" fmla="*/ 17 w 19"/>
                  <a:gd name="T27" fmla="*/ 14 h 15"/>
                  <a:gd name="T28" fmla="*/ 14 w 19"/>
                  <a:gd name="T29" fmla="*/ 12 h 15"/>
                  <a:gd name="T30" fmla="*/ 13 w 19"/>
                  <a:gd name="T31" fmla="*/ 12 h 15"/>
                  <a:gd name="T32" fmla="*/ 10 w 19"/>
                  <a:gd name="T33" fmla="*/ 7 h 15"/>
                  <a:gd name="T34" fmla="*/ 5 w 19"/>
                  <a:gd name="T35" fmla="*/ 11 h 15"/>
                  <a:gd name="T36" fmla="*/ 0 w 19"/>
                  <a:gd name="T37" fmla="*/ 5 h 15"/>
                  <a:gd name="T38" fmla="*/ 5 w 19"/>
                  <a:gd name="T39" fmla="*/ 0 h 15"/>
                  <a:gd name="T40" fmla="*/ 5 w 19"/>
                  <a:gd name="T41" fmla="*/ 0 h 15"/>
                  <a:gd name="T42" fmla="*/ 8 w 19"/>
                  <a:gd name="T43" fmla="*/ 0 h 15"/>
                  <a:gd name="T44" fmla="*/ 8 w 19"/>
                  <a:gd name="T45" fmla="*/ 0 h 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
                  <a:gd name="T70" fmla="*/ 0 h 15"/>
                  <a:gd name="T71" fmla="*/ 19 w 19"/>
                  <a:gd name="T72" fmla="*/ 15 h 1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 h="15">
                    <a:moveTo>
                      <a:pt x="8" y="0"/>
                    </a:moveTo>
                    <a:cubicBezTo>
                      <a:pt x="10" y="1"/>
                      <a:pt x="11" y="1"/>
                      <a:pt x="11" y="1"/>
                    </a:cubicBezTo>
                    <a:cubicBezTo>
                      <a:pt x="12" y="2"/>
                      <a:pt x="13" y="2"/>
                      <a:pt x="13" y="2"/>
                    </a:cubicBezTo>
                    <a:cubicBezTo>
                      <a:pt x="14" y="2"/>
                      <a:pt x="15" y="2"/>
                      <a:pt x="15" y="1"/>
                    </a:cubicBezTo>
                    <a:lnTo>
                      <a:pt x="16" y="1"/>
                    </a:lnTo>
                    <a:cubicBezTo>
                      <a:pt x="17" y="3"/>
                      <a:pt x="17" y="5"/>
                      <a:pt x="19" y="5"/>
                    </a:cubicBezTo>
                    <a:cubicBezTo>
                      <a:pt x="19" y="5"/>
                      <a:pt x="19" y="6"/>
                      <a:pt x="19" y="7"/>
                    </a:cubicBezTo>
                    <a:cubicBezTo>
                      <a:pt x="18" y="9"/>
                      <a:pt x="19" y="9"/>
                      <a:pt x="19" y="12"/>
                    </a:cubicBezTo>
                    <a:cubicBezTo>
                      <a:pt x="19" y="12"/>
                      <a:pt x="19" y="13"/>
                      <a:pt x="18" y="14"/>
                    </a:cubicBezTo>
                    <a:lnTo>
                      <a:pt x="17" y="14"/>
                    </a:lnTo>
                    <a:cubicBezTo>
                      <a:pt x="16" y="15"/>
                      <a:pt x="15" y="13"/>
                      <a:pt x="14" y="12"/>
                    </a:cubicBezTo>
                    <a:cubicBezTo>
                      <a:pt x="14" y="12"/>
                      <a:pt x="14" y="12"/>
                      <a:pt x="13" y="12"/>
                    </a:cubicBezTo>
                    <a:cubicBezTo>
                      <a:pt x="13" y="10"/>
                      <a:pt x="12" y="7"/>
                      <a:pt x="10" y="7"/>
                    </a:cubicBezTo>
                    <a:cubicBezTo>
                      <a:pt x="8" y="7"/>
                      <a:pt x="6" y="9"/>
                      <a:pt x="5" y="11"/>
                    </a:cubicBezTo>
                    <a:cubicBezTo>
                      <a:pt x="5" y="8"/>
                      <a:pt x="2" y="7"/>
                      <a:pt x="0" y="5"/>
                    </a:cubicBezTo>
                    <a:cubicBezTo>
                      <a:pt x="2" y="4"/>
                      <a:pt x="4" y="2"/>
                      <a:pt x="5" y="0"/>
                    </a:cubicBezTo>
                    <a:lnTo>
                      <a:pt x="8" y="0"/>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63" name="Freeform 263"/>
              <p:cNvSpPr>
                <a:spLocks/>
              </p:cNvSpPr>
              <p:nvPr/>
            </p:nvSpPr>
            <p:spPr bwMode="auto">
              <a:xfrm>
                <a:off x="2409" y="2476"/>
                <a:ext cx="59" cy="74"/>
              </a:xfrm>
              <a:custGeom>
                <a:avLst/>
                <a:gdLst>
                  <a:gd name="T0" fmla="*/ 0 w 8"/>
                  <a:gd name="T1" fmla="*/ 4 h 10"/>
                  <a:gd name="T2" fmla="*/ 5 w 8"/>
                  <a:gd name="T3" fmla="*/ 0 h 10"/>
                  <a:gd name="T4" fmla="*/ 8 w 8"/>
                  <a:gd name="T5" fmla="*/ 5 h 10"/>
                  <a:gd name="T6" fmla="*/ 4 w 8"/>
                  <a:gd name="T7" fmla="*/ 10 h 10"/>
                  <a:gd name="T8" fmla="*/ 0 w 8"/>
                  <a:gd name="T9" fmla="*/ 4 h 10"/>
                  <a:gd name="T10" fmla="*/ 0 w 8"/>
                  <a:gd name="T11" fmla="*/ 4 h 10"/>
                  <a:gd name="T12" fmla="*/ 0 w 8"/>
                  <a:gd name="T13" fmla="*/ 4 h 10"/>
                  <a:gd name="T14" fmla="*/ 0 60000 65536"/>
                  <a:gd name="T15" fmla="*/ 0 60000 65536"/>
                  <a:gd name="T16" fmla="*/ 0 60000 65536"/>
                  <a:gd name="T17" fmla="*/ 0 60000 65536"/>
                  <a:gd name="T18" fmla="*/ 0 60000 65536"/>
                  <a:gd name="T19" fmla="*/ 0 60000 65536"/>
                  <a:gd name="T20" fmla="*/ 0 60000 65536"/>
                  <a:gd name="T21" fmla="*/ 0 w 8"/>
                  <a:gd name="T22" fmla="*/ 0 h 10"/>
                  <a:gd name="T23" fmla="*/ 8 w 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0">
                    <a:moveTo>
                      <a:pt x="0" y="4"/>
                    </a:moveTo>
                    <a:cubicBezTo>
                      <a:pt x="2" y="2"/>
                      <a:pt x="3" y="0"/>
                      <a:pt x="5" y="0"/>
                    </a:cubicBezTo>
                    <a:cubicBezTo>
                      <a:pt x="7" y="0"/>
                      <a:pt x="8" y="3"/>
                      <a:pt x="8" y="5"/>
                    </a:cubicBezTo>
                    <a:cubicBezTo>
                      <a:pt x="6" y="7"/>
                      <a:pt x="7" y="7"/>
                      <a:pt x="4" y="10"/>
                    </a:cubicBezTo>
                    <a:cubicBezTo>
                      <a:pt x="1" y="8"/>
                      <a:pt x="1" y="7"/>
                      <a:pt x="0" y="4"/>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64" name="Freeform 264"/>
              <p:cNvSpPr>
                <a:spLocks/>
              </p:cNvSpPr>
              <p:nvPr/>
            </p:nvSpPr>
            <p:spPr bwMode="auto">
              <a:xfrm>
                <a:off x="2440" y="2515"/>
                <a:ext cx="79" cy="90"/>
              </a:xfrm>
              <a:custGeom>
                <a:avLst/>
                <a:gdLst>
                  <a:gd name="T0" fmla="*/ 4 w 11"/>
                  <a:gd name="T1" fmla="*/ 0 h 12"/>
                  <a:gd name="T2" fmla="*/ 5 w 11"/>
                  <a:gd name="T3" fmla="*/ 0 h 12"/>
                  <a:gd name="T4" fmla="*/ 8 w 11"/>
                  <a:gd name="T5" fmla="*/ 3 h 12"/>
                  <a:gd name="T6" fmla="*/ 8 w 11"/>
                  <a:gd name="T7" fmla="*/ 3 h 12"/>
                  <a:gd name="T8" fmla="*/ 8 w 11"/>
                  <a:gd name="T9" fmla="*/ 4 h 12"/>
                  <a:gd name="T10" fmla="*/ 8 w 11"/>
                  <a:gd name="T11" fmla="*/ 4 h 12"/>
                  <a:gd name="T12" fmla="*/ 11 w 11"/>
                  <a:gd name="T13" fmla="*/ 10 h 12"/>
                  <a:gd name="T14" fmla="*/ 10 w 11"/>
                  <a:gd name="T15" fmla="*/ 12 h 12"/>
                  <a:gd name="T16" fmla="*/ 3 w 11"/>
                  <a:gd name="T17" fmla="*/ 6 h 12"/>
                  <a:gd name="T18" fmla="*/ 0 w 11"/>
                  <a:gd name="T19" fmla="*/ 5 h 12"/>
                  <a:gd name="T20" fmla="*/ 4 w 11"/>
                  <a:gd name="T21" fmla="*/ 0 h 12"/>
                  <a:gd name="T22" fmla="*/ 4 w 11"/>
                  <a:gd name="T23" fmla="*/ 0 h 12"/>
                  <a:gd name="T24" fmla="*/ 4 w 11"/>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2"/>
                  <a:gd name="T41" fmla="*/ 11 w 11"/>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2">
                    <a:moveTo>
                      <a:pt x="4" y="0"/>
                    </a:moveTo>
                    <a:cubicBezTo>
                      <a:pt x="5" y="0"/>
                      <a:pt x="5" y="0"/>
                      <a:pt x="5" y="0"/>
                    </a:cubicBezTo>
                    <a:cubicBezTo>
                      <a:pt x="6" y="1"/>
                      <a:pt x="7" y="3"/>
                      <a:pt x="8" y="3"/>
                    </a:cubicBezTo>
                    <a:lnTo>
                      <a:pt x="8" y="4"/>
                    </a:lnTo>
                    <a:cubicBezTo>
                      <a:pt x="9" y="5"/>
                      <a:pt x="11" y="6"/>
                      <a:pt x="11" y="10"/>
                    </a:cubicBezTo>
                    <a:cubicBezTo>
                      <a:pt x="11" y="10"/>
                      <a:pt x="10" y="11"/>
                      <a:pt x="10" y="12"/>
                    </a:cubicBezTo>
                    <a:cubicBezTo>
                      <a:pt x="9" y="12"/>
                      <a:pt x="5" y="8"/>
                      <a:pt x="3" y="6"/>
                    </a:cubicBezTo>
                    <a:cubicBezTo>
                      <a:pt x="2" y="5"/>
                      <a:pt x="1" y="5"/>
                      <a:pt x="0" y="5"/>
                    </a:cubicBezTo>
                    <a:cubicBezTo>
                      <a:pt x="3" y="2"/>
                      <a:pt x="3" y="2"/>
                      <a:pt x="4" y="0"/>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65" name="Freeform 265"/>
              <p:cNvSpPr>
                <a:spLocks/>
              </p:cNvSpPr>
              <p:nvPr/>
            </p:nvSpPr>
            <p:spPr bwMode="auto">
              <a:xfrm>
                <a:off x="2495" y="2464"/>
                <a:ext cx="117" cy="141"/>
              </a:xfrm>
              <a:custGeom>
                <a:avLst/>
                <a:gdLst>
                  <a:gd name="T0" fmla="*/ 3 w 16"/>
                  <a:gd name="T1" fmla="*/ 19 h 19"/>
                  <a:gd name="T2" fmla="*/ 3 w 16"/>
                  <a:gd name="T3" fmla="*/ 17 h 19"/>
                  <a:gd name="T4" fmla="*/ 0 w 16"/>
                  <a:gd name="T5" fmla="*/ 11 h 19"/>
                  <a:gd name="T6" fmla="*/ 0 w 16"/>
                  <a:gd name="T7" fmla="*/ 11 h 19"/>
                  <a:gd name="T8" fmla="*/ 0 w 16"/>
                  <a:gd name="T9" fmla="*/ 9 h 19"/>
                  <a:gd name="T10" fmla="*/ 1 w 16"/>
                  <a:gd name="T11" fmla="*/ 9 h 19"/>
                  <a:gd name="T12" fmla="*/ 1 w 16"/>
                  <a:gd name="T13" fmla="*/ 9 h 19"/>
                  <a:gd name="T14" fmla="*/ 2 w 16"/>
                  <a:gd name="T15" fmla="*/ 7 h 19"/>
                  <a:gd name="T16" fmla="*/ 2 w 16"/>
                  <a:gd name="T17" fmla="*/ 2 h 19"/>
                  <a:gd name="T18" fmla="*/ 2 w 16"/>
                  <a:gd name="T19" fmla="*/ 2 h 19"/>
                  <a:gd name="T20" fmla="*/ 6 w 16"/>
                  <a:gd name="T21" fmla="*/ 2 h 19"/>
                  <a:gd name="T22" fmla="*/ 6 w 16"/>
                  <a:gd name="T23" fmla="*/ 2 h 19"/>
                  <a:gd name="T24" fmla="*/ 6 w 16"/>
                  <a:gd name="T25" fmla="*/ 0 h 19"/>
                  <a:gd name="T26" fmla="*/ 6 w 16"/>
                  <a:gd name="T27" fmla="*/ 2 h 19"/>
                  <a:gd name="T28" fmla="*/ 8 w 16"/>
                  <a:gd name="T29" fmla="*/ 2 h 19"/>
                  <a:gd name="T30" fmla="*/ 12 w 16"/>
                  <a:gd name="T31" fmla="*/ 3 h 19"/>
                  <a:gd name="T32" fmla="*/ 13 w 16"/>
                  <a:gd name="T33" fmla="*/ 2 h 19"/>
                  <a:gd name="T34" fmla="*/ 15 w 16"/>
                  <a:gd name="T35" fmla="*/ 3 h 19"/>
                  <a:gd name="T36" fmla="*/ 15 w 16"/>
                  <a:gd name="T37" fmla="*/ 3 h 19"/>
                  <a:gd name="T38" fmla="*/ 15 w 16"/>
                  <a:gd name="T39" fmla="*/ 3 h 19"/>
                  <a:gd name="T40" fmla="*/ 16 w 16"/>
                  <a:gd name="T41" fmla="*/ 7 h 19"/>
                  <a:gd name="T42" fmla="*/ 16 w 16"/>
                  <a:gd name="T43" fmla="*/ 7 h 19"/>
                  <a:gd name="T44" fmla="*/ 14 w 16"/>
                  <a:gd name="T45" fmla="*/ 12 h 19"/>
                  <a:gd name="T46" fmla="*/ 15 w 16"/>
                  <a:gd name="T47" fmla="*/ 15 h 19"/>
                  <a:gd name="T48" fmla="*/ 15 w 16"/>
                  <a:gd name="T49" fmla="*/ 17 h 19"/>
                  <a:gd name="T50" fmla="*/ 12 w 16"/>
                  <a:gd name="T51" fmla="*/ 16 h 19"/>
                  <a:gd name="T52" fmla="*/ 3 w 16"/>
                  <a:gd name="T53" fmla="*/ 18 h 19"/>
                  <a:gd name="T54" fmla="*/ 3 w 16"/>
                  <a:gd name="T55" fmla="*/ 18 h 19"/>
                  <a:gd name="T56" fmla="*/ 3 w 16"/>
                  <a:gd name="T57" fmla="*/ 19 h 19"/>
                  <a:gd name="T58" fmla="*/ 3 w 16"/>
                  <a:gd name="T59" fmla="*/ 19 h 1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
                  <a:gd name="T91" fmla="*/ 0 h 19"/>
                  <a:gd name="T92" fmla="*/ 16 w 16"/>
                  <a:gd name="T93" fmla="*/ 19 h 1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 h="19">
                    <a:moveTo>
                      <a:pt x="3" y="19"/>
                    </a:moveTo>
                    <a:cubicBezTo>
                      <a:pt x="3" y="18"/>
                      <a:pt x="3" y="17"/>
                      <a:pt x="3" y="17"/>
                    </a:cubicBezTo>
                    <a:cubicBezTo>
                      <a:pt x="3" y="13"/>
                      <a:pt x="1" y="12"/>
                      <a:pt x="0" y="11"/>
                    </a:cubicBezTo>
                    <a:lnTo>
                      <a:pt x="0" y="9"/>
                    </a:lnTo>
                    <a:lnTo>
                      <a:pt x="1" y="9"/>
                    </a:lnTo>
                    <a:cubicBezTo>
                      <a:pt x="2" y="8"/>
                      <a:pt x="2" y="7"/>
                      <a:pt x="2" y="7"/>
                    </a:cubicBezTo>
                    <a:cubicBezTo>
                      <a:pt x="2" y="5"/>
                      <a:pt x="1" y="3"/>
                      <a:pt x="2" y="2"/>
                    </a:cubicBezTo>
                    <a:lnTo>
                      <a:pt x="6" y="2"/>
                    </a:lnTo>
                    <a:cubicBezTo>
                      <a:pt x="6" y="1"/>
                      <a:pt x="6" y="0"/>
                      <a:pt x="6" y="0"/>
                    </a:cubicBezTo>
                    <a:cubicBezTo>
                      <a:pt x="6" y="1"/>
                      <a:pt x="7" y="1"/>
                      <a:pt x="6" y="2"/>
                    </a:cubicBezTo>
                    <a:cubicBezTo>
                      <a:pt x="7" y="2"/>
                      <a:pt x="8" y="2"/>
                      <a:pt x="8" y="2"/>
                    </a:cubicBezTo>
                    <a:cubicBezTo>
                      <a:pt x="11" y="2"/>
                      <a:pt x="11" y="3"/>
                      <a:pt x="12" y="3"/>
                    </a:cubicBezTo>
                    <a:cubicBezTo>
                      <a:pt x="12" y="3"/>
                      <a:pt x="13" y="2"/>
                      <a:pt x="13" y="2"/>
                    </a:cubicBezTo>
                    <a:cubicBezTo>
                      <a:pt x="14" y="2"/>
                      <a:pt x="14" y="3"/>
                      <a:pt x="15" y="3"/>
                    </a:cubicBezTo>
                    <a:lnTo>
                      <a:pt x="16" y="7"/>
                    </a:lnTo>
                    <a:cubicBezTo>
                      <a:pt x="16" y="9"/>
                      <a:pt x="14" y="10"/>
                      <a:pt x="14" y="12"/>
                    </a:cubicBezTo>
                    <a:cubicBezTo>
                      <a:pt x="14" y="13"/>
                      <a:pt x="15" y="15"/>
                      <a:pt x="15" y="15"/>
                    </a:cubicBezTo>
                    <a:cubicBezTo>
                      <a:pt x="15" y="15"/>
                      <a:pt x="15" y="16"/>
                      <a:pt x="15" y="17"/>
                    </a:cubicBezTo>
                    <a:cubicBezTo>
                      <a:pt x="13" y="17"/>
                      <a:pt x="13" y="16"/>
                      <a:pt x="12" y="16"/>
                    </a:cubicBezTo>
                    <a:cubicBezTo>
                      <a:pt x="9" y="16"/>
                      <a:pt x="5" y="17"/>
                      <a:pt x="3" y="18"/>
                    </a:cubicBezTo>
                    <a:lnTo>
                      <a:pt x="3" y="19"/>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66" name="Freeform 266"/>
              <p:cNvSpPr>
                <a:spLocks/>
              </p:cNvSpPr>
              <p:nvPr/>
            </p:nvSpPr>
            <p:spPr bwMode="auto">
              <a:xfrm>
                <a:off x="2597" y="2464"/>
                <a:ext cx="78" cy="137"/>
              </a:xfrm>
              <a:custGeom>
                <a:avLst/>
                <a:gdLst>
                  <a:gd name="T0" fmla="*/ 1 w 11"/>
                  <a:gd name="T1" fmla="*/ 17 h 18"/>
                  <a:gd name="T2" fmla="*/ 1 w 11"/>
                  <a:gd name="T3" fmla="*/ 15 h 18"/>
                  <a:gd name="T4" fmla="*/ 0 w 11"/>
                  <a:gd name="T5" fmla="*/ 12 h 18"/>
                  <a:gd name="T6" fmla="*/ 2 w 11"/>
                  <a:gd name="T7" fmla="*/ 7 h 18"/>
                  <a:gd name="T8" fmla="*/ 2 w 11"/>
                  <a:gd name="T9" fmla="*/ 7 h 18"/>
                  <a:gd name="T10" fmla="*/ 1 w 11"/>
                  <a:gd name="T11" fmla="*/ 3 h 18"/>
                  <a:gd name="T12" fmla="*/ 1 w 11"/>
                  <a:gd name="T13" fmla="*/ 3 h 18"/>
                  <a:gd name="T14" fmla="*/ 1 w 11"/>
                  <a:gd name="T15" fmla="*/ 3 h 18"/>
                  <a:gd name="T16" fmla="*/ 1 w 11"/>
                  <a:gd name="T17" fmla="*/ 0 h 18"/>
                  <a:gd name="T18" fmla="*/ 1 w 11"/>
                  <a:gd name="T19" fmla="*/ 0 h 18"/>
                  <a:gd name="T20" fmla="*/ 8 w 11"/>
                  <a:gd name="T21" fmla="*/ 0 h 18"/>
                  <a:gd name="T22" fmla="*/ 10 w 11"/>
                  <a:gd name="T23" fmla="*/ 6 h 18"/>
                  <a:gd name="T24" fmla="*/ 10 w 11"/>
                  <a:gd name="T25" fmla="*/ 10 h 18"/>
                  <a:gd name="T26" fmla="*/ 10 w 11"/>
                  <a:gd name="T27" fmla="*/ 10 h 18"/>
                  <a:gd name="T28" fmla="*/ 11 w 11"/>
                  <a:gd name="T29" fmla="*/ 13 h 18"/>
                  <a:gd name="T30" fmla="*/ 4 w 11"/>
                  <a:gd name="T31" fmla="*/ 17 h 18"/>
                  <a:gd name="T32" fmla="*/ 1 w 11"/>
                  <a:gd name="T33" fmla="*/ 17 h 18"/>
                  <a:gd name="T34" fmla="*/ 1 w 11"/>
                  <a:gd name="T35" fmla="*/ 17 h 18"/>
                  <a:gd name="T36" fmla="*/ 1 w 11"/>
                  <a:gd name="T37" fmla="*/ 17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
                  <a:gd name="T58" fmla="*/ 0 h 18"/>
                  <a:gd name="T59" fmla="*/ 11 w 11"/>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 h="18">
                    <a:moveTo>
                      <a:pt x="1" y="17"/>
                    </a:moveTo>
                    <a:cubicBezTo>
                      <a:pt x="1" y="16"/>
                      <a:pt x="1" y="15"/>
                      <a:pt x="1" y="15"/>
                    </a:cubicBezTo>
                    <a:cubicBezTo>
                      <a:pt x="1" y="15"/>
                      <a:pt x="0" y="13"/>
                      <a:pt x="0" y="12"/>
                    </a:cubicBezTo>
                    <a:cubicBezTo>
                      <a:pt x="0" y="10"/>
                      <a:pt x="2" y="9"/>
                      <a:pt x="2" y="7"/>
                    </a:cubicBezTo>
                    <a:lnTo>
                      <a:pt x="1" y="3"/>
                    </a:lnTo>
                    <a:cubicBezTo>
                      <a:pt x="1" y="1"/>
                      <a:pt x="1" y="1"/>
                      <a:pt x="1" y="0"/>
                    </a:cubicBezTo>
                    <a:lnTo>
                      <a:pt x="8" y="0"/>
                    </a:lnTo>
                    <a:lnTo>
                      <a:pt x="10" y="6"/>
                    </a:lnTo>
                    <a:lnTo>
                      <a:pt x="10" y="10"/>
                    </a:lnTo>
                    <a:cubicBezTo>
                      <a:pt x="10" y="11"/>
                      <a:pt x="10" y="12"/>
                      <a:pt x="11" y="13"/>
                    </a:cubicBezTo>
                    <a:cubicBezTo>
                      <a:pt x="8" y="14"/>
                      <a:pt x="6" y="15"/>
                      <a:pt x="4" y="17"/>
                    </a:cubicBezTo>
                    <a:cubicBezTo>
                      <a:pt x="3" y="17"/>
                      <a:pt x="2" y="18"/>
                      <a:pt x="1" y="17"/>
                    </a:cubicBezTo>
                  </a:path>
                </a:pathLst>
              </a:custGeom>
              <a:solidFill>
                <a:srgbClr val="002967"/>
              </a:solidFill>
              <a:ln w="1905">
                <a:solidFill>
                  <a:sysClr val="window" lastClr="FFFFFF">
                    <a:lumMod val="85000"/>
                  </a:sysClr>
                </a:solidFill>
                <a:round/>
                <a:headEnd/>
                <a:tailEnd/>
              </a:ln>
            </p:spPr>
            <p:txBody>
              <a:bodyPr anchor="ctr"/>
              <a:lstStyle/>
              <a:p>
                <a:pPr>
                  <a:defRPr/>
                </a:pPr>
                <a:endParaRPr lang="en-US" altLang="en-US" sz="800" kern="0" dirty="0">
                  <a:latin typeface="Trebuchet MS" panose="020B0603020202020204" pitchFamily="34" charset="0"/>
                  <a:cs typeface="Calibri" panose="020F0502020204030204" pitchFamily="34" charset="0"/>
                </a:endParaRPr>
              </a:p>
            </p:txBody>
          </p:sp>
          <p:sp>
            <p:nvSpPr>
              <p:cNvPr id="267" name="Freeform 267"/>
              <p:cNvSpPr>
                <a:spLocks/>
              </p:cNvSpPr>
              <p:nvPr/>
            </p:nvSpPr>
            <p:spPr bwMode="auto">
              <a:xfrm>
                <a:off x="2346" y="2402"/>
                <a:ext cx="55" cy="15"/>
              </a:xfrm>
              <a:custGeom>
                <a:avLst/>
                <a:gdLst>
                  <a:gd name="T0" fmla="*/ 0 w 8"/>
                  <a:gd name="T1" fmla="*/ 1 h 2"/>
                  <a:gd name="T2" fmla="*/ 5 w 8"/>
                  <a:gd name="T3" fmla="*/ 0 h 2"/>
                  <a:gd name="T4" fmla="*/ 8 w 8"/>
                  <a:gd name="T5" fmla="*/ 1 h 2"/>
                  <a:gd name="T6" fmla="*/ 5 w 8"/>
                  <a:gd name="T7" fmla="*/ 1 h 2"/>
                  <a:gd name="T8" fmla="*/ 0 w 8"/>
                  <a:gd name="T9" fmla="*/ 2 h 2"/>
                  <a:gd name="T10" fmla="*/ 0 w 8"/>
                  <a:gd name="T11" fmla="*/ 1 h 2"/>
                  <a:gd name="T12" fmla="*/ 0 w 8"/>
                  <a:gd name="T13" fmla="*/ 1 h 2"/>
                  <a:gd name="T14" fmla="*/ 0 w 8"/>
                  <a:gd name="T15" fmla="*/ 1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0" y="1"/>
                    </a:moveTo>
                    <a:cubicBezTo>
                      <a:pt x="2" y="0"/>
                      <a:pt x="3" y="0"/>
                      <a:pt x="5" y="0"/>
                    </a:cubicBezTo>
                    <a:cubicBezTo>
                      <a:pt x="7" y="0"/>
                      <a:pt x="8" y="0"/>
                      <a:pt x="8" y="1"/>
                    </a:cubicBezTo>
                    <a:cubicBezTo>
                      <a:pt x="7" y="1"/>
                      <a:pt x="6" y="1"/>
                      <a:pt x="5" y="1"/>
                    </a:cubicBezTo>
                    <a:cubicBezTo>
                      <a:pt x="3" y="1"/>
                      <a:pt x="2" y="2"/>
                      <a:pt x="0" y="2"/>
                    </a:cubicBezTo>
                    <a:cubicBezTo>
                      <a:pt x="0" y="1"/>
                      <a:pt x="0" y="1"/>
                      <a:pt x="0" y="1"/>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68" name="Freeform 268"/>
              <p:cNvSpPr>
                <a:spLocks/>
              </p:cNvSpPr>
              <p:nvPr/>
            </p:nvSpPr>
            <p:spPr bwMode="auto">
              <a:xfrm>
                <a:off x="2656" y="2452"/>
                <a:ext cx="27" cy="110"/>
              </a:xfrm>
              <a:custGeom>
                <a:avLst/>
                <a:gdLst>
                  <a:gd name="T0" fmla="*/ 2 w 4"/>
                  <a:gd name="T1" fmla="*/ 1 h 14"/>
                  <a:gd name="T2" fmla="*/ 3 w 4"/>
                  <a:gd name="T3" fmla="*/ 1 h 14"/>
                  <a:gd name="T4" fmla="*/ 3 w 4"/>
                  <a:gd name="T5" fmla="*/ 1 h 14"/>
                  <a:gd name="T6" fmla="*/ 4 w 4"/>
                  <a:gd name="T7" fmla="*/ 7 h 14"/>
                  <a:gd name="T8" fmla="*/ 4 w 4"/>
                  <a:gd name="T9" fmla="*/ 7 h 14"/>
                  <a:gd name="T10" fmla="*/ 4 w 4"/>
                  <a:gd name="T11" fmla="*/ 14 h 14"/>
                  <a:gd name="T12" fmla="*/ 4 w 4"/>
                  <a:gd name="T13" fmla="*/ 14 h 14"/>
                  <a:gd name="T14" fmla="*/ 3 w 4"/>
                  <a:gd name="T15" fmla="*/ 14 h 14"/>
                  <a:gd name="T16" fmla="*/ 2 w 4"/>
                  <a:gd name="T17" fmla="*/ 11 h 14"/>
                  <a:gd name="T18" fmla="*/ 2 w 4"/>
                  <a:gd name="T19" fmla="*/ 11 h 14"/>
                  <a:gd name="T20" fmla="*/ 2 w 4"/>
                  <a:gd name="T21" fmla="*/ 7 h 14"/>
                  <a:gd name="T22" fmla="*/ 0 w 4"/>
                  <a:gd name="T23" fmla="*/ 0 h 14"/>
                  <a:gd name="T24" fmla="*/ 0 w 4"/>
                  <a:gd name="T25" fmla="*/ 0 h 14"/>
                  <a:gd name="T26" fmla="*/ 1 w 4"/>
                  <a:gd name="T27" fmla="*/ 0 h 14"/>
                  <a:gd name="T28" fmla="*/ 2 w 4"/>
                  <a:gd name="T29" fmla="*/ 1 h 14"/>
                  <a:gd name="T30" fmla="*/ 2 w 4"/>
                  <a:gd name="T31" fmla="*/ 1 h 14"/>
                  <a:gd name="T32" fmla="*/ 2 w 4"/>
                  <a:gd name="T33" fmla="*/ 1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
                  <a:gd name="T52" fmla="*/ 0 h 14"/>
                  <a:gd name="T53" fmla="*/ 4 w 4"/>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 h="14">
                    <a:moveTo>
                      <a:pt x="2" y="1"/>
                    </a:moveTo>
                    <a:lnTo>
                      <a:pt x="3" y="1"/>
                    </a:lnTo>
                    <a:cubicBezTo>
                      <a:pt x="3" y="2"/>
                      <a:pt x="4" y="5"/>
                      <a:pt x="4" y="7"/>
                    </a:cubicBezTo>
                    <a:lnTo>
                      <a:pt x="4" y="14"/>
                    </a:lnTo>
                    <a:cubicBezTo>
                      <a:pt x="4" y="14"/>
                      <a:pt x="3" y="14"/>
                      <a:pt x="3" y="14"/>
                    </a:cubicBezTo>
                    <a:cubicBezTo>
                      <a:pt x="2" y="13"/>
                      <a:pt x="2" y="12"/>
                      <a:pt x="2" y="11"/>
                    </a:cubicBezTo>
                    <a:lnTo>
                      <a:pt x="2" y="7"/>
                    </a:lnTo>
                    <a:lnTo>
                      <a:pt x="0" y="0"/>
                    </a:lnTo>
                    <a:cubicBezTo>
                      <a:pt x="0" y="0"/>
                      <a:pt x="1" y="0"/>
                      <a:pt x="1" y="0"/>
                    </a:cubicBezTo>
                    <a:cubicBezTo>
                      <a:pt x="2" y="0"/>
                      <a:pt x="2" y="1"/>
                      <a:pt x="2" y="1"/>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69" name="Freeform 269"/>
              <p:cNvSpPr>
                <a:spLocks/>
              </p:cNvSpPr>
              <p:nvPr/>
            </p:nvSpPr>
            <p:spPr bwMode="auto">
              <a:xfrm>
                <a:off x="2675" y="2429"/>
                <a:ext cx="51" cy="133"/>
              </a:xfrm>
              <a:custGeom>
                <a:avLst/>
                <a:gdLst>
                  <a:gd name="T0" fmla="*/ 0 w 7"/>
                  <a:gd name="T1" fmla="*/ 4 h 17"/>
                  <a:gd name="T2" fmla="*/ 1 w 7"/>
                  <a:gd name="T3" fmla="*/ 2 h 17"/>
                  <a:gd name="T4" fmla="*/ 1 w 7"/>
                  <a:gd name="T5" fmla="*/ 2 h 17"/>
                  <a:gd name="T6" fmla="*/ 1 w 7"/>
                  <a:gd name="T7" fmla="*/ 2 h 17"/>
                  <a:gd name="T8" fmla="*/ 3 w 7"/>
                  <a:gd name="T9" fmla="*/ 2 h 17"/>
                  <a:gd name="T10" fmla="*/ 4 w 7"/>
                  <a:gd name="T11" fmla="*/ 0 h 17"/>
                  <a:gd name="T12" fmla="*/ 4 w 7"/>
                  <a:gd name="T13" fmla="*/ 0 h 17"/>
                  <a:gd name="T14" fmla="*/ 6 w 7"/>
                  <a:gd name="T15" fmla="*/ 1 h 17"/>
                  <a:gd name="T16" fmla="*/ 7 w 7"/>
                  <a:gd name="T17" fmla="*/ 2 h 17"/>
                  <a:gd name="T18" fmla="*/ 7 w 7"/>
                  <a:gd name="T19" fmla="*/ 4 h 17"/>
                  <a:gd name="T20" fmla="*/ 4 w 7"/>
                  <a:gd name="T21" fmla="*/ 11 h 17"/>
                  <a:gd name="T22" fmla="*/ 4 w 7"/>
                  <a:gd name="T23" fmla="*/ 16 h 17"/>
                  <a:gd name="T24" fmla="*/ 1 w 7"/>
                  <a:gd name="T25" fmla="*/ 17 h 17"/>
                  <a:gd name="T26" fmla="*/ 1 w 7"/>
                  <a:gd name="T27" fmla="*/ 17 h 17"/>
                  <a:gd name="T28" fmla="*/ 1 w 7"/>
                  <a:gd name="T29" fmla="*/ 10 h 17"/>
                  <a:gd name="T30" fmla="*/ 1 w 7"/>
                  <a:gd name="T31" fmla="*/ 10 h 17"/>
                  <a:gd name="T32" fmla="*/ 0 w 7"/>
                  <a:gd name="T33" fmla="*/ 4 h 17"/>
                  <a:gd name="T34" fmla="*/ 0 w 7"/>
                  <a:gd name="T35" fmla="*/ 4 h 17"/>
                  <a:gd name="T36" fmla="*/ 0 w 7"/>
                  <a:gd name="T37" fmla="*/ 4 h 17"/>
                  <a:gd name="T38" fmla="*/ 0 w 7"/>
                  <a:gd name="T39" fmla="*/ 4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
                  <a:gd name="T61" fmla="*/ 0 h 17"/>
                  <a:gd name="T62" fmla="*/ 7 w 7"/>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 h="17">
                    <a:moveTo>
                      <a:pt x="0" y="4"/>
                    </a:moveTo>
                    <a:cubicBezTo>
                      <a:pt x="0" y="3"/>
                      <a:pt x="0" y="3"/>
                      <a:pt x="1" y="2"/>
                    </a:cubicBezTo>
                    <a:lnTo>
                      <a:pt x="3" y="2"/>
                    </a:lnTo>
                    <a:lnTo>
                      <a:pt x="4" y="0"/>
                    </a:lnTo>
                    <a:cubicBezTo>
                      <a:pt x="5" y="0"/>
                      <a:pt x="5" y="1"/>
                      <a:pt x="6" y="1"/>
                    </a:cubicBezTo>
                    <a:cubicBezTo>
                      <a:pt x="6" y="2"/>
                      <a:pt x="7" y="2"/>
                      <a:pt x="7" y="2"/>
                    </a:cubicBezTo>
                    <a:cubicBezTo>
                      <a:pt x="7" y="3"/>
                      <a:pt x="7" y="3"/>
                      <a:pt x="7" y="4"/>
                    </a:cubicBezTo>
                    <a:cubicBezTo>
                      <a:pt x="7" y="7"/>
                      <a:pt x="4" y="8"/>
                      <a:pt x="4" y="11"/>
                    </a:cubicBezTo>
                    <a:cubicBezTo>
                      <a:pt x="4" y="14"/>
                      <a:pt x="5" y="14"/>
                      <a:pt x="4" y="16"/>
                    </a:cubicBezTo>
                    <a:cubicBezTo>
                      <a:pt x="3" y="16"/>
                      <a:pt x="2" y="17"/>
                      <a:pt x="1" y="17"/>
                    </a:cubicBezTo>
                    <a:lnTo>
                      <a:pt x="1" y="10"/>
                    </a:lnTo>
                    <a:cubicBezTo>
                      <a:pt x="1" y="8"/>
                      <a:pt x="0" y="5"/>
                      <a:pt x="0" y="4"/>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70" name="Freeform 270"/>
              <p:cNvSpPr>
                <a:spLocks/>
              </p:cNvSpPr>
              <p:nvPr/>
            </p:nvSpPr>
            <p:spPr bwMode="auto">
              <a:xfrm>
                <a:off x="2706" y="2394"/>
                <a:ext cx="216" cy="207"/>
              </a:xfrm>
              <a:custGeom>
                <a:avLst/>
                <a:gdLst>
                  <a:gd name="T0" fmla="*/ 0 w 30"/>
                  <a:gd name="T1" fmla="*/ 21 h 27"/>
                  <a:gd name="T2" fmla="*/ 0 w 30"/>
                  <a:gd name="T3" fmla="*/ 16 h 27"/>
                  <a:gd name="T4" fmla="*/ 3 w 30"/>
                  <a:gd name="T5" fmla="*/ 9 h 27"/>
                  <a:gd name="T6" fmla="*/ 3 w 30"/>
                  <a:gd name="T7" fmla="*/ 7 h 27"/>
                  <a:gd name="T8" fmla="*/ 2 w 30"/>
                  <a:gd name="T9" fmla="*/ 6 h 27"/>
                  <a:gd name="T10" fmla="*/ 6 w 30"/>
                  <a:gd name="T11" fmla="*/ 1 h 27"/>
                  <a:gd name="T12" fmla="*/ 11 w 30"/>
                  <a:gd name="T13" fmla="*/ 3 h 27"/>
                  <a:gd name="T14" fmla="*/ 13 w 30"/>
                  <a:gd name="T15" fmla="*/ 2 h 27"/>
                  <a:gd name="T16" fmla="*/ 16 w 30"/>
                  <a:gd name="T17" fmla="*/ 4 h 27"/>
                  <a:gd name="T18" fmla="*/ 18 w 30"/>
                  <a:gd name="T19" fmla="*/ 2 h 27"/>
                  <a:gd name="T20" fmla="*/ 27 w 30"/>
                  <a:gd name="T21" fmla="*/ 1 h 27"/>
                  <a:gd name="T22" fmla="*/ 28 w 30"/>
                  <a:gd name="T23" fmla="*/ 3 h 27"/>
                  <a:gd name="T24" fmla="*/ 30 w 30"/>
                  <a:gd name="T25" fmla="*/ 6 h 27"/>
                  <a:gd name="T26" fmla="*/ 26 w 30"/>
                  <a:gd name="T27" fmla="*/ 13 h 27"/>
                  <a:gd name="T28" fmla="*/ 23 w 30"/>
                  <a:gd name="T29" fmla="*/ 20 h 27"/>
                  <a:gd name="T30" fmla="*/ 22 w 30"/>
                  <a:gd name="T31" fmla="*/ 22 h 27"/>
                  <a:gd name="T32" fmla="*/ 19 w 30"/>
                  <a:gd name="T33" fmla="*/ 21 h 27"/>
                  <a:gd name="T34" fmla="*/ 14 w 30"/>
                  <a:gd name="T35" fmla="*/ 27 h 27"/>
                  <a:gd name="T36" fmla="*/ 14 w 30"/>
                  <a:gd name="T37" fmla="*/ 27 h 27"/>
                  <a:gd name="T38" fmla="*/ 10 w 30"/>
                  <a:gd name="T39" fmla="*/ 26 h 27"/>
                  <a:gd name="T40" fmla="*/ 10 w 30"/>
                  <a:gd name="T41" fmla="*/ 26 h 27"/>
                  <a:gd name="T42" fmla="*/ 8 w 30"/>
                  <a:gd name="T43" fmla="*/ 26 h 27"/>
                  <a:gd name="T44" fmla="*/ 5 w 30"/>
                  <a:gd name="T45" fmla="*/ 23 h 27"/>
                  <a:gd name="T46" fmla="*/ 0 w 30"/>
                  <a:gd name="T47" fmla="*/ 21 h 27"/>
                  <a:gd name="T48" fmla="*/ 0 w 30"/>
                  <a:gd name="T49" fmla="*/ 21 h 27"/>
                  <a:gd name="T50" fmla="*/ 0 w 30"/>
                  <a:gd name="T51" fmla="*/ 21 h 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0"/>
                  <a:gd name="T79" fmla="*/ 0 h 27"/>
                  <a:gd name="T80" fmla="*/ 30 w 30"/>
                  <a:gd name="T81" fmla="*/ 27 h 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0" h="27">
                    <a:moveTo>
                      <a:pt x="0" y="21"/>
                    </a:moveTo>
                    <a:cubicBezTo>
                      <a:pt x="0" y="19"/>
                      <a:pt x="0" y="19"/>
                      <a:pt x="0" y="16"/>
                    </a:cubicBezTo>
                    <a:cubicBezTo>
                      <a:pt x="0" y="13"/>
                      <a:pt x="3" y="12"/>
                      <a:pt x="3" y="9"/>
                    </a:cubicBezTo>
                    <a:cubicBezTo>
                      <a:pt x="3" y="8"/>
                      <a:pt x="3" y="8"/>
                      <a:pt x="3" y="7"/>
                    </a:cubicBezTo>
                    <a:cubicBezTo>
                      <a:pt x="3" y="7"/>
                      <a:pt x="2" y="7"/>
                      <a:pt x="2" y="6"/>
                    </a:cubicBezTo>
                    <a:cubicBezTo>
                      <a:pt x="2" y="4"/>
                      <a:pt x="4" y="1"/>
                      <a:pt x="6" y="1"/>
                    </a:cubicBezTo>
                    <a:cubicBezTo>
                      <a:pt x="9" y="1"/>
                      <a:pt x="9" y="3"/>
                      <a:pt x="11" y="3"/>
                    </a:cubicBezTo>
                    <a:cubicBezTo>
                      <a:pt x="12" y="3"/>
                      <a:pt x="12" y="2"/>
                      <a:pt x="13" y="2"/>
                    </a:cubicBezTo>
                    <a:cubicBezTo>
                      <a:pt x="15" y="2"/>
                      <a:pt x="14" y="4"/>
                      <a:pt x="16" y="4"/>
                    </a:cubicBezTo>
                    <a:cubicBezTo>
                      <a:pt x="17" y="4"/>
                      <a:pt x="17" y="3"/>
                      <a:pt x="18" y="2"/>
                    </a:cubicBezTo>
                    <a:cubicBezTo>
                      <a:pt x="23" y="0"/>
                      <a:pt x="22" y="5"/>
                      <a:pt x="27" y="1"/>
                    </a:cubicBezTo>
                    <a:cubicBezTo>
                      <a:pt x="28" y="2"/>
                      <a:pt x="28" y="2"/>
                      <a:pt x="28" y="3"/>
                    </a:cubicBezTo>
                    <a:cubicBezTo>
                      <a:pt x="28" y="4"/>
                      <a:pt x="29" y="5"/>
                      <a:pt x="30" y="6"/>
                    </a:cubicBezTo>
                    <a:cubicBezTo>
                      <a:pt x="28" y="9"/>
                      <a:pt x="27" y="10"/>
                      <a:pt x="26" y="13"/>
                    </a:cubicBezTo>
                    <a:cubicBezTo>
                      <a:pt x="25" y="15"/>
                      <a:pt x="24" y="17"/>
                      <a:pt x="23" y="20"/>
                    </a:cubicBezTo>
                    <a:cubicBezTo>
                      <a:pt x="23" y="20"/>
                      <a:pt x="22" y="22"/>
                      <a:pt x="22" y="22"/>
                    </a:cubicBezTo>
                    <a:cubicBezTo>
                      <a:pt x="21" y="22"/>
                      <a:pt x="20" y="21"/>
                      <a:pt x="19" y="21"/>
                    </a:cubicBezTo>
                    <a:cubicBezTo>
                      <a:pt x="16" y="21"/>
                      <a:pt x="16" y="25"/>
                      <a:pt x="14" y="27"/>
                    </a:cubicBezTo>
                    <a:lnTo>
                      <a:pt x="10" y="26"/>
                    </a:lnTo>
                    <a:cubicBezTo>
                      <a:pt x="10" y="27"/>
                      <a:pt x="8" y="26"/>
                      <a:pt x="8" y="26"/>
                    </a:cubicBezTo>
                    <a:cubicBezTo>
                      <a:pt x="6" y="26"/>
                      <a:pt x="5" y="25"/>
                      <a:pt x="5" y="23"/>
                    </a:cubicBezTo>
                    <a:cubicBezTo>
                      <a:pt x="3" y="23"/>
                      <a:pt x="4" y="20"/>
                      <a:pt x="0" y="21"/>
                    </a:cubicBezTo>
                  </a:path>
                </a:pathLst>
              </a:custGeom>
              <a:solidFill>
                <a:srgbClr val="002967"/>
              </a:solidFill>
              <a:ln w="1905">
                <a:solidFill>
                  <a:sysClr val="window" lastClr="FFFFFF">
                    <a:lumMod val="85000"/>
                  </a:sysClr>
                </a:solidFill>
                <a:round/>
                <a:headEnd/>
                <a:tailEnd/>
              </a:ln>
            </p:spPr>
            <p:txBody>
              <a:bodyPr anchor="ctr"/>
              <a:lstStyle/>
              <a:p>
                <a:pPr>
                  <a:defRPr/>
                </a:pPr>
                <a:endParaRPr lang="en-US" altLang="en-US" sz="800" kern="0" dirty="0">
                  <a:latin typeface="Trebuchet MS" panose="020B0603020202020204" pitchFamily="34" charset="0"/>
                  <a:cs typeface="Calibri" panose="020F0502020204030204" pitchFamily="34" charset="0"/>
                </a:endParaRPr>
              </a:p>
            </p:txBody>
          </p:sp>
          <p:sp>
            <p:nvSpPr>
              <p:cNvPr id="271" name="Freeform 271"/>
              <p:cNvSpPr>
                <a:spLocks/>
              </p:cNvSpPr>
              <p:nvPr/>
            </p:nvSpPr>
            <p:spPr bwMode="auto">
              <a:xfrm>
                <a:off x="3199" y="3262"/>
                <a:ext cx="24" cy="20"/>
              </a:xfrm>
              <a:custGeom>
                <a:avLst/>
                <a:gdLst>
                  <a:gd name="T0" fmla="*/ 1 w 3"/>
                  <a:gd name="T1" fmla="*/ 0 h 3"/>
                  <a:gd name="T2" fmla="*/ 1 w 3"/>
                  <a:gd name="T3" fmla="*/ 3 h 3"/>
                  <a:gd name="T4" fmla="*/ 1 w 3"/>
                  <a:gd name="T5" fmla="*/ 3 h 3"/>
                  <a:gd name="T6" fmla="*/ 3 w 3"/>
                  <a:gd name="T7" fmla="*/ 3 h 3"/>
                  <a:gd name="T8" fmla="*/ 3 w 3"/>
                  <a:gd name="T9" fmla="*/ 3 h 3"/>
                  <a:gd name="T10" fmla="*/ 3 w 3"/>
                  <a:gd name="T11" fmla="*/ 0 h 3"/>
                  <a:gd name="T12" fmla="*/ 1 w 3"/>
                  <a:gd name="T13" fmla="*/ 0 h 3"/>
                  <a:gd name="T14" fmla="*/ 1 w 3"/>
                  <a:gd name="T15" fmla="*/ 0 h 3"/>
                  <a:gd name="T16" fmla="*/ 1 w 3"/>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1" y="0"/>
                    </a:moveTo>
                    <a:cubicBezTo>
                      <a:pt x="0" y="2"/>
                      <a:pt x="0" y="2"/>
                      <a:pt x="1" y="3"/>
                    </a:cubicBezTo>
                    <a:lnTo>
                      <a:pt x="3" y="3"/>
                    </a:lnTo>
                    <a:cubicBezTo>
                      <a:pt x="3" y="2"/>
                      <a:pt x="3" y="1"/>
                      <a:pt x="3" y="0"/>
                    </a:cubicBezTo>
                    <a:cubicBezTo>
                      <a:pt x="2" y="0"/>
                      <a:pt x="1" y="0"/>
                      <a:pt x="1" y="0"/>
                    </a:cubicBezTo>
                  </a:path>
                </a:pathLst>
              </a:custGeom>
              <a:solidFill>
                <a:srgbClr val="C00000"/>
              </a:solidFill>
              <a:ln w="1905">
                <a:solidFill>
                  <a:sysClr val="window" lastClr="FFFFFF">
                    <a:lumMod val="85000"/>
                  </a:sysClr>
                </a:solidFill>
                <a:round/>
                <a:headEnd/>
                <a:tailEnd/>
              </a:ln>
            </p:spPr>
            <p:txBody>
              <a:bodyPr anchor="ctr"/>
              <a:lstStyle/>
              <a:p>
                <a:pPr>
                  <a:defRPr/>
                </a:pPr>
                <a:endParaRPr lang="en-US" altLang="en-US" sz="800" kern="0" dirty="0">
                  <a:latin typeface="Trebuchet MS" panose="020B0603020202020204" pitchFamily="34" charset="0"/>
                  <a:ea typeface="Segoe UI" panose="020B0502040204020203" pitchFamily="34" charset="0"/>
                  <a:cs typeface="Segoe UI" panose="020B0502040204020203" pitchFamily="34" charset="0"/>
                </a:endParaRPr>
              </a:p>
            </p:txBody>
          </p:sp>
          <p:sp>
            <p:nvSpPr>
              <p:cNvPr id="272" name="Freeform 272"/>
              <p:cNvSpPr>
                <a:spLocks/>
              </p:cNvSpPr>
              <p:nvPr/>
            </p:nvSpPr>
            <p:spPr bwMode="auto">
              <a:xfrm>
                <a:off x="3121" y="3333"/>
                <a:ext cx="51" cy="27"/>
              </a:xfrm>
              <a:custGeom>
                <a:avLst/>
                <a:gdLst>
                  <a:gd name="T0" fmla="*/ 1 w 7"/>
                  <a:gd name="T1" fmla="*/ 2 h 4"/>
                  <a:gd name="T2" fmla="*/ 5 w 7"/>
                  <a:gd name="T3" fmla="*/ 0 h 4"/>
                  <a:gd name="T4" fmla="*/ 7 w 7"/>
                  <a:gd name="T5" fmla="*/ 1 h 4"/>
                  <a:gd name="T6" fmla="*/ 3 w 7"/>
                  <a:gd name="T7" fmla="*/ 4 h 4"/>
                  <a:gd name="T8" fmla="*/ 1 w 7"/>
                  <a:gd name="T9" fmla="*/ 2 h 4"/>
                  <a:gd name="T10" fmla="*/ 1 w 7"/>
                  <a:gd name="T11" fmla="*/ 2 h 4"/>
                  <a:gd name="T12" fmla="*/ 1 w 7"/>
                  <a:gd name="T13" fmla="*/ 2 h 4"/>
                  <a:gd name="T14" fmla="*/ 0 60000 65536"/>
                  <a:gd name="T15" fmla="*/ 0 60000 65536"/>
                  <a:gd name="T16" fmla="*/ 0 60000 65536"/>
                  <a:gd name="T17" fmla="*/ 0 60000 65536"/>
                  <a:gd name="T18" fmla="*/ 0 60000 65536"/>
                  <a:gd name="T19" fmla="*/ 0 60000 65536"/>
                  <a:gd name="T20" fmla="*/ 0 60000 65536"/>
                  <a:gd name="T21" fmla="*/ 0 w 7"/>
                  <a:gd name="T22" fmla="*/ 0 h 4"/>
                  <a:gd name="T23" fmla="*/ 7 w 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4">
                    <a:moveTo>
                      <a:pt x="1" y="2"/>
                    </a:moveTo>
                    <a:cubicBezTo>
                      <a:pt x="3" y="2"/>
                      <a:pt x="3" y="0"/>
                      <a:pt x="5" y="0"/>
                    </a:cubicBezTo>
                    <a:cubicBezTo>
                      <a:pt x="6" y="0"/>
                      <a:pt x="7" y="0"/>
                      <a:pt x="7" y="1"/>
                    </a:cubicBezTo>
                    <a:cubicBezTo>
                      <a:pt x="7" y="2"/>
                      <a:pt x="4" y="4"/>
                      <a:pt x="3" y="4"/>
                    </a:cubicBezTo>
                    <a:cubicBezTo>
                      <a:pt x="3" y="4"/>
                      <a:pt x="0" y="2"/>
                      <a:pt x="1" y="2"/>
                    </a:cubicBezTo>
                  </a:path>
                </a:pathLst>
              </a:custGeom>
              <a:solidFill>
                <a:srgbClr val="C00000"/>
              </a:solidFill>
              <a:ln w="1905">
                <a:solidFill>
                  <a:sysClr val="window" lastClr="FFFFFF">
                    <a:lumMod val="85000"/>
                  </a:sysClr>
                </a:solidFill>
                <a:round/>
                <a:headEnd/>
                <a:tailEnd/>
              </a:ln>
            </p:spPr>
            <p:txBody>
              <a:bodyPr anchor="ctr"/>
              <a:lstStyle/>
              <a:p>
                <a:pPr>
                  <a:defRPr/>
                </a:pPr>
                <a:endParaRPr lang="en-US" altLang="en-US" sz="800" kern="0" dirty="0">
                  <a:latin typeface="Trebuchet MS" panose="020B0603020202020204" pitchFamily="34" charset="0"/>
                  <a:ea typeface="Segoe UI" panose="020B0502040204020203" pitchFamily="34" charset="0"/>
                  <a:cs typeface="Segoe UI" panose="020B0502040204020203" pitchFamily="34" charset="0"/>
                </a:endParaRPr>
              </a:p>
            </p:txBody>
          </p:sp>
          <p:sp>
            <p:nvSpPr>
              <p:cNvPr id="273" name="Freeform 273"/>
              <p:cNvSpPr>
                <a:spLocks/>
              </p:cNvSpPr>
              <p:nvPr/>
            </p:nvSpPr>
            <p:spPr bwMode="auto">
              <a:xfrm>
                <a:off x="4745" y="1744"/>
                <a:ext cx="86" cy="125"/>
              </a:xfrm>
              <a:custGeom>
                <a:avLst/>
                <a:gdLst>
                  <a:gd name="T0" fmla="*/ 11 w 12"/>
                  <a:gd name="T1" fmla="*/ 0 h 16"/>
                  <a:gd name="T2" fmla="*/ 11 w 12"/>
                  <a:gd name="T3" fmla="*/ 2 h 16"/>
                  <a:gd name="T4" fmla="*/ 12 w 12"/>
                  <a:gd name="T5" fmla="*/ 3 h 16"/>
                  <a:gd name="T6" fmla="*/ 10 w 12"/>
                  <a:gd name="T7" fmla="*/ 2 h 16"/>
                  <a:gd name="T8" fmla="*/ 9 w 12"/>
                  <a:gd name="T9" fmla="*/ 4 h 16"/>
                  <a:gd name="T10" fmla="*/ 10 w 12"/>
                  <a:gd name="T11" fmla="*/ 7 h 16"/>
                  <a:gd name="T12" fmla="*/ 9 w 12"/>
                  <a:gd name="T13" fmla="*/ 8 h 16"/>
                  <a:gd name="T14" fmla="*/ 7 w 12"/>
                  <a:gd name="T15" fmla="*/ 9 h 16"/>
                  <a:gd name="T16" fmla="*/ 9 w 12"/>
                  <a:gd name="T17" fmla="*/ 11 h 16"/>
                  <a:gd name="T18" fmla="*/ 12 w 12"/>
                  <a:gd name="T19" fmla="*/ 14 h 16"/>
                  <a:gd name="T20" fmla="*/ 12 w 12"/>
                  <a:gd name="T21" fmla="*/ 14 h 16"/>
                  <a:gd name="T22" fmla="*/ 12 w 12"/>
                  <a:gd name="T23" fmla="*/ 14 h 16"/>
                  <a:gd name="T24" fmla="*/ 12 w 12"/>
                  <a:gd name="T25" fmla="*/ 14 h 16"/>
                  <a:gd name="T26" fmla="*/ 9 w 12"/>
                  <a:gd name="T27" fmla="*/ 16 h 16"/>
                  <a:gd name="T28" fmla="*/ 8 w 12"/>
                  <a:gd name="T29" fmla="*/ 15 h 16"/>
                  <a:gd name="T30" fmla="*/ 6 w 12"/>
                  <a:gd name="T31" fmla="*/ 14 h 16"/>
                  <a:gd name="T32" fmla="*/ 3 w 12"/>
                  <a:gd name="T33" fmla="*/ 13 h 16"/>
                  <a:gd name="T34" fmla="*/ 4 w 12"/>
                  <a:gd name="T35" fmla="*/ 12 h 16"/>
                  <a:gd name="T36" fmla="*/ 0 w 12"/>
                  <a:gd name="T37" fmla="*/ 9 h 16"/>
                  <a:gd name="T38" fmla="*/ 4 w 12"/>
                  <a:gd name="T39" fmla="*/ 5 h 16"/>
                  <a:gd name="T40" fmla="*/ 11 w 12"/>
                  <a:gd name="T41" fmla="*/ 0 h 16"/>
                  <a:gd name="T42" fmla="*/ 11 w 12"/>
                  <a:gd name="T43" fmla="*/ 0 h 16"/>
                  <a:gd name="T44" fmla="*/ 11 w 12"/>
                  <a:gd name="T45" fmla="*/ 0 h 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
                  <a:gd name="T70" fmla="*/ 0 h 16"/>
                  <a:gd name="T71" fmla="*/ 12 w 12"/>
                  <a:gd name="T72" fmla="*/ 16 h 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 h="16">
                    <a:moveTo>
                      <a:pt x="11" y="0"/>
                    </a:moveTo>
                    <a:cubicBezTo>
                      <a:pt x="11" y="1"/>
                      <a:pt x="11" y="1"/>
                      <a:pt x="11" y="2"/>
                    </a:cubicBezTo>
                    <a:cubicBezTo>
                      <a:pt x="11" y="2"/>
                      <a:pt x="12" y="3"/>
                      <a:pt x="12" y="3"/>
                    </a:cubicBezTo>
                    <a:cubicBezTo>
                      <a:pt x="11" y="3"/>
                      <a:pt x="10" y="3"/>
                      <a:pt x="10" y="2"/>
                    </a:cubicBezTo>
                    <a:cubicBezTo>
                      <a:pt x="9" y="3"/>
                      <a:pt x="9" y="3"/>
                      <a:pt x="9" y="4"/>
                    </a:cubicBezTo>
                    <a:cubicBezTo>
                      <a:pt x="9" y="5"/>
                      <a:pt x="10" y="6"/>
                      <a:pt x="10" y="7"/>
                    </a:cubicBezTo>
                    <a:cubicBezTo>
                      <a:pt x="10" y="8"/>
                      <a:pt x="9" y="8"/>
                      <a:pt x="9" y="8"/>
                    </a:cubicBezTo>
                    <a:cubicBezTo>
                      <a:pt x="8" y="8"/>
                      <a:pt x="7" y="9"/>
                      <a:pt x="7" y="9"/>
                    </a:cubicBezTo>
                    <a:cubicBezTo>
                      <a:pt x="7" y="10"/>
                      <a:pt x="8" y="11"/>
                      <a:pt x="9" y="11"/>
                    </a:cubicBezTo>
                    <a:cubicBezTo>
                      <a:pt x="10" y="11"/>
                      <a:pt x="11" y="12"/>
                      <a:pt x="12" y="14"/>
                    </a:cubicBezTo>
                    <a:cubicBezTo>
                      <a:pt x="10" y="14"/>
                      <a:pt x="9" y="14"/>
                      <a:pt x="9" y="16"/>
                    </a:cubicBezTo>
                    <a:cubicBezTo>
                      <a:pt x="9" y="16"/>
                      <a:pt x="8" y="16"/>
                      <a:pt x="8" y="15"/>
                    </a:cubicBezTo>
                    <a:cubicBezTo>
                      <a:pt x="7" y="15"/>
                      <a:pt x="6" y="14"/>
                      <a:pt x="6" y="14"/>
                    </a:cubicBezTo>
                    <a:cubicBezTo>
                      <a:pt x="5" y="14"/>
                      <a:pt x="3" y="14"/>
                      <a:pt x="3" y="13"/>
                    </a:cubicBezTo>
                    <a:cubicBezTo>
                      <a:pt x="3" y="12"/>
                      <a:pt x="3" y="12"/>
                      <a:pt x="4" y="12"/>
                    </a:cubicBezTo>
                    <a:cubicBezTo>
                      <a:pt x="2" y="11"/>
                      <a:pt x="2" y="9"/>
                      <a:pt x="0" y="9"/>
                    </a:cubicBezTo>
                    <a:cubicBezTo>
                      <a:pt x="1" y="7"/>
                      <a:pt x="3" y="7"/>
                      <a:pt x="4" y="5"/>
                    </a:cubicBezTo>
                    <a:cubicBezTo>
                      <a:pt x="8" y="5"/>
                      <a:pt x="8" y="0"/>
                      <a:pt x="11" y="0"/>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74" name="Freeform 274"/>
              <p:cNvSpPr>
                <a:spLocks/>
              </p:cNvSpPr>
              <p:nvPr/>
            </p:nvSpPr>
            <p:spPr bwMode="auto">
              <a:xfrm>
                <a:off x="4068" y="2034"/>
                <a:ext cx="153" cy="94"/>
              </a:xfrm>
              <a:custGeom>
                <a:avLst/>
                <a:gdLst>
                  <a:gd name="T0" fmla="*/ 0 w 21"/>
                  <a:gd name="T1" fmla="*/ 0 h 12"/>
                  <a:gd name="T2" fmla="*/ 4 w 21"/>
                  <a:gd name="T3" fmla="*/ 0 h 12"/>
                  <a:gd name="T4" fmla="*/ 4 w 21"/>
                  <a:gd name="T5" fmla="*/ 0 h 12"/>
                  <a:gd name="T6" fmla="*/ 7 w 21"/>
                  <a:gd name="T7" fmla="*/ 2 h 12"/>
                  <a:gd name="T8" fmla="*/ 20 w 21"/>
                  <a:gd name="T9" fmla="*/ 7 h 12"/>
                  <a:gd name="T10" fmla="*/ 20 w 21"/>
                  <a:gd name="T11" fmla="*/ 7 h 12"/>
                  <a:gd name="T12" fmla="*/ 20 w 21"/>
                  <a:gd name="T13" fmla="*/ 8 h 12"/>
                  <a:gd name="T14" fmla="*/ 20 w 21"/>
                  <a:gd name="T15" fmla="*/ 8 h 12"/>
                  <a:gd name="T16" fmla="*/ 21 w 21"/>
                  <a:gd name="T17" fmla="*/ 11 h 12"/>
                  <a:gd name="T18" fmla="*/ 13 w 21"/>
                  <a:gd name="T19" fmla="*/ 10 h 12"/>
                  <a:gd name="T20" fmla="*/ 11 w 21"/>
                  <a:gd name="T21" fmla="*/ 8 h 12"/>
                  <a:gd name="T22" fmla="*/ 6 w 21"/>
                  <a:gd name="T23" fmla="*/ 7 h 12"/>
                  <a:gd name="T24" fmla="*/ 0 w 21"/>
                  <a:gd name="T25" fmla="*/ 4 h 12"/>
                  <a:gd name="T26" fmla="*/ 0 w 21"/>
                  <a:gd name="T27" fmla="*/ 4 h 12"/>
                  <a:gd name="T28" fmla="*/ 0 w 21"/>
                  <a:gd name="T29" fmla="*/ 0 h 12"/>
                  <a:gd name="T30" fmla="*/ 0 w 21"/>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12"/>
                  <a:gd name="T50" fmla="*/ 21 w 21"/>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12">
                    <a:moveTo>
                      <a:pt x="0" y="0"/>
                    </a:moveTo>
                    <a:lnTo>
                      <a:pt x="4" y="0"/>
                    </a:lnTo>
                    <a:cubicBezTo>
                      <a:pt x="4" y="1"/>
                      <a:pt x="6" y="1"/>
                      <a:pt x="7" y="2"/>
                    </a:cubicBezTo>
                    <a:cubicBezTo>
                      <a:pt x="11" y="4"/>
                      <a:pt x="13" y="7"/>
                      <a:pt x="20" y="7"/>
                    </a:cubicBezTo>
                    <a:lnTo>
                      <a:pt x="20" y="8"/>
                    </a:lnTo>
                    <a:cubicBezTo>
                      <a:pt x="20" y="9"/>
                      <a:pt x="20" y="10"/>
                      <a:pt x="21" y="11"/>
                    </a:cubicBezTo>
                    <a:cubicBezTo>
                      <a:pt x="20" y="12"/>
                      <a:pt x="14" y="10"/>
                      <a:pt x="13" y="10"/>
                    </a:cubicBezTo>
                    <a:cubicBezTo>
                      <a:pt x="12" y="9"/>
                      <a:pt x="12" y="8"/>
                      <a:pt x="11" y="8"/>
                    </a:cubicBezTo>
                    <a:cubicBezTo>
                      <a:pt x="9" y="7"/>
                      <a:pt x="7" y="9"/>
                      <a:pt x="6" y="7"/>
                    </a:cubicBezTo>
                    <a:cubicBezTo>
                      <a:pt x="5" y="7"/>
                      <a:pt x="1" y="5"/>
                      <a:pt x="0" y="4"/>
                    </a:cubicBezTo>
                    <a:lnTo>
                      <a:pt x="0" y="0"/>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75" name="Freeform 275"/>
              <p:cNvSpPr>
                <a:spLocks/>
              </p:cNvSpPr>
              <p:nvPr/>
            </p:nvSpPr>
            <p:spPr bwMode="auto">
              <a:xfrm>
                <a:off x="4229" y="2073"/>
                <a:ext cx="50" cy="47"/>
              </a:xfrm>
              <a:custGeom>
                <a:avLst/>
                <a:gdLst>
                  <a:gd name="T0" fmla="*/ 7 w 7"/>
                  <a:gd name="T1" fmla="*/ 2 h 6"/>
                  <a:gd name="T2" fmla="*/ 4 w 7"/>
                  <a:gd name="T3" fmla="*/ 6 h 6"/>
                  <a:gd name="T4" fmla="*/ 3 w 7"/>
                  <a:gd name="T5" fmla="*/ 5 h 6"/>
                  <a:gd name="T6" fmla="*/ 0 w 7"/>
                  <a:gd name="T7" fmla="*/ 4 h 6"/>
                  <a:gd name="T8" fmla="*/ 0 w 7"/>
                  <a:gd name="T9" fmla="*/ 2 h 6"/>
                  <a:gd name="T10" fmla="*/ 2 w 7"/>
                  <a:gd name="T11" fmla="*/ 0 h 6"/>
                  <a:gd name="T12" fmla="*/ 7 w 7"/>
                  <a:gd name="T13" fmla="*/ 2 h 6"/>
                  <a:gd name="T14" fmla="*/ 7 w 7"/>
                  <a:gd name="T15" fmla="*/ 2 h 6"/>
                  <a:gd name="T16" fmla="*/ 7 w 7"/>
                  <a:gd name="T17" fmla="*/ 2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6"/>
                  <a:gd name="T29" fmla="*/ 7 w 7"/>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6">
                    <a:moveTo>
                      <a:pt x="7" y="2"/>
                    </a:moveTo>
                    <a:cubicBezTo>
                      <a:pt x="7" y="3"/>
                      <a:pt x="6" y="6"/>
                      <a:pt x="4" y="6"/>
                    </a:cubicBezTo>
                    <a:cubicBezTo>
                      <a:pt x="4" y="6"/>
                      <a:pt x="3" y="5"/>
                      <a:pt x="3" y="5"/>
                    </a:cubicBezTo>
                    <a:cubicBezTo>
                      <a:pt x="2" y="5"/>
                      <a:pt x="1" y="4"/>
                      <a:pt x="0" y="4"/>
                    </a:cubicBezTo>
                    <a:cubicBezTo>
                      <a:pt x="0" y="3"/>
                      <a:pt x="0" y="3"/>
                      <a:pt x="0" y="2"/>
                    </a:cubicBezTo>
                    <a:cubicBezTo>
                      <a:pt x="2" y="2"/>
                      <a:pt x="2" y="0"/>
                      <a:pt x="2" y="0"/>
                    </a:cubicBezTo>
                    <a:cubicBezTo>
                      <a:pt x="3" y="1"/>
                      <a:pt x="6" y="2"/>
                      <a:pt x="7" y="2"/>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76" name="Freeform 276"/>
              <p:cNvSpPr>
                <a:spLocks/>
              </p:cNvSpPr>
              <p:nvPr/>
            </p:nvSpPr>
            <p:spPr bwMode="auto">
              <a:xfrm>
                <a:off x="4221" y="2120"/>
                <a:ext cx="94" cy="121"/>
              </a:xfrm>
              <a:custGeom>
                <a:avLst/>
                <a:gdLst>
                  <a:gd name="T0" fmla="*/ 13 w 13"/>
                  <a:gd name="T1" fmla="*/ 11 h 16"/>
                  <a:gd name="T2" fmla="*/ 11 w 13"/>
                  <a:gd name="T3" fmla="*/ 8 h 16"/>
                  <a:gd name="T4" fmla="*/ 11 w 13"/>
                  <a:gd name="T5" fmla="*/ 8 h 16"/>
                  <a:gd name="T6" fmla="*/ 10 w 13"/>
                  <a:gd name="T7" fmla="*/ 9 h 16"/>
                  <a:gd name="T8" fmla="*/ 9 w 13"/>
                  <a:gd name="T9" fmla="*/ 8 h 16"/>
                  <a:gd name="T10" fmla="*/ 11 w 13"/>
                  <a:gd name="T11" fmla="*/ 4 h 16"/>
                  <a:gd name="T12" fmla="*/ 11 w 13"/>
                  <a:gd name="T13" fmla="*/ 4 h 16"/>
                  <a:gd name="T14" fmla="*/ 5 w 13"/>
                  <a:gd name="T15" fmla="*/ 4 h 16"/>
                  <a:gd name="T16" fmla="*/ 5 w 13"/>
                  <a:gd name="T17" fmla="*/ 4 h 16"/>
                  <a:gd name="T18" fmla="*/ 4 w 13"/>
                  <a:gd name="T19" fmla="*/ 1 h 16"/>
                  <a:gd name="T20" fmla="*/ 3 w 13"/>
                  <a:gd name="T21" fmla="*/ 0 h 16"/>
                  <a:gd name="T22" fmla="*/ 1 w 13"/>
                  <a:gd name="T23" fmla="*/ 0 h 16"/>
                  <a:gd name="T24" fmla="*/ 0 w 13"/>
                  <a:gd name="T25" fmla="*/ 2 h 16"/>
                  <a:gd name="T26" fmla="*/ 2 w 13"/>
                  <a:gd name="T27" fmla="*/ 4 h 16"/>
                  <a:gd name="T28" fmla="*/ 0 w 13"/>
                  <a:gd name="T29" fmla="*/ 6 h 16"/>
                  <a:gd name="T30" fmla="*/ 3 w 13"/>
                  <a:gd name="T31" fmla="*/ 8 h 16"/>
                  <a:gd name="T32" fmla="*/ 3 w 13"/>
                  <a:gd name="T33" fmla="*/ 8 h 16"/>
                  <a:gd name="T34" fmla="*/ 4 w 13"/>
                  <a:gd name="T35" fmla="*/ 13 h 16"/>
                  <a:gd name="T36" fmla="*/ 4 w 13"/>
                  <a:gd name="T37" fmla="*/ 13 h 16"/>
                  <a:gd name="T38" fmla="*/ 7 w 13"/>
                  <a:gd name="T39" fmla="*/ 11 h 16"/>
                  <a:gd name="T40" fmla="*/ 7 w 13"/>
                  <a:gd name="T41" fmla="*/ 10 h 16"/>
                  <a:gd name="T42" fmla="*/ 9 w 13"/>
                  <a:gd name="T43" fmla="*/ 10 h 16"/>
                  <a:gd name="T44" fmla="*/ 11 w 13"/>
                  <a:gd name="T45" fmla="*/ 16 h 16"/>
                  <a:gd name="T46" fmla="*/ 13 w 13"/>
                  <a:gd name="T47" fmla="*/ 11 h 16"/>
                  <a:gd name="T48" fmla="*/ 13 w 13"/>
                  <a:gd name="T49" fmla="*/ 11 h 16"/>
                  <a:gd name="T50" fmla="*/ 13 w 13"/>
                  <a:gd name="T51" fmla="*/ 11 h 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
                  <a:gd name="T79" fmla="*/ 0 h 16"/>
                  <a:gd name="T80" fmla="*/ 13 w 13"/>
                  <a:gd name="T81" fmla="*/ 16 h 1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 h="16">
                    <a:moveTo>
                      <a:pt x="13" y="11"/>
                    </a:moveTo>
                    <a:lnTo>
                      <a:pt x="11" y="8"/>
                    </a:lnTo>
                    <a:cubicBezTo>
                      <a:pt x="11" y="8"/>
                      <a:pt x="10" y="9"/>
                      <a:pt x="10" y="9"/>
                    </a:cubicBezTo>
                    <a:cubicBezTo>
                      <a:pt x="9" y="9"/>
                      <a:pt x="9" y="9"/>
                      <a:pt x="9" y="8"/>
                    </a:cubicBezTo>
                    <a:cubicBezTo>
                      <a:pt x="9" y="6"/>
                      <a:pt x="11" y="5"/>
                      <a:pt x="11" y="4"/>
                    </a:cubicBezTo>
                    <a:lnTo>
                      <a:pt x="5" y="4"/>
                    </a:lnTo>
                    <a:cubicBezTo>
                      <a:pt x="5" y="4"/>
                      <a:pt x="4" y="2"/>
                      <a:pt x="4" y="1"/>
                    </a:cubicBezTo>
                    <a:cubicBezTo>
                      <a:pt x="4" y="1"/>
                      <a:pt x="3" y="1"/>
                      <a:pt x="3" y="0"/>
                    </a:cubicBezTo>
                    <a:cubicBezTo>
                      <a:pt x="2" y="0"/>
                      <a:pt x="2" y="0"/>
                      <a:pt x="1" y="0"/>
                    </a:cubicBezTo>
                    <a:cubicBezTo>
                      <a:pt x="1" y="0"/>
                      <a:pt x="0" y="1"/>
                      <a:pt x="0" y="2"/>
                    </a:cubicBezTo>
                    <a:cubicBezTo>
                      <a:pt x="0" y="2"/>
                      <a:pt x="2" y="4"/>
                      <a:pt x="2" y="4"/>
                    </a:cubicBezTo>
                    <a:cubicBezTo>
                      <a:pt x="2" y="4"/>
                      <a:pt x="0" y="5"/>
                      <a:pt x="0" y="6"/>
                    </a:cubicBezTo>
                    <a:cubicBezTo>
                      <a:pt x="0" y="7"/>
                      <a:pt x="2" y="8"/>
                      <a:pt x="3" y="8"/>
                    </a:cubicBezTo>
                    <a:lnTo>
                      <a:pt x="4" y="13"/>
                    </a:lnTo>
                    <a:cubicBezTo>
                      <a:pt x="4" y="12"/>
                      <a:pt x="6" y="12"/>
                      <a:pt x="7" y="11"/>
                    </a:cubicBezTo>
                    <a:cubicBezTo>
                      <a:pt x="7" y="11"/>
                      <a:pt x="7" y="11"/>
                      <a:pt x="7" y="10"/>
                    </a:cubicBezTo>
                    <a:cubicBezTo>
                      <a:pt x="8" y="11"/>
                      <a:pt x="8" y="10"/>
                      <a:pt x="9" y="10"/>
                    </a:cubicBezTo>
                    <a:cubicBezTo>
                      <a:pt x="9" y="11"/>
                      <a:pt x="10" y="14"/>
                      <a:pt x="11" y="16"/>
                    </a:cubicBezTo>
                    <a:cubicBezTo>
                      <a:pt x="13" y="14"/>
                      <a:pt x="13" y="13"/>
                      <a:pt x="13" y="11"/>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77" name="Freeform 277"/>
              <p:cNvSpPr>
                <a:spLocks/>
              </p:cNvSpPr>
              <p:nvPr/>
            </p:nvSpPr>
            <p:spPr bwMode="auto">
              <a:xfrm>
                <a:off x="4475" y="2178"/>
                <a:ext cx="157" cy="321"/>
              </a:xfrm>
              <a:custGeom>
                <a:avLst/>
                <a:gdLst>
                  <a:gd name="T0" fmla="*/ 13 w 21"/>
                  <a:gd name="T1" fmla="*/ 5 h 42"/>
                  <a:gd name="T2" fmla="*/ 9 w 21"/>
                  <a:gd name="T3" fmla="*/ 10 h 42"/>
                  <a:gd name="T4" fmla="*/ 12 w 21"/>
                  <a:gd name="T5" fmla="*/ 15 h 42"/>
                  <a:gd name="T6" fmla="*/ 13 w 21"/>
                  <a:gd name="T7" fmla="*/ 17 h 42"/>
                  <a:gd name="T8" fmla="*/ 14 w 21"/>
                  <a:gd name="T9" fmla="*/ 18 h 42"/>
                  <a:gd name="T10" fmla="*/ 14 w 21"/>
                  <a:gd name="T11" fmla="*/ 18 h 42"/>
                  <a:gd name="T12" fmla="*/ 20 w 21"/>
                  <a:gd name="T13" fmla="*/ 24 h 42"/>
                  <a:gd name="T14" fmla="*/ 20 w 21"/>
                  <a:gd name="T15" fmla="*/ 24 h 42"/>
                  <a:gd name="T16" fmla="*/ 21 w 21"/>
                  <a:gd name="T17" fmla="*/ 31 h 42"/>
                  <a:gd name="T18" fmla="*/ 21 w 21"/>
                  <a:gd name="T19" fmla="*/ 34 h 42"/>
                  <a:gd name="T20" fmla="*/ 16 w 21"/>
                  <a:gd name="T21" fmla="*/ 38 h 42"/>
                  <a:gd name="T22" fmla="*/ 14 w 21"/>
                  <a:gd name="T23" fmla="*/ 38 h 42"/>
                  <a:gd name="T24" fmla="*/ 11 w 21"/>
                  <a:gd name="T25" fmla="*/ 42 h 42"/>
                  <a:gd name="T26" fmla="*/ 10 w 21"/>
                  <a:gd name="T27" fmla="*/ 40 h 42"/>
                  <a:gd name="T28" fmla="*/ 10 w 21"/>
                  <a:gd name="T29" fmla="*/ 37 h 42"/>
                  <a:gd name="T30" fmla="*/ 14 w 21"/>
                  <a:gd name="T31" fmla="*/ 36 h 42"/>
                  <a:gd name="T32" fmla="*/ 18 w 21"/>
                  <a:gd name="T33" fmla="*/ 30 h 42"/>
                  <a:gd name="T34" fmla="*/ 18 w 21"/>
                  <a:gd name="T35" fmla="*/ 30 h 42"/>
                  <a:gd name="T36" fmla="*/ 17 w 21"/>
                  <a:gd name="T37" fmla="*/ 26 h 42"/>
                  <a:gd name="T38" fmla="*/ 17 w 21"/>
                  <a:gd name="T39" fmla="*/ 26 h 42"/>
                  <a:gd name="T40" fmla="*/ 10 w 21"/>
                  <a:gd name="T41" fmla="*/ 15 h 42"/>
                  <a:gd name="T42" fmla="*/ 4 w 21"/>
                  <a:gd name="T43" fmla="*/ 8 h 42"/>
                  <a:gd name="T44" fmla="*/ 0 w 21"/>
                  <a:gd name="T45" fmla="*/ 3 h 42"/>
                  <a:gd name="T46" fmla="*/ 7 w 21"/>
                  <a:gd name="T47" fmla="*/ 0 h 42"/>
                  <a:gd name="T48" fmla="*/ 11 w 21"/>
                  <a:gd name="T49" fmla="*/ 2 h 42"/>
                  <a:gd name="T50" fmla="*/ 13 w 21"/>
                  <a:gd name="T51" fmla="*/ 5 h 42"/>
                  <a:gd name="T52" fmla="*/ 13 w 21"/>
                  <a:gd name="T53" fmla="*/ 5 h 42"/>
                  <a:gd name="T54" fmla="*/ 13 w 21"/>
                  <a:gd name="T55" fmla="*/ 5 h 4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
                  <a:gd name="T85" fmla="*/ 0 h 42"/>
                  <a:gd name="T86" fmla="*/ 21 w 21"/>
                  <a:gd name="T87" fmla="*/ 42 h 4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 h="42">
                    <a:moveTo>
                      <a:pt x="13" y="5"/>
                    </a:moveTo>
                    <a:cubicBezTo>
                      <a:pt x="13" y="5"/>
                      <a:pt x="11" y="6"/>
                      <a:pt x="9" y="10"/>
                    </a:cubicBezTo>
                    <a:cubicBezTo>
                      <a:pt x="8" y="10"/>
                      <a:pt x="10" y="15"/>
                      <a:pt x="12" y="15"/>
                    </a:cubicBezTo>
                    <a:cubicBezTo>
                      <a:pt x="12" y="15"/>
                      <a:pt x="13" y="17"/>
                      <a:pt x="13" y="17"/>
                    </a:cubicBezTo>
                    <a:cubicBezTo>
                      <a:pt x="13" y="18"/>
                      <a:pt x="14" y="18"/>
                      <a:pt x="14" y="18"/>
                    </a:cubicBezTo>
                    <a:lnTo>
                      <a:pt x="20" y="24"/>
                    </a:lnTo>
                    <a:cubicBezTo>
                      <a:pt x="20" y="26"/>
                      <a:pt x="21" y="28"/>
                      <a:pt x="21" y="31"/>
                    </a:cubicBezTo>
                    <a:cubicBezTo>
                      <a:pt x="21" y="32"/>
                      <a:pt x="21" y="33"/>
                      <a:pt x="21" y="34"/>
                    </a:cubicBezTo>
                    <a:cubicBezTo>
                      <a:pt x="19" y="35"/>
                      <a:pt x="17" y="37"/>
                      <a:pt x="16" y="38"/>
                    </a:cubicBezTo>
                    <a:cubicBezTo>
                      <a:pt x="16" y="37"/>
                      <a:pt x="15" y="38"/>
                      <a:pt x="14" y="38"/>
                    </a:cubicBezTo>
                    <a:cubicBezTo>
                      <a:pt x="14" y="39"/>
                      <a:pt x="12" y="42"/>
                      <a:pt x="11" y="42"/>
                    </a:cubicBezTo>
                    <a:cubicBezTo>
                      <a:pt x="10" y="42"/>
                      <a:pt x="10" y="41"/>
                      <a:pt x="10" y="40"/>
                    </a:cubicBezTo>
                    <a:cubicBezTo>
                      <a:pt x="10" y="39"/>
                      <a:pt x="10" y="39"/>
                      <a:pt x="10" y="37"/>
                    </a:cubicBezTo>
                    <a:cubicBezTo>
                      <a:pt x="12" y="37"/>
                      <a:pt x="12" y="36"/>
                      <a:pt x="14" y="36"/>
                    </a:cubicBezTo>
                    <a:cubicBezTo>
                      <a:pt x="14" y="34"/>
                      <a:pt x="16" y="31"/>
                      <a:pt x="18" y="30"/>
                    </a:cubicBezTo>
                    <a:lnTo>
                      <a:pt x="17" y="26"/>
                    </a:lnTo>
                    <a:cubicBezTo>
                      <a:pt x="17" y="20"/>
                      <a:pt x="13" y="18"/>
                      <a:pt x="10" y="15"/>
                    </a:cubicBezTo>
                    <a:cubicBezTo>
                      <a:pt x="8" y="13"/>
                      <a:pt x="5" y="10"/>
                      <a:pt x="4" y="8"/>
                    </a:cubicBezTo>
                    <a:cubicBezTo>
                      <a:pt x="3" y="6"/>
                      <a:pt x="1" y="4"/>
                      <a:pt x="0" y="3"/>
                    </a:cubicBezTo>
                    <a:cubicBezTo>
                      <a:pt x="3" y="2"/>
                      <a:pt x="6" y="2"/>
                      <a:pt x="7" y="0"/>
                    </a:cubicBezTo>
                    <a:cubicBezTo>
                      <a:pt x="8" y="1"/>
                      <a:pt x="10" y="2"/>
                      <a:pt x="11" y="2"/>
                    </a:cubicBezTo>
                    <a:cubicBezTo>
                      <a:pt x="12" y="3"/>
                      <a:pt x="12" y="3"/>
                      <a:pt x="13" y="5"/>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78" name="Freeform 278"/>
              <p:cNvSpPr>
                <a:spLocks/>
              </p:cNvSpPr>
              <p:nvPr/>
            </p:nvSpPr>
            <p:spPr bwMode="auto">
              <a:xfrm>
                <a:off x="4452" y="2202"/>
                <a:ext cx="152" cy="184"/>
              </a:xfrm>
              <a:custGeom>
                <a:avLst/>
                <a:gdLst>
                  <a:gd name="T0" fmla="*/ 5 w 21"/>
                  <a:gd name="T1" fmla="*/ 0 h 24"/>
                  <a:gd name="T2" fmla="*/ 2 w 21"/>
                  <a:gd name="T3" fmla="*/ 2 h 24"/>
                  <a:gd name="T4" fmla="*/ 0 w 21"/>
                  <a:gd name="T5" fmla="*/ 7 h 24"/>
                  <a:gd name="T6" fmla="*/ 0 w 21"/>
                  <a:gd name="T7" fmla="*/ 7 h 24"/>
                  <a:gd name="T8" fmla="*/ 0 w 21"/>
                  <a:gd name="T9" fmla="*/ 6 h 24"/>
                  <a:gd name="T10" fmla="*/ 0 w 21"/>
                  <a:gd name="T11" fmla="*/ 6 h 24"/>
                  <a:gd name="T12" fmla="*/ 3 w 21"/>
                  <a:gd name="T13" fmla="*/ 8 h 24"/>
                  <a:gd name="T14" fmla="*/ 4 w 21"/>
                  <a:gd name="T15" fmla="*/ 14 h 24"/>
                  <a:gd name="T16" fmla="*/ 6 w 21"/>
                  <a:gd name="T17" fmla="*/ 12 h 24"/>
                  <a:gd name="T18" fmla="*/ 7 w 21"/>
                  <a:gd name="T19" fmla="*/ 13 h 24"/>
                  <a:gd name="T20" fmla="*/ 9 w 21"/>
                  <a:gd name="T21" fmla="*/ 11 h 24"/>
                  <a:gd name="T22" fmla="*/ 11 w 21"/>
                  <a:gd name="T23" fmla="*/ 13 h 24"/>
                  <a:gd name="T24" fmla="*/ 16 w 21"/>
                  <a:gd name="T25" fmla="*/ 22 h 24"/>
                  <a:gd name="T26" fmla="*/ 15 w 21"/>
                  <a:gd name="T27" fmla="*/ 23 h 24"/>
                  <a:gd name="T28" fmla="*/ 17 w 21"/>
                  <a:gd name="T29" fmla="*/ 24 h 24"/>
                  <a:gd name="T30" fmla="*/ 21 w 21"/>
                  <a:gd name="T31" fmla="*/ 23 h 24"/>
                  <a:gd name="T32" fmla="*/ 14 w 21"/>
                  <a:gd name="T33" fmla="*/ 12 h 24"/>
                  <a:gd name="T34" fmla="*/ 8 w 21"/>
                  <a:gd name="T35" fmla="*/ 5 h 24"/>
                  <a:gd name="T36" fmla="*/ 5 w 21"/>
                  <a:gd name="T37" fmla="*/ 0 h 24"/>
                  <a:gd name="T38" fmla="*/ 5 w 21"/>
                  <a:gd name="T39" fmla="*/ 0 h 24"/>
                  <a:gd name="T40" fmla="*/ 5 w 21"/>
                  <a:gd name="T41" fmla="*/ 0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24"/>
                  <a:gd name="T65" fmla="*/ 21 w 21"/>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24">
                    <a:moveTo>
                      <a:pt x="5" y="0"/>
                    </a:moveTo>
                    <a:cubicBezTo>
                      <a:pt x="4" y="0"/>
                      <a:pt x="3" y="2"/>
                      <a:pt x="2" y="2"/>
                    </a:cubicBezTo>
                    <a:cubicBezTo>
                      <a:pt x="1" y="3"/>
                      <a:pt x="0" y="5"/>
                      <a:pt x="0" y="7"/>
                    </a:cubicBezTo>
                    <a:lnTo>
                      <a:pt x="0" y="6"/>
                    </a:lnTo>
                    <a:cubicBezTo>
                      <a:pt x="1" y="7"/>
                      <a:pt x="2" y="8"/>
                      <a:pt x="3" y="8"/>
                    </a:cubicBezTo>
                    <a:cubicBezTo>
                      <a:pt x="3" y="10"/>
                      <a:pt x="3" y="14"/>
                      <a:pt x="4" y="14"/>
                    </a:cubicBezTo>
                    <a:cubicBezTo>
                      <a:pt x="5" y="14"/>
                      <a:pt x="5" y="12"/>
                      <a:pt x="6" y="12"/>
                    </a:cubicBezTo>
                    <a:cubicBezTo>
                      <a:pt x="7" y="12"/>
                      <a:pt x="7" y="13"/>
                      <a:pt x="7" y="13"/>
                    </a:cubicBezTo>
                    <a:cubicBezTo>
                      <a:pt x="8" y="13"/>
                      <a:pt x="8" y="11"/>
                      <a:pt x="9" y="11"/>
                    </a:cubicBezTo>
                    <a:cubicBezTo>
                      <a:pt x="11" y="11"/>
                      <a:pt x="11" y="12"/>
                      <a:pt x="11" y="13"/>
                    </a:cubicBezTo>
                    <a:cubicBezTo>
                      <a:pt x="13" y="15"/>
                      <a:pt x="16" y="18"/>
                      <a:pt x="16" y="22"/>
                    </a:cubicBezTo>
                    <a:cubicBezTo>
                      <a:pt x="16" y="22"/>
                      <a:pt x="15" y="23"/>
                      <a:pt x="15" y="23"/>
                    </a:cubicBezTo>
                    <a:cubicBezTo>
                      <a:pt x="16" y="23"/>
                      <a:pt x="16" y="24"/>
                      <a:pt x="17" y="24"/>
                    </a:cubicBezTo>
                    <a:cubicBezTo>
                      <a:pt x="18" y="22"/>
                      <a:pt x="19" y="23"/>
                      <a:pt x="21" y="23"/>
                    </a:cubicBezTo>
                    <a:cubicBezTo>
                      <a:pt x="21" y="17"/>
                      <a:pt x="17" y="15"/>
                      <a:pt x="14" y="12"/>
                    </a:cubicBezTo>
                    <a:cubicBezTo>
                      <a:pt x="12" y="10"/>
                      <a:pt x="9" y="7"/>
                      <a:pt x="8" y="5"/>
                    </a:cubicBezTo>
                    <a:cubicBezTo>
                      <a:pt x="7" y="3"/>
                      <a:pt x="5" y="2"/>
                      <a:pt x="5" y="0"/>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79" name="Freeform 279"/>
              <p:cNvSpPr>
                <a:spLocks/>
              </p:cNvSpPr>
              <p:nvPr/>
            </p:nvSpPr>
            <p:spPr bwMode="auto">
              <a:xfrm>
                <a:off x="4514" y="2370"/>
                <a:ext cx="94" cy="94"/>
              </a:xfrm>
              <a:custGeom>
                <a:avLst/>
                <a:gdLst>
                  <a:gd name="T0" fmla="*/ 5 w 13"/>
                  <a:gd name="T1" fmla="*/ 1 h 12"/>
                  <a:gd name="T2" fmla="*/ 8 w 13"/>
                  <a:gd name="T3" fmla="*/ 2 h 12"/>
                  <a:gd name="T4" fmla="*/ 12 w 13"/>
                  <a:gd name="T5" fmla="*/ 1 h 12"/>
                  <a:gd name="T6" fmla="*/ 12 w 13"/>
                  <a:gd name="T7" fmla="*/ 1 h 12"/>
                  <a:gd name="T8" fmla="*/ 13 w 13"/>
                  <a:gd name="T9" fmla="*/ 5 h 12"/>
                  <a:gd name="T10" fmla="*/ 13 w 13"/>
                  <a:gd name="T11" fmla="*/ 5 h 12"/>
                  <a:gd name="T12" fmla="*/ 9 w 13"/>
                  <a:gd name="T13" fmla="*/ 11 h 12"/>
                  <a:gd name="T14" fmla="*/ 5 w 13"/>
                  <a:gd name="T15" fmla="*/ 12 h 12"/>
                  <a:gd name="T16" fmla="*/ 1 w 13"/>
                  <a:gd name="T17" fmla="*/ 10 h 12"/>
                  <a:gd name="T18" fmla="*/ 2 w 13"/>
                  <a:gd name="T19" fmla="*/ 9 h 12"/>
                  <a:gd name="T20" fmla="*/ 0 w 13"/>
                  <a:gd name="T21" fmla="*/ 3 h 12"/>
                  <a:gd name="T22" fmla="*/ 3 w 13"/>
                  <a:gd name="T23" fmla="*/ 1 h 12"/>
                  <a:gd name="T24" fmla="*/ 5 w 13"/>
                  <a:gd name="T25" fmla="*/ 1 h 12"/>
                  <a:gd name="T26" fmla="*/ 5 w 13"/>
                  <a:gd name="T27" fmla="*/ 1 h 12"/>
                  <a:gd name="T28" fmla="*/ 5 w 13"/>
                  <a:gd name="T29" fmla="*/ 1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12"/>
                  <a:gd name="T47" fmla="*/ 13 w 13"/>
                  <a:gd name="T48" fmla="*/ 12 h 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12">
                    <a:moveTo>
                      <a:pt x="5" y="1"/>
                    </a:moveTo>
                    <a:cubicBezTo>
                      <a:pt x="7" y="2"/>
                      <a:pt x="7" y="2"/>
                      <a:pt x="8" y="2"/>
                    </a:cubicBezTo>
                    <a:cubicBezTo>
                      <a:pt x="9" y="0"/>
                      <a:pt x="10" y="1"/>
                      <a:pt x="12" y="1"/>
                    </a:cubicBezTo>
                    <a:lnTo>
                      <a:pt x="13" y="5"/>
                    </a:lnTo>
                    <a:cubicBezTo>
                      <a:pt x="11" y="6"/>
                      <a:pt x="9" y="9"/>
                      <a:pt x="9" y="11"/>
                    </a:cubicBezTo>
                    <a:cubicBezTo>
                      <a:pt x="7" y="11"/>
                      <a:pt x="7" y="12"/>
                      <a:pt x="5" y="12"/>
                    </a:cubicBezTo>
                    <a:cubicBezTo>
                      <a:pt x="4" y="12"/>
                      <a:pt x="1" y="12"/>
                      <a:pt x="1" y="10"/>
                    </a:cubicBezTo>
                    <a:cubicBezTo>
                      <a:pt x="1" y="10"/>
                      <a:pt x="2" y="10"/>
                      <a:pt x="2" y="9"/>
                    </a:cubicBezTo>
                    <a:cubicBezTo>
                      <a:pt x="2" y="7"/>
                      <a:pt x="0" y="6"/>
                      <a:pt x="0" y="3"/>
                    </a:cubicBezTo>
                    <a:cubicBezTo>
                      <a:pt x="0" y="2"/>
                      <a:pt x="2" y="1"/>
                      <a:pt x="3" y="1"/>
                    </a:cubicBezTo>
                    <a:cubicBezTo>
                      <a:pt x="3" y="1"/>
                      <a:pt x="4" y="1"/>
                      <a:pt x="5" y="1"/>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80" name="Freeform 280"/>
              <p:cNvSpPr>
                <a:spLocks/>
              </p:cNvSpPr>
              <p:nvPr/>
            </p:nvSpPr>
            <p:spPr bwMode="auto">
              <a:xfrm>
                <a:off x="4804" y="1850"/>
                <a:ext cx="66" cy="94"/>
              </a:xfrm>
              <a:custGeom>
                <a:avLst/>
                <a:gdLst>
                  <a:gd name="T0" fmla="*/ 0 w 9"/>
                  <a:gd name="T1" fmla="*/ 2 h 12"/>
                  <a:gd name="T2" fmla="*/ 3 w 9"/>
                  <a:gd name="T3" fmla="*/ 0 h 12"/>
                  <a:gd name="T4" fmla="*/ 7 w 9"/>
                  <a:gd name="T5" fmla="*/ 3 h 12"/>
                  <a:gd name="T6" fmla="*/ 9 w 9"/>
                  <a:gd name="T7" fmla="*/ 8 h 12"/>
                  <a:gd name="T8" fmla="*/ 4 w 9"/>
                  <a:gd name="T9" fmla="*/ 11 h 12"/>
                  <a:gd name="T10" fmla="*/ 3 w 9"/>
                  <a:gd name="T11" fmla="*/ 7 h 12"/>
                  <a:gd name="T12" fmla="*/ 0 w 9"/>
                  <a:gd name="T13" fmla="*/ 4 h 12"/>
                  <a:gd name="T14" fmla="*/ 0 w 9"/>
                  <a:gd name="T15" fmla="*/ 2 h 12"/>
                  <a:gd name="T16" fmla="*/ 0 w 9"/>
                  <a:gd name="T17" fmla="*/ 2 h 12"/>
                  <a:gd name="T18" fmla="*/ 0 w 9"/>
                  <a:gd name="T19" fmla="*/ 2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2"/>
                  <a:gd name="T32" fmla="*/ 9 w 9"/>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2">
                    <a:moveTo>
                      <a:pt x="0" y="2"/>
                    </a:moveTo>
                    <a:cubicBezTo>
                      <a:pt x="1" y="0"/>
                      <a:pt x="3" y="0"/>
                      <a:pt x="3" y="0"/>
                    </a:cubicBezTo>
                    <a:cubicBezTo>
                      <a:pt x="4" y="1"/>
                      <a:pt x="6" y="3"/>
                      <a:pt x="7" y="3"/>
                    </a:cubicBezTo>
                    <a:cubicBezTo>
                      <a:pt x="8" y="5"/>
                      <a:pt x="9" y="6"/>
                      <a:pt x="9" y="8"/>
                    </a:cubicBezTo>
                    <a:cubicBezTo>
                      <a:pt x="9" y="12"/>
                      <a:pt x="5" y="9"/>
                      <a:pt x="4" y="11"/>
                    </a:cubicBezTo>
                    <a:cubicBezTo>
                      <a:pt x="2" y="11"/>
                      <a:pt x="3" y="8"/>
                      <a:pt x="3" y="7"/>
                    </a:cubicBezTo>
                    <a:cubicBezTo>
                      <a:pt x="2" y="5"/>
                      <a:pt x="0" y="5"/>
                      <a:pt x="0" y="4"/>
                    </a:cubicBezTo>
                    <a:cubicBezTo>
                      <a:pt x="0" y="3"/>
                      <a:pt x="0" y="3"/>
                      <a:pt x="0" y="2"/>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81" name="Freeform 281"/>
              <p:cNvSpPr>
                <a:spLocks/>
              </p:cNvSpPr>
              <p:nvPr/>
            </p:nvSpPr>
            <p:spPr bwMode="auto">
              <a:xfrm>
                <a:off x="4659" y="2523"/>
                <a:ext cx="160" cy="152"/>
              </a:xfrm>
              <a:custGeom>
                <a:avLst/>
                <a:gdLst>
                  <a:gd name="T0" fmla="*/ 20 w 22"/>
                  <a:gd name="T1" fmla="*/ 10 h 20"/>
                  <a:gd name="T2" fmla="*/ 17 w 22"/>
                  <a:gd name="T3" fmla="*/ 9 h 20"/>
                  <a:gd name="T4" fmla="*/ 15 w 22"/>
                  <a:gd name="T5" fmla="*/ 11 h 20"/>
                  <a:gd name="T6" fmla="*/ 12 w 22"/>
                  <a:gd name="T7" fmla="*/ 17 h 20"/>
                  <a:gd name="T8" fmla="*/ 11 w 22"/>
                  <a:gd name="T9" fmla="*/ 18 h 20"/>
                  <a:gd name="T10" fmla="*/ 11 w 22"/>
                  <a:gd name="T11" fmla="*/ 18 h 20"/>
                  <a:gd name="T12" fmla="*/ 10 w 22"/>
                  <a:gd name="T13" fmla="*/ 18 h 20"/>
                  <a:gd name="T14" fmla="*/ 10 w 22"/>
                  <a:gd name="T15" fmla="*/ 18 h 20"/>
                  <a:gd name="T16" fmla="*/ 7 w 22"/>
                  <a:gd name="T17" fmla="*/ 18 h 20"/>
                  <a:gd name="T18" fmla="*/ 2 w 22"/>
                  <a:gd name="T19" fmla="*/ 20 h 20"/>
                  <a:gd name="T20" fmla="*/ 0 w 22"/>
                  <a:gd name="T21" fmla="*/ 16 h 20"/>
                  <a:gd name="T22" fmla="*/ 2 w 22"/>
                  <a:gd name="T23" fmla="*/ 17 h 20"/>
                  <a:gd name="T24" fmla="*/ 3 w 22"/>
                  <a:gd name="T25" fmla="*/ 14 h 20"/>
                  <a:gd name="T26" fmla="*/ 9 w 22"/>
                  <a:gd name="T27" fmla="*/ 9 h 20"/>
                  <a:gd name="T28" fmla="*/ 10 w 22"/>
                  <a:gd name="T29" fmla="*/ 7 h 20"/>
                  <a:gd name="T30" fmla="*/ 10 w 22"/>
                  <a:gd name="T31" fmla="*/ 7 h 20"/>
                  <a:gd name="T32" fmla="*/ 13 w 22"/>
                  <a:gd name="T33" fmla="*/ 10 h 20"/>
                  <a:gd name="T34" fmla="*/ 13 w 22"/>
                  <a:gd name="T35" fmla="*/ 7 h 20"/>
                  <a:gd name="T36" fmla="*/ 17 w 22"/>
                  <a:gd name="T37" fmla="*/ 0 h 20"/>
                  <a:gd name="T38" fmla="*/ 22 w 22"/>
                  <a:gd name="T39" fmla="*/ 7 h 20"/>
                  <a:gd name="T40" fmla="*/ 20 w 22"/>
                  <a:gd name="T41" fmla="*/ 8 h 20"/>
                  <a:gd name="T42" fmla="*/ 20 w 22"/>
                  <a:gd name="T43" fmla="*/ 10 h 20"/>
                  <a:gd name="T44" fmla="*/ 20 w 22"/>
                  <a:gd name="T45" fmla="*/ 10 h 20"/>
                  <a:gd name="T46" fmla="*/ 20 w 22"/>
                  <a:gd name="T47" fmla="*/ 10 h 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
                  <a:gd name="T73" fmla="*/ 0 h 20"/>
                  <a:gd name="T74" fmla="*/ 22 w 22"/>
                  <a:gd name="T75" fmla="*/ 20 h 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 h="20">
                    <a:moveTo>
                      <a:pt x="20" y="10"/>
                    </a:moveTo>
                    <a:cubicBezTo>
                      <a:pt x="19" y="10"/>
                      <a:pt x="17" y="9"/>
                      <a:pt x="17" y="9"/>
                    </a:cubicBezTo>
                    <a:cubicBezTo>
                      <a:pt x="16" y="9"/>
                      <a:pt x="15" y="10"/>
                      <a:pt x="15" y="11"/>
                    </a:cubicBezTo>
                    <a:cubicBezTo>
                      <a:pt x="15" y="13"/>
                      <a:pt x="14" y="16"/>
                      <a:pt x="12" y="17"/>
                    </a:cubicBezTo>
                    <a:cubicBezTo>
                      <a:pt x="12" y="17"/>
                      <a:pt x="11" y="17"/>
                      <a:pt x="11" y="18"/>
                    </a:cubicBezTo>
                    <a:lnTo>
                      <a:pt x="10" y="18"/>
                    </a:lnTo>
                    <a:cubicBezTo>
                      <a:pt x="9" y="18"/>
                      <a:pt x="8" y="18"/>
                      <a:pt x="7" y="18"/>
                    </a:cubicBezTo>
                    <a:cubicBezTo>
                      <a:pt x="6" y="19"/>
                      <a:pt x="4" y="20"/>
                      <a:pt x="2" y="20"/>
                    </a:cubicBezTo>
                    <a:cubicBezTo>
                      <a:pt x="1" y="20"/>
                      <a:pt x="0" y="17"/>
                      <a:pt x="0" y="16"/>
                    </a:cubicBezTo>
                    <a:cubicBezTo>
                      <a:pt x="0" y="16"/>
                      <a:pt x="1" y="17"/>
                      <a:pt x="2" y="17"/>
                    </a:cubicBezTo>
                    <a:cubicBezTo>
                      <a:pt x="2" y="16"/>
                      <a:pt x="2" y="15"/>
                      <a:pt x="3" y="14"/>
                    </a:cubicBezTo>
                    <a:cubicBezTo>
                      <a:pt x="3" y="11"/>
                      <a:pt x="9" y="12"/>
                      <a:pt x="9" y="9"/>
                    </a:cubicBezTo>
                    <a:cubicBezTo>
                      <a:pt x="9" y="9"/>
                      <a:pt x="10" y="7"/>
                      <a:pt x="10" y="7"/>
                    </a:cubicBezTo>
                    <a:cubicBezTo>
                      <a:pt x="9" y="8"/>
                      <a:pt x="10" y="7"/>
                      <a:pt x="10" y="7"/>
                    </a:cubicBezTo>
                    <a:cubicBezTo>
                      <a:pt x="10" y="7"/>
                      <a:pt x="10" y="11"/>
                      <a:pt x="13" y="10"/>
                    </a:cubicBezTo>
                    <a:cubicBezTo>
                      <a:pt x="15" y="11"/>
                      <a:pt x="14" y="9"/>
                      <a:pt x="13" y="7"/>
                    </a:cubicBezTo>
                    <a:cubicBezTo>
                      <a:pt x="15" y="5"/>
                      <a:pt x="15" y="2"/>
                      <a:pt x="17" y="0"/>
                    </a:cubicBezTo>
                    <a:cubicBezTo>
                      <a:pt x="17" y="4"/>
                      <a:pt x="21" y="4"/>
                      <a:pt x="22" y="7"/>
                    </a:cubicBezTo>
                    <a:cubicBezTo>
                      <a:pt x="21" y="8"/>
                      <a:pt x="21" y="7"/>
                      <a:pt x="20" y="8"/>
                    </a:cubicBezTo>
                    <a:cubicBezTo>
                      <a:pt x="20" y="8"/>
                      <a:pt x="20" y="9"/>
                      <a:pt x="20" y="10"/>
                    </a:cubicBezTo>
                  </a:path>
                </a:pathLst>
              </a:custGeom>
              <a:solidFill>
                <a:srgbClr val="002967"/>
              </a:solidFill>
              <a:ln w="1905">
                <a:solidFill>
                  <a:sysClr val="window" lastClr="FFFFFF">
                    <a:lumMod val="85000"/>
                  </a:sysClr>
                </a:solidFill>
                <a:round/>
                <a:headEnd/>
                <a:tailEnd/>
              </a:ln>
            </p:spPr>
            <p:txBody>
              <a:bodyPr anchor="ctr"/>
              <a:lstStyle/>
              <a:p>
                <a:pPr>
                  <a:defRPr/>
                </a:pPr>
                <a:endParaRPr lang="en-US" altLang="en-US" sz="800" kern="0" dirty="0">
                  <a:latin typeface="Trebuchet MS" panose="020B0603020202020204" pitchFamily="34" charset="0"/>
                  <a:cs typeface="Calibri" panose="020F0502020204030204" pitchFamily="34" charset="0"/>
                </a:endParaRPr>
              </a:p>
            </p:txBody>
          </p:sp>
          <p:sp>
            <p:nvSpPr>
              <p:cNvPr id="282" name="Freeform 282"/>
              <p:cNvSpPr>
                <a:spLocks/>
              </p:cNvSpPr>
              <p:nvPr/>
            </p:nvSpPr>
            <p:spPr bwMode="auto">
              <a:xfrm>
                <a:off x="4475" y="2550"/>
                <a:ext cx="74" cy="110"/>
              </a:xfrm>
              <a:custGeom>
                <a:avLst/>
                <a:gdLst>
                  <a:gd name="T0" fmla="*/ 6 w 10"/>
                  <a:gd name="T1" fmla="*/ 1 h 14"/>
                  <a:gd name="T2" fmla="*/ 8 w 10"/>
                  <a:gd name="T3" fmla="*/ 3 h 14"/>
                  <a:gd name="T4" fmla="*/ 8 w 10"/>
                  <a:gd name="T5" fmla="*/ 3 h 14"/>
                  <a:gd name="T6" fmla="*/ 8 w 10"/>
                  <a:gd name="T7" fmla="*/ 8 h 14"/>
                  <a:gd name="T8" fmla="*/ 8 w 10"/>
                  <a:gd name="T9" fmla="*/ 8 h 14"/>
                  <a:gd name="T10" fmla="*/ 10 w 10"/>
                  <a:gd name="T11" fmla="*/ 12 h 14"/>
                  <a:gd name="T12" fmla="*/ 10 w 10"/>
                  <a:gd name="T13" fmla="*/ 12 h 14"/>
                  <a:gd name="T14" fmla="*/ 10 w 10"/>
                  <a:gd name="T15" fmla="*/ 14 h 14"/>
                  <a:gd name="T16" fmla="*/ 10 w 10"/>
                  <a:gd name="T17" fmla="*/ 14 h 14"/>
                  <a:gd name="T18" fmla="*/ 7 w 10"/>
                  <a:gd name="T19" fmla="*/ 14 h 14"/>
                  <a:gd name="T20" fmla="*/ 2 w 10"/>
                  <a:gd name="T21" fmla="*/ 8 h 14"/>
                  <a:gd name="T22" fmla="*/ 0 w 10"/>
                  <a:gd name="T23" fmla="*/ 5 h 14"/>
                  <a:gd name="T24" fmla="*/ 0 w 10"/>
                  <a:gd name="T25" fmla="*/ 4 h 14"/>
                  <a:gd name="T26" fmla="*/ 0 w 10"/>
                  <a:gd name="T27" fmla="*/ 0 h 14"/>
                  <a:gd name="T28" fmla="*/ 3 w 10"/>
                  <a:gd name="T29" fmla="*/ 2 h 14"/>
                  <a:gd name="T30" fmla="*/ 6 w 10"/>
                  <a:gd name="T31" fmla="*/ 1 h 14"/>
                  <a:gd name="T32" fmla="*/ 6 w 10"/>
                  <a:gd name="T33" fmla="*/ 1 h 14"/>
                  <a:gd name="T34" fmla="*/ 6 w 10"/>
                  <a:gd name="T35" fmla="*/ 1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4"/>
                  <a:gd name="T56" fmla="*/ 10 w 10"/>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4">
                    <a:moveTo>
                      <a:pt x="6" y="1"/>
                    </a:moveTo>
                    <a:cubicBezTo>
                      <a:pt x="7" y="2"/>
                      <a:pt x="7" y="3"/>
                      <a:pt x="8" y="3"/>
                    </a:cubicBezTo>
                    <a:lnTo>
                      <a:pt x="8" y="8"/>
                    </a:lnTo>
                    <a:cubicBezTo>
                      <a:pt x="8" y="11"/>
                      <a:pt x="9" y="11"/>
                      <a:pt x="10" y="12"/>
                    </a:cubicBezTo>
                    <a:lnTo>
                      <a:pt x="10" y="14"/>
                    </a:lnTo>
                    <a:cubicBezTo>
                      <a:pt x="9" y="14"/>
                      <a:pt x="8" y="14"/>
                      <a:pt x="7" y="14"/>
                    </a:cubicBezTo>
                    <a:cubicBezTo>
                      <a:pt x="5" y="12"/>
                      <a:pt x="3" y="10"/>
                      <a:pt x="2" y="8"/>
                    </a:cubicBezTo>
                    <a:cubicBezTo>
                      <a:pt x="1" y="7"/>
                      <a:pt x="0" y="7"/>
                      <a:pt x="0" y="5"/>
                    </a:cubicBezTo>
                    <a:cubicBezTo>
                      <a:pt x="0" y="5"/>
                      <a:pt x="0" y="4"/>
                      <a:pt x="0" y="4"/>
                    </a:cubicBezTo>
                    <a:cubicBezTo>
                      <a:pt x="0" y="3"/>
                      <a:pt x="0" y="1"/>
                      <a:pt x="0" y="0"/>
                    </a:cubicBezTo>
                    <a:cubicBezTo>
                      <a:pt x="2" y="0"/>
                      <a:pt x="2" y="2"/>
                      <a:pt x="3" y="2"/>
                    </a:cubicBezTo>
                    <a:cubicBezTo>
                      <a:pt x="4" y="2"/>
                      <a:pt x="5" y="1"/>
                      <a:pt x="6" y="1"/>
                    </a:cubicBezTo>
                  </a:path>
                </a:pathLst>
              </a:custGeom>
              <a:solidFill>
                <a:srgbClr val="002967"/>
              </a:solidFill>
              <a:ln w="1905">
                <a:solidFill>
                  <a:sysClr val="window" lastClr="FFFFFF">
                    <a:lumMod val="85000"/>
                  </a:sysClr>
                </a:solidFill>
                <a:round/>
                <a:headEnd/>
                <a:tailEnd/>
              </a:ln>
            </p:spPr>
            <p:txBody>
              <a:bodyPr anchor="ctr"/>
              <a:lstStyle/>
              <a:p>
                <a:pPr>
                  <a:defRPr/>
                </a:pPr>
                <a:endParaRPr lang="en-US" altLang="en-US" sz="800" kern="0" dirty="0">
                  <a:latin typeface="Trebuchet MS" panose="020B0603020202020204" pitchFamily="34" charset="0"/>
                  <a:cs typeface="Calibri" panose="020F0502020204030204" pitchFamily="34" charset="0"/>
                </a:endParaRPr>
              </a:p>
            </p:txBody>
          </p:sp>
          <p:sp>
            <p:nvSpPr>
              <p:cNvPr id="283" name="Freeform 283"/>
              <p:cNvSpPr>
                <a:spLocks/>
              </p:cNvSpPr>
              <p:nvPr/>
            </p:nvSpPr>
            <p:spPr bwMode="auto">
              <a:xfrm>
                <a:off x="5219" y="2746"/>
                <a:ext cx="168" cy="172"/>
              </a:xfrm>
              <a:custGeom>
                <a:avLst/>
                <a:gdLst>
                  <a:gd name="T0" fmla="*/ 0 w 23"/>
                  <a:gd name="T1" fmla="*/ 0 h 23"/>
                  <a:gd name="T2" fmla="*/ 13 w 23"/>
                  <a:gd name="T3" fmla="*/ 6 h 23"/>
                  <a:gd name="T4" fmla="*/ 13 w 23"/>
                  <a:gd name="T5" fmla="*/ 8 h 23"/>
                  <a:gd name="T6" fmla="*/ 17 w 23"/>
                  <a:gd name="T7" fmla="*/ 12 h 23"/>
                  <a:gd name="T8" fmla="*/ 16 w 23"/>
                  <a:gd name="T9" fmla="*/ 12 h 23"/>
                  <a:gd name="T10" fmla="*/ 16 w 23"/>
                  <a:gd name="T11" fmla="*/ 13 h 23"/>
                  <a:gd name="T12" fmla="*/ 20 w 23"/>
                  <a:gd name="T13" fmla="*/ 18 h 23"/>
                  <a:gd name="T14" fmla="*/ 22 w 23"/>
                  <a:gd name="T15" fmla="*/ 21 h 23"/>
                  <a:gd name="T16" fmla="*/ 23 w 23"/>
                  <a:gd name="T17" fmla="*/ 21 h 23"/>
                  <a:gd name="T18" fmla="*/ 22 w 23"/>
                  <a:gd name="T19" fmla="*/ 23 h 23"/>
                  <a:gd name="T20" fmla="*/ 8 w 23"/>
                  <a:gd name="T21" fmla="*/ 14 h 23"/>
                  <a:gd name="T22" fmla="*/ 5 w 23"/>
                  <a:gd name="T23" fmla="*/ 16 h 23"/>
                  <a:gd name="T24" fmla="*/ 6 w 23"/>
                  <a:gd name="T25" fmla="*/ 17 h 23"/>
                  <a:gd name="T26" fmla="*/ 5 w 23"/>
                  <a:gd name="T27" fmla="*/ 19 h 23"/>
                  <a:gd name="T28" fmla="*/ 5 w 23"/>
                  <a:gd name="T29" fmla="*/ 19 h 23"/>
                  <a:gd name="T30" fmla="*/ 4 w 23"/>
                  <a:gd name="T31" fmla="*/ 19 h 23"/>
                  <a:gd name="T32" fmla="*/ 4 w 23"/>
                  <a:gd name="T33" fmla="*/ 19 h 23"/>
                  <a:gd name="T34" fmla="*/ 0 w 23"/>
                  <a:gd name="T35" fmla="*/ 19 h 23"/>
                  <a:gd name="T36" fmla="*/ 0 w 23"/>
                  <a:gd name="T37" fmla="*/ 19 h 23"/>
                  <a:gd name="T38" fmla="*/ 0 w 23"/>
                  <a:gd name="T39" fmla="*/ 12 h 23"/>
                  <a:gd name="T40" fmla="*/ 0 w 23"/>
                  <a:gd name="T41" fmla="*/ 11 h 23"/>
                  <a:gd name="T42" fmla="*/ 0 w 23"/>
                  <a:gd name="T43" fmla="*/ 10 h 23"/>
                  <a:gd name="T44" fmla="*/ 0 w 23"/>
                  <a:gd name="T45" fmla="*/ 0 h 23"/>
                  <a:gd name="T46" fmla="*/ 0 w 23"/>
                  <a:gd name="T47" fmla="*/ 0 h 23"/>
                  <a:gd name="T48" fmla="*/ 0 w 23"/>
                  <a:gd name="T49" fmla="*/ 0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
                  <a:gd name="T76" fmla="*/ 0 h 23"/>
                  <a:gd name="T77" fmla="*/ 23 w 23"/>
                  <a:gd name="T78" fmla="*/ 23 h 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 h="23">
                    <a:moveTo>
                      <a:pt x="0" y="0"/>
                    </a:moveTo>
                    <a:cubicBezTo>
                      <a:pt x="10" y="2"/>
                      <a:pt x="8" y="4"/>
                      <a:pt x="13" y="6"/>
                    </a:cubicBezTo>
                    <a:cubicBezTo>
                      <a:pt x="12" y="8"/>
                      <a:pt x="13" y="7"/>
                      <a:pt x="13" y="8"/>
                    </a:cubicBezTo>
                    <a:cubicBezTo>
                      <a:pt x="13" y="8"/>
                      <a:pt x="17" y="11"/>
                      <a:pt x="17" y="12"/>
                    </a:cubicBezTo>
                    <a:cubicBezTo>
                      <a:pt x="17" y="12"/>
                      <a:pt x="16" y="12"/>
                      <a:pt x="16" y="12"/>
                    </a:cubicBezTo>
                    <a:cubicBezTo>
                      <a:pt x="16" y="12"/>
                      <a:pt x="16" y="13"/>
                      <a:pt x="16" y="13"/>
                    </a:cubicBezTo>
                    <a:cubicBezTo>
                      <a:pt x="16" y="15"/>
                      <a:pt x="18" y="18"/>
                      <a:pt x="20" y="18"/>
                    </a:cubicBezTo>
                    <a:cubicBezTo>
                      <a:pt x="20" y="20"/>
                      <a:pt x="22" y="20"/>
                      <a:pt x="22" y="21"/>
                    </a:cubicBezTo>
                    <a:cubicBezTo>
                      <a:pt x="22" y="21"/>
                      <a:pt x="23" y="21"/>
                      <a:pt x="23" y="21"/>
                    </a:cubicBezTo>
                    <a:cubicBezTo>
                      <a:pt x="23" y="22"/>
                      <a:pt x="23" y="23"/>
                      <a:pt x="22" y="23"/>
                    </a:cubicBezTo>
                    <a:cubicBezTo>
                      <a:pt x="14" y="23"/>
                      <a:pt x="15" y="14"/>
                      <a:pt x="8" y="14"/>
                    </a:cubicBezTo>
                    <a:cubicBezTo>
                      <a:pt x="6" y="14"/>
                      <a:pt x="6" y="16"/>
                      <a:pt x="5" y="16"/>
                    </a:cubicBezTo>
                    <a:cubicBezTo>
                      <a:pt x="5" y="17"/>
                      <a:pt x="6" y="17"/>
                      <a:pt x="6" y="17"/>
                    </a:cubicBezTo>
                    <a:cubicBezTo>
                      <a:pt x="6" y="18"/>
                      <a:pt x="5" y="19"/>
                      <a:pt x="5" y="19"/>
                    </a:cubicBezTo>
                    <a:lnTo>
                      <a:pt x="4" y="19"/>
                    </a:lnTo>
                    <a:cubicBezTo>
                      <a:pt x="3" y="19"/>
                      <a:pt x="0" y="19"/>
                      <a:pt x="0" y="19"/>
                    </a:cubicBezTo>
                    <a:lnTo>
                      <a:pt x="0" y="12"/>
                    </a:lnTo>
                    <a:lnTo>
                      <a:pt x="0" y="11"/>
                    </a:lnTo>
                    <a:lnTo>
                      <a:pt x="0" y="10"/>
                    </a:lnTo>
                    <a:lnTo>
                      <a:pt x="0" y="0"/>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84" name="Freeform 284"/>
              <p:cNvSpPr>
                <a:spLocks/>
              </p:cNvSpPr>
              <p:nvPr/>
            </p:nvSpPr>
            <p:spPr bwMode="auto">
              <a:xfrm>
                <a:off x="5355" y="2734"/>
                <a:ext cx="79" cy="86"/>
              </a:xfrm>
              <a:custGeom>
                <a:avLst/>
                <a:gdLst>
                  <a:gd name="T0" fmla="*/ 5 w 11"/>
                  <a:gd name="T1" fmla="*/ 0 h 11"/>
                  <a:gd name="T2" fmla="*/ 11 w 11"/>
                  <a:gd name="T3" fmla="*/ 5 h 11"/>
                  <a:gd name="T4" fmla="*/ 4 w 11"/>
                  <a:gd name="T5" fmla="*/ 11 h 11"/>
                  <a:gd name="T6" fmla="*/ 0 w 11"/>
                  <a:gd name="T7" fmla="*/ 10 h 11"/>
                  <a:gd name="T8" fmla="*/ 2 w 11"/>
                  <a:gd name="T9" fmla="*/ 9 h 11"/>
                  <a:gd name="T10" fmla="*/ 2 w 11"/>
                  <a:gd name="T11" fmla="*/ 10 h 11"/>
                  <a:gd name="T12" fmla="*/ 3 w 11"/>
                  <a:gd name="T13" fmla="*/ 8 h 11"/>
                  <a:gd name="T14" fmla="*/ 4 w 11"/>
                  <a:gd name="T15" fmla="*/ 8 h 11"/>
                  <a:gd name="T16" fmla="*/ 10 w 11"/>
                  <a:gd name="T17" fmla="*/ 5 h 11"/>
                  <a:gd name="T18" fmla="*/ 9 w 11"/>
                  <a:gd name="T19" fmla="*/ 3 h 11"/>
                  <a:gd name="T20" fmla="*/ 8 w 11"/>
                  <a:gd name="T21" fmla="*/ 2 h 11"/>
                  <a:gd name="T22" fmla="*/ 8 w 11"/>
                  <a:gd name="T23" fmla="*/ 2 h 11"/>
                  <a:gd name="T24" fmla="*/ 6 w 11"/>
                  <a:gd name="T25" fmla="*/ 2 h 11"/>
                  <a:gd name="T26" fmla="*/ 6 w 11"/>
                  <a:gd name="T27" fmla="*/ 2 h 11"/>
                  <a:gd name="T28" fmla="*/ 6 w 11"/>
                  <a:gd name="T29" fmla="*/ 0 h 11"/>
                  <a:gd name="T30" fmla="*/ 4 w 11"/>
                  <a:gd name="T31" fmla="*/ 0 h 11"/>
                  <a:gd name="T32" fmla="*/ 5 w 11"/>
                  <a:gd name="T33" fmla="*/ 0 h 11"/>
                  <a:gd name="T34" fmla="*/ 5 w 11"/>
                  <a:gd name="T35" fmla="*/ 0 h 11"/>
                  <a:gd name="T36" fmla="*/ 5 w 11"/>
                  <a:gd name="T37" fmla="*/ 0 h 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
                  <a:gd name="T58" fmla="*/ 0 h 11"/>
                  <a:gd name="T59" fmla="*/ 11 w 11"/>
                  <a:gd name="T60" fmla="*/ 11 h 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 h="11">
                    <a:moveTo>
                      <a:pt x="5" y="0"/>
                    </a:moveTo>
                    <a:cubicBezTo>
                      <a:pt x="8" y="0"/>
                      <a:pt x="11" y="4"/>
                      <a:pt x="11" y="5"/>
                    </a:cubicBezTo>
                    <a:cubicBezTo>
                      <a:pt x="11" y="8"/>
                      <a:pt x="7" y="11"/>
                      <a:pt x="4" y="11"/>
                    </a:cubicBezTo>
                    <a:cubicBezTo>
                      <a:pt x="2" y="11"/>
                      <a:pt x="1" y="10"/>
                      <a:pt x="0" y="10"/>
                    </a:cubicBezTo>
                    <a:cubicBezTo>
                      <a:pt x="0" y="9"/>
                      <a:pt x="1" y="9"/>
                      <a:pt x="2" y="9"/>
                    </a:cubicBezTo>
                    <a:cubicBezTo>
                      <a:pt x="2" y="9"/>
                      <a:pt x="2" y="9"/>
                      <a:pt x="2" y="10"/>
                    </a:cubicBezTo>
                    <a:cubicBezTo>
                      <a:pt x="3" y="9"/>
                      <a:pt x="3" y="9"/>
                      <a:pt x="3" y="8"/>
                    </a:cubicBezTo>
                    <a:cubicBezTo>
                      <a:pt x="4" y="8"/>
                      <a:pt x="4" y="8"/>
                      <a:pt x="4" y="8"/>
                    </a:cubicBezTo>
                    <a:cubicBezTo>
                      <a:pt x="5" y="8"/>
                      <a:pt x="10" y="6"/>
                      <a:pt x="10" y="5"/>
                    </a:cubicBezTo>
                    <a:cubicBezTo>
                      <a:pt x="10" y="4"/>
                      <a:pt x="9" y="3"/>
                      <a:pt x="9" y="3"/>
                    </a:cubicBezTo>
                    <a:cubicBezTo>
                      <a:pt x="8" y="3"/>
                      <a:pt x="8" y="3"/>
                      <a:pt x="8" y="2"/>
                    </a:cubicBezTo>
                    <a:lnTo>
                      <a:pt x="6" y="2"/>
                    </a:lnTo>
                    <a:cubicBezTo>
                      <a:pt x="6" y="2"/>
                      <a:pt x="6" y="1"/>
                      <a:pt x="6" y="0"/>
                    </a:cubicBezTo>
                    <a:cubicBezTo>
                      <a:pt x="5" y="0"/>
                      <a:pt x="4" y="0"/>
                      <a:pt x="4" y="0"/>
                    </a:cubicBezTo>
                    <a:cubicBezTo>
                      <a:pt x="4" y="0"/>
                      <a:pt x="5" y="0"/>
                      <a:pt x="5" y="0"/>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85" name="Freeform 285"/>
              <p:cNvSpPr>
                <a:spLocks/>
              </p:cNvSpPr>
              <p:nvPr/>
            </p:nvSpPr>
            <p:spPr bwMode="auto">
              <a:xfrm>
                <a:off x="4890" y="2875"/>
                <a:ext cx="74" cy="35"/>
              </a:xfrm>
              <a:custGeom>
                <a:avLst/>
                <a:gdLst>
                  <a:gd name="T0" fmla="*/ 0 w 10"/>
                  <a:gd name="T1" fmla="*/ 5 h 5"/>
                  <a:gd name="T2" fmla="*/ 8 w 10"/>
                  <a:gd name="T3" fmla="*/ 0 h 5"/>
                  <a:gd name="T4" fmla="*/ 8 w 10"/>
                  <a:gd name="T5" fmla="*/ 0 h 5"/>
                  <a:gd name="T6" fmla="*/ 10 w 10"/>
                  <a:gd name="T7" fmla="*/ 0 h 5"/>
                  <a:gd name="T8" fmla="*/ 10 w 10"/>
                  <a:gd name="T9" fmla="*/ 0 h 5"/>
                  <a:gd name="T10" fmla="*/ 0 w 10"/>
                  <a:gd name="T11" fmla="*/ 5 h 5"/>
                  <a:gd name="T12" fmla="*/ 0 w 10"/>
                  <a:gd name="T13" fmla="*/ 5 h 5"/>
                  <a:gd name="T14" fmla="*/ 0 w 10"/>
                  <a:gd name="T15" fmla="*/ 5 h 5"/>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5"/>
                  <a:gd name="T26" fmla="*/ 10 w 10"/>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5">
                    <a:moveTo>
                      <a:pt x="0" y="5"/>
                    </a:moveTo>
                    <a:cubicBezTo>
                      <a:pt x="2" y="3"/>
                      <a:pt x="5" y="1"/>
                      <a:pt x="8" y="0"/>
                    </a:cubicBezTo>
                    <a:lnTo>
                      <a:pt x="10" y="0"/>
                    </a:lnTo>
                    <a:cubicBezTo>
                      <a:pt x="7" y="3"/>
                      <a:pt x="3" y="5"/>
                      <a:pt x="0" y="5"/>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86" name="Freeform 286"/>
              <p:cNvSpPr>
                <a:spLocks/>
              </p:cNvSpPr>
              <p:nvPr/>
            </p:nvSpPr>
            <p:spPr bwMode="auto">
              <a:xfrm>
                <a:off x="4972" y="2644"/>
                <a:ext cx="31" cy="63"/>
              </a:xfrm>
              <a:custGeom>
                <a:avLst/>
                <a:gdLst>
                  <a:gd name="T0" fmla="*/ 0 w 4"/>
                  <a:gd name="T1" fmla="*/ 4 h 8"/>
                  <a:gd name="T2" fmla="*/ 0 w 4"/>
                  <a:gd name="T3" fmla="*/ 7 h 8"/>
                  <a:gd name="T4" fmla="*/ 0 w 4"/>
                  <a:gd name="T5" fmla="*/ 7 h 8"/>
                  <a:gd name="T6" fmla="*/ 1 w 4"/>
                  <a:gd name="T7" fmla="*/ 6 h 8"/>
                  <a:gd name="T8" fmla="*/ 2 w 4"/>
                  <a:gd name="T9" fmla="*/ 8 h 8"/>
                  <a:gd name="T10" fmla="*/ 2 w 4"/>
                  <a:gd name="T11" fmla="*/ 5 h 8"/>
                  <a:gd name="T12" fmla="*/ 4 w 4"/>
                  <a:gd name="T13" fmla="*/ 6 h 8"/>
                  <a:gd name="T14" fmla="*/ 3 w 4"/>
                  <a:gd name="T15" fmla="*/ 1 h 8"/>
                  <a:gd name="T16" fmla="*/ 3 w 4"/>
                  <a:gd name="T17" fmla="*/ 1 h 8"/>
                  <a:gd name="T18" fmla="*/ 0 w 4"/>
                  <a:gd name="T19" fmla="*/ 0 h 8"/>
                  <a:gd name="T20" fmla="*/ 0 w 4"/>
                  <a:gd name="T21" fmla="*/ 1 h 8"/>
                  <a:gd name="T22" fmla="*/ 0 w 4"/>
                  <a:gd name="T23" fmla="*/ 4 h 8"/>
                  <a:gd name="T24" fmla="*/ 0 w 4"/>
                  <a:gd name="T25" fmla="*/ 4 h 8"/>
                  <a:gd name="T26" fmla="*/ 0 w 4"/>
                  <a:gd name="T27" fmla="*/ 4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
                  <a:gd name="T43" fmla="*/ 0 h 8"/>
                  <a:gd name="T44" fmla="*/ 4 w 4"/>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 h="8">
                    <a:moveTo>
                      <a:pt x="0" y="4"/>
                    </a:moveTo>
                    <a:lnTo>
                      <a:pt x="0" y="7"/>
                    </a:lnTo>
                    <a:cubicBezTo>
                      <a:pt x="0" y="7"/>
                      <a:pt x="1" y="7"/>
                      <a:pt x="1" y="6"/>
                    </a:cubicBezTo>
                    <a:cubicBezTo>
                      <a:pt x="1" y="7"/>
                      <a:pt x="1" y="8"/>
                      <a:pt x="2" y="8"/>
                    </a:cubicBezTo>
                    <a:cubicBezTo>
                      <a:pt x="2" y="7"/>
                      <a:pt x="2" y="5"/>
                      <a:pt x="2" y="5"/>
                    </a:cubicBezTo>
                    <a:cubicBezTo>
                      <a:pt x="3" y="5"/>
                      <a:pt x="4" y="6"/>
                      <a:pt x="4" y="6"/>
                    </a:cubicBezTo>
                    <a:cubicBezTo>
                      <a:pt x="3" y="4"/>
                      <a:pt x="3" y="2"/>
                      <a:pt x="3" y="1"/>
                    </a:cubicBezTo>
                    <a:cubicBezTo>
                      <a:pt x="3" y="1"/>
                      <a:pt x="3" y="1"/>
                      <a:pt x="3" y="1"/>
                    </a:cubicBezTo>
                    <a:cubicBezTo>
                      <a:pt x="2" y="1"/>
                      <a:pt x="1" y="0"/>
                      <a:pt x="0" y="0"/>
                    </a:cubicBezTo>
                    <a:cubicBezTo>
                      <a:pt x="0" y="0"/>
                      <a:pt x="0" y="1"/>
                      <a:pt x="0" y="1"/>
                    </a:cubicBezTo>
                    <a:cubicBezTo>
                      <a:pt x="0" y="2"/>
                      <a:pt x="0" y="4"/>
                      <a:pt x="0" y="4"/>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87" name="Freeform 287"/>
              <p:cNvSpPr>
                <a:spLocks/>
              </p:cNvSpPr>
              <p:nvPr/>
            </p:nvSpPr>
            <p:spPr bwMode="auto">
              <a:xfrm>
                <a:off x="4984" y="2746"/>
                <a:ext cx="58" cy="19"/>
              </a:xfrm>
              <a:custGeom>
                <a:avLst/>
                <a:gdLst>
                  <a:gd name="T0" fmla="*/ 1 w 8"/>
                  <a:gd name="T1" fmla="*/ 0 h 3"/>
                  <a:gd name="T2" fmla="*/ 5 w 8"/>
                  <a:gd name="T3" fmla="*/ 0 h 3"/>
                  <a:gd name="T4" fmla="*/ 8 w 8"/>
                  <a:gd name="T5" fmla="*/ 3 h 3"/>
                  <a:gd name="T6" fmla="*/ 6 w 8"/>
                  <a:gd name="T7" fmla="*/ 3 h 3"/>
                  <a:gd name="T8" fmla="*/ 4 w 8"/>
                  <a:gd name="T9" fmla="*/ 2 h 3"/>
                  <a:gd name="T10" fmla="*/ 1 w 8"/>
                  <a:gd name="T11" fmla="*/ 2 h 3"/>
                  <a:gd name="T12" fmla="*/ 1 w 8"/>
                  <a:gd name="T13" fmla="*/ 0 h 3"/>
                  <a:gd name="T14" fmla="*/ 1 w 8"/>
                  <a:gd name="T15" fmla="*/ 0 h 3"/>
                  <a:gd name="T16" fmla="*/ 1 w 8"/>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3"/>
                  <a:gd name="T29" fmla="*/ 8 w 8"/>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3">
                    <a:moveTo>
                      <a:pt x="1" y="0"/>
                    </a:moveTo>
                    <a:cubicBezTo>
                      <a:pt x="3" y="1"/>
                      <a:pt x="3" y="0"/>
                      <a:pt x="5" y="0"/>
                    </a:cubicBezTo>
                    <a:cubicBezTo>
                      <a:pt x="6" y="0"/>
                      <a:pt x="7" y="2"/>
                      <a:pt x="8" y="3"/>
                    </a:cubicBezTo>
                    <a:cubicBezTo>
                      <a:pt x="7" y="3"/>
                      <a:pt x="7" y="3"/>
                      <a:pt x="6" y="3"/>
                    </a:cubicBezTo>
                    <a:cubicBezTo>
                      <a:pt x="5" y="3"/>
                      <a:pt x="5" y="2"/>
                      <a:pt x="4" y="2"/>
                    </a:cubicBezTo>
                    <a:cubicBezTo>
                      <a:pt x="2" y="2"/>
                      <a:pt x="1" y="2"/>
                      <a:pt x="1" y="2"/>
                    </a:cubicBezTo>
                    <a:cubicBezTo>
                      <a:pt x="0" y="2"/>
                      <a:pt x="1" y="1"/>
                      <a:pt x="1" y="0"/>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88" name="Freeform 288"/>
              <p:cNvSpPr>
                <a:spLocks/>
              </p:cNvSpPr>
              <p:nvPr/>
            </p:nvSpPr>
            <p:spPr bwMode="auto">
              <a:xfrm>
                <a:off x="5042" y="2691"/>
                <a:ext cx="59" cy="43"/>
              </a:xfrm>
              <a:custGeom>
                <a:avLst/>
                <a:gdLst>
                  <a:gd name="T0" fmla="*/ 1 w 9"/>
                  <a:gd name="T1" fmla="*/ 2 h 6"/>
                  <a:gd name="T2" fmla="*/ 5 w 9"/>
                  <a:gd name="T3" fmla="*/ 0 h 6"/>
                  <a:gd name="T4" fmla="*/ 8 w 9"/>
                  <a:gd name="T5" fmla="*/ 2 h 6"/>
                  <a:gd name="T6" fmla="*/ 8 w 9"/>
                  <a:gd name="T7" fmla="*/ 4 h 6"/>
                  <a:gd name="T8" fmla="*/ 9 w 9"/>
                  <a:gd name="T9" fmla="*/ 6 h 6"/>
                  <a:gd name="T10" fmla="*/ 4 w 9"/>
                  <a:gd name="T11" fmla="*/ 6 h 6"/>
                  <a:gd name="T12" fmla="*/ 3 w 9"/>
                  <a:gd name="T13" fmla="*/ 4 h 6"/>
                  <a:gd name="T14" fmla="*/ 0 w 9"/>
                  <a:gd name="T15" fmla="*/ 3 h 6"/>
                  <a:gd name="T16" fmla="*/ 1 w 9"/>
                  <a:gd name="T17" fmla="*/ 2 h 6"/>
                  <a:gd name="T18" fmla="*/ 1 w 9"/>
                  <a:gd name="T19" fmla="*/ 2 h 6"/>
                  <a:gd name="T20" fmla="*/ 1 w 9"/>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6"/>
                  <a:gd name="T35" fmla="*/ 9 w 9"/>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6">
                    <a:moveTo>
                      <a:pt x="1" y="2"/>
                    </a:moveTo>
                    <a:cubicBezTo>
                      <a:pt x="2" y="2"/>
                      <a:pt x="3" y="0"/>
                      <a:pt x="5" y="0"/>
                    </a:cubicBezTo>
                    <a:cubicBezTo>
                      <a:pt x="6" y="0"/>
                      <a:pt x="7" y="2"/>
                      <a:pt x="8" y="2"/>
                    </a:cubicBezTo>
                    <a:cubicBezTo>
                      <a:pt x="8" y="3"/>
                      <a:pt x="8" y="4"/>
                      <a:pt x="8" y="4"/>
                    </a:cubicBezTo>
                    <a:cubicBezTo>
                      <a:pt x="8" y="5"/>
                      <a:pt x="8" y="5"/>
                      <a:pt x="9" y="6"/>
                    </a:cubicBezTo>
                    <a:cubicBezTo>
                      <a:pt x="8" y="6"/>
                      <a:pt x="6" y="6"/>
                      <a:pt x="4" y="6"/>
                    </a:cubicBezTo>
                    <a:cubicBezTo>
                      <a:pt x="3" y="6"/>
                      <a:pt x="3" y="5"/>
                      <a:pt x="3" y="4"/>
                    </a:cubicBezTo>
                    <a:cubicBezTo>
                      <a:pt x="2" y="4"/>
                      <a:pt x="0" y="4"/>
                      <a:pt x="0" y="3"/>
                    </a:cubicBezTo>
                    <a:cubicBezTo>
                      <a:pt x="0" y="2"/>
                      <a:pt x="1" y="2"/>
                      <a:pt x="1" y="2"/>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89" name="Freeform 289"/>
              <p:cNvSpPr>
                <a:spLocks/>
              </p:cNvSpPr>
              <p:nvPr/>
            </p:nvSpPr>
            <p:spPr bwMode="auto">
              <a:xfrm>
                <a:off x="4819" y="2652"/>
                <a:ext cx="110" cy="164"/>
              </a:xfrm>
              <a:custGeom>
                <a:avLst/>
                <a:gdLst>
                  <a:gd name="T0" fmla="*/ 2 w 16"/>
                  <a:gd name="T1" fmla="*/ 21 h 21"/>
                  <a:gd name="T2" fmla="*/ 1 w 16"/>
                  <a:gd name="T3" fmla="*/ 21 h 21"/>
                  <a:gd name="T4" fmla="*/ 1 w 16"/>
                  <a:gd name="T5" fmla="*/ 21 h 21"/>
                  <a:gd name="T6" fmla="*/ 2 w 16"/>
                  <a:gd name="T7" fmla="*/ 19 h 21"/>
                  <a:gd name="T8" fmla="*/ 2 w 16"/>
                  <a:gd name="T9" fmla="*/ 19 h 21"/>
                  <a:gd name="T10" fmla="*/ 2 w 16"/>
                  <a:gd name="T11" fmla="*/ 15 h 21"/>
                  <a:gd name="T12" fmla="*/ 2 w 16"/>
                  <a:gd name="T13" fmla="*/ 15 h 21"/>
                  <a:gd name="T14" fmla="*/ 0 w 16"/>
                  <a:gd name="T15" fmla="*/ 14 h 21"/>
                  <a:gd name="T16" fmla="*/ 1 w 16"/>
                  <a:gd name="T17" fmla="*/ 8 h 21"/>
                  <a:gd name="T18" fmla="*/ 3 w 16"/>
                  <a:gd name="T19" fmla="*/ 4 h 21"/>
                  <a:gd name="T20" fmla="*/ 8 w 16"/>
                  <a:gd name="T21" fmla="*/ 1 h 21"/>
                  <a:gd name="T22" fmla="*/ 12 w 16"/>
                  <a:gd name="T23" fmla="*/ 2 h 21"/>
                  <a:gd name="T24" fmla="*/ 16 w 16"/>
                  <a:gd name="T25" fmla="*/ 0 h 21"/>
                  <a:gd name="T26" fmla="*/ 16 w 16"/>
                  <a:gd name="T27" fmla="*/ 1 h 21"/>
                  <a:gd name="T28" fmla="*/ 12 w 16"/>
                  <a:gd name="T29" fmla="*/ 4 h 21"/>
                  <a:gd name="T30" fmla="*/ 9 w 16"/>
                  <a:gd name="T31" fmla="*/ 2 h 21"/>
                  <a:gd name="T32" fmla="*/ 7 w 16"/>
                  <a:gd name="T33" fmla="*/ 2 h 21"/>
                  <a:gd name="T34" fmla="*/ 3 w 16"/>
                  <a:gd name="T35" fmla="*/ 6 h 21"/>
                  <a:gd name="T36" fmla="*/ 3 w 16"/>
                  <a:gd name="T37" fmla="*/ 6 h 21"/>
                  <a:gd name="T38" fmla="*/ 3 w 16"/>
                  <a:gd name="T39" fmla="*/ 7 h 21"/>
                  <a:gd name="T40" fmla="*/ 3 w 16"/>
                  <a:gd name="T41" fmla="*/ 7 h 21"/>
                  <a:gd name="T42" fmla="*/ 5 w 16"/>
                  <a:gd name="T43" fmla="*/ 9 h 21"/>
                  <a:gd name="T44" fmla="*/ 7 w 16"/>
                  <a:gd name="T45" fmla="*/ 7 h 21"/>
                  <a:gd name="T46" fmla="*/ 11 w 16"/>
                  <a:gd name="T47" fmla="*/ 7 h 21"/>
                  <a:gd name="T48" fmla="*/ 12 w 16"/>
                  <a:gd name="T49" fmla="*/ 9 h 21"/>
                  <a:gd name="T50" fmla="*/ 9 w 16"/>
                  <a:gd name="T51" fmla="*/ 9 h 21"/>
                  <a:gd name="T52" fmla="*/ 8 w 16"/>
                  <a:gd name="T53" fmla="*/ 10 h 21"/>
                  <a:gd name="T54" fmla="*/ 10 w 16"/>
                  <a:gd name="T55" fmla="*/ 14 h 21"/>
                  <a:gd name="T56" fmla="*/ 9 w 16"/>
                  <a:gd name="T57" fmla="*/ 16 h 21"/>
                  <a:gd name="T58" fmla="*/ 11 w 16"/>
                  <a:gd name="T59" fmla="*/ 17 h 21"/>
                  <a:gd name="T60" fmla="*/ 11 w 16"/>
                  <a:gd name="T61" fmla="*/ 20 h 21"/>
                  <a:gd name="T62" fmla="*/ 9 w 16"/>
                  <a:gd name="T63" fmla="*/ 20 h 21"/>
                  <a:gd name="T64" fmla="*/ 5 w 16"/>
                  <a:gd name="T65" fmla="*/ 12 h 21"/>
                  <a:gd name="T66" fmla="*/ 3 w 16"/>
                  <a:gd name="T67" fmla="*/ 12 h 21"/>
                  <a:gd name="T68" fmla="*/ 3 w 16"/>
                  <a:gd name="T69" fmla="*/ 12 h 21"/>
                  <a:gd name="T70" fmla="*/ 3 w 16"/>
                  <a:gd name="T71" fmla="*/ 14 h 21"/>
                  <a:gd name="T72" fmla="*/ 4 w 16"/>
                  <a:gd name="T73" fmla="*/ 18 h 21"/>
                  <a:gd name="T74" fmla="*/ 4 w 16"/>
                  <a:gd name="T75" fmla="*/ 18 h 21"/>
                  <a:gd name="T76" fmla="*/ 2 w 16"/>
                  <a:gd name="T77" fmla="*/ 21 h 21"/>
                  <a:gd name="T78" fmla="*/ 2 w 16"/>
                  <a:gd name="T79" fmla="*/ 21 h 21"/>
                  <a:gd name="T80" fmla="*/ 2 w 16"/>
                  <a:gd name="T81" fmla="*/ 21 h 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
                  <a:gd name="T124" fmla="*/ 0 h 21"/>
                  <a:gd name="T125" fmla="*/ 16 w 16"/>
                  <a:gd name="T126" fmla="*/ 21 h 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 h="21">
                    <a:moveTo>
                      <a:pt x="2" y="21"/>
                    </a:moveTo>
                    <a:lnTo>
                      <a:pt x="1" y="21"/>
                    </a:lnTo>
                    <a:cubicBezTo>
                      <a:pt x="1" y="20"/>
                      <a:pt x="1" y="19"/>
                      <a:pt x="2" y="19"/>
                    </a:cubicBezTo>
                    <a:lnTo>
                      <a:pt x="2" y="15"/>
                    </a:lnTo>
                    <a:cubicBezTo>
                      <a:pt x="1" y="15"/>
                      <a:pt x="0" y="14"/>
                      <a:pt x="0" y="14"/>
                    </a:cubicBezTo>
                    <a:cubicBezTo>
                      <a:pt x="1" y="12"/>
                      <a:pt x="1" y="10"/>
                      <a:pt x="1" y="8"/>
                    </a:cubicBezTo>
                    <a:cubicBezTo>
                      <a:pt x="3" y="8"/>
                      <a:pt x="2" y="6"/>
                      <a:pt x="3" y="4"/>
                    </a:cubicBezTo>
                    <a:cubicBezTo>
                      <a:pt x="3" y="2"/>
                      <a:pt x="5" y="0"/>
                      <a:pt x="8" y="1"/>
                    </a:cubicBezTo>
                    <a:cubicBezTo>
                      <a:pt x="10" y="2"/>
                      <a:pt x="10" y="2"/>
                      <a:pt x="12" y="2"/>
                    </a:cubicBezTo>
                    <a:cubicBezTo>
                      <a:pt x="15" y="2"/>
                      <a:pt x="15" y="0"/>
                      <a:pt x="16" y="0"/>
                    </a:cubicBezTo>
                    <a:cubicBezTo>
                      <a:pt x="16" y="0"/>
                      <a:pt x="16" y="0"/>
                      <a:pt x="16" y="1"/>
                    </a:cubicBezTo>
                    <a:cubicBezTo>
                      <a:pt x="16" y="2"/>
                      <a:pt x="14" y="4"/>
                      <a:pt x="12" y="4"/>
                    </a:cubicBezTo>
                    <a:cubicBezTo>
                      <a:pt x="11" y="4"/>
                      <a:pt x="10" y="2"/>
                      <a:pt x="9" y="2"/>
                    </a:cubicBezTo>
                    <a:cubicBezTo>
                      <a:pt x="8" y="2"/>
                      <a:pt x="8" y="2"/>
                      <a:pt x="7" y="2"/>
                    </a:cubicBezTo>
                    <a:cubicBezTo>
                      <a:pt x="5" y="2"/>
                      <a:pt x="4" y="5"/>
                      <a:pt x="3" y="6"/>
                    </a:cubicBezTo>
                    <a:lnTo>
                      <a:pt x="3" y="7"/>
                    </a:lnTo>
                    <a:cubicBezTo>
                      <a:pt x="5" y="7"/>
                      <a:pt x="5" y="8"/>
                      <a:pt x="5" y="9"/>
                    </a:cubicBezTo>
                    <a:cubicBezTo>
                      <a:pt x="6" y="8"/>
                      <a:pt x="7" y="7"/>
                      <a:pt x="7" y="7"/>
                    </a:cubicBezTo>
                    <a:cubicBezTo>
                      <a:pt x="9" y="7"/>
                      <a:pt x="10" y="7"/>
                      <a:pt x="11" y="7"/>
                    </a:cubicBezTo>
                    <a:cubicBezTo>
                      <a:pt x="12" y="8"/>
                      <a:pt x="12" y="8"/>
                      <a:pt x="12" y="9"/>
                    </a:cubicBezTo>
                    <a:cubicBezTo>
                      <a:pt x="10" y="9"/>
                      <a:pt x="10" y="9"/>
                      <a:pt x="9" y="9"/>
                    </a:cubicBezTo>
                    <a:cubicBezTo>
                      <a:pt x="8" y="9"/>
                      <a:pt x="8" y="9"/>
                      <a:pt x="8" y="10"/>
                    </a:cubicBezTo>
                    <a:cubicBezTo>
                      <a:pt x="8" y="11"/>
                      <a:pt x="10" y="12"/>
                      <a:pt x="10" y="14"/>
                    </a:cubicBezTo>
                    <a:cubicBezTo>
                      <a:pt x="10" y="15"/>
                      <a:pt x="9" y="16"/>
                      <a:pt x="9" y="16"/>
                    </a:cubicBezTo>
                    <a:cubicBezTo>
                      <a:pt x="9" y="17"/>
                      <a:pt x="10" y="17"/>
                      <a:pt x="11" y="17"/>
                    </a:cubicBezTo>
                    <a:cubicBezTo>
                      <a:pt x="11" y="19"/>
                      <a:pt x="11" y="19"/>
                      <a:pt x="11" y="20"/>
                    </a:cubicBezTo>
                    <a:cubicBezTo>
                      <a:pt x="10" y="20"/>
                      <a:pt x="10" y="20"/>
                      <a:pt x="9" y="20"/>
                    </a:cubicBezTo>
                    <a:cubicBezTo>
                      <a:pt x="7" y="20"/>
                      <a:pt x="5" y="14"/>
                      <a:pt x="5" y="12"/>
                    </a:cubicBezTo>
                    <a:cubicBezTo>
                      <a:pt x="4" y="12"/>
                      <a:pt x="4" y="12"/>
                      <a:pt x="3" y="12"/>
                    </a:cubicBezTo>
                    <a:lnTo>
                      <a:pt x="3" y="14"/>
                    </a:lnTo>
                    <a:lnTo>
                      <a:pt x="4" y="18"/>
                    </a:lnTo>
                    <a:cubicBezTo>
                      <a:pt x="4" y="20"/>
                      <a:pt x="1" y="20"/>
                      <a:pt x="2" y="21"/>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90" name="Freeform 290"/>
              <p:cNvSpPr>
                <a:spLocks/>
              </p:cNvSpPr>
              <p:nvPr/>
            </p:nvSpPr>
            <p:spPr bwMode="auto">
              <a:xfrm>
                <a:off x="4780" y="2448"/>
                <a:ext cx="43" cy="59"/>
              </a:xfrm>
              <a:custGeom>
                <a:avLst/>
                <a:gdLst>
                  <a:gd name="T0" fmla="*/ 5 w 6"/>
                  <a:gd name="T1" fmla="*/ 0 h 8"/>
                  <a:gd name="T2" fmla="*/ 6 w 6"/>
                  <a:gd name="T3" fmla="*/ 1 h 8"/>
                  <a:gd name="T4" fmla="*/ 0 w 6"/>
                  <a:gd name="T5" fmla="*/ 8 h 8"/>
                  <a:gd name="T6" fmla="*/ 0 w 6"/>
                  <a:gd name="T7" fmla="*/ 6 h 8"/>
                  <a:gd name="T8" fmla="*/ 2 w 6"/>
                  <a:gd name="T9" fmla="*/ 5 h 8"/>
                  <a:gd name="T10" fmla="*/ 5 w 6"/>
                  <a:gd name="T11" fmla="*/ 0 h 8"/>
                  <a:gd name="T12" fmla="*/ 5 w 6"/>
                  <a:gd name="T13" fmla="*/ 0 h 8"/>
                  <a:gd name="T14" fmla="*/ 5 w 6"/>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8"/>
                  <a:gd name="T26" fmla="*/ 6 w 6"/>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8">
                    <a:moveTo>
                      <a:pt x="5" y="0"/>
                    </a:moveTo>
                    <a:cubicBezTo>
                      <a:pt x="6" y="0"/>
                      <a:pt x="6" y="0"/>
                      <a:pt x="6" y="1"/>
                    </a:cubicBezTo>
                    <a:cubicBezTo>
                      <a:pt x="5" y="3"/>
                      <a:pt x="2" y="7"/>
                      <a:pt x="0" y="8"/>
                    </a:cubicBezTo>
                    <a:cubicBezTo>
                      <a:pt x="0" y="7"/>
                      <a:pt x="0" y="7"/>
                      <a:pt x="0" y="6"/>
                    </a:cubicBezTo>
                    <a:cubicBezTo>
                      <a:pt x="1" y="6"/>
                      <a:pt x="2" y="5"/>
                      <a:pt x="2" y="5"/>
                    </a:cubicBezTo>
                    <a:cubicBezTo>
                      <a:pt x="4" y="3"/>
                      <a:pt x="3" y="1"/>
                      <a:pt x="5" y="0"/>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91" name="Freeform 291"/>
              <p:cNvSpPr>
                <a:spLocks/>
              </p:cNvSpPr>
              <p:nvPr/>
            </p:nvSpPr>
            <p:spPr bwMode="auto">
              <a:xfrm>
                <a:off x="4874" y="2464"/>
                <a:ext cx="78" cy="98"/>
              </a:xfrm>
              <a:custGeom>
                <a:avLst/>
                <a:gdLst>
                  <a:gd name="T0" fmla="*/ 0 w 11"/>
                  <a:gd name="T1" fmla="*/ 10 h 13"/>
                  <a:gd name="T2" fmla="*/ 0 w 11"/>
                  <a:gd name="T3" fmla="*/ 8 h 13"/>
                  <a:gd name="T4" fmla="*/ 0 w 11"/>
                  <a:gd name="T5" fmla="*/ 7 h 13"/>
                  <a:gd name="T6" fmla="*/ 3 w 11"/>
                  <a:gd name="T7" fmla="*/ 5 h 13"/>
                  <a:gd name="T8" fmla="*/ 4 w 11"/>
                  <a:gd name="T9" fmla="*/ 5 h 13"/>
                  <a:gd name="T10" fmla="*/ 5 w 11"/>
                  <a:gd name="T11" fmla="*/ 6 h 13"/>
                  <a:gd name="T12" fmla="*/ 8 w 11"/>
                  <a:gd name="T13" fmla="*/ 0 h 13"/>
                  <a:gd name="T14" fmla="*/ 9 w 11"/>
                  <a:gd name="T15" fmla="*/ 1 h 13"/>
                  <a:gd name="T16" fmla="*/ 9 w 11"/>
                  <a:gd name="T17" fmla="*/ 3 h 13"/>
                  <a:gd name="T18" fmla="*/ 10 w 11"/>
                  <a:gd name="T19" fmla="*/ 4 h 13"/>
                  <a:gd name="T20" fmla="*/ 10 w 11"/>
                  <a:gd name="T21" fmla="*/ 6 h 13"/>
                  <a:gd name="T22" fmla="*/ 11 w 11"/>
                  <a:gd name="T23" fmla="*/ 9 h 13"/>
                  <a:gd name="T24" fmla="*/ 11 w 11"/>
                  <a:gd name="T25" fmla="*/ 9 h 13"/>
                  <a:gd name="T26" fmla="*/ 11 w 11"/>
                  <a:gd name="T27" fmla="*/ 12 h 13"/>
                  <a:gd name="T28" fmla="*/ 11 w 11"/>
                  <a:gd name="T29" fmla="*/ 12 h 13"/>
                  <a:gd name="T30" fmla="*/ 10 w 11"/>
                  <a:gd name="T31" fmla="*/ 10 h 13"/>
                  <a:gd name="T32" fmla="*/ 9 w 11"/>
                  <a:gd name="T33" fmla="*/ 9 h 13"/>
                  <a:gd name="T34" fmla="*/ 8 w 11"/>
                  <a:gd name="T35" fmla="*/ 13 h 13"/>
                  <a:gd name="T36" fmla="*/ 8 w 11"/>
                  <a:gd name="T37" fmla="*/ 13 h 13"/>
                  <a:gd name="T38" fmla="*/ 6 w 11"/>
                  <a:gd name="T39" fmla="*/ 13 h 13"/>
                  <a:gd name="T40" fmla="*/ 6 w 11"/>
                  <a:gd name="T41" fmla="*/ 13 h 13"/>
                  <a:gd name="T42" fmla="*/ 4 w 11"/>
                  <a:gd name="T43" fmla="*/ 10 h 13"/>
                  <a:gd name="T44" fmla="*/ 5 w 11"/>
                  <a:gd name="T45" fmla="*/ 8 h 13"/>
                  <a:gd name="T46" fmla="*/ 5 w 11"/>
                  <a:gd name="T47" fmla="*/ 8 h 13"/>
                  <a:gd name="T48" fmla="*/ 4 w 11"/>
                  <a:gd name="T49" fmla="*/ 8 h 13"/>
                  <a:gd name="T50" fmla="*/ 4 w 11"/>
                  <a:gd name="T51" fmla="*/ 8 h 13"/>
                  <a:gd name="T52" fmla="*/ 1 w 11"/>
                  <a:gd name="T53" fmla="*/ 8 h 13"/>
                  <a:gd name="T54" fmla="*/ 1 w 11"/>
                  <a:gd name="T55" fmla="*/ 8 h 13"/>
                  <a:gd name="T56" fmla="*/ 0 w 11"/>
                  <a:gd name="T57" fmla="*/ 10 h 13"/>
                  <a:gd name="T58" fmla="*/ 0 w 11"/>
                  <a:gd name="T59" fmla="*/ 10 h 13"/>
                  <a:gd name="T60" fmla="*/ 0 w 11"/>
                  <a:gd name="T61" fmla="*/ 10 h 1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
                  <a:gd name="T94" fmla="*/ 0 h 13"/>
                  <a:gd name="T95" fmla="*/ 11 w 11"/>
                  <a:gd name="T96" fmla="*/ 13 h 1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 h="13">
                    <a:moveTo>
                      <a:pt x="0" y="10"/>
                    </a:moveTo>
                    <a:cubicBezTo>
                      <a:pt x="0" y="9"/>
                      <a:pt x="0" y="8"/>
                      <a:pt x="0" y="8"/>
                    </a:cubicBezTo>
                    <a:cubicBezTo>
                      <a:pt x="0" y="7"/>
                      <a:pt x="0" y="7"/>
                      <a:pt x="0" y="7"/>
                    </a:cubicBezTo>
                    <a:cubicBezTo>
                      <a:pt x="2" y="7"/>
                      <a:pt x="2" y="5"/>
                      <a:pt x="3" y="5"/>
                    </a:cubicBezTo>
                    <a:cubicBezTo>
                      <a:pt x="3" y="5"/>
                      <a:pt x="4" y="5"/>
                      <a:pt x="4" y="5"/>
                    </a:cubicBezTo>
                    <a:cubicBezTo>
                      <a:pt x="4" y="5"/>
                      <a:pt x="4" y="6"/>
                      <a:pt x="5" y="6"/>
                    </a:cubicBezTo>
                    <a:cubicBezTo>
                      <a:pt x="7" y="6"/>
                      <a:pt x="8" y="2"/>
                      <a:pt x="8" y="0"/>
                    </a:cubicBezTo>
                    <a:cubicBezTo>
                      <a:pt x="9" y="1"/>
                      <a:pt x="9" y="1"/>
                      <a:pt x="9" y="1"/>
                    </a:cubicBezTo>
                    <a:cubicBezTo>
                      <a:pt x="9" y="2"/>
                      <a:pt x="9" y="3"/>
                      <a:pt x="9" y="3"/>
                    </a:cubicBezTo>
                    <a:cubicBezTo>
                      <a:pt x="10" y="3"/>
                      <a:pt x="10" y="4"/>
                      <a:pt x="10" y="4"/>
                    </a:cubicBezTo>
                    <a:cubicBezTo>
                      <a:pt x="10" y="5"/>
                      <a:pt x="10" y="6"/>
                      <a:pt x="10" y="6"/>
                    </a:cubicBezTo>
                    <a:cubicBezTo>
                      <a:pt x="11" y="7"/>
                      <a:pt x="11" y="8"/>
                      <a:pt x="11" y="9"/>
                    </a:cubicBezTo>
                    <a:lnTo>
                      <a:pt x="11" y="12"/>
                    </a:lnTo>
                    <a:cubicBezTo>
                      <a:pt x="10" y="11"/>
                      <a:pt x="10" y="10"/>
                      <a:pt x="10" y="10"/>
                    </a:cubicBezTo>
                    <a:cubicBezTo>
                      <a:pt x="10" y="10"/>
                      <a:pt x="9" y="9"/>
                      <a:pt x="9" y="9"/>
                    </a:cubicBezTo>
                    <a:cubicBezTo>
                      <a:pt x="8" y="10"/>
                      <a:pt x="8" y="12"/>
                      <a:pt x="8" y="13"/>
                    </a:cubicBezTo>
                    <a:lnTo>
                      <a:pt x="6" y="13"/>
                    </a:lnTo>
                    <a:cubicBezTo>
                      <a:pt x="5" y="12"/>
                      <a:pt x="5" y="11"/>
                      <a:pt x="4" y="10"/>
                    </a:cubicBezTo>
                    <a:cubicBezTo>
                      <a:pt x="4" y="9"/>
                      <a:pt x="5" y="9"/>
                      <a:pt x="5" y="8"/>
                    </a:cubicBezTo>
                    <a:lnTo>
                      <a:pt x="4" y="8"/>
                    </a:lnTo>
                    <a:lnTo>
                      <a:pt x="1" y="8"/>
                    </a:lnTo>
                    <a:cubicBezTo>
                      <a:pt x="1" y="8"/>
                      <a:pt x="0" y="9"/>
                      <a:pt x="0" y="10"/>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92" name="Freeform 292"/>
              <p:cNvSpPr>
                <a:spLocks/>
              </p:cNvSpPr>
              <p:nvPr/>
            </p:nvSpPr>
            <p:spPr bwMode="auto">
              <a:xfrm>
                <a:off x="4823" y="2386"/>
                <a:ext cx="24" cy="35"/>
              </a:xfrm>
              <a:custGeom>
                <a:avLst/>
                <a:gdLst>
                  <a:gd name="T0" fmla="*/ 3 w 3"/>
                  <a:gd name="T1" fmla="*/ 3 h 5"/>
                  <a:gd name="T2" fmla="*/ 3 w 3"/>
                  <a:gd name="T3" fmla="*/ 5 h 5"/>
                  <a:gd name="T4" fmla="*/ 3 w 3"/>
                  <a:gd name="T5" fmla="*/ 5 h 5"/>
                  <a:gd name="T6" fmla="*/ 0 w 3"/>
                  <a:gd name="T7" fmla="*/ 0 h 5"/>
                  <a:gd name="T8" fmla="*/ 3 w 3"/>
                  <a:gd name="T9" fmla="*/ 3 h 5"/>
                  <a:gd name="T10" fmla="*/ 3 w 3"/>
                  <a:gd name="T11" fmla="*/ 3 h 5"/>
                  <a:gd name="T12" fmla="*/ 3 w 3"/>
                  <a:gd name="T13" fmla="*/ 3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3"/>
                    </a:moveTo>
                    <a:lnTo>
                      <a:pt x="3" y="5"/>
                    </a:lnTo>
                    <a:cubicBezTo>
                      <a:pt x="1" y="3"/>
                      <a:pt x="1" y="2"/>
                      <a:pt x="0" y="0"/>
                    </a:cubicBezTo>
                    <a:cubicBezTo>
                      <a:pt x="2" y="1"/>
                      <a:pt x="2" y="2"/>
                      <a:pt x="3" y="3"/>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93" name="Freeform 293"/>
              <p:cNvSpPr>
                <a:spLocks/>
              </p:cNvSpPr>
              <p:nvPr/>
            </p:nvSpPr>
            <p:spPr bwMode="auto">
              <a:xfrm>
                <a:off x="4859" y="2429"/>
                <a:ext cx="15" cy="23"/>
              </a:xfrm>
              <a:custGeom>
                <a:avLst/>
                <a:gdLst>
                  <a:gd name="T0" fmla="*/ 1 w 2"/>
                  <a:gd name="T1" fmla="*/ 1 h 3"/>
                  <a:gd name="T2" fmla="*/ 2 w 2"/>
                  <a:gd name="T3" fmla="*/ 0 h 3"/>
                  <a:gd name="T4" fmla="*/ 2 w 2"/>
                  <a:gd name="T5" fmla="*/ 2 h 3"/>
                  <a:gd name="T6" fmla="*/ 2 w 2"/>
                  <a:gd name="T7" fmla="*/ 3 h 3"/>
                  <a:gd name="T8" fmla="*/ 0 w 2"/>
                  <a:gd name="T9" fmla="*/ 1 h 3"/>
                  <a:gd name="T10" fmla="*/ 0 w 2"/>
                  <a:gd name="T11" fmla="*/ 1 h 3"/>
                  <a:gd name="T12" fmla="*/ 1 w 2"/>
                  <a:gd name="T13" fmla="*/ 1 h 3"/>
                  <a:gd name="T14" fmla="*/ 1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1" y="1"/>
                    </a:moveTo>
                    <a:cubicBezTo>
                      <a:pt x="1" y="1"/>
                      <a:pt x="2" y="0"/>
                      <a:pt x="2" y="0"/>
                    </a:cubicBezTo>
                    <a:cubicBezTo>
                      <a:pt x="2" y="1"/>
                      <a:pt x="2" y="2"/>
                      <a:pt x="2" y="2"/>
                    </a:cubicBezTo>
                    <a:cubicBezTo>
                      <a:pt x="2" y="3"/>
                      <a:pt x="2" y="3"/>
                      <a:pt x="2" y="3"/>
                    </a:cubicBezTo>
                    <a:cubicBezTo>
                      <a:pt x="0" y="3"/>
                      <a:pt x="0" y="2"/>
                      <a:pt x="0" y="1"/>
                    </a:cubicBezTo>
                    <a:lnTo>
                      <a:pt x="1" y="1"/>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94" name="Freeform 294"/>
              <p:cNvSpPr>
                <a:spLocks/>
              </p:cNvSpPr>
              <p:nvPr/>
            </p:nvSpPr>
            <p:spPr bwMode="auto">
              <a:xfrm>
                <a:off x="4812" y="2276"/>
                <a:ext cx="47" cy="110"/>
              </a:xfrm>
              <a:custGeom>
                <a:avLst/>
                <a:gdLst>
                  <a:gd name="T0" fmla="*/ 1 w 7"/>
                  <a:gd name="T1" fmla="*/ 0 h 14"/>
                  <a:gd name="T2" fmla="*/ 3 w 7"/>
                  <a:gd name="T3" fmla="*/ 0 h 14"/>
                  <a:gd name="T4" fmla="*/ 3 w 7"/>
                  <a:gd name="T5" fmla="*/ 0 h 14"/>
                  <a:gd name="T6" fmla="*/ 4 w 7"/>
                  <a:gd name="T7" fmla="*/ 1 h 14"/>
                  <a:gd name="T8" fmla="*/ 5 w 7"/>
                  <a:gd name="T9" fmla="*/ 1 h 14"/>
                  <a:gd name="T10" fmla="*/ 7 w 7"/>
                  <a:gd name="T11" fmla="*/ 5 h 14"/>
                  <a:gd name="T12" fmla="*/ 5 w 7"/>
                  <a:gd name="T13" fmla="*/ 8 h 14"/>
                  <a:gd name="T14" fmla="*/ 5 w 7"/>
                  <a:gd name="T15" fmla="*/ 10 h 14"/>
                  <a:gd name="T16" fmla="*/ 6 w 7"/>
                  <a:gd name="T17" fmla="*/ 10 h 14"/>
                  <a:gd name="T18" fmla="*/ 6 w 7"/>
                  <a:gd name="T19" fmla="*/ 14 h 14"/>
                  <a:gd name="T20" fmla="*/ 5 w 7"/>
                  <a:gd name="T21" fmla="*/ 14 h 14"/>
                  <a:gd name="T22" fmla="*/ 3 w 7"/>
                  <a:gd name="T23" fmla="*/ 13 h 14"/>
                  <a:gd name="T24" fmla="*/ 4 w 7"/>
                  <a:gd name="T25" fmla="*/ 12 h 14"/>
                  <a:gd name="T26" fmla="*/ 0 w 7"/>
                  <a:gd name="T27" fmla="*/ 7 h 14"/>
                  <a:gd name="T28" fmla="*/ 0 w 7"/>
                  <a:gd name="T29" fmla="*/ 6 h 14"/>
                  <a:gd name="T30" fmla="*/ 0 w 7"/>
                  <a:gd name="T31" fmla="*/ 6 h 14"/>
                  <a:gd name="T32" fmla="*/ 1 w 7"/>
                  <a:gd name="T33" fmla="*/ 6 h 14"/>
                  <a:gd name="T34" fmla="*/ 1 w 7"/>
                  <a:gd name="T35" fmla="*/ 6 h 14"/>
                  <a:gd name="T36" fmla="*/ 1 w 7"/>
                  <a:gd name="T37" fmla="*/ 0 h 14"/>
                  <a:gd name="T38" fmla="*/ 1 w 7"/>
                  <a:gd name="T39" fmla="*/ 0 h 14"/>
                  <a:gd name="T40" fmla="*/ 1 w 7"/>
                  <a:gd name="T41" fmla="*/ 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
                  <a:gd name="T64" fmla="*/ 0 h 14"/>
                  <a:gd name="T65" fmla="*/ 7 w 7"/>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 h="14">
                    <a:moveTo>
                      <a:pt x="1" y="0"/>
                    </a:moveTo>
                    <a:lnTo>
                      <a:pt x="3" y="0"/>
                    </a:lnTo>
                    <a:cubicBezTo>
                      <a:pt x="3" y="1"/>
                      <a:pt x="4" y="1"/>
                      <a:pt x="4" y="1"/>
                    </a:cubicBezTo>
                    <a:cubicBezTo>
                      <a:pt x="5" y="1"/>
                      <a:pt x="5" y="1"/>
                      <a:pt x="5" y="1"/>
                    </a:cubicBezTo>
                    <a:cubicBezTo>
                      <a:pt x="5" y="2"/>
                      <a:pt x="6" y="5"/>
                      <a:pt x="7" y="5"/>
                    </a:cubicBezTo>
                    <a:cubicBezTo>
                      <a:pt x="6" y="6"/>
                      <a:pt x="5" y="7"/>
                      <a:pt x="5" y="8"/>
                    </a:cubicBezTo>
                    <a:cubicBezTo>
                      <a:pt x="5" y="9"/>
                      <a:pt x="5" y="9"/>
                      <a:pt x="5" y="10"/>
                    </a:cubicBezTo>
                    <a:cubicBezTo>
                      <a:pt x="5" y="10"/>
                      <a:pt x="6" y="10"/>
                      <a:pt x="6" y="10"/>
                    </a:cubicBezTo>
                    <a:cubicBezTo>
                      <a:pt x="6" y="12"/>
                      <a:pt x="6" y="12"/>
                      <a:pt x="6" y="14"/>
                    </a:cubicBezTo>
                    <a:cubicBezTo>
                      <a:pt x="6" y="14"/>
                      <a:pt x="5" y="14"/>
                      <a:pt x="5" y="14"/>
                    </a:cubicBezTo>
                    <a:cubicBezTo>
                      <a:pt x="3" y="14"/>
                      <a:pt x="3" y="14"/>
                      <a:pt x="3" y="13"/>
                    </a:cubicBezTo>
                    <a:cubicBezTo>
                      <a:pt x="3" y="13"/>
                      <a:pt x="3" y="12"/>
                      <a:pt x="4" y="12"/>
                    </a:cubicBezTo>
                    <a:cubicBezTo>
                      <a:pt x="2" y="12"/>
                      <a:pt x="0" y="10"/>
                      <a:pt x="0" y="7"/>
                    </a:cubicBezTo>
                    <a:cubicBezTo>
                      <a:pt x="0" y="7"/>
                      <a:pt x="0" y="7"/>
                      <a:pt x="0" y="6"/>
                    </a:cubicBezTo>
                    <a:lnTo>
                      <a:pt x="1" y="6"/>
                    </a:lnTo>
                    <a:cubicBezTo>
                      <a:pt x="1" y="6"/>
                      <a:pt x="2" y="1"/>
                      <a:pt x="1" y="0"/>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95" name="Freeform 295"/>
              <p:cNvSpPr>
                <a:spLocks/>
              </p:cNvSpPr>
              <p:nvPr/>
            </p:nvSpPr>
            <p:spPr bwMode="auto">
              <a:xfrm>
                <a:off x="4905" y="2441"/>
                <a:ext cx="12" cy="11"/>
              </a:xfrm>
              <a:custGeom>
                <a:avLst/>
                <a:gdLst>
                  <a:gd name="T0" fmla="*/ 2 w 2"/>
                  <a:gd name="T1" fmla="*/ 2 h 2"/>
                  <a:gd name="T2" fmla="*/ 2 w 2"/>
                  <a:gd name="T3" fmla="*/ 0 h 2"/>
                  <a:gd name="T4" fmla="*/ 2 w 2"/>
                  <a:gd name="T5" fmla="*/ 0 h 2"/>
                  <a:gd name="T6" fmla="*/ 0 w 2"/>
                  <a:gd name="T7" fmla="*/ 1 h 2"/>
                  <a:gd name="T8" fmla="*/ 2 w 2"/>
                  <a:gd name="T9" fmla="*/ 2 h 2"/>
                  <a:gd name="T10" fmla="*/ 2 w 2"/>
                  <a:gd name="T11" fmla="*/ 2 h 2"/>
                  <a:gd name="T12" fmla="*/ 2 w 2"/>
                  <a:gd name="T13" fmla="*/ 2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lnTo>
                      <a:pt x="2" y="0"/>
                    </a:lnTo>
                    <a:cubicBezTo>
                      <a:pt x="1" y="0"/>
                      <a:pt x="1" y="1"/>
                      <a:pt x="0" y="1"/>
                    </a:cubicBezTo>
                    <a:cubicBezTo>
                      <a:pt x="1" y="1"/>
                      <a:pt x="1" y="2"/>
                      <a:pt x="2" y="2"/>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96" name="Freeform 296"/>
              <p:cNvSpPr>
                <a:spLocks/>
              </p:cNvSpPr>
              <p:nvPr/>
            </p:nvSpPr>
            <p:spPr bwMode="auto">
              <a:xfrm>
                <a:off x="4878" y="2417"/>
                <a:ext cx="20" cy="4"/>
              </a:xfrm>
              <a:custGeom>
                <a:avLst/>
                <a:gdLst>
                  <a:gd name="T0" fmla="*/ 0 w 2"/>
                  <a:gd name="T1" fmla="*/ 1 h 1"/>
                  <a:gd name="T2" fmla="*/ 2 w 2"/>
                  <a:gd name="T3" fmla="*/ 1 h 1"/>
                  <a:gd name="T4" fmla="*/ 1 w 2"/>
                  <a:gd name="T5" fmla="*/ 0 h 1"/>
                  <a:gd name="T6" fmla="*/ 0 w 2"/>
                  <a:gd name="T7" fmla="*/ 1 h 1"/>
                  <a:gd name="T8" fmla="*/ 0 w 2"/>
                  <a:gd name="T9" fmla="*/ 1 h 1"/>
                  <a:gd name="T10" fmla="*/ 0 w 2"/>
                  <a:gd name="T11" fmla="*/ 1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1"/>
                    </a:moveTo>
                    <a:cubicBezTo>
                      <a:pt x="1" y="1"/>
                      <a:pt x="1" y="1"/>
                      <a:pt x="2" y="1"/>
                    </a:cubicBezTo>
                    <a:cubicBezTo>
                      <a:pt x="2" y="1"/>
                      <a:pt x="1" y="0"/>
                      <a:pt x="1" y="0"/>
                    </a:cubicBezTo>
                    <a:cubicBezTo>
                      <a:pt x="1" y="0"/>
                      <a:pt x="1" y="1"/>
                      <a:pt x="0" y="1"/>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97" name="Freeform 297"/>
              <p:cNvSpPr>
                <a:spLocks/>
              </p:cNvSpPr>
              <p:nvPr/>
            </p:nvSpPr>
            <p:spPr bwMode="auto">
              <a:xfrm>
                <a:off x="4859" y="2417"/>
                <a:ext cx="11" cy="4"/>
              </a:xfrm>
              <a:custGeom>
                <a:avLst/>
                <a:gdLst>
                  <a:gd name="T0" fmla="*/ 0 w 1"/>
                  <a:gd name="T1" fmla="*/ 0 h 1"/>
                  <a:gd name="T2" fmla="*/ 0 w 1"/>
                  <a:gd name="T3" fmla="*/ 1 h 1"/>
                  <a:gd name="T4" fmla="*/ 0 w 1"/>
                  <a:gd name="T5" fmla="*/ 1 h 1"/>
                  <a:gd name="T6" fmla="*/ 1 w 1"/>
                  <a:gd name="T7" fmla="*/ 1 h 1"/>
                  <a:gd name="T8" fmla="*/ 1 w 1"/>
                  <a:gd name="T9" fmla="*/ 1 h 1"/>
                  <a:gd name="T10" fmla="*/ 1 w 1"/>
                  <a:gd name="T11" fmla="*/ 0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1"/>
                    </a:lnTo>
                    <a:cubicBezTo>
                      <a:pt x="0" y="1"/>
                      <a:pt x="0" y="1"/>
                      <a:pt x="1" y="1"/>
                    </a:cubicBezTo>
                    <a:lnTo>
                      <a:pt x="1" y="0"/>
                    </a:lnTo>
                    <a:lnTo>
                      <a:pt x="0" y="0"/>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98" name="Freeform 298"/>
              <p:cNvSpPr>
                <a:spLocks/>
              </p:cNvSpPr>
              <p:nvPr/>
            </p:nvSpPr>
            <p:spPr bwMode="auto">
              <a:xfrm>
                <a:off x="4592" y="2249"/>
                <a:ext cx="47" cy="39"/>
              </a:xfrm>
              <a:custGeom>
                <a:avLst/>
                <a:gdLst>
                  <a:gd name="T0" fmla="*/ 0 w 6"/>
                  <a:gd name="T1" fmla="*/ 3 h 5"/>
                  <a:gd name="T2" fmla="*/ 2 w 6"/>
                  <a:gd name="T3" fmla="*/ 0 h 5"/>
                  <a:gd name="T4" fmla="*/ 2 w 6"/>
                  <a:gd name="T5" fmla="*/ 0 h 5"/>
                  <a:gd name="T6" fmla="*/ 5 w 6"/>
                  <a:gd name="T7" fmla="*/ 0 h 5"/>
                  <a:gd name="T8" fmla="*/ 5 w 6"/>
                  <a:gd name="T9" fmla="*/ 0 h 5"/>
                  <a:gd name="T10" fmla="*/ 6 w 6"/>
                  <a:gd name="T11" fmla="*/ 1 h 5"/>
                  <a:gd name="T12" fmla="*/ 3 w 6"/>
                  <a:gd name="T13" fmla="*/ 5 h 5"/>
                  <a:gd name="T14" fmla="*/ 1 w 6"/>
                  <a:gd name="T15" fmla="*/ 3 h 5"/>
                  <a:gd name="T16" fmla="*/ 1 w 6"/>
                  <a:gd name="T17" fmla="*/ 3 h 5"/>
                  <a:gd name="T18" fmla="*/ 0 w 6"/>
                  <a:gd name="T19" fmla="*/ 3 h 5"/>
                  <a:gd name="T20" fmla="*/ 0 w 6"/>
                  <a:gd name="T21" fmla="*/ 3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5"/>
                  <a:gd name="T35" fmla="*/ 6 w 6"/>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5">
                    <a:moveTo>
                      <a:pt x="0" y="3"/>
                    </a:moveTo>
                    <a:cubicBezTo>
                      <a:pt x="1" y="2"/>
                      <a:pt x="2" y="1"/>
                      <a:pt x="2" y="0"/>
                    </a:cubicBezTo>
                    <a:lnTo>
                      <a:pt x="5" y="0"/>
                    </a:lnTo>
                    <a:cubicBezTo>
                      <a:pt x="5" y="1"/>
                      <a:pt x="6" y="1"/>
                      <a:pt x="6" y="1"/>
                    </a:cubicBezTo>
                    <a:cubicBezTo>
                      <a:pt x="6" y="4"/>
                      <a:pt x="5" y="5"/>
                      <a:pt x="3" y="5"/>
                    </a:cubicBezTo>
                    <a:cubicBezTo>
                      <a:pt x="2" y="5"/>
                      <a:pt x="1" y="4"/>
                      <a:pt x="1" y="3"/>
                    </a:cubicBezTo>
                    <a:lnTo>
                      <a:pt x="0" y="3"/>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299" name="Freeform 299"/>
              <p:cNvSpPr>
                <a:spLocks/>
              </p:cNvSpPr>
              <p:nvPr/>
            </p:nvSpPr>
            <p:spPr bwMode="auto">
              <a:xfrm>
                <a:off x="4780" y="2135"/>
                <a:ext cx="39" cy="59"/>
              </a:xfrm>
              <a:custGeom>
                <a:avLst/>
                <a:gdLst>
                  <a:gd name="T0" fmla="*/ 5 w 5"/>
                  <a:gd name="T1" fmla="*/ 1 h 8"/>
                  <a:gd name="T2" fmla="*/ 5 w 5"/>
                  <a:gd name="T3" fmla="*/ 6 h 8"/>
                  <a:gd name="T4" fmla="*/ 2 w 5"/>
                  <a:gd name="T5" fmla="*/ 8 h 8"/>
                  <a:gd name="T6" fmla="*/ 0 w 5"/>
                  <a:gd name="T7" fmla="*/ 5 h 8"/>
                  <a:gd name="T8" fmla="*/ 0 w 5"/>
                  <a:gd name="T9" fmla="*/ 3 h 8"/>
                  <a:gd name="T10" fmla="*/ 2 w 5"/>
                  <a:gd name="T11" fmla="*/ 3 h 8"/>
                  <a:gd name="T12" fmla="*/ 5 w 5"/>
                  <a:gd name="T13" fmla="*/ 1 h 8"/>
                  <a:gd name="T14" fmla="*/ 5 w 5"/>
                  <a:gd name="T15" fmla="*/ 1 h 8"/>
                  <a:gd name="T16" fmla="*/ 5 w 5"/>
                  <a:gd name="T17" fmla="*/ 1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8"/>
                  <a:gd name="T29" fmla="*/ 5 w 5"/>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8">
                    <a:moveTo>
                      <a:pt x="5" y="1"/>
                    </a:moveTo>
                    <a:cubicBezTo>
                      <a:pt x="5" y="3"/>
                      <a:pt x="5" y="4"/>
                      <a:pt x="5" y="6"/>
                    </a:cubicBezTo>
                    <a:cubicBezTo>
                      <a:pt x="5" y="7"/>
                      <a:pt x="4" y="8"/>
                      <a:pt x="2" y="8"/>
                    </a:cubicBezTo>
                    <a:cubicBezTo>
                      <a:pt x="1" y="8"/>
                      <a:pt x="0" y="7"/>
                      <a:pt x="0" y="5"/>
                    </a:cubicBezTo>
                    <a:cubicBezTo>
                      <a:pt x="0" y="4"/>
                      <a:pt x="0" y="4"/>
                      <a:pt x="0" y="3"/>
                    </a:cubicBezTo>
                    <a:cubicBezTo>
                      <a:pt x="1" y="3"/>
                      <a:pt x="1" y="3"/>
                      <a:pt x="2" y="3"/>
                    </a:cubicBezTo>
                    <a:cubicBezTo>
                      <a:pt x="2" y="0"/>
                      <a:pt x="3" y="1"/>
                      <a:pt x="5" y="1"/>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00" name="Freeform 300"/>
              <p:cNvSpPr>
                <a:spLocks/>
              </p:cNvSpPr>
              <p:nvPr/>
            </p:nvSpPr>
            <p:spPr bwMode="auto">
              <a:xfrm>
                <a:off x="4569" y="2816"/>
                <a:ext cx="184" cy="63"/>
              </a:xfrm>
              <a:custGeom>
                <a:avLst/>
                <a:gdLst>
                  <a:gd name="T0" fmla="*/ 0 w 25"/>
                  <a:gd name="T1" fmla="*/ 3 h 9"/>
                  <a:gd name="T2" fmla="*/ 2 w 25"/>
                  <a:gd name="T3" fmla="*/ 0 h 9"/>
                  <a:gd name="T4" fmla="*/ 4 w 25"/>
                  <a:gd name="T5" fmla="*/ 0 h 9"/>
                  <a:gd name="T6" fmla="*/ 7 w 25"/>
                  <a:gd name="T7" fmla="*/ 2 h 9"/>
                  <a:gd name="T8" fmla="*/ 8 w 25"/>
                  <a:gd name="T9" fmla="*/ 3 h 9"/>
                  <a:gd name="T10" fmla="*/ 13 w 25"/>
                  <a:gd name="T11" fmla="*/ 2 h 9"/>
                  <a:gd name="T12" fmla="*/ 15 w 25"/>
                  <a:gd name="T13" fmla="*/ 2 h 9"/>
                  <a:gd name="T14" fmla="*/ 21 w 25"/>
                  <a:gd name="T15" fmla="*/ 5 h 9"/>
                  <a:gd name="T16" fmla="*/ 23 w 25"/>
                  <a:gd name="T17" fmla="*/ 7 h 9"/>
                  <a:gd name="T18" fmla="*/ 24 w 25"/>
                  <a:gd name="T19" fmla="*/ 6 h 9"/>
                  <a:gd name="T20" fmla="*/ 25 w 25"/>
                  <a:gd name="T21" fmla="*/ 8 h 9"/>
                  <a:gd name="T22" fmla="*/ 24 w 25"/>
                  <a:gd name="T23" fmla="*/ 9 h 9"/>
                  <a:gd name="T24" fmla="*/ 24 w 25"/>
                  <a:gd name="T25" fmla="*/ 9 h 9"/>
                  <a:gd name="T26" fmla="*/ 20 w 25"/>
                  <a:gd name="T27" fmla="*/ 9 h 9"/>
                  <a:gd name="T28" fmla="*/ 19 w 25"/>
                  <a:gd name="T29" fmla="*/ 8 h 9"/>
                  <a:gd name="T30" fmla="*/ 18 w 25"/>
                  <a:gd name="T31" fmla="*/ 9 h 9"/>
                  <a:gd name="T32" fmla="*/ 11 w 25"/>
                  <a:gd name="T33" fmla="*/ 6 h 9"/>
                  <a:gd name="T34" fmla="*/ 7 w 25"/>
                  <a:gd name="T35" fmla="*/ 6 h 9"/>
                  <a:gd name="T36" fmla="*/ 6 w 25"/>
                  <a:gd name="T37" fmla="*/ 6 h 9"/>
                  <a:gd name="T38" fmla="*/ 5 w 25"/>
                  <a:gd name="T39" fmla="*/ 5 h 9"/>
                  <a:gd name="T40" fmla="*/ 5 w 25"/>
                  <a:gd name="T41" fmla="*/ 5 h 9"/>
                  <a:gd name="T42" fmla="*/ 3 w 25"/>
                  <a:gd name="T43" fmla="*/ 5 h 9"/>
                  <a:gd name="T44" fmla="*/ 3 w 25"/>
                  <a:gd name="T45" fmla="*/ 5 h 9"/>
                  <a:gd name="T46" fmla="*/ 0 w 25"/>
                  <a:gd name="T47" fmla="*/ 3 h 9"/>
                  <a:gd name="T48" fmla="*/ 0 w 25"/>
                  <a:gd name="T49" fmla="*/ 3 h 9"/>
                  <a:gd name="T50" fmla="*/ 0 w 25"/>
                  <a:gd name="T51" fmla="*/ 3 h 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
                  <a:gd name="T79" fmla="*/ 0 h 9"/>
                  <a:gd name="T80" fmla="*/ 25 w 25"/>
                  <a:gd name="T81" fmla="*/ 9 h 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 h="9">
                    <a:moveTo>
                      <a:pt x="0" y="3"/>
                    </a:moveTo>
                    <a:cubicBezTo>
                      <a:pt x="1" y="3"/>
                      <a:pt x="1" y="0"/>
                      <a:pt x="2" y="0"/>
                    </a:cubicBezTo>
                    <a:cubicBezTo>
                      <a:pt x="3" y="0"/>
                      <a:pt x="3" y="1"/>
                      <a:pt x="4" y="0"/>
                    </a:cubicBezTo>
                    <a:cubicBezTo>
                      <a:pt x="4" y="1"/>
                      <a:pt x="6" y="2"/>
                      <a:pt x="7" y="2"/>
                    </a:cubicBezTo>
                    <a:cubicBezTo>
                      <a:pt x="7" y="3"/>
                      <a:pt x="7" y="3"/>
                      <a:pt x="8" y="3"/>
                    </a:cubicBezTo>
                    <a:cubicBezTo>
                      <a:pt x="10" y="3"/>
                      <a:pt x="12" y="3"/>
                      <a:pt x="13" y="2"/>
                    </a:cubicBezTo>
                    <a:cubicBezTo>
                      <a:pt x="14" y="3"/>
                      <a:pt x="14" y="2"/>
                      <a:pt x="15" y="2"/>
                    </a:cubicBezTo>
                    <a:cubicBezTo>
                      <a:pt x="17" y="2"/>
                      <a:pt x="18" y="6"/>
                      <a:pt x="21" y="5"/>
                    </a:cubicBezTo>
                    <a:cubicBezTo>
                      <a:pt x="21" y="6"/>
                      <a:pt x="22" y="7"/>
                      <a:pt x="23" y="7"/>
                    </a:cubicBezTo>
                    <a:cubicBezTo>
                      <a:pt x="23" y="7"/>
                      <a:pt x="24" y="7"/>
                      <a:pt x="24" y="6"/>
                    </a:cubicBezTo>
                    <a:cubicBezTo>
                      <a:pt x="24" y="7"/>
                      <a:pt x="25" y="7"/>
                      <a:pt x="25" y="8"/>
                    </a:cubicBezTo>
                    <a:cubicBezTo>
                      <a:pt x="25" y="9"/>
                      <a:pt x="25" y="9"/>
                      <a:pt x="24" y="9"/>
                    </a:cubicBezTo>
                    <a:cubicBezTo>
                      <a:pt x="24" y="9"/>
                      <a:pt x="24" y="9"/>
                      <a:pt x="24" y="9"/>
                    </a:cubicBezTo>
                    <a:cubicBezTo>
                      <a:pt x="22" y="8"/>
                      <a:pt x="22" y="9"/>
                      <a:pt x="20" y="9"/>
                    </a:cubicBezTo>
                    <a:cubicBezTo>
                      <a:pt x="20" y="9"/>
                      <a:pt x="19" y="8"/>
                      <a:pt x="19" y="8"/>
                    </a:cubicBezTo>
                    <a:cubicBezTo>
                      <a:pt x="18" y="8"/>
                      <a:pt x="18" y="9"/>
                      <a:pt x="18" y="9"/>
                    </a:cubicBezTo>
                    <a:cubicBezTo>
                      <a:pt x="17" y="9"/>
                      <a:pt x="11" y="7"/>
                      <a:pt x="11" y="6"/>
                    </a:cubicBezTo>
                    <a:cubicBezTo>
                      <a:pt x="10" y="6"/>
                      <a:pt x="9" y="6"/>
                      <a:pt x="7" y="6"/>
                    </a:cubicBezTo>
                    <a:cubicBezTo>
                      <a:pt x="7" y="6"/>
                      <a:pt x="6" y="6"/>
                      <a:pt x="6" y="6"/>
                    </a:cubicBezTo>
                    <a:cubicBezTo>
                      <a:pt x="5" y="6"/>
                      <a:pt x="5" y="5"/>
                      <a:pt x="5" y="5"/>
                    </a:cubicBezTo>
                    <a:lnTo>
                      <a:pt x="3" y="5"/>
                    </a:lnTo>
                    <a:cubicBezTo>
                      <a:pt x="2" y="5"/>
                      <a:pt x="0" y="4"/>
                      <a:pt x="0" y="3"/>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01" name="Freeform 301"/>
              <p:cNvSpPr>
                <a:spLocks/>
              </p:cNvSpPr>
              <p:nvPr/>
            </p:nvSpPr>
            <p:spPr bwMode="auto">
              <a:xfrm>
                <a:off x="4099" y="2476"/>
                <a:ext cx="51" cy="86"/>
              </a:xfrm>
              <a:custGeom>
                <a:avLst/>
                <a:gdLst>
                  <a:gd name="T0" fmla="*/ 2 w 7"/>
                  <a:gd name="T1" fmla="*/ 11 h 11"/>
                  <a:gd name="T2" fmla="*/ 0 w 7"/>
                  <a:gd name="T3" fmla="*/ 6 h 11"/>
                  <a:gd name="T4" fmla="*/ 2 w 7"/>
                  <a:gd name="T5" fmla="*/ 0 h 11"/>
                  <a:gd name="T6" fmla="*/ 7 w 7"/>
                  <a:gd name="T7" fmla="*/ 8 h 11"/>
                  <a:gd name="T8" fmla="*/ 2 w 7"/>
                  <a:gd name="T9" fmla="*/ 11 h 11"/>
                  <a:gd name="T10" fmla="*/ 2 w 7"/>
                  <a:gd name="T11" fmla="*/ 11 h 11"/>
                  <a:gd name="T12" fmla="*/ 2 w 7"/>
                  <a:gd name="T13" fmla="*/ 11 h 11"/>
                  <a:gd name="T14" fmla="*/ 0 60000 65536"/>
                  <a:gd name="T15" fmla="*/ 0 60000 65536"/>
                  <a:gd name="T16" fmla="*/ 0 60000 65536"/>
                  <a:gd name="T17" fmla="*/ 0 60000 65536"/>
                  <a:gd name="T18" fmla="*/ 0 60000 65536"/>
                  <a:gd name="T19" fmla="*/ 0 60000 65536"/>
                  <a:gd name="T20" fmla="*/ 0 60000 65536"/>
                  <a:gd name="T21" fmla="*/ 0 w 7"/>
                  <a:gd name="T22" fmla="*/ 0 h 11"/>
                  <a:gd name="T23" fmla="*/ 7 w 7"/>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1">
                    <a:moveTo>
                      <a:pt x="2" y="11"/>
                    </a:moveTo>
                    <a:cubicBezTo>
                      <a:pt x="2" y="10"/>
                      <a:pt x="0" y="8"/>
                      <a:pt x="0" y="6"/>
                    </a:cubicBezTo>
                    <a:cubicBezTo>
                      <a:pt x="0" y="4"/>
                      <a:pt x="1" y="2"/>
                      <a:pt x="2" y="0"/>
                    </a:cubicBezTo>
                    <a:cubicBezTo>
                      <a:pt x="4" y="3"/>
                      <a:pt x="5" y="2"/>
                      <a:pt x="7" y="8"/>
                    </a:cubicBezTo>
                    <a:cubicBezTo>
                      <a:pt x="7" y="10"/>
                      <a:pt x="4" y="11"/>
                      <a:pt x="2" y="11"/>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02" name="Freeform 302"/>
              <p:cNvSpPr>
                <a:spLocks/>
              </p:cNvSpPr>
              <p:nvPr/>
            </p:nvSpPr>
            <p:spPr bwMode="auto">
              <a:xfrm>
                <a:off x="4831" y="1502"/>
                <a:ext cx="141" cy="183"/>
              </a:xfrm>
              <a:custGeom>
                <a:avLst/>
                <a:gdLst>
                  <a:gd name="T0" fmla="*/ 1 w 20"/>
                  <a:gd name="T1" fmla="*/ 3 h 24"/>
                  <a:gd name="T2" fmla="*/ 0 w 20"/>
                  <a:gd name="T3" fmla="*/ 0 h 24"/>
                  <a:gd name="T4" fmla="*/ 1 w 20"/>
                  <a:gd name="T5" fmla="*/ 0 h 24"/>
                  <a:gd name="T6" fmla="*/ 6 w 20"/>
                  <a:gd name="T7" fmla="*/ 6 h 24"/>
                  <a:gd name="T8" fmla="*/ 10 w 20"/>
                  <a:gd name="T9" fmla="*/ 10 h 24"/>
                  <a:gd name="T10" fmla="*/ 18 w 20"/>
                  <a:gd name="T11" fmla="*/ 16 h 24"/>
                  <a:gd name="T12" fmla="*/ 14 w 20"/>
                  <a:gd name="T13" fmla="*/ 14 h 24"/>
                  <a:gd name="T14" fmla="*/ 14 w 20"/>
                  <a:gd name="T15" fmla="*/ 14 h 24"/>
                  <a:gd name="T16" fmla="*/ 20 w 20"/>
                  <a:gd name="T17" fmla="*/ 23 h 24"/>
                  <a:gd name="T18" fmla="*/ 19 w 20"/>
                  <a:gd name="T19" fmla="*/ 22 h 24"/>
                  <a:gd name="T20" fmla="*/ 19 w 20"/>
                  <a:gd name="T21" fmla="*/ 22 h 24"/>
                  <a:gd name="T22" fmla="*/ 17 w 20"/>
                  <a:gd name="T23" fmla="*/ 22 h 24"/>
                  <a:gd name="T24" fmla="*/ 17 w 20"/>
                  <a:gd name="T25" fmla="*/ 22 h 24"/>
                  <a:gd name="T26" fmla="*/ 17 w 20"/>
                  <a:gd name="T27" fmla="*/ 24 h 24"/>
                  <a:gd name="T28" fmla="*/ 15 w 20"/>
                  <a:gd name="T29" fmla="*/ 20 h 24"/>
                  <a:gd name="T30" fmla="*/ 13 w 20"/>
                  <a:gd name="T31" fmla="*/ 17 h 24"/>
                  <a:gd name="T32" fmla="*/ 11 w 20"/>
                  <a:gd name="T33" fmla="*/ 14 h 24"/>
                  <a:gd name="T34" fmla="*/ 7 w 20"/>
                  <a:gd name="T35" fmla="*/ 10 h 24"/>
                  <a:gd name="T36" fmla="*/ 1 w 20"/>
                  <a:gd name="T37" fmla="*/ 3 h 24"/>
                  <a:gd name="T38" fmla="*/ 1 w 20"/>
                  <a:gd name="T39" fmla="*/ 3 h 24"/>
                  <a:gd name="T40" fmla="*/ 1 w 20"/>
                  <a:gd name="T41" fmla="*/ 3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24"/>
                  <a:gd name="T65" fmla="*/ 20 w 20"/>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 h="24">
                    <a:moveTo>
                      <a:pt x="1" y="3"/>
                    </a:moveTo>
                    <a:cubicBezTo>
                      <a:pt x="1" y="1"/>
                      <a:pt x="0" y="1"/>
                      <a:pt x="0" y="0"/>
                    </a:cubicBezTo>
                    <a:cubicBezTo>
                      <a:pt x="0" y="0"/>
                      <a:pt x="1" y="0"/>
                      <a:pt x="1" y="0"/>
                    </a:cubicBezTo>
                    <a:cubicBezTo>
                      <a:pt x="5" y="4"/>
                      <a:pt x="5" y="4"/>
                      <a:pt x="6" y="6"/>
                    </a:cubicBezTo>
                    <a:cubicBezTo>
                      <a:pt x="8" y="7"/>
                      <a:pt x="9" y="9"/>
                      <a:pt x="10" y="10"/>
                    </a:cubicBezTo>
                    <a:cubicBezTo>
                      <a:pt x="13" y="12"/>
                      <a:pt x="16" y="14"/>
                      <a:pt x="18" y="16"/>
                    </a:cubicBezTo>
                    <a:cubicBezTo>
                      <a:pt x="17" y="16"/>
                      <a:pt x="15" y="14"/>
                      <a:pt x="14" y="14"/>
                    </a:cubicBezTo>
                    <a:cubicBezTo>
                      <a:pt x="14" y="14"/>
                      <a:pt x="14" y="14"/>
                      <a:pt x="14" y="14"/>
                    </a:cubicBezTo>
                    <a:cubicBezTo>
                      <a:pt x="14" y="19"/>
                      <a:pt x="18" y="19"/>
                      <a:pt x="20" y="23"/>
                    </a:cubicBezTo>
                    <a:cubicBezTo>
                      <a:pt x="20" y="22"/>
                      <a:pt x="19" y="22"/>
                      <a:pt x="19" y="22"/>
                    </a:cubicBezTo>
                    <a:lnTo>
                      <a:pt x="17" y="22"/>
                    </a:lnTo>
                    <a:cubicBezTo>
                      <a:pt x="17" y="23"/>
                      <a:pt x="17" y="24"/>
                      <a:pt x="17" y="24"/>
                    </a:cubicBezTo>
                    <a:cubicBezTo>
                      <a:pt x="17" y="22"/>
                      <a:pt x="15" y="22"/>
                      <a:pt x="15" y="20"/>
                    </a:cubicBezTo>
                    <a:cubicBezTo>
                      <a:pt x="15" y="20"/>
                      <a:pt x="13" y="18"/>
                      <a:pt x="13" y="17"/>
                    </a:cubicBezTo>
                    <a:cubicBezTo>
                      <a:pt x="12" y="17"/>
                      <a:pt x="11" y="15"/>
                      <a:pt x="11" y="14"/>
                    </a:cubicBezTo>
                    <a:cubicBezTo>
                      <a:pt x="11" y="13"/>
                      <a:pt x="8" y="11"/>
                      <a:pt x="7" y="10"/>
                    </a:cubicBezTo>
                    <a:cubicBezTo>
                      <a:pt x="6" y="7"/>
                      <a:pt x="1" y="7"/>
                      <a:pt x="1" y="3"/>
                    </a:cubicBezTo>
                  </a:path>
                </a:pathLst>
              </a:custGeom>
              <a:solidFill>
                <a:srgbClr val="002967"/>
              </a:solidFill>
              <a:ln w="1905">
                <a:solidFill>
                  <a:sysClr val="window" lastClr="FFFFFF">
                    <a:lumMod val="85000"/>
                  </a:sysClr>
                </a:solidFill>
                <a:round/>
                <a:headEnd/>
                <a:tailEnd/>
              </a:ln>
            </p:spPr>
            <p:txBody>
              <a:bodyPr anchor="ctr"/>
              <a:lstStyle/>
              <a:p>
                <a:pPr>
                  <a:defRPr/>
                </a:pPr>
                <a:endParaRPr lang="en-US" altLang="en-US" sz="800" kern="0" dirty="0">
                  <a:latin typeface="Trebuchet MS" panose="020B0603020202020204" pitchFamily="34" charset="0"/>
                  <a:cs typeface="Calibri" panose="020F0502020204030204" pitchFamily="34" charset="0"/>
                </a:endParaRPr>
              </a:p>
            </p:txBody>
          </p:sp>
          <p:sp>
            <p:nvSpPr>
              <p:cNvPr id="303" name="Freeform 303"/>
              <p:cNvSpPr>
                <a:spLocks/>
              </p:cNvSpPr>
              <p:nvPr/>
            </p:nvSpPr>
            <p:spPr bwMode="auto">
              <a:xfrm>
                <a:off x="4952" y="1693"/>
                <a:ext cx="110" cy="82"/>
              </a:xfrm>
              <a:custGeom>
                <a:avLst/>
                <a:gdLst>
                  <a:gd name="T0" fmla="*/ 4 w 15"/>
                  <a:gd name="T1" fmla="*/ 11 h 11"/>
                  <a:gd name="T2" fmla="*/ 3 w 15"/>
                  <a:gd name="T3" fmla="*/ 11 h 11"/>
                  <a:gd name="T4" fmla="*/ 4 w 15"/>
                  <a:gd name="T5" fmla="*/ 11 h 11"/>
                  <a:gd name="T6" fmla="*/ 2 w 15"/>
                  <a:gd name="T7" fmla="*/ 8 h 11"/>
                  <a:gd name="T8" fmla="*/ 4 w 15"/>
                  <a:gd name="T9" fmla="*/ 7 h 11"/>
                  <a:gd name="T10" fmla="*/ 4 w 15"/>
                  <a:gd name="T11" fmla="*/ 6 h 11"/>
                  <a:gd name="T12" fmla="*/ 3 w 15"/>
                  <a:gd name="T13" fmla="*/ 6 h 11"/>
                  <a:gd name="T14" fmla="*/ 3 w 15"/>
                  <a:gd name="T15" fmla="*/ 5 h 11"/>
                  <a:gd name="T16" fmla="*/ 2 w 15"/>
                  <a:gd name="T17" fmla="*/ 2 h 11"/>
                  <a:gd name="T18" fmla="*/ 0 w 15"/>
                  <a:gd name="T19" fmla="*/ 0 h 11"/>
                  <a:gd name="T20" fmla="*/ 2 w 15"/>
                  <a:gd name="T21" fmla="*/ 0 h 11"/>
                  <a:gd name="T22" fmla="*/ 5 w 15"/>
                  <a:gd name="T23" fmla="*/ 3 h 11"/>
                  <a:gd name="T24" fmla="*/ 11 w 15"/>
                  <a:gd name="T25" fmla="*/ 4 h 11"/>
                  <a:gd name="T26" fmla="*/ 11 w 15"/>
                  <a:gd name="T27" fmla="*/ 3 h 11"/>
                  <a:gd name="T28" fmla="*/ 15 w 15"/>
                  <a:gd name="T29" fmla="*/ 6 h 11"/>
                  <a:gd name="T30" fmla="*/ 11 w 15"/>
                  <a:gd name="T31" fmla="*/ 7 h 11"/>
                  <a:gd name="T32" fmla="*/ 11 w 15"/>
                  <a:gd name="T33" fmla="*/ 9 h 11"/>
                  <a:gd name="T34" fmla="*/ 7 w 15"/>
                  <a:gd name="T35" fmla="*/ 8 h 11"/>
                  <a:gd name="T36" fmla="*/ 4 w 15"/>
                  <a:gd name="T37" fmla="*/ 9 h 11"/>
                  <a:gd name="T38" fmla="*/ 6 w 15"/>
                  <a:gd name="T39" fmla="*/ 10 h 11"/>
                  <a:gd name="T40" fmla="*/ 4 w 15"/>
                  <a:gd name="T41" fmla="*/ 11 h 11"/>
                  <a:gd name="T42" fmla="*/ 4 w 15"/>
                  <a:gd name="T43" fmla="*/ 11 h 11"/>
                  <a:gd name="T44" fmla="*/ 4 w 15"/>
                  <a:gd name="T45" fmla="*/ 11 h 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
                  <a:gd name="T70" fmla="*/ 0 h 11"/>
                  <a:gd name="T71" fmla="*/ 15 w 15"/>
                  <a:gd name="T72" fmla="*/ 11 h 1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 h="11">
                    <a:moveTo>
                      <a:pt x="4" y="11"/>
                    </a:moveTo>
                    <a:cubicBezTo>
                      <a:pt x="4" y="11"/>
                      <a:pt x="4" y="11"/>
                      <a:pt x="3" y="11"/>
                    </a:cubicBezTo>
                    <a:cubicBezTo>
                      <a:pt x="3" y="11"/>
                      <a:pt x="4" y="11"/>
                      <a:pt x="4" y="11"/>
                    </a:cubicBezTo>
                    <a:cubicBezTo>
                      <a:pt x="3" y="10"/>
                      <a:pt x="2" y="9"/>
                      <a:pt x="2" y="8"/>
                    </a:cubicBezTo>
                    <a:cubicBezTo>
                      <a:pt x="2" y="7"/>
                      <a:pt x="3" y="7"/>
                      <a:pt x="4" y="7"/>
                    </a:cubicBezTo>
                    <a:cubicBezTo>
                      <a:pt x="4" y="6"/>
                      <a:pt x="4" y="6"/>
                      <a:pt x="4" y="6"/>
                    </a:cubicBezTo>
                    <a:cubicBezTo>
                      <a:pt x="4" y="6"/>
                      <a:pt x="3" y="6"/>
                      <a:pt x="3" y="6"/>
                    </a:cubicBezTo>
                    <a:cubicBezTo>
                      <a:pt x="3" y="5"/>
                      <a:pt x="3" y="5"/>
                      <a:pt x="3" y="5"/>
                    </a:cubicBezTo>
                    <a:cubicBezTo>
                      <a:pt x="3" y="4"/>
                      <a:pt x="3" y="3"/>
                      <a:pt x="2" y="2"/>
                    </a:cubicBezTo>
                    <a:cubicBezTo>
                      <a:pt x="1" y="2"/>
                      <a:pt x="1" y="1"/>
                      <a:pt x="0" y="0"/>
                    </a:cubicBezTo>
                    <a:cubicBezTo>
                      <a:pt x="1" y="0"/>
                      <a:pt x="1" y="0"/>
                      <a:pt x="2" y="0"/>
                    </a:cubicBezTo>
                    <a:cubicBezTo>
                      <a:pt x="2" y="0"/>
                      <a:pt x="5" y="3"/>
                      <a:pt x="5" y="3"/>
                    </a:cubicBezTo>
                    <a:cubicBezTo>
                      <a:pt x="7" y="4"/>
                      <a:pt x="8" y="4"/>
                      <a:pt x="11" y="4"/>
                    </a:cubicBezTo>
                    <a:cubicBezTo>
                      <a:pt x="11" y="4"/>
                      <a:pt x="11" y="4"/>
                      <a:pt x="11" y="3"/>
                    </a:cubicBezTo>
                    <a:cubicBezTo>
                      <a:pt x="12" y="5"/>
                      <a:pt x="13" y="6"/>
                      <a:pt x="15" y="6"/>
                    </a:cubicBezTo>
                    <a:cubicBezTo>
                      <a:pt x="13" y="7"/>
                      <a:pt x="12" y="7"/>
                      <a:pt x="11" y="7"/>
                    </a:cubicBezTo>
                    <a:cubicBezTo>
                      <a:pt x="11" y="8"/>
                      <a:pt x="10" y="9"/>
                      <a:pt x="11" y="9"/>
                    </a:cubicBezTo>
                    <a:cubicBezTo>
                      <a:pt x="8" y="9"/>
                      <a:pt x="8" y="8"/>
                      <a:pt x="7" y="8"/>
                    </a:cubicBezTo>
                    <a:cubicBezTo>
                      <a:pt x="5" y="8"/>
                      <a:pt x="5" y="9"/>
                      <a:pt x="4" y="9"/>
                    </a:cubicBezTo>
                    <a:cubicBezTo>
                      <a:pt x="5" y="9"/>
                      <a:pt x="5" y="10"/>
                      <a:pt x="6" y="10"/>
                    </a:cubicBezTo>
                    <a:cubicBezTo>
                      <a:pt x="5" y="11"/>
                      <a:pt x="5" y="11"/>
                      <a:pt x="4" y="11"/>
                    </a:cubicBezTo>
                  </a:path>
                </a:pathLst>
              </a:custGeom>
              <a:solidFill>
                <a:srgbClr val="002967"/>
              </a:solidFill>
              <a:ln w="1905">
                <a:solidFill>
                  <a:sysClr val="window" lastClr="FFFFFF">
                    <a:lumMod val="85000"/>
                  </a:sysClr>
                </a:solidFill>
                <a:round/>
                <a:headEnd/>
                <a:tailEnd/>
              </a:ln>
            </p:spPr>
            <p:txBody>
              <a:bodyPr anchor="ctr"/>
              <a:lstStyle/>
              <a:p>
                <a:pPr>
                  <a:defRPr/>
                </a:pPr>
                <a:endParaRPr lang="en-US" altLang="en-US" sz="800" kern="0" dirty="0">
                  <a:latin typeface="Trebuchet MS" panose="020B0603020202020204" pitchFamily="34" charset="0"/>
                  <a:cs typeface="Calibri" panose="020F0502020204030204" pitchFamily="34" charset="0"/>
                </a:endParaRPr>
              </a:p>
            </p:txBody>
          </p:sp>
          <p:sp>
            <p:nvSpPr>
              <p:cNvPr id="304" name="Freeform 304"/>
              <p:cNvSpPr>
                <a:spLocks/>
              </p:cNvSpPr>
              <p:nvPr/>
            </p:nvSpPr>
            <p:spPr bwMode="auto">
              <a:xfrm>
                <a:off x="4929" y="1936"/>
                <a:ext cx="43" cy="39"/>
              </a:xfrm>
              <a:custGeom>
                <a:avLst/>
                <a:gdLst>
                  <a:gd name="T0" fmla="*/ 2 w 6"/>
                  <a:gd name="T1" fmla="*/ 1 h 5"/>
                  <a:gd name="T2" fmla="*/ 3 w 6"/>
                  <a:gd name="T3" fmla="*/ 1 h 5"/>
                  <a:gd name="T4" fmla="*/ 3 w 6"/>
                  <a:gd name="T5" fmla="*/ 0 h 5"/>
                  <a:gd name="T6" fmla="*/ 3 w 6"/>
                  <a:gd name="T7" fmla="*/ 0 h 5"/>
                  <a:gd name="T8" fmla="*/ 6 w 6"/>
                  <a:gd name="T9" fmla="*/ 0 h 5"/>
                  <a:gd name="T10" fmla="*/ 6 w 6"/>
                  <a:gd name="T11" fmla="*/ 0 h 5"/>
                  <a:gd name="T12" fmla="*/ 6 w 6"/>
                  <a:gd name="T13" fmla="*/ 1 h 5"/>
                  <a:gd name="T14" fmla="*/ 3 w 6"/>
                  <a:gd name="T15" fmla="*/ 2 h 5"/>
                  <a:gd name="T16" fmla="*/ 3 w 6"/>
                  <a:gd name="T17" fmla="*/ 5 h 5"/>
                  <a:gd name="T18" fmla="*/ 0 w 6"/>
                  <a:gd name="T19" fmla="*/ 2 h 5"/>
                  <a:gd name="T20" fmla="*/ 2 w 6"/>
                  <a:gd name="T21" fmla="*/ 1 h 5"/>
                  <a:gd name="T22" fmla="*/ 2 w 6"/>
                  <a:gd name="T23" fmla="*/ 1 h 5"/>
                  <a:gd name="T24" fmla="*/ 2 w 6"/>
                  <a:gd name="T25" fmla="*/ 1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
                  <a:gd name="T40" fmla="*/ 0 h 5"/>
                  <a:gd name="T41" fmla="*/ 6 w 6"/>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 h="5">
                    <a:moveTo>
                      <a:pt x="2" y="1"/>
                    </a:moveTo>
                    <a:cubicBezTo>
                      <a:pt x="2" y="1"/>
                      <a:pt x="2" y="1"/>
                      <a:pt x="3" y="1"/>
                    </a:cubicBezTo>
                    <a:cubicBezTo>
                      <a:pt x="3" y="1"/>
                      <a:pt x="3" y="1"/>
                      <a:pt x="3" y="0"/>
                    </a:cubicBezTo>
                    <a:lnTo>
                      <a:pt x="6" y="0"/>
                    </a:lnTo>
                    <a:cubicBezTo>
                      <a:pt x="6" y="1"/>
                      <a:pt x="6" y="1"/>
                      <a:pt x="6" y="1"/>
                    </a:cubicBezTo>
                    <a:cubicBezTo>
                      <a:pt x="6" y="3"/>
                      <a:pt x="4" y="2"/>
                      <a:pt x="3" y="2"/>
                    </a:cubicBezTo>
                    <a:cubicBezTo>
                      <a:pt x="3" y="3"/>
                      <a:pt x="3" y="5"/>
                      <a:pt x="3" y="5"/>
                    </a:cubicBezTo>
                    <a:cubicBezTo>
                      <a:pt x="3" y="4"/>
                      <a:pt x="0" y="3"/>
                      <a:pt x="0" y="2"/>
                    </a:cubicBezTo>
                    <a:cubicBezTo>
                      <a:pt x="1" y="2"/>
                      <a:pt x="1" y="2"/>
                      <a:pt x="2" y="1"/>
                    </a:cubicBezTo>
                  </a:path>
                </a:pathLst>
              </a:custGeom>
              <a:solidFill>
                <a:srgbClr val="002967"/>
              </a:solidFill>
              <a:ln w="1905">
                <a:solidFill>
                  <a:sysClr val="window" lastClr="FFFFFF">
                    <a:lumMod val="85000"/>
                  </a:sysClr>
                </a:solidFill>
                <a:round/>
                <a:headEnd/>
                <a:tailEnd/>
              </a:ln>
            </p:spPr>
            <p:txBody>
              <a:bodyPr anchor="ctr"/>
              <a:lstStyle/>
              <a:p>
                <a:pPr>
                  <a:defRPr/>
                </a:pPr>
                <a:endParaRPr lang="en-US" altLang="en-US" sz="800" kern="0" dirty="0">
                  <a:latin typeface="Trebuchet MS" panose="020B0603020202020204" pitchFamily="34" charset="0"/>
                  <a:cs typeface="Calibri" panose="020F0502020204030204" pitchFamily="34" charset="0"/>
                </a:endParaRPr>
              </a:p>
            </p:txBody>
          </p:sp>
          <p:sp>
            <p:nvSpPr>
              <p:cNvPr id="305" name="Freeform 305"/>
              <p:cNvSpPr>
                <a:spLocks/>
              </p:cNvSpPr>
              <p:nvPr/>
            </p:nvSpPr>
            <p:spPr bwMode="auto">
              <a:xfrm>
                <a:off x="4898" y="1948"/>
                <a:ext cx="43" cy="54"/>
              </a:xfrm>
              <a:custGeom>
                <a:avLst/>
                <a:gdLst>
                  <a:gd name="T0" fmla="*/ 1 w 6"/>
                  <a:gd name="T1" fmla="*/ 0 h 7"/>
                  <a:gd name="T2" fmla="*/ 2 w 6"/>
                  <a:gd name="T3" fmla="*/ 0 h 7"/>
                  <a:gd name="T4" fmla="*/ 6 w 6"/>
                  <a:gd name="T5" fmla="*/ 6 h 7"/>
                  <a:gd name="T6" fmla="*/ 4 w 6"/>
                  <a:gd name="T7" fmla="*/ 7 h 7"/>
                  <a:gd name="T8" fmla="*/ 2 w 6"/>
                  <a:gd name="T9" fmla="*/ 5 h 7"/>
                  <a:gd name="T10" fmla="*/ 3 w 6"/>
                  <a:gd name="T11" fmla="*/ 3 h 7"/>
                  <a:gd name="T12" fmla="*/ 0 w 6"/>
                  <a:gd name="T13" fmla="*/ 1 h 7"/>
                  <a:gd name="T14" fmla="*/ 1 w 6"/>
                  <a:gd name="T15" fmla="*/ 0 h 7"/>
                  <a:gd name="T16" fmla="*/ 1 w 6"/>
                  <a:gd name="T17" fmla="*/ 0 h 7"/>
                  <a:gd name="T18" fmla="*/ 1 w 6"/>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7"/>
                  <a:gd name="T32" fmla="*/ 6 w 6"/>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7">
                    <a:moveTo>
                      <a:pt x="1" y="0"/>
                    </a:moveTo>
                    <a:cubicBezTo>
                      <a:pt x="1" y="0"/>
                      <a:pt x="1" y="0"/>
                      <a:pt x="2" y="0"/>
                    </a:cubicBezTo>
                    <a:cubicBezTo>
                      <a:pt x="5" y="0"/>
                      <a:pt x="6" y="4"/>
                      <a:pt x="6" y="6"/>
                    </a:cubicBezTo>
                    <a:cubicBezTo>
                      <a:pt x="6" y="6"/>
                      <a:pt x="5" y="7"/>
                      <a:pt x="4" y="7"/>
                    </a:cubicBezTo>
                    <a:cubicBezTo>
                      <a:pt x="4" y="7"/>
                      <a:pt x="2" y="5"/>
                      <a:pt x="2" y="5"/>
                    </a:cubicBezTo>
                    <a:cubicBezTo>
                      <a:pt x="2" y="5"/>
                      <a:pt x="3" y="3"/>
                      <a:pt x="3" y="3"/>
                    </a:cubicBezTo>
                    <a:cubicBezTo>
                      <a:pt x="1" y="3"/>
                      <a:pt x="0" y="2"/>
                      <a:pt x="0" y="1"/>
                    </a:cubicBezTo>
                    <a:cubicBezTo>
                      <a:pt x="0" y="1"/>
                      <a:pt x="1" y="0"/>
                      <a:pt x="1" y="0"/>
                    </a:cubicBezTo>
                  </a:path>
                </a:pathLst>
              </a:custGeom>
              <a:solidFill>
                <a:srgbClr val="002967"/>
              </a:solidFill>
              <a:ln w="1905">
                <a:solidFill>
                  <a:sysClr val="window" lastClr="FFFFFF">
                    <a:lumMod val="85000"/>
                  </a:sysClr>
                </a:solidFill>
                <a:round/>
                <a:headEnd/>
                <a:tailEnd/>
              </a:ln>
            </p:spPr>
            <p:txBody>
              <a:bodyPr anchor="ctr"/>
              <a:lstStyle/>
              <a:p>
                <a:pPr>
                  <a:defRPr/>
                </a:pPr>
                <a:endParaRPr lang="en-US" altLang="en-US" sz="800" kern="0" dirty="0">
                  <a:latin typeface="Trebuchet MS" panose="020B0603020202020204" pitchFamily="34" charset="0"/>
                  <a:cs typeface="Calibri" panose="020F0502020204030204" pitchFamily="34" charset="0"/>
                </a:endParaRPr>
              </a:p>
            </p:txBody>
          </p:sp>
          <p:sp>
            <p:nvSpPr>
              <p:cNvPr id="306" name="Freeform 306"/>
              <p:cNvSpPr>
                <a:spLocks/>
              </p:cNvSpPr>
              <p:nvPr/>
            </p:nvSpPr>
            <p:spPr bwMode="auto">
              <a:xfrm>
                <a:off x="4905" y="1787"/>
                <a:ext cx="157" cy="161"/>
              </a:xfrm>
              <a:custGeom>
                <a:avLst/>
                <a:gdLst>
                  <a:gd name="T0" fmla="*/ 5 w 22"/>
                  <a:gd name="T1" fmla="*/ 16 h 22"/>
                  <a:gd name="T2" fmla="*/ 6 w 22"/>
                  <a:gd name="T3" fmla="*/ 16 h 22"/>
                  <a:gd name="T4" fmla="*/ 9 w 22"/>
                  <a:gd name="T5" fmla="*/ 16 h 22"/>
                  <a:gd name="T6" fmla="*/ 10 w 22"/>
                  <a:gd name="T7" fmla="*/ 17 h 22"/>
                  <a:gd name="T8" fmla="*/ 11 w 22"/>
                  <a:gd name="T9" fmla="*/ 16 h 22"/>
                  <a:gd name="T10" fmla="*/ 10 w 22"/>
                  <a:gd name="T11" fmla="*/ 15 h 22"/>
                  <a:gd name="T12" fmla="*/ 11 w 22"/>
                  <a:gd name="T13" fmla="*/ 14 h 22"/>
                  <a:gd name="T14" fmla="*/ 11 w 22"/>
                  <a:gd name="T15" fmla="*/ 11 h 22"/>
                  <a:gd name="T16" fmla="*/ 12 w 22"/>
                  <a:gd name="T17" fmla="*/ 12 h 22"/>
                  <a:gd name="T18" fmla="*/ 15 w 22"/>
                  <a:gd name="T19" fmla="*/ 10 h 22"/>
                  <a:gd name="T20" fmla="*/ 13 w 22"/>
                  <a:gd name="T21" fmla="*/ 9 h 22"/>
                  <a:gd name="T22" fmla="*/ 15 w 22"/>
                  <a:gd name="T23" fmla="*/ 9 h 22"/>
                  <a:gd name="T24" fmla="*/ 16 w 22"/>
                  <a:gd name="T25" fmla="*/ 8 h 22"/>
                  <a:gd name="T26" fmla="*/ 13 w 22"/>
                  <a:gd name="T27" fmla="*/ 2 h 22"/>
                  <a:gd name="T28" fmla="*/ 15 w 22"/>
                  <a:gd name="T29" fmla="*/ 0 h 22"/>
                  <a:gd name="T30" fmla="*/ 19 w 22"/>
                  <a:gd name="T31" fmla="*/ 3 h 22"/>
                  <a:gd name="T32" fmla="*/ 20 w 22"/>
                  <a:gd name="T33" fmla="*/ 7 h 22"/>
                  <a:gd name="T34" fmla="*/ 20 w 22"/>
                  <a:gd name="T35" fmla="*/ 7 h 22"/>
                  <a:gd name="T36" fmla="*/ 20 w 22"/>
                  <a:gd name="T37" fmla="*/ 8 h 22"/>
                  <a:gd name="T38" fmla="*/ 20 w 22"/>
                  <a:gd name="T39" fmla="*/ 8 h 22"/>
                  <a:gd name="T40" fmla="*/ 19 w 22"/>
                  <a:gd name="T41" fmla="*/ 9 h 22"/>
                  <a:gd name="T42" fmla="*/ 20 w 22"/>
                  <a:gd name="T43" fmla="*/ 9 h 22"/>
                  <a:gd name="T44" fmla="*/ 22 w 22"/>
                  <a:gd name="T45" fmla="*/ 15 h 22"/>
                  <a:gd name="T46" fmla="*/ 22 w 22"/>
                  <a:gd name="T47" fmla="*/ 15 h 22"/>
                  <a:gd name="T48" fmla="*/ 22 w 22"/>
                  <a:gd name="T49" fmla="*/ 18 h 22"/>
                  <a:gd name="T50" fmla="*/ 22 w 22"/>
                  <a:gd name="T51" fmla="*/ 18 h 22"/>
                  <a:gd name="T52" fmla="*/ 21 w 22"/>
                  <a:gd name="T53" fmla="*/ 16 h 22"/>
                  <a:gd name="T54" fmla="*/ 20 w 22"/>
                  <a:gd name="T55" fmla="*/ 17 h 22"/>
                  <a:gd name="T56" fmla="*/ 19 w 22"/>
                  <a:gd name="T57" fmla="*/ 19 h 22"/>
                  <a:gd name="T58" fmla="*/ 18 w 22"/>
                  <a:gd name="T59" fmla="*/ 18 h 22"/>
                  <a:gd name="T60" fmla="*/ 17 w 22"/>
                  <a:gd name="T61" fmla="*/ 18 h 22"/>
                  <a:gd name="T62" fmla="*/ 17 w 22"/>
                  <a:gd name="T63" fmla="*/ 19 h 22"/>
                  <a:gd name="T64" fmla="*/ 17 w 22"/>
                  <a:gd name="T65" fmla="*/ 19 h 22"/>
                  <a:gd name="T66" fmla="*/ 16 w 22"/>
                  <a:gd name="T67" fmla="*/ 19 h 22"/>
                  <a:gd name="T68" fmla="*/ 16 w 22"/>
                  <a:gd name="T69" fmla="*/ 19 h 22"/>
                  <a:gd name="T70" fmla="*/ 15 w 22"/>
                  <a:gd name="T71" fmla="*/ 18 h 22"/>
                  <a:gd name="T72" fmla="*/ 15 w 22"/>
                  <a:gd name="T73" fmla="*/ 18 h 22"/>
                  <a:gd name="T74" fmla="*/ 14 w 22"/>
                  <a:gd name="T75" fmla="*/ 18 h 22"/>
                  <a:gd name="T76" fmla="*/ 14 w 22"/>
                  <a:gd name="T77" fmla="*/ 18 h 22"/>
                  <a:gd name="T78" fmla="*/ 14 w 22"/>
                  <a:gd name="T79" fmla="*/ 21 h 22"/>
                  <a:gd name="T80" fmla="*/ 14 w 22"/>
                  <a:gd name="T81" fmla="*/ 22 h 22"/>
                  <a:gd name="T82" fmla="*/ 12 w 22"/>
                  <a:gd name="T83" fmla="*/ 22 h 22"/>
                  <a:gd name="T84" fmla="*/ 11 w 22"/>
                  <a:gd name="T85" fmla="*/ 20 h 22"/>
                  <a:gd name="T86" fmla="*/ 9 w 22"/>
                  <a:gd name="T87" fmla="*/ 18 h 22"/>
                  <a:gd name="T88" fmla="*/ 5 w 22"/>
                  <a:gd name="T89" fmla="*/ 20 h 22"/>
                  <a:gd name="T90" fmla="*/ 2 w 22"/>
                  <a:gd name="T91" fmla="*/ 22 h 22"/>
                  <a:gd name="T92" fmla="*/ 0 w 22"/>
                  <a:gd name="T93" fmla="*/ 20 h 22"/>
                  <a:gd name="T94" fmla="*/ 2 w 22"/>
                  <a:gd name="T95" fmla="*/ 19 h 22"/>
                  <a:gd name="T96" fmla="*/ 5 w 22"/>
                  <a:gd name="T97" fmla="*/ 16 h 22"/>
                  <a:gd name="T98" fmla="*/ 5 w 22"/>
                  <a:gd name="T99" fmla="*/ 16 h 22"/>
                  <a:gd name="T100" fmla="*/ 5 w 22"/>
                  <a:gd name="T101" fmla="*/ 16 h 2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2"/>
                  <a:gd name="T154" fmla="*/ 0 h 22"/>
                  <a:gd name="T155" fmla="*/ 22 w 22"/>
                  <a:gd name="T156" fmla="*/ 22 h 2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2" h="22">
                    <a:moveTo>
                      <a:pt x="5" y="16"/>
                    </a:moveTo>
                    <a:cubicBezTo>
                      <a:pt x="5" y="16"/>
                      <a:pt x="6" y="16"/>
                      <a:pt x="6" y="16"/>
                    </a:cubicBezTo>
                    <a:cubicBezTo>
                      <a:pt x="7" y="16"/>
                      <a:pt x="8" y="16"/>
                      <a:pt x="9" y="16"/>
                    </a:cubicBezTo>
                    <a:cubicBezTo>
                      <a:pt x="9" y="16"/>
                      <a:pt x="10" y="16"/>
                      <a:pt x="10" y="17"/>
                    </a:cubicBezTo>
                    <a:cubicBezTo>
                      <a:pt x="10" y="16"/>
                      <a:pt x="11" y="16"/>
                      <a:pt x="11" y="16"/>
                    </a:cubicBezTo>
                    <a:cubicBezTo>
                      <a:pt x="11" y="16"/>
                      <a:pt x="10" y="15"/>
                      <a:pt x="10" y="15"/>
                    </a:cubicBezTo>
                    <a:cubicBezTo>
                      <a:pt x="10" y="14"/>
                      <a:pt x="11" y="14"/>
                      <a:pt x="11" y="14"/>
                    </a:cubicBezTo>
                    <a:cubicBezTo>
                      <a:pt x="11" y="12"/>
                      <a:pt x="11" y="13"/>
                      <a:pt x="11" y="11"/>
                    </a:cubicBezTo>
                    <a:cubicBezTo>
                      <a:pt x="11" y="11"/>
                      <a:pt x="12" y="12"/>
                      <a:pt x="12" y="12"/>
                    </a:cubicBezTo>
                    <a:cubicBezTo>
                      <a:pt x="13" y="11"/>
                      <a:pt x="14" y="11"/>
                      <a:pt x="15" y="10"/>
                    </a:cubicBezTo>
                    <a:cubicBezTo>
                      <a:pt x="14" y="10"/>
                      <a:pt x="14" y="9"/>
                      <a:pt x="13" y="9"/>
                    </a:cubicBezTo>
                    <a:cubicBezTo>
                      <a:pt x="14" y="9"/>
                      <a:pt x="15" y="9"/>
                      <a:pt x="15" y="9"/>
                    </a:cubicBezTo>
                    <a:cubicBezTo>
                      <a:pt x="16" y="9"/>
                      <a:pt x="16" y="9"/>
                      <a:pt x="16" y="8"/>
                    </a:cubicBezTo>
                    <a:cubicBezTo>
                      <a:pt x="14" y="6"/>
                      <a:pt x="13" y="4"/>
                      <a:pt x="13" y="2"/>
                    </a:cubicBezTo>
                    <a:cubicBezTo>
                      <a:pt x="13" y="1"/>
                      <a:pt x="14" y="0"/>
                      <a:pt x="15" y="0"/>
                    </a:cubicBezTo>
                    <a:cubicBezTo>
                      <a:pt x="15" y="2"/>
                      <a:pt x="17" y="2"/>
                      <a:pt x="19" y="3"/>
                    </a:cubicBezTo>
                    <a:cubicBezTo>
                      <a:pt x="20" y="4"/>
                      <a:pt x="19" y="6"/>
                      <a:pt x="20" y="7"/>
                    </a:cubicBezTo>
                    <a:lnTo>
                      <a:pt x="20" y="8"/>
                    </a:lnTo>
                    <a:cubicBezTo>
                      <a:pt x="20" y="8"/>
                      <a:pt x="19" y="9"/>
                      <a:pt x="19" y="9"/>
                    </a:cubicBezTo>
                    <a:cubicBezTo>
                      <a:pt x="19" y="9"/>
                      <a:pt x="20" y="9"/>
                      <a:pt x="20" y="9"/>
                    </a:cubicBezTo>
                    <a:cubicBezTo>
                      <a:pt x="20" y="10"/>
                      <a:pt x="21" y="14"/>
                      <a:pt x="22" y="15"/>
                    </a:cubicBezTo>
                    <a:lnTo>
                      <a:pt x="22" y="18"/>
                    </a:lnTo>
                    <a:cubicBezTo>
                      <a:pt x="21" y="18"/>
                      <a:pt x="21" y="17"/>
                      <a:pt x="21" y="16"/>
                    </a:cubicBezTo>
                    <a:cubicBezTo>
                      <a:pt x="20" y="17"/>
                      <a:pt x="20" y="17"/>
                      <a:pt x="20" y="17"/>
                    </a:cubicBezTo>
                    <a:cubicBezTo>
                      <a:pt x="20" y="19"/>
                      <a:pt x="20" y="18"/>
                      <a:pt x="19" y="19"/>
                    </a:cubicBezTo>
                    <a:cubicBezTo>
                      <a:pt x="19" y="19"/>
                      <a:pt x="18" y="18"/>
                      <a:pt x="18" y="18"/>
                    </a:cubicBezTo>
                    <a:cubicBezTo>
                      <a:pt x="18" y="18"/>
                      <a:pt x="17" y="18"/>
                      <a:pt x="17" y="18"/>
                    </a:cubicBezTo>
                    <a:cubicBezTo>
                      <a:pt x="17" y="18"/>
                      <a:pt x="17" y="19"/>
                      <a:pt x="17" y="19"/>
                    </a:cubicBezTo>
                    <a:lnTo>
                      <a:pt x="16" y="19"/>
                    </a:lnTo>
                    <a:cubicBezTo>
                      <a:pt x="15" y="19"/>
                      <a:pt x="15" y="19"/>
                      <a:pt x="15" y="18"/>
                    </a:cubicBezTo>
                    <a:lnTo>
                      <a:pt x="14" y="18"/>
                    </a:lnTo>
                    <a:cubicBezTo>
                      <a:pt x="14" y="20"/>
                      <a:pt x="14" y="20"/>
                      <a:pt x="14" y="21"/>
                    </a:cubicBezTo>
                    <a:cubicBezTo>
                      <a:pt x="14" y="21"/>
                      <a:pt x="14" y="22"/>
                      <a:pt x="14" y="22"/>
                    </a:cubicBezTo>
                    <a:cubicBezTo>
                      <a:pt x="13" y="22"/>
                      <a:pt x="12" y="22"/>
                      <a:pt x="12" y="22"/>
                    </a:cubicBezTo>
                    <a:cubicBezTo>
                      <a:pt x="12" y="22"/>
                      <a:pt x="11" y="20"/>
                      <a:pt x="11" y="20"/>
                    </a:cubicBezTo>
                    <a:cubicBezTo>
                      <a:pt x="10" y="20"/>
                      <a:pt x="9" y="19"/>
                      <a:pt x="9" y="18"/>
                    </a:cubicBezTo>
                    <a:cubicBezTo>
                      <a:pt x="8" y="19"/>
                      <a:pt x="6" y="20"/>
                      <a:pt x="5" y="20"/>
                    </a:cubicBezTo>
                    <a:cubicBezTo>
                      <a:pt x="4" y="21"/>
                      <a:pt x="3" y="22"/>
                      <a:pt x="2" y="22"/>
                    </a:cubicBezTo>
                    <a:cubicBezTo>
                      <a:pt x="1" y="22"/>
                      <a:pt x="0" y="20"/>
                      <a:pt x="0" y="20"/>
                    </a:cubicBezTo>
                    <a:cubicBezTo>
                      <a:pt x="0" y="19"/>
                      <a:pt x="1" y="20"/>
                      <a:pt x="2" y="19"/>
                    </a:cubicBezTo>
                    <a:cubicBezTo>
                      <a:pt x="3" y="19"/>
                      <a:pt x="3" y="16"/>
                      <a:pt x="5" y="16"/>
                    </a:cubicBezTo>
                  </a:path>
                </a:pathLst>
              </a:custGeom>
              <a:solidFill>
                <a:srgbClr val="002967"/>
              </a:solidFill>
              <a:ln w="1905">
                <a:solidFill>
                  <a:sysClr val="window" lastClr="FFFFFF">
                    <a:lumMod val="85000"/>
                  </a:sysClr>
                </a:solidFill>
                <a:round/>
                <a:headEnd/>
                <a:tailEnd/>
              </a:ln>
            </p:spPr>
            <p:txBody>
              <a:bodyPr anchor="ctr"/>
              <a:lstStyle/>
              <a:p>
                <a:pPr>
                  <a:defRPr/>
                </a:pPr>
                <a:endParaRPr lang="en-US" altLang="en-US" sz="800" kern="0" dirty="0">
                  <a:latin typeface="Trebuchet MS" panose="020B0603020202020204" pitchFamily="34" charset="0"/>
                  <a:cs typeface="Calibri" panose="020F0502020204030204" pitchFamily="34" charset="0"/>
                </a:endParaRPr>
              </a:p>
            </p:txBody>
          </p:sp>
          <p:sp>
            <p:nvSpPr>
              <p:cNvPr id="307" name="Freeform 307"/>
              <p:cNvSpPr>
                <a:spLocks/>
              </p:cNvSpPr>
              <p:nvPr/>
            </p:nvSpPr>
            <p:spPr bwMode="auto">
              <a:xfrm>
                <a:off x="5070" y="2722"/>
                <a:ext cx="149" cy="169"/>
              </a:xfrm>
              <a:custGeom>
                <a:avLst/>
                <a:gdLst>
                  <a:gd name="T0" fmla="*/ 21 w 21"/>
                  <a:gd name="T1" fmla="*/ 22 h 22"/>
                  <a:gd name="T2" fmla="*/ 18 w 21"/>
                  <a:gd name="T3" fmla="*/ 19 h 22"/>
                  <a:gd name="T4" fmla="*/ 15 w 21"/>
                  <a:gd name="T5" fmla="*/ 17 h 22"/>
                  <a:gd name="T6" fmla="*/ 14 w 21"/>
                  <a:gd name="T7" fmla="*/ 13 h 22"/>
                  <a:gd name="T8" fmla="*/ 14 w 21"/>
                  <a:gd name="T9" fmla="*/ 12 h 22"/>
                  <a:gd name="T10" fmla="*/ 6 w 21"/>
                  <a:gd name="T11" fmla="*/ 8 h 22"/>
                  <a:gd name="T12" fmla="*/ 6 w 21"/>
                  <a:gd name="T13" fmla="*/ 7 h 22"/>
                  <a:gd name="T14" fmla="*/ 3 w 21"/>
                  <a:gd name="T15" fmla="*/ 5 h 22"/>
                  <a:gd name="T16" fmla="*/ 3 w 21"/>
                  <a:gd name="T17" fmla="*/ 5 h 22"/>
                  <a:gd name="T18" fmla="*/ 4 w 21"/>
                  <a:gd name="T19" fmla="*/ 5 h 22"/>
                  <a:gd name="T20" fmla="*/ 4 w 21"/>
                  <a:gd name="T21" fmla="*/ 5 h 22"/>
                  <a:gd name="T22" fmla="*/ 2 w 21"/>
                  <a:gd name="T23" fmla="*/ 7 h 22"/>
                  <a:gd name="T24" fmla="*/ 0 w 21"/>
                  <a:gd name="T25" fmla="*/ 12 h 22"/>
                  <a:gd name="T26" fmla="*/ 0 w 21"/>
                  <a:gd name="T27" fmla="*/ 11 h 22"/>
                  <a:gd name="T28" fmla="*/ 1 w 21"/>
                  <a:gd name="T29" fmla="*/ 8 h 22"/>
                  <a:gd name="T30" fmla="*/ 0 w 21"/>
                  <a:gd name="T31" fmla="*/ 3 h 22"/>
                  <a:gd name="T32" fmla="*/ 2 w 21"/>
                  <a:gd name="T33" fmla="*/ 2 h 22"/>
                  <a:gd name="T34" fmla="*/ 6 w 21"/>
                  <a:gd name="T35" fmla="*/ 5 h 22"/>
                  <a:gd name="T36" fmla="*/ 6 w 21"/>
                  <a:gd name="T37" fmla="*/ 5 h 22"/>
                  <a:gd name="T38" fmla="*/ 8 w 21"/>
                  <a:gd name="T39" fmla="*/ 5 h 22"/>
                  <a:gd name="T40" fmla="*/ 8 w 21"/>
                  <a:gd name="T41" fmla="*/ 5 h 22"/>
                  <a:gd name="T42" fmla="*/ 9 w 21"/>
                  <a:gd name="T43" fmla="*/ 4 h 22"/>
                  <a:gd name="T44" fmla="*/ 11 w 21"/>
                  <a:gd name="T45" fmla="*/ 2 h 22"/>
                  <a:gd name="T46" fmla="*/ 14 w 21"/>
                  <a:gd name="T47" fmla="*/ 0 h 22"/>
                  <a:gd name="T48" fmla="*/ 19 w 21"/>
                  <a:gd name="T49" fmla="*/ 2 h 22"/>
                  <a:gd name="T50" fmla="*/ 21 w 21"/>
                  <a:gd name="T51" fmla="*/ 3 h 22"/>
                  <a:gd name="T52" fmla="*/ 21 w 21"/>
                  <a:gd name="T53" fmla="*/ 3 h 22"/>
                  <a:gd name="T54" fmla="*/ 21 w 21"/>
                  <a:gd name="T55" fmla="*/ 13 h 22"/>
                  <a:gd name="T56" fmla="*/ 21 w 21"/>
                  <a:gd name="T57" fmla="*/ 14 h 22"/>
                  <a:gd name="T58" fmla="*/ 21 w 21"/>
                  <a:gd name="T59" fmla="*/ 15 h 22"/>
                  <a:gd name="T60" fmla="*/ 21 w 21"/>
                  <a:gd name="T61" fmla="*/ 22 h 22"/>
                  <a:gd name="T62" fmla="*/ 21 w 21"/>
                  <a:gd name="T63" fmla="*/ 22 h 22"/>
                  <a:gd name="T64" fmla="*/ 21 w 21"/>
                  <a:gd name="T65" fmla="*/ 22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
                  <a:gd name="T100" fmla="*/ 0 h 22"/>
                  <a:gd name="T101" fmla="*/ 21 w 21"/>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 h="22">
                    <a:moveTo>
                      <a:pt x="21" y="22"/>
                    </a:moveTo>
                    <a:cubicBezTo>
                      <a:pt x="21" y="22"/>
                      <a:pt x="18" y="20"/>
                      <a:pt x="18" y="19"/>
                    </a:cubicBezTo>
                    <a:cubicBezTo>
                      <a:pt x="15" y="19"/>
                      <a:pt x="15" y="19"/>
                      <a:pt x="15" y="17"/>
                    </a:cubicBezTo>
                    <a:cubicBezTo>
                      <a:pt x="15" y="15"/>
                      <a:pt x="14" y="14"/>
                      <a:pt x="14" y="13"/>
                    </a:cubicBezTo>
                    <a:cubicBezTo>
                      <a:pt x="14" y="12"/>
                      <a:pt x="14" y="12"/>
                      <a:pt x="14" y="12"/>
                    </a:cubicBezTo>
                    <a:cubicBezTo>
                      <a:pt x="13" y="10"/>
                      <a:pt x="9" y="8"/>
                      <a:pt x="6" y="8"/>
                    </a:cubicBezTo>
                    <a:cubicBezTo>
                      <a:pt x="6" y="7"/>
                      <a:pt x="6" y="7"/>
                      <a:pt x="6" y="7"/>
                    </a:cubicBezTo>
                    <a:cubicBezTo>
                      <a:pt x="4" y="7"/>
                      <a:pt x="3" y="6"/>
                      <a:pt x="3" y="5"/>
                    </a:cubicBezTo>
                    <a:lnTo>
                      <a:pt x="4" y="5"/>
                    </a:lnTo>
                    <a:cubicBezTo>
                      <a:pt x="3" y="5"/>
                      <a:pt x="3" y="7"/>
                      <a:pt x="2" y="7"/>
                    </a:cubicBezTo>
                    <a:cubicBezTo>
                      <a:pt x="2" y="9"/>
                      <a:pt x="1" y="10"/>
                      <a:pt x="0" y="12"/>
                    </a:cubicBezTo>
                    <a:cubicBezTo>
                      <a:pt x="0" y="12"/>
                      <a:pt x="0" y="12"/>
                      <a:pt x="0" y="11"/>
                    </a:cubicBezTo>
                    <a:cubicBezTo>
                      <a:pt x="0" y="10"/>
                      <a:pt x="1" y="9"/>
                      <a:pt x="1" y="8"/>
                    </a:cubicBezTo>
                    <a:cubicBezTo>
                      <a:pt x="1" y="5"/>
                      <a:pt x="0" y="5"/>
                      <a:pt x="0" y="3"/>
                    </a:cubicBezTo>
                    <a:cubicBezTo>
                      <a:pt x="1" y="3"/>
                      <a:pt x="1" y="2"/>
                      <a:pt x="2" y="2"/>
                    </a:cubicBezTo>
                    <a:cubicBezTo>
                      <a:pt x="4" y="2"/>
                      <a:pt x="5" y="4"/>
                      <a:pt x="6" y="5"/>
                    </a:cubicBezTo>
                    <a:lnTo>
                      <a:pt x="8" y="5"/>
                    </a:lnTo>
                    <a:cubicBezTo>
                      <a:pt x="8" y="4"/>
                      <a:pt x="9" y="4"/>
                      <a:pt x="9" y="4"/>
                    </a:cubicBezTo>
                    <a:cubicBezTo>
                      <a:pt x="9" y="2"/>
                      <a:pt x="11" y="2"/>
                      <a:pt x="11" y="2"/>
                    </a:cubicBezTo>
                    <a:cubicBezTo>
                      <a:pt x="11" y="1"/>
                      <a:pt x="12" y="0"/>
                      <a:pt x="14" y="0"/>
                    </a:cubicBezTo>
                    <a:cubicBezTo>
                      <a:pt x="16" y="0"/>
                      <a:pt x="17" y="2"/>
                      <a:pt x="19" y="2"/>
                    </a:cubicBezTo>
                    <a:cubicBezTo>
                      <a:pt x="20" y="2"/>
                      <a:pt x="21" y="3"/>
                      <a:pt x="21" y="3"/>
                    </a:cubicBezTo>
                    <a:lnTo>
                      <a:pt x="21" y="13"/>
                    </a:lnTo>
                    <a:lnTo>
                      <a:pt x="21" y="14"/>
                    </a:lnTo>
                    <a:lnTo>
                      <a:pt x="21" y="15"/>
                    </a:lnTo>
                    <a:lnTo>
                      <a:pt x="21" y="22"/>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08" name="Freeform 308"/>
              <p:cNvSpPr>
                <a:spLocks/>
              </p:cNvSpPr>
              <p:nvPr/>
            </p:nvSpPr>
            <p:spPr bwMode="auto">
              <a:xfrm>
                <a:off x="3990" y="1916"/>
                <a:ext cx="43" cy="32"/>
              </a:xfrm>
              <a:custGeom>
                <a:avLst/>
                <a:gdLst>
                  <a:gd name="T0" fmla="*/ 0 w 6"/>
                  <a:gd name="T1" fmla="*/ 1 h 5"/>
                  <a:gd name="T2" fmla="*/ 3 w 6"/>
                  <a:gd name="T3" fmla="*/ 0 h 5"/>
                  <a:gd name="T4" fmla="*/ 3 w 6"/>
                  <a:gd name="T5" fmla="*/ 0 h 5"/>
                  <a:gd name="T6" fmla="*/ 6 w 6"/>
                  <a:gd name="T7" fmla="*/ 4 h 5"/>
                  <a:gd name="T8" fmla="*/ 5 w 6"/>
                  <a:gd name="T9" fmla="*/ 5 h 5"/>
                  <a:gd name="T10" fmla="*/ 0 w 6"/>
                  <a:gd name="T11" fmla="*/ 1 h 5"/>
                  <a:gd name="T12" fmla="*/ 0 w 6"/>
                  <a:gd name="T13" fmla="*/ 1 h 5"/>
                  <a:gd name="T14" fmla="*/ 0 w 6"/>
                  <a:gd name="T15" fmla="*/ 1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0" y="1"/>
                    </a:moveTo>
                    <a:lnTo>
                      <a:pt x="3" y="0"/>
                    </a:lnTo>
                    <a:cubicBezTo>
                      <a:pt x="4" y="0"/>
                      <a:pt x="6" y="2"/>
                      <a:pt x="6" y="4"/>
                    </a:cubicBezTo>
                    <a:cubicBezTo>
                      <a:pt x="6" y="4"/>
                      <a:pt x="5" y="5"/>
                      <a:pt x="5" y="5"/>
                    </a:cubicBezTo>
                    <a:cubicBezTo>
                      <a:pt x="3" y="4"/>
                      <a:pt x="1" y="2"/>
                      <a:pt x="0" y="1"/>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09" name="Freeform 309"/>
              <p:cNvSpPr>
                <a:spLocks/>
              </p:cNvSpPr>
              <p:nvPr/>
            </p:nvSpPr>
            <p:spPr bwMode="auto">
              <a:xfrm>
                <a:off x="2957" y="1443"/>
                <a:ext cx="121" cy="43"/>
              </a:xfrm>
              <a:custGeom>
                <a:avLst/>
                <a:gdLst>
                  <a:gd name="T0" fmla="*/ 12 w 17"/>
                  <a:gd name="T1" fmla="*/ 5 h 6"/>
                  <a:gd name="T2" fmla="*/ 14 w 17"/>
                  <a:gd name="T3" fmla="*/ 6 h 6"/>
                  <a:gd name="T4" fmla="*/ 14 w 17"/>
                  <a:gd name="T5" fmla="*/ 6 h 6"/>
                  <a:gd name="T6" fmla="*/ 17 w 17"/>
                  <a:gd name="T7" fmla="*/ 5 h 6"/>
                  <a:gd name="T8" fmla="*/ 17 w 17"/>
                  <a:gd name="T9" fmla="*/ 5 h 6"/>
                  <a:gd name="T10" fmla="*/ 15 w 17"/>
                  <a:gd name="T11" fmla="*/ 1 h 6"/>
                  <a:gd name="T12" fmla="*/ 9 w 17"/>
                  <a:gd name="T13" fmla="*/ 0 h 6"/>
                  <a:gd name="T14" fmla="*/ 8 w 17"/>
                  <a:gd name="T15" fmla="*/ 1 h 6"/>
                  <a:gd name="T16" fmla="*/ 7 w 17"/>
                  <a:gd name="T17" fmla="*/ 3 h 6"/>
                  <a:gd name="T18" fmla="*/ 3 w 17"/>
                  <a:gd name="T19" fmla="*/ 1 h 6"/>
                  <a:gd name="T20" fmla="*/ 1 w 17"/>
                  <a:gd name="T21" fmla="*/ 5 h 6"/>
                  <a:gd name="T22" fmla="*/ 6 w 17"/>
                  <a:gd name="T23" fmla="*/ 4 h 6"/>
                  <a:gd name="T24" fmla="*/ 11 w 17"/>
                  <a:gd name="T25" fmla="*/ 5 h 6"/>
                  <a:gd name="T26" fmla="*/ 11 w 17"/>
                  <a:gd name="T27" fmla="*/ 5 h 6"/>
                  <a:gd name="T28" fmla="*/ 11 w 17"/>
                  <a:gd name="T29" fmla="*/ 5 h 6"/>
                  <a:gd name="T30" fmla="*/ 12 w 17"/>
                  <a:gd name="T31" fmla="*/ 5 h 6"/>
                  <a:gd name="T32" fmla="*/ 12 w 17"/>
                  <a:gd name="T33" fmla="*/ 5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6"/>
                  <a:gd name="T53" fmla="*/ 17 w 17"/>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6">
                    <a:moveTo>
                      <a:pt x="12" y="5"/>
                    </a:moveTo>
                    <a:cubicBezTo>
                      <a:pt x="12" y="5"/>
                      <a:pt x="14" y="6"/>
                      <a:pt x="14" y="6"/>
                    </a:cubicBezTo>
                    <a:lnTo>
                      <a:pt x="17" y="5"/>
                    </a:lnTo>
                    <a:cubicBezTo>
                      <a:pt x="17" y="3"/>
                      <a:pt x="15" y="1"/>
                      <a:pt x="15" y="1"/>
                    </a:cubicBezTo>
                    <a:cubicBezTo>
                      <a:pt x="14" y="1"/>
                      <a:pt x="10" y="0"/>
                      <a:pt x="9" y="0"/>
                    </a:cubicBezTo>
                    <a:cubicBezTo>
                      <a:pt x="8" y="0"/>
                      <a:pt x="8" y="0"/>
                      <a:pt x="8" y="1"/>
                    </a:cubicBezTo>
                    <a:cubicBezTo>
                      <a:pt x="8" y="1"/>
                      <a:pt x="7" y="3"/>
                      <a:pt x="7" y="3"/>
                    </a:cubicBezTo>
                    <a:cubicBezTo>
                      <a:pt x="6" y="3"/>
                      <a:pt x="3" y="1"/>
                      <a:pt x="3" y="1"/>
                    </a:cubicBezTo>
                    <a:cubicBezTo>
                      <a:pt x="1" y="2"/>
                      <a:pt x="0" y="3"/>
                      <a:pt x="1" y="5"/>
                    </a:cubicBezTo>
                    <a:cubicBezTo>
                      <a:pt x="2" y="5"/>
                      <a:pt x="6" y="4"/>
                      <a:pt x="6" y="4"/>
                    </a:cubicBezTo>
                    <a:cubicBezTo>
                      <a:pt x="9" y="4"/>
                      <a:pt x="9" y="5"/>
                      <a:pt x="11" y="5"/>
                    </a:cubicBezTo>
                    <a:lnTo>
                      <a:pt x="12" y="5"/>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10" name="Freeform 310"/>
              <p:cNvSpPr>
                <a:spLocks/>
              </p:cNvSpPr>
              <p:nvPr/>
            </p:nvSpPr>
            <p:spPr bwMode="auto">
              <a:xfrm>
                <a:off x="2957" y="1470"/>
                <a:ext cx="98" cy="63"/>
              </a:xfrm>
              <a:custGeom>
                <a:avLst/>
                <a:gdLst>
                  <a:gd name="T0" fmla="*/ 9 w 14"/>
                  <a:gd name="T1" fmla="*/ 8 h 8"/>
                  <a:gd name="T2" fmla="*/ 12 w 14"/>
                  <a:gd name="T3" fmla="*/ 6 h 8"/>
                  <a:gd name="T4" fmla="*/ 13 w 14"/>
                  <a:gd name="T5" fmla="*/ 4 h 8"/>
                  <a:gd name="T6" fmla="*/ 13 w 14"/>
                  <a:gd name="T7" fmla="*/ 4 h 8"/>
                  <a:gd name="T8" fmla="*/ 14 w 14"/>
                  <a:gd name="T9" fmla="*/ 2 h 8"/>
                  <a:gd name="T10" fmla="*/ 14 w 14"/>
                  <a:gd name="T11" fmla="*/ 2 h 8"/>
                  <a:gd name="T12" fmla="*/ 12 w 14"/>
                  <a:gd name="T13" fmla="*/ 1 h 8"/>
                  <a:gd name="T14" fmla="*/ 6 w 14"/>
                  <a:gd name="T15" fmla="*/ 0 h 8"/>
                  <a:gd name="T16" fmla="*/ 1 w 14"/>
                  <a:gd name="T17" fmla="*/ 1 h 8"/>
                  <a:gd name="T18" fmla="*/ 1 w 14"/>
                  <a:gd name="T19" fmla="*/ 1 h 8"/>
                  <a:gd name="T20" fmla="*/ 0 w 14"/>
                  <a:gd name="T21" fmla="*/ 3 h 8"/>
                  <a:gd name="T22" fmla="*/ 0 w 14"/>
                  <a:gd name="T23" fmla="*/ 3 h 8"/>
                  <a:gd name="T24" fmla="*/ 4 w 14"/>
                  <a:gd name="T25" fmla="*/ 4 h 8"/>
                  <a:gd name="T26" fmla="*/ 4 w 14"/>
                  <a:gd name="T27" fmla="*/ 6 h 8"/>
                  <a:gd name="T28" fmla="*/ 8 w 14"/>
                  <a:gd name="T29" fmla="*/ 6 h 8"/>
                  <a:gd name="T30" fmla="*/ 9 w 14"/>
                  <a:gd name="T31" fmla="*/ 8 h 8"/>
                  <a:gd name="T32" fmla="*/ 9 w 14"/>
                  <a:gd name="T33" fmla="*/ 8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8"/>
                  <a:gd name="T53" fmla="*/ 14 w 14"/>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8">
                    <a:moveTo>
                      <a:pt x="9" y="8"/>
                    </a:moveTo>
                    <a:cubicBezTo>
                      <a:pt x="9" y="7"/>
                      <a:pt x="11" y="6"/>
                      <a:pt x="12" y="6"/>
                    </a:cubicBezTo>
                    <a:cubicBezTo>
                      <a:pt x="12" y="6"/>
                      <a:pt x="12" y="4"/>
                      <a:pt x="13" y="4"/>
                    </a:cubicBezTo>
                    <a:lnTo>
                      <a:pt x="14" y="2"/>
                    </a:lnTo>
                    <a:cubicBezTo>
                      <a:pt x="14" y="1"/>
                      <a:pt x="11" y="2"/>
                      <a:pt x="12" y="1"/>
                    </a:cubicBezTo>
                    <a:cubicBezTo>
                      <a:pt x="9" y="1"/>
                      <a:pt x="9" y="0"/>
                      <a:pt x="6" y="0"/>
                    </a:cubicBezTo>
                    <a:cubicBezTo>
                      <a:pt x="6" y="0"/>
                      <a:pt x="2" y="1"/>
                      <a:pt x="1" y="1"/>
                    </a:cubicBezTo>
                    <a:cubicBezTo>
                      <a:pt x="1" y="1"/>
                      <a:pt x="1" y="1"/>
                      <a:pt x="1" y="1"/>
                    </a:cubicBezTo>
                    <a:cubicBezTo>
                      <a:pt x="1" y="2"/>
                      <a:pt x="1" y="3"/>
                      <a:pt x="0" y="3"/>
                    </a:cubicBezTo>
                    <a:lnTo>
                      <a:pt x="4" y="4"/>
                    </a:lnTo>
                    <a:lnTo>
                      <a:pt x="4" y="6"/>
                    </a:lnTo>
                    <a:lnTo>
                      <a:pt x="8" y="6"/>
                    </a:lnTo>
                    <a:lnTo>
                      <a:pt x="9" y="8"/>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11" name="Freeform 311"/>
              <p:cNvSpPr>
                <a:spLocks/>
              </p:cNvSpPr>
              <p:nvPr/>
            </p:nvSpPr>
            <p:spPr bwMode="auto">
              <a:xfrm>
                <a:off x="2871" y="1502"/>
                <a:ext cx="156" cy="121"/>
              </a:xfrm>
              <a:custGeom>
                <a:avLst/>
                <a:gdLst>
                  <a:gd name="T0" fmla="*/ 11 w 22"/>
                  <a:gd name="T1" fmla="*/ 1 h 16"/>
                  <a:gd name="T2" fmla="*/ 12 w 22"/>
                  <a:gd name="T3" fmla="*/ 2 h 16"/>
                  <a:gd name="T4" fmla="*/ 20 w 22"/>
                  <a:gd name="T5" fmla="*/ 2 h 16"/>
                  <a:gd name="T6" fmla="*/ 21 w 22"/>
                  <a:gd name="T7" fmla="*/ 4 h 16"/>
                  <a:gd name="T8" fmla="*/ 21 w 22"/>
                  <a:gd name="T9" fmla="*/ 4 h 16"/>
                  <a:gd name="T10" fmla="*/ 20 w 22"/>
                  <a:gd name="T11" fmla="*/ 7 h 16"/>
                  <a:gd name="T12" fmla="*/ 22 w 22"/>
                  <a:gd name="T13" fmla="*/ 12 h 16"/>
                  <a:gd name="T14" fmla="*/ 20 w 22"/>
                  <a:gd name="T15" fmla="*/ 16 h 16"/>
                  <a:gd name="T16" fmla="*/ 20 w 22"/>
                  <a:gd name="T17" fmla="*/ 16 h 16"/>
                  <a:gd name="T18" fmla="*/ 20 w 22"/>
                  <a:gd name="T19" fmla="*/ 16 h 16"/>
                  <a:gd name="T20" fmla="*/ 20 w 22"/>
                  <a:gd name="T21" fmla="*/ 16 h 16"/>
                  <a:gd name="T22" fmla="*/ 15 w 22"/>
                  <a:gd name="T23" fmla="*/ 15 h 16"/>
                  <a:gd name="T24" fmla="*/ 9 w 22"/>
                  <a:gd name="T25" fmla="*/ 14 h 16"/>
                  <a:gd name="T26" fmla="*/ 3 w 22"/>
                  <a:gd name="T27" fmla="*/ 11 h 16"/>
                  <a:gd name="T28" fmla="*/ 0 w 22"/>
                  <a:gd name="T29" fmla="*/ 3 h 16"/>
                  <a:gd name="T30" fmla="*/ 0 w 22"/>
                  <a:gd name="T31" fmla="*/ 2 h 16"/>
                  <a:gd name="T32" fmla="*/ 7 w 22"/>
                  <a:gd name="T33" fmla="*/ 0 h 16"/>
                  <a:gd name="T34" fmla="*/ 9 w 22"/>
                  <a:gd name="T35" fmla="*/ 2 h 16"/>
                  <a:gd name="T36" fmla="*/ 11 w 22"/>
                  <a:gd name="T37" fmla="*/ 2 h 16"/>
                  <a:gd name="T38" fmla="*/ 11 w 22"/>
                  <a:gd name="T39" fmla="*/ 2 h 16"/>
                  <a:gd name="T40" fmla="*/ 11 w 22"/>
                  <a:gd name="T41" fmla="*/ 1 h 16"/>
                  <a:gd name="T42" fmla="*/ 11 w 22"/>
                  <a:gd name="T43" fmla="*/ 1 h 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
                  <a:gd name="T67" fmla="*/ 0 h 16"/>
                  <a:gd name="T68" fmla="*/ 22 w 22"/>
                  <a:gd name="T69" fmla="*/ 16 h 1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 h="16">
                    <a:moveTo>
                      <a:pt x="11" y="1"/>
                    </a:moveTo>
                    <a:lnTo>
                      <a:pt x="12" y="2"/>
                    </a:lnTo>
                    <a:lnTo>
                      <a:pt x="20" y="2"/>
                    </a:lnTo>
                    <a:lnTo>
                      <a:pt x="21" y="4"/>
                    </a:lnTo>
                    <a:cubicBezTo>
                      <a:pt x="21" y="5"/>
                      <a:pt x="20" y="7"/>
                      <a:pt x="20" y="7"/>
                    </a:cubicBezTo>
                    <a:cubicBezTo>
                      <a:pt x="20" y="9"/>
                      <a:pt x="22" y="12"/>
                      <a:pt x="22" y="12"/>
                    </a:cubicBezTo>
                    <a:cubicBezTo>
                      <a:pt x="22" y="13"/>
                      <a:pt x="20" y="14"/>
                      <a:pt x="20" y="16"/>
                    </a:cubicBezTo>
                    <a:cubicBezTo>
                      <a:pt x="18" y="16"/>
                      <a:pt x="17" y="15"/>
                      <a:pt x="15" y="15"/>
                    </a:cubicBezTo>
                    <a:cubicBezTo>
                      <a:pt x="10" y="15"/>
                      <a:pt x="11" y="14"/>
                      <a:pt x="9" y="14"/>
                    </a:cubicBezTo>
                    <a:cubicBezTo>
                      <a:pt x="6" y="13"/>
                      <a:pt x="5" y="12"/>
                      <a:pt x="3" y="11"/>
                    </a:cubicBezTo>
                    <a:cubicBezTo>
                      <a:pt x="2" y="5"/>
                      <a:pt x="0" y="3"/>
                      <a:pt x="0" y="3"/>
                    </a:cubicBezTo>
                    <a:cubicBezTo>
                      <a:pt x="1" y="3"/>
                      <a:pt x="0" y="2"/>
                      <a:pt x="0" y="2"/>
                    </a:cubicBezTo>
                    <a:cubicBezTo>
                      <a:pt x="3" y="1"/>
                      <a:pt x="5" y="0"/>
                      <a:pt x="7" y="0"/>
                    </a:cubicBezTo>
                    <a:cubicBezTo>
                      <a:pt x="7" y="0"/>
                      <a:pt x="8" y="2"/>
                      <a:pt x="9" y="2"/>
                    </a:cubicBezTo>
                    <a:cubicBezTo>
                      <a:pt x="10" y="2"/>
                      <a:pt x="10" y="2"/>
                      <a:pt x="11" y="2"/>
                    </a:cubicBezTo>
                    <a:lnTo>
                      <a:pt x="11" y="1"/>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12" name="Freeform 312"/>
              <p:cNvSpPr>
                <a:spLocks/>
              </p:cNvSpPr>
              <p:nvPr/>
            </p:nvSpPr>
            <p:spPr bwMode="auto">
              <a:xfrm>
                <a:off x="2910" y="1638"/>
                <a:ext cx="109" cy="55"/>
              </a:xfrm>
              <a:custGeom>
                <a:avLst/>
                <a:gdLst>
                  <a:gd name="T0" fmla="*/ 14 w 15"/>
                  <a:gd name="T1" fmla="*/ 0 h 7"/>
                  <a:gd name="T2" fmla="*/ 8 w 15"/>
                  <a:gd name="T3" fmla="*/ 0 h 7"/>
                  <a:gd name="T4" fmla="*/ 8 w 15"/>
                  <a:gd name="T5" fmla="*/ 0 h 7"/>
                  <a:gd name="T6" fmla="*/ 4 w 15"/>
                  <a:gd name="T7" fmla="*/ 2 h 7"/>
                  <a:gd name="T8" fmla="*/ 3 w 15"/>
                  <a:gd name="T9" fmla="*/ 1 h 7"/>
                  <a:gd name="T10" fmla="*/ 0 w 15"/>
                  <a:gd name="T11" fmla="*/ 4 h 7"/>
                  <a:gd name="T12" fmla="*/ 4 w 15"/>
                  <a:gd name="T13" fmla="*/ 7 h 7"/>
                  <a:gd name="T14" fmla="*/ 4 w 15"/>
                  <a:gd name="T15" fmla="*/ 7 h 7"/>
                  <a:gd name="T16" fmla="*/ 11 w 15"/>
                  <a:gd name="T17" fmla="*/ 7 h 7"/>
                  <a:gd name="T18" fmla="*/ 11 w 15"/>
                  <a:gd name="T19" fmla="*/ 7 h 7"/>
                  <a:gd name="T20" fmla="*/ 15 w 15"/>
                  <a:gd name="T21" fmla="*/ 1 h 7"/>
                  <a:gd name="T22" fmla="*/ 15 w 15"/>
                  <a:gd name="T23" fmla="*/ 1 h 7"/>
                  <a:gd name="T24" fmla="*/ 14 w 15"/>
                  <a:gd name="T25" fmla="*/ 0 h 7"/>
                  <a:gd name="T26" fmla="*/ 14 w 15"/>
                  <a:gd name="T27" fmla="*/ 0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7"/>
                  <a:gd name="T44" fmla="*/ 15 w 15"/>
                  <a:gd name="T45" fmla="*/ 7 h 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7">
                    <a:moveTo>
                      <a:pt x="14" y="0"/>
                    </a:moveTo>
                    <a:lnTo>
                      <a:pt x="8" y="0"/>
                    </a:lnTo>
                    <a:cubicBezTo>
                      <a:pt x="7" y="1"/>
                      <a:pt x="6" y="2"/>
                      <a:pt x="4" y="2"/>
                    </a:cubicBezTo>
                    <a:cubicBezTo>
                      <a:pt x="4" y="2"/>
                      <a:pt x="3" y="1"/>
                      <a:pt x="3" y="1"/>
                    </a:cubicBezTo>
                    <a:cubicBezTo>
                      <a:pt x="2" y="2"/>
                      <a:pt x="1" y="4"/>
                      <a:pt x="0" y="4"/>
                    </a:cubicBezTo>
                    <a:cubicBezTo>
                      <a:pt x="1" y="6"/>
                      <a:pt x="2" y="6"/>
                      <a:pt x="4" y="7"/>
                    </a:cubicBezTo>
                    <a:lnTo>
                      <a:pt x="11" y="7"/>
                    </a:lnTo>
                    <a:cubicBezTo>
                      <a:pt x="13" y="5"/>
                      <a:pt x="14" y="3"/>
                      <a:pt x="15" y="1"/>
                    </a:cubicBezTo>
                    <a:lnTo>
                      <a:pt x="14" y="0"/>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13" name="Freeform 313"/>
              <p:cNvSpPr>
                <a:spLocks/>
              </p:cNvSpPr>
              <p:nvPr/>
            </p:nvSpPr>
            <p:spPr bwMode="auto">
              <a:xfrm>
                <a:off x="2984" y="1404"/>
                <a:ext cx="86" cy="43"/>
              </a:xfrm>
              <a:custGeom>
                <a:avLst/>
                <a:gdLst>
                  <a:gd name="T0" fmla="*/ 12 w 12"/>
                  <a:gd name="T1" fmla="*/ 6 h 6"/>
                  <a:gd name="T2" fmla="*/ 12 w 12"/>
                  <a:gd name="T3" fmla="*/ 1 h 6"/>
                  <a:gd name="T4" fmla="*/ 9 w 12"/>
                  <a:gd name="T5" fmla="*/ 1 h 6"/>
                  <a:gd name="T6" fmla="*/ 5 w 12"/>
                  <a:gd name="T7" fmla="*/ 0 h 6"/>
                  <a:gd name="T8" fmla="*/ 0 w 12"/>
                  <a:gd name="T9" fmla="*/ 2 h 6"/>
                  <a:gd name="T10" fmla="*/ 3 w 12"/>
                  <a:gd name="T11" fmla="*/ 5 h 6"/>
                  <a:gd name="T12" fmla="*/ 5 w 12"/>
                  <a:gd name="T13" fmla="*/ 5 h 6"/>
                  <a:gd name="T14" fmla="*/ 12 w 12"/>
                  <a:gd name="T15" fmla="*/ 6 h 6"/>
                  <a:gd name="T16" fmla="*/ 12 w 12"/>
                  <a:gd name="T17" fmla="*/ 6 h 6"/>
                  <a:gd name="T18" fmla="*/ 12 w 12"/>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6"/>
                  <a:gd name="T32" fmla="*/ 12 w 12"/>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6">
                    <a:moveTo>
                      <a:pt x="12" y="6"/>
                    </a:moveTo>
                    <a:cubicBezTo>
                      <a:pt x="11" y="2"/>
                      <a:pt x="12" y="2"/>
                      <a:pt x="12" y="1"/>
                    </a:cubicBezTo>
                    <a:cubicBezTo>
                      <a:pt x="12" y="1"/>
                      <a:pt x="9" y="1"/>
                      <a:pt x="9" y="1"/>
                    </a:cubicBezTo>
                    <a:cubicBezTo>
                      <a:pt x="7" y="1"/>
                      <a:pt x="7" y="0"/>
                      <a:pt x="5" y="0"/>
                    </a:cubicBezTo>
                    <a:cubicBezTo>
                      <a:pt x="3" y="0"/>
                      <a:pt x="0" y="0"/>
                      <a:pt x="0" y="2"/>
                    </a:cubicBezTo>
                    <a:cubicBezTo>
                      <a:pt x="0" y="5"/>
                      <a:pt x="4" y="3"/>
                      <a:pt x="3" y="5"/>
                    </a:cubicBezTo>
                    <a:cubicBezTo>
                      <a:pt x="4" y="5"/>
                      <a:pt x="4" y="5"/>
                      <a:pt x="5" y="5"/>
                    </a:cubicBezTo>
                    <a:cubicBezTo>
                      <a:pt x="6" y="5"/>
                      <a:pt x="12" y="6"/>
                      <a:pt x="12" y="6"/>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14" name="Freeform 314"/>
              <p:cNvSpPr>
                <a:spLocks/>
              </p:cNvSpPr>
              <p:nvPr/>
            </p:nvSpPr>
            <p:spPr bwMode="auto">
              <a:xfrm>
                <a:off x="2992" y="1646"/>
                <a:ext cx="137" cy="98"/>
              </a:xfrm>
              <a:custGeom>
                <a:avLst/>
                <a:gdLst>
                  <a:gd name="T0" fmla="*/ 19 w 19"/>
                  <a:gd name="T1" fmla="*/ 8 h 13"/>
                  <a:gd name="T2" fmla="*/ 17 w 19"/>
                  <a:gd name="T3" fmla="*/ 9 h 13"/>
                  <a:gd name="T4" fmla="*/ 17 w 19"/>
                  <a:gd name="T5" fmla="*/ 12 h 13"/>
                  <a:gd name="T6" fmla="*/ 14 w 19"/>
                  <a:gd name="T7" fmla="*/ 11 h 13"/>
                  <a:gd name="T8" fmla="*/ 8 w 19"/>
                  <a:gd name="T9" fmla="*/ 13 h 13"/>
                  <a:gd name="T10" fmla="*/ 8 w 19"/>
                  <a:gd name="T11" fmla="*/ 13 h 13"/>
                  <a:gd name="T12" fmla="*/ 5 w 19"/>
                  <a:gd name="T13" fmla="*/ 11 h 13"/>
                  <a:gd name="T14" fmla="*/ 5 w 19"/>
                  <a:gd name="T15" fmla="*/ 11 h 13"/>
                  <a:gd name="T16" fmla="*/ 0 w 19"/>
                  <a:gd name="T17" fmla="*/ 6 h 13"/>
                  <a:gd name="T18" fmla="*/ 4 w 19"/>
                  <a:gd name="T19" fmla="*/ 0 h 13"/>
                  <a:gd name="T20" fmla="*/ 9 w 19"/>
                  <a:gd name="T21" fmla="*/ 1 h 13"/>
                  <a:gd name="T22" fmla="*/ 12 w 19"/>
                  <a:gd name="T23" fmla="*/ 0 h 13"/>
                  <a:gd name="T24" fmla="*/ 19 w 19"/>
                  <a:gd name="T25" fmla="*/ 8 h 13"/>
                  <a:gd name="T26" fmla="*/ 19 w 19"/>
                  <a:gd name="T27" fmla="*/ 8 h 13"/>
                  <a:gd name="T28" fmla="*/ 19 w 19"/>
                  <a:gd name="T29" fmla="*/ 8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13"/>
                  <a:gd name="T47" fmla="*/ 19 w 19"/>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13">
                    <a:moveTo>
                      <a:pt x="19" y="8"/>
                    </a:moveTo>
                    <a:cubicBezTo>
                      <a:pt x="19" y="8"/>
                      <a:pt x="18" y="9"/>
                      <a:pt x="17" y="9"/>
                    </a:cubicBezTo>
                    <a:cubicBezTo>
                      <a:pt x="17" y="10"/>
                      <a:pt x="17" y="11"/>
                      <a:pt x="17" y="12"/>
                    </a:cubicBezTo>
                    <a:cubicBezTo>
                      <a:pt x="17" y="12"/>
                      <a:pt x="15" y="11"/>
                      <a:pt x="14" y="11"/>
                    </a:cubicBezTo>
                    <a:cubicBezTo>
                      <a:pt x="12" y="11"/>
                      <a:pt x="10" y="12"/>
                      <a:pt x="8" y="13"/>
                    </a:cubicBezTo>
                    <a:lnTo>
                      <a:pt x="5" y="11"/>
                    </a:lnTo>
                    <a:cubicBezTo>
                      <a:pt x="3" y="9"/>
                      <a:pt x="0" y="9"/>
                      <a:pt x="0" y="6"/>
                    </a:cubicBezTo>
                    <a:cubicBezTo>
                      <a:pt x="2" y="4"/>
                      <a:pt x="3" y="2"/>
                      <a:pt x="4" y="0"/>
                    </a:cubicBezTo>
                    <a:cubicBezTo>
                      <a:pt x="6" y="0"/>
                      <a:pt x="8" y="1"/>
                      <a:pt x="9" y="1"/>
                    </a:cubicBezTo>
                    <a:cubicBezTo>
                      <a:pt x="10" y="1"/>
                      <a:pt x="10" y="0"/>
                      <a:pt x="12" y="0"/>
                    </a:cubicBezTo>
                    <a:cubicBezTo>
                      <a:pt x="16" y="0"/>
                      <a:pt x="14" y="8"/>
                      <a:pt x="19" y="8"/>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15" name="Freeform 315"/>
              <p:cNvSpPr>
                <a:spLocks/>
              </p:cNvSpPr>
              <p:nvPr/>
            </p:nvSpPr>
            <p:spPr bwMode="auto">
              <a:xfrm>
                <a:off x="3012" y="1482"/>
                <a:ext cx="152" cy="98"/>
              </a:xfrm>
              <a:custGeom>
                <a:avLst/>
                <a:gdLst>
                  <a:gd name="T0" fmla="*/ 9 w 21"/>
                  <a:gd name="T1" fmla="*/ 0 h 13"/>
                  <a:gd name="T2" fmla="*/ 11 w 21"/>
                  <a:gd name="T3" fmla="*/ 0 h 13"/>
                  <a:gd name="T4" fmla="*/ 13 w 21"/>
                  <a:gd name="T5" fmla="*/ 0 h 13"/>
                  <a:gd name="T6" fmla="*/ 13 w 21"/>
                  <a:gd name="T7" fmla="*/ 2 h 13"/>
                  <a:gd name="T8" fmla="*/ 15 w 21"/>
                  <a:gd name="T9" fmla="*/ 1 h 13"/>
                  <a:gd name="T10" fmla="*/ 16 w 21"/>
                  <a:gd name="T11" fmla="*/ 2 h 13"/>
                  <a:gd name="T12" fmla="*/ 17 w 21"/>
                  <a:gd name="T13" fmla="*/ 4 h 13"/>
                  <a:gd name="T14" fmla="*/ 19 w 21"/>
                  <a:gd name="T15" fmla="*/ 6 h 13"/>
                  <a:gd name="T16" fmla="*/ 20 w 21"/>
                  <a:gd name="T17" fmla="*/ 7 h 13"/>
                  <a:gd name="T18" fmla="*/ 21 w 21"/>
                  <a:gd name="T19" fmla="*/ 8 h 13"/>
                  <a:gd name="T20" fmla="*/ 20 w 21"/>
                  <a:gd name="T21" fmla="*/ 8 h 13"/>
                  <a:gd name="T22" fmla="*/ 18 w 21"/>
                  <a:gd name="T23" fmla="*/ 8 h 13"/>
                  <a:gd name="T24" fmla="*/ 18 w 21"/>
                  <a:gd name="T25" fmla="*/ 9 h 13"/>
                  <a:gd name="T26" fmla="*/ 19 w 21"/>
                  <a:gd name="T27" fmla="*/ 10 h 13"/>
                  <a:gd name="T28" fmla="*/ 19 w 21"/>
                  <a:gd name="T29" fmla="*/ 11 h 13"/>
                  <a:gd name="T30" fmla="*/ 17 w 21"/>
                  <a:gd name="T31" fmla="*/ 11 h 13"/>
                  <a:gd name="T32" fmla="*/ 17 w 21"/>
                  <a:gd name="T33" fmla="*/ 12 h 13"/>
                  <a:gd name="T34" fmla="*/ 17 w 21"/>
                  <a:gd name="T35" fmla="*/ 13 h 13"/>
                  <a:gd name="T36" fmla="*/ 15 w 21"/>
                  <a:gd name="T37" fmla="*/ 13 h 13"/>
                  <a:gd name="T38" fmla="*/ 12 w 21"/>
                  <a:gd name="T39" fmla="*/ 12 h 13"/>
                  <a:gd name="T40" fmla="*/ 10 w 21"/>
                  <a:gd name="T41" fmla="*/ 13 h 13"/>
                  <a:gd name="T42" fmla="*/ 7 w 21"/>
                  <a:gd name="T43" fmla="*/ 12 h 13"/>
                  <a:gd name="T44" fmla="*/ 5 w 21"/>
                  <a:gd name="T45" fmla="*/ 12 h 13"/>
                  <a:gd name="T46" fmla="*/ 2 w 21"/>
                  <a:gd name="T47" fmla="*/ 12 h 13"/>
                  <a:gd name="T48" fmla="*/ 1 w 21"/>
                  <a:gd name="T49" fmla="*/ 13 h 13"/>
                  <a:gd name="T50" fmla="*/ 1 w 21"/>
                  <a:gd name="T51" fmla="*/ 13 h 13"/>
                  <a:gd name="T52" fmla="*/ 0 w 21"/>
                  <a:gd name="T53" fmla="*/ 10 h 13"/>
                  <a:gd name="T54" fmla="*/ 1 w 21"/>
                  <a:gd name="T55" fmla="*/ 7 h 13"/>
                  <a:gd name="T56" fmla="*/ 1 w 21"/>
                  <a:gd name="T57" fmla="*/ 7 h 13"/>
                  <a:gd name="T58" fmla="*/ 2 w 21"/>
                  <a:gd name="T59" fmla="*/ 6 h 13"/>
                  <a:gd name="T60" fmla="*/ 2 w 21"/>
                  <a:gd name="T61" fmla="*/ 6 h 13"/>
                  <a:gd name="T62" fmla="*/ 4 w 21"/>
                  <a:gd name="T63" fmla="*/ 5 h 13"/>
                  <a:gd name="T64" fmla="*/ 5 w 21"/>
                  <a:gd name="T65" fmla="*/ 4 h 13"/>
                  <a:gd name="T66" fmla="*/ 5 w 21"/>
                  <a:gd name="T67" fmla="*/ 4 h 13"/>
                  <a:gd name="T68" fmla="*/ 5 w 21"/>
                  <a:gd name="T69" fmla="*/ 3 h 13"/>
                  <a:gd name="T70" fmla="*/ 5 w 21"/>
                  <a:gd name="T71" fmla="*/ 3 h 13"/>
                  <a:gd name="T72" fmla="*/ 6 w 21"/>
                  <a:gd name="T73" fmla="*/ 3 h 13"/>
                  <a:gd name="T74" fmla="*/ 6 w 21"/>
                  <a:gd name="T75" fmla="*/ 1 h 13"/>
                  <a:gd name="T76" fmla="*/ 6 w 21"/>
                  <a:gd name="T77" fmla="*/ 1 h 13"/>
                  <a:gd name="T78" fmla="*/ 9 w 21"/>
                  <a:gd name="T79" fmla="*/ 0 h 13"/>
                  <a:gd name="T80" fmla="*/ 9 w 21"/>
                  <a:gd name="T81" fmla="*/ 0 h 13"/>
                  <a:gd name="T82" fmla="*/ 9 w 21"/>
                  <a:gd name="T83" fmla="*/ 0 h 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
                  <a:gd name="T127" fmla="*/ 0 h 13"/>
                  <a:gd name="T128" fmla="*/ 21 w 21"/>
                  <a:gd name="T129" fmla="*/ 13 h 1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 h="13">
                    <a:moveTo>
                      <a:pt x="9" y="0"/>
                    </a:moveTo>
                    <a:lnTo>
                      <a:pt x="11" y="0"/>
                    </a:lnTo>
                    <a:lnTo>
                      <a:pt x="13" y="0"/>
                    </a:lnTo>
                    <a:lnTo>
                      <a:pt x="13" y="2"/>
                    </a:lnTo>
                    <a:lnTo>
                      <a:pt x="15" y="1"/>
                    </a:lnTo>
                    <a:lnTo>
                      <a:pt x="16" y="2"/>
                    </a:lnTo>
                    <a:lnTo>
                      <a:pt x="17" y="4"/>
                    </a:lnTo>
                    <a:lnTo>
                      <a:pt x="19" y="6"/>
                    </a:lnTo>
                    <a:lnTo>
                      <a:pt x="20" y="7"/>
                    </a:lnTo>
                    <a:lnTo>
                      <a:pt x="21" y="8"/>
                    </a:lnTo>
                    <a:lnTo>
                      <a:pt x="20" y="8"/>
                    </a:lnTo>
                    <a:lnTo>
                      <a:pt x="18" y="8"/>
                    </a:lnTo>
                    <a:lnTo>
                      <a:pt x="18" y="9"/>
                    </a:lnTo>
                    <a:lnTo>
                      <a:pt x="19" y="10"/>
                    </a:lnTo>
                    <a:lnTo>
                      <a:pt x="19" y="11"/>
                    </a:lnTo>
                    <a:lnTo>
                      <a:pt x="17" y="11"/>
                    </a:lnTo>
                    <a:lnTo>
                      <a:pt x="17" y="12"/>
                    </a:lnTo>
                    <a:lnTo>
                      <a:pt x="17" y="13"/>
                    </a:lnTo>
                    <a:lnTo>
                      <a:pt x="15" y="13"/>
                    </a:lnTo>
                    <a:lnTo>
                      <a:pt x="12" y="12"/>
                    </a:lnTo>
                    <a:lnTo>
                      <a:pt x="10" y="13"/>
                    </a:lnTo>
                    <a:lnTo>
                      <a:pt x="7" y="12"/>
                    </a:lnTo>
                    <a:lnTo>
                      <a:pt x="5" y="12"/>
                    </a:lnTo>
                    <a:lnTo>
                      <a:pt x="2" y="12"/>
                    </a:lnTo>
                    <a:lnTo>
                      <a:pt x="1" y="13"/>
                    </a:lnTo>
                    <a:cubicBezTo>
                      <a:pt x="0" y="12"/>
                      <a:pt x="0" y="11"/>
                      <a:pt x="0" y="10"/>
                    </a:cubicBezTo>
                    <a:cubicBezTo>
                      <a:pt x="0" y="10"/>
                      <a:pt x="1" y="8"/>
                      <a:pt x="1" y="7"/>
                    </a:cubicBezTo>
                    <a:lnTo>
                      <a:pt x="2" y="6"/>
                    </a:lnTo>
                    <a:cubicBezTo>
                      <a:pt x="2" y="5"/>
                      <a:pt x="3" y="5"/>
                      <a:pt x="4" y="5"/>
                    </a:cubicBezTo>
                    <a:cubicBezTo>
                      <a:pt x="4" y="5"/>
                      <a:pt x="4" y="4"/>
                      <a:pt x="5" y="4"/>
                    </a:cubicBezTo>
                    <a:lnTo>
                      <a:pt x="5" y="3"/>
                    </a:lnTo>
                    <a:cubicBezTo>
                      <a:pt x="5" y="2"/>
                      <a:pt x="5" y="3"/>
                      <a:pt x="6" y="3"/>
                    </a:cubicBezTo>
                    <a:cubicBezTo>
                      <a:pt x="6" y="2"/>
                      <a:pt x="6" y="1"/>
                      <a:pt x="6" y="1"/>
                    </a:cubicBezTo>
                    <a:lnTo>
                      <a:pt x="9" y="0"/>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16" name="Freeform 316"/>
              <p:cNvSpPr>
                <a:spLocks/>
              </p:cNvSpPr>
              <p:nvPr/>
            </p:nvSpPr>
            <p:spPr bwMode="auto">
              <a:xfrm>
                <a:off x="3078" y="1638"/>
                <a:ext cx="59" cy="55"/>
              </a:xfrm>
              <a:custGeom>
                <a:avLst/>
                <a:gdLst>
                  <a:gd name="T0" fmla="*/ 0 w 8"/>
                  <a:gd name="T1" fmla="*/ 1 h 7"/>
                  <a:gd name="T2" fmla="*/ 2 w 8"/>
                  <a:gd name="T3" fmla="*/ 0 h 7"/>
                  <a:gd name="T4" fmla="*/ 4 w 8"/>
                  <a:gd name="T5" fmla="*/ 1 h 7"/>
                  <a:gd name="T6" fmla="*/ 5 w 8"/>
                  <a:gd name="T7" fmla="*/ 1 h 7"/>
                  <a:gd name="T8" fmla="*/ 6 w 8"/>
                  <a:gd name="T9" fmla="*/ 3 h 7"/>
                  <a:gd name="T10" fmla="*/ 7 w 8"/>
                  <a:gd name="T11" fmla="*/ 4 h 7"/>
                  <a:gd name="T12" fmla="*/ 8 w 8"/>
                  <a:gd name="T13" fmla="*/ 6 h 7"/>
                  <a:gd name="T14" fmla="*/ 6 w 8"/>
                  <a:gd name="T15" fmla="*/ 6 h 7"/>
                  <a:gd name="T16" fmla="*/ 5 w 8"/>
                  <a:gd name="T17" fmla="*/ 6 h 7"/>
                  <a:gd name="T18" fmla="*/ 5 w 8"/>
                  <a:gd name="T19" fmla="*/ 7 h 7"/>
                  <a:gd name="T20" fmla="*/ 4 w 8"/>
                  <a:gd name="T21" fmla="*/ 7 h 7"/>
                  <a:gd name="T22" fmla="*/ 4 w 8"/>
                  <a:gd name="T23" fmla="*/ 7 h 7"/>
                  <a:gd name="T24" fmla="*/ 0 w 8"/>
                  <a:gd name="T25" fmla="*/ 1 h 7"/>
                  <a:gd name="T26" fmla="*/ 0 w 8"/>
                  <a:gd name="T27" fmla="*/ 1 h 7"/>
                  <a:gd name="T28" fmla="*/ 0 w 8"/>
                  <a:gd name="T29" fmla="*/ 1 h 7"/>
                  <a:gd name="T30" fmla="*/ 0 w 8"/>
                  <a:gd name="T31" fmla="*/ 1 h 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7"/>
                  <a:gd name="T50" fmla="*/ 8 w 8"/>
                  <a:gd name="T51" fmla="*/ 7 h 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7">
                    <a:moveTo>
                      <a:pt x="0" y="1"/>
                    </a:moveTo>
                    <a:lnTo>
                      <a:pt x="2" y="0"/>
                    </a:lnTo>
                    <a:lnTo>
                      <a:pt x="4" y="1"/>
                    </a:lnTo>
                    <a:lnTo>
                      <a:pt x="5" y="1"/>
                    </a:lnTo>
                    <a:lnTo>
                      <a:pt x="6" y="3"/>
                    </a:lnTo>
                    <a:lnTo>
                      <a:pt x="7" y="4"/>
                    </a:lnTo>
                    <a:lnTo>
                      <a:pt x="8" y="6"/>
                    </a:lnTo>
                    <a:lnTo>
                      <a:pt x="6" y="6"/>
                    </a:lnTo>
                    <a:lnTo>
                      <a:pt x="5" y="6"/>
                    </a:lnTo>
                    <a:lnTo>
                      <a:pt x="5" y="7"/>
                    </a:lnTo>
                    <a:lnTo>
                      <a:pt x="4" y="7"/>
                    </a:lnTo>
                    <a:cubicBezTo>
                      <a:pt x="3" y="5"/>
                      <a:pt x="3" y="1"/>
                      <a:pt x="0" y="1"/>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17" name="Freeform 317"/>
              <p:cNvSpPr>
                <a:spLocks/>
              </p:cNvSpPr>
              <p:nvPr/>
            </p:nvSpPr>
            <p:spPr bwMode="auto">
              <a:xfrm>
                <a:off x="3012" y="1556"/>
                <a:ext cx="281" cy="176"/>
              </a:xfrm>
              <a:custGeom>
                <a:avLst/>
                <a:gdLst>
                  <a:gd name="T0" fmla="*/ 15 w 39"/>
                  <a:gd name="T1" fmla="*/ 17 h 23"/>
                  <a:gd name="T2" fmla="*/ 16 w 39"/>
                  <a:gd name="T3" fmla="*/ 15 h 23"/>
                  <a:gd name="T4" fmla="*/ 14 w 39"/>
                  <a:gd name="T5" fmla="*/ 12 h 23"/>
                  <a:gd name="T6" fmla="*/ 11 w 39"/>
                  <a:gd name="T7" fmla="*/ 11 h 23"/>
                  <a:gd name="T8" fmla="*/ 9 w 39"/>
                  <a:gd name="T9" fmla="*/ 12 h 23"/>
                  <a:gd name="T10" fmla="*/ 6 w 39"/>
                  <a:gd name="T11" fmla="*/ 13 h 23"/>
                  <a:gd name="T12" fmla="*/ 1 w 39"/>
                  <a:gd name="T13" fmla="*/ 12 h 23"/>
                  <a:gd name="T14" fmla="*/ 0 w 39"/>
                  <a:gd name="T15" fmla="*/ 11 h 23"/>
                  <a:gd name="T16" fmla="*/ 0 w 39"/>
                  <a:gd name="T17" fmla="*/ 9 h 23"/>
                  <a:gd name="T18" fmla="*/ 0 w 39"/>
                  <a:gd name="T19" fmla="*/ 9 h 23"/>
                  <a:gd name="T20" fmla="*/ 2 w 39"/>
                  <a:gd name="T21" fmla="*/ 5 h 23"/>
                  <a:gd name="T22" fmla="*/ 1 w 39"/>
                  <a:gd name="T23" fmla="*/ 3 h 23"/>
                  <a:gd name="T24" fmla="*/ 5 w 39"/>
                  <a:gd name="T25" fmla="*/ 2 h 23"/>
                  <a:gd name="T26" fmla="*/ 10 w 39"/>
                  <a:gd name="T27" fmla="*/ 3 h 23"/>
                  <a:gd name="T28" fmla="*/ 15 w 39"/>
                  <a:gd name="T29" fmla="*/ 3 h 23"/>
                  <a:gd name="T30" fmla="*/ 17 w 39"/>
                  <a:gd name="T31" fmla="*/ 2 h 23"/>
                  <a:gd name="T32" fmla="*/ 19 w 39"/>
                  <a:gd name="T33" fmla="*/ 1 h 23"/>
                  <a:gd name="T34" fmla="*/ 21 w 39"/>
                  <a:gd name="T35" fmla="*/ 0 h 23"/>
                  <a:gd name="T36" fmla="*/ 24 w 39"/>
                  <a:gd name="T37" fmla="*/ 1 h 23"/>
                  <a:gd name="T38" fmla="*/ 25 w 39"/>
                  <a:gd name="T39" fmla="*/ 3 h 23"/>
                  <a:gd name="T40" fmla="*/ 28 w 39"/>
                  <a:gd name="T41" fmla="*/ 6 h 23"/>
                  <a:gd name="T42" fmla="*/ 30 w 39"/>
                  <a:gd name="T43" fmla="*/ 6 h 23"/>
                  <a:gd name="T44" fmla="*/ 33 w 39"/>
                  <a:gd name="T45" fmla="*/ 7 h 23"/>
                  <a:gd name="T46" fmla="*/ 37 w 39"/>
                  <a:gd name="T47" fmla="*/ 8 h 23"/>
                  <a:gd name="T48" fmla="*/ 38 w 39"/>
                  <a:gd name="T49" fmla="*/ 10 h 23"/>
                  <a:gd name="T50" fmla="*/ 39 w 39"/>
                  <a:gd name="T51" fmla="*/ 13 h 23"/>
                  <a:gd name="T52" fmla="*/ 35 w 39"/>
                  <a:gd name="T53" fmla="*/ 13 h 23"/>
                  <a:gd name="T54" fmla="*/ 34 w 39"/>
                  <a:gd name="T55" fmla="*/ 15 h 23"/>
                  <a:gd name="T56" fmla="*/ 28 w 39"/>
                  <a:gd name="T57" fmla="*/ 18 h 23"/>
                  <a:gd name="T58" fmla="*/ 33 w 39"/>
                  <a:gd name="T59" fmla="*/ 19 h 23"/>
                  <a:gd name="T60" fmla="*/ 29 w 39"/>
                  <a:gd name="T61" fmla="*/ 20 h 23"/>
                  <a:gd name="T62" fmla="*/ 25 w 39"/>
                  <a:gd name="T63" fmla="*/ 20 h 23"/>
                  <a:gd name="T64" fmla="*/ 27 w 39"/>
                  <a:gd name="T65" fmla="*/ 18 h 23"/>
                  <a:gd name="T66" fmla="*/ 22 w 39"/>
                  <a:gd name="T67" fmla="*/ 18 h 23"/>
                  <a:gd name="T68" fmla="*/ 19 w 39"/>
                  <a:gd name="T69" fmla="*/ 16 h 23"/>
                  <a:gd name="T70" fmla="*/ 13 w 39"/>
                  <a:gd name="T71" fmla="*/ 18 h 23"/>
                  <a:gd name="T72" fmla="*/ 14 w 39"/>
                  <a:gd name="T73" fmla="*/ 17 h 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
                  <a:gd name="T112" fmla="*/ 0 h 23"/>
                  <a:gd name="T113" fmla="*/ 39 w 39"/>
                  <a:gd name="T114" fmla="*/ 23 h 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 h="23">
                    <a:moveTo>
                      <a:pt x="14" y="17"/>
                    </a:moveTo>
                    <a:lnTo>
                      <a:pt x="15" y="17"/>
                    </a:lnTo>
                    <a:lnTo>
                      <a:pt x="17" y="17"/>
                    </a:lnTo>
                    <a:lnTo>
                      <a:pt x="16" y="15"/>
                    </a:lnTo>
                    <a:lnTo>
                      <a:pt x="15" y="14"/>
                    </a:lnTo>
                    <a:lnTo>
                      <a:pt x="14" y="12"/>
                    </a:lnTo>
                    <a:lnTo>
                      <a:pt x="13" y="12"/>
                    </a:lnTo>
                    <a:lnTo>
                      <a:pt x="11" y="11"/>
                    </a:lnTo>
                    <a:lnTo>
                      <a:pt x="9" y="12"/>
                    </a:lnTo>
                    <a:cubicBezTo>
                      <a:pt x="7" y="12"/>
                      <a:pt x="7" y="13"/>
                      <a:pt x="6" y="13"/>
                    </a:cubicBezTo>
                    <a:cubicBezTo>
                      <a:pt x="5" y="13"/>
                      <a:pt x="3" y="12"/>
                      <a:pt x="1" y="12"/>
                    </a:cubicBezTo>
                    <a:lnTo>
                      <a:pt x="0" y="11"/>
                    </a:lnTo>
                    <a:cubicBezTo>
                      <a:pt x="0" y="10"/>
                      <a:pt x="0" y="10"/>
                      <a:pt x="0" y="9"/>
                    </a:cubicBezTo>
                    <a:cubicBezTo>
                      <a:pt x="0" y="7"/>
                      <a:pt x="2" y="6"/>
                      <a:pt x="2" y="5"/>
                    </a:cubicBezTo>
                    <a:cubicBezTo>
                      <a:pt x="2" y="5"/>
                      <a:pt x="2" y="4"/>
                      <a:pt x="1" y="3"/>
                    </a:cubicBezTo>
                    <a:lnTo>
                      <a:pt x="2" y="2"/>
                    </a:lnTo>
                    <a:lnTo>
                      <a:pt x="5" y="2"/>
                    </a:lnTo>
                    <a:lnTo>
                      <a:pt x="7" y="2"/>
                    </a:lnTo>
                    <a:lnTo>
                      <a:pt x="10" y="3"/>
                    </a:lnTo>
                    <a:lnTo>
                      <a:pt x="12" y="2"/>
                    </a:lnTo>
                    <a:lnTo>
                      <a:pt x="15" y="3"/>
                    </a:lnTo>
                    <a:lnTo>
                      <a:pt x="17" y="3"/>
                    </a:lnTo>
                    <a:lnTo>
                      <a:pt x="17" y="2"/>
                    </a:lnTo>
                    <a:lnTo>
                      <a:pt x="17" y="1"/>
                    </a:lnTo>
                    <a:lnTo>
                      <a:pt x="19" y="1"/>
                    </a:lnTo>
                    <a:lnTo>
                      <a:pt x="20" y="1"/>
                    </a:lnTo>
                    <a:lnTo>
                      <a:pt x="21" y="0"/>
                    </a:lnTo>
                    <a:lnTo>
                      <a:pt x="23" y="0"/>
                    </a:lnTo>
                    <a:lnTo>
                      <a:pt x="24" y="1"/>
                    </a:lnTo>
                    <a:lnTo>
                      <a:pt x="25" y="2"/>
                    </a:lnTo>
                    <a:lnTo>
                      <a:pt x="25" y="3"/>
                    </a:lnTo>
                    <a:lnTo>
                      <a:pt x="27" y="3"/>
                    </a:lnTo>
                    <a:lnTo>
                      <a:pt x="28" y="6"/>
                    </a:lnTo>
                    <a:lnTo>
                      <a:pt x="29" y="5"/>
                    </a:lnTo>
                    <a:lnTo>
                      <a:pt x="30" y="6"/>
                    </a:lnTo>
                    <a:lnTo>
                      <a:pt x="32" y="6"/>
                    </a:lnTo>
                    <a:lnTo>
                      <a:pt x="33" y="7"/>
                    </a:lnTo>
                    <a:lnTo>
                      <a:pt x="35" y="7"/>
                    </a:lnTo>
                    <a:lnTo>
                      <a:pt x="37" y="8"/>
                    </a:lnTo>
                    <a:lnTo>
                      <a:pt x="39" y="8"/>
                    </a:lnTo>
                    <a:lnTo>
                      <a:pt x="38" y="10"/>
                    </a:lnTo>
                    <a:lnTo>
                      <a:pt x="38" y="12"/>
                    </a:lnTo>
                    <a:lnTo>
                      <a:pt x="39" y="13"/>
                    </a:lnTo>
                    <a:lnTo>
                      <a:pt x="37" y="13"/>
                    </a:lnTo>
                    <a:lnTo>
                      <a:pt x="35" y="13"/>
                    </a:lnTo>
                    <a:lnTo>
                      <a:pt x="35" y="15"/>
                    </a:lnTo>
                    <a:lnTo>
                      <a:pt x="34" y="15"/>
                    </a:lnTo>
                    <a:cubicBezTo>
                      <a:pt x="31" y="16"/>
                      <a:pt x="28" y="16"/>
                      <a:pt x="28" y="18"/>
                    </a:cubicBezTo>
                    <a:cubicBezTo>
                      <a:pt x="28" y="19"/>
                      <a:pt x="29" y="20"/>
                      <a:pt x="29" y="20"/>
                    </a:cubicBezTo>
                    <a:cubicBezTo>
                      <a:pt x="31" y="20"/>
                      <a:pt x="32" y="19"/>
                      <a:pt x="33" y="19"/>
                    </a:cubicBezTo>
                    <a:cubicBezTo>
                      <a:pt x="32" y="20"/>
                      <a:pt x="31" y="21"/>
                      <a:pt x="31" y="21"/>
                    </a:cubicBezTo>
                    <a:cubicBezTo>
                      <a:pt x="30" y="20"/>
                      <a:pt x="30" y="20"/>
                      <a:pt x="29" y="20"/>
                    </a:cubicBezTo>
                    <a:cubicBezTo>
                      <a:pt x="29" y="21"/>
                      <a:pt x="27" y="22"/>
                      <a:pt x="27" y="23"/>
                    </a:cubicBezTo>
                    <a:cubicBezTo>
                      <a:pt x="25" y="22"/>
                      <a:pt x="25" y="21"/>
                      <a:pt x="25" y="20"/>
                    </a:cubicBezTo>
                    <a:cubicBezTo>
                      <a:pt x="24" y="20"/>
                      <a:pt x="23" y="19"/>
                      <a:pt x="23" y="19"/>
                    </a:cubicBezTo>
                    <a:cubicBezTo>
                      <a:pt x="24" y="18"/>
                      <a:pt x="26" y="18"/>
                      <a:pt x="27" y="18"/>
                    </a:cubicBezTo>
                    <a:lnTo>
                      <a:pt x="22" y="18"/>
                    </a:lnTo>
                    <a:cubicBezTo>
                      <a:pt x="22" y="17"/>
                      <a:pt x="19" y="16"/>
                      <a:pt x="19" y="16"/>
                    </a:cubicBezTo>
                    <a:cubicBezTo>
                      <a:pt x="18" y="17"/>
                      <a:pt x="17" y="19"/>
                      <a:pt x="16" y="20"/>
                    </a:cubicBezTo>
                    <a:cubicBezTo>
                      <a:pt x="15" y="20"/>
                      <a:pt x="14" y="19"/>
                      <a:pt x="13" y="18"/>
                    </a:cubicBezTo>
                    <a:lnTo>
                      <a:pt x="14" y="17"/>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18" name="Freeform 318"/>
              <p:cNvSpPr>
                <a:spLocks/>
              </p:cNvSpPr>
              <p:nvPr/>
            </p:nvSpPr>
            <p:spPr bwMode="auto">
              <a:xfrm>
                <a:off x="3027" y="1055"/>
                <a:ext cx="2242" cy="744"/>
              </a:xfrm>
              <a:custGeom>
                <a:avLst/>
                <a:gdLst>
                  <a:gd name="T0" fmla="*/ 23 w 312"/>
                  <a:gd name="T1" fmla="*/ 69 h 98"/>
                  <a:gd name="T2" fmla="*/ 35 w 312"/>
                  <a:gd name="T3" fmla="*/ 74 h 98"/>
                  <a:gd name="T4" fmla="*/ 33 w 312"/>
                  <a:gd name="T5" fmla="*/ 81 h 98"/>
                  <a:gd name="T6" fmla="*/ 40 w 312"/>
                  <a:gd name="T7" fmla="*/ 91 h 98"/>
                  <a:gd name="T8" fmla="*/ 54 w 312"/>
                  <a:gd name="T9" fmla="*/ 95 h 98"/>
                  <a:gd name="T10" fmla="*/ 56 w 312"/>
                  <a:gd name="T11" fmla="*/ 92 h 98"/>
                  <a:gd name="T12" fmla="*/ 58 w 312"/>
                  <a:gd name="T13" fmla="*/ 83 h 98"/>
                  <a:gd name="T14" fmla="*/ 53 w 312"/>
                  <a:gd name="T15" fmla="*/ 77 h 98"/>
                  <a:gd name="T16" fmla="*/ 56 w 312"/>
                  <a:gd name="T17" fmla="*/ 71 h 98"/>
                  <a:gd name="T18" fmla="*/ 69 w 312"/>
                  <a:gd name="T19" fmla="*/ 71 h 98"/>
                  <a:gd name="T20" fmla="*/ 84 w 312"/>
                  <a:gd name="T21" fmla="*/ 70 h 98"/>
                  <a:gd name="T22" fmla="*/ 81 w 312"/>
                  <a:gd name="T23" fmla="*/ 63 h 98"/>
                  <a:gd name="T24" fmla="*/ 100 w 312"/>
                  <a:gd name="T25" fmla="*/ 59 h 98"/>
                  <a:gd name="T26" fmla="*/ 108 w 312"/>
                  <a:gd name="T27" fmla="*/ 64 h 98"/>
                  <a:gd name="T28" fmla="*/ 120 w 312"/>
                  <a:gd name="T29" fmla="*/ 66 h 98"/>
                  <a:gd name="T30" fmla="*/ 132 w 312"/>
                  <a:gd name="T31" fmla="*/ 71 h 98"/>
                  <a:gd name="T32" fmla="*/ 143 w 312"/>
                  <a:gd name="T33" fmla="*/ 74 h 98"/>
                  <a:gd name="T34" fmla="*/ 157 w 312"/>
                  <a:gd name="T35" fmla="*/ 73 h 98"/>
                  <a:gd name="T36" fmla="*/ 172 w 312"/>
                  <a:gd name="T37" fmla="*/ 68 h 98"/>
                  <a:gd name="T38" fmla="*/ 208 w 312"/>
                  <a:gd name="T39" fmla="*/ 73 h 98"/>
                  <a:gd name="T40" fmla="*/ 214 w 312"/>
                  <a:gd name="T41" fmla="*/ 62 h 98"/>
                  <a:gd name="T42" fmla="*/ 251 w 312"/>
                  <a:gd name="T43" fmla="*/ 82 h 98"/>
                  <a:gd name="T44" fmla="*/ 254 w 312"/>
                  <a:gd name="T45" fmla="*/ 92 h 98"/>
                  <a:gd name="T46" fmla="*/ 258 w 312"/>
                  <a:gd name="T47" fmla="*/ 72 h 98"/>
                  <a:gd name="T48" fmla="*/ 238 w 312"/>
                  <a:gd name="T49" fmla="*/ 50 h 98"/>
                  <a:gd name="T50" fmla="*/ 257 w 312"/>
                  <a:gd name="T51" fmla="*/ 45 h 98"/>
                  <a:gd name="T52" fmla="*/ 271 w 312"/>
                  <a:gd name="T53" fmla="*/ 40 h 98"/>
                  <a:gd name="T54" fmla="*/ 273 w 312"/>
                  <a:gd name="T55" fmla="*/ 50 h 98"/>
                  <a:gd name="T56" fmla="*/ 289 w 312"/>
                  <a:gd name="T57" fmla="*/ 59 h 98"/>
                  <a:gd name="T58" fmla="*/ 283 w 312"/>
                  <a:gd name="T59" fmla="*/ 43 h 98"/>
                  <a:gd name="T60" fmla="*/ 296 w 312"/>
                  <a:gd name="T61" fmla="*/ 39 h 98"/>
                  <a:gd name="T62" fmla="*/ 290 w 312"/>
                  <a:gd name="T63" fmla="*/ 28 h 98"/>
                  <a:gd name="T64" fmla="*/ 307 w 312"/>
                  <a:gd name="T65" fmla="*/ 32 h 98"/>
                  <a:gd name="T66" fmla="*/ 292 w 312"/>
                  <a:gd name="T67" fmla="*/ 23 h 98"/>
                  <a:gd name="T68" fmla="*/ 260 w 312"/>
                  <a:gd name="T69" fmla="*/ 19 h 98"/>
                  <a:gd name="T70" fmla="*/ 244 w 312"/>
                  <a:gd name="T71" fmla="*/ 20 h 98"/>
                  <a:gd name="T72" fmla="*/ 222 w 312"/>
                  <a:gd name="T73" fmla="*/ 17 h 98"/>
                  <a:gd name="T74" fmla="*/ 211 w 312"/>
                  <a:gd name="T75" fmla="*/ 14 h 98"/>
                  <a:gd name="T76" fmla="*/ 198 w 312"/>
                  <a:gd name="T77" fmla="*/ 13 h 98"/>
                  <a:gd name="T78" fmla="*/ 184 w 312"/>
                  <a:gd name="T79" fmla="*/ 15 h 98"/>
                  <a:gd name="T80" fmla="*/ 175 w 312"/>
                  <a:gd name="T81" fmla="*/ 16 h 98"/>
                  <a:gd name="T82" fmla="*/ 146 w 312"/>
                  <a:gd name="T83" fmla="*/ 11 h 98"/>
                  <a:gd name="T84" fmla="*/ 140 w 312"/>
                  <a:gd name="T85" fmla="*/ 10 h 98"/>
                  <a:gd name="T86" fmla="*/ 122 w 312"/>
                  <a:gd name="T87" fmla="*/ 1 h 98"/>
                  <a:gd name="T88" fmla="*/ 117 w 312"/>
                  <a:gd name="T89" fmla="*/ 7 h 98"/>
                  <a:gd name="T90" fmla="*/ 99 w 312"/>
                  <a:gd name="T91" fmla="*/ 13 h 98"/>
                  <a:gd name="T92" fmla="*/ 88 w 312"/>
                  <a:gd name="T93" fmla="*/ 11 h 98"/>
                  <a:gd name="T94" fmla="*/ 89 w 312"/>
                  <a:gd name="T95" fmla="*/ 18 h 98"/>
                  <a:gd name="T96" fmla="*/ 78 w 312"/>
                  <a:gd name="T97" fmla="*/ 15 h 98"/>
                  <a:gd name="T98" fmla="*/ 87 w 312"/>
                  <a:gd name="T99" fmla="*/ 22 h 98"/>
                  <a:gd name="T100" fmla="*/ 78 w 312"/>
                  <a:gd name="T101" fmla="*/ 18 h 98"/>
                  <a:gd name="T102" fmla="*/ 69 w 312"/>
                  <a:gd name="T103" fmla="*/ 14 h 98"/>
                  <a:gd name="T104" fmla="*/ 74 w 312"/>
                  <a:gd name="T105" fmla="*/ 24 h 98"/>
                  <a:gd name="T106" fmla="*/ 47 w 312"/>
                  <a:gd name="T107" fmla="*/ 25 h 98"/>
                  <a:gd name="T108" fmla="*/ 32 w 312"/>
                  <a:gd name="T109" fmla="*/ 25 h 98"/>
                  <a:gd name="T110" fmla="*/ 31 w 312"/>
                  <a:gd name="T111" fmla="*/ 27 h 98"/>
                  <a:gd name="T112" fmla="*/ 21 w 312"/>
                  <a:gd name="T113" fmla="*/ 33 h 98"/>
                  <a:gd name="T114" fmla="*/ 24 w 312"/>
                  <a:gd name="T115" fmla="*/ 27 h 98"/>
                  <a:gd name="T116" fmla="*/ 0 w 312"/>
                  <a:gd name="T117" fmla="*/ 23 h 98"/>
                  <a:gd name="T118" fmla="*/ 7 w 312"/>
                  <a:gd name="T119" fmla="*/ 56 h 98"/>
                  <a:gd name="T120" fmla="*/ 17 w 312"/>
                  <a:gd name="T121" fmla="*/ 62 h 98"/>
                  <a:gd name="T122" fmla="*/ 17 w 312"/>
                  <a:gd name="T123" fmla="*/ 67 h 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12"/>
                  <a:gd name="T187" fmla="*/ 0 h 98"/>
                  <a:gd name="T188" fmla="*/ 312 w 312"/>
                  <a:gd name="T189" fmla="*/ 98 h 9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12" h="98">
                    <a:moveTo>
                      <a:pt x="17" y="67"/>
                    </a:moveTo>
                    <a:lnTo>
                      <a:pt x="17" y="67"/>
                    </a:lnTo>
                    <a:lnTo>
                      <a:pt x="18" y="67"/>
                    </a:lnTo>
                    <a:lnTo>
                      <a:pt x="19" y="66"/>
                    </a:lnTo>
                    <a:lnTo>
                      <a:pt x="21" y="66"/>
                    </a:lnTo>
                    <a:lnTo>
                      <a:pt x="22" y="67"/>
                    </a:lnTo>
                    <a:lnTo>
                      <a:pt x="23" y="68"/>
                    </a:lnTo>
                    <a:lnTo>
                      <a:pt x="23" y="69"/>
                    </a:lnTo>
                    <a:lnTo>
                      <a:pt x="25" y="69"/>
                    </a:lnTo>
                    <a:lnTo>
                      <a:pt x="26" y="72"/>
                    </a:lnTo>
                    <a:lnTo>
                      <a:pt x="27" y="71"/>
                    </a:lnTo>
                    <a:lnTo>
                      <a:pt x="28" y="72"/>
                    </a:lnTo>
                    <a:lnTo>
                      <a:pt x="30" y="72"/>
                    </a:lnTo>
                    <a:lnTo>
                      <a:pt x="31" y="73"/>
                    </a:lnTo>
                    <a:lnTo>
                      <a:pt x="33" y="73"/>
                    </a:lnTo>
                    <a:lnTo>
                      <a:pt x="35" y="74"/>
                    </a:lnTo>
                    <a:lnTo>
                      <a:pt x="37" y="74"/>
                    </a:lnTo>
                    <a:lnTo>
                      <a:pt x="36" y="76"/>
                    </a:lnTo>
                    <a:lnTo>
                      <a:pt x="36" y="78"/>
                    </a:lnTo>
                    <a:lnTo>
                      <a:pt x="37" y="79"/>
                    </a:lnTo>
                    <a:lnTo>
                      <a:pt x="35" y="79"/>
                    </a:lnTo>
                    <a:lnTo>
                      <a:pt x="33" y="79"/>
                    </a:lnTo>
                    <a:lnTo>
                      <a:pt x="33" y="81"/>
                    </a:lnTo>
                    <a:cubicBezTo>
                      <a:pt x="33" y="81"/>
                      <a:pt x="33" y="81"/>
                      <a:pt x="34" y="81"/>
                    </a:cubicBezTo>
                    <a:cubicBezTo>
                      <a:pt x="33" y="81"/>
                      <a:pt x="33" y="82"/>
                      <a:pt x="32" y="82"/>
                    </a:cubicBezTo>
                    <a:cubicBezTo>
                      <a:pt x="32" y="83"/>
                      <a:pt x="33" y="83"/>
                      <a:pt x="33" y="83"/>
                    </a:cubicBezTo>
                    <a:cubicBezTo>
                      <a:pt x="33" y="84"/>
                      <a:pt x="32" y="85"/>
                      <a:pt x="31" y="86"/>
                    </a:cubicBezTo>
                    <a:cubicBezTo>
                      <a:pt x="31" y="87"/>
                      <a:pt x="33" y="87"/>
                      <a:pt x="34" y="88"/>
                    </a:cubicBezTo>
                    <a:cubicBezTo>
                      <a:pt x="36" y="89"/>
                      <a:pt x="38" y="90"/>
                      <a:pt x="40" y="91"/>
                    </a:cubicBezTo>
                    <a:lnTo>
                      <a:pt x="42" y="92"/>
                    </a:lnTo>
                    <a:lnTo>
                      <a:pt x="44" y="92"/>
                    </a:lnTo>
                    <a:lnTo>
                      <a:pt x="46" y="92"/>
                    </a:lnTo>
                    <a:lnTo>
                      <a:pt x="48" y="93"/>
                    </a:lnTo>
                    <a:lnTo>
                      <a:pt x="49" y="93"/>
                    </a:lnTo>
                    <a:lnTo>
                      <a:pt x="51" y="93"/>
                    </a:lnTo>
                    <a:lnTo>
                      <a:pt x="52" y="94"/>
                    </a:lnTo>
                    <a:lnTo>
                      <a:pt x="54" y="95"/>
                    </a:lnTo>
                    <a:lnTo>
                      <a:pt x="56" y="96"/>
                    </a:lnTo>
                    <a:lnTo>
                      <a:pt x="57" y="97"/>
                    </a:lnTo>
                    <a:lnTo>
                      <a:pt x="59" y="98"/>
                    </a:lnTo>
                    <a:lnTo>
                      <a:pt x="60" y="96"/>
                    </a:lnTo>
                    <a:cubicBezTo>
                      <a:pt x="60" y="96"/>
                      <a:pt x="59" y="95"/>
                      <a:pt x="59" y="95"/>
                    </a:cubicBezTo>
                    <a:cubicBezTo>
                      <a:pt x="59" y="95"/>
                      <a:pt x="56" y="92"/>
                      <a:pt x="56" y="92"/>
                    </a:cubicBezTo>
                    <a:lnTo>
                      <a:pt x="56" y="90"/>
                    </a:lnTo>
                    <a:lnTo>
                      <a:pt x="56" y="89"/>
                    </a:lnTo>
                    <a:cubicBezTo>
                      <a:pt x="55" y="89"/>
                      <a:pt x="54" y="88"/>
                      <a:pt x="54" y="87"/>
                    </a:cubicBezTo>
                    <a:cubicBezTo>
                      <a:pt x="54" y="87"/>
                      <a:pt x="55" y="85"/>
                      <a:pt x="55" y="85"/>
                    </a:cubicBezTo>
                    <a:cubicBezTo>
                      <a:pt x="56" y="84"/>
                      <a:pt x="57" y="84"/>
                      <a:pt x="58" y="83"/>
                    </a:cubicBezTo>
                    <a:lnTo>
                      <a:pt x="57" y="82"/>
                    </a:lnTo>
                    <a:lnTo>
                      <a:pt x="58" y="81"/>
                    </a:lnTo>
                    <a:lnTo>
                      <a:pt x="57" y="80"/>
                    </a:lnTo>
                    <a:lnTo>
                      <a:pt x="56" y="79"/>
                    </a:lnTo>
                    <a:lnTo>
                      <a:pt x="54" y="79"/>
                    </a:lnTo>
                    <a:lnTo>
                      <a:pt x="54" y="78"/>
                    </a:lnTo>
                    <a:lnTo>
                      <a:pt x="53" y="77"/>
                    </a:lnTo>
                    <a:lnTo>
                      <a:pt x="52" y="76"/>
                    </a:lnTo>
                    <a:lnTo>
                      <a:pt x="52" y="74"/>
                    </a:lnTo>
                    <a:lnTo>
                      <a:pt x="53" y="73"/>
                    </a:lnTo>
                    <a:lnTo>
                      <a:pt x="53" y="72"/>
                    </a:lnTo>
                    <a:lnTo>
                      <a:pt x="55" y="73"/>
                    </a:lnTo>
                    <a:lnTo>
                      <a:pt x="56" y="73"/>
                    </a:lnTo>
                    <a:lnTo>
                      <a:pt x="57" y="73"/>
                    </a:lnTo>
                    <a:lnTo>
                      <a:pt x="56" y="71"/>
                    </a:lnTo>
                    <a:lnTo>
                      <a:pt x="57" y="71"/>
                    </a:lnTo>
                    <a:lnTo>
                      <a:pt x="59" y="69"/>
                    </a:lnTo>
                    <a:lnTo>
                      <a:pt x="60" y="69"/>
                    </a:lnTo>
                    <a:lnTo>
                      <a:pt x="62" y="69"/>
                    </a:lnTo>
                    <a:lnTo>
                      <a:pt x="63" y="68"/>
                    </a:lnTo>
                    <a:lnTo>
                      <a:pt x="65" y="69"/>
                    </a:lnTo>
                    <a:lnTo>
                      <a:pt x="67" y="70"/>
                    </a:lnTo>
                    <a:lnTo>
                      <a:pt x="69" y="71"/>
                    </a:lnTo>
                    <a:lnTo>
                      <a:pt x="71" y="71"/>
                    </a:lnTo>
                    <a:lnTo>
                      <a:pt x="73" y="70"/>
                    </a:lnTo>
                    <a:lnTo>
                      <a:pt x="74" y="70"/>
                    </a:lnTo>
                    <a:lnTo>
                      <a:pt x="76" y="70"/>
                    </a:lnTo>
                    <a:lnTo>
                      <a:pt x="78" y="71"/>
                    </a:lnTo>
                    <a:lnTo>
                      <a:pt x="80" y="71"/>
                    </a:lnTo>
                    <a:lnTo>
                      <a:pt x="82" y="71"/>
                    </a:lnTo>
                    <a:lnTo>
                      <a:pt x="84" y="70"/>
                    </a:lnTo>
                    <a:lnTo>
                      <a:pt x="84" y="69"/>
                    </a:lnTo>
                    <a:lnTo>
                      <a:pt x="83" y="69"/>
                    </a:lnTo>
                    <a:lnTo>
                      <a:pt x="81" y="68"/>
                    </a:lnTo>
                    <a:lnTo>
                      <a:pt x="80" y="68"/>
                    </a:lnTo>
                    <a:lnTo>
                      <a:pt x="81" y="67"/>
                    </a:lnTo>
                    <a:lnTo>
                      <a:pt x="81" y="65"/>
                    </a:lnTo>
                    <a:lnTo>
                      <a:pt x="83" y="65"/>
                    </a:lnTo>
                    <a:lnTo>
                      <a:pt x="81" y="63"/>
                    </a:lnTo>
                    <a:lnTo>
                      <a:pt x="85" y="62"/>
                    </a:lnTo>
                    <a:lnTo>
                      <a:pt x="89" y="61"/>
                    </a:lnTo>
                    <a:lnTo>
                      <a:pt x="90" y="60"/>
                    </a:lnTo>
                    <a:lnTo>
                      <a:pt x="92" y="60"/>
                    </a:lnTo>
                    <a:lnTo>
                      <a:pt x="95" y="59"/>
                    </a:lnTo>
                    <a:lnTo>
                      <a:pt x="96" y="58"/>
                    </a:lnTo>
                    <a:lnTo>
                      <a:pt x="99" y="59"/>
                    </a:lnTo>
                    <a:lnTo>
                      <a:pt x="100" y="59"/>
                    </a:lnTo>
                    <a:lnTo>
                      <a:pt x="102" y="59"/>
                    </a:lnTo>
                    <a:lnTo>
                      <a:pt x="102" y="62"/>
                    </a:lnTo>
                    <a:lnTo>
                      <a:pt x="104" y="62"/>
                    </a:lnTo>
                    <a:lnTo>
                      <a:pt x="104" y="61"/>
                    </a:lnTo>
                    <a:lnTo>
                      <a:pt x="105" y="62"/>
                    </a:lnTo>
                    <a:lnTo>
                      <a:pt x="107" y="62"/>
                    </a:lnTo>
                    <a:lnTo>
                      <a:pt x="108" y="62"/>
                    </a:lnTo>
                    <a:lnTo>
                      <a:pt x="108" y="64"/>
                    </a:lnTo>
                    <a:lnTo>
                      <a:pt x="110" y="64"/>
                    </a:lnTo>
                    <a:lnTo>
                      <a:pt x="111" y="63"/>
                    </a:lnTo>
                    <a:lnTo>
                      <a:pt x="113" y="61"/>
                    </a:lnTo>
                    <a:lnTo>
                      <a:pt x="114" y="61"/>
                    </a:lnTo>
                    <a:lnTo>
                      <a:pt x="114" y="62"/>
                    </a:lnTo>
                    <a:lnTo>
                      <a:pt x="116" y="63"/>
                    </a:lnTo>
                    <a:lnTo>
                      <a:pt x="118" y="64"/>
                    </a:lnTo>
                    <a:lnTo>
                      <a:pt x="120" y="66"/>
                    </a:lnTo>
                    <a:lnTo>
                      <a:pt x="122" y="68"/>
                    </a:lnTo>
                    <a:lnTo>
                      <a:pt x="124" y="70"/>
                    </a:lnTo>
                    <a:lnTo>
                      <a:pt x="125" y="71"/>
                    </a:lnTo>
                    <a:lnTo>
                      <a:pt x="126" y="70"/>
                    </a:lnTo>
                    <a:lnTo>
                      <a:pt x="127" y="69"/>
                    </a:lnTo>
                    <a:lnTo>
                      <a:pt x="128" y="71"/>
                    </a:lnTo>
                    <a:lnTo>
                      <a:pt x="129" y="71"/>
                    </a:lnTo>
                    <a:lnTo>
                      <a:pt x="132" y="71"/>
                    </a:lnTo>
                    <a:lnTo>
                      <a:pt x="133" y="70"/>
                    </a:lnTo>
                    <a:lnTo>
                      <a:pt x="134" y="72"/>
                    </a:lnTo>
                    <a:lnTo>
                      <a:pt x="137" y="73"/>
                    </a:lnTo>
                    <a:lnTo>
                      <a:pt x="138" y="74"/>
                    </a:lnTo>
                    <a:lnTo>
                      <a:pt x="141" y="74"/>
                    </a:lnTo>
                    <a:lnTo>
                      <a:pt x="141" y="75"/>
                    </a:lnTo>
                    <a:cubicBezTo>
                      <a:pt x="141" y="74"/>
                      <a:pt x="142" y="74"/>
                      <a:pt x="143" y="74"/>
                    </a:cubicBezTo>
                    <a:cubicBezTo>
                      <a:pt x="144" y="74"/>
                      <a:pt x="144" y="73"/>
                      <a:pt x="145" y="73"/>
                    </a:cubicBezTo>
                    <a:cubicBezTo>
                      <a:pt x="147" y="73"/>
                      <a:pt x="148" y="71"/>
                      <a:pt x="151" y="71"/>
                    </a:cubicBezTo>
                    <a:cubicBezTo>
                      <a:pt x="152" y="71"/>
                      <a:pt x="153" y="71"/>
                      <a:pt x="154" y="71"/>
                    </a:cubicBezTo>
                    <a:lnTo>
                      <a:pt x="155" y="71"/>
                    </a:lnTo>
                    <a:cubicBezTo>
                      <a:pt x="155" y="71"/>
                      <a:pt x="156" y="71"/>
                      <a:pt x="156" y="71"/>
                    </a:cubicBezTo>
                    <a:cubicBezTo>
                      <a:pt x="156" y="72"/>
                      <a:pt x="156" y="72"/>
                      <a:pt x="157" y="73"/>
                    </a:cubicBezTo>
                    <a:lnTo>
                      <a:pt x="165" y="73"/>
                    </a:lnTo>
                    <a:cubicBezTo>
                      <a:pt x="165" y="70"/>
                      <a:pt x="163" y="70"/>
                      <a:pt x="163" y="68"/>
                    </a:cubicBezTo>
                    <a:cubicBezTo>
                      <a:pt x="163" y="68"/>
                      <a:pt x="163" y="67"/>
                      <a:pt x="163" y="67"/>
                    </a:cubicBezTo>
                    <a:lnTo>
                      <a:pt x="163" y="66"/>
                    </a:lnTo>
                    <a:lnTo>
                      <a:pt x="172" y="68"/>
                    </a:lnTo>
                    <a:cubicBezTo>
                      <a:pt x="172" y="71"/>
                      <a:pt x="174" y="72"/>
                      <a:pt x="177" y="72"/>
                    </a:cubicBezTo>
                    <a:cubicBezTo>
                      <a:pt x="179" y="72"/>
                      <a:pt x="180" y="71"/>
                      <a:pt x="181" y="71"/>
                    </a:cubicBezTo>
                    <a:cubicBezTo>
                      <a:pt x="185" y="71"/>
                      <a:pt x="187" y="74"/>
                      <a:pt x="189" y="74"/>
                    </a:cubicBezTo>
                    <a:cubicBezTo>
                      <a:pt x="193" y="74"/>
                      <a:pt x="195" y="74"/>
                      <a:pt x="197" y="74"/>
                    </a:cubicBezTo>
                    <a:cubicBezTo>
                      <a:pt x="199" y="74"/>
                      <a:pt x="198" y="72"/>
                      <a:pt x="200" y="72"/>
                    </a:cubicBezTo>
                    <a:cubicBezTo>
                      <a:pt x="203" y="72"/>
                      <a:pt x="206" y="73"/>
                      <a:pt x="206" y="73"/>
                    </a:cubicBezTo>
                    <a:cubicBezTo>
                      <a:pt x="207" y="73"/>
                      <a:pt x="208" y="73"/>
                      <a:pt x="208" y="73"/>
                    </a:cubicBezTo>
                    <a:cubicBezTo>
                      <a:pt x="209" y="73"/>
                      <a:pt x="211" y="72"/>
                      <a:pt x="211" y="71"/>
                    </a:cubicBezTo>
                    <a:cubicBezTo>
                      <a:pt x="211" y="71"/>
                      <a:pt x="210" y="70"/>
                      <a:pt x="210" y="69"/>
                    </a:cubicBezTo>
                    <a:cubicBezTo>
                      <a:pt x="210" y="68"/>
                      <a:pt x="211" y="68"/>
                      <a:pt x="211" y="66"/>
                    </a:cubicBezTo>
                    <a:cubicBezTo>
                      <a:pt x="211" y="65"/>
                      <a:pt x="208" y="65"/>
                      <a:pt x="208" y="64"/>
                    </a:cubicBezTo>
                    <a:cubicBezTo>
                      <a:pt x="208" y="64"/>
                      <a:pt x="208" y="63"/>
                      <a:pt x="208" y="63"/>
                    </a:cubicBezTo>
                    <a:lnTo>
                      <a:pt x="214" y="62"/>
                    </a:lnTo>
                    <a:cubicBezTo>
                      <a:pt x="216" y="63"/>
                      <a:pt x="217" y="63"/>
                      <a:pt x="220" y="64"/>
                    </a:cubicBezTo>
                    <a:cubicBezTo>
                      <a:pt x="222" y="65"/>
                      <a:pt x="223" y="68"/>
                      <a:pt x="227" y="68"/>
                    </a:cubicBezTo>
                    <a:cubicBezTo>
                      <a:pt x="227" y="71"/>
                      <a:pt x="231" y="72"/>
                      <a:pt x="234" y="73"/>
                    </a:cubicBezTo>
                    <a:cubicBezTo>
                      <a:pt x="237" y="74"/>
                      <a:pt x="239" y="78"/>
                      <a:pt x="243" y="78"/>
                    </a:cubicBezTo>
                    <a:cubicBezTo>
                      <a:pt x="245" y="78"/>
                      <a:pt x="246" y="76"/>
                      <a:pt x="248" y="76"/>
                    </a:cubicBezTo>
                    <a:cubicBezTo>
                      <a:pt x="249" y="76"/>
                      <a:pt x="249" y="77"/>
                      <a:pt x="250" y="77"/>
                    </a:cubicBezTo>
                    <a:cubicBezTo>
                      <a:pt x="250" y="78"/>
                      <a:pt x="250" y="78"/>
                      <a:pt x="250" y="79"/>
                    </a:cubicBezTo>
                    <a:cubicBezTo>
                      <a:pt x="250" y="80"/>
                      <a:pt x="250" y="81"/>
                      <a:pt x="251" y="82"/>
                    </a:cubicBezTo>
                    <a:lnTo>
                      <a:pt x="251" y="86"/>
                    </a:lnTo>
                    <a:cubicBezTo>
                      <a:pt x="250" y="86"/>
                      <a:pt x="249" y="86"/>
                      <a:pt x="248" y="86"/>
                    </a:cubicBezTo>
                    <a:cubicBezTo>
                      <a:pt x="248" y="86"/>
                      <a:pt x="247" y="86"/>
                      <a:pt x="247" y="86"/>
                    </a:cubicBezTo>
                    <a:cubicBezTo>
                      <a:pt x="247" y="89"/>
                      <a:pt x="250" y="90"/>
                      <a:pt x="250" y="91"/>
                    </a:cubicBezTo>
                    <a:lnTo>
                      <a:pt x="254" y="92"/>
                    </a:lnTo>
                    <a:cubicBezTo>
                      <a:pt x="258" y="92"/>
                      <a:pt x="259" y="84"/>
                      <a:pt x="259" y="82"/>
                    </a:cubicBezTo>
                    <a:cubicBezTo>
                      <a:pt x="259" y="81"/>
                      <a:pt x="259" y="80"/>
                      <a:pt x="259" y="78"/>
                    </a:cubicBezTo>
                    <a:cubicBezTo>
                      <a:pt x="259" y="77"/>
                      <a:pt x="259" y="77"/>
                      <a:pt x="260" y="76"/>
                    </a:cubicBezTo>
                    <a:lnTo>
                      <a:pt x="260" y="75"/>
                    </a:lnTo>
                    <a:cubicBezTo>
                      <a:pt x="259" y="75"/>
                      <a:pt x="257" y="73"/>
                      <a:pt x="258" y="72"/>
                    </a:cubicBezTo>
                    <a:cubicBezTo>
                      <a:pt x="255" y="70"/>
                      <a:pt x="254" y="67"/>
                      <a:pt x="252" y="64"/>
                    </a:cubicBezTo>
                    <a:cubicBezTo>
                      <a:pt x="251" y="61"/>
                      <a:pt x="247" y="61"/>
                      <a:pt x="244" y="59"/>
                    </a:cubicBezTo>
                    <a:cubicBezTo>
                      <a:pt x="243" y="60"/>
                      <a:pt x="243" y="61"/>
                      <a:pt x="243" y="62"/>
                    </a:cubicBezTo>
                    <a:cubicBezTo>
                      <a:pt x="242" y="60"/>
                      <a:pt x="239" y="61"/>
                      <a:pt x="239" y="59"/>
                    </a:cubicBezTo>
                    <a:cubicBezTo>
                      <a:pt x="239" y="59"/>
                      <a:pt x="234" y="58"/>
                      <a:pt x="234" y="58"/>
                    </a:cubicBezTo>
                    <a:cubicBezTo>
                      <a:pt x="234" y="57"/>
                      <a:pt x="235" y="56"/>
                      <a:pt x="236" y="55"/>
                    </a:cubicBezTo>
                    <a:cubicBezTo>
                      <a:pt x="235" y="54"/>
                      <a:pt x="237" y="51"/>
                      <a:pt x="238" y="50"/>
                    </a:cubicBezTo>
                    <a:lnTo>
                      <a:pt x="238" y="46"/>
                    </a:lnTo>
                    <a:cubicBezTo>
                      <a:pt x="239" y="46"/>
                      <a:pt x="239" y="46"/>
                      <a:pt x="241" y="46"/>
                    </a:cubicBezTo>
                    <a:cubicBezTo>
                      <a:pt x="243" y="46"/>
                      <a:pt x="248" y="47"/>
                      <a:pt x="251" y="47"/>
                    </a:cubicBezTo>
                    <a:cubicBezTo>
                      <a:pt x="251" y="47"/>
                      <a:pt x="251" y="47"/>
                      <a:pt x="251" y="46"/>
                    </a:cubicBezTo>
                    <a:lnTo>
                      <a:pt x="251" y="45"/>
                    </a:lnTo>
                    <a:lnTo>
                      <a:pt x="257" y="45"/>
                    </a:lnTo>
                    <a:cubicBezTo>
                      <a:pt x="257" y="46"/>
                      <a:pt x="259" y="47"/>
                      <a:pt x="259" y="47"/>
                    </a:cubicBezTo>
                    <a:cubicBezTo>
                      <a:pt x="261" y="47"/>
                      <a:pt x="260" y="46"/>
                      <a:pt x="262" y="46"/>
                    </a:cubicBezTo>
                    <a:cubicBezTo>
                      <a:pt x="261" y="45"/>
                      <a:pt x="261" y="45"/>
                      <a:pt x="261" y="43"/>
                    </a:cubicBezTo>
                    <a:cubicBezTo>
                      <a:pt x="261" y="41"/>
                      <a:pt x="261" y="40"/>
                      <a:pt x="262" y="40"/>
                    </a:cubicBezTo>
                    <a:cubicBezTo>
                      <a:pt x="263" y="40"/>
                      <a:pt x="266" y="40"/>
                      <a:pt x="267" y="40"/>
                    </a:cubicBezTo>
                    <a:cubicBezTo>
                      <a:pt x="267" y="40"/>
                      <a:pt x="269" y="43"/>
                      <a:pt x="270" y="43"/>
                    </a:cubicBezTo>
                    <a:cubicBezTo>
                      <a:pt x="270" y="42"/>
                      <a:pt x="271" y="41"/>
                      <a:pt x="271" y="40"/>
                    </a:cubicBezTo>
                    <a:cubicBezTo>
                      <a:pt x="271" y="40"/>
                      <a:pt x="272" y="40"/>
                      <a:pt x="272" y="40"/>
                    </a:cubicBezTo>
                    <a:cubicBezTo>
                      <a:pt x="272" y="39"/>
                      <a:pt x="271" y="38"/>
                      <a:pt x="271" y="37"/>
                    </a:cubicBezTo>
                    <a:cubicBezTo>
                      <a:pt x="271" y="36"/>
                      <a:pt x="273" y="37"/>
                      <a:pt x="275" y="37"/>
                    </a:cubicBezTo>
                    <a:cubicBezTo>
                      <a:pt x="274" y="37"/>
                      <a:pt x="273" y="38"/>
                      <a:pt x="273" y="38"/>
                    </a:cubicBezTo>
                    <a:cubicBezTo>
                      <a:pt x="273" y="40"/>
                      <a:pt x="276" y="40"/>
                      <a:pt x="276" y="41"/>
                    </a:cubicBezTo>
                    <a:cubicBezTo>
                      <a:pt x="276" y="42"/>
                      <a:pt x="274" y="45"/>
                      <a:pt x="274" y="46"/>
                    </a:cubicBezTo>
                    <a:cubicBezTo>
                      <a:pt x="274" y="47"/>
                      <a:pt x="275" y="47"/>
                      <a:pt x="275" y="48"/>
                    </a:cubicBezTo>
                    <a:cubicBezTo>
                      <a:pt x="275" y="49"/>
                      <a:pt x="274" y="50"/>
                      <a:pt x="273" y="50"/>
                    </a:cubicBezTo>
                    <a:cubicBezTo>
                      <a:pt x="273" y="55"/>
                      <a:pt x="277" y="58"/>
                      <a:pt x="281" y="60"/>
                    </a:cubicBezTo>
                    <a:cubicBezTo>
                      <a:pt x="283" y="61"/>
                      <a:pt x="282" y="64"/>
                      <a:pt x="285" y="64"/>
                    </a:cubicBezTo>
                    <a:cubicBezTo>
                      <a:pt x="285" y="64"/>
                      <a:pt x="286" y="65"/>
                      <a:pt x="287" y="65"/>
                    </a:cubicBezTo>
                    <a:cubicBezTo>
                      <a:pt x="287" y="66"/>
                      <a:pt x="289" y="68"/>
                      <a:pt x="290" y="68"/>
                    </a:cubicBezTo>
                    <a:cubicBezTo>
                      <a:pt x="290" y="68"/>
                      <a:pt x="291" y="67"/>
                      <a:pt x="291" y="66"/>
                    </a:cubicBezTo>
                    <a:cubicBezTo>
                      <a:pt x="291" y="64"/>
                      <a:pt x="289" y="64"/>
                      <a:pt x="289" y="63"/>
                    </a:cubicBezTo>
                    <a:cubicBezTo>
                      <a:pt x="289" y="63"/>
                      <a:pt x="290" y="62"/>
                      <a:pt x="291" y="62"/>
                    </a:cubicBezTo>
                    <a:cubicBezTo>
                      <a:pt x="290" y="61"/>
                      <a:pt x="290" y="61"/>
                      <a:pt x="289" y="59"/>
                    </a:cubicBezTo>
                    <a:cubicBezTo>
                      <a:pt x="289" y="59"/>
                      <a:pt x="290" y="59"/>
                      <a:pt x="291" y="59"/>
                    </a:cubicBezTo>
                    <a:cubicBezTo>
                      <a:pt x="291" y="59"/>
                      <a:pt x="290" y="58"/>
                      <a:pt x="290" y="58"/>
                    </a:cubicBezTo>
                    <a:cubicBezTo>
                      <a:pt x="289" y="57"/>
                      <a:pt x="289" y="56"/>
                      <a:pt x="289" y="55"/>
                    </a:cubicBezTo>
                    <a:cubicBezTo>
                      <a:pt x="289" y="55"/>
                      <a:pt x="290" y="54"/>
                      <a:pt x="290" y="54"/>
                    </a:cubicBezTo>
                    <a:cubicBezTo>
                      <a:pt x="285" y="52"/>
                      <a:pt x="286" y="49"/>
                      <a:pt x="282" y="50"/>
                    </a:cubicBezTo>
                    <a:cubicBezTo>
                      <a:pt x="281" y="50"/>
                      <a:pt x="282" y="45"/>
                      <a:pt x="279" y="45"/>
                    </a:cubicBezTo>
                    <a:lnTo>
                      <a:pt x="283" y="43"/>
                    </a:lnTo>
                    <a:cubicBezTo>
                      <a:pt x="283" y="43"/>
                      <a:pt x="283" y="44"/>
                      <a:pt x="284" y="44"/>
                    </a:cubicBezTo>
                    <a:cubicBezTo>
                      <a:pt x="285" y="44"/>
                      <a:pt x="287" y="43"/>
                      <a:pt x="288" y="42"/>
                    </a:cubicBezTo>
                    <a:lnTo>
                      <a:pt x="289" y="42"/>
                    </a:lnTo>
                    <a:cubicBezTo>
                      <a:pt x="290" y="43"/>
                      <a:pt x="290" y="44"/>
                      <a:pt x="291" y="44"/>
                    </a:cubicBezTo>
                    <a:cubicBezTo>
                      <a:pt x="292" y="42"/>
                      <a:pt x="293" y="39"/>
                      <a:pt x="296" y="39"/>
                    </a:cubicBezTo>
                    <a:cubicBezTo>
                      <a:pt x="296" y="38"/>
                      <a:pt x="296" y="37"/>
                      <a:pt x="296" y="37"/>
                    </a:cubicBezTo>
                    <a:cubicBezTo>
                      <a:pt x="297" y="37"/>
                      <a:pt x="298" y="37"/>
                      <a:pt x="299" y="37"/>
                    </a:cubicBezTo>
                    <a:cubicBezTo>
                      <a:pt x="300" y="37"/>
                      <a:pt x="300" y="38"/>
                      <a:pt x="301" y="37"/>
                    </a:cubicBezTo>
                    <a:cubicBezTo>
                      <a:pt x="301" y="36"/>
                      <a:pt x="301" y="37"/>
                      <a:pt x="301" y="36"/>
                    </a:cubicBezTo>
                    <a:cubicBezTo>
                      <a:pt x="295" y="35"/>
                      <a:pt x="293" y="32"/>
                      <a:pt x="287" y="32"/>
                    </a:cubicBezTo>
                    <a:cubicBezTo>
                      <a:pt x="290" y="32"/>
                      <a:pt x="292" y="33"/>
                      <a:pt x="294" y="31"/>
                    </a:cubicBezTo>
                    <a:cubicBezTo>
                      <a:pt x="293" y="29"/>
                      <a:pt x="292" y="30"/>
                      <a:pt x="290" y="28"/>
                    </a:cubicBezTo>
                    <a:lnTo>
                      <a:pt x="292" y="28"/>
                    </a:lnTo>
                    <a:cubicBezTo>
                      <a:pt x="292" y="29"/>
                      <a:pt x="293" y="30"/>
                      <a:pt x="294" y="30"/>
                    </a:cubicBezTo>
                    <a:cubicBezTo>
                      <a:pt x="295" y="30"/>
                      <a:pt x="295" y="29"/>
                      <a:pt x="296" y="29"/>
                    </a:cubicBezTo>
                    <a:cubicBezTo>
                      <a:pt x="300" y="29"/>
                      <a:pt x="300" y="31"/>
                      <a:pt x="303" y="32"/>
                    </a:cubicBezTo>
                    <a:lnTo>
                      <a:pt x="307" y="32"/>
                    </a:lnTo>
                    <a:cubicBezTo>
                      <a:pt x="307" y="33"/>
                      <a:pt x="308" y="33"/>
                      <a:pt x="309" y="33"/>
                    </a:cubicBezTo>
                    <a:cubicBezTo>
                      <a:pt x="309" y="33"/>
                      <a:pt x="310" y="33"/>
                      <a:pt x="312" y="32"/>
                    </a:cubicBezTo>
                    <a:cubicBezTo>
                      <a:pt x="311" y="32"/>
                      <a:pt x="309" y="32"/>
                      <a:pt x="309" y="30"/>
                    </a:cubicBezTo>
                    <a:cubicBezTo>
                      <a:pt x="309" y="30"/>
                      <a:pt x="309" y="30"/>
                      <a:pt x="309" y="28"/>
                    </a:cubicBezTo>
                    <a:cubicBezTo>
                      <a:pt x="305" y="28"/>
                      <a:pt x="303" y="25"/>
                      <a:pt x="300" y="25"/>
                    </a:cubicBezTo>
                    <a:cubicBezTo>
                      <a:pt x="299" y="25"/>
                      <a:pt x="298" y="26"/>
                      <a:pt x="298" y="26"/>
                    </a:cubicBezTo>
                    <a:cubicBezTo>
                      <a:pt x="298" y="27"/>
                      <a:pt x="300" y="27"/>
                      <a:pt x="301" y="28"/>
                    </a:cubicBezTo>
                    <a:cubicBezTo>
                      <a:pt x="297" y="26"/>
                      <a:pt x="296" y="25"/>
                      <a:pt x="292" y="23"/>
                    </a:cubicBezTo>
                    <a:cubicBezTo>
                      <a:pt x="286" y="22"/>
                      <a:pt x="281" y="22"/>
                      <a:pt x="275" y="20"/>
                    </a:cubicBezTo>
                    <a:lnTo>
                      <a:pt x="272" y="20"/>
                    </a:lnTo>
                    <a:cubicBezTo>
                      <a:pt x="271" y="20"/>
                      <a:pt x="271" y="19"/>
                      <a:pt x="269" y="19"/>
                    </a:cubicBezTo>
                    <a:cubicBezTo>
                      <a:pt x="267" y="19"/>
                      <a:pt x="266" y="20"/>
                      <a:pt x="264" y="20"/>
                    </a:cubicBezTo>
                    <a:cubicBezTo>
                      <a:pt x="264" y="20"/>
                      <a:pt x="261" y="19"/>
                      <a:pt x="260" y="19"/>
                    </a:cubicBezTo>
                    <a:lnTo>
                      <a:pt x="258" y="19"/>
                    </a:lnTo>
                    <a:cubicBezTo>
                      <a:pt x="258" y="21"/>
                      <a:pt x="261" y="22"/>
                      <a:pt x="261" y="22"/>
                    </a:cubicBezTo>
                    <a:cubicBezTo>
                      <a:pt x="260" y="22"/>
                      <a:pt x="259" y="20"/>
                      <a:pt x="256" y="20"/>
                    </a:cubicBezTo>
                    <a:cubicBezTo>
                      <a:pt x="257" y="20"/>
                      <a:pt x="257" y="20"/>
                      <a:pt x="257" y="19"/>
                    </a:cubicBezTo>
                    <a:cubicBezTo>
                      <a:pt x="256" y="19"/>
                      <a:pt x="255" y="19"/>
                      <a:pt x="254" y="19"/>
                    </a:cubicBezTo>
                    <a:cubicBezTo>
                      <a:pt x="254" y="20"/>
                      <a:pt x="253" y="20"/>
                      <a:pt x="252" y="20"/>
                    </a:cubicBezTo>
                    <a:cubicBezTo>
                      <a:pt x="249" y="20"/>
                      <a:pt x="247" y="19"/>
                      <a:pt x="244" y="20"/>
                    </a:cubicBezTo>
                    <a:cubicBezTo>
                      <a:pt x="245" y="21"/>
                      <a:pt x="245" y="21"/>
                      <a:pt x="246" y="23"/>
                    </a:cubicBezTo>
                    <a:cubicBezTo>
                      <a:pt x="242" y="20"/>
                      <a:pt x="239" y="20"/>
                      <a:pt x="235" y="16"/>
                    </a:cubicBezTo>
                    <a:lnTo>
                      <a:pt x="226" y="16"/>
                    </a:lnTo>
                    <a:cubicBezTo>
                      <a:pt x="226" y="16"/>
                      <a:pt x="225" y="17"/>
                      <a:pt x="225" y="17"/>
                    </a:cubicBezTo>
                    <a:lnTo>
                      <a:pt x="222" y="17"/>
                    </a:lnTo>
                    <a:cubicBezTo>
                      <a:pt x="220" y="17"/>
                      <a:pt x="220" y="16"/>
                      <a:pt x="218" y="16"/>
                    </a:cubicBezTo>
                    <a:cubicBezTo>
                      <a:pt x="217" y="16"/>
                      <a:pt x="217" y="16"/>
                      <a:pt x="217" y="16"/>
                    </a:cubicBezTo>
                    <a:cubicBezTo>
                      <a:pt x="215" y="16"/>
                      <a:pt x="214" y="15"/>
                      <a:pt x="213" y="15"/>
                    </a:cubicBezTo>
                    <a:lnTo>
                      <a:pt x="214" y="14"/>
                    </a:lnTo>
                    <a:cubicBezTo>
                      <a:pt x="214" y="14"/>
                      <a:pt x="213" y="14"/>
                      <a:pt x="211" y="14"/>
                    </a:cubicBezTo>
                    <a:cubicBezTo>
                      <a:pt x="209" y="14"/>
                      <a:pt x="208" y="15"/>
                      <a:pt x="207" y="15"/>
                    </a:cubicBezTo>
                    <a:cubicBezTo>
                      <a:pt x="207" y="15"/>
                      <a:pt x="206" y="15"/>
                      <a:pt x="206" y="15"/>
                    </a:cubicBezTo>
                    <a:lnTo>
                      <a:pt x="206" y="14"/>
                    </a:lnTo>
                    <a:cubicBezTo>
                      <a:pt x="205" y="13"/>
                      <a:pt x="205" y="13"/>
                      <a:pt x="204" y="14"/>
                    </a:cubicBezTo>
                    <a:cubicBezTo>
                      <a:pt x="203" y="13"/>
                      <a:pt x="198" y="13"/>
                      <a:pt x="198" y="13"/>
                    </a:cubicBezTo>
                    <a:lnTo>
                      <a:pt x="195" y="13"/>
                    </a:lnTo>
                    <a:cubicBezTo>
                      <a:pt x="195" y="14"/>
                      <a:pt x="195" y="14"/>
                      <a:pt x="195" y="14"/>
                    </a:cubicBezTo>
                    <a:cubicBezTo>
                      <a:pt x="195" y="15"/>
                      <a:pt x="196" y="15"/>
                      <a:pt x="196" y="16"/>
                    </a:cubicBezTo>
                    <a:cubicBezTo>
                      <a:pt x="195" y="16"/>
                      <a:pt x="195" y="16"/>
                      <a:pt x="193" y="16"/>
                    </a:cubicBezTo>
                    <a:cubicBezTo>
                      <a:pt x="190" y="16"/>
                      <a:pt x="188" y="15"/>
                      <a:pt x="185" y="15"/>
                    </a:cubicBezTo>
                    <a:cubicBezTo>
                      <a:pt x="185" y="15"/>
                      <a:pt x="185" y="15"/>
                      <a:pt x="184" y="15"/>
                    </a:cubicBezTo>
                    <a:lnTo>
                      <a:pt x="184" y="17"/>
                    </a:lnTo>
                    <a:lnTo>
                      <a:pt x="183" y="17"/>
                    </a:lnTo>
                    <a:cubicBezTo>
                      <a:pt x="181" y="16"/>
                      <a:pt x="178" y="16"/>
                      <a:pt x="176" y="15"/>
                    </a:cubicBezTo>
                    <a:lnTo>
                      <a:pt x="175" y="15"/>
                    </a:lnTo>
                    <a:cubicBezTo>
                      <a:pt x="175" y="15"/>
                      <a:pt x="175" y="16"/>
                      <a:pt x="175" y="16"/>
                    </a:cubicBezTo>
                    <a:cubicBezTo>
                      <a:pt x="174" y="15"/>
                      <a:pt x="173" y="14"/>
                      <a:pt x="172" y="14"/>
                    </a:cubicBezTo>
                    <a:lnTo>
                      <a:pt x="169" y="14"/>
                    </a:lnTo>
                    <a:cubicBezTo>
                      <a:pt x="169" y="15"/>
                      <a:pt x="163" y="11"/>
                      <a:pt x="164" y="12"/>
                    </a:cubicBezTo>
                    <a:cubicBezTo>
                      <a:pt x="161" y="12"/>
                      <a:pt x="161" y="13"/>
                      <a:pt x="158" y="13"/>
                    </a:cubicBezTo>
                    <a:cubicBezTo>
                      <a:pt x="154" y="13"/>
                      <a:pt x="152" y="11"/>
                      <a:pt x="148" y="11"/>
                    </a:cubicBezTo>
                    <a:cubicBezTo>
                      <a:pt x="148" y="11"/>
                      <a:pt x="146" y="10"/>
                      <a:pt x="146" y="11"/>
                    </a:cubicBezTo>
                    <a:cubicBezTo>
                      <a:pt x="146" y="12"/>
                      <a:pt x="147" y="13"/>
                      <a:pt x="148" y="13"/>
                    </a:cubicBezTo>
                    <a:cubicBezTo>
                      <a:pt x="146" y="13"/>
                      <a:pt x="144" y="11"/>
                      <a:pt x="142" y="10"/>
                    </a:cubicBezTo>
                    <a:cubicBezTo>
                      <a:pt x="142" y="10"/>
                      <a:pt x="142" y="8"/>
                      <a:pt x="142" y="8"/>
                    </a:cubicBezTo>
                    <a:lnTo>
                      <a:pt x="140" y="8"/>
                    </a:lnTo>
                    <a:cubicBezTo>
                      <a:pt x="140" y="8"/>
                      <a:pt x="140" y="9"/>
                      <a:pt x="139" y="9"/>
                    </a:cubicBezTo>
                    <a:cubicBezTo>
                      <a:pt x="139" y="9"/>
                      <a:pt x="140" y="10"/>
                      <a:pt x="140" y="10"/>
                    </a:cubicBezTo>
                    <a:cubicBezTo>
                      <a:pt x="137" y="10"/>
                      <a:pt x="136" y="12"/>
                      <a:pt x="133" y="13"/>
                    </a:cubicBezTo>
                    <a:cubicBezTo>
                      <a:pt x="133" y="10"/>
                      <a:pt x="138" y="8"/>
                      <a:pt x="140" y="7"/>
                    </a:cubicBezTo>
                    <a:cubicBezTo>
                      <a:pt x="138" y="5"/>
                      <a:pt x="132" y="4"/>
                      <a:pt x="128" y="4"/>
                    </a:cubicBezTo>
                    <a:cubicBezTo>
                      <a:pt x="127" y="4"/>
                      <a:pt x="127" y="4"/>
                      <a:pt x="125" y="4"/>
                    </a:cubicBezTo>
                    <a:lnTo>
                      <a:pt x="121" y="3"/>
                    </a:lnTo>
                    <a:cubicBezTo>
                      <a:pt x="121" y="3"/>
                      <a:pt x="121" y="2"/>
                      <a:pt x="122" y="1"/>
                    </a:cubicBezTo>
                    <a:cubicBezTo>
                      <a:pt x="122" y="1"/>
                      <a:pt x="121" y="1"/>
                      <a:pt x="120" y="1"/>
                    </a:cubicBezTo>
                    <a:cubicBezTo>
                      <a:pt x="120" y="0"/>
                      <a:pt x="119" y="0"/>
                      <a:pt x="119" y="1"/>
                    </a:cubicBezTo>
                    <a:cubicBezTo>
                      <a:pt x="117" y="2"/>
                      <a:pt x="116" y="3"/>
                      <a:pt x="115" y="3"/>
                    </a:cubicBezTo>
                    <a:lnTo>
                      <a:pt x="116" y="4"/>
                    </a:lnTo>
                    <a:cubicBezTo>
                      <a:pt x="116" y="4"/>
                      <a:pt x="115" y="4"/>
                      <a:pt x="113" y="4"/>
                    </a:cubicBezTo>
                    <a:cubicBezTo>
                      <a:pt x="114" y="5"/>
                      <a:pt x="115" y="7"/>
                      <a:pt x="117" y="7"/>
                    </a:cubicBezTo>
                    <a:cubicBezTo>
                      <a:pt x="115" y="7"/>
                      <a:pt x="115" y="5"/>
                      <a:pt x="112" y="4"/>
                    </a:cubicBezTo>
                    <a:lnTo>
                      <a:pt x="109" y="6"/>
                    </a:lnTo>
                    <a:cubicBezTo>
                      <a:pt x="109" y="6"/>
                      <a:pt x="109" y="5"/>
                      <a:pt x="108" y="5"/>
                    </a:cubicBezTo>
                    <a:cubicBezTo>
                      <a:pt x="103" y="5"/>
                      <a:pt x="100" y="8"/>
                      <a:pt x="95" y="8"/>
                    </a:cubicBezTo>
                    <a:cubicBezTo>
                      <a:pt x="95" y="9"/>
                      <a:pt x="96" y="10"/>
                      <a:pt x="97" y="10"/>
                    </a:cubicBezTo>
                    <a:cubicBezTo>
                      <a:pt x="97" y="11"/>
                      <a:pt x="99" y="13"/>
                      <a:pt x="99" y="13"/>
                    </a:cubicBezTo>
                    <a:cubicBezTo>
                      <a:pt x="98" y="13"/>
                      <a:pt x="97" y="12"/>
                      <a:pt x="97" y="10"/>
                    </a:cubicBezTo>
                    <a:cubicBezTo>
                      <a:pt x="97" y="10"/>
                      <a:pt x="96" y="10"/>
                      <a:pt x="96" y="10"/>
                    </a:cubicBezTo>
                    <a:cubicBezTo>
                      <a:pt x="95" y="10"/>
                      <a:pt x="94" y="11"/>
                      <a:pt x="93" y="11"/>
                    </a:cubicBezTo>
                    <a:cubicBezTo>
                      <a:pt x="92" y="11"/>
                      <a:pt x="92" y="10"/>
                      <a:pt x="91" y="10"/>
                    </a:cubicBezTo>
                    <a:lnTo>
                      <a:pt x="90" y="11"/>
                    </a:lnTo>
                    <a:cubicBezTo>
                      <a:pt x="90" y="11"/>
                      <a:pt x="88" y="11"/>
                      <a:pt x="88" y="11"/>
                    </a:cubicBezTo>
                    <a:cubicBezTo>
                      <a:pt x="88" y="13"/>
                      <a:pt x="96" y="16"/>
                      <a:pt x="98" y="17"/>
                    </a:cubicBezTo>
                    <a:cubicBezTo>
                      <a:pt x="98" y="18"/>
                      <a:pt x="98" y="19"/>
                      <a:pt x="99" y="20"/>
                    </a:cubicBezTo>
                    <a:cubicBezTo>
                      <a:pt x="96" y="20"/>
                      <a:pt x="95" y="17"/>
                      <a:pt x="93" y="16"/>
                    </a:cubicBezTo>
                    <a:cubicBezTo>
                      <a:pt x="92" y="15"/>
                      <a:pt x="87" y="15"/>
                      <a:pt x="87" y="13"/>
                    </a:cubicBezTo>
                    <a:cubicBezTo>
                      <a:pt x="87" y="13"/>
                      <a:pt x="86" y="13"/>
                      <a:pt x="86" y="13"/>
                    </a:cubicBezTo>
                    <a:cubicBezTo>
                      <a:pt x="85" y="13"/>
                      <a:pt x="85" y="13"/>
                      <a:pt x="84" y="13"/>
                    </a:cubicBezTo>
                    <a:cubicBezTo>
                      <a:pt x="83" y="14"/>
                      <a:pt x="83" y="15"/>
                      <a:pt x="83" y="15"/>
                    </a:cubicBezTo>
                    <a:cubicBezTo>
                      <a:pt x="84" y="17"/>
                      <a:pt x="86" y="17"/>
                      <a:pt x="89" y="18"/>
                    </a:cubicBezTo>
                    <a:lnTo>
                      <a:pt x="87" y="18"/>
                    </a:lnTo>
                    <a:cubicBezTo>
                      <a:pt x="84" y="17"/>
                      <a:pt x="81" y="17"/>
                      <a:pt x="81" y="13"/>
                    </a:cubicBezTo>
                    <a:lnTo>
                      <a:pt x="79" y="13"/>
                    </a:lnTo>
                    <a:cubicBezTo>
                      <a:pt x="79" y="15"/>
                      <a:pt x="79" y="15"/>
                      <a:pt x="78" y="15"/>
                    </a:cubicBezTo>
                    <a:cubicBezTo>
                      <a:pt x="79" y="17"/>
                      <a:pt x="81" y="16"/>
                      <a:pt x="82" y="19"/>
                    </a:cubicBezTo>
                    <a:cubicBezTo>
                      <a:pt x="82" y="19"/>
                      <a:pt x="82" y="20"/>
                      <a:pt x="82" y="21"/>
                    </a:cubicBezTo>
                    <a:cubicBezTo>
                      <a:pt x="83" y="21"/>
                      <a:pt x="83" y="22"/>
                      <a:pt x="84" y="22"/>
                    </a:cubicBezTo>
                    <a:cubicBezTo>
                      <a:pt x="85" y="22"/>
                      <a:pt x="85" y="21"/>
                      <a:pt x="87" y="21"/>
                    </a:cubicBezTo>
                    <a:cubicBezTo>
                      <a:pt x="89" y="21"/>
                      <a:pt x="90" y="23"/>
                      <a:pt x="92" y="23"/>
                    </a:cubicBezTo>
                    <a:cubicBezTo>
                      <a:pt x="92" y="24"/>
                      <a:pt x="93" y="25"/>
                      <a:pt x="94" y="26"/>
                    </a:cubicBezTo>
                    <a:cubicBezTo>
                      <a:pt x="94" y="26"/>
                      <a:pt x="93" y="26"/>
                      <a:pt x="93" y="26"/>
                    </a:cubicBezTo>
                    <a:cubicBezTo>
                      <a:pt x="90" y="26"/>
                      <a:pt x="91" y="22"/>
                      <a:pt x="87" y="22"/>
                    </a:cubicBezTo>
                    <a:cubicBezTo>
                      <a:pt x="86" y="22"/>
                      <a:pt x="86" y="22"/>
                      <a:pt x="85" y="23"/>
                    </a:cubicBezTo>
                    <a:cubicBezTo>
                      <a:pt x="85" y="23"/>
                      <a:pt x="86" y="25"/>
                      <a:pt x="87" y="26"/>
                    </a:cubicBezTo>
                    <a:cubicBezTo>
                      <a:pt x="86" y="27"/>
                      <a:pt x="85" y="29"/>
                      <a:pt x="83" y="29"/>
                    </a:cubicBezTo>
                    <a:cubicBezTo>
                      <a:pt x="81" y="29"/>
                      <a:pt x="80" y="30"/>
                      <a:pt x="78" y="29"/>
                    </a:cubicBezTo>
                    <a:cubicBezTo>
                      <a:pt x="79" y="29"/>
                      <a:pt x="80" y="28"/>
                      <a:pt x="81" y="28"/>
                    </a:cubicBezTo>
                    <a:cubicBezTo>
                      <a:pt x="82" y="28"/>
                      <a:pt x="83" y="27"/>
                      <a:pt x="83" y="25"/>
                    </a:cubicBezTo>
                    <a:cubicBezTo>
                      <a:pt x="83" y="25"/>
                      <a:pt x="83" y="25"/>
                      <a:pt x="83" y="23"/>
                    </a:cubicBezTo>
                    <a:cubicBezTo>
                      <a:pt x="80" y="23"/>
                      <a:pt x="80" y="19"/>
                      <a:pt x="78" y="18"/>
                    </a:cubicBezTo>
                    <a:lnTo>
                      <a:pt x="76" y="17"/>
                    </a:lnTo>
                    <a:cubicBezTo>
                      <a:pt x="76" y="16"/>
                      <a:pt x="76" y="14"/>
                      <a:pt x="76" y="14"/>
                    </a:cubicBezTo>
                    <a:cubicBezTo>
                      <a:pt x="75" y="13"/>
                      <a:pt x="72" y="13"/>
                      <a:pt x="70" y="13"/>
                    </a:cubicBezTo>
                    <a:cubicBezTo>
                      <a:pt x="71" y="13"/>
                      <a:pt x="72" y="13"/>
                      <a:pt x="72" y="11"/>
                    </a:cubicBezTo>
                    <a:cubicBezTo>
                      <a:pt x="71" y="11"/>
                      <a:pt x="71" y="11"/>
                      <a:pt x="69" y="11"/>
                    </a:cubicBezTo>
                    <a:cubicBezTo>
                      <a:pt x="69" y="12"/>
                      <a:pt x="69" y="14"/>
                      <a:pt x="69" y="14"/>
                    </a:cubicBezTo>
                    <a:cubicBezTo>
                      <a:pt x="69" y="15"/>
                      <a:pt x="69" y="14"/>
                      <a:pt x="69" y="14"/>
                    </a:cubicBezTo>
                    <a:lnTo>
                      <a:pt x="69" y="16"/>
                    </a:lnTo>
                    <a:cubicBezTo>
                      <a:pt x="69" y="16"/>
                      <a:pt x="68" y="16"/>
                      <a:pt x="67" y="16"/>
                    </a:cubicBezTo>
                    <a:cubicBezTo>
                      <a:pt x="67" y="17"/>
                      <a:pt x="67" y="17"/>
                      <a:pt x="67" y="17"/>
                    </a:cubicBezTo>
                    <a:cubicBezTo>
                      <a:pt x="68" y="18"/>
                      <a:pt x="70" y="21"/>
                      <a:pt x="72" y="21"/>
                    </a:cubicBezTo>
                    <a:cubicBezTo>
                      <a:pt x="72" y="23"/>
                      <a:pt x="74" y="23"/>
                      <a:pt x="74" y="24"/>
                    </a:cubicBezTo>
                    <a:cubicBezTo>
                      <a:pt x="74" y="24"/>
                      <a:pt x="74" y="24"/>
                      <a:pt x="73" y="24"/>
                    </a:cubicBezTo>
                    <a:cubicBezTo>
                      <a:pt x="73" y="24"/>
                      <a:pt x="66" y="22"/>
                      <a:pt x="66" y="21"/>
                    </a:cubicBezTo>
                    <a:cubicBezTo>
                      <a:pt x="65" y="21"/>
                      <a:pt x="54" y="20"/>
                      <a:pt x="54" y="18"/>
                    </a:cubicBezTo>
                    <a:cubicBezTo>
                      <a:pt x="54" y="19"/>
                      <a:pt x="54" y="18"/>
                      <a:pt x="54" y="19"/>
                    </a:cubicBezTo>
                    <a:cubicBezTo>
                      <a:pt x="54" y="21"/>
                      <a:pt x="58" y="21"/>
                      <a:pt x="59" y="23"/>
                    </a:cubicBezTo>
                    <a:cubicBezTo>
                      <a:pt x="59" y="23"/>
                      <a:pt x="59" y="23"/>
                      <a:pt x="58" y="23"/>
                    </a:cubicBezTo>
                    <a:cubicBezTo>
                      <a:pt x="58" y="23"/>
                      <a:pt x="56" y="23"/>
                      <a:pt x="55" y="23"/>
                    </a:cubicBezTo>
                    <a:cubicBezTo>
                      <a:pt x="53" y="23"/>
                      <a:pt x="49" y="25"/>
                      <a:pt x="47" y="25"/>
                    </a:cubicBezTo>
                    <a:cubicBezTo>
                      <a:pt x="46" y="25"/>
                      <a:pt x="46" y="24"/>
                      <a:pt x="47" y="23"/>
                    </a:cubicBezTo>
                    <a:cubicBezTo>
                      <a:pt x="46" y="23"/>
                      <a:pt x="46" y="23"/>
                      <a:pt x="45" y="23"/>
                    </a:cubicBezTo>
                    <a:cubicBezTo>
                      <a:pt x="44" y="24"/>
                      <a:pt x="42" y="23"/>
                      <a:pt x="42" y="23"/>
                    </a:cubicBezTo>
                    <a:cubicBezTo>
                      <a:pt x="40" y="25"/>
                      <a:pt x="37" y="25"/>
                      <a:pt x="37" y="28"/>
                    </a:cubicBezTo>
                    <a:cubicBezTo>
                      <a:pt x="36" y="28"/>
                      <a:pt x="35" y="28"/>
                      <a:pt x="34" y="28"/>
                    </a:cubicBezTo>
                    <a:cubicBezTo>
                      <a:pt x="34" y="28"/>
                      <a:pt x="32" y="27"/>
                      <a:pt x="32" y="27"/>
                    </a:cubicBezTo>
                    <a:lnTo>
                      <a:pt x="32" y="25"/>
                    </a:lnTo>
                    <a:cubicBezTo>
                      <a:pt x="32" y="25"/>
                      <a:pt x="33" y="25"/>
                      <a:pt x="33" y="25"/>
                    </a:cubicBezTo>
                    <a:cubicBezTo>
                      <a:pt x="33" y="24"/>
                      <a:pt x="32" y="23"/>
                      <a:pt x="30" y="23"/>
                    </a:cubicBezTo>
                    <a:cubicBezTo>
                      <a:pt x="30" y="23"/>
                      <a:pt x="29" y="23"/>
                      <a:pt x="28" y="23"/>
                    </a:cubicBezTo>
                    <a:cubicBezTo>
                      <a:pt x="28" y="24"/>
                      <a:pt x="29" y="24"/>
                      <a:pt x="29" y="25"/>
                    </a:cubicBezTo>
                    <a:cubicBezTo>
                      <a:pt x="29" y="25"/>
                      <a:pt x="29" y="25"/>
                      <a:pt x="29" y="26"/>
                    </a:cubicBezTo>
                    <a:cubicBezTo>
                      <a:pt x="29" y="26"/>
                      <a:pt x="29" y="27"/>
                      <a:pt x="31" y="27"/>
                    </a:cubicBezTo>
                    <a:lnTo>
                      <a:pt x="31" y="30"/>
                    </a:lnTo>
                    <a:cubicBezTo>
                      <a:pt x="31" y="30"/>
                      <a:pt x="30" y="30"/>
                      <a:pt x="30" y="30"/>
                    </a:cubicBezTo>
                    <a:cubicBezTo>
                      <a:pt x="29" y="29"/>
                      <a:pt x="28" y="29"/>
                      <a:pt x="27" y="28"/>
                    </a:cubicBezTo>
                    <a:cubicBezTo>
                      <a:pt x="27" y="29"/>
                      <a:pt x="23" y="30"/>
                      <a:pt x="23" y="31"/>
                    </a:cubicBezTo>
                    <a:cubicBezTo>
                      <a:pt x="23" y="32"/>
                      <a:pt x="25" y="32"/>
                      <a:pt x="25" y="33"/>
                    </a:cubicBezTo>
                    <a:lnTo>
                      <a:pt x="21" y="33"/>
                    </a:lnTo>
                    <a:cubicBezTo>
                      <a:pt x="21" y="34"/>
                      <a:pt x="21" y="36"/>
                      <a:pt x="20" y="36"/>
                    </a:cubicBezTo>
                    <a:cubicBezTo>
                      <a:pt x="17" y="36"/>
                      <a:pt x="13" y="34"/>
                      <a:pt x="13" y="31"/>
                    </a:cubicBezTo>
                    <a:cubicBezTo>
                      <a:pt x="13" y="31"/>
                      <a:pt x="13" y="30"/>
                      <a:pt x="13" y="30"/>
                    </a:cubicBezTo>
                    <a:cubicBezTo>
                      <a:pt x="12" y="30"/>
                      <a:pt x="7" y="28"/>
                      <a:pt x="7" y="27"/>
                    </a:cubicBezTo>
                    <a:cubicBezTo>
                      <a:pt x="7" y="27"/>
                      <a:pt x="15" y="30"/>
                      <a:pt x="16" y="30"/>
                    </a:cubicBezTo>
                    <a:cubicBezTo>
                      <a:pt x="17" y="30"/>
                      <a:pt x="18" y="30"/>
                      <a:pt x="20" y="30"/>
                    </a:cubicBezTo>
                    <a:cubicBezTo>
                      <a:pt x="22" y="30"/>
                      <a:pt x="23" y="28"/>
                      <a:pt x="24" y="27"/>
                    </a:cubicBezTo>
                    <a:cubicBezTo>
                      <a:pt x="24" y="26"/>
                      <a:pt x="24" y="25"/>
                      <a:pt x="23" y="25"/>
                    </a:cubicBezTo>
                    <a:cubicBezTo>
                      <a:pt x="23" y="25"/>
                      <a:pt x="18" y="22"/>
                      <a:pt x="8" y="22"/>
                    </a:cubicBezTo>
                    <a:cubicBezTo>
                      <a:pt x="7" y="22"/>
                      <a:pt x="7" y="22"/>
                      <a:pt x="7" y="20"/>
                    </a:cubicBezTo>
                    <a:cubicBezTo>
                      <a:pt x="5" y="20"/>
                      <a:pt x="4" y="21"/>
                      <a:pt x="3" y="21"/>
                    </a:cubicBezTo>
                    <a:cubicBezTo>
                      <a:pt x="3" y="21"/>
                      <a:pt x="2" y="22"/>
                      <a:pt x="2" y="22"/>
                    </a:cubicBezTo>
                    <a:lnTo>
                      <a:pt x="0" y="23"/>
                    </a:lnTo>
                    <a:cubicBezTo>
                      <a:pt x="1" y="25"/>
                      <a:pt x="3" y="25"/>
                      <a:pt x="4" y="26"/>
                    </a:cubicBezTo>
                    <a:cubicBezTo>
                      <a:pt x="4" y="27"/>
                      <a:pt x="3" y="27"/>
                      <a:pt x="3" y="28"/>
                    </a:cubicBezTo>
                    <a:cubicBezTo>
                      <a:pt x="3" y="29"/>
                      <a:pt x="5" y="30"/>
                      <a:pt x="5" y="30"/>
                    </a:cubicBezTo>
                    <a:cubicBezTo>
                      <a:pt x="5" y="35"/>
                      <a:pt x="8" y="36"/>
                      <a:pt x="10" y="37"/>
                    </a:cubicBezTo>
                    <a:cubicBezTo>
                      <a:pt x="8" y="40"/>
                      <a:pt x="6" y="43"/>
                      <a:pt x="4" y="44"/>
                    </a:cubicBezTo>
                    <a:cubicBezTo>
                      <a:pt x="4" y="44"/>
                      <a:pt x="6" y="46"/>
                      <a:pt x="6" y="47"/>
                    </a:cubicBezTo>
                    <a:cubicBezTo>
                      <a:pt x="5" y="48"/>
                      <a:pt x="6" y="49"/>
                      <a:pt x="5" y="51"/>
                    </a:cubicBezTo>
                    <a:cubicBezTo>
                      <a:pt x="6" y="52"/>
                      <a:pt x="7" y="54"/>
                      <a:pt x="7" y="56"/>
                    </a:cubicBezTo>
                    <a:lnTo>
                      <a:pt x="9" y="56"/>
                    </a:lnTo>
                    <a:lnTo>
                      <a:pt x="11" y="56"/>
                    </a:lnTo>
                    <a:lnTo>
                      <a:pt x="11" y="58"/>
                    </a:lnTo>
                    <a:lnTo>
                      <a:pt x="13" y="57"/>
                    </a:lnTo>
                    <a:lnTo>
                      <a:pt x="14" y="58"/>
                    </a:lnTo>
                    <a:lnTo>
                      <a:pt x="15" y="60"/>
                    </a:lnTo>
                    <a:lnTo>
                      <a:pt x="17" y="62"/>
                    </a:lnTo>
                    <a:lnTo>
                      <a:pt x="18" y="63"/>
                    </a:lnTo>
                    <a:lnTo>
                      <a:pt x="19" y="64"/>
                    </a:lnTo>
                    <a:lnTo>
                      <a:pt x="18" y="64"/>
                    </a:lnTo>
                    <a:lnTo>
                      <a:pt x="16" y="64"/>
                    </a:lnTo>
                    <a:lnTo>
                      <a:pt x="16" y="65"/>
                    </a:lnTo>
                    <a:lnTo>
                      <a:pt x="17" y="66"/>
                    </a:lnTo>
                    <a:lnTo>
                      <a:pt x="17" y="67"/>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19" name="Freeform 319"/>
              <p:cNvSpPr>
                <a:spLocks/>
              </p:cNvSpPr>
              <p:nvPr/>
            </p:nvSpPr>
            <p:spPr bwMode="auto">
              <a:xfrm>
                <a:off x="3313" y="1744"/>
                <a:ext cx="109" cy="55"/>
              </a:xfrm>
              <a:custGeom>
                <a:avLst/>
                <a:gdLst>
                  <a:gd name="T0" fmla="*/ 14 w 15"/>
                  <a:gd name="T1" fmla="*/ 4 h 7"/>
                  <a:gd name="T2" fmla="*/ 15 w 15"/>
                  <a:gd name="T3" fmla="*/ 7 h 7"/>
                  <a:gd name="T4" fmla="*/ 14 w 15"/>
                  <a:gd name="T5" fmla="*/ 7 h 7"/>
                  <a:gd name="T6" fmla="*/ 13 w 15"/>
                  <a:gd name="T7" fmla="*/ 6 h 7"/>
                  <a:gd name="T8" fmla="*/ 11 w 15"/>
                  <a:gd name="T9" fmla="*/ 7 h 7"/>
                  <a:gd name="T10" fmla="*/ 10 w 15"/>
                  <a:gd name="T11" fmla="*/ 7 h 7"/>
                  <a:gd name="T12" fmla="*/ 10 w 15"/>
                  <a:gd name="T13" fmla="*/ 7 h 7"/>
                  <a:gd name="T14" fmla="*/ 10 w 15"/>
                  <a:gd name="T15" fmla="*/ 6 h 7"/>
                  <a:gd name="T16" fmla="*/ 4 w 15"/>
                  <a:gd name="T17" fmla="*/ 5 h 7"/>
                  <a:gd name="T18" fmla="*/ 0 w 15"/>
                  <a:gd name="T19" fmla="*/ 0 h 7"/>
                  <a:gd name="T20" fmla="*/ 0 w 15"/>
                  <a:gd name="T21" fmla="*/ 0 h 7"/>
                  <a:gd name="T22" fmla="*/ 0 w 15"/>
                  <a:gd name="T23" fmla="*/ 0 h 7"/>
                  <a:gd name="T24" fmla="*/ 2 w 15"/>
                  <a:gd name="T25" fmla="*/ 1 h 7"/>
                  <a:gd name="T26" fmla="*/ 4 w 15"/>
                  <a:gd name="T27" fmla="*/ 1 h 7"/>
                  <a:gd name="T28" fmla="*/ 6 w 15"/>
                  <a:gd name="T29" fmla="*/ 1 h 7"/>
                  <a:gd name="T30" fmla="*/ 8 w 15"/>
                  <a:gd name="T31" fmla="*/ 2 h 7"/>
                  <a:gd name="T32" fmla="*/ 9 w 15"/>
                  <a:gd name="T33" fmla="*/ 2 h 7"/>
                  <a:gd name="T34" fmla="*/ 11 w 15"/>
                  <a:gd name="T35" fmla="*/ 2 h 7"/>
                  <a:gd name="T36" fmla="*/ 12 w 15"/>
                  <a:gd name="T37" fmla="*/ 3 h 7"/>
                  <a:gd name="T38" fmla="*/ 14 w 15"/>
                  <a:gd name="T39" fmla="*/ 4 h 7"/>
                  <a:gd name="T40" fmla="*/ 14 w 15"/>
                  <a:gd name="T41" fmla="*/ 4 h 7"/>
                  <a:gd name="T42" fmla="*/ 14 w 15"/>
                  <a:gd name="T43" fmla="*/ 4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
                  <a:gd name="T67" fmla="*/ 0 h 7"/>
                  <a:gd name="T68" fmla="*/ 15 w 15"/>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 h="7">
                    <a:moveTo>
                      <a:pt x="14" y="4"/>
                    </a:moveTo>
                    <a:lnTo>
                      <a:pt x="15" y="7"/>
                    </a:lnTo>
                    <a:lnTo>
                      <a:pt x="14" y="7"/>
                    </a:lnTo>
                    <a:lnTo>
                      <a:pt x="13" y="6"/>
                    </a:lnTo>
                    <a:lnTo>
                      <a:pt x="11" y="7"/>
                    </a:lnTo>
                    <a:lnTo>
                      <a:pt x="10" y="7"/>
                    </a:lnTo>
                    <a:cubicBezTo>
                      <a:pt x="10" y="6"/>
                      <a:pt x="10" y="6"/>
                      <a:pt x="10" y="6"/>
                    </a:cubicBezTo>
                    <a:cubicBezTo>
                      <a:pt x="8" y="5"/>
                      <a:pt x="6" y="5"/>
                      <a:pt x="4" y="5"/>
                    </a:cubicBezTo>
                    <a:cubicBezTo>
                      <a:pt x="3" y="2"/>
                      <a:pt x="2" y="1"/>
                      <a:pt x="0" y="0"/>
                    </a:cubicBezTo>
                    <a:lnTo>
                      <a:pt x="2" y="1"/>
                    </a:lnTo>
                    <a:lnTo>
                      <a:pt x="4" y="1"/>
                    </a:lnTo>
                    <a:lnTo>
                      <a:pt x="6" y="1"/>
                    </a:lnTo>
                    <a:lnTo>
                      <a:pt x="8" y="2"/>
                    </a:lnTo>
                    <a:lnTo>
                      <a:pt x="9" y="2"/>
                    </a:lnTo>
                    <a:lnTo>
                      <a:pt x="11" y="2"/>
                    </a:lnTo>
                    <a:lnTo>
                      <a:pt x="12" y="3"/>
                    </a:lnTo>
                    <a:lnTo>
                      <a:pt x="14" y="4"/>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20" name="Freeform 320"/>
              <p:cNvSpPr>
                <a:spLocks/>
              </p:cNvSpPr>
              <p:nvPr/>
            </p:nvSpPr>
            <p:spPr bwMode="auto">
              <a:xfrm>
                <a:off x="3403" y="1775"/>
                <a:ext cx="82" cy="71"/>
              </a:xfrm>
              <a:custGeom>
                <a:avLst/>
                <a:gdLst>
                  <a:gd name="T0" fmla="*/ 0 w 12"/>
                  <a:gd name="T1" fmla="*/ 2 h 9"/>
                  <a:gd name="T2" fmla="*/ 2 w 12"/>
                  <a:gd name="T3" fmla="*/ 4 h 9"/>
                  <a:gd name="T4" fmla="*/ 2 w 12"/>
                  <a:gd name="T5" fmla="*/ 5 h 9"/>
                  <a:gd name="T6" fmla="*/ 3 w 12"/>
                  <a:gd name="T7" fmla="*/ 6 h 9"/>
                  <a:gd name="T8" fmla="*/ 3 w 12"/>
                  <a:gd name="T9" fmla="*/ 8 h 9"/>
                  <a:gd name="T10" fmla="*/ 3 w 12"/>
                  <a:gd name="T11" fmla="*/ 8 h 9"/>
                  <a:gd name="T12" fmla="*/ 3 w 12"/>
                  <a:gd name="T13" fmla="*/ 8 h 9"/>
                  <a:gd name="T14" fmla="*/ 6 w 12"/>
                  <a:gd name="T15" fmla="*/ 9 h 9"/>
                  <a:gd name="T16" fmla="*/ 9 w 12"/>
                  <a:gd name="T17" fmla="*/ 6 h 9"/>
                  <a:gd name="T18" fmla="*/ 10 w 12"/>
                  <a:gd name="T19" fmla="*/ 8 h 9"/>
                  <a:gd name="T20" fmla="*/ 11 w 12"/>
                  <a:gd name="T21" fmla="*/ 5 h 9"/>
                  <a:gd name="T22" fmla="*/ 12 w 12"/>
                  <a:gd name="T23" fmla="*/ 4 h 9"/>
                  <a:gd name="T24" fmla="*/ 8 w 12"/>
                  <a:gd name="T25" fmla="*/ 1 h 9"/>
                  <a:gd name="T26" fmla="*/ 8 w 12"/>
                  <a:gd name="T27" fmla="*/ 1 h 9"/>
                  <a:gd name="T28" fmla="*/ 8 w 12"/>
                  <a:gd name="T29" fmla="*/ 1 h 9"/>
                  <a:gd name="T30" fmla="*/ 7 w 12"/>
                  <a:gd name="T31" fmla="*/ 3 h 9"/>
                  <a:gd name="T32" fmla="*/ 5 w 12"/>
                  <a:gd name="T33" fmla="*/ 2 h 9"/>
                  <a:gd name="T34" fmla="*/ 4 w 12"/>
                  <a:gd name="T35" fmla="*/ 1 h 9"/>
                  <a:gd name="T36" fmla="*/ 2 w 12"/>
                  <a:gd name="T37" fmla="*/ 0 h 9"/>
                  <a:gd name="T38" fmla="*/ 2 w 12"/>
                  <a:gd name="T39" fmla="*/ 0 h 9"/>
                  <a:gd name="T40" fmla="*/ 2 w 12"/>
                  <a:gd name="T41" fmla="*/ 0 h 9"/>
                  <a:gd name="T42" fmla="*/ 3 w 12"/>
                  <a:gd name="T43" fmla="*/ 3 h 9"/>
                  <a:gd name="T44" fmla="*/ 2 w 12"/>
                  <a:gd name="T45" fmla="*/ 3 h 9"/>
                  <a:gd name="T46" fmla="*/ 1 w 12"/>
                  <a:gd name="T47" fmla="*/ 2 h 9"/>
                  <a:gd name="T48" fmla="*/ 0 w 12"/>
                  <a:gd name="T49" fmla="*/ 2 h 9"/>
                  <a:gd name="T50" fmla="*/ 0 w 12"/>
                  <a:gd name="T51" fmla="*/ 2 h 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
                  <a:gd name="T79" fmla="*/ 0 h 9"/>
                  <a:gd name="T80" fmla="*/ 12 w 12"/>
                  <a:gd name="T81" fmla="*/ 9 h 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 h="9">
                    <a:moveTo>
                      <a:pt x="0" y="2"/>
                    </a:moveTo>
                    <a:lnTo>
                      <a:pt x="2" y="4"/>
                    </a:lnTo>
                    <a:lnTo>
                      <a:pt x="2" y="5"/>
                    </a:lnTo>
                    <a:lnTo>
                      <a:pt x="3" y="6"/>
                    </a:lnTo>
                    <a:lnTo>
                      <a:pt x="3" y="8"/>
                    </a:lnTo>
                    <a:cubicBezTo>
                      <a:pt x="4" y="9"/>
                      <a:pt x="5" y="9"/>
                      <a:pt x="6" y="9"/>
                    </a:cubicBezTo>
                    <a:cubicBezTo>
                      <a:pt x="7" y="9"/>
                      <a:pt x="7" y="6"/>
                      <a:pt x="9" y="6"/>
                    </a:cubicBezTo>
                    <a:cubicBezTo>
                      <a:pt x="11" y="6"/>
                      <a:pt x="10" y="8"/>
                      <a:pt x="10" y="8"/>
                    </a:cubicBezTo>
                    <a:cubicBezTo>
                      <a:pt x="10" y="7"/>
                      <a:pt x="11" y="6"/>
                      <a:pt x="11" y="5"/>
                    </a:cubicBezTo>
                    <a:cubicBezTo>
                      <a:pt x="12" y="5"/>
                      <a:pt x="12" y="5"/>
                      <a:pt x="12" y="4"/>
                    </a:cubicBezTo>
                    <a:cubicBezTo>
                      <a:pt x="11" y="3"/>
                      <a:pt x="9" y="2"/>
                      <a:pt x="8" y="1"/>
                    </a:cubicBezTo>
                    <a:lnTo>
                      <a:pt x="7" y="3"/>
                    </a:lnTo>
                    <a:lnTo>
                      <a:pt x="5" y="2"/>
                    </a:lnTo>
                    <a:lnTo>
                      <a:pt x="4" y="1"/>
                    </a:lnTo>
                    <a:lnTo>
                      <a:pt x="2" y="0"/>
                    </a:lnTo>
                    <a:lnTo>
                      <a:pt x="3" y="3"/>
                    </a:lnTo>
                    <a:lnTo>
                      <a:pt x="2" y="3"/>
                    </a:lnTo>
                    <a:lnTo>
                      <a:pt x="1" y="2"/>
                    </a:lnTo>
                    <a:lnTo>
                      <a:pt x="0" y="2"/>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21" name="Freeform 321"/>
              <p:cNvSpPr>
                <a:spLocks/>
              </p:cNvSpPr>
              <p:nvPr/>
            </p:nvSpPr>
            <p:spPr bwMode="auto">
              <a:xfrm>
                <a:off x="3387" y="1791"/>
                <a:ext cx="35" cy="47"/>
              </a:xfrm>
              <a:custGeom>
                <a:avLst/>
                <a:gdLst>
                  <a:gd name="T0" fmla="*/ 2 w 5"/>
                  <a:gd name="T1" fmla="*/ 0 h 6"/>
                  <a:gd name="T2" fmla="*/ 4 w 5"/>
                  <a:gd name="T3" fmla="*/ 2 h 6"/>
                  <a:gd name="T4" fmla="*/ 4 w 5"/>
                  <a:gd name="T5" fmla="*/ 3 h 6"/>
                  <a:gd name="T6" fmla="*/ 5 w 5"/>
                  <a:gd name="T7" fmla="*/ 4 h 6"/>
                  <a:gd name="T8" fmla="*/ 5 w 5"/>
                  <a:gd name="T9" fmla="*/ 6 h 6"/>
                  <a:gd name="T10" fmla="*/ 5 w 5"/>
                  <a:gd name="T11" fmla="*/ 6 h 6"/>
                  <a:gd name="T12" fmla="*/ 5 w 5"/>
                  <a:gd name="T13" fmla="*/ 6 h 6"/>
                  <a:gd name="T14" fmla="*/ 2 w 5"/>
                  <a:gd name="T15" fmla="*/ 5 h 6"/>
                  <a:gd name="T16" fmla="*/ 2 w 5"/>
                  <a:gd name="T17" fmla="*/ 4 h 6"/>
                  <a:gd name="T18" fmla="*/ 0 w 5"/>
                  <a:gd name="T19" fmla="*/ 1 h 6"/>
                  <a:gd name="T20" fmla="*/ 0 w 5"/>
                  <a:gd name="T21" fmla="*/ 1 h 6"/>
                  <a:gd name="T22" fmla="*/ 1 w 5"/>
                  <a:gd name="T23" fmla="*/ 0 h 6"/>
                  <a:gd name="T24" fmla="*/ 2 w 5"/>
                  <a:gd name="T25" fmla="*/ 0 h 6"/>
                  <a:gd name="T26" fmla="*/ 2 w 5"/>
                  <a:gd name="T27" fmla="*/ 0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
                  <a:gd name="T43" fmla="*/ 0 h 6"/>
                  <a:gd name="T44" fmla="*/ 5 w 5"/>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 h="6">
                    <a:moveTo>
                      <a:pt x="2" y="0"/>
                    </a:moveTo>
                    <a:lnTo>
                      <a:pt x="4" y="2"/>
                    </a:lnTo>
                    <a:lnTo>
                      <a:pt x="4" y="3"/>
                    </a:lnTo>
                    <a:lnTo>
                      <a:pt x="5" y="4"/>
                    </a:lnTo>
                    <a:lnTo>
                      <a:pt x="5" y="6"/>
                    </a:lnTo>
                    <a:cubicBezTo>
                      <a:pt x="4" y="6"/>
                      <a:pt x="3" y="5"/>
                      <a:pt x="2" y="5"/>
                    </a:cubicBezTo>
                    <a:cubicBezTo>
                      <a:pt x="2" y="4"/>
                      <a:pt x="2" y="4"/>
                      <a:pt x="2" y="4"/>
                    </a:cubicBezTo>
                    <a:cubicBezTo>
                      <a:pt x="0" y="4"/>
                      <a:pt x="0" y="2"/>
                      <a:pt x="0" y="1"/>
                    </a:cubicBezTo>
                    <a:lnTo>
                      <a:pt x="1" y="0"/>
                    </a:lnTo>
                    <a:lnTo>
                      <a:pt x="2" y="0"/>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22" name="Freeform 322"/>
              <p:cNvSpPr>
                <a:spLocks/>
              </p:cNvSpPr>
              <p:nvPr/>
            </p:nvSpPr>
            <p:spPr bwMode="auto">
              <a:xfrm>
                <a:off x="3575" y="1709"/>
                <a:ext cx="294" cy="164"/>
              </a:xfrm>
              <a:custGeom>
                <a:avLst/>
                <a:gdLst>
                  <a:gd name="T0" fmla="*/ 28 w 41"/>
                  <a:gd name="T1" fmla="*/ 21 h 22"/>
                  <a:gd name="T2" fmla="*/ 24 w 41"/>
                  <a:gd name="T3" fmla="*/ 20 h 22"/>
                  <a:gd name="T4" fmla="*/ 20 w 41"/>
                  <a:gd name="T5" fmla="*/ 18 h 22"/>
                  <a:gd name="T6" fmla="*/ 17 w 41"/>
                  <a:gd name="T7" fmla="*/ 14 h 22"/>
                  <a:gd name="T8" fmla="*/ 13 w 41"/>
                  <a:gd name="T9" fmla="*/ 12 h 22"/>
                  <a:gd name="T10" fmla="*/ 11 w 41"/>
                  <a:gd name="T11" fmla="*/ 10 h 22"/>
                  <a:gd name="T12" fmla="*/ 8 w 41"/>
                  <a:gd name="T13" fmla="*/ 8 h 22"/>
                  <a:gd name="T14" fmla="*/ 5 w 41"/>
                  <a:gd name="T15" fmla="*/ 9 h 22"/>
                  <a:gd name="T16" fmla="*/ 4 w 41"/>
                  <a:gd name="T17" fmla="*/ 11 h 22"/>
                  <a:gd name="T18" fmla="*/ 1 w 41"/>
                  <a:gd name="T19" fmla="*/ 12 h 22"/>
                  <a:gd name="T20" fmla="*/ 0 w 41"/>
                  <a:gd name="T21" fmla="*/ 1 h 22"/>
                  <a:gd name="T22" fmla="*/ 9 w 41"/>
                  <a:gd name="T23" fmla="*/ 2 h 22"/>
                  <a:gd name="T24" fmla="*/ 17 w 41"/>
                  <a:gd name="T25" fmla="*/ 5 h 22"/>
                  <a:gd name="T26" fmla="*/ 21 w 41"/>
                  <a:gd name="T27" fmla="*/ 5 h 22"/>
                  <a:gd name="T28" fmla="*/ 24 w 41"/>
                  <a:gd name="T29" fmla="*/ 8 h 22"/>
                  <a:gd name="T30" fmla="*/ 27 w 41"/>
                  <a:gd name="T31" fmla="*/ 12 h 22"/>
                  <a:gd name="T32" fmla="*/ 31 w 41"/>
                  <a:gd name="T33" fmla="*/ 13 h 22"/>
                  <a:gd name="T34" fmla="*/ 33 w 41"/>
                  <a:gd name="T35" fmla="*/ 11 h 22"/>
                  <a:gd name="T36" fmla="*/ 36 w 41"/>
                  <a:gd name="T37" fmla="*/ 9 h 22"/>
                  <a:gd name="T38" fmla="*/ 35 w 41"/>
                  <a:gd name="T39" fmla="*/ 11 h 22"/>
                  <a:gd name="T40" fmla="*/ 37 w 41"/>
                  <a:gd name="T41" fmla="*/ 12 h 22"/>
                  <a:gd name="T42" fmla="*/ 40 w 41"/>
                  <a:gd name="T43" fmla="*/ 12 h 22"/>
                  <a:gd name="T44" fmla="*/ 40 w 41"/>
                  <a:gd name="T45" fmla="*/ 15 h 22"/>
                  <a:gd name="T46" fmla="*/ 36 w 41"/>
                  <a:gd name="T47" fmla="*/ 15 h 22"/>
                  <a:gd name="T48" fmla="*/ 35 w 41"/>
                  <a:gd name="T49" fmla="*/ 13 h 22"/>
                  <a:gd name="T50" fmla="*/ 33 w 41"/>
                  <a:gd name="T51" fmla="*/ 14 h 22"/>
                  <a:gd name="T52" fmla="*/ 31 w 41"/>
                  <a:gd name="T53" fmla="*/ 17 h 22"/>
                  <a:gd name="T54" fmla="*/ 29 w 41"/>
                  <a:gd name="T55" fmla="*/ 17 h 22"/>
                  <a:gd name="T56" fmla="*/ 32 w 41"/>
                  <a:gd name="T57" fmla="*/ 19 h 22"/>
                  <a:gd name="T58" fmla="*/ 32 w 41"/>
                  <a:gd name="T59" fmla="*/ 22 h 22"/>
                  <a:gd name="T60" fmla="*/ 31 w 41"/>
                  <a:gd name="T61" fmla="*/ 22 h 22"/>
                  <a:gd name="T62" fmla="*/ 29 w 41"/>
                  <a:gd name="T63" fmla="*/ 22 h 22"/>
                  <a:gd name="T64" fmla="*/ 29 w 41"/>
                  <a:gd name="T65" fmla="*/ 21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
                  <a:gd name="T100" fmla="*/ 0 h 22"/>
                  <a:gd name="T101" fmla="*/ 41 w 41"/>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 h="22">
                    <a:moveTo>
                      <a:pt x="29" y="21"/>
                    </a:moveTo>
                    <a:lnTo>
                      <a:pt x="28" y="21"/>
                    </a:lnTo>
                    <a:lnTo>
                      <a:pt x="26" y="20"/>
                    </a:lnTo>
                    <a:lnTo>
                      <a:pt x="24" y="20"/>
                    </a:lnTo>
                    <a:lnTo>
                      <a:pt x="22" y="18"/>
                    </a:lnTo>
                    <a:lnTo>
                      <a:pt x="20" y="18"/>
                    </a:lnTo>
                    <a:lnTo>
                      <a:pt x="18" y="16"/>
                    </a:lnTo>
                    <a:lnTo>
                      <a:pt x="17" y="14"/>
                    </a:lnTo>
                    <a:lnTo>
                      <a:pt x="15" y="12"/>
                    </a:lnTo>
                    <a:lnTo>
                      <a:pt x="13" y="12"/>
                    </a:lnTo>
                    <a:lnTo>
                      <a:pt x="11" y="12"/>
                    </a:lnTo>
                    <a:lnTo>
                      <a:pt x="11" y="10"/>
                    </a:lnTo>
                    <a:lnTo>
                      <a:pt x="9" y="9"/>
                    </a:lnTo>
                    <a:lnTo>
                      <a:pt x="8" y="8"/>
                    </a:lnTo>
                    <a:lnTo>
                      <a:pt x="6" y="8"/>
                    </a:lnTo>
                    <a:lnTo>
                      <a:pt x="5" y="9"/>
                    </a:lnTo>
                    <a:lnTo>
                      <a:pt x="4" y="10"/>
                    </a:lnTo>
                    <a:lnTo>
                      <a:pt x="4" y="11"/>
                    </a:lnTo>
                    <a:lnTo>
                      <a:pt x="2" y="12"/>
                    </a:lnTo>
                    <a:lnTo>
                      <a:pt x="1" y="12"/>
                    </a:lnTo>
                    <a:lnTo>
                      <a:pt x="2" y="11"/>
                    </a:lnTo>
                    <a:lnTo>
                      <a:pt x="0" y="1"/>
                    </a:lnTo>
                    <a:lnTo>
                      <a:pt x="4" y="0"/>
                    </a:lnTo>
                    <a:lnTo>
                      <a:pt x="9" y="2"/>
                    </a:lnTo>
                    <a:lnTo>
                      <a:pt x="14" y="5"/>
                    </a:lnTo>
                    <a:lnTo>
                      <a:pt x="17" y="5"/>
                    </a:lnTo>
                    <a:lnTo>
                      <a:pt x="19" y="5"/>
                    </a:lnTo>
                    <a:lnTo>
                      <a:pt x="21" y="5"/>
                    </a:lnTo>
                    <a:lnTo>
                      <a:pt x="23" y="6"/>
                    </a:lnTo>
                    <a:lnTo>
                      <a:pt x="24" y="8"/>
                    </a:lnTo>
                    <a:lnTo>
                      <a:pt x="26" y="11"/>
                    </a:lnTo>
                    <a:lnTo>
                      <a:pt x="27" y="12"/>
                    </a:lnTo>
                    <a:lnTo>
                      <a:pt x="29" y="12"/>
                    </a:lnTo>
                    <a:lnTo>
                      <a:pt x="31" y="13"/>
                    </a:lnTo>
                    <a:lnTo>
                      <a:pt x="32" y="12"/>
                    </a:lnTo>
                    <a:lnTo>
                      <a:pt x="33" y="11"/>
                    </a:lnTo>
                    <a:lnTo>
                      <a:pt x="34" y="10"/>
                    </a:lnTo>
                    <a:lnTo>
                      <a:pt x="36" y="9"/>
                    </a:lnTo>
                    <a:lnTo>
                      <a:pt x="37" y="9"/>
                    </a:lnTo>
                    <a:lnTo>
                      <a:pt x="35" y="11"/>
                    </a:lnTo>
                    <a:lnTo>
                      <a:pt x="36" y="12"/>
                    </a:lnTo>
                    <a:lnTo>
                      <a:pt x="37" y="12"/>
                    </a:lnTo>
                    <a:lnTo>
                      <a:pt x="38" y="11"/>
                    </a:lnTo>
                    <a:lnTo>
                      <a:pt x="40" y="12"/>
                    </a:lnTo>
                    <a:lnTo>
                      <a:pt x="41" y="13"/>
                    </a:lnTo>
                    <a:lnTo>
                      <a:pt x="40" y="15"/>
                    </a:lnTo>
                    <a:lnTo>
                      <a:pt x="39" y="15"/>
                    </a:lnTo>
                    <a:lnTo>
                      <a:pt x="36" y="15"/>
                    </a:lnTo>
                    <a:lnTo>
                      <a:pt x="36" y="13"/>
                    </a:lnTo>
                    <a:lnTo>
                      <a:pt x="35" y="13"/>
                    </a:lnTo>
                    <a:lnTo>
                      <a:pt x="33" y="13"/>
                    </a:lnTo>
                    <a:lnTo>
                      <a:pt x="33" y="14"/>
                    </a:lnTo>
                    <a:lnTo>
                      <a:pt x="32" y="15"/>
                    </a:lnTo>
                    <a:lnTo>
                      <a:pt x="31" y="17"/>
                    </a:lnTo>
                    <a:lnTo>
                      <a:pt x="30" y="17"/>
                    </a:lnTo>
                    <a:lnTo>
                      <a:pt x="29" y="17"/>
                    </a:lnTo>
                    <a:lnTo>
                      <a:pt x="31" y="18"/>
                    </a:lnTo>
                    <a:lnTo>
                      <a:pt x="32" y="19"/>
                    </a:lnTo>
                    <a:lnTo>
                      <a:pt x="32" y="21"/>
                    </a:lnTo>
                    <a:lnTo>
                      <a:pt x="32" y="22"/>
                    </a:lnTo>
                    <a:lnTo>
                      <a:pt x="31" y="22"/>
                    </a:lnTo>
                    <a:cubicBezTo>
                      <a:pt x="31" y="22"/>
                      <a:pt x="30" y="22"/>
                      <a:pt x="30" y="22"/>
                    </a:cubicBezTo>
                    <a:cubicBezTo>
                      <a:pt x="29" y="22"/>
                      <a:pt x="29" y="22"/>
                      <a:pt x="29" y="22"/>
                    </a:cubicBezTo>
                    <a:lnTo>
                      <a:pt x="29" y="21"/>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23" name="Freeform 323"/>
              <p:cNvSpPr>
                <a:spLocks/>
              </p:cNvSpPr>
              <p:nvPr/>
            </p:nvSpPr>
            <p:spPr bwMode="auto">
              <a:xfrm>
                <a:off x="3782" y="1807"/>
                <a:ext cx="153" cy="82"/>
              </a:xfrm>
              <a:custGeom>
                <a:avLst/>
                <a:gdLst>
                  <a:gd name="T0" fmla="*/ 7 w 21"/>
                  <a:gd name="T1" fmla="*/ 1 h 11"/>
                  <a:gd name="T2" fmla="*/ 5 w 21"/>
                  <a:gd name="T3" fmla="*/ 3 h 11"/>
                  <a:gd name="T4" fmla="*/ 6 w 21"/>
                  <a:gd name="T5" fmla="*/ 4 h 11"/>
                  <a:gd name="T6" fmla="*/ 7 w 21"/>
                  <a:gd name="T7" fmla="*/ 4 h 11"/>
                  <a:gd name="T8" fmla="*/ 10 w 21"/>
                  <a:gd name="T9" fmla="*/ 4 h 11"/>
                  <a:gd name="T10" fmla="*/ 12 w 21"/>
                  <a:gd name="T11" fmla="*/ 5 h 11"/>
                  <a:gd name="T12" fmla="*/ 15 w 21"/>
                  <a:gd name="T13" fmla="*/ 4 h 11"/>
                  <a:gd name="T14" fmla="*/ 17 w 21"/>
                  <a:gd name="T15" fmla="*/ 4 h 11"/>
                  <a:gd name="T16" fmla="*/ 17 w 21"/>
                  <a:gd name="T17" fmla="*/ 4 h 11"/>
                  <a:gd name="T18" fmla="*/ 17 w 21"/>
                  <a:gd name="T19" fmla="*/ 4 h 11"/>
                  <a:gd name="T20" fmla="*/ 17 w 21"/>
                  <a:gd name="T21" fmla="*/ 6 h 11"/>
                  <a:gd name="T22" fmla="*/ 20 w 21"/>
                  <a:gd name="T23" fmla="*/ 8 h 11"/>
                  <a:gd name="T24" fmla="*/ 20 w 21"/>
                  <a:gd name="T25" fmla="*/ 8 h 11"/>
                  <a:gd name="T26" fmla="*/ 21 w 21"/>
                  <a:gd name="T27" fmla="*/ 9 h 11"/>
                  <a:gd name="T28" fmla="*/ 16 w 21"/>
                  <a:gd name="T29" fmla="*/ 9 h 11"/>
                  <a:gd name="T30" fmla="*/ 16 w 21"/>
                  <a:gd name="T31" fmla="*/ 9 h 11"/>
                  <a:gd name="T32" fmla="*/ 14 w 21"/>
                  <a:gd name="T33" fmla="*/ 11 h 11"/>
                  <a:gd name="T34" fmla="*/ 12 w 21"/>
                  <a:gd name="T35" fmla="*/ 7 h 11"/>
                  <a:gd name="T36" fmla="*/ 10 w 21"/>
                  <a:gd name="T37" fmla="*/ 6 h 11"/>
                  <a:gd name="T38" fmla="*/ 9 w 21"/>
                  <a:gd name="T39" fmla="*/ 8 h 11"/>
                  <a:gd name="T40" fmla="*/ 5 w 21"/>
                  <a:gd name="T41" fmla="*/ 10 h 11"/>
                  <a:gd name="T42" fmla="*/ 2 w 21"/>
                  <a:gd name="T43" fmla="*/ 9 h 11"/>
                  <a:gd name="T44" fmla="*/ 2 w 21"/>
                  <a:gd name="T45" fmla="*/ 9 h 11"/>
                  <a:gd name="T46" fmla="*/ 3 w 21"/>
                  <a:gd name="T47" fmla="*/ 9 h 11"/>
                  <a:gd name="T48" fmla="*/ 3 w 21"/>
                  <a:gd name="T49" fmla="*/ 8 h 11"/>
                  <a:gd name="T50" fmla="*/ 3 w 21"/>
                  <a:gd name="T51" fmla="*/ 6 h 11"/>
                  <a:gd name="T52" fmla="*/ 2 w 21"/>
                  <a:gd name="T53" fmla="*/ 5 h 11"/>
                  <a:gd name="T54" fmla="*/ 0 w 21"/>
                  <a:gd name="T55" fmla="*/ 4 h 11"/>
                  <a:gd name="T56" fmla="*/ 1 w 21"/>
                  <a:gd name="T57" fmla="*/ 4 h 11"/>
                  <a:gd name="T58" fmla="*/ 2 w 21"/>
                  <a:gd name="T59" fmla="*/ 4 h 11"/>
                  <a:gd name="T60" fmla="*/ 3 w 21"/>
                  <a:gd name="T61" fmla="*/ 2 h 11"/>
                  <a:gd name="T62" fmla="*/ 4 w 21"/>
                  <a:gd name="T63" fmla="*/ 1 h 11"/>
                  <a:gd name="T64" fmla="*/ 4 w 21"/>
                  <a:gd name="T65" fmla="*/ 0 h 11"/>
                  <a:gd name="T66" fmla="*/ 6 w 21"/>
                  <a:gd name="T67" fmla="*/ 0 h 11"/>
                  <a:gd name="T68" fmla="*/ 7 w 21"/>
                  <a:gd name="T69" fmla="*/ 0 h 11"/>
                  <a:gd name="T70" fmla="*/ 7 w 21"/>
                  <a:gd name="T71" fmla="*/ 2 h 11"/>
                  <a:gd name="T72" fmla="*/ 7 w 21"/>
                  <a:gd name="T73" fmla="*/ 2 h 11"/>
                  <a:gd name="T74" fmla="*/ 7 w 21"/>
                  <a:gd name="T75" fmla="*/ 1 h 11"/>
                  <a:gd name="T76" fmla="*/ 7 w 21"/>
                  <a:gd name="T77" fmla="*/ 1 h 1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
                  <a:gd name="T118" fmla="*/ 0 h 11"/>
                  <a:gd name="T119" fmla="*/ 21 w 21"/>
                  <a:gd name="T120" fmla="*/ 11 h 1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 h="11">
                    <a:moveTo>
                      <a:pt x="7" y="1"/>
                    </a:moveTo>
                    <a:lnTo>
                      <a:pt x="5" y="3"/>
                    </a:lnTo>
                    <a:lnTo>
                      <a:pt x="6" y="4"/>
                    </a:lnTo>
                    <a:lnTo>
                      <a:pt x="7" y="4"/>
                    </a:lnTo>
                    <a:lnTo>
                      <a:pt x="10" y="4"/>
                    </a:lnTo>
                    <a:lnTo>
                      <a:pt x="12" y="5"/>
                    </a:lnTo>
                    <a:lnTo>
                      <a:pt x="15" y="4"/>
                    </a:lnTo>
                    <a:lnTo>
                      <a:pt x="17" y="4"/>
                    </a:lnTo>
                    <a:cubicBezTo>
                      <a:pt x="17" y="4"/>
                      <a:pt x="17" y="5"/>
                      <a:pt x="17" y="6"/>
                    </a:cubicBezTo>
                    <a:cubicBezTo>
                      <a:pt x="19" y="6"/>
                      <a:pt x="20" y="6"/>
                      <a:pt x="20" y="8"/>
                    </a:cubicBezTo>
                    <a:lnTo>
                      <a:pt x="21" y="9"/>
                    </a:lnTo>
                    <a:lnTo>
                      <a:pt x="16" y="9"/>
                    </a:lnTo>
                    <a:cubicBezTo>
                      <a:pt x="16" y="9"/>
                      <a:pt x="15" y="11"/>
                      <a:pt x="14" y="11"/>
                    </a:cubicBezTo>
                    <a:cubicBezTo>
                      <a:pt x="12" y="11"/>
                      <a:pt x="13" y="9"/>
                      <a:pt x="12" y="7"/>
                    </a:cubicBezTo>
                    <a:cubicBezTo>
                      <a:pt x="12" y="7"/>
                      <a:pt x="11" y="6"/>
                      <a:pt x="10" y="6"/>
                    </a:cubicBezTo>
                    <a:cubicBezTo>
                      <a:pt x="10" y="6"/>
                      <a:pt x="9" y="8"/>
                      <a:pt x="9" y="8"/>
                    </a:cubicBezTo>
                    <a:cubicBezTo>
                      <a:pt x="7" y="9"/>
                      <a:pt x="7" y="10"/>
                      <a:pt x="5" y="10"/>
                    </a:cubicBezTo>
                    <a:cubicBezTo>
                      <a:pt x="4" y="10"/>
                      <a:pt x="3" y="10"/>
                      <a:pt x="2" y="9"/>
                    </a:cubicBezTo>
                    <a:lnTo>
                      <a:pt x="3" y="9"/>
                    </a:lnTo>
                    <a:lnTo>
                      <a:pt x="3" y="8"/>
                    </a:lnTo>
                    <a:lnTo>
                      <a:pt x="3" y="6"/>
                    </a:lnTo>
                    <a:lnTo>
                      <a:pt x="2" y="5"/>
                    </a:lnTo>
                    <a:lnTo>
                      <a:pt x="0" y="4"/>
                    </a:lnTo>
                    <a:lnTo>
                      <a:pt x="1" y="4"/>
                    </a:lnTo>
                    <a:lnTo>
                      <a:pt x="2" y="4"/>
                    </a:lnTo>
                    <a:lnTo>
                      <a:pt x="3" y="2"/>
                    </a:lnTo>
                    <a:lnTo>
                      <a:pt x="4" y="1"/>
                    </a:lnTo>
                    <a:lnTo>
                      <a:pt x="4" y="0"/>
                    </a:lnTo>
                    <a:lnTo>
                      <a:pt x="6" y="0"/>
                    </a:lnTo>
                    <a:lnTo>
                      <a:pt x="7" y="0"/>
                    </a:lnTo>
                    <a:lnTo>
                      <a:pt x="7" y="2"/>
                    </a:lnTo>
                    <a:lnTo>
                      <a:pt x="7" y="1"/>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24" name="Freeform 324"/>
              <p:cNvSpPr>
                <a:spLocks/>
              </p:cNvSpPr>
              <p:nvPr/>
            </p:nvSpPr>
            <p:spPr bwMode="auto">
              <a:xfrm>
                <a:off x="3818" y="1756"/>
                <a:ext cx="164" cy="90"/>
              </a:xfrm>
              <a:custGeom>
                <a:avLst/>
                <a:gdLst>
                  <a:gd name="T0" fmla="*/ 2 w 23"/>
                  <a:gd name="T1" fmla="*/ 9 h 12"/>
                  <a:gd name="T2" fmla="*/ 5 w 23"/>
                  <a:gd name="T3" fmla="*/ 9 h 12"/>
                  <a:gd name="T4" fmla="*/ 6 w 23"/>
                  <a:gd name="T5" fmla="*/ 9 h 12"/>
                  <a:gd name="T6" fmla="*/ 7 w 23"/>
                  <a:gd name="T7" fmla="*/ 7 h 12"/>
                  <a:gd name="T8" fmla="*/ 6 w 23"/>
                  <a:gd name="T9" fmla="*/ 6 h 12"/>
                  <a:gd name="T10" fmla="*/ 4 w 23"/>
                  <a:gd name="T11" fmla="*/ 5 h 12"/>
                  <a:gd name="T12" fmla="*/ 3 w 23"/>
                  <a:gd name="T13" fmla="*/ 6 h 12"/>
                  <a:gd name="T14" fmla="*/ 2 w 23"/>
                  <a:gd name="T15" fmla="*/ 6 h 12"/>
                  <a:gd name="T16" fmla="*/ 1 w 23"/>
                  <a:gd name="T17" fmla="*/ 5 h 12"/>
                  <a:gd name="T18" fmla="*/ 3 w 23"/>
                  <a:gd name="T19" fmla="*/ 3 h 12"/>
                  <a:gd name="T20" fmla="*/ 2 w 23"/>
                  <a:gd name="T21" fmla="*/ 3 h 12"/>
                  <a:gd name="T22" fmla="*/ 2 w 23"/>
                  <a:gd name="T23" fmla="*/ 3 h 12"/>
                  <a:gd name="T24" fmla="*/ 2 w 23"/>
                  <a:gd name="T25" fmla="*/ 2 h 12"/>
                  <a:gd name="T26" fmla="*/ 3 w 23"/>
                  <a:gd name="T27" fmla="*/ 1 h 12"/>
                  <a:gd name="T28" fmla="*/ 5 w 23"/>
                  <a:gd name="T29" fmla="*/ 1 h 12"/>
                  <a:gd name="T30" fmla="*/ 7 w 23"/>
                  <a:gd name="T31" fmla="*/ 3 h 12"/>
                  <a:gd name="T32" fmla="*/ 8 w 23"/>
                  <a:gd name="T33" fmla="*/ 0 h 12"/>
                  <a:gd name="T34" fmla="*/ 10 w 23"/>
                  <a:gd name="T35" fmla="*/ 1 h 12"/>
                  <a:gd name="T36" fmla="*/ 14 w 23"/>
                  <a:gd name="T37" fmla="*/ 1 h 12"/>
                  <a:gd name="T38" fmla="*/ 16 w 23"/>
                  <a:gd name="T39" fmla="*/ 1 h 12"/>
                  <a:gd name="T40" fmla="*/ 19 w 23"/>
                  <a:gd name="T41" fmla="*/ 1 h 12"/>
                  <a:gd name="T42" fmla="*/ 23 w 23"/>
                  <a:gd name="T43" fmla="*/ 3 h 12"/>
                  <a:gd name="T44" fmla="*/ 23 w 23"/>
                  <a:gd name="T45" fmla="*/ 3 h 12"/>
                  <a:gd name="T46" fmla="*/ 23 w 23"/>
                  <a:gd name="T47" fmla="*/ 3 h 12"/>
                  <a:gd name="T48" fmla="*/ 21 w 23"/>
                  <a:gd name="T49" fmla="*/ 5 h 12"/>
                  <a:gd name="T50" fmla="*/ 17 w 23"/>
                  <a:gd name="T51" fmla="*/ 6 h 12"/>
                  <a:gd name="T52" fmla="*/ 16 w 23"/>
                  <a:gd name="T53" fmla="*/ 8 h 12"/>
                  <a:gd name="T54" fmla="*/ 11 w 23"/>
                  <a:gd name="T55" fmla="*/ 9 h 12"/>
                  <a:gd name="T56" fmla="*/ 12 w 23"/>
                  <a:gd name="T57" fmla="*/ 11 h 12"/>
                  <a:gd name="T58" fmla="*/ 12 w 23"/>
                  <a:gd name="T59" fmla="*/ 11 h 12"/>
                  <a:gd name="T60" fmla="*/ 12 w 23"/>
                  <a:gd name="T61" fmla="*/ 11 h 12"/>
                  <a:gd name="T62" fmla="*/ 10 w 23"/>
                  <a:gd name="T63" fmla="*/ 11 h 12"/>
                  <a:gd name="T64" fmla="*/ 7 w 23"/>
                  <a:gd name="T65" fmla="*/ 12 h 12"/>
                  <a:gd name="T66" fmla="*/ 5 w 23"/>
                  <a:gd name="T67" fmla="*/ 11 h 12"/>
                  <a:gd name="T68" fmla="*/ 2 w 23"/>
                  <a:gd name="T69" fmla="*/ 11 h 12"/>
                  <a:gd name="T70" fmla="*/ 1 w 23"/>
                  <a:gd name="T71" fmla="*/ 11 h 12"/>
                  <a:gd name="T72" fmla="*/ 0 w 23"/>
                  <a:gd name="T73" fmla="*/ 10 h 12"/>
                  <a:gd name="T74" fmla="*/ 2 w 23"/>
                  <a:gd name="T75" fmla="*/ 8 h 12"/>
                  <a:gd name="T76" fmla="*/ 2 w 23"/>
                  <a:gd name="T77" fmla="*/ 9 h 12"/>
                  <a:gd name="T78" fmla="*/ 2 w 23"/>
                  <a:gd name="T79" fmla="*/ 9 h 1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
                  <a:gd name="T121" fmla="*/ 0 h 12"/>
                  <a:gd name="T122" fmla="*/ 23 w 23"/>
                  <a:gd name="T123" fmla="*/ 12 h 1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 h="12">
                    <a:moveTo>
                      <a:pt x="2" y="9"/>
                    </a:moveTo>
                    <a:lnTo>
                      <a:pt x="5" y="9"/>
                    </a:lnTo>
                    <a:lnTo>
                      <a:pt x="6" y="9"/>
                    </a:lnTo>
                    <a:lnTo>
                      <a:pt x="7" y="7"/>
                    </a:lnTo>
                    <a:lnTo>
                      <a:pt x="6" y="6"/>
                    </a:lnTo>
                    <a:lnTo>
                      <a:pt x="4" y="5"/>
                    </a:lnTo>
                    <a:lnTo>
                      <a:pt x="3" y="6"/>
                    </a:lnTo>
                    <a:lnTo>
                      <a:pt x="2" y="6"/>
                    </a:lnTo>
                    <a:lnTo>
                      <a:pt x="1" y="5"/>
                    </a:lnTo>
                    <a:lnTo>
                      <a:pt x="3" y="3"/>
                    </a:lnTo>
                    <a:lnTo>
                      <a:pt x="2" y="3"/>
                    </a:lnTo>
                    <a:lnTo>
                      <a:pt x="2" y="2"/>
                    </a:lnTo>
                    <a:lnTo>
                      <a:pt x="3" y="1"/>
                    </a:lnTo>
                    <a:lnTo>
                      <a:pt x="5" y="1"/>
                    </a:lnTo>
                    <a:lnTo>
                      <a:pt x="7" y="3"/>
                    </a:lnTo>
                    <a:lnTo>
                      <a:pt x="8" y="0"/>
                    </a:lnTo>
                    <a:lnTo>
                      <a:pt x="10" y="1"/>
                    </a:lnTo>
                    <a:lnTo>
                      <a:pt x="14" y="1"/>
                    </a:lnTo>
                    <a:lnTo>
                      <a:pt x="16" y="1"/>
                    </a:lnTo>
                    <a:lnTo>
                      <a:pt x="19" y="1"/>
                    </a:lnTo>
                    <a:lnTo>
                      <a:pt x="23" y="3"/>
                    </a:lnTo>
                    <a:cubicBezTo>
                      <a:pt x="23" y="4"/>
                      <a:pt x="22" y="5"/>
                      <a:pt x="21" y="5"/>
                    </a:cubicBezTo>
                    <a:cubicBezTo>
                      <a:pt x="20" y="5"/>
                      <a:pt x="18" y="5"/>
                      <a:pt x="17" y="6"/>
                    </a:cubicBezTo>
                    <a:cubicBezTo>
                      <a:pt x="17" y="6"/>
                      <a:pt x="17" y="7"/>
                      <a:pt x="16" y="8"/>
                    </a:cubicBezTo>
                    <a:cubicBezTo>
                      <a:pt x="15" y="8"/>
                      <a:pt x="11" y="8"/>
                      <a:pt x="11" y="9"/>
                    </a:cubicBezTo>
                    <a:cubicBezTo>
                      <a:pt x="11" y="10"/>
                      <a:pt x="12" y="10"/>
                      <a:pt x="12" y="11"/>
                    </a:cubicBezTo>
                    <a:lnTo>
                      <a:pt x="10" y="11"/>
                    </a:lnTo>
                    <a:lnTo>
                      <a:pt x="7" y="12"/>
                    </a:lnTo>
                    <a:lnTo>
                      <a:pt x="5" y="11"/>
                    </a:lnTo>
                    <a:lnTo>
                      <a:pt x="2" y="11"/>
                    </a:lnTo>
                    <a:lnTo>
                      <a:pt x="1" y="11"/>
                    </a:lnTo>
                    <a:lnTo>
                      <a:pt x="0" y="10"/>
                    </a:lnTo>
                    <a:lnTo>
                      <a:pt x="2" y="8"/>
                    </a:lnTo>
                    <a:lnTo>
                      <a:pt x="2" y="9"/>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25" name="Freeform 325"/>
              <p:cNvSpPr>
                <a:spLocks/>
              </p:cNvSpPr>
              <p:nvPr/>
            </p:nvSpPr>
            <p:spPr bwMode="auto">
              <a:xfrm>
                <a:off x="3532" y="1768"/>
                <a:ext cx="250" cy="160"/>
              </a:xfrm>
              <a:custGeom>
                <a:avLst/>
                <a:gdLst>
                  <a:gd name="T0" fmla="*/ 35 w 35"/>
                  <a:gd name="T1" fmla="*/ 14 h 21"/>
                  <a:gd name="T2" fmla="*/ 33 w 35"/>
                  <a:gd name="T3" fmla="*/ 14 h 21"/>
                  <a:gd name="T4" fmla="*/ 31 w 35"/>
                  <a:gd name="T5" fmla="*/ 18 h 21"/>
                  <a:gd name="T6" fmla="*/ 27 w 35"/>
                  <a:gd name="T7" fmla="*/ 20 h 21"/>
                  <a:gd name="T8" fmla="*/ 25 w 35"/>
                  <a:gd name="T9" fmla="*/ 20 h 21"/>
                  <a:gd name="T10" fmla="*/ 24 w 35"/>
                  <a:gd name="T11" fmla="*/ 16 h 21"/>
                  <a:gd name="T12" fmla="*/ 14 w 35"/>
                  <a:gd name="T13" fmla="*/ 12 h 21"/>
                  <a:gd name="T14" fmla="*/ 14 w 35"/>
                  <a:gd name="T15" fmla="*/ 12 h 21"/>
                  <a:gd name="T16" fmla="*/ 10 w 35"/>
                  <a:gd name="T17" fmla="*/ 12 h 21"/>
                  <a:gd name="T18" fmla="*/ 10 w 35"/>
                  <a:gd name="T19" fmla="*/ 12 h 21"/>
                  <a:gd name="T20" fmla="*/ 7 w 35"/>
                  <a:gd name="T21" fmla="*/ 14 h 21"/>
                  <a:gd name="T22" fmla="*/ 5 w 35"/>
                  <a:gd name="T23" fmla="*/ 14 h 21"/>
                  <a:gd name="T24" fmla="*/ 5 w 35"/>
                  <a:gd name="T25" fmla="*/ 14 h 21"/>
                  <a:gd name="T26" fmla="*/ 3 w 35"/>
                  <a:gd name="T27" fmla="*/ 12 h 21"/>
                  <a:gd name="T28" fmla="*/ 3 w 35"/>
                  <a:gd name="T29" fmla="*/ 12 h 21"/>
                  <a:gd name="T30" fmla="*/ 3 w 35"/>
                  <a:gd name="T31" fmla="*/ 8 h 21"/>
                  <a:gd name="T32" fmla="*/ 2 w 35"/>
                  <a:gd name="T33" fmla="*/ 8 h 21"/>
                  <a:gd name="T34" fmla="*/ 1 w 35"/>
                  <a:gd name="T35" fmla="*/ 11 h 21"/>
                  <a:gd name="T36" fmla="*/ 1 w 35"/>
                  <a:gd name="T37" fmla="*/ 8 h 21"/>
                  <a:gd name="T38" fmla="*/ 2 w 35"/>
                  <a:gd name="T39" fmla="*/ 7 h 21"/>
                  <a:gd name="T40" fmla="*/ 1 w 35"/>
                  <a:gd name="T41" fmla="*/ 6 h 21"/>
                  <a:gd name="T42" fmla="*/ 0 w 35"/>
                  <a:gd name="T43" fmla="*/ 5 h 21"/>
                  <a:gd name="T44" fmla="*/ 1 w 35"/>
                  <a:gd name="T45" fmla="*/ 4 h 21"/>
                  <a:gd name="T46" fmla="*/ 3 w 35"/>
                  <a:gd name="T47" fmla="*/ 5 h 21"/>
                  <a:gd name="T48" fmla="*/ 4 w 35"/>
                  <a:gd name="T49" fmla="*/ 2 h 21"/>
                  <a:gd name="T50" fmla="*/ 2 w 35"/>
                  <a:gd name="T51" fmla="*/ 1 h 21"/>
                  <a:gd name="T52" fmla="*/ 2 w 35"/>
                  <a:gd name="T53" fmla="*/ 1 h 21"/>
                  <a:gd name="T54" fmla="*/ 5 w 35"/>
                  <a:gd name="T55" fmla="*/ 2 h 21"/>
                  <a:gd name="T56" fmla="*/ 6 w 35"/>
                  <a:gd name="T57" fmla="*/ 4 h 21"/>
                  <a:gd name="T58" fmla="*/ 8 w 35"/>
                  <a:gd name="T59" fmla="*/ 4 h 21"/>
                  <a:gd name="T60" fmla="*/ 10 w 35"/>
                  <a:gd name="T61" fmla="*/ 3 h 21"/>
                  <a:gd name="T62" fmla="*/ 10 w 35"/>
                  <a:gd name="T63" fmla="*/ 2 h 21"/>
                  <a:gd name="T64" fmla="*/ 11 w 35"/>
                  <a:gd name="T65" fmla="*/ 1 h 21"/>
                  <a:gd name="T66" fmla="*/ 12 w 35"/>
                  <a:gd name="T67" fmla="*/ 0 h 21"/>
                  <a:gd name="T68" fmla="*/ 14 w 35"/>
                  <a:gd name="T69" fmla="*/ 0 h 21"/>
                  <a:gd name="T70" fmla="*/ 15 w 35"/>
                  <a:gd name="T71" fmla="*/ 1 h 21"/>
                  <a:gd name="T72" fmla="*/ 17 w 35"/>
                  <a:gd name="T73" fmla="*/ 2 h 21"/>
                  <a:gd name="T74" fmla="*/ 17 w 35"/>
                  <a:gd name="T75" fmla="*/ 4 h 21"/>
                  <a:gd name="T76" fmla="*/ 19 w 35"/>
                  <a:gd name="T77" fmla="*/ 4 h 21"/>
                  <a:gd name="T78" fmla="*/ 21 w 35"/>
                  <a:gd name="T79" fmla="*/ 4 h 21"/>
                  <a:gd name="T80" fmla="*/ 23 w 35"/>
                  <a:gd name="T81" fmla="*/ 6 h 21"/>
                  <a:gd name="T82" fmla="*/ 24 w 35"/>
                  <a:gd name="T83" fmla="*/ 8 h 21"/>
                  <a:gd name="T84" fmla="*/ 26 w 35"/>
                  <a:gd name="T85" fmla="*/ 10 h 21"/>
                  <a:gd name="T86" fmla="*/ 28 w 35"/>
                  <a:gd name="T87" fmla="*/ 10 h 21"/>
                  <a:gd name="T88" fmla="*/ 30 w 35"/>
                  <a:gd name="T89" fmla="*/ 12 h 21"/>
                  <a:gd name="T90" fmla="*/ 32 w 35"/>
                  <a:gd name="T91" fmla="*/ 12 h 21"/>
                  <a:gd name="T92" fmla="*/ 34 w 35"/>
                  <a:gd name="T93" fmla="*/ 13 h 21"/>
                  <a:gd name="T94" fmla="*/ 35 w 35"/>
                  <a:gd name="T95" fmla="*/ 13 h 21"/>
                  <a:gd name="T96" fmla="*/ 35 w 35"/>
                  <a:gd name="T97" fmla="*/ 14 h 21"/>
                  <a:gd name="T98" fmla="*/ 35 w 35"/>
                  <a:gd name="T99" fmla="*/ 14 h 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5"/>
                  <a:gd name="T151" fmla="*/ 0 h 21"/>
                  <a:gd name="T152" fmla="*/ 35 w 35"/>
                  <a:gd name="T153" fmla="*/ 21 h 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5" h="21">
                    <a:moveTo>
                      <a:pt x="35" y="14"/>
                    </a:moveTo>
                    <a:cubicBezTo>
                      <a:pt x="34" y="13"/>
                      <a:pt x="33" y="13"/>
                      <a:pt x="33" y="14"/>
                    </a:cubicBezTo>
                    <a:cubicBezTo>
                      <a:pt x="32" y="14"/>
                      <a:pt x="32" y="16"/>
                      <a:pt x="31" y="18"/>
                    </a:cubicBezTo>
                    <a:cubicBezTo>
                      <a:pt x="30" y="19"/>
                      <a:pt x="29" y="20"/>
                      <a:pt x="27" y="20"/>
                    </a:cubicBezTo>
                    <a:cubicBezTo>
                      <a:pt x="26" y="20"/>
                      <a:pt x="26" y="21"/>
                      <a:pt x="25" y="20"/>
                    </a:cubicBezTo>
                    <a:cubicBezTo>
                      <a:pt x="25" y="19"/>
                      <a:pt x="24" y="18"/>
                      <a:pt x="24" y="16"/>
                    </a:cubicBezTo>
                    <a:cubicBezTo>
                      <a:pt x="20" y="16"/>
                      <a:pt x="20" y="13"/>
                      <a:pt x="14" y="12"/>
                    </a:cubicBezTo>
                    <a:lnTo>
                      <a:pt x="10" y="12"/>
                    </a:lnTo>
                    <a:cubicBezTo>
                      <a:pt x="10" y="12"/>
                      <a:pt x="7" y="14"/>
                      <a:pt x="7" y="14"/>
                    </a:cubicBezTo>
                    <a:cubicBezTo>
                      <a:pt x="6" y="14"/>
                      <a:pt x="6" y="14"/>
                      <a:pt x="5" y="14"/>
                    </a:cubicBezTo>
                    <a:lnTo>
                      <a:pt x="3" y="12"/>
                    </a:lnTo>
                    <a:cubicBezTo>
                      <a:pt x="3" y="11"/>
                      <a:pt x="3" y="10"/>
                      <a:pt x="3" y="8"/>
                    </a:cubicBezTo>
                    <a:cubicBezTo>
                      <a:pt x="3" y="8"/>
                      <a:pt x="2" y="8"/>
                      <a:pt x="2" y="8"/>
                    </a:cubicBezTo>
                    <a:cubicBezTo>
                      <a:pt x="2" y="9"/>
                      <a:pt x="2" y="10"/>
                      <a:pt x="1" y="11"/>
                    </a:cubicBezTo>
                    <a:cubicBezTo>
                      <a:pt x="2" y="10"/>
                      <a:pt x="1" y="9"/>
                      <a:pt x="1" y="8"/>
                    </a:cubicBezTo>
                    <a:cubicBezTo>
                      <a:pt x="1" y="8"/>
                      <a:pt x="2" y="7"/>
                      <a:pt x="2" y="7"/>
                    </a:cubicBezTo>
                    <a:cubicBezTo>
                      <a:pt x="2" y="6"/>
                      <a:pt x="1" y="6"/>
                      <a:pt x="1" y="6"/>
                    </a:cubicBezTo>
                    <a:cubicBezTo>
                      <a:pt x="1" y="6"/>
                      <a:pt x="0" y="6"/>
                      <a:pt x="0" y="5"/>
                    </a:cubicBezTo>
                    <a:cubicBezTo>
                      <a:pt x="0" y="5"/>
                      <a:pt x="1" y="4"/>
                      <a:pt x="1" y="4"/>
                    </a:cubicBezTo>
                    <a:cubicBezTo>
                      <a:pt x="2" y="4"/>
                      <a:pt x="2" y="5"/>
                      <a:pt x="3" y="5"/>
                    </a:cubicBezTo>
                    <a:cubicBezTo>
                      <a:pt x="3" y="4"/>
                      <a:pt x="4" y="4"/>
                      <a:pt x="4" y="2"/>
                    </a:cubicBezTo>
                    <a:cubicBezTo>
                      <a:pt x="3" y="2"/>
                      <a:pt x="2" y="2"/>
                      <a:pt x="2" y="1"/>
                    </a:cubicBezTo>
                    <a:lnTo>
                      <a:pt x="5" y="2"/>
                    </a:lnTo>
                    <a:lnTo>
                      <a:pt x="6" y="4"/>
                    </a:lnTo>
                    <a:lnTo>
                      <a:pt x="8" y="4"/>
                    </a:lnTo>
                    <a:lnTo>
                      <a:pt x="10" y="3"/>
                    </a:lnTo>
                    <a:lnTo>
                      <a:pt x="10" y="2"/>
                    </a:lnTo>
                    <a:lnTo>
                      <a:pt x="11" y="1"/>
                    </a:lnTo>
                    <a:lnTo>
                      <a:pt x="12" y="0"/>
                    </a:lnTo>
                    <a:lnTo>
                      <a:pt x="14" y="0"/>
                    </a:lnTo>
                    <a:lnTo>
                      <a:pt x="15" y="1"/>
                    </a:lnTo>
                    <a:lnTo>
                      <a:pt x="17" y="2"/>
                    </a:lnTo>
                    <a:lnTo>
                      <a:pt x="17" y="4"/>
                    </a:lnTo>
                    <a:lnTo>
                      <a:pt x="19" y="4"/>
                    </a:lnTo>
                    <a:lnTo>
                      <a:pt x="21" y="4"/>
                    </a:lnTo>
                    <a:lnTo>
                      <a:pt x="23" y="6"/>
                    </a:lnTo>
                    <a:lnTo>
                      <a:pt x="24" y="8"/>
                    </a:lnTo>
                    <a:lnTo>
                      <a:pt x="26" y="10"/>
                    </a:lnTo>
                    <a:lnTo>
                      <a:pt x="28" y="10"/>
                    </a:lnTo>
                    <a:lnTo>
                      <a:pt x="30" y="12"/>
                    </a:lnTo>
                    <a:lnTo>
                      <a:pt x="32" y="12"/>
                    </a:lnTo>
                    <a:lnTo>
                      <a:pt x="34" y="13"/>
                    </a:lnTo>
                    <a:lnTo>
                      <a:pt x="35" y="13"/>
                    </a:lnTo>
                    <a:lnTo>
                      <a:pt x="35" y="14"/>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26" name="Freeform 326"/>
              <p:cNvSpPr>
                <a:spLocks/>
              </p:cNvSpPr>
              <p:nvPr/>
            </p:nvSpPr>
            <p:spPr bwMode="auto">
              <a:xfrm>
                <a:off x="3403" y="1494"/>
                <a:ext cx="646" cy="313"/>
              </a:xfrm>
              <a:custGeom>
                <a:avLst/>
                <a:gdLst>
                  <a:gd name="T0" fmla="*/ 23 w 90"/>
                  <a:gd name="T1" fmla="*/ 38 h 41"/>
                  <a:gd name="T2" fmla="*/ 19 w 90"/>
                  <a:gd name="T3" fmla="*/ 37 h 41"/>
                  <a:gd name="T4" fmla="*/ 14 w 90"/>
                  <a:gd name="T5" fmla="*/ 34 h 41"/>
                  <a:gd name="T6" fmla="*/ 12 w 90"/>
                  <a:gd name="T7" fmla="*/ 29 h 41"/>
                  <a:gd name="T8" fmla="*/ 10 w 90"/>
                  <a:gd name="T9" fmla="*/ 23 h 41"/>
                  <a:gd name="T10" fmla="*/ 6 w 90"/>
                  <a:gd name="T11" fmla="*/ 25 h 41"/>
                  <a:gd name="T12" fmla="*/ 5 w 90"/>
                  <a:gd name="T13" fmla="*/ 22 h 41"/>
                  <a:gd name="T14" fmla="*/ 2 w 90"/>
                  <a:gd name="T15" fmla="*/ 20 h 41"/>
                  <a:gd name="T16" fmla="*/ 0 w 90"/>
                  <a:gd name="T17" fmla="*/ 16 h 41"/>
                  <a:gd name="T18" fmla="*/ 3 w 90"/>
                  <a:gd name="T19" fmla="*/ 15 h 41"/>
                  <a:gd name="T20" fmla="*/ 4 w 90"/>
                  <a:gd name="T21" fmla="*/ 13 h 41"/>
                  <a:gd name="T22" fmla="*/ 8 w 90"/>
                  <a:gd name="T23" fmla="*/ 11 h 41"/>
                  <a:gd name="T24" fmla="*/ 13 w 90"/>
                  <a:gd name="T25" fmla="*/ 11 h 41"/>
                  <a:gd name="T26" fmla="*/ 19 w 90"/>
                  <a:gd name="T27" fmla="*/ 13 h 41"/>
                  <a:gd name="T28" fmla="*/ 24 w 90"/>
                  <a:gd name="T29" fmla="*/ 12 h 41"/>
                  <a:gd name="T30" fmla="*/ 30 w 90"/>
                  <a:gd name="T31" fmla="*/ 13 h 41"/>
                  <a:gd name="T32" fmla="*/ 31 w 90"/>
                  <a:gd name="T33" fmla="*/ 11 h 41"/>
                  <a:gd name="T34" fmla="*/ 29 w 90"/>
                  <a:gd name="T35" fmla="*/ 9 h 41"/>
                  <a:gd name="T36" fmla="*/ 29 w 90"/>
                  <a:gd name="T37" fmla="*/ 5 h 41"/>
                  <a:gd name="T38" fmla="*/ 38 w 90"/>
                  <a:gd name="T39" fmla="*/ 2 h 41"/>
                  <a:gd name="T40" fmla="*/ 44 w 90"/>
                  <a:gd name="T41" fmla="*/ 0 h 41"/>
                  <a:gd name="T42" fmla="*/ 50 w 90"/>
                  <a:gd name="T43" fmla="*/ 1 h 41"/>
                  <a:gd name="T44" fmla="*/ 52 w 90"/>
                  <a:gd name="T45" fmla="*/ 3 h 41"/>
                  <a:gd name="T46" fmla="*/ 56 w 90"/>
                  <a:gd name="T47" fmla="*/ 4 h 41"/>
                  <a:gd name="T48" fmla="*/ 59 w 90"/>
                  <a:gd name="T49" fmla="*/ 5 h 41"/>
                  <a:gd name="T50" fmla="*/ 62 w 90"/>
                  <a:gd name="T51" fmla="*/ 4 h 41"/>
                  <a:gd name="T52" fmla="*/ 68 w 90"/>
                  <a:gd name="T53" fmla="*/ 8 h 41"/>
                  <a:gd name="T54" fmla="*/ 73 w 90"/>
                  <a:gd name="T55" fmla="*/ 13 h 41"/>
                  <a:gd name="T56" fmla="*/ 76 w 90"/>
                  <a:gd name="T57" fmla="*/ 13 h 41"/>
                  <a:gd name="T58" fmla="*/ 81 w 90"/>
                  <a:gd name="T59" fmla="*/ 12 h 41"/>
                  <a:gd name="T60" fmla="*/ 86 w 90"/>
                  <a:gd name="T61" fmla="*/ 16 h 41"/>
                  <a:gd name="T62" fmla="*/ 89 w 90"/>
                  <a:gd name="T63" fmla="*/ 17 h 41"/>
                  <a:gd name="T64" fmla="*/ 86 w 90"/>
                  <a:gd name="T65" fmla="*/ 23 h 41"/>
                  <a:gd name="T66" fmla="*/ 78 w 90"/>
                  <a:gd name="T67" fmla="*/ 29 h 41"/>
                  <a:gd name="T68" fmla="*/ 81 w 90"/>
                  <a:gd name="T69" fmla="*/ 37 h 41"/>
                  <a:gd name="T70" fmla="*/ 77 w 90"/>
                  <a:gd name="T71" fmla="*/ 35 h 41"/>
                  <a:gd name="T72" fmla="*/ 68 w 90"/>
                  <a:gd name="T73" fmla="*/ 35 h 41"/>
                  <a:gd name="T74" fmla="*/ 63 w 90"/>
                  <a:gd name="T75" fmla="*/ 35 h 41"/>
                  <a:gd name="T76" fmla="*/ 60 w 90"/>
                  <a:gd name="T77" fmla="*/ 37 h 41"/>
                  <a:gd name="T78" fmla="*/ 57 w 90"/>
                  <a:gd name="T79" fmla="*/ 39 h 41"/>
                  <a:gd name="T80" fmla="*/ 53 w 90"/>
                  <a:gd name="T81" fmla="*/ 40 h 41"/>
                  <a:gd name="T82" fmla="*/ 48 w 90"/>
                  <a:gd name="T83" fmla="*/ 36 h 41"/>
                  <a:gd name="T84" fmla="*/ 43 w 90"/>
                  <a:gd name="T85" fmla="*/ 33 h 41"/>
                  <a:gd name="T86" fmla="*/ 33 w 90"/>
                  <a:gd name="T87" fmla="*/ 30 h 41"/>
                  <a:gd name="T88" fmla="*/ 25 w 90"/>
                  <a:gd name="T89" fmla="*/ 40 h 41"/>
                  <a:gd name="T90" fmla="*/ 26 w 90"/>
                  <a:gd name="T91" fmla="*/ 40 h 4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0"/>
                  <a:gd name="T139" fmla="*/ 0 h 41"/>
                  <a:gd name="T140" fmla="*/ 90 w 90"/>
                  <a:gd name="T141" fmla="*/ 41 h 4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0" h="41">
                    <a:moveTo>
                      <a:pt x="26" y="40"/>
                    </a:moveTo>
                    <a:lnTo>
                      <a:pt x="24" y="40"/>
                    </a:lnTo>
                    <a:lnTo>
                      <a:pt x="23" y="38"/>
                    </a:lnTo>
                    <a:lnTo>
                      <a:pt x="20" y="37"/>
                    </a:lnTo>
                    <a:cubicBezTo>
                      <a:pt x="19" y="37"/>
                      <a:pt x="19" y="37"/>
                      <a:pt x="19" y="37"/>
                    </a:cubicBezTo>
                    <a:cubicBezTo>
                      <a:pt x="18" y="37"/>
                      <a:pt x="17" y="37"/>
                      <a:pt x="18" y="38"/>
                    </a:cubicBezTo>
                    <a:cubicBezTo>
                      <a:pt x="16" y="38"/>
                      <a:pt x="17" y="36"/>
                      <a:pt x="17" y="35"/>
                    </a:cubicBezTo>
                    <a:cubicBezTo>
                      <a:pt x="16" y="35"/>
                      <a:pt x="14" y="35"/>
                      <a:pt x="14" y="34"/>
                    </a:cubicBezTo>
                    <a:cubicBezTo>
                      <a:pt x="12" y="34"/>
                      <a:pt x="12" y="30"/>
                      <a:pt x="11" y="30"/>
                    </a:cubicBezTo>
                    <a:cubicBezTo>
                      <a:pt x="11" y="30"/>
                      <a:pt x="11" y="30"/>
                      <a:pt x="11" y="29"/>
                    </a:cubicBezTo>
                    <a:cubicBezTo>
                      <a:pt x="11" y="29"/>
                      <a:pt x="12" y="29"/>
                      <a:pt x="12" y="29"/>
                    </a:cubicBezTo>
                    <a:cubicBezTo>
                      <a:pt x="12" y="28"/>
                      <a:pt x="13" y="27"/>
                      <a:pt x="16" y="27"/>
                    </a:cubicBezTo>
                    <a:cubicBezTo>
                      <a:pt x="15" y="26"/>
                      <a:pt x="14" y="25"/>
                      <a:pt x="14" y="23"/>
                    </a:cubicBezTo>
                    <a:cubicBezTo>
                      <a:pt x="13" y="23"/>
                      <a:pt x="12" y="23"/>
                      <a:pt x="10" y="23"/>
                    </a:cubicBezTo>
                    <a:cubicBezTo>
                      <a:pt x="8" y="23"/>
                      <a:pt x="7" y="24"/>
                      <a:pt x="6" y="25"/>
                    </a:cubicBezTo>
                    <a:lnTo>
                      <a:pt x="5" y="24"/>
                    </a:lnTo>
                    <a:lnTo>
                      <a:pt x="6" y="23"/>
                    </a:lnTo>
                    <a:lnTo>
                      <a:pt x="5" y="22"/>
                    </a:lnTo>
                    <a:lnTo>
                      <a:pt x="4" y="21"/>
                    </a:lnTo>
                    <a:lnTo>
                      <a:pt x="2" y="21"/>
                    </a:lnTo>
                    <a:lnTo>
                      <a:pt x="2" y="20"/>
                    </a:lnTo>
                    <a:lnTo>
                      <a:pt x="1" y="19"/>
                    </a:lnTo>
                    <a:lnTo>
                      <a:pt x="0" y="18"/>
                    </a:lnTo>
                    <a:lnTo>
                      <a:pt x="0" y="16"/>
                    </a:lnTo>
                    <a:lnTo>
                      <a:pt x="1" y="15"/>
                    </a:lnTo>
                    <a:lnTo>
                      <a:pt x="1" y="14"/>
                    </a:lnTo>
                    <a:lnTo>
                      <a:pt x="3" y="15"/>
                    </a:lnTo>
                    <a:lnTo>
                      <a:pt x="4" y="15"/>
                    </a:lnTo>
                    <a:lnTo>
                      <a:pt x="5" y="15"/>
                    </a:lnTo>
                    <a:lnTo>
                      <a:pt x="4" y="13"/>
                    </a:lnTo>
                    <a:lnTo>
                      <a:pt x="5" y="13"/>
                    </a:lnTo>
                    <a:lnTo>
                      <a:pt x="7" y="11"/>
                    </a:lnTo>
                    <a:lnTo>
                      <a:pt x="8" y="11"/>
                    </a:lnTo>
                    <a:lnTo>
                      <a:pt x="10" y="11"/>
                    </a:lnTo>
                    <a:lnTo>
                      <a:pt x="11" y="10"/>
                    </a:lnTo>
                    <a:lnTo>
                      <a:pt x="13" y="11"/>
                    </a:lnTo>
                    <a:lnTo>
                      <a:pt x="15" y="12"/>
                    </a:lnTo>
                    <a:lnTo>
                      <a:pt x="17" y="13"/>
                    </a:lnTo>
                    <a:lnTo>
                      <a:pt x="19" y="13"/>
                    </a:lnTo>
                    <a:lnTo>
                      <a:pt x="21" y="12"/>
                    </a:lnTo>
                    <a:lnTo>
                      <a:pt x="22" y="12"/>
                    </a:lnTo>
                    <a:lnTo>
                      <a:pt x="24" y="12"/>
                    </a:lnTo>
                    <a:lnTo>
                      <a:pt x="26" y="13"/>
                    </a:lnTo>
                    <a:lnTo>
                      <a:pt x="28" y="13"/>
                    </a:lnTo>
                    <a:lnTo>
                      <a:pt x="30" y="13"/>
                    </a:lnTo>
                    <a:lnTo>
                      <a:pt x="32" y="12"/>
                    </a:lnTo>
                    <a:lnTo>
                      <a:pt x="32" y="11"/>
                    </a:lnTo>
                    <a:lnTo>
                      <a:pt x="31" y="11"/>
                    </a:lnTo>
                    <a:lnTo>
                      <a:pt x="29" y="10"/>
                    </a:lnTo>
                    <a:lnTo>
                      <a:pt x="28" y="10"/>
                    </a:lnTo>
                    <a:lnTo>
                      <a:pt x="29" y="9"/>
                    </a:lnTo>
                    <a:lnTo>
                      <a:pt x="29" y="7"/>
                    </a:lnTo>
                    <a:lnTo>
                      <a:pt x="31" y="7"/>
                    </a:lnTo>
                    <a:lnTo>
                      <a:pt x="29" y="5"/>
                    </a:lnTo>
                    <a:lnTo>
                      <a:pt x="33" y="4"/>
                    </a:lnTo>
                    <a:lnTo>
                      <a:pt x="37" y="3"/>
                    </a:lnTo>
                    <a:lnTo>
                      <a:pt x="38" y="2"/>
                    </a:lnTo>
                    <a:lnTo>
                      <a:pt x="40" y="2"/>
                    </a:lnTo>
                    <a:lnTo>
                      <a:pt x="43" y="1"/>
                    </a:lnTo>
                    <a:lnTo>
                      <a:pt x="44" y="0"/>
                    </a:lnTo>
                    <a:lnTo>
                      <a:pt x="47" y="1"/>
                    </a:lnTo>
                    <a:lnTo>
                      <a:pt x="48" y="1"/>
                    </a:lnTo>
                    <a:lnTo>
                      <a:pt x="50" y="1"/>
                    </a:lnTo>
                    <a:lnTo>
                      <a:pt x="50" y="4"/>
                    </a:lnTo>
                    <a:lnTo>
                      <a:pt x="52" y="4"/>
                    </a:lnTo>
                    <a:lnTo>
                      <a:pt x="52" y="3"/>
                    </a:lnTo>
                    <a:lnTo>
                      <a:pt x="53" y="4"/>
                    </a:lnTo>
                    <a:lnTo>
                      <a:pt x="55" y="4"/>
                    </a:lnTo>
                    <a:lnTo>
                      <a:pt x="56" y="4"/>
                    </a:lnTo>
                    <a:lnTo>
                      <a:pt x="56" y="6"/>
                    </a:lnTo>
                    <a:lnTo>
                      <a:pt x="58" y="6"/>
                    </a:lnTo>
                    <a:lnTo>
                      <a:pt x="59" y="5"/>
                    </a:lnTo>
                    <a:lnTo>
                      <a:pt x="61" y="3"/>
                    </a:lnTo>
                    <a:lnTo>
                      <a:pt x="62" y="3"/>
                    </a:lnTo>
                    <a:lnTo>
                      <a:pt x="62" y="4"/>
                    </a:lnTo>
                    <a:lnTo>
                      <a:pt x="64" y="5"/>
                    </a:lnTo>
                    <a:lnTo>
                      <a:pt x="66" y="6"/>
                    </a:lnTo>
                    <a:lnTo>
                      <a:pt x="68" y="8"/>
                    </a:lnTo>
                    <a:lnTo>
                      <a:pt x="70" y="10"/>
                    </a:lnTo>
                    <a:lnTo>
                      <a:pt x="72" y="12"/>
                    </a:lnTo>
                    <a:lnTo>
                      <a:pt x="73" y="13"/>
                    </a:lnTo>
                    <a:lnTo>
                      <a:pt x="74" y="12"/>
                    </a:lnTo>
                    <a:lnTo>
                      <a:pt x="75" y="11"/>
                    </a:lnTo>
                    <a:lnTo>
                      <a:pt x="76" y="13"/>
                    </a:lnTo>
                    <a:lnTo>
                      <a:pt x="77" y="13"/>
                    </a:lnTo>
                    <a:lnTo>
                      <a:pt x="80" y="13"/>
                    </a:lnTo>
                    <a:lnTo>
                      <a:pt x="81" y="12"/>
                    </a:lnTo>
                    <a:lnTo>
                      <a:pt x="82" y="14"/>
                    </a:lnTo>
                    <a:lnTo>
                      <a:pt x="85" y="15"/>
                    </a:lnTo>
                    <a:lnTo>
                      <a:pt x="86" y="16"/>
                    </a:lnTo>
                    <a:lnTo>
                      <a:pt x="89" y="16"/>
                    </a:lnTo>
                    <a:lnTo>
                      <a:pt x="89" y="17"/>
                    </a:lnTo>
                    <a:cubicBezTo>
                      <a:pt x="89" y="17"/>
                      <a:pt x="90" y="19"/>
                      <a:pt x="87" y="19"/>
                    </a:cubicBezTo>
                    <a:cubicBezTo>
                      <a:pt x="85" y="19"/>
                      <a:pt x="90" y="23"/>
                      <a:pt x="87" y="23"/>
                    </a:cubicBezTo>
                    <a:cubicBezTo>
                      <a:pt x="87" y="23"/>
                      <a:pt x="86" y="23"/>
                      <a:pt x="86" y="23"/>
                    </a:cubicBezTo>
                    <a:cubicBezTo>
                      <a:pt x="85" y="23"/>
                      <a:pt x="84" y="23"/>
                      <a:pt x="83" y="22"/>
                    </a:cubicBezTo>
                    <a:cubicBezTo>
                      <a:pt x="82" y="23"/>
                      <a:pt x="84" y="28"/>
                      <a:pt x="83" y="28"/>
                    </a:cubicBezTo>
                    <a:cubicBezTo>
                      <a:pt x="82" y="28"/>
                      <a:pt x="78" y="28"/>
                      <a:pt x="78" y="29"/>
                    </a:cubicBezTo>
                    <a:cubicBezTo>
                      <a:pt x="81" y="30"/>
                      <a:pt x="80" y="33"/>
                      <a:pt x="82" y="33"/>
                    </a:cubicBezTo>
                    <a:cubicBezTo>
                      <a:pt x="81" y="34"/>
                      <a:pt x="82" y="34"/>
                      <a:pt x="82" y="35"/>
                    </a:cubicBezTo>
                    <a:cubicBezTo>
                      <a:pt x="82" y="35"/>
                      <a:pt x="82" y="36"/>
                      <a:pt x="81" y="37"/>
                    </a:cubicBezTo>
                    <a:lnTo>
                      <a:pt x="80" y="37"/>
                    </a:lnTo>
                    <a:lnTo>
                      <a:pt x="77" y="35"/>
                    </a:lnTo>
                    <a:lnTo>
                      <a:pt x="74" y="35"/>
                    </a:lnTo>
                    <a:lnTo>
                      <a:pt x="72" y="35"/>
                    </a:lnTo>
                    <a:lnTo>
                      <a:pt x="68" y="35"/>
                    </a:lnTo>
                    <a:lnTo>
                      <a:pt x="66" y="34"/>
                    </a:lnTo>
                    <a:lnTo>
                      <a:pt x="65" y="37"/>
                    </a:lnTo>
                    <a:lnTo>
                      <a:pt x="63" y="35"/>
                    </a:lnTo>
                    <a:lnTo>
                      <a:pt x="61" y="35"/>
                    </a:lnTo>
                    <a:lnTo>
                      <a:pt x="60" y="36"/>
                    </a:lnTo>
                    <a:lnTo>
                      <a:pt x="60" y="37"/>
                    </a:lnTo>
                    <a:lnTo>
                      <a:pt x="58" y="38"/>
                    </a:lnTo>
                    <a:lnTo>
                      <a:pt x="57" y="39"/>
                    </a:lnTo>
                    <a:lnTo>
                      <a:pt x="56" y="40"/>
                    </a:lnTo>
                    <a:lnTo>
                      <a:pt x="55" y="41"/>
                    </a:lnTo>
                    <a:lnTo>
                      <a:pt x="53" y="40"/>
                    </a:lnTo>
                    <a:lnTo>
                      <a:pt x="51" y="40"/>
                    </a:lnTo>
                    <a:lnTo>
                      <a:pt x="50" y="39"/>
                    </a:lnTo>
                    <a:lnTo>
                      <a:pt x="48" y="36"/>
                    </a:lnTo>
                    <a:lnTo>
                      <a:pt x="47" y="34"/>
                    </a:lnTo>
                    <a:lnTo>
                      <a:pt x="45" y="33"/>
                    </a:lnTo>
                    <a:lnTo>
                      <a:pt x="43" y="33"/>
                    </a:lnTo>
                    <a:lnTo>
                      <a:pt x="41" y="33"/>
                    </a:lnTo>
                    <a:lnTo>
                      <a:pt x="38" y="33"/>
                    </a:lnTo>
                    <a:lnTo>
                      <a:pt x="33" y="30"/>
                    </a:lnTo>
                    <a:lnTo>
                      <a:pt x="28" y="28"/>
                    </a:lnTo>
                    <a:lnTo>
                      <a:pt x="24" y="29"/>
                    </a:lnTo>
                    <a:lnTo>
                      <a:pt x="25" y="40"/>
                    </a:lnTo>
                    <a:lnTo>
                      <a:pt x="26" y="40"/>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27" name="Freeform 327"/>
              <p:cNvSpPr>
                <a:spLocks/>
              </p:cNvSpPr>
              <p:nvPr/>
            </p:nvSpPr>
            <p:spPr bwMode="auto">
              <a:xfrm>
                <a:off x="2879" y="1670"/>
                <a:ext cx="43" cy="39"/>
              </a:xfrm>
              <a:custGeom>
                <a:avLst/>
                <a:gdLst>
                  <a:gd name="T0" fmla="*/ 6 w 6"/>
                  <a:gd name="T1" fmla="*/ 1 h 5"/>
                  <a:gd name="T2" fmla="*/ 0 w 6"/>
                  <a:gd name="T3" fmla="*/ 4 h 5"/>
                  <a:gd name="T4" fmla="*/ 0 w 6"/>
                  <a:gd name="T5" fmla="*/ 1 h 5"/>
                  <a:gd name="T6" fmla="*/ 2 w 6"/>
                  <a:gd name="T7" fmla="*/ 1 h 5"/>
                  <a:gd name="T8" fmla="*/ 5 w 6"/>
                  <a:gd name="T9" fmla="*/ 0 h 5"/>
                  <a:gd name="T10" fmla="*/ 6 w 6"/>
                  <a:gd name="T11" fmla="*/ 1 h 5"/>
                  <a:gd name="T12" fmla="*/ 6 w 6"/>
                  <a:gd name="T13" fmla="*/ 1 h 5"/>
                  <a:gd name="T14" fmla="*/ 6 w 6"/>
                  <a:gd name="T15" fmla="*/ 1 h 5"/>
                  <a:gd name="T16" fmla="*/ 6 w 6"/>
                  <a:gd name="T17" fmla="*/ 1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6" y="1"/>
                    </a:moveTo>
                    <a:cubicBezTo>
                      <a:pt x="4" y="2"/>
                      <a:pt x="5" y="5"/>
                      <a:pt x="0" y="4"/>
                    </a:cubicBezTo>
                    <a:cubicBezTo>
                      <a:pt x="0" y="3"/>
                      <a:pt x="0" y="2"/>
                      <a:pt x="0" y="1"/>
                    </a:cubicBezTo>
                    <a:cubicBezTo>
                      <a:pt x="1" y="1"/>
                      <a:pt x="1" y="1"/>
                      <a:pt x="2" y="1"/>
                    </a:cubicBezTo>
                    <a:cubicBezTo>
                      <a:pt x="3" y="1"/>
                      <a:pt x="4" y="1"/>
                      <a:pt x="5" y="0"/>
                    </a:cubicBezTo>
                    <a:cubicBezTo>
                      <a:pt x="6" y="1"/>
                      <a:pt x="6" y="1"/>
                      <a:pt x="6" y="1"/>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28" name="Freeform 328"/>
              <p:cNvSpPr>
                <a:spLocks/>
              </p:cNvSpPr>
              <p:nvPr/>
            </p:nvSpPr>
            <p:spPr bwMode="auto">
              <a:xfrm>
                <a:off x="2871" y="1674"/>
                <a:ext cx="90" cy="86"/>
              </a:xfrm>
              <a:custGeom>
                <a:avLst/>
                <a:gdLst>
                  <a:gd name="T0" fmla="*/ 13 w 13"/>
                  <a:gd name="T1" fmla="*/ 4 h 11"/>
                  <a:gd name="T2" fmla="*/ 12 w 13"/>
                  <a:gd name="T3" fmla="*/ 5 h 11"/>
                  <a:gd name="T4" fmla="*/ 8 w 13"/>
                  <a:gd name="T5" fmla="*/ 4 h 11"/>
                  <a:gd name="T6" fmla="*/ 8 w 13"/>
                  <a:gd name="T7" fmla="*/ 4 h 11"/>
                  <a:gd name="T8" fmla="*/ 6 w 13"/>
                  <a:gd name="T9" fmla="*/ 4 h 11"/>
                  <a:gd name="T10" fmla="*/ 6 w 13"/>
                  <a:gd name="T11" fmla="*/ 4 h 11"/>
                  <a:gd name="T12" fmla="*/ 6 w 13"/>
                  <a:gd name="T13" fmla="*/ 5 h 11"/>
                  <a:gd name="T14" fmla="*/ 6 w 13"/>
                  <a:gd name="T15" fmla="*/ 5 h 11"/>
                  <a:gd name="T16" fmla="*/ 10 w 13"/>
                  <a:gd name="T17" fmla="*/ 11 h 11"/>
                  <a:gd name="T18" fmla="*/ 7 w 13"/>
                  <a:gd name="T19" fmla="*/ 11 h 11"/>
                  <a:gd name="T20" fmla="*/ 5 w 13"/>
                  <a:gd name="T21" fmla="*/ 9 h 11"/>
                  <a:gd name="T22" fmla="*/ 1 w 13"/>
                  <a:gd name="T23" fmla="*/ 4 h 11"/>
                  <a:gd name="T24" fmla="*/ 0 w 13"/>
                  <a:gd name="T25" fmla="*/ 3 h 11"/>
                  <a:gd name="T26" fmla="*/ 7 w 13"/>
                  <a:gd name="T27" fmla="*/ 0 h 11"/>
                  <a:gd name="T28" fmla="*/ 11 w 13"/>
                  <a:gd name="T29" fmla="*/ 2 h 11"/>
                  <a:gd name="T30" fmla="*/ 13 w 13"/>
                  <a:gd name="T31" fmla="*/ 2 h 11"/>
                  <a:gd name="T32" fmla="*/ 13 w 13"/>
                  <a:gd name="T33" fmla="*/ 4 h 11"/>
                  <a:gd name="T34" fmla="*/ 13 w 13"/>
                  <a:gd name="T35" fmla="*/ 4 h 11"/>
                  <a:gd name="T36" fmla="*/ 13 w 13"/>
                  <a:gd name="T37" fmla="*/ 4 h 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
                  <a:gd name="T58" fmla="*/ 0 h 11"/>
                  <a:gd name="T59" fmla="*/ 13 w 13"/>
                  <a:gd name="T60" fmla="*/ 11 h 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 h="11">
                    <a:moveTo>
                      <a:pt x="13" y="4"/>
                    </a:moveTo>
                    <a:lnTo>
                      <a:pt x="12" y="5"/>
                    </a:lnTo>
                    <a:lnTo>
                      <a:pt x="8" y="4"/>
                    </a:lnTo>
                    <a:cubicBezTo>
                      <a:pt x="7" y="4"/>
                      <a:pt x="7" y="4"/>
                      <a:pt x="6" y="4"/>
                    </a:cubicBezTo>
                    <a:lnTo>
                      <a:pt x="6" y="5"/>
                    </a:lnTo>
                    <a:cubicBezTo>
                      <a:pt x="7" y="8"/>
                      <a:pt x="9" y="8"/>
                      <a:pt x="10" y="11"/>
                    </a:cubicBezTo>
                    <a:cubicBezTo>
                      <a:pt x="9" y="11"/>
                      <a:pt x="8" y="11"/>
                      <a:pt x="7" y="11"/>
                    </a:cubicBezTo>
                    <a:cubicBezTo>
                      <a:pt x="6" y="10"/>
                      <a:pt x="6" y="9"/>
                      <a:pt x="5" y="9"/>
                    </a:cubicBezTo>
                    <a:cubicBezTo>
                      <a:pt x="4" y="7"/>
                      <a:pt x="3" y="4"/>
                      <a:pt x="1" y="4"/>
                    </a:cubicBezTo>
                    <a:cubicBezTo>
                      <a:pt x="1" y="4"/>
                      <a:pt x="0" y="3"/>
                      <a:pt x="0" y="3"/>
                    </a:cubicBezTo>
                    <a:cubicBezTo>
                      <a:pt x="6" y="4"/>
                      <a:pt x="5" y="1"/>
                      <a:pt x="7" y="0"/>
                    </a:cubicBezTo>
                    <a:cubicBezTo>
                      <a:pt x="8" y="1"/>
                      <a:pt x="10" y="2"/>
                      <a:pt x="11" y="2"/>
                    </a:cubicBezTo>
                    <a:cubicBezTo>
                      <a:pt x="12" y="2"/>
                      <a:pt x="12" y="2"/>
                      <a:pt x="13" y="2"/>
                    </a:cubicBezTo>
                    <a:cubicBezTo>
                      <a:pt x="13" y="4"/>
                      <a:pt x="13" y="2"/>
                      <a:pt x="13" y="4"/>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29" name="Freeform 329"/>
              <p:cNvSpPr>
                <a:spLocks/>
              </p:cNvSpPr>
              <p:nvPr/>
            </p:nvSpPr>
            <p:spPr bwMode="auto">
              <a:xfrm>
                <a:off x="2910" y="1709"/>
                <a:ext cx="59" cy="59"/>
              </a:xfrm>
              <a:custGeom>
                <a:avLst/>
                <a:gdLst>
                  <a:gd name="T0" fmla="*/ 4 w 8"/>
                  <a:gd name="T1" fmla="*/ 7 h 8"/>
                  <a:gd name="T2" fmla="*/ 0 w 8"/>
                  <a:gd name="T3" fmla="*/ 1 h 8"/>
                  <a:gd name="T4" fmla="*/ 0 w 8"/>
                  <a:gd name="T5" fmla="*/ 1 h 8"/>
                  <a:gd name="T6" fmla="*/ 0 w 8"/>
                  <a:gd name="T7" fmla="*/ 0 h 8"/>
                  <a:gd name="T8" fmla="*/ 0 w 8"/>
                  <a:gd name="T9" fmla="*/ 0 h 8"/>
                  <a:gd name="T10" fmla="*/ 2 w 8"/>
                  <a:gd name="T11" fmla="*/ 0 h 8"/>
                  <a:gd name="T12" fmla="*/ 2 w 8"/>
                  <a:gd name="T13" fmla="*/ 0 h 8"/>
                  <a:gd name="T14" fmla="*/ 6 w 8"/>
                  <a:gd name="T15" fmla="*/ 0 h 8"/>
                  <a:gd name="T16" fmla="*/ 8 w 8"/>
                  <a:gd name="T17" fmla="*/ 4 h 8"/>
                  <a:gd name="T18" fmla="*/ 8 w 8"/>
                  <a:gd name="T19" fmla="*/ 4 h 8"/>
                  <a:gd name="T20" fmla="*/ 6 w 8"/>
                  <a:gd name="T21" fmla="*/ 8 h 8"/>
                  <a:gd name="T22" fmla="*/ 6 w 8"/>
                  <a:gd name="T23" fmla="*/ 8 h 8"/>
                  <a:gd name="T24" fmla="*/ 4 w 8"/>
                  <a:gd name="T25" fmla="*/ 7 h 8"/>
                  <a:gd name="T26" fmla="*/ 4 w 8"/>
                  <a:gd name="T27" fmla="*/ 7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4" y="7"/>
                    </a:moveTo>
                    <a:cubicBezTo>
                      <a:pt x="3" y="4"/>
                      <a:pt x="1" y="4"/>
                      <a:pt x="0" y="1"/>
                    </a:cubicBezTo>
                    <a:lnTo>
                      <a:pt x="0" y="0"/>
                    </a:lnTo>
                    <a:cubicBezTo>
                      <a:pt x="1" y="0"/>
                      <a:pt x="1" y="0"/>
                      <a:pt x="2" y="0"/>
                    </a:cubicBezTo>
                    <a:lnTo>
                      <a:pt x="6" y="0"/>
                    </a:lnTo>
                    <a:lnTo>
                      <a:pt x="8" y="4"/>
                    </a:lnTo>
                    <a:cubicBezTo>
                      <a:pt x="7" y="6"/>
                      <a:pt x="6" y="6"/>
                      <a:pt x="6" y="8"/>
                    </a:cubicBezTo>
                    <a:lnTo>
                      <a:pt x="4" y="7"/>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30" name="Freeform 330"/>
              <p:cNvSpPr>
                <a:spLocks/>
              </p:cNvSpPr>
              <p:nvPr/>
            </p:nvSpPr>
            <p:spPr bwMode="auto">
              <a:xfrm>
                <a:off x="2957" y="1685"/>
                <a:ext cx="78" cy="106"/>
              </a:xfrm>
              <a:custGeom>
                <a:avLst/>
                <a:gdLst>
                  <a:gd name="T0" fmla="*/ 1 w 11"/>
                  <a:gd name="T1" fmla="*/ 3 h 14"/>
                  <a:gd name="T2" fmla="*/ 1 w 11"/>
                  <a:gd name="T3" fmla="*/ 1 h 14"/>
                  <a:gd name="T4" fmla="*/ 4 w 11"/>
                  <a:gd name="T5" fmla="*/ 0 h 14"/>
                  <a:gd name="T6" fmla="*/ 4 w 11"/>
                  <a:gd name="T7" fmla="*/ 0 h 14"/>
                  <a:gd name="T8" fmla="*/ 5 w 11"/>
                  <a:gd name="T9" fmla="*/ 1 h 14"/>
                  <a:gd name="T10" fmla="*/ 5 w 11"/>
                  <a:gd name="T11" fmla="*/ 1 h 14"/>
                  <a:gd name="T12" fmla="*/ 9 w 11"/>
                  <a:gd name="T13" fmla="*/ 6 h 14"/>
                  <a:gd name="T14" fmla="*/ 10 w 11"/>
                  <a:gd name="T15" fmla="*/ 6 h 14"/>
                  <a:gd name="T16" fmla="*/ 11 w 11"/>
                  <a:gd name="T17" fmla="*/ 9 h 14"/>
                  <a:gd name="T18" fmla="*/ 10 w 11"/>
                  <a:gd name="T19" fmla="*/ 10 h 14"/>
                  <a:gd name="T20" fmla="*/ 5 w 11"/>
                  <a:gd name="T21" fmla="*/ 13 h 14"/>
                  <a:gd name="T22" fmla="*/ 3 w 11"/>
                  <a:gd name="T23" fmla="*/ 11 h 14"/>
                  <a:gd name="T24" fmla="*/ 1 w 11"/>
                  <a:gd name="T25" fmla="*/ 14 h 14"/>
                  <a:gd name="T26" fmla="*/ 0 w 11"/>
                  <a:gd name="T27" fmla="*/ 11 h 14"/>
                  <a:gd name="T28" fmla="*/ 2 w 11"/>
                  <a:gd name="T29" fmla="*/ 7 h 14"/>
                  <a:gd name="T30" fmla="*/ 2 w 11"/>
                  <a:gd name="T31" fmla="*/ 7 h 14"/>
                  <a:gd name="T32" fmla="*/ 0 w 11"/>
                  <a:gd name="T33" fmla="*/ 3 h 14"/>
                  <a:gd name="T34" fmla="*/ 1 w 11"/>
                  <a:gd name="T35" fmla="*/ 3 h 14"/>
                  <a:gd name="T36" fmla="*/ 1 w 11"/>
                  <a:gd name="T37" fmla="*/ 3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
                  <a:gd name="T58" fmla="*/ 0 h 14"/>
                  <a:gd name="T59" fmla="*/ 11 w 11"/>
                  <a:gd name="T60" fmla="*/ 14 h 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 h="14">
                    <a:moveTo>
                      <a:pt x="1" y="3"/>
                    </a:moveTo>
                    <a:cubicBezTo>
                      <a:pt x="1" y="1"/>
                      <a:pt x="1" y="3"/>
                      <a:pt x="1" y="1"/>
                    </a:cubicBezTo>
                    <a:cubicBezTo>
                      <a:pt x="2" y="1"/>
                      <a:pt x="3" y="0"/>
                      <a:pt x="4" y="0"/>
                    </a:cubicBezTo>
                    <a:lnTo>
                      <a:pt x="5" y="1"/>
                    </a:lnTo>
                    <a:cubicBezTo>
                      <a:pt x="6" y="4"/>
                      <a:pt x="8" y="4"/>
                      <a:pt x="9" y="6"/>
                    </a:cubicBezTo>
                    <a:cubicBezTo>
                      <a:pt x="10" y="6"/>
                      <a:pt x="10" y="6"/>
                      <a:pt x="10" y="6"/>
                    </a:cubicBezTo>
                    <a:cubicBezTo>
                      <a:pt x="9" y="7"/>
                      <a:pt x="11" y="7"/>
                      <a:pt x="11" y="9"/>
                    </a:cubicBezTo>
                    <a:cubicBezTo>
                      <a:pt x="11" y="10"/>
                      <a:pt x="10" y="10"/>
                      <a:pt x="10" y="10"/>
                    </a:cubicBezTo>
                    <a:cubicBezTo>
                      <a:pt x="8" y="11"/>
                      <a:pt x="7" y="12"/>
                      <a:pt x="5" y="13"/>
                    </a:cubicBezTo>
                    <a:cubicBezTo>
                      <a:pt x="4" y="12"/>
                      <a:pt x="3" y="11"/>
                      <a:pt x="3" y="11"/>
                    </a:cubicBezTo>
                    <a:cubicBezTo>
                      <a:pt x="1" y="11"/>
                      <a:pt x="3" y="12"/>
                      <a:pt x="1" y="14"/>
                    </a:cubicBezTo>
                    <a:cubicBezTo>
                      <a:pt x="1" y="12"/>
                      <a:pt x="1" y="11"/>
                      <a:pt x="0" y="11"/>
                    </a:cubicBezTo>
                    <a:cubicBezTo>
                      <a:pt x="0" y="9"/>
                      <a:pt x="1" y="9"/>
                      <a:pt x="2" y="7"/>
                    </a:cubicBezTo>
                    <a:lnTo>
                      <a:pt x="0" y="3"/>
                    </a:lnTo>
                    <a:lnTo>
                      <a:pt x="1" y="3"/>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31" name="Freeform 331"/>
              <p:cNvSpPr>
                <a:spLocks/>
              </p:cNvSpPr>
              <p:nvPr/>
            </p:nvSpPr>
            <p:spPr bwMode="auto">
              <a:xfrm>
                <a:off x="2992" y="1760"/>
                <a:ext cx="51" cy="47"/>
              </a:xfrm>
              <a:custGeom>
                <a:avLst/>
                <a:gdLst>
                  <a:gd name="T0" fmla="*/ 5 w 7"/>
                  <a:gd name="T1" fmla="*/ 0 h 6"/>
                  <a:gd name="T2" fmla="*/ 6 w 7"/>
                  <a:gd name="T3" fmla="*/ 2 h 6"/>
                  <a:gd name="T4" fmla="*/ 7 w 7"/>
                  <a:gd name="T5" fmla="*/ 4 h 6"/>
                  <a:gd name="T6" fmla="*/ 2 w 7"/>
                  <a:gd name="T7" fmla="*/ 6 h 6"/>
                  <a:gd name="T8" fmla="*/ 0 w 7"/>
                  <a:gd name="T9" fmla="*/ 3 h 6"/>
                  <a:gd name="T10" fmla="*/ 5 w 7"/>
                  <a:gd name="T11" fmla="*/ 0 h 6"/>
                  <a:gd name="T12" fmla="*/ 5 w 7"/>
                  <a:gd name="T13" fmla="*/ 0 h 6"/>
                  <a:gd name="T14" fmla="*/ 5 w 7"/>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6"/>
                  <a:gd name="T26" fmla="*/ 7 w 7"/>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6">
                    <a:moveTo>
                      <a:pt x="5" y="0"/>
                    </a:moveTo>
                    <a:cubicBezTo>
                      <a:pt x="5" y="1"/>
                      <a:pt x="5" y="2"/>
                      <a:pt x="6" y="2"/>
                    </a:cubicBezTo>
                    <a:cubicBezTo>
                      <a:pt x="6" y="2"/>
                      <a:pt x="7" y="3"/>
                      <a:pt x="7" y="4"/>
                    </a:cubicBezTo>
                    <a:cubicBezTo>
                      <a:pt x="5" y="5"/>
                      <a:pt x="3" y="6"/>
                      <a:pt x="2" y="6"/>
                    </a:cubicBezTo>
                    <a:cubicBezTo>
                      <a:pt x="1" y="5"/>
                      <a:pt x="0" y="4"/>
                      <a:pt x="0" y="3"/>
                    </a:cubicBezTo>
                    <a:cubicBezTo>
                      <a:pt x="0" y="3"/>
                      <a:pt x="3" y="1"/>
                      <a:pt x="5" y="0"/>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32" name="Freeform 332"/>
              <p:cNvSpPr>
                <a:spLocks/>
              </p:cNvSpPr>
              <p:nvPr/>
            </p:nvSpPr>
            <p:spPr bwMode="auto">
              <a:xfrm>
                <a:off x="3051" y="2194"/>
                <a:ext cx="301" cy="427"/>
              </a:xfrm>
              <a:custGeom>
                <a:avLst/>
                <a:gdLst>
                  <a:gd name="T0" fmla="*/ 31 w 42"/>
                  <a:gd name="T1" fmla="*/ 1 h 56"/>
                  <a:gd name="T2" fmla="*/ 33 w 42"/>
                  <a:gd name="T3" fmla="*/ 0 h 56"/>
                  <a:gd name="T4" fmla="*/ 36 w 42"/>
                  <a:gd name="T5" fmla="*/ 1 h 56"/>
                  <a:gd name="T6" fmla="*/ 36 w 42"/>
                  <a:gd name="T7" fmla="*/ 2 h 56"/>
                  <a:gd name="T8" fmla="*/ 37 w 42"/>
                  <a:gd name="T9" fmla="*/ 6 h 56"/>
                  <a:gd name="T10" fmla="*/ 42 w 42"/>
                  <a:gd name="T11" fmla="*/ 14 h 56"/>
                  <a:gd name="T12" fmla="*/ 38 w 42"/>
                  <a:gd name="T13" fmla="*/ 21 h 56"/>
                  <a:gd name="T14" fmla="*/ 38 w 42"/>
                  <a:gd name="T15" fmla="*/ 21 h 56"/>
                  <a:gd name="T16" fmla="*/ 37 w 42"/>
                  <a:gd name="T17" fmla="*/ 29 h 56"/>
                  <a:gd name="T18" fmla="*/ 37 w 42"/>
                  <a:gd name="T19" fmla="*/ 29 h 56"/>
                  <a:gd name="T20" fmla="*/ 34 w 42"/>
                  <a:gd name="T21" fmla="*/ 34 h 56"/>
                  <a:gd name="T22" fmla="*/ 31 w 42"/>
                  <a:gd name="T23" fmla="*/ 41 h 56"/>
                  <a:gd name="T24" fmla="*/ 31 w 42"/>
                  <a:gd name="T25" fmla="*/ 44 h 56"/>
                  <a:gd name="T26" fmla="*/ 33 w 42"/>
                  <a:gd name="T27" fmla="*/ 47 h 56"/>
                  <a:gd name="T28" fmla="*/ 36 w 42"/>
                  <a:gd name="T29" fmla="*/ 50 h 56"/>
                  <a:gd name="T30" fmla="*/ 35 w 42"/>
                  <a:gd name="T31" fmla="*/ 53 h 56"/>
                  <a:gd name="T32" fmla="*/ 32 w 42"/>
                  <a:gd name="T33" fmla="*/ 53 h 56"/>
                  <a:gd name="T34" fmla="*/ 32 w 42"/>
                  <a:gd name="T35" fmla="*/ 54 h 56"/>
                  <a:gd name="T36" fmla="*/ 29 w 42"/>
                  <a:gd name="T37" fmla="*/ 55 h 56"/>
                  <a:gd name="T38" fmla="*/ 24 w 42"/>
                  <a:gd name="T39" fmla="*/ 55 h 56"/>
                  <a:gd name="T40" fmla="*/ 20 w 42"/>
                  <a:gd name="T41" fmla="*/ 53 h 56"/>
                  <a:gd name="T42" fmla="*/ 13 w 42"/>
                  <a:gd name="T43" fmla="*/ 50 h 56"/>
                  <a:gd name="T44" fmla="*/ 9 w 42"/>
                  <a:gd name="T45" fmla="*/ 43 h 56"/>
                  <a:gd name="T46" fmla="*/ 5 w 42"/>
                  <a:gd name="T47" fmla="*/ 38 h 56"/>
                  <a:gd name="T48" fmla="*/ 3 w 42"/>
                  <a:gd name="T49" fmla="*/ 35 h 56"/>
                  <a:gd name="T50" fmla="*/ 0 w 42"/>
                  <a:gd name="T51" fmla="*/ 29 h 56"/>
                  <a:gd name="T52" fmla="*/ 1 w 42"/>
                  <a:gd name="T53" fmla="*/ 25 h 56"/>
                  <a:gd name="T54" fmla="*/ 5 w 42"/>
                  <a:gd name="T55" fmla="*/ 21 h 56"/>
                  <a:gd name="T56" fmla="*/ 5 w 42"/>
                  <a:gd name="T57" fmla="*/ 21 h 56"/>
                  <a:gd name="T58" fmla="*/ 5 w 42"/>
                  <a:gd name="T59" fmla="*/ 10 h 56"/>
                  <a:gd name="T60" fmla="*/ 5 w 42"/>
                  <a:gd name="T61" fmla="*/ 10 h 56"/>
                  <a:gd name="T62" fmla="*/ 5 w 42"/>
                  <a:gd name="T63" fmla="*/ 8 h 56"/>
                  <a:gd name="T64" fmla="*/ 7 w 42"/>
                  <a:gd name="T65" fmla="*/ 5 h 56"/>
                  <a:gd name="T66" fmla="*/ 7 w 42"/>
                  <a:gd name="T67" fmla="*/ 3 h 56"/>
                  <a:gd name="T68" fmla="*/ 7 w 42"/>
                  <a:gd name="T69" fmla="*/ 3 h 56"/>
                  <a:gd name="T70" fmla="*/ 29 w 42"/>
                  <a:gd name="T71" fmla="*/ 3 h 56"/>
                  <a:gd name="T72" fmla="*/ 29 w 42"/>
                  <a:gd name="T73" fmla="*/ 3 h 56"/>
                  <a:gd name="T74" fmla="*/ 31 w 42"/>
                  <a:gd name="T75" fmla="*/ 1 h 56"/>
                  <a:gd name="T76" fmla="*/ 31 w 42"/>
                  <a:gd name="T77" fmla="*/ 1 h 56"/>
                  <a:gd name="T78" fmla="*/ 31 w 42"/>
                  <a:gd name="T79" fmla="*/ 1 h 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
                  <a:gd name="T121" fmla="*/ 0 h 56"/>
                  <a:gd name="T122" fmla="*/ 42 w 42"/>
                  <a:gd name="T123" fmla="*/ 56 h 5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 h="56">
                    <a:moveTo>
                      <a:pt x="31" y="1"/>
                    </a:moveTo>
                    <a:cubicBezTo>
                      <a:pt x="31" y="1"/>
                      <a:pt x="33" y="0"/>
                      <a:pt x="33" y="0"/>
                    </a:cubicBezTo>
                    <a:cubicBezTo>
                      <a:pt x="34" y="1"/>
                      <a:pt x="34" y="1"/>
                      <a:pt x="36" y="1"/>
                    </a:cubicBezTo>
                    <a:cubicBezTo>
                      <a:pt x="36" y="2"/>
                      <a:pt x="36" y="2"/>
                      <a:pt x="36" y="2"/>
                    </a:cubicBezTo>
                    <a:cubicBezTo>
                      <a:pt x="36" y="4"/>
                      <a:pt x="37" y="5"/>
                      <a:pt x="37" y="6"/>
                    </a:cubicBezTo>
                    <a:cubicBezTo>
                      <a:pt x="37" y="9"/>
                      <a:pt x="36" y="12"/>
                      <a:pt x="42" y="14"/>
                    </a:cubicBezTo>
                    <a:cubicBezTo>
                      <a:pt x="40" y="16"/>
                      <a:pt x="37" y="18"/>
                      <a:pt x="38" y="21"/>
                    </a:cubicBezTo>
                    <a:lnTo>
                      <a:pt x="37" y="29"/>
                    </a:lnTo>
                    <a:cubicBezTo>
                      <a:pt x="36" y="30"/>
                      <a:pt x="34" y="30"/>
                      <a:pt x="34" y="34"/>
                    </a:cubicBezTo>
                    <a:cubicBezTo>
                      <a:pt x="34" y="34"/>
                      <a:pt x="32" y="33"/>
                      <a:pt x="31" y="41"/>
                    </a:cubicBezTo>
                    <a:cubicBezTo>
                      <a:pt x="29" y="41"/>
                      <a:pt x="28" y="45"/>
                      <a:pt x="31" y="44"/>
                    </a:cubicBezTo>
                    <a:cubicBezTo>
                      <a:pt x="31" y="45"/>
                      <a:pt x="33" y="45"/>
                      <a:pt x="33" y="47"/>
                    </a:cubicBezTo>
                    <a:cubicBezTo>
                      <a:pt x="34" y="48"/>
                      <a:pt x="34" y="50"/>
                      <a:pt x="36" y="50"/>
                    </a:cubicBezTo>
                    <a:cubicBezTo>
                      <a:pt x="36" y="51"/>
                      <a:pt x="36" y="51"/>
                      <a:pt x="35" y="53"/>
                    </a:cubicBezTo>
                    <a:cubicBezTo>
                      <a:pt x="34" y="53"/>
                      <a:pt x="33" y="53"/>
                      <a:pt x="32" y="53"/>
                    </a:cubicBezTo>
                    <a:cubicBezTo>
                      <a:pt x="32" y="53"/>
                      <a:pt x="32" y="54"/>
                      <a:pt x="32" y="54"/>
                    </a:cubicBezTo>
                    <a:cubicBezTo>
                      <a:pt x="32" y="54"/>
                      <a:pt x="30" y="55"/>
                      <a:pt x="29" y="55"/>
                    </a:cubicBezTo>
                    <a:cubicBezTo>
                      <a:pt x="28" y="55"/>
                      <a:pt x="26" y="56"/>
                      <a:pt x="24" y="55"/>
                    </a:cubicBezTo>
                    <a:cubicBezTo>
                      <a:pt x="23" y="55"/>
                      <a:pt x="21" y="53"/>
                      <a:pt x="20" y="53"/>
                    </a:cubicBezTo>
                    <a:cubicBezTo>
                      <a:pt x="18" y="53"/>
                      <a:pt x="12" y="54"/>
                      <a:pt x="13" y="50"/>
                    </a:cubicBezTo>
                    <a:cubicBezTo>
                      <a:pt x="12" y="47"/>
                      <a:pt x="9" y="47"/>
                      <a:pt x="9" y="43"/>
                    </a:cubicBezTo>
                    <a:cubicBezTo>
                      <a:pt x="5" y="43"/>
                      <a:pt x="6" y="41"/>
                      <a:pt x="5" y="38"/>
                    </a:cubicBezTo>
                    <a:cubicBezTo>
                      <a:pt x="4" y="37"/>
                      <a:pt x="3" y="36"/>
                      <a:pt x="3" y="35"/>
                    </a:cubicBezTo>
                    <a:cubicBezTo>
                      <a:pt x="2" y="33"/>
                      <a:pt x="1" y="30"/>
                      <a:pt x="0" y="29"/>
                    </a:cubicBezTo>
                    <a:cubicBezTo>
                      <a:pt x="1" y="28"/>
                      <a:pt x="1" y="27"/>
                      <a:pt x="1" y="25"/>
                    </a:cubicBezTo>
                    <a:cubicBezTo>
                      <a:pt x="2" y="23"/>
                      <a:pt x="4" y="21"/>
                      <a:pt x="5" y="21"/>
                    </a:cubicBezTo>
                    <a:lnTo>
                      <a:pt x="5" y="10"/>
                    </a:lnTo>
                    <a:cubicBezTo>
                      <a:pt x="5" y="10"/>
                      <a:pt x="5" y="9"/>
                      <a:pt x="5" y="8"/>
                    </a:cubicBezTo>
                    <a:cubicBezTo>
                      <a:pt x="8" y="8"/>
                      <a:pt x="7" y="7"/>
                      <a:pt x="7" y="5"/>
                    </a:cubicBezTo>
                    <a:cubicBezTo>
                      <a:pt x="7" y="4"/>
                      <a:pt x="7" y="4"/>
                      <a:pt x="7" y="3"/>
                    </a:cubicBezTo>
                    <a:lnTo>
                      <a:pt x="29" y="3"/>
                    </a:lnTo>
                    <a:cubicBezTo>
                      <a:pt x="30" y="4"/>
                      <a:pt x="31" y="1"/>
                      <a:pt x="31" y="1"/>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33" name="Freeform 333"/>
              <p:cNvSpPr>
                <a:spLocks/>
              </p:cNvSpPr>
              <p:nvPr/>
            </p:nvSpPr>
            <p:spPr bwMode="auto">
              <a:xfrm>
                <a:off x="3403" y="2429"/>
                <a:ext cx="176" cy="301"/>
              </a:xfrm>
              <a:custGeom>
                <a:avLst/>
                <a:gdLst>
                  <a:gd name="T0" fmla="*/ 4 w 25"/>
                  <a:gd name="T1" fmla="*/ 3 h 39"/>
                  <a:gd name="T2" fmla="*/ 6 w 25"/>
                  <a:gd name="T3" fmla="*/ 2 h 39"/>
                  <a:gd name="T4" fmla="*/ 8 w 25"/>
                  <a:gd name="T5" fmla="*/ 4 h 39"/>
                  <a:gd name="T6" fmla="*/ 13 w 25"/>
                  <a:gd name="T7" fmla="*/ 4 h 39"/>
                  <a:gd name="T8" fmla="*/ 14 w 25"/>
                  <a:gd name="T9" fmla="*/ 3 h 39"/>
                  <a:gd name="T10" fmla="*/ 24 w 25"/>
                  <a:gd name="T11" fmla="*/ 0 h 39"/>
                  <a:gd name="T12" fmla="*/ 25 w 25"/>
                  <a:gd name="T13" fmla="*/ 3 h 39"/>
                  <a:gd name="T14" fmla="*/ 19 w 25"/>
                  <a:gd name="T15" fmla="*/ 18 h 39"/>
                  <a:gd name="T16" fmla="*/ 14 w 25"/>
                  <a:gd name="T17" fmla="*/ 26 h 39"/>
                  <a:gd name="T18" fmla="*/ 7 w 25"/>
                  <a:gd name="T19" fmla="*/ 33 h 39"/>
                  <a:gd name="T20" fmla="*/ 4 w 25"/>
                  <a:gd name="T21" fmla="*/ 35 h 39"/>
                  <a:gd name="T22" fmla="*/ 1 w 25"/>
                  <a:gd name="T23" fmla="*/ 39 h 39"/>
                  <a:gd name="T24" fmla="*/ 1 w 25"/>
                  <a:gd name="T25" fmla="*/ 39 h 39"/>
                  <a:gd name="T26" fmla="*/ 1 w 25"/>
                  <a:gd name="T27" fmla="*/ 27 h 39"/>
                  <a:gd name="T28" fmla="*/ 1 w 25"/>
                  <a:gd name="T29" fmla="*/ 27 h 39"/>
                  <a:gd name="T30" fmla="*/ 2 w 25"/>
                  <a:gd name="T31" fmla="*/ 24 h 39"/>
                  <a:gd name="T32" fmla="*/ 5 w 25"/>
                  <a:gd name="T33" fmla="*/ 23 h 39"/>
                  <a:gd name="T34" fmla="*/ 7 w 25"/>
                  <a:gd name="T35" fmla="*/ 21 h 39"/>
                  <a:gd name="T36" fmla="*/ 10 w 25"/>
                  <a:gd name="T37" fmla="*/ 21 h 39"/>
                  <a:gd name="T38" fmla="*/ 12 w 25"/>
                  <a:gd name="T39" fmla="*/ 19 h 39"/>
                  <a:gd name="T40" fmla="*/ 17 w 25"/>
                  <a:gd name="T41" fmla="*/ 12 h 39"/>
                  <a:gd name="T42" fmla="*/ 9 w 25"/>
                  <a:gd name="T43" fmla="*/ 10 h 39"/>
                  <a:gd name="T44" fmla="*/ 4 w 25"/>
                  <a:gd name="T45" fmla="*/ 4 h 39"/>
                  <a:gd name="T46" fmla="*/ 4 w 25"/>
                  <a:gd name="T47" fmla="*/ 3 h 39"/>
                  <a:gd name="T48" fmla="*/ 4 w 25"/>
                  <a:gd name="T49" fmla="*/ 3 h 39"/>
                  <a:gd name="T50" fmla="*/ 4 w 25"/>
                  <a:gd name="T51" fmla="*/ 3 h 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
                  <a:gd name="T79" fmla="*/ 0 h 39"/>
                  <a:gd name="T80" fmla="*/ 25 w 25"/>
                  <a:gd name="T81" fmla="*/ 39 h 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 h="39">
                    <a:moveTo>
                      <a:pt x="4" y="3"/>
                    </a:moveTo>
                    <a:cubicBezTo>
                      <a:pt x="4" y="3"/>
                      <a:pt x="5" y="2"/>
                      <a:pt x="6" y="2"/>
                    </a:cubicBezTo>
                    <a:cubicBezTo>
                      <a:pt x="6" y="3"/>
                      <a:pt x="7" y="4"/>
                      <a:pt x="8" y="4"/>
                    </a:cubicBezTo>
                    <a:cubicBezTo>
                      <a:pt x="10" y="4"/>
                      <a:pt x="12" y="4"/>
                      <a:pt x="13" y="4"/>
                    </a:cubicBezTo>
                    <a:cubicBezTo>
                      <a:pt x="14" y="4"/>
                      <a:pt x="14" y="3"/>
                      <a:pt x="14" y="3"/>
                    </a:cubicBezTo>
                    <a:cubicBezTo>
                      <a:pt x="16" y="3"/>
                      <a:pt x="22" y="2"/>
                      <a:pt x="24" y="0"/>
                    </a:cubicBezTo>
                    <a:cubicBezTo>
                      <a:pt x="24" y="1"/>
                      <a:pt x="25" y="2"/>
                      <a:pt x="25" y="3"/>
                    </a:cubicBezTo>
                    <a:cubicBezTo>
                      <a:pt x="25" y="9"/>
                      <a:pt x="21" y="13"/>
                      <a:pt x="19" y="18"/>
                    </a:cubicBezTo>
                    <a:cubicBezTo>
                      <a:pt x="18" y="21"/>
                      <a:pt x="16" y="24"/>
                      <a:pt x="14" y="26"/>
                    </a:cubicBezTo>
                    <a:cubicBezTo>
                      <a:pt x="12" y="28"/>
                      <a:pt x="8" y="30"/>
                      <a:pt x="7" y="33"/>
                    </a:cubicBezTo>
                    <a:cubicBezTo>
                      <a:pt x="6" y="34"/>
                      <a:pt x="4" y="34"/>
                      <a:pt x="4" y="35"/>
                    </a:cubicBezTo>
                    <a:cubicBezTo>
                      <a:pt x="2" y="36"/>
                      <a:pt x="2" y="38"/>
                      <a:pt x="1" y="39"/>
                    </a:cubicBezTo>
                    <a:lnTo>
                      <a:pt x="1" y="27"/>
                    </a:lnTo>
                    <a:cubicBezTo>
                      <a:pt x="0" y="26"/>
                      <a:pt x="2" y="25"/>
                      <a:pt x="2" y="24"/>
                    </a:cubicBezTo>
                    <a:cubicBezTo>
                      <a:pt x="3" y="23"/>
                      <a:pt x="4" y="23"/>
                      <a:pt x="5" y="23"/>
                    </a:cubicBezTo>
                    <a:cubicBezTo>
                      <a:pt x="6" y="23"/>
                      <a:pt x="6" y="21"/>
                      <a:pt x="7" y="21"/>
                    </a:cubicBezTo>
                    <a:cubicBezTo>
                      <a:pt x="9" y="20"/>
                      <a:pt x="8" y="21"/>
                      <a:pt x="10" y="21"/>
                    </a:cubicBezTo>
                    <a:cubicBezTo>
                      <a:pt x="11" y="20"/>
                      <a:pt x="12" y="19"/>
                      <a:pt x="12" y="19"/>
                    </a:cubicBezTo>
                    <a:cubicBezTo>
                      <a:pt x="12" y="17"/>
                      <a:pt x="16" y="14"/>
                      <a:pt x="17" y="12"/>
                    </a:cubicBezTo>
                    <a:cubicBezTo>
                      <a:pt x="13" y="11"/>
                      <a:pt x="12" y="11"/>
                      <a:pt x="9" y="10"/>
                    </a:cubicBezTo>
                    <a:cubicBezTo>
                      <a:pt x="8" y="9"/>
                      <a:pt x="4" y="7"/>
                      <a:pt x="4" y="4"/>
                    </a:cubicBezTo>
                    <a:cubicBezTo>
                      <a:pt x="2" y="5"/>
                      <a:pt x="4" y="3"/>
                      <a:pt x="4" y="3"/>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34" name="Freeform 334"/>
              <p:cNvSpPr>
                <a:spLocks/>
              </p:cNvSpPr>
              <p:nvPr/>
            </p:nvSpPr>
            <p:spPr bwMode="auto">
              <a:xfrm>
                <a:off x="3407" y="2421"/>
                <a:ext cx="31" cy="43"/>
              </a:xfrm>
              <a:custGeom>
                <a:avLst/>
                <a:gdLst>
                  <a:gd name="T0" fmla="*/ 3 w 4"/>
                  <a:gd name="T1" fmla="*/ 0 h 5"/>
                  <a:gd name="T2" fmla="*/ 1 w 4"/>
                  <a:gd name="T3" fmla="*/ 0 h 5"/>
                  <a:gd name="T4" fmla="*/ 0 w 4"/>
                  <a:gd name="T5" fmla="*/ 3 h 5"/>
                  <a:gd name="T6" fmla="*/ 3 w 4"/>
                  <a:gd name="T7" fmla="*/ 4 h 5"/>
                  <a:gd name="T8" fmla="*/ 3 w 4"/>
                  <a:gd name="T9" fmla="*/ 4 h 5"/>
                  <a:gd name="T10" fmla="*/ 4 w 4"/>
                  <a:gd name="T11" fmla="*/ 3 h 5"/>
                  <a:gd name="T12" fmla="*/ 3 w 4"/>
                  <a:gd name="T13" fmla="*/ 0 h 5"/>
                  <a:gd name="T14" fmla="*/ 3 w 4"/>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5"/>
                  <a:gd name="T26" fmla="*/ 4 w 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5">
                    <a:moveTo>
                      <a:pt x="3" y="0"/>
                    </a:moveTo>
                    <a:cubicBezTo>
                      <a:pt x="3" y="0"/>
                      <a:pt x="1" y="0"/>
                      <a:pt x="1" y="0"/>
                    </a:cubicBezTo>
                    <a:cubicBezTo>
                      <a:pt x="0" y="0"/>
                      <a:pt x="0" y="2"/>
                      <a:pt x="0" y="3"/>
                    </a:cubicBezTo>
                    <a:cubicBezTo>
                      <a:pt x="0" y="5"/>
                      <a:pt x="2" y="4"/>
                      <a:pt x="3" y="4"/>
                    </a:cubicBezTo>
                    <a:lnTo>
                      <a:pt x="4" y="3"/>
                    </a:lnTo>
                    <a:lnTo>
                      <a:pt x="3" y="0"/>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35" name="Freeform 335"/>
              <p:cNvSpPr>
                <a:spLocks/>
              </p:cNvSpPr>
              <p:nvPr/>
            </p:nvSpPr>
            <p:spPr bwMode="auto">
              <a:xfrm>
                <a:off x="3250" y="2355"/>
                <a:ext cx="282" cy="266"/>
              </a:xfrm>
              <a:custGeom>
                <a:avLst/>
                <a:gdLst>
                  <a:gd name="T0" fmla="*/ 9 w 39"/>
                  <a:gd name="T1" fmla="*/ 2 h 35"/>
                  <a:gd name="T2" fmla="*/ 10 w 39"/>
                  <a:gd name="T3" fmla="*/ 2 h 35"/>
                  <a:gd name="T4" fmla="*/ 12 w 39"/>
                  <a:gd name="T5" fmla="*/ 1 h 35"/>
                  <a:gd name="T6" fmla="*/ 12 w 39"/>
                  <a:gd name="T7" fmla="*/ 1 h 35"/>
                  <a:gd name="T8" fmla="*/ 12 w 39"/>
                  <a:gd name="T9" fmla="*/ 0 h 35"/>
                  <a:gd name="T10" fmla="*/ 12 w 39"/>
                  <a:gd name="T11" fmla="*/ 0 h 35"/>
                  <a:gd name="T12" fmla="*/ 13 w 39"/>
                  <a:gd name="T13" fmla="*/ 1 h 35"/>
                  <a:gd name="T14" fmla="*/ 16 w 39"/>
                  <a:gd name="T15" fmla="*/ 2 h 35"/>
                  <a:gd name="T16" fmla="*/ 18 w 39"/>
                  <a:gd name="T17" fmla="*/ 4 h 35"/>
                  <a:gd name="T18" fmla="*/ 19 w 39"/>
                  <a:gd name="T19" fmla="*/ 4 h 35"/>
                  <a:gd name="T20" fmla="*/ 20 w 39"/>
                  <a:gd name="T21" fmla="*/ 5 h 35"/>
                  <a:gd name="T22" fmla="*/ 21 w 39"/>
                  <a:gd name="T23" fmla="*/ 6 h 35"/>
                  <a:gd name="T24" fmla="*/ 21 w 39"/>
                  <a:gd name="T25" fmla="*/ 7 h 35"/>
                  <a:gd name="T26" fmla="*/ 23 w 39"/>
                  <a:gd name="T27" fmla="*/ 9 h 35"/>
                  <a:gd name="T28" fmla="*/ 24 w 39"/>
                  <a:gd name="T29" fmla="*/ 9 h 35"/>
                  <a:gd name="T30" fmla="*/ 23 w 39"/>
                  <a:gd name="T31" fmla="*/ 12 h 35"/>
                  <a:gd name="T32" fmla="*/ 25 w 39"/>
                  <a:gd name="T33" fmla="*/ 13 h 35"/>
                  <a:gd name="T34" fmla="*/ 30 w 39"/>
                  <a:gd name="T35" fmla="*/ 19 h 35"/>
                  <a:gd name="T36" fmla="*/ 39 w 39"/>
                  <a:gd name="T37" fmla="*/ 22 h 35"/>
                  <a:gd name="T38" fmla="*/ 33 w 39"/>
                  <a:gd name="T39" fmla="*/ 28 h 35"/>
                  <a:gd name="T40" fmla="*/ 28 w 39"/>
                  <a:gd name="T41" fmla="*/ 31 h 35"/>
                  <a:gd name="T42" fmla="*/ 26 w 39"/>
                  <a:gd name="T43" fmla="*/ 32 h 35"/>
                  <a:gd name="T44" fmla="*/ 23 w 39"/>
                  <a:gd name="T45" fmla="*/ 33 h 35"/>
                  <a:gd name="T46" fmla="*/ 21 w 39"/>
                  <a:gd name="T47" fmla="*/ 33 h 35"/>
                  <a:gd name="T48" fmla="*/ 17 w 39"/>
                  <a:gd name="T49" fmla="*/ 35 h 35"/>
                  <a:gd name="T50" fmla="*/ 11 w 39"/>
                  <a:gd name="T51" fmla="*/ 32 h 35"/>
                  <a:gd name="T52" fmla="*/ 8 w 39"/>
                  <a:gd name="T53" fmla="*/ 31 h 35"/>
                  <a:gd name="T54" fmla="*/ 8 w 39"/>
                  <a:gd name="T55" fmla="*/ 29 h 35"/>
                  <a:gd name="T56" fmla="*/ 5 w 39"/>
                  <a:gd name="T57" fmla="*/ 26 h 35"/>
                  <a:gd name="T58" fmla="*/ 3 w 39"/>
                  <a:gd name="T59" fmla="*/ 23 h 35"/>
                  <a:gd name="T60" fmla="*/ 4 w 39"/>
                  <a:gd name="T61" fmla="*/ 20 h 35"/>
                  <a:gd name="T62" fmla="*/ 6 w 39"/>
                  <a:gd name="T63" fmla="*/ 13 h 35"/>
                  <a:gd name="T64" fmla="*/ 9 w 39"/>
                  <a:gd name="T65" fmla="*/ 8 h 35"/>
                  <a:gd name="T66" fmla="*/ 9 w 39"/>
                  <a:gd name="T67" fmla="*/ 8 h 35"/>
                  <a:gd name="T68" fmla="*/ 9 w 39"/>
                  <a:gd name="T69" fmla="*/ 2 h 35"/>
                  <a:gd name="T70" fmla="*/ 9 w 39"/>
                  <a:gd name="T71" fmla="*/ 2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9"/>
                  <a:gd name="T109" fmla="*/ 0 h 35"/>
                  <a:gd name="T110" fmla="*/ 39 w 39"/>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9" h="35">
                    <a:moveTo>
                      <a:pt x="9" y="2"/>
                    </a:moveTo>
                    <a:cubicBezTo>
                      <a:pt x="9" y="2"/>
                      <a:pt x="9" y="2"/>
                      <a:pt x="10" y="2"/>
                    </a:cubicBezTo>
                    <a:cubicBezTo>
                      <a:pt x="11" y="2"/>
                      <a:pt x="12" y="1"/>
                      <a:pt x="12" y="1"/>
                    </a:cubicBezTo>
                    <a:lnTo>
                      <a:pt x="12" y="0"/>
                    </a:lnTo>
                    <a:cubicBezTo>
                      <a:pt x="12" y="0"/>
                      <a:pt x="13" y="1"/>
                      <a:pt x="13" y="1"/>
                    </a:cubicBezTo>
                    <a:cubicBezTo>
                      <a:pt x="14" y="1"/>
                      <a:pt x="15" y="2"/>
                      <a:pt x="16" y="2"/>
                    </a:cubicBezTo>
                    <a:cubicBezTo>
                      <a:pt x="16" y="2"/>
                      <a:pt x="18" y="3"/>
                      <a:pt x="18" y="4"/>
                    </a:cubicBezTo>
                    <a:cubicBezTo>
                      <a:pt x="18" y="4"/>
                      <a:pt x="19" y="4"/>
                      <a:pt x="19" y="4"/>
                    </a:cubicBezTo>
                    <a:cubicBezTo>
                      <a:pt x="20" y="5"/>
                      <a:pt x="20" y="5"/>
                      <a:pt x="20" y="5"/>
                    </a:cubicBezTo>
                    <a:cubicBezTo>
                      <a:pt x="20" y="5"/>
                      <a:pt x="20" y="5"/>
                      <a:pt x="21" y="6"/>
                    </a:cubicBezTo>
                    <a:cubicBezTo>
                      <a:pt x="21" y="7"/>
                      <a:pt x="21" y="7"/>
                      <a:pt x="21" y="7"/>
                    </a:cubicBezTo>
                    <a:cubicBezTo>
                      <a:pt x="21" y="7"/>
                      <a:pt x="23" y="9"/>
                      <a:pt x="23" y="9"/>
                    </a:cubicBezTo>
                    <a:cubicBezTo>
                      <a:pt x="23" y="9"/>
                      <a:pt x="24" y="9"/>
                      <a:pt x="24" y="9"/>
                    </a:cubicBezTo>
                    <a:cubicBezTo>
                      <a:pt x="22" y="9"/>
                      <a:pt x="23" y="11"/>
                      <a:pt x="23" y="12"/>
                    </a:cubicBezTo>
                    <a:cubicBezTo>
                      <a:pt x="23" y="14"/>
                      <a:pt x="24" y="13"/>
                      <a:pt x="25" y="13"/>
                    </a:cubicBezTo>
                    <a:cubicBezTo>
                      <a:pt x="25" y="17"/>
                      <a:pt x="29" y="19"/>
                      <a:pt x="30" y="19"/>
                    </a:cubicBezTo>
                    <a:cubicBezTo>
                      <a:pt x="33" y="21"/>
                      <a:pt x="34" y="21"/>
                      <a:pt x="39" y="22"/>
                    </a:cubicBezTo>
                    <a:cubicBezTo>
                      <a:pt x="37" y="24"/>
                      <a:pt x="33" y="26"/>
                      <a:pt x="33" y="28"/>
                    </a:cubicBezTo>
                    <a:cubicBezTo>
                      <a:pt x="32" y="31"/>
                      <a:pt x="30" y="30"/>
                      <a:pt x="28" y="31"/>
                    </a:cubicBezTo>
                    <a:cubicBezTo>
                      <a:pt x="28" y="31"/>
                      <a:pt x="26" y="32"/>
                      <a:pt x="26" y="32"/>
                    </a:cubicBezTo>
                    <a:cubicBezTo>
                      <a:pt x="25" y="33"/>
                      <a:pt x="24" y="33"/>
                      <a:pt x="23" y="33"/>
                    </a:cubicBezTo>
                    <a:cubicBezTo>
                      <a:pt x="22" y="33"/>
                      <a:pt x="23" y="33"/>
                      <a:pt x="21" y="33"/>
                    </a:cubicBezTo>
                    <a:cubicBezTo>
                      <a:pt x="19" y="33"/>
                      <a:pt x="20" y="35"/>
                      <a:pt x="17" y="35"/>
                    </a:cubicBezTo>
                    <a:cubicBezTo>
                      <a:pt x="14" y="35"/>
                      <a:pt x="14" y="33"/>
                      <a:pt x="11" y="32"/>
                    </a:cubicBezTo>
                    <a:cubicBezTo>
                      <a:pt x="10" y="32"/>
                      <a:pt x="8" y="32"/>
                      <a:pt x="8" y="31"/>
                    </a:cubicBezTo>
                    <a:cubicBezTo>
                      <a:pt x="8" y="30"/>
                      <a:pt x="8" y="30"/>
                      <a:pt x="8" y="29"/>
                    </a:cubicBezTo>
                    <a:cubicBezTo>
                      <a:pt x="6" y="29"/>
                      <a:pt x="6" y="27"/>
                      <a:pt x="5" y="26"/>
                    </a:cubicBezTo>
                    <a:cubicBezTo>
                      <a:pt x="5" y="24"/>
                      <a:pt x="4" y="24"/>
                      <a:pt x="3" y="23"/>
                    </a:cubicBezTo>
                    <a:cubicBezTo>
                      <a:pt x="0" y="24"/>
                      <a:pt x="1" y="20"/>
                      <a:pt x="4" y="20"/>
                    </a:cubicBezTo>
                    <a:cubicBezTo>
                      <a:pt x="4" y="12"/>
                      <a:pt x="6" y="13"/>
                      <a:pt x="6" y="13"/>
                    </a:cubicBezTo>
                    <a:cubicBezTo>
                      <a:pt x="6" y="9"/>
                      <a:pt x="8" y="9"/>
                      <a:pt x="9" y="8"/>
                    </a:cubicBezTo>
                    <a:lnTo>
                      <a:pt x="9" y="2"/>
                    </a:lnTo>
                  </a:path>
                </a:pathLst>
              </a:custGeom>
              <a:solidFill>
                <a:srgbClr val="002967"/>
              </a:solidFill>
              <a:ln w="1905">
                <a:solidFill>
                  <a:sysClr val="window" lastClr="FFFFFF">
                    <a:lumMod val="85000"/>
                  </a:sysClr>
                </a:solidFill>
                <a:round/>
                <a:headEnd/>
                <a:tailEnd/>
              </a:ln>
            </p:spPr>
            <p:txBody>
              <a:bodyPr anchor="ctr"/>
              <a:lstStyle/>
              <a:p>
                <a:pPr>
                  <a:defRPr/>
                </a:pPr>
                <a:endParaRPr lang="en-US" altLang="en-US" sz="800" kern="0" dirty="0">
                  <a:latin typeface="Trebuchet MS" panose="020B0603020202020204" pitchFamily="34" charset="0"/>
                  <a:cs typeface="Calibri" panose="020F0502020204030204" pitchFamily="34" charset="0"/>
                </a:endParaRPr>
              </a:p>
            </p:txBody>
          </p:sp>
          <p:sp>
            <p:nvSpPr>
              <p:cNvPr id="336" name="Freeform 336"/>
              <p:cNvSpPr>
                <a:spLocks noEditPoints="1"/>
              </p:cNvSpPr>
              <p:nvPr/>
            </p:nvSpPr>
            <p:spPr bwMode="auto">
              <a:xfrm>
                <a:off x="2855" y="2816"/>
                <a:ext cx="239" cy="270"/>
              </a:xfrm>
              <a:custGeom>
                <a:avLst/>
                <a:gdLst>
                  <a:gd name="T0" fmla="*/ 0 w 33"/>
                  <a:gd name="T1" fmla="*/ 35 h 36"/>
                  <a:gd name="T2" fmla="*/ 2 w 33"/>
                  <a:gd name="T3" fmla="*/ 35 h 36"/>
                  <a:gd name="T4" fmla="*/ 2 w 33"/>
                  <a:gd name="T5" fmla="*/ 35 h 36"/>
                  <a:gd name="T6" fmla="*/ 5 w 33"/>
                  <a:gd name="T7" fmla="*/ 34 h 36"/>
                  <a:gd name="T8" fmla="*/ 13 w 33"/>
                  <a:gd name="T9" fmla="*/ 35 h 36"/>
                  <a:gd name="T10" fmla="*/ 13 w 33"/>
                  <a:gd name="T11" fmla="*/ 35 h 36"/>
                  <a:gd name="T12" fmla="*/ 19 w 33"/>
                  <a:gd name="T13" fmla="*/ 35 h 36"/>
                  <a:gd name="T14" fmla="*/ 19 w 33"/>
                  <a:gd name="T15" fmla="*/ 36 h 36"/>
                  <a:gd name="T16" fmla="*/ 27 w 33"/>
                  <a:gd name="T17" fmla="*/ 36 h 36"/>
                  <a:gd name="T18" fmla="*/ 27 w 33"/>
                  <a:gd name="T19" fmla="*/ 36 h 36"/>
                  <a:gd name="T20" fmla="*/ 30 w 33"/>
                  <a:gd name="T21" fmla="*/ 35 h 36"/>
                  <a:gd name="T22" fmla="*/ 27 w 33"/>
                  <a:gd name="T23" fmla="*/ 32 h 36"/>
                  <a:gd name="T24" fmla="*/ 27 w 33"/>
                  <a:gd name="T25" fmla="*/ 32 h 36"/>
                  <a:gd name="T26" fmla="*/ 27 w 33"/>
                  <a:gd name="T27" fmla="*/ 22 h 36"/>
                  <a:gd name="T28" fmla="*/ 27 w 33"/>
                  <a:gd name="T29" fmla="*/ 22 h 36"/>
                  <a:gd name="T30" fmla="*/ 32 w 33"/>
                  <a:gd name="T31" fmla="*/ 22 h 36"/>
                  <a:gd name="T32" fmla="*/ 33 w 33"/>
                  <a:gd name="T33" fmla="*/ 17 h 36"/>
                  <a:gd name="T34" fmla="*/ 31 w 33"/>
                  <a:gd name="T35" fmla="*/ 16 h 36"/>
                  <a:gd name="T36" fmla="*/ 29 w 33"/>
                  <a:gd name="T37" fmla="*/ 16 h 36"/>
                  <a:gd name="T38" fmla="*/ 28 w 33"/>
                  <a:gd name="T39" fmla="*/ 14 h 36"/>
                  <a:gd name="T40" fmla="*/ 27 w 33"/>
                  <a:gd name="T41" fmla="*/ 11 h 36"/>
                  <a:gd name="T42" fmla="*/ 28 w 33"/>
                  <a:gd name="T43" fmla="*/ 9 h 36"/>
                  <a:gd name="T44" fmla="*/ 28 w 33"/>
                  <a:gd name="T45" fmla="*/ 6 h 36"/>
                  <a:gd name="T46" fmla="*/ 21 w 33"/>
                  <a:gd name="T47" fmla="*/ 5 h 36"/>
                  <a:gd name="T48" fmla="*/ 18 w 33"/>
                  <a:gd name="T49" fmla="*/ 8 h 36"/>
                  <a:gd name="T50" fmla="*/ 14 w 33"/>
                  <a:gd name="T51" fmla="*/ 2 h 36"/>
                  <a:gd name="T52" fmla="*/ 14 w 33"/>
                  <a:gd name="T53" fmla="*/ 2 h 36"/>
                  <a:gd name="T54" fmla="*/ 2 w 33"/>
                  <a:gd name="T55" fmla="*/ 2 h 36"/>
                  <a:gd name="T56" fmla="*/ 2 w 33"/>
                  <a:gd name="T57" fmla="*/ 2 h 36"/>
                  <a:gd name="T58" fmla="*/ 3 w 33"/>
                  <a:gd name="T59" fmla="*/ 3 h 36"/>
                  <a:gd name="T60" fmla="*/ 5 w 33"/>
                  <a:gd name="T61" fmla="*/ 10 h 36"/>
                  <a:gd name="T62" fmla="*/ 5 w 33"/>
                  <a:gd name="T63" fmla="*/ 12 h 36"/>
                  <a:gd name="T64" fmla="*/ 6 w 33"/>
                  <a:gd name="T65" fmla="*/ 17 h 36"/>
                  <a:gd name="T66" fmla="*/ 2 w 33"/>
                  <a:gd name="T67" fmla="*/ 25 h 36"/>
                  <a:gd name="T68" fmla="*/ 2 w 33"/>
                  <a:gd name="T69" fmla="*/ 25 h 36"/>
                  <a:gd name="T70" fmla="*/ 2 w 33"/>
                  <a:gd name="T71" fmla="*/ 30 h 36"/>
                  <a:gd name="T72" fmla="*/ 2 w 33"/>
                  <a:gd name="T73" fmla="*/ 30 h 36"/>
                  <a:gd name="T74" fmla="*/ 0 w 33"/>
                  <a:gd name="T75" fmla="*/ 35 h 36"/>
                  <a:gd name="T76" fmla="*/ 0 w 33"/>
                  <a:gd name="T77" fmla="*/ 35 h 36"/>
                  <a:gd name="T78" fmla="*/ 0 w 33"/>
                  <a:gd name="T79" fmla="*/ 35 h 36"/>
                  <a:gd name="T80" fmla="*/ 2 w 33"/>
                  <a:gd name="T81" fmla="*/ 1 h 36"/>
                  <a:gd name="T82" fmla="*/ 4 w 33"/>
                  <a:gd name="T83" fmla="*/ 1 h 36"/>
                  <a:gd name="T84" fmla="*/ 4 w 33"/>
                  <a:gd name="T85" fmla="*/ 1 h 36"/>
                  <a:gd name="T86" fmla="*/ 4 w 33"/>
                  <a:gd name="T87" fmla="*/ 0 h 36"/>
                  <a:gd name="T88" fmla="*/ 4 w 33"/>
                  <a:gd name="T89" fmla="*/ 0 h 36"/>
                  <a:gd name="T90" fmla="*/ 2 w 33"/>
                  <a:gd name="T91" fmla="*/ 0 h 36"/>
                  <a:gd name="T92" fmla="*/ 2 w 33"/>
                  <a:gd name="T93" fmla="*/ 0 h 36"/>
                  <a:gd name="T94" fmla="*/ 2 w 33"/>
                  <a:gd name="T95" fmla="*/ 1 h 36"/>
                  <a:gd name="T96" fmla="*/ 2 w 33"/>
                  <a:gd name="T97" fmla="*/ 1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
                  <a:gd name="T148" fmla="*/ 0 h 36"/>
                  <a:gd name="T149" fmla="*/ 33 w 33"/>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 h="36">
                    <a:moveTo>
                      <a:pt x="0" y="35"/>
                    </a:moveTo>
                    <a:lnTo>
                      <a:pt x="2" y="35"/>
                    </a:lnTo>
                    <a:cubicBezTo>
                      <a:pt x="3" y="34"/>
                      <a:pt x="4" y="34"/>
                      <a:pt x="5" y="34"/>
                    </a:cubicBezTo>
                    <a:cubicBezTo>
                      <a:pt x="7" y="34"/>
                      <a:pt x="11" y="36"/>
                      <a:pt x="13" y="35"/>
                    </a:cubicBezTo>
                    <a:lnTo>
                      <a:pt x="19" y="35"/>
                    </a:lnTo>
                    <a:lnTo>
                      <a:pt x="19" y="36"/>
                    </a:lnTo>
                    <a:lnTo>
                      <a:pt x="27" y="36"/>
                    </a:lnTo>
                    <a:cubicBezTo>
                      <a:pt x="28" y="36"/>
                      <a:pt x="29" y="36"/>
                      <a:pt x="30" y="35"/>
                    </a:cubicBezTo>
                    <a:cubicBezTo>
                      <a:pt x="29" y="35"/>
                      <a:pt x="28" y="33"/>
                      <a:pt x="27" y="32"/>
                    </a:cubicBezTo>
                    <a:lnTo>
                      <a:pt x="27" y="22"/>
                    </a:lnTo>
                    <a:cubicBezTo>
                      <a:pt x="28" y="22"/>
                      <a:pt x="31" y="23"/>
                      <a:pt x="32" y="22"/>
                    </a:cubicBezTo>
                    <a:cubicBezTo>
                      <a:pt x="33" y="21"/>
                      <a:pt x="33" y="17"/>
                      <a:pt x="33" y="17"/>
                    </a:cubicBezTo>
                    <a:cubicBezTo>
                      <a:pt x="32" y="16"/>
                      <a:pt x="32" y="17"/>
                      <a:pt x="31" y="16"/>
                    </a:cubicBezTo>
                    <a:cubicBezTo>
                      <a:pt x="30" y="16"/>
                      <a:pt x="30" y="16"/>
                      <a:pt x="29" y="16"/>
                    </a:cubicBezTo>
                    <a:cubicBezTo>
                      <a:pt x="28" y="16"/>
                      <a:pt x="28" y="15"/>
                      <a:pt x="28" y="14"/>
                    </a:cubicBezTo>
                    <a:cubicBezTo>
                      <a:pt x="28" y="13"/>
                      <a:pt x="27" y="12"/>
                      <a:pt x="27" y="11"/>
                    </a:cubicBezTo>
                    <a:cubicBezTo>
                      <a:pt x="27" y="10"/>
                      <a:pt x="28" y="10"/>
                      <a:pt x="28" y="9"/>
                    </a:cubicBezTo>
                    <a:cubicBezTo>
                      <a:pt x="28" y="8"/>
                      <a:pt x="27" y="7"/>
                      <a:pt x="28" y="6"/>
                    </a:cubicBezTo>
                    <a:cubicBezTo>
                      <a:pt x="28" y="6"/>
                      <a:pt x="21" y="5"/>
                      <a:pt x="21" y="5"/>
                    </a:cubicBezTo>
                    <a:cubicBezTo>
                      <a:pt x="21" y="5"/>
                      <a:pt x="22" y="8"/>
                      <a:pt x="18" y="8"/>
                    </a:cubicBezTo>
                    <a:cubicBezTo>
                      <a:pt x="16" y="8"/>
                      <a:pt x="14" y="4"/>
                      <a:pt x="14" y="2"/>
                    </a:cubicBezTo>
                    <a:lnTo>
                      <a:pt x="2" y="2"/>
                    </a:lnTo>
                    <a:cubicBezTo>
                      <a:pt x="2" y="3"/>
                      <a:pt x="2" y="3"/>
                      <a:pt x="3" y="3"/>
                    </a:cubicBezTo>
                    <a:cubicBezTo>
                      <a:pt x="3" y="5"/>
                      <a:pt x="5" y="7"/>
                      <a:pt x="5" y="10"/>
                    </a:cubicBezTo>
                    <a:cubicBezTo>
                      <a:pt x="5" y="10"/>
                      <a:pt x="5" y="11"/>
                      <a:pt x="5" y="12"/>
                    </a:cubicBezTo>
                    <a:cubicBezTo>
                      <a:pt x="5" y="14"/>
                      <a:pt x="6" y="15"/>
                      <a:pt x="6" y="17"/>
                    </a:cubicBezTo>
                    <a:cubicBezTo>
                      <a:pt x="6" y="20"/>
                      <a:pt x="4" y="24"/>
                      <a:pt x="2" y="25"/>
                    </a:cubicBezTo>
                    <a:lnTo>
                      <a:pt x="2" y="30"/>
                    </a:lnTo>
                    <a:cubicBezTo>
                      <a:pt x="1" y="30"/>
                      <a:pt x="1" y="33"/>
                      <a:pt x="0" y="35"/>
                    </a:cubicBezTo>
                    <a:moveTo>
                      <a:pt x="2" y="1"/>
                    </a:moveTo>
                    <a:cubicBezTo>
                      <a:pt x="3" y="1"/>
                      <a:pt x="3" y="1"/>
                      <a:pt x="4" y="1"/>
                    </a:cubicBezTo>
                    <a:lnTo>
                      <a:pt x="4" y="0"/>
                    </a:lnTo>
                    <a:cubicBezTo>
                      <a:pt x="3" y="0"/>
                      <a:pt x="2" y="0"/>
                      <a:pt x="2" y="0"/>
                    </a:cubicBezTo>
                    <a:lnTo>
                      <a:pt x="2" y="1"/>
                    </a:lnTo>
                  </a:path>
                </a:pathLst>
              </a:custGeom>
              <a:solidFill>
                <a:srgbClr val="002967"/>
              </a:solidFill>
              <a:ln w="1905">
                <a:solidFill>
                  <a:sysClr val="window" lastClr="FFFFFF">
                    <a:lumMod val="85000"/>
                  </a:sysClr>
                </a:solidFill>
                <a:round/>
                <a:headEnd/>
                <a:tailEnd/>
              </a:ln>
            </p:spPr>
            <p:txBody>
              <a:bodyPr anchor="ctr"/>
              <a:lstStyle/>
              <a:p>
                <a:pPr>
                  <a:defRPr/>
                </a:pPr>
                <a:endParaRPr lang="en-US" altLang="en-US" sz="800" kern="0" dirty="0">
                  <a:latin typeface="Trebuchet MS" panose="020B0603020202020204" pitchFamily="34" charset="0"/>
                  <a:cs typeface="Calibri" panose="020F0502020204030204" pitchFamily="34" charset="0"/>
                </a:endParaRPr>
              </a:p>
            </p:txBody>
          </p:sp>
          <p:sp>
            <p:nvSpPr>
              <p:cNvPr id="337" name="Freeform 337"/>
              <p:cNvSpPr>
                <a:spLocks noEditPoints="1"/>
              </p:cNvSpPr>
              <p:nvPr/>
            </p:nvSpPr>
            <p:spPr bwMode="auto">
              <a:xfrm>
                <a:off x="2941" y="3184"/>
                <a:ext cx="286" cy="278"/>
              </a:xfrm>
              <a:custGeom>
                <a:avLst/>
                <a:gdLst>
                  <a:gd name="T0" fmla="*/ 39 w 40"/>
                  <a:gd name="T1" fmla="*/ 14 h 36"/>
                  <a:gd name="T2" fmla="*/ 40 w 40"/>
                  <a:gd name="T3" fmla="*/ 13 h 36"/>
                  <a:gd name="T4" fmla="*/ 40 w 40"/>
                  <a:gd name="T5" fmla="*/ 13 h 36"/>
                  <a:gd name="T6" fmla="*/ 38 w 40"/>
                  <a:gd name="T7" fmla="*/ 17 h 36"/>
                  <a:gd name="T8" fmla="*/ 38 w 40"/>
                  <a:gd name="T9" fmla="*/ 17 h 36"/>
                  <a:gd name="T10" fmla="*/ 38 w 40"/>
                  <a:gd name="T11" fmla="*/ 18 h 36"/>
                  <a:gd name="T12" fmla="*/ 33 w 40"/>
                  <a:gd name="T13" fmla="*/ 25 h 36"/>
                  <a:gd name="T14" fmla="*/ 25 w 40"/>
                  <a:gd name="T15" fmla="*/ 32 h 36"/>
                  <a:gd name="T16" fmla="*/ 22 w 40"/>
                  <a:gd name="T17" fmla="*/ 34 h 36"/>
                  <a:gd name="T18" fmla="*/ 17 w 40"/>
                  <a:gd name="T19" fmla="*/ 34 h 36"/>
                  <a:gd name="T20" fmla="*/ 15 w 40"/>
                  <a:gd name="T21" fmla="*/ 35 h 36"/>
                  <a:gd name="T22" fmla="*/ 13 w 40"/>
                  <a:gd name="T23" fmla="*/ 34 h 36"/>
                  <a:gd name="T24" fmla="*/ 7 w 40"/>
                  <a:gd name="T25" fmla="*/ 36 h 36"/>
                  <a:gd name="T26" fmla="*/ 4 w 40"/>
                  <a:gd name="T27" fmla="*/ 33 h 36"/>
                  <a:gd name="T28" fmla="*/ 4 w 40"/>
                  <a:gd name="T29" fmla="*/ 33 h 36"/>
                  <a:gd name="T30" fmla="*/ 3 w 40"/>
                  <a:gd name="T31" fmla="*/ 30 h 36"/>
                  <a:gd name="T32" fmla="*/ 3 w 40"/>
                  <a:gd name="T33" fmla="*/ 30 h 36"/>
                  <a:gd name="T34" fmla="*/ 4 w 40"/>
                  <a:gd name="T35" fmla="*/ 29 h 36"/>
                  <a:gd name="T36" fmla="*/ 1 w 40"/>
                  <a:gd name="T37" fmla="*/ 24 h 36"/>
                  <a:gd name="T38" fmla="*/ 0 w 40"/>
                  <a:gd name="T39" fmla="*/ 20 h 36"/>
                  <a:gd name="T40" fmla="*/ 0 w 40"/>
                  <a:gd name="T41" fmla="*/ 17 h 36"/>
                  <a:gd name="T42" fmla="*/ 0 w 40"/>
                  <a:gd name="T43" fmla="*/ 17 h 36"/>
                  <a:gd name="T44" fmla="*/ 2 w 40"/>
                  <a:gd name="T45" fmla="*/ 17 h 36"/>
                  <a:gd name="T46" fmla="*/ 2 w 40"/>
                  <a:gd name="T47" fmla="*/ 17 h 36"/>
                  <a:gd name="T48" fmla="*/ 5 w 40"/>
                  <a:gd name="T49" fmla="*/ 19 h 36"/>
                  <a:gd name="T50" fmla="*/ 9 w 40"/>
                  <a:gd name="T51" fmla="*/ 16 h 36"/>
                  <a:gd name="T52" fmla="*/ 9 w 40"/>
                  <a:gd name="T53" fmla="*/ 16 h 36"/>
                  <a:gd name="T54" fmla="*/ 9 w 40"/>
                  <a:gd name="T55" fmla="*/ 11 h 36"/>
                  <a:gd name="T56" fmla="*/ 9 w 40"/>
                  <a:gd name="T57" fmla="*/ 11 h 36"/>
                  <a:gd name="T58" fmla="*/ 10 w 40"/>
                  <a:gd name="T59" fmla="*/ 7 h 36"/>
                  <a:gd name="T60" fmla="*/ 11 w 40"/>
                  <a:gd name="T61" fmla="*/ 8 h 36"/>
                  <a:gd name="T62" fmla="*/ 11 w 40"/>
                  <a:gd name="T63" fmla="*/ 12 h 36"/>
                  <a:gd name="T64" fmla="*/ 13 w 40"/>
                  <a:gd name="T65" fmla="*/ 14 h 36"/>
                  <a:gd name="T66" fmla="*/ 17 w 40"/>
                  <a:gd name="T67" fmla="*/ 9 h 36"/>
                  <a:gd name="T68" fmla="*/ 22 w 40"/>
                  <a:gd name="T69" fmla="*/ 10 h 36"/>
                  <a:gd name="T70" fmla="*/ 25 w 40"/>
                  <a:gd name="T71" fmla="*/ 6 h 36"/>
                  <a:gd name="T72" fmla="*/ 33 w 40"/>
                  <a:gd name="T73" fmla="*/ 0 h 36"/>
                  <a:gd name="T74" fmla="*/ 37 w 40"/>
                  <a:gd name="T75" fmla="*/ 0 h 36"/>
                  <a:gd name="T76" fmla="*/ 37 w 40"/>
                  <a:gd name="T77" fmla="*/ 0 h 36"/>
                  <a:gd name="T78" fmla="*/ 37 w 40"/>
                  <a:gd name="T79" fmla="*/ 0 h 36"/>
                  <a:gd name="T80" fmla="*/ 38 w 40"/>
                  <a:gd name="T81" fmla="*/ 0 h 36"/>
                  <a:gd name="T82" fmla="*/ 38 w 40"/>
                  <a:gd name="T83" fmla="*/ 0 h 36"/>
                  <a:gd name="T84" fmla="*/ 39 w 40"/>
                  <a:gd name="T85" fmla="*/ 5 h 36"/>
                  <a:gd name="T86" fmla="*/ 39 w 40"/>
                  <a:gd name="T87" fmla="*/ 5 h 36"/>
                  <a:gd name="T88" fmla="*/ 39 w 40"/>
                  <a:gd name="T89" fmla="*/ 9 h 36"/>
                  <a:gd name="T90" fmla="*/ 39 w 40"/>
                  <a:gd name="T91" fmla="*/ 9 h 36"/>
                  <a:gd name="T92" fmla="*/ 37 w 40"/>
                  <a:gd name="T93" fmla="*/ 9 h 36"/>
                  <a:gd name="T94" fmla="*/ 37 w 40"/>
                  <a:gd name="T95" fmla="*/ 14 h 36"/>
                  <a:gd name="T96" fmla="*/ 37 w 40"/>
                  <a:gd name="T97" fmla="*/ 14 h 36"/>
                  <a:gd name="T98" fmla="*/ 39 w 40"/>
                  <a:gd name="T99" fmla="*/ 14 h 36"/>
                  <a:gd name="T100" fmla="*/ 39 w 40"/>
                  <a:gd name="T101" fmla="*/ 14 h 36"/>
                  <a:gd name="T102" fmla="*/ 26 w 40"/>
                  <a:gd name="T103" fmla="*/ 21 h 36"/>
                  <a:gd name="T104" fmla="*/ 30 w 40"/>
                  <a:gd name="T105" fmla="*/ 19 h 36"/>
                  <a:gd name="T106" fmla="*/ 32 w 40"/>
                  <a:gd name="T107" fmla="*/ 20 h 36"/>
                  <a:gd name="T108" fmla="*/ 28 w 40"/>
                  <a:gd name="T109" fmla="*/ 23 h 36"/>
                  <a:gd name="T110" fmla="*/ 26 w 40"/>
                  <a:gd name="T111" fmla="*/ 21 h 36"/>
                  <a:gd name="T112" fmla="*/ 26 w 40"/>
                  <a:gd name="T113" fmla="*/ 21 h 36"/>
                  <a:gd name="T114" fmla="*/ 26 w 40"/>
                  <a:gd name="T115" fmla="*/ 21 h 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0"/>
                  <a:gd name="T175" fmla="*/ 0 h 36"/>
                  <a:gd name="T176" fmla="*/ 40 w 40"/>
                  <a:gd name="T177" fmla="*/ 36 h 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0" h="36">
                    <a:moveTo>
                      <a:pt x="39" y="14"/>
                    </a:moveTo>
                    <a:cubicBezTo>
                      <a:pt x="39" y="14"/>
                      <a:pt x="40" y="13"/>
                      <a:pt x="40" y="13"/>
                    </a:cubicBezTo>
                    <a:lnTo>
                      <a:pt x="38" y="17"/>
                    </a:lnTo>
                    <a:cubicBezTo>
                      <a:pt x="38" y="17"/>
                      <a:pt x="38" y="18"/>
                      <a:pt x="38" y="18"/>
                    </a:cubicBezTo>
                    <a:cubicBezTo>
                      <a:pt x="37" y="19"/>
                      <a:pt x="33" y="24"/>
                      <a:pt x="33" y="25"/>
                    </a:cubicBezTo>
                    <a:cubicBezTo>
                      <a:pt x="30" y="29"/>
                      <a:pt x="27" y="29"/>
                      <a:pt x="25" y="32"/>
                    </a:cubicBezTo>
                    <a:cubicBezTo>
                      <a:pt x="24" y="34"/>
                      <a:pt x="22" y="32"/>
                      <a:pt x="22" y="34"/>
                    </a:cubicBezTo>
                    <a:cubicBezTo>
                      <a:pt x="19" y="34"/>
                      <a:pt x="18" y="34"/>
                      <a:pt x="17" y="34"/>
                    </a:cubicBezTo>
                    <a:cubicBezTo>
                      <a:pt x="16" y="34"/>
                      <a:pt x="15" y="34"/>
                      <a:pt x="15" y="35"/>
                    </a:cubicBezTo>
                    <a:cubicBezTo>
                      <a:pt x="14" y="34"/>
                      <a:pt x="13" y="34"/>
                      <a:pt x="13" y="34"/>
                    </a:cubicBezTo>
                    <a:cubicBezTo>
                      <a:pt x="12" y="35"/>
                      <a:pt x="7" y="36"/>
                      <a:pt x="7" y="36"/>
                    </a:cubicBezTo>
                    <a:cubicBezTo>
                      <a:pt x="5" y="36"/>
                      <a:pt x="3" y="34"/>
                      <a:pt x="4" y="33"/>
                    </a:cubicBezTo>
                    <a:lnTo>
                      <a:pt x="3" y="30"/>
                    </a:lnTo>
                    <a:cubicBezTo>
                      <a:pt x="3" y="30"/>
                      <a:pt x="4" y="29"/>
                      <a:pt x="4" y="29"/>
                    </a:cubicBezTo>
                    <a:cubicBezTo>
                      <a:pt x="4" y="26"/>
                      <a:pt x="2" y="26"/>
                      <a:pt x="1" y="24"/>
                    </a:cubicBezTo>
                    <a:cubicBezTo>
                      <a:pt x="0" y="22"/>
                      <a:pt x="1" y="21"/>
                      <a:pt x="0" y="20"/>
                    </a:cubicBezTo>
                    <a:cubicBezTo>
                      <a:pt x="0" y="19"/>
                      <a:pt x="0" y="17"/>
                      <a:pt x="0" y="17"/>
                    </a:cubicBezTo>
                    <a:lnTo>
                      <a:pt x="2" y="17"/>
                    </a:lnTo>
                    <a:cubicBezTo>
                      <a:pt x="2" y="19"/>
                      <a:pt x="4" y="19"/>
                      <a:pt x="5" y="19"/>
                    </a:cubicBezTo>
                    <a:cubicBezTo>
                      <a:pt x="7" y="19"/>
                      <a:pt x="8" y="17"/>
                      <a:pt x="9" y="16"/>
                    </a:cubicBezTo>
                    <a:lnTo>
                      <a:pt x="9" y="11"/>
                    </a:lnTo>
                    <a:cubicBezTo>
                      <a:pt x="9" y="9"/>
                      <a:pt x="9" y="8"/>
                      <a:pt x="10" y="7"/>
                    </a:cubicBezTo>
                    <a:cubicBezTo>
                      <a:pt x="10" y="8"/>
                      <a:pt x="11" y="8"/>
                      <a:pt x="11" y="8"/>
                    </a:cubicBezTo>
                    <a:cubicBezTo>
                      <a:pt x="11" y="9"/>
                      <a:pt x="11" y="10"/>
                      <a:pt x="11" y="12"/>
                    </a:cubicBezTo>
                    <a:cubicBezTo>
                      <a:pt x="11" y="13"/>
                      <a:pt x="12" y="14"/>
                      <a:pt x="13" y="14"/>
                    </a:cubicBezTo>
                    <a:cubicBezTo>
                      <a:pt x="16" y="14"/>
                      <a:pt x="15" y="9"/>
                      <a:pt x="17" y="9"/>
                    </a:cubicBezTo>
                    <a:cubicBezTo>
                      <a:pt x="19" y="9"/>
                      <a:pt x="20" y="10"/>
                      <a:pt x="22" y="10"/>
                    </a:cubicBezTo>
                    <a:cubicBezTo>
                      <a:pt x="24" y="10"/>
                      <a:pt x="24" y="8"/>
                      <a:pt x="25" y="6"/>
                    </a:cubicBezTo>
                    <a:cubicBezTo>
                      <a:pt x="26" y="4"/>
                      <a:pt x="32" y="1"/>
                      <a:pt x="33" y="0"/>
                    </a:cubicBezTo>
                    <a:cubicBezTo>
                      <a:pt x="35" y="0"/>
                      <a:pt x="36" y="0"/>
                      <a:pt x="37" y="0"/>
                    </a:cubicBezTo>
                    <a:lnTo>
                      <a:pt x="38" y="0"/>
                    </a:lnTo>
                    <a:cubicBezTo>
                      <a:pt x="38" y="3"/>
                      <a:pt x="39" y="2"/>
                      <a:pt x="39" y="5"/>
                    </a:cubicBezTo>
                    <a:lnTo>
                      <a:pt x="39" y="9"/>
                    </a:lnTo>
                    <a:cubicBezTo>
                      <a:pt x="38" y="9"/>
                      <a:pt x="37" y="9"/>
                      <a:pt x="37" y="9"/>
                    </a:cubicBezTo>
                    <a:cubicBezTo>
                      <a:pt x="36" y="12"/>
                      <a:pt x="36" y="13"/>
                      <a:pt x="37" y="14"/>
                    </a:cubicBezTo>
                    <a:lnTo>
                      <a:pt x="39" y="14"/>
                    </a:lnTo>
                    <a:moveTo>
                      <a:pt x="26" y="21"/>
                    </a:moveTo>
                    <a:cubicBezTo>
                      <a:pt x="28" y="21"/>
                      <a:pt x="28" y="19"/>
                      <a:pt x="30" y="19"/>
                    </a:cubicBezTo>
                    <a:cubicBezTo>
                      <a:pt x="31" y="19"/>
                      <a:pt x="32" y="19"/>
                      <a:pt x="32" y="20"/>
                    </a:cubicBezTo>
                    <a:cubicBezTo>
                      <a:pt x="32" y="21"/>
                      <a:pt x="29" y="23"/>
                      <a:pt x="28" y="23"/>
                    </a:cubicBezTo>
                    <a:cubicBezTo>
                      <a:pt x="28" y="23"/>
                      <a:pt x="25" y="21"/>
                      <a:pt x="26" y="21"/>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38" name="Freeform 338"/>
              <p:cNvSpPr>
                <a:spLocks/>
              </p:cNvSpPr>
              <p:nvPr/>
            </p:nvSpPr>
            <p:spPr bwMode="auto">
              <a:xfrm>
                <a:off x="3051" y="2194"/>
                <a:ext cx="301" cy="427"/>
              </a:xfrm>
              <a:custGeom>
                <a:avLst/>
                <a:gdLst>
                  <a:gd name="T0" fmla="*/ 222 w 301"/>
                  <a:gd name="T1" fmla="*/ 8 h 427"/>
                  <a:gd name="T2" fmla="*/ 237 w 301"/>
                  <a:gd name="T3" fmla="*/ 0 h 427"/>
                  <a:gd name="T4" fmla="*/ 258 w 301"/>
                  <a:gd name="T5" fmla="*/ 8 h 427"/>
                  <a:gd name="T6" fmla="*/ 258 w 301"/>
                  <a:gd name="T7" fmla="*/ 15 h 427"/>
                  <a:gd name="T8" fmla="*/ 265 w 301"/>
                  <a:gd name="T9" fmla="*/ 46 h 427"/>
                  <a:gd name="T10" fmla="*/ 301 w 301"/>
                  <a:gd name="T11" fmla="*/ 107 h 427"/>
                  <a:gd name="T12" fmla="*/ 272 w 301"/>
                  <a:gd name="T13" fmla="*/ 160 h 427"/>
                  <a:gd name="T14" fmla="*/ 272 w 301"/>
                  <a:gd name="T15" fmla="*/ 160 h 427"/>
                  <a:gd name="T16" fmla="*/ 265 w 301"/>
                  <a:gd name="T17" fmla="*/ 221 h 427"/>
                  <a:gd name="T18" fmla="*/ 265 w 301"/>
                  <a:gd name="T19" fmla="*/ 221 h 427"/>
                  <a:gd name="T20" fmla="*/ 244 w 301"/>
                  <a:gd name="T21" fmla="*/ 259 h 427"/>
                  <a:gd name="T22" fmla="*/ 222 w 301"/>
                  <a:gd name="T23" fmla="*/ 313 h 427"/>
                  <a:gd name="T24" fmla="*/ 222 w 301"/>
                  <a:gd name="T25" fmla="*/ 336 h 427"/>
                  <a:gd name="T26" fmla="*/ 237 w 301"/>
                  <a:gd name="T27" fmla="*/ 358 h 427"/>
                  <a:gd name="T28" fmla="*/ 258 w 301"/>
                  <a:gd name="T29" fmla="*/ 381 h 427"/>
                  <a:gd name="T30" fmla="*/ 251 w 301"/>
                  <a:gd name="T31" fmla="*/ 404 h 427"/>
                  <a:gd name="T32" fmla="*/ 229 w 301"/>
                  <a:gd name="T33" fmla="*/ 404 h 427"/>
                  <a:gd name="T34" fmla="*/ 229 w 301"/>
                  <a:gd name="T35" fmla="*/ 412 h 427"/>
                  <a:gd name="T36" fmla="*/ 208 w 301"/>
                  <a:gd name="T37" fmla="*/ 419 h 427"/>
                  <a:gd name="T38" fmla="*/ 172 w 301"/>
                  <a:gd name="T39" fmla="*/ 419 h 427"/>
                  <a:gd name="T40" fmla="*/ 143 w 301"/>
                  <a:gd name="T41" fmla="*/ 404 h 427"/>
                  <a:gd name="T42" fmla="*/ 111 w 301"/>
                  <a:gd name="T43" fmla="*/ 404 h 427"/>
                  <a:gd name="T44" fmla="*/ 93 w 301"/>
                  <a:gd name="T45" fmla="*/ 381 h 427"/>
                  <a:gd name="T46" fmla="*/ 65 w 301"/>
                  <a:gd name="T47" fmla="*/ 328 h 427"/>
                  <a:gd name="T48" fmla="*/ 36 w 301"/>
                  <a:gd name="T49" fmla="*/ 290 h 427"/>
                  <a:gd name="T50" fmla="*/ 15 w 301"/>
                  <a:gd name="T51" fmla="*/ 272 h 427"/>
                  <a:gd name="T52" fmla="*/ 6 w 301"/>
                  <a:gd name="T53" fmla="*/ 257 h 427"/>
                  <a:gd name="T54" fmla="*/ 0 w 301"/>
                  <a:gd name="T55" fmla="*/ 224 h 427"/>
                  <a:gd name="T56" fmla="*/ 7 w 301"/>
                  <a:gd name="T57" fmla="*/ 191 h 427"/>
                  <a:gd name="T58" fmla="*/ 36 w 301"/>
                  <a:gd name="T59" fmla="*/ 160 h 427"/>
                  <a:gd name="T60" fmla="*/ 36 w 301"/>
                  <a:gd name="T61" fmla="*/ 160 h 427"/>
                  <a:gd name="T62" fmla="*/ 36 w 301"/>
                  <a:gd name="T63" fmla="*/ 76 h 427"/>
                  <a:gd name="T64" fmla="*/ 36 w 301"/>
                  <a:gd name="T65" fmla="*/ 76 h 427"/>
                  <a:gd name="T66" fmla="*/ 36 w 301"/>
                  <a:gd name="T67" fmla="*/ 61 h 427"/>
                  <a:gd name="T68" fmla="*/ 50 w 301"/>
                  <a:gd name="T69" fmla="*/ 38 h 427"/>
                  <a:gd name="T70" fmla="*/ 50 w 301"/>
                  <a:gd name="T71" fmla="*/ 23 h 427"/>
                  <a:gd name="T72" fmla="*/ 50 w 301"/>
                  <a:gd name="T73" fmla="*/ 23 h 427"/>
                  <a:gd name="T74" fmla="*/ 208 w 301"/>
                  <a:gd name="T75" fmla="*/ 23 h 427"/>
                  <a:gd name="T76" fmla="*/ 208 w 301"/>
                  <a:gd name="T77" fmla="*/ 23 h 427"/>
                  <a:gd name="T78" fmla="*/ 222 w 301"/>
                  <a:gd name="T79" fmla="*/ 8 h 427"/>
                  <a:gd name="T80" fmla="*/ 222 w 301"/>
                  <a:gd name="T81" fmla="*/ 8 h 427"/>
                  <a:gd name="T82" fmla="*/ 222 w 301"/>
                  <a:gd name="T83" fmla="*/ 8 h 42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01"/>
                  <a:gd name="T127" fmla="*/ 0 h 427"/>
                  <a:gd name="T128" fmla="*/ 301 w 301"/>
                  <a:gd name="T129" fmla="*/ 427 h 42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01" h="427">
                    <a:moveTo>
                      <a:pt x="222" y="8"/>
                    </a:moveTo>
                    <a:cubicBezTo>
                      <a:pt x="222" y="8"/>
                      <a:pt x="237" y="0"/>
                      <a:pt x="237" y="0"/>
                    </a:cubicBezTo>
                    <a:cubicBezTo>
                      <a:pt x="244" y="8"/>
                      <a:pt x="244" y="8"/>
                      <a:pt x="258" y="8"/>
                    </a:cubicBezTo>
                    <a:cubicBezTo>
                      <a:pt x="258" y="15"/>
                      <a:pt x="258" y="15"/>
                      <a:pt x="258" y="15"/>
                    </a:cubicBezTo>
                    <a:cubicBezTo>
                      <a:pt x="258" y="31"/>
                      <a:pt x="265" y="38"/>
                      <a:pt x="265" y="46"/>
                    </a:cubicBezTo>
                    <a:cubicBezTo>
                      <a:pt x="265" y="69"/>
                      <a:pt x="258" y="92"/>
                      <a:pt x="301" y="107"/>
                    </a:cubicBezTo>
                    <a:cubicBezTo>
                      <a:pt x="287" y="122"/>
                      <a:pt x="265" y="137"/>
                      <a:pt x="272" y="160"/>
                    </a:cubicBezTo>
                    <a:lnTo>
                      <a:pt x="265" y="221"/>
                    </a:lnTo>
                    <a:cubicBezTo>
                      <a:pt x="258" y="229"/>
                      <a:pt x="244" y="229"/>
                      <a:pt x="244" y="259"/>
                    </a:cubicBezTo>
                    <a:cubicBezTo>
                      <a:pt x="244" y="259"/>
                      <a:pt x="229" y="252"/>
                      <a:pt x="222" y="313"/>
                    </a:cubicBezTo>
                    <a:cubicBezTo>
                      <a:pt x="208" y="313"/>
                      <a:pt x="201" y="343"/>
                      <a:pt x="222" y="336"/>
                    </a:cubicBezTo>
                    <a:cubicBezTo>
                      <a:pt x="222" y="343"/>
                      <a:pt x="237" y="343"/>
                      <a:pt x="237" y="358"/>
                    </a:cubicBezTo>
                    <a:cubicBezTo>
                      <a:pt x="244" y="366"/>
                      <a:pt x="244" y="381"/>
                      <a:pt x="258" y="381"/>
                    </a:cubicBezTo>
                    <a:cubicBezTo>
                      <a:pt x="258" y="389"/>
                      <a:pt x="258" y="389"/>
                      <a:pt x="251" y="404"/>
                    </a:cubicBezTo>
                    <a:cubicBezTo>
                      <a:pt x="244" y="404"/>
                      <a:pt x="237" y="404"/>
                      <a:pt x="229" y="404"/>
                    </a:cubicBezTo>
                    <a:cubicBezTo>
                      <a:pt x="229" y="404"/>
                      <a:pt x="229" y="412"/>
                      <a:pt x="229" y="412"/>
                    </a:cubicBezTo>
                    <a:cubicBezTo>
                      <a:pt x="229" y="412"/>
                      <a:pt x="215" y="419"/>
                      <a:pt x="208" y="419"/>
                    </a:cubicBezTo>
                    <a:cubicBezTo>
                      <a:pt x="201" y="419"/>
                      <a:pt x="186" y="427"/>
                      <a:pt x="172" y="419"/>
                    </a:cubicBezTo>
                    <a:cubicBezTo>
                      <a:pt x="165" y="419"/>
                      <a:pt x="151" y="404"/>
                      <a:pt x="143" y="404"/>
                    </a:cubicBezTo>
                    <a:cubicBezTo>
                      <a:pt x="133" y="402"/>
                      <a:pt x="119" y="408"/>
                      <a:pt x="111" y="404"/>
                    </a:cubicBezTo>
                    <a:cubicBezTo>
                      <a:pt x="103" y="400"/>
                      <a:pt x="101" y="394"/>
                      <a:pt x="93" y="381"/>
                    </a:cubicBezTo>
                    <a:cubicBezTo>
                      <a:pt x="86" y="358"/>
                      <a:pt x="65" y="358"/>
                      <a:pt x="65" y="328"/>
                    </a:cubicBezTo>
                    <a:cubicBezTo>
                      <a:pt x="36" y="328"/>
                      <a:pt x="43" y="313"/>
                      <a:pt x="36" y="290"/>
                    </a:cubicBezTo>
                    <a:cubicBezTo>
                      <a:pt x="29" y="282"/>
                      <a:pt x="15" y="280"/>
                      <a:pt x="15" y="272"/>
                    </a:cubicBezTo>
                    <a:cubicBezTo>
                      <a:pt x="11" y="265"/>
                      <a:pt x="9" y="265"/>
                      <a:pt x="6" y="257"/>
                    </a:cubicBezTo>
                    <a:cubicBezTo>
                      <a:pt x="3" y="249"/>
                      <a:pt x="0" y="235"/>
                      <a:pt x="0" y="224"/>
                    </a:cubicBezTo>
                    <a:cubicBezTo>
                      <a:pt x="7" y="217"/>
                      <a:pt x="7" y="206"/>
                      <a:pt x="7" y="191"/>
                    </a:cubicBezTo>
                    <a:cubicBezTo>
                      <a:pt x="14" y="175"/>
                      <a:pt x="29" y="160"/>
                      <a:pt x="36" y="160"/>
                    </a:cubicBezTo>
                    <a:lnTo>
                      <a:pt x="36" y="76"/>
                    </a:lnTo>
                    <a:cubicBezTo>
                      <a:pt x="36" y="76"/>
                      <a:pt x="36" y="69"/>
                      <a:pt x="36" y="61"/>
                    </a:cubicBezTo>
                    <a:cubicBezTo>
                      <a:pt x="57" y="61"/>
                      <a:pt x="50" y="53"/>
                      <a:pt x="50" y="38"/>
                    </a:cubicBezTo>
                    <a:cubicBezTo>
                      <a:pt x="50" y="31"/>
                      <a:pt x="50" y="31"/>
                      <a:pt x="50" y="23"/>
                    </a:cubicBezTo>
                    <a:lnTo>
                      <a:pt x="208" y="23"/>
                    </a:lnTo>
                    <a:cubicBezTo>
                      <a:pt x="215" y="31"/>
                      <a:pt x="222" y="8"/>
                      <a:pt x="222" y="8"/>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39" name="Freeform 339"/>
              <p:cNvSpPr>
                <a:spLocks/>
              </p:cNvSpPr>
              <p:nvPr/>
            </p:nvSpPr>
            <p:spPr bwMode="auto">
              <a:xfrm>
                <a:off x="3869" y="1916"/>
                <a:ext cx="504" cy="599"/>
              </a:xfrm>
              <a:custGeom>
                <a:avLst/>
                <a:gdLst>
                  <a:gd name="T0" fmla="*/ 21 w 70"/>
                  <a:gd name="T1" fmla="*/ 5 h 79"/>
                  <a:gd name="T2" fmla="*/ 23 w 70"/>
                  <a:gd name="T3" fmla="*/ 9 h 79"/>
                  <a:gd name="T4" fmla="*/ 21 w 70"/>
                  <a:gd name="T5" fmla="*/ 10 h 79"/>
                  <a:gd name="T6" fmla="*/ 28 w 70"/>
                  <a:gd name="T7" fmla="*/ 16 h 79"/>
                  <a:gd name="T8" fmla="*/ 28 w 70"/>
                  <a:gd name="T9" fmla="*/ 20 h 79"/>
                  <a:gd name="T10" fmla="*/ 34 w 70"/>
                  <a:gd name="T11" fmla="*/ 23 h 79"/>
                  <a:gd name="T12" fmla="*/ 41 w 70"/>
                  <a:gd name="T13" fmla="*/ 26 h 79"/>
                  <a:gd name="T14" fmla="*/ 48 w 70"/>
                  <a:gd name="T15" fmla="*/ 24 h 79"/>
                  <a:gd name="T16" fmla="*/ 48 w 70"/>
                  <a:gd name="T17" fmla="*/ 23 h 79"/>
                  <a:gd name="T18" fmla="*/ 49 w 70"/>
                  <a:gd name="T19" fmla="*/ 21 h 79"/>
                  <a:gd name="T20" fmla="*/ 50 w 70"/>
                  <a:gd name="T21" fmla="*/ 23 h 79"/>
                  <a:gd name="T22" fmla="*/ 53 w 70"/>
                  <a:gd name="T23" fmla="*/ 26 h 79"/>
                  <a:gd name="T24" fmla="*/ 57 w 70"/>
                  <a:gd name="T25" fmla="*/ 23 h 79"/>
                  <a:gd name="T26" fmla="*/ 70 w 70"/>
                  <a:gd name="T27" fmla="*/ 21 h 79"/>
                  <a:gd name="T28" fmla="*/ 70 w 70"/>
                  <a:gd name="T29" fmla="*/ 21 h 79"/>
                  <a:gd name="T30" fmla="*/ 69 w 70"/>
                  <a:gd name="T31" fmla="*/ 24 h 79"/>
                  <a:gd name="T32" fmla="*/ 65 w 70"/>
                  <a:gd name="T33" fmla="*/ 33 h 79"/>
                  <a:gd name="T34" fmla="*/ 62 w 70"/>
                  <a:gd name="T35" fmla="*/ 39 h 79"/>
                  <a:gd name="T36" fmla="*/ 60 w 70"/>
                  <a:gd name="T37" fmla="*/ 35 h 79"/>
                  <a:gd name="T38" fmla="*/ 59 w 70"/>
                  <a:gd name="T39" fmla="*/ 36 h 79"/>
                  <a:gd name="T40" fmla="*/ 60 w 70"/>
                  <a:gd name="T41" fmla="*/ 31 h 79"/>
                  <a:gd name="T42" fmla="*/ 54 w 70"/>
                  <a:gd name="T43" fmla="*/ 31 h 79"/>
                  <a:gd name="T44" fmla="*/ 53 w 70"/>
                  <a:gd name="T45" fmla="*/ 28 h 79"/>
                  <a:gd name="T46" fmla="*/ 50 w 70"/>
                  <a:gd name="T47" fmla="*/ 27 h 79"/>
                  <a:gd name="T48" fmla="*/ 51 w 70"/>
                  <a:gd name="T49" fmla="*/ 31 h 79"/>
                  <a:gd name="T50" fmla="*/ 52 w 70"/>
                  <a:gd name="T51" fmla="*/ 35 h 79"/>
                  <a:gd name="T52" fmla="*/ 53 w 70"/>
                  <a:gd name="T53" fmla="*/ 40 h 79"/>
                  <a:gd name="T54" fmla="*/ 51 w 70"/>
                  <a:gd name="T55" fmla="*/ 40 h 79"/>
                  <a:gd name="T56" fmla="*/ 47 w 70"/>
                  <a:gd name="T57" fmla="*/ 42 h 79"/>
                  <a:gd name="T58" fmla="*/ 47 w 70"/>
                  <a:gd name="T59" fmla="*/ 43 h 79"/>
                  <a:gd name="T60" fmla="*/ 42 w 70"/>
                  <a:gd name="T61" fmla="*/ 49 h 79"/>
                  <a:gd name="T62" fmla="*/ 32 w 70"/>
                  <a:gd name="T63" fmla="*/ 59 h 79"/>
                  <a:gd name="T64" fmla="*/ 31 w 70"/>
                  <a:gd name="T65" fmla="*/ 70 h 79"/>
                  <a:gd name="T66" fmla="*/ 32 w 70"/>
                  <a:gd name="T67" fmla="*/ 70 h 79"/>
                  <a:gd name="T68" fmla="*/ 32 w 70"/>
                  <a:gd name="T69" fmla="*/ 72 h 79"/>
                  <a:gd name="T70" fmla="*/ 31 w 70"/>
                  <a:gd name="T71" fmla="*/ 75 h 79"/>
                  <a:gd name="T72" fmla="*/ 24 w 70"/>
                  <a:gd name="T73" fmla="*/ 76 h 79"/>
                  <a:gd name="T74" fmla="*/ 17 w 70"/>
                  <a:gd name="T75" fmla="*/ 61 h 79"/>
                  <a:gd name="T76" fmla="*/ 12 w 70"/>
                  <a:gd name="T77" fmla="*/ 41 h 79"/>
                  <a:gd name="T78" fmla="*/ 6 w 70"/>
                  <a:gd name="T79" fmla="*/ 43 h 79"/>
                  <a:gd name="T80" fmla="*/ 4 w 70"/>
                  <a:gd name="T81" fmla="*/ 37 h 79"/>
                  <a:gd name="T82" fmla="*/ 7 w 70"/>
                  <a:gd name="T83" fmla="*/ 31 h 79"/>
                  <a:gd name="T84" fmla="*/ 3 w 70"/>
                  <a:gd name="T85" fmla="*/ 25 h 79"/>
                  <a:gd name="T86" fmla="*/ 3 w 70"/>
                  <a:gd name="T87" fmla="*/ 24 h 79"/>
                  <a:gd name="T88" fmla="*/ 12 w 70"/>
                  <a:gd name="T89" fmla="*/ 14 h 79"/>
                  <a:gd name="T90" fmla="*/ 9 w 70"/>
                  <a:gd name="T91" fmla="*/ 5 h 79"/>
                  <a:gd name="T92" fmla="*/ 9 w 70"/>
                  <a:gd name="T93" fmla="*/ 3 h 79"/>
                  <a:gd name="T94" fmla="*/ 17 w 70"/>
                  <a:gd name="T95" fmla="*/ 0 h 79"/>
                  <a:gd name="T96" fmla="*/ 17 w 70"/>
                  <a:gd name="T97" fmla="*/ 0 h 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0"/>
                  <a:gd name="T148" fmla="*/ 0 h 79"/>
                  <a:gd name="T149" fmla="*/ 70 w 70"/>
                  <a:gd name="T150" fmla="*/ 79 h 7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0" h="79">
                    <a:moveTo>
                      <a:pt x="17" y="0"/>
                    </a:moveTo>
                    <a:cubicBezTo>
                      <a:pt x="19" y="2"/>
                      <a:pt x="20" y="4"/>
                      <a:pt x="21" y="5"/>
                    </a:cubicBezTo>
                    <a:cubicBezTo>
                      <a:pt x="22" y="6"/>
                      <a:pt x="23" y="7"/>
                      <a:pt x="23" y="9"/>
                    </a:cubicBezTo>
                    <a:lnTo>
                      <a:pt x="21" y="9"/>
                    </a:lnTo>
                    <a:lnTo>
                      <a:pt x="21" y="10"/>
                    </a:lnTo>
                    <a:cubicBezTo>
                      <a:pt x="22" y="14"/>
                      <a:pt x="26" y="13"/>
                      <a:pt x="28" y="16"/>
                    </a:cubicBezTo>
                    <a:lnTo>
                      <a:pt x="28" y="20"/>
                    </a:lnTo>
                    <a:cubicBezTo>
                      <a:pt x="29" y="21"/>
                      <a:pt x="33" y="23"/>
                      <a:pt x="34" y="23"/>
                    </a:cubicBezTo>
                    <a:cubicBezTo>
                      <a:pt x="35" y="25"/>
                      <a:pt x="37" y="23"/>
                      <a:pt x="39" y="24"/>
                    </a:cubicBezTo>
                    <a:cubicBezTo>
                      <a:pt x="40" y="24"/>
                      <a:pt x="40" y="25"/>
                      <a:pt x="41" y="26"/>
                    </a:cubicBezTo>
                    <a:cubicBezTo>
                      <a:pt x="42" y="26"/>
                      <a:pt x="48" y="28"/>
                      <a:pt x="49" y="27"/>
                    </a:cubicBezTo>
                    <a:cubicBezTo>
                      <a:pt x="48" y="26"/>
                      <a:pt x="48" y="25"/>
                      <a:pt x="48" y="24"/>
                    </a:cubicBezTo>
                    <a:lnTo>
                      <a:pt x="48" y="23"/>
                    </a:lnTo>
                    <a:lnTo>
                      <a:pt x="48" y="21"/>
                    </a:lnTo>
                    <a:lnTo>
                      <a:pt x="49" y="21"/>
                    </a:lnTo>
                    <a:cubicBezTo>
                      <a:pt x="49" y="22"/>
                      <a:pt x="50" y="22"/>
                      <a:pt x="50" y="23"/>
                    </a:cubicBezTo>
                    <a:cubicBezTo>
                      <a:pt x="50" y="24"/>
                      <a:pt x="50" y="24"/>
                      <a:pt x="50" y="25"/>
                    </a:cubicBezTo>
                    <a:cubicBezTo>
                      <a:pt x="51" y="25"/>
                      <a:pt x="52" y="26"/>
                      <a:pt x="53" y="26"/>
                    </a:cubicBezTo>
                    <a:cubicBezTo>
                      <a:pt x="53" y="26"/>
                      <a:pt x="54" y="27"/>
                      <a:pt x="54" y="27"/>
                    </a:cubicBezTo>
                    <a:cubicBezTo>
                      <a:pt x="56" y="27"/>
                      <a:pt x="57" y="24"/>
                      <a:pt x="57" y="23"/>
                    </a:cubicBezTo>
                    <a:cubicBezTo>
                      <a:pt x="60" y="20"/>
                      <a:pt x="63" y="19"/>
                      <a:pt x="66" y="18"/>
                    </a:cubicBezTo>
                    <a:cubicBezTo>
                      <a:pt x="67" y="19"/>
                      <a:pt x="69" y="21"/>
                      <a:pt x="70" y="21"/>
                    </a:cubicBezTo>
                    <a:cubicBezTo>
                      <a:pt x="70" y="22"/>
                      <a:pt x="70" y="24"/>
                      <a:pt x="69" y="24"/>
                    </a:cubicBezTo>
                    <a:cubicBezTo>
                      <a:pt x="69" y="24"/>
                      <a:pt x="66" y="25"/>
                      <a:pt x="66" y="26"/>
                    </a:cubicBezTo>
                    <a:cubicBezTo>
                      <a:pt x="66" y="28"/>
                      <a:pt x="66" y="32"/>
                      <a:pt x="65" y="33"/>
                    </a:cubicBezTo>
                    <a:cubicBezTo>
                      <a:pt x="65" y="33"/>
                      <a:pt x="63" y="33"/>
                      <a:pt x="63" y="34"/>
                    </a:cubicBezTo>
                    <a:cubicBezTo>
                      <a:pt x="63" y="35"/>
                      <a:pt x="63" y="38"/>
                      <a:pt x="62" y="39"/>
                    </a:cubicBezTo>
                    <a:lnTo>
                      <a:pt x="60" y="35"/>
                    </a:lnTo>
                    <a:cubicBezTo>
                      <a:pt x="60" y="35"/>
                      <a:pt x="59" y="36"/>
                      <a:pt x="59" y="36"/>
                    </a:cubicBezTo>
                    <a:cubicBezTo>
                      <a:pt x="58" y="36"/>
                      <a:pt x="58" y="36"/>
                      <a:pt x="58" y="35"/>
                    </a:cubicBezTo>
                    <a:cubicBezTo>
                      <a:pt x="58" y="33"/>
                      <a:pt x="60" y="32"/>
                      <a:pt x="60" y="31"/>
                    </a:cubicBezTo>
                    <a:lnTo>
                      <a:pt x="54" y="31"/>
                    </a:lnTo>
                    <a:cubicBezTo>
                      <a:pt x="54" y="31"/>
                      <a:pt x="53" y="29"/>
                      <a:pt x="53" y="28"/>
                    </a:cubicBezTo>
                    <a:cubicBezTo>
                      <a:pt x="53" y="28"/>
                      <a:pt x="52" y="28"/>
                      <a:pt x="52" y="27"/>
                    </a:cubicBezTo>
                    <a:cubicBezTo>
                      <a:pt x="51" y="27"/>
                      <a:pt x="51" y="27"/>
                      <a:pt x="50" y="27"/>
                    </a:cubicBezTo>
                    <a:cubicBezTo>
                      <a:pt x="50" y="27"/>
                      <a:pt x="49" y="28"/>
                      <a:pt x="49" y="29"/>
                    </a:cubicBezTo>
                    <a:cubicBezTo>
                      <a:pt x="49" y="29"/>
                      <a:pt x="51" y="31"/>
                      <a:pt x="51" y="31"/>
                    </a:cubicBezTo>
                    <a:cubicBezTo>
                      <a:pt x="51" y="31"/>
                      <a:pt x="49" y="32"/>
                      <a:pt x="49" y="33"/>
                    </a:cubicBezTo>
                    <a:cubicBezTo>
                      <a:pt x="49" y="34"/>
                      <a:pt x="51" y="35"/>
                      <a:pt x="52" y="35"/>
                    </a:cubicBezTo>
                    <a:lnTo>
                      <a:pt x="53" y="40"/>
                    </a:lnTo>
                    <a:cubicBezTo>
                      <a:pt x="52" y="40"/>
                      <a:pt x="51" y="40"/>
                      <a:pt x="51" y="40"/>
                    </a:cubicBezTo>
                    <a:cubicBezTo>
                      <a:pt x="51" y="40"/>
                      <a:pt x="50" y="40"/>
                      <a:pt x="49" y="40"/>
                    </a:cubicBezTo>
                    <a:cubicBezTo>
                      <a:pt x="49" y="40"/>
                      <a:pt x="47" y="42"/>
                      <a:pt x="47" y="42"/>
                    </a:cubicBezTo>
                    <a:lnTo>
                      <a:pt x="47" y="43"/>
                    </a:lnTo>
                    <a:cubicBezTo>
                      <a:pt x="47" y="46"/>
                      <a:pt x="42" y="46"/>
                      <a:pt x="42" y="49"/>
                    </a:cubicBezTo>
                    <a:cubicBezTo>
                      <a:pt x="37" y="50"/>
                      <a:pt x="37" y="57"/>
                      <a:pt x="32" y="57"/>
                    </a:cubicBezTo>
                    <a:cubicBezTo>
                      <a:pt x="32" y="58"/>
                      <a:pt x="32" y="58"/>
                      <a:pt x="32" y="59"/>
                    </a:cubicBezTo>
                    <a:cubicBezTo>
                      <a:pt x="32" y="60"/>
                      <a:pt x="32" y="64"/>
                      <a:pt x="33" y="64"/>
                    </a:cubicBezTo>
                    <a:cubicBezTo>
                      <a:pt x="33" y="66"/>
                      <a:pt x="31" y="67"/>
                      <a:pt x="31" y="70"/>
                    </a:cubicBezTo>
                    <a:cubicBezTo>
                      <a:pt x="31" y="70"/>
                      <a:pt x="32" y="70"/>
                      <a:pt x="32" y="70"/>
                    </a:cubicBezTo>
                    <a:lnTo>
                      <a:pt x="32" y="72"/>
                    </a:lnTo>
                    <a:cubicBezTo>
                      <a:pt x="32" y="73"/>
                      <a:pt x="32" y="74"/>
                      <a:pt x="30" y="74"/>
                    </a:cubicBezTo>
                    <a:cubicBezTo>
                      <a:pt x="30" y="74"/>
                      <a:pt x="30" y="75"/>
                      <a:pt x="31" y="75"/>
                    </a:cubicBezTo>
                    <a:cubicBezTo>
                      <a:pt x="29" y="77"/>
                      <a:pt x="28" y="77"/>
                      <a:pt x="27" y="79"/>
                    </a:cubicBezTo>
                    <a:cubicBezTo>
                      <a:pt x="25" y="79"/>
                      <a:pt x="25" y="78"/>
                      <a:pt x="24" y="76"/>
                    </a:cubicBezTo>
                    <a:cubicBezTo>
                      <a:pt x="23" y="73"/>
                      <a:pt x="21" y="70"/>
                      <a:pt x="20" y="68"/>
                    </a:cubicBezTo>
                    <a:cubicBezTo>
                      <a:pt x="19" y="65"/>
                      <a:pt x="19" y="63"/>
                      <a:pt x="17" y="61"/>
                    </a:cubicBezTo>
                    <a:cubicBezTo>
                      <a:pt x="16" y="59"/>
                      <a:pt x="15" y="57"/>
                      <a:pt x="14" y="55"/>
                    </a:cubicBezTo>
                    <a:cubicBezTo>
                      <a:pt x="12" y="50"/>
                      <a:pt x="12" y="46"/>
                      <a:pt x="12" y="41"/>
                    </a:cubicBezTo>
                    <a:cubicBezTo>
                      <a:pt x="11" y="41"/>
                      <a:pt x="10" y="40"/>
                      <a:pt x="10" y="38"/>
                    </a:cubicBezTo>
                    <a:cubicBezTo>
                      <a:pt x="8" y="40"/>
                      <a:pt x="8" y="43"/>
                      <a:pt x="6" y="43"/>
                    </a:cubicBezTo>
                    <a:cubicBezTo>
                      <a:pt x="5" y="43"/>
                      <a:pt x="2" y="40"/>
                      <a:pt x="2" y="38"/>
                    </a:cubicBezTo>
                    <a:cubicBezTo>
                      <a:pt x="2" y="38"/>
                      <a:pt x="3" y="37"/>
                      <a:pt x="4" y="37"/>
                    </a:cubicBezTo>
                    <a:cubicBezTo>
                      <a:pt x="1" y="37"/>
                      <a:pt x="0" y="36"/>
                      <a:pt x="0" y="35"/>
                    </a:cubicBezTo>
                    <a:cubicBezTo>
                      <a:pt x="2" y="32"/>
                      <a:pt x="6" y="34"/>
                      <a:pt x="7" y="31"/>
                    </a:cubicBezTo>
                    <a:cubicBezTo>
                      <a:pt x="6" y="31"/>
                      <a:pt x="4" y="28"/>
                      <a:pt x="4" y="26"/>
                    </a:cubicBezTo>
                    <a:cubicBezTo>
                      <a:pt x="3" y="26"/>
                      <a:pt x="3" y="26"/>
                      <a:pt x="3" y="25"/>
                    </a:cubicBezTo>
                    <a:lnTo>
                      <a:pt x="3" y="24"/>
                    </a:lnTo>
                    <a:cubicBezTo>
                      <a:pt x="9" y="24"/>
                      <a:pt x="9" y="16"/>
                      <a:pt x="12" y="14"/>
                    </a:cubicBezTo>
                    <a:cubicBezTo>
                      <a:pt x="12" y="12"/>
                      <a:pt x="12" y="11"/>
                      <a:pt x="13" y="10"/>
                    </a:cubicBezTo>
                    <a:cubicBezTo>
                      <a:pt x="11" y="8"/>
                      <a:pt x="10" y="8"/>
                      <a:pt x="9" y="5"/>
                    </a:cubicBezTo>
                    <a:lnTo>
                      <a:pt x="9" y="3"/>
                    </a:lnTo>
                    <a:cubicBezTo>
                      <a:pt x="12" y="3"/>
                      <a:pt x="16" y="3"/>
                      <a:pt x="17" y="0"/>
                    </a:cubicBezTo>
                  </a:path>
                </a:pathLst>
              </a:custGeom>
              <a:solidFill>
                <a:srgbClr val="002967"/>
              </a:solidFill>
              <a:ln w="1905">
                <a:solidFill>
                  <a:sysClr val="window" lastClr="FFFFFF">
                    <a:lumMod val="85000"/>
                  </a:sysClr>
                </a:solidFill>
                <a:round/>
                <a:headEnd/>
                <a:tailEnd/>
              </a:ln>
            </p:spPr>
            <p:txBody>
              <a:bodyPr anchor="ctr"/>
              <a:lstStyle/>
              <a:p>
                <a:pPr>
                  <a:defRPr/>
                </a:pPr>
                <a:endParaRPr lang="en-US" altLang="en-US" sz="800" kern="0" dirty="0">
                  <a:latin typeface="Trebuchet MS" panose="020B0603020202020204" pitchFamily="34" charset="0"/>
                  <a:cs typeface="Calibri" panose="020F0502020204030204" pitchFamily="34" charset="0"/>
                </a:endParaRPr>
              </a:p>
            </p:txBody>
          </p:sp>
          <p:sp>
            <p:nvSpPr>
              <p:cNvPr id="340" name="Freeform 341"/>
              <p:cNvSpPr>
                <a:spLocks/>
              </p:cNvSpPr>
              <p:nvPr/>
            </p:nvSpPr>
            <p:spPr bwMode="auto">
              <a:xfrm>
                <a:off x="1333" y="1740"/>
                <a:ext cx="63" cy="28"/>
              </a:xfrm>
              <a:custGeom>
                <a:avLst/>
                <a:gdLst>
                  <a:gd name="T0" fmla="*/ 6 w 9"/>
                  <a:gd name="T1" fmla="*/ 1 h 4"/>
                  <a:gd name="T2" fmla="*/ 0 w 9"/>
                  <a:gd name="T3" fmla="*/ 3 h 4"/>
                  <a:gd name="T4" fmla="*/ 3 w 9"/>
                  <a:gd name="T5" fmla="*/ 3 h 4"/>
                  <a:gd name="T6" fmla="*/ 9 w 9"/>
                  <a:gd name="T7" fmla="*/ 1 h 4"/>
                  <a:gd name="T8" fmla="*/ 9 w 9"/>
                  <a:gd name="T9" fmla="*/ 1 h 4"/>
                  <a:gd name="T10" fmla="*/ 7 w 9"/>
                  <a:gd name="T11" fmla="*/ 0 h 4"/>
                  <a:gd name="T12" fmla="*/ 6 w 9"/>
                  <a:gd name="T13" fmla="*/ 1 h 4"/>
                  <a:gd name="T14" fmla="*/ 6 w 9"/>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4"/>
                  <a:gd name="T26" fmla="*/ 9 w 9"/>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4">
                    <a:moveTo>
                      <a:pt x="6" y="1"/>
                    </a:moveTo>
                    <a:cubicBezTo>
                      <a:pt x="4" y="1"/>
                      <a:pt x="0" y="1"/>
                      <a:pt x="0" y="3"/>
                    </a:cubicBezTo>
                    <a:cubicBezTo>
                      <a:pt x="0" y="4"/>
                      <a:pt x="2" y="3"/>
                      <a:pt x="3" y="3"/>
                    </a:cubicBezTo>
                    <a:cubicBezTo>
                      <a:pt x="5" y="3"/>
                      <a:pt x="8" y="2"/>
                      <a:pt x="9" y="1"/>
                    </a:cubicBezTo>
                    <a:lnTo>
                      <a:pt x="7" y="0"/>
                    </a:lnTo>
                    <a:lnTo>
                      <a:pt x="6" y="1"/>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41" name="Freeform 342"/>
              <p:cNvSpPr>
                <a:spLocks/>
              </p:cNvSpPr>
              <p:nvPr/>
            </p:nvSpPr>
            <p:spPr bwMode="auto">
              <a:xfrm>
                <a:off x="1251" y="1760"/>
                <a:ext cx="70" cy="39"/>
              </a:xfrm>
              <a:custGeom>
                <a:avLst/>
                <a:gdLst>
                  <a:gd name="T0" fmla="*/ 5 w 10"/>
                  <a:gd name="T1" fmla="*/ 2 h 5"/>
                  <a:gd name="T2" fmla="*/ 0 w 10"/>
                  <a:gd name="T3" fmla="*/ 4 h 5"/>
                  <a:gd name="T4" fmla="*/ 3 w 10"/>
                  <a:gd name="T5" fmla="*/ 5 h 5"/>
                  <a:gd name="T6" fmla="*/ 10 w 10"/>
                  <a:gd name="T7" fmla="*/ 2 h 5"/>
                  <a:gd name="T8" fmla="*/ 5 w 10"/>
                  <a:gd name="T9" fmla="*/ 2 h 5"/>
                  <a:gd name="T10" fmla="*/ 5 w 10"/>
                  <a:gd name="T11" fmla="*/ 2 h 5"/>
                  <a:gd name="T12" fmla="*/ 5 w 10"/>
                  <a:gd name="T13" fmla="*/ 2 h 5"/>
                  <a:gd name="T14" fmla="*/ 0 60000 65536"/>
                  <a:gd name="T15" fmla="*/ 0 60000 65536"/>
                  <a:gd name="T16" fmla="*/ 0 60000 65536"/>
                  <a:gd name="T17" fmla="*/ 0 60000 65536"/>
                  <a:gd name="T18" fmla="*/ 0 60000 65536"/>
                  <a:gd name="T19" fmla="*/ 0 60000 65536"/>
                  <a:gd name="T20" fmla="*/ 0 60000 65536"/>
                  <a:gd name="T21" fmla="*/ 0 w 10"/>
                  <a:gd name="T22" fmla="*/ 0 h 5"/>
                  <a:gd name="T23" fmla="*/ 10 w 10"/>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5">
                    <a:moveTo>
                      <a:pt x="5" y="2"/>
                    </a:moveTo>
                    <a:cubicBezTo>
                      <a:pt x="4" y="2"/>
                      <a:pt x="0" y="3"/>
                      <a:pt x="0" y="4"/>
                    </a:cubicBezTo>
                    <a:cubicBezTo>
                      <a:pt x="0" y="4"/>
                      <a:pt x="2" y="5"/>
                      <a:pt x="3" y="5"/>
                    </a:cubicBezTo>
                    <a:cubicBezTo>
                      <a:pt x="4" y="5"/>
                      <a:pt x="9" y="2"/>
                      <a:pt x="10" y="2"/>
                    </a:cubicBezTo>
                    <a:cubicBezTo>
                      <a:pt x="9" y="0"/>
                      <a:pt x="5" y="2"/>
                      <a:pt x="5" y="2"/>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42" name="Freeform 343"/>
              <p:cNvSpPr>
                <a:spLocks/>
              </p:cNvSpPr>
              <p:nvPr/>
            </p:nvSpPr>
            <p:spPr bwMode="auto">
              <a:xfrm>
                <a:off x="1157" y="1638"/>
                <a:ext cx="188" cy="153"/>
              </a:xfrm>
              <a:custGeom>
                <a:avLst/>
                <a:gdLst>
                  <a:gd name="T0" fmla="*/ 17 w 26"/>
                  <a:gd name="T1" fmla="*/ 17 h 20"/>
                  <a:gd name="T2" fmla="*/ 20 w 26"/>
                  <a:gd name="T3" fmla="*/ 15 h 20"/>
                  <a:gd name="T4" fmla="*/ 21 w 26"/>
                  <a:gd name="T5" fmla="*/ 10 h 20"/>
                  <a:gd name="T6" fmla="*/ 21 w 26"/>
                  <a:gd name="T7" fmla="*/ 10 h 20"/>
                  <a:gd name="T8" fmla="*/ 22 w 26"/>
                  <a:gd name="T9" fmla="*/ 10 h 20"/>
                  <a:gd name="T10" fmla="*/ 22 w 26"/>
                  <a:gd name="T11" fmla="*/ 10 h 20"/>
                  <a:gd name="T12" fmla="*/ 23 w 26"/>
                  <a:gd name="T13" fmla="*/ 12 h 20"/>
                  <a:gd name="T14" fmla="*/ 26 w 26"/>
                  <a:gd name="T15" fmla="*/ 11 h 20"/>
                  <a:gd name="T16" fmla="*/ 26 w 26"/>
                  <a:gd name="T17" fmla="*/ 11 h 20"/>
                  <a:gd name="T18" fmla="*/ 26 w 26"/>
                  <a:gd name="T19" fmla="*/ 10 h 20"/>
                  <a:gd name="T20" fmla="*/ 26 w 26"/>
                  <a:gd name="T21" fmla="*/ 10 h 20"/>
                  <a:gd name="T22" fmla="*/ 23 w 26"/>
                  <a:gd name="T23" fmla="*/ 8 h 20"/>
                  <a:gd name="T24" fmla="*/ 18 w 26"/>
                  <a:gd name="T25" fmla="*/ 7 h 20"/>
                  <a:gd name="T26" fmla="*/ 17 w 26"/>
                  <a:gd name="T27" fmla="*/ 4 h 20"/>
                  <a:gd name="T28" fmla="*/ 14 w 26"/>
                  <a:gd name="T29" fmla="*/ 0 h 20"/>
                  <a:gd name="T30" fmla="*/ 14 w 26"/>
                  <a:gd name="T31" fmla="*/ 0 h 20"/>
                  <a:gd name="T32" fmla="*/ 13 w 26"/>
                  <a:gd name="T33" fmla="*/ 0 h 20"/>
                  <a:gd name="T34" fmla="*/ 13 w 26"/>
                  <a:gd name="T35" fmla="*/ 0 h 20"/>
                  <a:gd name="T36" fmla="*/ 10 w 26"/>
                  <a:gd name="T37" fmla="*/ 1 h 20"/>
                  <a:gd name="T38" fmla="*/ 8 w 26"/>
                  <a:gd name="T39" fmla="*/ 3 h 20"/>
                  <a:gd name="T40" fmla="*/ 6 w 26"/>
                  <a:gd name="T41" fmla="*/ 2 h 20"/>
                  <a:gd name="T42" fmla="*/ 0 w 26"/>
                  <a:gd name="T43" fmla="*/ 6 h 20"/>
                  <a:gd name="T44" fmla="*/ 4 w 26"/>
                  <a:gd name="T45" fmla="*/ 6 h 20"/>
                  <a:gd name="T46" fmla="*/ 9 w 26"/>
                  <a:gd name="T47" fmla="*/ 4 h 20"/>
                  <a:gd name="T48" fmla="*/ 8 w 26"/>
                  <a:gd name="T49" fmla="*/ 6 h 20"/>
                  <a:gd name="T50" fmla="*/ 9 w 26"/>
                  <a:gd name="T51" fmla="*/ 6 h 20"/>
                  <a:gd name="T52" fmla="*/ 17 w 26"/>
                  <a:gd name="T53" fmla="*/ 7 h 20"/>
                  <a:gd name="T54" fmla="*/ 15 w 26"/>
                  <a:gd name="T55" fmla="*/ 9 h 20"/>
                  <a:gd name="T56" fmla="*/ 13 w 26"/>
                  <a:gd name="T57" fmla="*/ 8 h 20"/>
                  <a:gd name="T58" fmla="*/ 8 w 26"/>
                  <a:gd name="T59" fmla="*/ 11 h 20"/>
                  <a:gd name="T60" fmla="*/ 7 w 26"/>
                  <a:gd name="T61" fmla="*/ 12 h 20"/>
                  <a:gd name="T62" fmla="*/ 4 w 26"/>
                  <a:gd name="T63" fmla="*/ 18 h 20"/>
                  <a:gd name="T64" fmla="*/ 5 w 26"/>
                  <a:gd name="T65" fmla="*/ 20 h 20"/>
                  <a:gd name="T66" fmla="*/ 9 w 26"/>
                  <a:gd name="T67" fmla="*/ 13 h 20"/>
                  <a:gd name="T68" fmla="*/ 15 w 26"/>
                  <a:gd name="T69" fmla="*/ 9 h 20"/>
                  <a:gd name="T70" fmla="*/ 17 w 26"/>
                  <a:gd name="T71" fmla="*/ 11 h 20"/>
                  <a:gd name="T72" fmla="*/ 15 w 26"/>
                  <a:gd name="T73" fmla="*/ 14 h 20"/>
                  <a:gd name="T74" fmla="*/ 17 w 26"/>
                  <a:gd name="T75" fmla="*/ 14 h 20"/>
                  <a:gd name="T76" fmla="*/ 17 w 26"/>
                  <a:gd name="T77" fmla="*/ 17 h 20"/>
                  <a:gd name="T78" fmla="*/ 17 w 26"/>
                  <a:gd name="T79" fmla="*/ 17 h 20"/>
                  <a:gd name="T80" fmla="*/ 17 w 26"/>
                  <a:gd name="T81" fmla="*/ 17 h 20"/>
                  <a:gd name="T82" fmla="*/ 17 w 26"/>
                  <a:gd name="T83" fmla="*/ 17 h 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6"/>
                  <a:gd name="T127" fmla="*/ 0 h 20"/>
                  <a:gd name="T128" fmla="*/ 26 w 26"/>
                  <a:gd name="T129" fmla="*/ 20 h 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6" h="20">
                    <a:moveTo>
                      <a:pt x="17" y="17"/>
                    </a:moveTo>
                    <a:cubicBezTo>
                      <a:pt x="18" y="17"/>
                      <a:pt x="19" y="16"/>
                      <a:pt x="20" y="15"/>
                    </a:cubicBezTo>
                    <a:cubicBezTo>
                      <a:pt x="21" y="13"/>
                      <a:pt x="20" y="12"/>
                      <a:pt x="21" y="10"/>
                    </a:cubicBezTo>
                    <a:lnTo>
                      <a:pt x="22" y="10"/>
                    </a:lnTo>
                    <a:cubicBezTo>
                      <a:pt x="22" y="11"/>
                      <a:pt x="23" y="12"/>
                      <a:pt x="23" y="12"/>
                    </a:cubicBezTo>
                    <a:cubicBezTo>
                      <a:pt x="24" y="12"/>
                      <a:pt x="24" y="12"/>
                      <a:pt x="26" y="11"/>
                    </a:cubicBezTo>
                    <a:lnTo>
                      <a:pt x="26" y="10"/>
                    </a:lnTo>
                    <a:cubicBezTo>
                      <a:pt x="25" y="9"/>
                      <a:pt x="24" y="8"/>
                      <a:pt x="23" y="8"/>
                    </a:cubicBezTo>
                    <a:cubicBezTo>
                      <a:pt x="21" y="8"/>
                      <a:pt x="18" y="8"/>
                      <a:pt x="18" y="7"/>
                    </a:cubicBezTo>
                    <a:cubicBezTo>
                      <a:pt x="17" y="6"/>
                      <a:pt x="18" y="5"/>
                      <a:pt x="17" y="4"/>
                    </a:cubicBezTo>
                    <a:cubicBezTo>
                      <a:pt x="16" y="3"/>
                      <a:pt x="14" y="3"/>
                      <a:pt x="14" y="0"/>
                    </a:cubicBezTo>
                    <a:lnTo>
                      <a:pt x="13" y="0"/>
                    </a:lnTo>
                    <a:cubicBezTo>
                      <a:pt x="12" y="0"/>
                      <a:pt x="11" y="0"/>
                      <a:pt x="10" y="1"/>
                    </a:cubicBezTo>
                    <a:cubicBezTo>
                      <a:pt x="9" y="1"/>
                      <a:pt x="9" y="3"/>
                      <a:pt x="8" y="3"/>
                    </a:cubicBezTo>
                    <a:cubicBezTo>
                      <a:pt x="7" y="3"/>
                      <a:pt x="7" y="2"/>
                      <a:pt x="6" y="2"/>
                    </a:cubicBezTo>
                    <a:cubicBezTo>
                      <a:pt x="5" y="4"/>
                      <a:pt x="0" y="3"/>
                      <a:pt x="0" y="6"/>
                    </a:cubicBezTo>
                    <a:cubicBezTo>
                      <a:pt x="2" y="6"/>
                      <a:pt x="2" y="6"/>
                      <a:pt x="4" y="6"/>
                    </a:cubicBezTo>
                    <a:cubicBezTo>
                      <a:pt x="4" y="6"/>
                      <a:pt x="8" y="4"/>
                      <a:pt x="9" y="4"/>
                    </a:cubicBezTo>
                    <a:cubicBezTo>
                      <a:pt x="9" y="5"/>
                      <a:pt x="8" y="5"/>
                      <a:pt x="8" y="6"/>
                    </a:cubicBezTo>
                    <a:cubicBezTo>
                      <a:pt x="9" y="6"/>
                      <a:pt x="9" y="6"/>
                      <a:pt x="9" y="6"/>
                    </a:cubicBezTo>
                    <a:cubicBezTo>
                      <a:pt x="9" y="6"/>
                      <a:pt x="16" y="7"/>
                      <a:pt x="17" y="7"/>
                    </a:cubicBezTo>
                    <a:cubicBezTo>
                      <a:pt x="17" y="8"/>
                      <a:pt x="16" y="9"/>
                      <a:pt x="15" y="9"/>
                    </a:cubicBezTo>
                    <a:cubicBezTo>
                      <a:pt x="14" y="9"/>
                      <a:pt x="14" y="8"/>
                      <a:pt x="13" y="8"/>
                    </a:cubicBezTo>
                    <a:cubicBezTo>
                      <a:pt x="11" y="8"/>
                      <a:pt x="9" y="11"/>
                      <a:pt x="8" y="11"/>
                    </a:cubicBezTo>
                    <a:cubicBezTo>
                      <a:pt x="7" y="11"/>
                      <a:pt x="7" y="12"/>
                      <a:pt x="7" y="12"/>
                    </a:cubicBezTo>
                    <a:cubicBezTo>
                      <a:pt x="6" y="15"/>
                      <a:pt x="4" y="16"/>
                      <a:pt x="4" y="18"/>
                    </a:cubicBezTo>
                    <a:cubicBezTo>
                      <a:pt x="4" y="19"/>
                      <a:pt x="5" y="20"/>
                      <a:pt x="5" y="20"/>
                    </a:cubicBezTo>
                    <a:cubicBezTo>
                      <a:pt x="8" y="20"/>
                      <a:pt x="8" y="14"/>
                      <a:pt x="9" y="13"/>
                    </a:cubicBezTo>
                    <a:cubicBezTo>
                      <a:pt x="11" y="11"/>
                      <a:pt x="14" y="10"/>
                      <a:pt x="15" y="9"/>
                    </a:cubicBezTo>
                    <a:cubicBezTo>
                      <a:pt x="16" y="10"/>
                      <a:pt x="17" y="10"/>
                      <a:pt x="17" y="11"/>
                    </a:cubicBezTo>
                    <a:cubicBezTo>
                      <a:pt x="16" y="12"/>
                      <a:pt x="16" y="13"/>
                      <a:pt x="15" y="14"/>
                    </a:cubicBezTo>
                    <a:cubicBezTo>
                      <a:pt x="16" y="14"/>
                      <a:pt x="16" y="14"/>
                      <a:pt x="17" y="14"/>
                    </a:cubicBezTo>
                    <a:cubicBezTo>
                      <a:pt x="17" y="15"/>
                      <a:pt x="17" y="16"/>
                      <a:pt x="17" y="17"/>
                    </a:cubicBez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43" name="Freeform 344"/>
              <p:cNvSpPr>
                <a:spLocks/>
              </p:cNvSpPr>
              <p:nvPr/>
            </p:nvSpPr>
            <p:spPr bwMode="auto">
              <a:xfrm>
                <a:off x="3595" y="1693"/>
                <a:ext cx="31" cy="28"/>
              </a:xfrm>
              <a:custGeom>
                <a:avLst/>
                <a:gdLst>
                  <a:gd name="T0" fmla="*/ 2 w 4"/>
                  <a:gd name="T1" fmla="*/ 0 h 4"/>
                  <a:gd name="T2" fmla="*/ 0 w 4"/>
                  <a:gd name="T3" fmla="*/ 2 h 4"/>
                  <a:gd name="T4" fmla="*/ 0 w 4"/>
                  <a:gd name="T5" fmla="*/ 4 h 4"/>
                  <a:gd name="T6" fmla="*/ 2 w 4"/>
                  <a:gd name="T7" fmla="*/ 4 h 4"/>
                  <a:gd name="T8" fmla="*/ 3 w 4"/>
                  <a:gd name="T9" fmla="*/ 3 h 4"/>
                  <a:gd name="T10" fmla="*/ 4 w 4"/>
                  <a:gd name="T11" fmla="*/ 2 h 4"/>
                  <a:gd name="T12" fmla="*/ 2 w 4"/>
                  <a:gd name="T13" fmla="*/ 0 h 4"/>
                  <a:gd name="T14" fmla="*/ 2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0"/>
                    </a:moveTo>
                    <a:lnTo>
                      <a:pt x="0" y="2"/>
                    </a:lnTo>
                    <a:lnTo>
                      <a:pt x="0" y="4"/>
                    </a:lnTo>
                    <a:lnTo>
                      <a:pt x="2" y="4"/>
                    </a:lnTo>
                    <a:lnTo>
                      <a:pt x="3" y="3"/>
                    </a:lnTo>
                    <a:lnTo>
                      <a:pt x="4" y="2"/>
                    </a:lnTo>
                    <a:lnTo>
                      <a:pt x="2" y="0"/>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44" name="Freeform 345"/>
              <p:cNvSpPr>
                <a:spLocks/>
              </p:cNvSpPr>
              <p:nvPr/>
            </p:nvSpPr>
            <p:spPr bwMode="auto">
              <a:xfrm>
                <a:off x="3869" y="1701"/>
                <a:ext cx="78" cy="39"/>
              </a:xfrm>
              <a:custGeom>
                <a:avLst/>
                <a:gdLst>
                  <a:gd name="T0" fmla="*/ 1 w 11"/>
                  <a:gd name="T1" fmla="*/ 5 h 5"/>
                  <a:gd name="T2" fmla="*/ 1 w 11"/>
                  <a:gd name="T3" fmla="*/ 4 h 5"/>
                  <a:gd name="T4" fmla="*/ 2 w 11"/>
                  <a:gd name="T5" fmla="*/ 3 h 5"/>
                  <a:gd name="T6" fmla="*/ 3 w 11"/>
                  <a:gd name="T7" fmla="*/ 2 h 5"/>
                  <a:gd name="T8" fmla="*/ 5 w 11"/>
                  <a:gd name="T9" fmla="*/ 2 h 5"/>
                  <a:gd name="T10" fmla="*/ 8 w 11"/>
                  <a:gd name="T11" fmla="*/ 2 h 5"/>
                  <a:gd name="T12" fmla="*/ 11 w 11"/>
                  <a:gd name="T13" fmla="*/ 1 h 5"/>
                  <a:gd name="T14" fmla="*/ 11 w 11"/>
                  <a:gd name="T15" fmla="*/ 0 h 5"/>
                  <a:gd name="T16" fmla="*/ 11 w 11"/>
                  <a:gd name="T17" fmla="*/ 0 h 5"/>
                  <a:gd name="T18" fmla="*/ 9 w 11"/>
                  <a:gd name="T19" fmla="*/ 1 h 5"/>
                  <a:gd name="T20" fmla="*/ 7 w 11"/>
                  <a:gd name="T21" fmla="*/ 0 h 5"/>
                  <a:gd name="T22" fmla="*/ 5 w 11"/>
                  <a:gd name="T23" fmla="*/ 1 h 5"/>
                  <a:gd name="T24" fmla="*/ 2 w 11"/>
                  <a:gd name="T25" fmla="*/ 1 h 5"/>
                  <a:gd name="T26" fmla="*/ 1 w 11"/>
                  <a:gd name="T27" fmla="*/ 2 h 5"/>
                  <a:gd name="T28" fmla="*/ 0 w 11"/>
                  <a:gd name="T29" fmla="*/ 3 h 5"/>
                  <a:gd name="T30" fmla="*/ 0 w 11"/>
                  <a:gd name="T31" fmla="*/ 5 h 5"/>
                  <a:gd name="T32" fmla="*/ 1 w 11"/>
                  <a:gd name="T33" fmla="*/ 5 h 5"/>
                  <a:gd name="T34" fmla="*/ 1 w 11"/>
                  <a:gd name="T35" fmla="*/ 5 h 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5"/>
                  <a:gd name="T56" fmla="*/ 11 w 11"/>
                  <a:gd name="T57" fmla="*/ 5 h 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5">
                    <a:moveTo>
                      <a:pt x="1" y="5"/>
                    </a:moveTo>
                    <a:lnTo>
                      <a:pt x="1" y="4"/>
                    </a:lnTo>
                    <a:lnTo>
                      <a:pt x="2" y="3"/>
                    </a:lnTo>
                    <a:lnTo>
                      <a:pt x="3" y="2"/>
                    </a:lnTo>
                    <a:lnTo>
                      <a:pt x="5" y="2"/>
                    </a:lnTo>
                    <a:lnTo>
                      <a:pt x="8" y="2"/>
                    </a:lnTo>
                    <a:lnTo>
                      <a:pt x="11" y="1"/>
                    </a:lnTo>
                    <a:lnTo>
                      <a:pt x="11" y="0"/>
                    </a:lnTo>
                    <a:lnTo>
                      <a:pt x="9" y="1"/>
                    </a:lnTo>
                    <a:lnTo>
                      <a:pt x="7" y="0"/>
                    </a:lnTo>
                    <a:lnTo>
                      <a:pt x="5" y="1"/>
                    </a:lnTo>
                    <a:lnTo>
                      <a:pt x="2" y="1"/>
                    </a:lnTo>
                    <a:lnTo>
                      <a:pt x="1" y="2"/>
                    </a:lnTo>
                    <a:lnTo>
                      <a:pt x="0" y="3"/>
                    </a:lnTo>
                    <a:lnTo>
                      <a:pt x="0" y="5"/>
                    </a:lnTo>
                    <a:lnTo>
                      <a:pt x="1" y="5"/>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45" name="Freeform 346"/>
              <p:cNvSpPr>
                <a:spLocks/>
              </p:cNvSpPr>
              <p:nvPr/>
            </p:nvSpPr>
            <p:spPr bwMode="auto">
              <a:xfrm>
                <a:off x="4279" y="1470"/>
                <a:ext cx="79" cy="94"/>
              </a:xfrm>
              <a:custGeom>
                <a:avLst/>
                <a:gdLst>
                  <a:gd name="T0" fmla="*/ 1 w 11"/>
                  <a:gd name="T1" fmla="*/ 12 h 12"/>
                  <a:gd name="T2" fmla="*/ 4 w 11"/>
                  <a:gd name="T3" fmla="*/ 12 h 12"/>
                  <a:gd name="T4" fmla="*/ 5 w 11"/>
                  <a:gd name="T5" fmla="*/ 11 h 12"/>
                  <a:gd name="T6" fmla="*/ 6 w 11"/>
                  <a:gd name="T7" fmla="*/ 10 h 12"/>
                  <a:gd name="T8" fmla="*/ 9 w 11"/>
                  <a:gd name="T9" fmla="*/ 8 h 12"/>
                  <a:gd name="T10" fmla="*/ 9 w 11"/>
                  <a:gd name="T11" fmla="*/ 5 h 12"/>
                  <a:gd name="T12" fmla="*/ 11 w 11"/>
                  <a:gd name="T13" fmla="*/ 1 h 12"/>
                  <a:gd name="T14" fmla="*/ 9 w 11"/>
                  <a:gd name="T15" fmla="*/ 0 h 12"/>
                  <a:gd name="T16" fmla="*/ 9 w 11"/>
                  <a:gd name="T17" fmla="*/ 1 h 12"/>
                  <a:gd name="T18" fmla="*/ 9 w 11"/>
                  <a:gd name="T19" fmla="*/ 4 h 12"/>
                  <a:gd name="T20" fmla="*/ 7 w 11"/>
                  <a:gd name="T21" fmla="*/ 5 h 12"/>
                  <a:gd name="T22" fmla="*/ 6 w 11"/>
                  <a:gd name="T23" fmla="*/ 7 h 12"/>
                  <a:gd name="T24" fmla="*/ 5 w 11"/>
                  <a:gd name="T25" fmla="*/ 9 h 12"/>
                  <a:gd name="T26" fmla="*/ 4 w 11"/>
                  <a:gd name="T27" fmla="*/ 10 h 12"/>
                  <a:gd name="T28" fmla="*/ 1 w 11"/>
                  <a:gd name="T29" fmla="*/ 11 h 12"/>
                  <a:gd name="T30" fmla="*/ 0 w 11"/>
                  <a:gd name="T31" fmla="*/ 11 h 12"/>
                  <a:gd name="T32" fmla="*/ 1 w 11"/>
                  <a:gd name="T33" fmla="*/ 12 h 12"/>
                  <a:gd name="T34" fmla="*/ 1 w 11"/>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2"/>
                  <a:gd name="T56" fmla="*/ 11 w 11"/>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2">
                    <a:moveTo>
                      <a:pt x="1" y="12"/>
                    </a:moveTo>
                    <a:lnTo>
                      <a:pt x="4" y="12"/>
                    </a:lnTo>
                    <a:lnTo>
                      <a:pt x="5" y="11"/>
                    </a:lnTo>
                    <a:lnTo>
                      <a:pt x="6" y="10"/>
                    </a:lnTo>
                    <a:lnTo>
                      <a:pt x="9" y="8"/>
                    </a:lnTo>
                    <a:lnTo>
                      <a:pt x="9" y="5"/>
                    </a:lnTo>
                    <a:lnTo>
                      <a:pt x="11" y="1"/>
                    </a:lnTo>
                    <a:lnTo>
                      <a:pt x="9" y="0"/>
                    </a:lnTo>
                    <a:lnTo>
                      <a:pt x="9" y="1"/>
                    </a:lnTo>
                    <a:lnTo>
                      <a:pt x="9" y="4"/>
                    </a:lnTo>
                    <a:lnTo>
                      <a:pt x="7" y="5"/>
                    </a:lnTo>
                    <a:lnTo>
                      <a:pt x="6" y="7"/>
                    </a:lnTo>
                    <a:lnTo>
                      <a:pt x="5" y="9"/>
                    </a:lnTo>
                    <a:lnTo>
                      <a:pt x="4" y="10"/>
                    </a:lnTo>
                    <a:lnTo>
                      <a:pt x="1" y="11"/>
                    </a:lnTo>
                    <a:lnTo>
                      <a:pt x="0" y="11"/>
                    </a:lnTo>
                    <a:lnTo>
                      <a:pt x="1" y="12"/>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46" name="Freeform 347"/>
              <p:cNvSpPr>
                <a:spLocks/>
              </p:cNvSpPr>
              <p:nvPr/>
            </p:nvSpPr>
            <p:spPr bwMode="auto">
              <a:xfrm>
                <a:off x="3235" y="2675"/>
                <a:ext cx="47" cy="59"/>
              </a:xfrm>
              <a:custGeom>
                <a:avLst/>
                <a:gdLst>
                  <a:gd name="T0" fmla="*/ 0 w 6"/>
                  <a:gd name="T1" fmla="*/ 5 h 8"/>
                  <a:gd name="T2" fmla="*/ 0 w 6"/>
                  <a:gd name="T3" fmla="*/ 6 h 8"/>
                  <a:gd name="T4" fmla="*/ 1 w 6"/>
                  <a:gd name="T5" fmla="*/ 8 h 8"/>
                  <a:gd name="T6" fmla="*/ 4 w 6"/>
                  <a:gd name="T7" fmla="*/ 8 h 8"/>
                  <a:gd name="T8" fmla="*/ 4 w 6"/>
                  <a:gd name="T9" fmla="*/ 6 h 8"/>
                  <a:gd name="T10" fmla="*/ 6 w 6"/>
                  <a:gd name="T11" fmla="*/ 5 h 8"/>
                  <a:gd name="T12" fmla="*/ 6 w 6"/>
                  <a:gd name="T13" fmla="*/ 3 h 8"/>
                  <a:gd name="T14" fmla="*/ 5 w 6"/>
                  <a:gd name="T15" fmla="*/ 0 h 8"/>
                  <a:gd name="T16" fmla="*/ 3 w 6"/>
                  <a:gd name="T17" fmla="*/ 2 h 8"/>
                  <a:gd name="T18" fmla="*/ 2 w 6"/>
                  <a:gd name="T19" fmla="*/ 4 h 8"/>
                  <a:gd name="T20" fmla="*/ 1 w 6"/>
                  <a:gd name="T21" fmla="*/ 3 h 8"/>
                  <a:gd name="T22" fmla="*/ 0 w 6"/>
                  <a:gd name="T23" fmla="*/ 5 h 8"/>
                  <a:gd name="T24" fmla="*/ 0 w 6"/>
                  <a:gd name="T25" fmla="*/ 5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
                  <a:gd name="T40" fmla="*/ 0 h 8"/>
                  <a:gd name="T41" fmla="*/ 6 w 6"/>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 h="8">
                    <a:moveTo>
                      <a:pt x="0" y="5"/>
                    </a:moveTo>
                    <a:lnTo>
                      <a:pt x="0" y="6"/>
                    </a:lnTo>
                    <a:lnTo>
                      <a:pt x="1" y="8"/>
                    </a:lnTo>
                    <a:lnTo>
                      <a:pt x="4" y="8"/>
                    </a:lnTo>
                    <a:lnTo>
                      <a:pt x="4" y="6"/>
                    </a:lnTo>
                    <a:lnTo>
                      <a:pt x="6" y="5"/>
                    </a:lnTo>
                    <a:lnTo>
                      <a:pt x="6" y="3"/>
                    </a:lnTo>
                    <a:lnTo>
                      <a:pt x="5" y="0"/>
                    </a:lnTo>
                    <a:lnTo>
                      <a:pt x="3" y="2"/>
                    </a:lnTo>
                    <a:lnTo>
                      <a:pt x="2" y="4"/>
                    </a:lnTo>
                    <a:lnTo>
                      <a:pt x="1" y="3"/>
                    </a:lnTo>
                    <a:lnTo>
                      <a:pt x="0" y="5"/>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47" name="Freeform 348"/>
              <p:cNvSpPr>
                <a:spLocks/>
              </p:cNvSpPr>
              <p:nvPr/>
            </p:nvSpPr>
            <p:spPr bwMode="auto">
              <a:xfrm>
                <a:off x="2882" y="2394"/>
                <a:ext cx="40" cy="27"/>
              </a:xfrm>
              <a:custGeom>
                <a:avLst/>
                <a:gdLst>
                  <a:gd name="T0" fmla="*/ 3 w 5"/>
                  <a:gd name="T1" fmla="*/ 4 h 4"/>
                  <a:gd name="T2" fmla="*/ 5 w 5"/>
                  <a:gd name="T3" fmla="*/ 3 h 4"/>
                  <a:gd name="T4" fmla="*/ 5 w 5"/>
                  <a:gd name="T5" fmla="*/ 2 h 4"/>
                  <a:gd name="T6" fmla="*/ 4 w 5"/>
                  <a:gd name="T7" fmla="*/ 1 h 4"/>
                  <a:gd name="T8" fmla="*/ 1 w 5"/>
                  <a:gd name="T9" fmla="*/ 0 h 4"/>
                  <a:gd name="T10" fmla="*/ 0 w 5"/>
                  <a:gd name="T11" fmla="*/ 0 h 4"/>
                  <a:gd name="T12" fmla="*/ 1 w 5"/>
                  <a:gd name="T13" fmla="*/ 2 h 4"/>
                  <a:gd name="T14" fmla="*/ 3 w 5"/>
                  <a:gd name="T15" fmla="*/ 4 h 4"/>
                  <a:gd name="T16" fmla="*/ 3 w 5"/>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4"/>
                  <a:gd name="T29" fmla="*/ 5 w 5"/>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4">
                    <a:moveTo>
                      <a:pt x="3" y="4"/>
                    </a:moveTo>
                    <a:lnTo>
                      <a:pt x="5" y="3"/>
                    </a:lnTo>
                    <a:lnTo>
                      <a:pt x="5" y="2"/>
                    </a:lnTo>
                    <a:lnTo>
                      <a:pt x="4" y="1"/>
                    </a:lnTo>
                    <a:lnTo>
                      <a:pt x="1" y="0"/>
                    </a:lnTo>
                    <a:lnTo>
                      <a:pt x="0" y="0"/>
                    </a:lnTo>
                    <a:lnTo>
                      <a:pt x="1" y="2"/>
                    </a:lnTo>
                    <a:lnTo>
                      <a:pt x="3" y="4"/>
                    </a:lnTo>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48" name="Freeform 359"/>
              <p:cNvSpPr>
                <a:spLocks noEditPoints="1"/>
              </p:cNvSpPr>
              <p:nvPr/>
            </p:nvSpPr>
            <p:spPr bwMode="auto">
              <a:xfrm>
                <a:off x="1661" y="3820"/>
                <a:ext cx="51" cy="26"/>
              </a:xfrm>
              <a:custGeom>
                <a:avLst/>
                <a:gdLst>
                  <a:gd name="T0" fmla="*/ 20 w 32"/>
                  <a:gd name="T1" fmla="*/ 8 h 16"/>
                  <a:gd name="T2" fmla="*/ 18 w 32"/>
                  <a:gd name="T3" fmla="*/ 4 h 16"/>
                  <a:gd name="T4" fmla="*/ 21 w 32"/>
                  <a:gd name="T5" fmla="*/ 0 h 16"/>
                  <a:gd name="T6" fmla="*/ 26 w 32"/>
                  <a:gd name="T7" fmla="*/ 0 h 16"/>
                  <a:gd name="T8" fmla="*/ 26 w 32"/>
                  <a:gd name="T9" fmla="*/ 2 h 16"/>
                  <a:gd name="T10" fmla="*/ 24 w 32"/>
                  <a:gd name="T11" fmla="*/ 2 h 16"/>
                  <a:gd name="T12" fmla="*/ 27 w 32"/>
                  <a:gd name="T13" fmla="*/ 5 h 16"/>
                  <a:gd name="T14" fmla="*/ 27 w 32"/>
                  <a:gd name="T15" fmla="*/ 1 h 16"/>
                  <a:gd name="T16" fmla="*/ 30 w 32"/>
                  <a:gd name="T17" fmla="*/ 1 h 16"/>
                  <a:gd name="T18" fmla="*/ 31 w 32"/>
                  <a:gd name="T19" fmla="*/ 4 h 16"/>
                  <a:gd name="T20" fmla="*/ 28 w 32"/>
                  <a:gd name="T21" fmla="*/ 4 h 16"/>
                  <a:gd name="T22" fmla="*/ 32 w 32"/>
                  <a:gd name="T23" fmla="*/ 6 h 16"/>
                  <a:gd name="T24" fmla="*/ 26 w 32"/>
                  <a:gd name="T25" fmla="*/ 9 h 16"/>
                  <a:gd name="T26" fmla="*/ 21 w 32"/>
                  <a:gd name="T27" fmla="*/ 8 h 16"/>
                  <a:gd name="T28" fmla="*/ 23 w 32"/>
                  <a:gd name="T29" fmla="*/ 12 h 16"/>
                  <a:gd name="T30" fmla="*/ 18 w 32"/>
                  <a:gd name="T31" fmla="*/ 11 h 16"/>
                  <a:gd name="T32" fmla="*/ 19 w 32"/>
                  <a:gd name="T33" fmla="*/ 14 h 16"/>
                  <a:gd name="T34" fmla="*/ 16 w 32"/>
                  <a:gd name="T35" fmla="*/ 13 h 16"/>
                  <a:gd name="T36" fmla="*/ 16 w 32"/>
                  <a:gd name="T37" fmla="*/ 16 h 16"/>
                  <a:gd name="T38" fmla="*/ 13 w 32"/>
                  <a:gd name="T39" fmla="*/ 12 h 16"/>
                  <a:gd name="T40" fmla="*/ 18 w 32"/>
                  <a:gd name="T41" fmla="*/ 6 h 16"/>
                  <a:gd name="T42" fmla="*/ 20 w 32"/>
                  <a:gd name="T43" fmla="*/ 8 h 16"/>
                  <a:gd name="T44" fmla="*/ 7 w 32"/>
                  <a:gd name="T45" fmla="*/ 8 h 16"/>
                  <a:gd name="T46" fmla="*/ 9 w 32"/>
                  <a:gd name="T47" fmla="*/ 6 h 16"/>
                  <a:gd name="T48" fmla="*/ 4 w 32"/>
                  <a:gd name="T49" fmla="*/ 5 h 16"/>
                  <a:gd name="T50" fmla="*/ 9 w 32"/>
                  <a:gd name="T51" fmla="*/ 5 h 16"/>
                  <a:gd name="T52" fmla="*/ 4 w 32"/>
                  <a:gd name="T53" fmla="*/ 1 h 16"/>
                  <a:gd name="T54" fmla="*/ 9 w 32"/>
                  <a:gd name="T55" fmla="*/ 3 h 16"/>
                  <a:gd name="T56" fmla="*/ 10 w 32"/>
                  <a:gd name="T57" fmla="*/ 1 h 16"/>
                  <a:gd name="T58" fmla="*/ 18 w 32"/>
                  <a:gd name="T59" fmla="*/ 1 h 16"/>
                  <a:gd name="T60" fmla="*/ 7 w 32"/>
                  <a:gd name="T61" fmla="*/ 13 h 16"/>
                  <a:gd name="T62" fmla="*/ 4 w 32"/>
                  <a:gd name="T63" fmla="*/ 15 h 16"/>
                  <a:gd name="T64" fmla="*/ 1 w 32"/>
                  <a:gd name="T65" fmla="*/ 12 h 16"/>
                  <a:gd name="T66" fmla="*/ 6 w 32"/>
                  <a:gd name="T67" fmla="*/ 10 h 16"/>
                  <a:gd name="T68" fmla="*/ 6 w 32"/>
                  <a:gd name="T69" fmla="*/ 7 h 16"/>
                  <a:gd name="T70" fmla="*/ 7 w 32"/>
                  <a:gd name="T71" fmla="*/ 8 h 16"/>
                  <a:gd name="T72" fmla="*/ 1 w 32"/>
                  <a:gd name="T73" fmla="*/ 10 h 16"/>
                  <a:gd name="T74" fmla="*/ 0 w 32"/>
                  <a:gd name="T75" fmla="*/ 8 h 16"/>
                  <a:gd name="T76" fmla="*/ 2 w 32"/>
                  <a:gd name="T77" fmla="*/ 8 h 16"/>
                  <a:gd name="T78" fmla="*/ 1 w 32"/>
                  <a:gd name="T79" fmla="*/ 10 h 1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2"/>
                  <a:gd name="T121" fmla="*/ 0 h 16"/>
                  <a:gd name="T122" fmla="*/ 32 w 32"/>
                  <a:gd name="T123" fmla="*/ 16 h 1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2" h="16">
                    <a:moveTo>
                      <a:pt x="20" y="8"/>
                    </a:moveTo>
                    <a:lnTo>
                      <a:pt x="18" y="4"/>
                    </a:lnTo>
                    <a:lnTo>
                      <a:pt x="21" y="0"/>
                    </a:lnTo>
                    <a:lnTo>
                      <a:pt x="26" y="0"/>
                    </a:lnTo>
                    <a:lnTo>
                      <a:pt x="26" y="2"/>
                    </a:lnTo>
                    <a:lnTo>
                      <a:pt x="24" y="2"/>
                    </a:lnTo>
                    <a:lnTo>
                      <a:pt x="27" y="5"/>
                    </a:lnTo>
                    <a:lnTo>
                      <a:pt x="27" y="1"/>
                    </a:lnTo>
                    <a:lnTo>
                      <a:pt x="30" y="1"/>
                    </a:lnTo>
                    <a:lnTo>
                      <a:pt x="31" y="4"/>
                    </a:lnTo>
                    <a:lnTo>
                      <a:pt x="28" y="4"/>
                    </a:lnTo>
                    <a:lnTo>
                      <a:pt x="32" y="6"/>
                    </a:lnTo>
                    <a:lnTo>
                      <a:pt x="26" y="9"/>
                    </a:lnTo>
                    <a:lnTo>
                      <a:pt x="21" y="8"/>
                    </a:lnTo>
                    <a:lnTo>
                      <a:pt x="23" y="12"/>
                    </a:lnTo>
                    <a:lnTo>
                      <a:pt x="18" y="11"/>
                    </a:lnTo>
                    <a:lnTo>
                      <a:pt x="19" y="14"/>
                    </a:lnTo>
                    <a:lnTo>
                      <a:pt x="16" y="13"/>
                    </a:lnTo>
                    <a:lnTo>
                      <a:pt x="16" y="16"/>
                    </a:lnTo>
                    <a:lnTo>
                      <a:pt x="13" y="12"/>
                    </a:lnTo>
                    <a:lnTo>
                      <a:pt x="18" y="6"/>
                    </a:lnTo>
                    <a:lnTo>
                      <a:pt x="20" y="8"/>
                    </a:lnTo>
                    <a:close/>
                    <a:moveTo>
                      <a:pt x="7" y="8"/>
                    </a:moveTo>
                    <a:lnTo>
                      <a:pt x="9" y="6"/>
                    </a:lnTo>
                    <a:lnTo>
                      <a:pt x="4" y="5"/>
                    </a:lnTo>
                    <a:lnTo>
                      <a:pt x="9" y="5"/>
                    </a:lnTo>
                    <a:lnTo>
                      <a:pt x="4" y="1"/>
                    </a:lnTo>
                    <a:lnTo>
                      <a:pt x="9" y="3"/>
                    </a:lnTo>
                    <a:lnTo>
                      <a:pt x="10" y="1"/>
                    </a:lnTo>
                    <a:lnTo>
                      <a:pt x="18" y="1"/>
                    </a:lnTo>
                    <a:lnTo>
                      <a:pt x="7" y="13"/>
                    </a:lnTo>
                    <a:lnTo>
                      <a:pt x="4" y="15"/>
                    </a:lnTo>
                    <a:lnTo>
                      <a:pt x="1" y="12"/>
                    </a:lnTo>
                    <a:lnTo>
                      <a:pt x="6" y="10"/>
                    </a:lnTo>
                    <a:lnTo>
                      <a:pt x="6" y="7"/>
                    </a:lnTo>
                    <a:lnTo>
                      <a:pt x="7" y="8"/>
                    </a:lnTo>
                    <a:close/>
                    <a:moveTo>
                      <a:pt x="1" y="10"/>
                    </a:moveTo>
                    <a:lnTo>
                      <a:pt x="0" y="8"/>
                    </a:lnTo>
                    <a:lnTo>
                      <a:pt x="2" y="8"/>
                    </a:lnTo>
                    <a:lnTo>
                      <a:pt x="1" y="10"/>
                    </a:lnTo>
                    <a:close/>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49" name="Freeform 379"/>
              <p:cNvSpPr>
                <a:spLocks/>
              </p:cNvSpPr>
              <p:nvPr/>
            </p:nvSpPr>
            <p:spPr bwMode="auto">
              <a:xfrm>
                <a:off x="1383" y="2431"/>
                <a:ext cx="4" cy="4"/>
              </a:xfrm>
              <a:custGeom>
                <a:avLst/>
                <a:gdLst>
                  <a:gd name="T0" fmla="*/ 4 w 4"/>
                  <a:gd name="T1" fmla="*/ 4 h 4"/>
                  <a:gd name="T2" fmla="*/ 4 w 4"/>
                  <a:gd name="T3" fmla="*/ 4 h 4"/>
                  <a:gd name="T4" fmla="*/ 0 w 4"/>
                  <a:gd name="T5" fmla="*/ 4 h 4"/>
                  <a:gd name="T6" fmla="*/ 0 w 4"/>
                  <a:gd name="T7" fmla="*/ 0 h 4"/>
                  <a:gd name="T8" fmla="*/ 0 w 4"/>
                  <a:gd name="T9" fmla="*/ 0 h 4"/>
                  <a:gd name="T10" fmla="*/ 4 w 4"/>
                  <a:gd name="T11" fmla="*/ 4 h 4"/>
                  <a:gd name="T12" fmla="*/ 4 w 4"/>
                  <a:gd name="T13" fmla="*/ 4 h 4"/>
                  <a:gd name="T14" fmla="*/ 4 w 4"/>
                  <a:gd name="T15" fmla="*/ 4 h 4"/>
                  <a:gd name="T16" fmla="*/ 4 w 4"/>
                  <a:gd name="T17" fmla="*/ 4 h 4"/>
                  <a:gd name="T18" fmla="*/ 4 w 4"/>
                  <a:gd name="T19" fmla="*/ 4 h 4"/>
                  <a:gd name="T20" fmla="*/ 4 w 4"/>
                  <a:gd name="T21" fmla="*/ 4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4"/>
                  <a:gd name="T35" fmla="*/ 4 w 4"/>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4">
                    <a:moveTo>
                      <a:pt x="4" y="4"/>
                    </a:moveTo>
                    <a:lnTo>
                      <a:pt x="4" y="4"/>
                    </a:lnTo>
                    <a:lnTo>
                      <a:pt x="0" y="4"/>
                    </a:lnTo>
                    <a:lnTo>
                      <a:pt x="0" y="0"/>
                    </a:lnTo>
                    <a:lnTo>
                      <a:pt x="4" y="4"/>
                    </a:lnTo>
                    <a:close/>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50" name="Freeform 380"/>
              <p:cNvSpPr>
                <a:spLocks noEditPoints="1"/>
              </p:cNvSpPr>
              <p:nvPr/>
            </p:nvSpPr>
            <p:spPr bwMode="auto">
              <a:xfrm>
                <a:off x="1399" y="2439"/>
                <a:ext cx="12" cy="4"/>
              </a:xfrm>
              <a:custGeom>
                <a:avLst/>
                <a:gdLst>
                  <a:gd name="T0" fmla="*/ 4 w 12"/>
                  <a:gd name="T1" fmla="*/ 4 h 4"/>
                  <a:gd name="T2" fmla="*/ 4 w 12"/>
                  <a:gd name="T3" fmla="*/ 4 h 4"/>
                  <a:gd name="T4" fmla="*/ 4 w 12"/>
                  <a:gd name="T5" fmla="*/ 4 h 4"/>
                  <a:gd name="T6" fmla="*/ 4 w 12"/>
                  <a:gd name="T7" fmla="*/ 4 h 4"/>
                  <a:gd name="T8" fmla="*/ 0 w 12"/>
                  <a:gd name="T9" fmla="*/ 4 h 4"/>
                  <a:gd name="T10" fmla="*/ 0 w 12"/>
                  <a:gd name="T11" fmla="*/ 0 h 4"/>
                  <a:gd name="T12" fmla="*/ 0 w 12"/>
                  <a:gd name="T13" fmla="*/ 0 h 4"/>
                  <a:gd name="T14" fmla="*/ 0 w 12"/>
                  <a:gd name="T15" fmla="*/ 0 h 4"/>
                  <a:gd name="T16" fmla="*/ 0 w 12"/>
                  <a:gd name="T17" fmla="*/ 0 h 4"/>
                  <a:gd name="T18" fmla="*/ 0 w 12"/>
                  <a:gd name="T19" fmla="*/ 0 h 4"/>
                  <a:gd name="T20" fmla="*/ 0 w 12"/>
                  <a:gd name="T21" fmla="*/ 0 h 4"/>
                  <a:gd name="T22" fmla="*/ 0 w 12"/>
                  <a:gd name="T23" fmla="*/ 0 h 4"/>
                  <a:gd name="T24" fmla="*/ 0 w 12"/>
                  <a:gd name="T25" fmla="*/ 0 h 4"/>
                  <a:gd name="T26" fmla="*/ 0 w 12"/>
                  <a:gd name="T27" fmla="*/ 0 h 4"/>
                  <a:gd name="T28" fmla="*/ 0 w 12"/>
                  <a:gd name="T29" fmla="*/ 0 h 4"/>
                  <a:gd name="T30" fmla="*/ 0 w 12"/>
                  <a:gd name="T31" fmla="*/ 0 h 4"/>
                  <a:gd name="T32" fmla="*/ 0 w 12"/>
                  <a:gd name="T33" fmla="*/ 0 h 4"/>
                  <a:gd name="T34" fmla="*/ 0 w 12"/>
                  <a:gd name="T35" fmla="*/ 0 h 4"/>
                  <a:gd name="T36" fmla="*/ 0 w 12"/>
                  <a:gd name="T37" fmla="*/ 0 h 4"/>
                  <a:gd name="T38" fmla="*/ 0 w 12"/>
                  <a:gd name="T39" fmla="*/ 0 h 4"/>
                  <a:gd name="T40" fmla="*/ 0 w 12"/>
                  <a:gd name="T41" fmla="*/ 0 h 4"/>
                  <a:gd name="T42" fmla="*/ 0 w 12"/>
                  <a:gd name="T43" fmla="*/ 0 h 4"/>
                  <a:gd name="T44" fmla="*/ 4 w 12"/>
                  <a:gd name="T45" fmla="*/ 0 h 4"/>
                  <a:gd name="T46" fmla="*/ 4 w 12"/>
                  <a:gd name="T47" fmla="*/ 0 h 4"/>
                  <a:gd name="T48" fmla="*/ 4 w 12"/>
                  <a:gd name="T49" fmla="*/ 4 h 4"/>
                  <a:gd name="T50" fmla="*/ 4 w 12"/>
                  <a:gd name="T51" fmla="*/ 4 h 4"/>
                  <a:gd name="T52" fmla="*/ 4 w 12"/>
                  <a:gd name="T53" fmla="*/ 4 h 4"/>
                  <a:gd name="T54" fmla="*/ 4 w 12"/>
                  <a:gd name="T55" fmla="*/ 4 h 4"/>
                  <a:gd name="T56" fmla="*/ 4 w 12"/>
                  <a:gd name="T57" fmla="*/ 4 h 4"/>
                  <a:gd name="T58" fmla="*/ 12 w 12"/>
                  <a:gd name="T59" fmla="*/ 4 h 4"/>
                  <a:gd name="T60" fmla="*/ 12 w 12"/>
                  <a:gd name="T61" fmla="*/ 4 h 4"/>
                  <a:gd name="T62" fmla="*/ 12 w 12"/>
                  <a:gd name="T63" fmla="*/ 4 h 4"/>
                  <a:gd name="T64" fmla="*/ 12 w 12"/>
                  <a:gd name="T65" fmla="*/ 4 h 4"/>
                  <a:gd name="T66" fmla="*/ 12 w 12"/>
                  <a:gd name="T67" fmla="*/ 4 h 4"/>
                  <a:gd name="T68" fmla="*/ 12 w 12"/>
                  <a:gd name="T69" fmla="*/ 4 h 4"/>
                  <a:gd name="T70" fmla="*/ 12 w 12"/>
                  <a:gd name="T71" fmla="*/ 4 h 4"/>
                  <a:gd name="T72" fmla="*/ 12 w 12"/>
                  <a:gd name="T73" fmla="*/ 4 h 4"/>
                  <a:gd name="T74" fmla="*/ 12 w 12"/>
                  <a:gd name="T75" fmla="*/ 0 h 4"/>
                  <a:gd name="T76" fmla="*/ 12 w 12"/>
                  <a:gd name="T77" fmla="*/ 0 h 4"/>
                  <a:gd name="T78" fmla="*/ 12 w 12"/>
                  <a:gd name="T79" fmla="*/ 0 h 4"/>
                  <a:gd name="T80" fmla="*/ 12 w 12"/>
                  <a:gd name="T81" fmla="*/ 0 h 4"/>
                  <a:gd name="T82" fmla="*/ 12 w 12"/>
                  <a:gd name="T83" fmla="*/ 0 h 4"/>
                  <a:gd name="T84" fmla="*/ 8 w 12"/>
                  <a:gd name="T85" fmla="*/ 0 h 4"/>
                  <a:gd name="T86" fmla="*/ 8 w 12"/>
                  <a:gd name="T87" fmla="*/ 0 h 4"/>
                  <a:gd name="T88" fmla="*/ 8 w 12"/>
                  <a:gd name="T89" fmla="*/ 0 h 4"/>
                  <a:gd name="T90" fmla="*/ 8 w 12"/>
                  <a:gd name="T91" fmla="*/ 0 h 4"/>
                  <a:gd name="T92" fmla="*/ 8 w 12"/>
                  <a:gd name="T93" fmla="*/ 0 h 4"/>
                  <a:gd name="T94" fmla="*/ 8 w 12"/>
                  <a:gd name="T95" fmla="*/ 0 h 4"/>
                  <a:gd name="T96" fmla="*/ 12 w 12"/>
                  <a:gd name="T97" fmla="*/ 0 h 4"/>
                  <a:gd name="T98" fmla="*/ 12 w 12"/>
                  <a:gd name="T99" fmla="*/ 0 h 4"/>
                  <a:gd name="T100" fmla="*/ 12 w 12"/>
                  <a:gd name="T101" fmla="*/ 0 h 4"/>
                  <a:gd name="T102" fmla="*/ 12 w 12"/>
                  <a:gd name="T103" fmla="*/ 4 h 4"/>
                  <a:gd name="T104" fmla="*/ 12 w 12"/>
                  <a:gd name="T105" fmla="*/ 4 h 4"/>
                  <a:gd name="T106" fmla="*/ 12 w 12"/>
                  <a:gd name="T107" fmla="*/ 4 h 4"/>
                  <a:gd name="T108" fmla="*/ 12 w 12"/>
                  <a:gd name="T109" fmla="*/ 4 h 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
                  <a:gd name="T166" fmla="*/ 0 h 4"/>
                  <a:gd name="T167" fmla="*/ 12 w 12"/>
                  <a:gd name="T168" fmla="*/ 4 h 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 h="4">
                    <a:moveTo>
                      <a:pt x="4" y="4"/>
                    </a:moveTo>
                    <a:lnTo>
                      <a:pt x="4" y="4"/>
                    </a:lnTo>
                    <a:lnTo>
                      <a:pt x="0" y="4"/>
                    </a:lnTo>
                    <a:lnTo>
                      <a:pt x="0" y="0"/>
                    </a:lnTo>
                    <a:lnTo>
                      <a:pt x="4" y="0"/>
                    </a:lnTo>
                    <a:lnTo>
                      <a:pt x="4" y="4"/>
                    </a:lnTo>
                    <a:close/>
                    <a:moveTo>
                      <a:pt x="12" y="4"/>
                    </a:moveTo>
                    <a:lnTo>
                      <a:pt x="12" y="4"/>
                    </a:lnTo>
                    <a:lnTo>
                      <a:pt x="12" y="0"/>
                    </a:lnTo>
                    <a:lnTo>
                      <a:pt x="8" y="0"/>
                    </a:lnTo>
                    <a:lnTo>
                      <a:pt x="12" y="0"/>
                    </a:lnTo>
                    <a:lnTo>
                      <a:pt x="12" y="4"/>
                    </a:lnTo>
                    <a:close/>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51" name="Freeform 381"/>
              <p:cNvSpPr>
                <a:spLocks noEditPoints="1"/>
              </p:cNvSpPr>
              <p:nvPr/>
            </p:nvSpPr>
            <p:spPr bwMode="auto">
              <a:xfrm>
                <a:off x="1506" y="2455"/>
                <a:ext cx="20" cy="24"/>
              </a:xfrm>
              <a:custGeom>
                <a:avLst/>
                <a:gdLst>
                  <a:gd name="T0" fmla="*/ 16 w 20"/>
                  <a:gd name="T1" fmla="*/ 4 h 24"/>
                  <a:gd name="T2" fmla="*/ 16 w 20"/>
                  <a:gd name="T3" fmla="*/ 4 h 24"/>
                  <a:gd name="T4" fmla="*/ 20 w 20"/>
                  <a:gd name="T5" fmla="*/ 4 h 24"/>
                  <a:gd name="T6" fmla="*/ 20 w 20"/>
                  <a:gd name="T7" fmla="*/ 0 h 24"/>
                  <a:gd name="T8" fmla="*/ 20 w 20"/>
                  <a:gd name="T9" fmla="*/ 4 h 24"/>
                  <a:gd name="T10" fmla="*/ 20 w 20"/>
                  <a:gd name="T11" fmla="*/ 4 h 24"/>
                  <a:gd name="T12" fmla="*/ 20 w 20"/>
                  <a:gd name="T13" fmla="*/ 4 h 24"/>
                  <a:gd name="T14" fmla="*/ 16 w 20"/>
                  <a:gd name="T15" fmla="*/ 4 h 24"/>
                  <a:gd name="T16" fmla="*/ 12 w 20"/>
                  <a:gd name="T17" fmla="*/ 12 h 24"/>
                  <a:gd name="T18" fmla="*/ 16 w 20"/>
                  <a:gd name="T19" fmla="*/ 12 h 24"/>
                  <a:gd name="T20" fmla="*/ 16 w 20"/>
                  <a:gd name="T21" fmla="*/ 12 h 24"/>
                  <a:gd name="T22" fmla="*/ 16 w 20"/>
                  <a:gd name="T23" fmla="*/ 12 h 24"/>
                  <a:gd name="T24" fmla="*/ 12 w 20"/>
                  <a:gd name="T25" fmla="*/ 12 h 24"/>
                  <a:gd name="T26" fmla="*/ 12 w 20"/>
                  <a:gd name="T27" fmla="*/ 16 h 24"/>
                  <a:gd name="T28" fmla="*/ 16 w 20"/>
                  <a:gd name="T29" fmla="*/ 20 h 24"/>
                  <a:gd name="T30" fmla="*/ 12 w 20"/>
                  <a:gd name="T31" fmla="*/ 24 h 24"/>
                  <a:gd name="T32" fmla="*/ 12 w 20"/>
                  <a:gd name="T33" fmla="*/ 24 h 24"/>
                  <a:gd name="T34" fmla="*/ 8 w 20"/>
                  <a:gd name="T35" fmla="*/ 24 h 24"/>
                  <a:gd name="T36" fmla="*/ 4 w 20"/>
                  <a:gd name="T37" fmla="*/ 24 h 24"/>
                  <a:gd name="T38" fmla="*/ 0 w 20"/>
                  <a:gd name="T39" fmla="*/ 24 h 24"/>
                  <a:gd name="T40" fmla="*/ 0 w 20"/>
                  <a:gd name="T41" fmla="*/ 24 h 24"/>
                  <a:gd name="T42" fmla="*/ 0 w 20"/>
                  <a:gd name="T43" fmla="*/ 24 h 24"/>
                  <a:gd name="T44" fmla="*/ 0 w 20"/>
                  <a:gd name="T45" fmla="*/ 24 h 24"/>
                  <a:gd name="T46" fmla="*/ 8 w 20"/>
                  <a:gd name="T47" fmla="*/ 20 h 24"/>
                  <a:gd name="T48" fmla="*/ 8 w 20"/>
                  <a:gd name="T49" fmla="*/ 20 h 24"/>
                  <a:gd name="T50" fmla="*/ 8 w 20"/>
                  <a:gd name="T51" fmla="*/ 16 h 24"/>
                  <a:gd name="T52" fmla="*/ 4 w 20"/>
                  <a:gd name="T53" fmla="*/ 12 h 24"/>
                  <a:gd name="T54" fmla="*/ 4 w 20"/>
                  <a:gd name="T55" fmla="*/ 12 h 24"/>
                  <a:gd name="T56" fmla="*/ 4 w 20"/>
                  <a:gd name="T57" fmla="*/ 12 h 24"/>
                  <a:gd name="T58" fmla="*/ 8 w 20"/>
                  <a:gd name="T59" fmla="*/ 12 h 24"/>
                  <a:gd name="T60" fmla="*/ 8 w 20"/>
                  <a:gd name="T61" fmla="*/ 12 h 24"/>
                  <a:gd name="T62" fmla="*/ 12 w 20"/>
                  <a:gd name="T63" fmla="*/ 12 h 24"/>
                  <a:gd name="T64" fmla="*/ 12 w 20"/>
                  <a:gd name="T65" fmla="*/ 12 h 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24"/>
                  <a:gd name="T101" fmla="*/ 20 w 20"/>
                  <a:gd name="T102" fmla="*/ 24 h 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24">
                    <a:moveTo>
                      <a:pt x="16" y="4"/>
                    </a:moveTo>
                    <a:lnTo>
                      <a:pt x="16" y="4"/>
                    </a:lnTo>
                    <a:lnTo>
                      <a:pt x="20" y="4"/>
                    </a:lnTo>
                    <a:lnTo>
                      <a:pt x="20" y="0"/>
                    </a:lnTo>
                    <a:lnTo>
                      <a:pt x="20" y="4"/>
                    </a:lnTo>
                    <a:lnTo>
                      <a:pt x="16" y="4"/>
                    </a:lnTo>
                    <a:close/>
                    <a:moveTo>
                      <a:pt x="12" y="12"/>
                    </a:moveTo>
                    <a:lnTo>
                      <a:pt x="12" y="12"/>
                    </a:lnTo>
                    <a:lnTo>
                      <a:pt x="16" y="12"/>
                    </a:lnTo>
                    <a:lnTo>
                      <a:pt x="12" y="12"/>
                    </a:lnTo>
                    <a:lnTo>
                      <a:pt x="12" y="16"/>
                    </a:lnTo>
                    <a:lnTo>
                      <a:pt x="12" y="20"/>
                    </a:lnTo>
                    <a:lnTo>
                      <a:pt x="16" y="20"/>
                    </a:lnTo>
                    <a:lnTo>
                      <a:pt x="12" y="24"/>
                    </a:lnTo>
                    <a:lnTo>
                      <a:pt x="8" y="24"/>
                    </a:lnTo>
                    <a:lnTo>
                      <a:pt x="4" y="24"/>
                    </a:lnTo>
                    <a:lnTo>
                      <a:pt x="0" y="24"/>
                    </a:lnTo>
                    <a:lnTo>
                      <a:pt x="4" y="24"/>
                    </a:lnTo>
                    <a:lnTo>
                      <a:pt x="8" y="20"/>
                    </a:lnTo>
                    <a:lnTo>
                      <a:pt x="8" y="16"/>
                    </a:lnTo>
                    <a:lnTo>
                      <a:pt x="4" y="12"/>
                    </a:lnTo>
                    <a:lnTo>
                      <a:pt x="8" y="12"/>
                    </a:lnTo>
                    <a:lnTo>
                      <a:pt x="12" y="12"/>
                    </a:lnTo>
                    <a:close/>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52" name="Freeform 382"/>
              <p:cNvSpPr>
                <a:spLocks/>
              </p:cNvSpPr>
              <p:nvPr/>
            </p:nvSpPr>
            <p:spPr bwMode="auto">
              <a:xfrm>
                <a:off x="1542" y="2460"/>
                <a:ext cx="1" cy="4"/>
              </a:xfrm>
              <a:custGeom>
                <a:avLst/>
                <a:gdLst>
                  <a:gd name="T0" fmla="*/ 0 w 1"/>
                  <a:gd name="T1" fmla="*/ 4 h 4"/>
                  <a:gd name="T2" fmla="*/ 0 w 1"/>
                  <a:gd name="T3" fmla="*/ 4 h 4"/>
                  <a:gd name="T4" fmla="*/ 0 w 1"/>
                  <a:gd name="T5" fmla="*/ 4 h 4"/>
                  <a:gd name="T6" fmla="*/ 0 w 1"/>
                  <a:gd name="T7" fmla="*/ 4 h 4"/>
                  <a:gd name="T8" fmla="*/ 0 w 1"/>
                  <a:gd name="T9" fmla="*/ 4 h 4"/>
                  <a:gd name="T10" fmla="*/ 0 w 1"/>
                  <a:gd name="T11" fmla="*/ 4 h 4"/>
                  <a:gd name="T12" fmla="*/ 0 w 1"/>
                  <a:gd name="T13" fmla="*/ 0 h 4"/>
                  <a:gd name="T14" fmla="*/ 0 w 1"/>
                  <a:gd name="T15" fmla="*/ 0 h 4"/>
                  <a:gd name="T16" fmla="*/ 0 w 1"/>
                  <a:gd name="T17" fmla="*/ 0 h 4"/>
                  <a:gd name="T18" fmla="*/ 0 w 1"/>
                  <a:gd name="T19" fmla="*/ 0 h 4"/>
                  <a:gd name="T20" fmla="*/ 0 w 1"/>
                  <a:gd name="T21" fmla="*/ 0 h 4"/>
                  <a:gd name="T22" fmla="*/ 0 w 1"/>
                  <a:gd name="T23" fmla="*/ 0 h 4"/>
                  <a:gd name="T24" fmla="*/ 0 w 1"/>
                  <a:gd name="T25" fmla="*/ 0 h 4"/>
                  <a:gd name="T26" fmla="*/ 0 w 1"/>
                  <a:gd name="T27" fmla="*/ 0 h 4"/>
                  <a:gd name="T28" fmla="*/ 0 w 1"/>
                  <a:gd name="T29" fmla="*/ 0 h 4"/>
                  <a:gd name="T30" fmla="*/ 0 w 1"/>
                  <a:gd name="T31" fmla="*/ 4 h 4"/>
                  <a:gd name="T32" fmla="*/ 0 w 1"/>
                  <a:gd name="T33" fmla="*/ 4 h 4"/>
                  <a:gd name="T34" fmla="*/ 0 w 1"/>
                  <a:gd name="T35" fmla="*/ 4 h 4"/>
                  <a:gd name="T36" fmla="*/ 0 w 1"/>
                  <a:gd name="T37" fmla="*/ 4 h 4"/>
                  <a:gd name="T38" fmla="*/ 0 w 1"/>
                  <a:gd name="T39" fmla="*/ 4 h 4"/>
                  <a:gd name="T40" fmla="*/ 0 w 1"/>
                  <a:gd name="T41" fmla="*/ 4 h 4"/>
                  <a:gd name="T42" fmla="*/ 0 w 1"/>
                  <a:gd name="T43" fmla="*/ 4 h 4"/>
                  <a:gd name="T44" fmla="*/ 0 w 1"/>
                  <a:gd name="T45" fmla="*/ 4 h 4"/>
                  <a:gd name="T46" fmla="*/ 0 w 1"/>
                  <a:gd name="T47" fmla="*/ 4 h 4"/>
                  <a:gd name="T48" fmla="*/ 0 w 1"/>
                  <a:gd name="T49" fmla="*/ 4 h 4"/>
                  <a:gd name="T50" fmla="*/ 0 w 1"/>
                  <a:gd name="T51" fmla="*/ 4 h 4"/>
                  <a:gd name="T52" fmla="*/ 0 w 1"/>
                  <a:gd name="T53" fmla="*/ 4 h 4"/>
                  <a:gd name="T54" fmla="*/ 0 w 1"/>
                  <a:gd name="T55" fmla="*/ 4 h 4"/>
                  <a:gd name="T56" fmla="*/ 0 w 1"/>
                  <a:gd name="T57" fmla="*/ 4 h 4"/>
                  <a:gd name="T58" fmla="*/ 0 w 1"/>
                  <a:gd name="T59" fmla="*/ 4 h 4"/>
                  <a:gd name="T60" fmla="*/ 0 w 1"/>
                  <a:gd name="T61" fmla="*/ 4 h 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
                  <a:gd name="T94" fmla="*/ 0 h 4"/>
                  <a:gd name="T95" fmla="*/ 1 w 1"/>
                  <a:gd name="T96" fmla="*/ 4 h 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 h="4">
                    <a:moveTo>
                      <a:pt x="0" y="4"/>
                    </a:moveTo>
                    <a:lnTo>
                      <a:pt x="0" y="4"/>
                    </a:lnTo>
                    <a:lnTo>
                      <a:pt x="0" y="0"/>
                    </a:lnTo>
                    <a:lnTo>
                      <a:pt x="0" y="4"/>
                    </a:lnTo>
                    <a:close/>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53" name="Freeform 383"/>
              <p:cNvSpPr>
                <a:spLocks/>
              </p:cNvSpPr>
              <p:nvPr/>
            </p:nvSpPr>
            <p:spPr bwMode="auto">
              <a:xfrm>
                <a:off x="1510" y="2480"/>
                <a:ext cx="1" cy="4"/>
              </a:xfrm>
              <a:custGeom>
                <a:avLst/>
                <a:gdLst>
                  <a:gd name="T0" fmla="*/ 0 w 1"/>
                  <a:gd name="T1" fmla="*/ 0 h 4"/>
                  <a:gd name="T2" fmla="*/ 0 w 1"/>
                  <a:gd name="T3" fmla="*/ 0 h 4"/>
                  <a:gd name="T4" fmla="*/ 0 w 1"/>
                  <a:gd name="T5" fmla="*/ 0 h 4"/>
                  <a:gd name="T6" fmla="*/ 0 w 1"/>
                  <a:gd name="T7" fmla="*/ 4 h 4"/>
                  <a:gd name="T8" fmla="*/ 0 w 1"/>
                  <a:gd name="T9" fmla="*/ 4 h 4"/>
                  <a:gd name="T10" fmla="*/ 0 w 1"/>
                  <a:gd name="T11" fmla="*/ 4 h 4"/>
                  <a:gd name="T12" fmla="*/ 0 w 1"/>
                  <a:gd name="T13" fmla="*/ 4 h 4"/>
                  <a:gd name="T14" fmla="*/ 0 w 1"/>
                  <a:gd name="T15" fmla="*/ 4 h 4"/>
                  <a:gd name="T16" fmla="*/ 0 w 1"/>
                  <a:gd name="T17" fmla="*/ 4 h 4"/>
                  <a:gd name="T18" fmla="*/ 0 w 1"/>
                  <a:gd name="T19" fmla="*/ 4 h 4"/>
                  <a:gd name="T20" fmla="*/ 0 w 1"/>
                  <a:gd name="T21" fmla="*/ 4 h 4"/>
                  <a:gd name="T22" fmla="*/ 0 w 1"/>
                  <a:gd name="T23" fmla="*/ 4 h 4"/>
                  <a:gd name="T24" fmla="*/ 0 w 1"/>
                  <a:gd name="T25" fmla="*/ 4 h 4"/>
                  <a:gd name="T26" fmla="*/ 0 w 1"/>
                  <a:gd name="T27" fmla="*/ 0 h 4"/>
                  <a:gd name="T28" fmla="*/ 0 w 1"/>
                  <a:gd name="T29" fmla="*/ 0 h 4"/>
                  <a:gd name="T30" fmla="*/ 0 w 1"/>
                  <a:gd name="T31" fmla="*/ 0 h 4"/>
                  <a:gd name="T32" fmla="*/ 0 w 1"/>
                  <a:gd name="T33" fmla="*/ 0 h 4"/>
                  <a:gd name="T34" fmla="*/ 0 w 1"/>
                  <a:gd name="T35" fmla="*/ 0 h 4"/>
                  <a:gd name="T36" fmla="*/ 0 w 1"/>
                  <a:gd name="T37" fmla="*/ 0 h 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4"/>
                  <a:gd name="T59" fmla="*/ 1 w 1"/>
                  <a:gd name="T60" fmla="*/ 4 h 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4">
                    <a:moveTo>
                      <a:pt x="0" y="0"/>
                    </a:moveTo>
                    <a:lnTo>
                      <a:pt x="0" y="0"/>
                    </a:lnTo>
                    <a:lnTo>
                      <a:pt x="0" y="4"/>
                    </a:lnTo>
                    <a:lnTo>
                      <a:pt x="0" y="0"/>
                    </a:lnTo>
                    <a:close/>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54" name="Freeform 384"/>
              <p:cNvSpPr>
                <a:spLocks/>
              </p:cNvSpPr>
              <p:nvPr/>
            </p:nvSpPr>
            <p:spPr bwMode="auto">
              <a:xfrm>
                <a:off x="1502" y="2396"/>
                <a:ext cx="1" cy="4"/>
              </a:xfrm>
              <a:custGeom>
                <a:avLst/>
                <a:gdLst>
                  <a:gd name="T0" fmla="*/ 0 w 1"/>
                  <a:gd name="T1" fmla="*/ 4 h 4"/>
                  <a:gd name="T2" fmla="*/ 0 w 1"/>
                  <a:gd name="T3" fmla="*/ 4 h 4"/>
                  <a:gd name="T4" fmla="*/ 0 w 1"/>
                  <a:gd name="T5" fmla="*/ 4 h 4"/>
                  <a:gd name="T6" fmla="*/ 0 w 1"/>
                  <a:gd name="T7" fmla="*/ 0 h 4"/>
                  <a:gd name="T8" fmla="*/ 0 w 1"/>
                  <a:gd name="T9" fmla="*/ 0 h 4"/>
                  <a:gd name="T10" fmla="*/ 0 w 1"/>
                  <a:gd name="T11" fmla="*/ 0 h 4"/>
                  <a:gd name="T12" fmla="*/ 0 w 1"/>
                  <a:gd name="T13" fmla="*/ 0 h 4"/>
                  <a:gd name="T14" fmla="*/ 0 w 1"/>
                  <a:gd name="T15" fmla="*/ 0 h 4"/>
                  <a:gd name="T16" fmla="*/ 0 w 1"/>
                  <a:gd name="T17" fmla="*/ 0 h 4"/>
                  <a:gd name="T18" fmla="*/ 0 w 1"/>
                  <a:gd name="T19" fmla="*/ 0 h 4"/>
                  <a:gd name="T20" fmla="*/ 0 w 1"/>
                  <a:gd name="T21" fmla="*/ 4 h 4"/>
                  <a:gd name="T22" fmla="*/ 0 w 1"/>
                  <a:gd name="T23" fmla="*/ 4 h 4"/>
                  <a:gd name="T24" fmla="*/ 0 w 1"/>
                  <a:gd name="T25" fmla="*/ 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
                  <a:gd name="T40" fmla="*/ 0 h 4"/>
                  <a:gd name="T41" fmla="*/ 1 w 1"/>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 h="4">
                    <a:moveTo>
                      <a:pt x="0" y="4"/>
                    </a:moveTo>
                    <a:lnTo>
                      <a:pt x="0" y="4"/>
                    </a:lnTo>
                    <a:lnTo>
                      <a:pt x="0" y="0"/>
                    </a:lnTo>
                    <a:lnTo>
                      <a:pt x="0" y="4"/>
                    </a:lnTo>
                    <a:close/>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55" name="Freeform 385"/>
              <p:cNvSpPr>
                <a:spLocks/>
              </p:cNvSpPr>
              <p:nvPr/>
            </p:nvSpPr>
            <p:spPr bwMode="auto">
              <a:xfrm>
                <a:off x="1480" y="2023"/>
                <a:ext cx="4" cy="4"/>
              </a:xfrm>
              <a:custGeom>
                <a:avLst/>
                <a:gdLst>
                  <a:gd name="T0" fmla="*/ 0 w 4"/>
                  <a:gd name="T1" fmla="*/ 4 h 4"/>
                  <a:gd name="T2" fmla="*/ 0 w 4"/>
                  <a:gd name="T3" fmla="*/ 4 h 4"/>
                  <a:gd name="T4" fmla="*/ 0 w 4"/>
                  <a:gd name="T5" fmla="*/ 4 h 4"/>
                  <a:gd name="T6" fmla="*/ 0 w 4"/>
                  <a:gd name="T7" fmla="*/ 0 h 4"/>
                  <a:gd name="T8" fmla="*/ 0 w 4"/>
                  <a:gd name="T9" fmla="*/ 0 h 4"/>
                  <a:gd name="T10" fmla="*/ 0 w 4"/>
                  <a:gd name="T11" fmla="*/ 0 h 4"/>
                  <a:gd name="T12" fmla="*/ 4 w 4"/>
                  <a:gd name="T13" fmla="*/ 0 h 4"/>
                  <a:gd name="T14" fmla="*/ 0 w 4"/>
                  <a:gd name="T15" fmla="*/ 0 h 4"/>
                  <a:gd name="T16" fmla="*/ 0 w 4"/>
                  <a:gd name="T17" fmla="*/ 0 h 4"/>
                  <a:gd name="T18" fmla="*/ 0 w 4"/>
                  <a:gd name="T19" fmla="*/ 4 h 4"/>
                  <a:gd name="T20" fmla="*/ 0 w 4"/>
                  <a:gd name="T21" fmla="*/ 4 h 4"/>
                  <a:gd name="T22" fmla="*/ 0 w 4"/>
                  <a:gd name="T23" fmla="*/ 4 h 4"/>
                  <a:gd name="T24" fmla="*/ 0 w 4"/>
                  <a:gd name="T25" fmla="*/ 4 h 4"/>
                  <a:gd name="T26" fmla="*/ 0 w 4"/>
                  <a:gd name="T27" fmla="*/ 4 h 4"/>
                  <a:gd name="T28" fmla="*/ 0 w 4"/>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
                  <a:gd name="T46" fmla="*/ 0 h 4"/>
                  <a:gd name="T47" fmla="*/ 4 w 4"/>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 h="4">
                    <a:moveTo>
                      <a:pt x="0" y="4"/>
                    </a:moveTo>
                    <a:lnTo>
                      <a:pt x="0" y="4"/>
                    </a:lnTo>
                    <a:lnTo>
                      <a:pt x="0" y="0"/>
                    </a:lnTo>
                    <a:lnTo>
                      <a:pt x="4" y="0"/>
                    </a:lnTo>
                    <a:lnTo>
                      <a:pt x="0" y="0"/>
                    </a:lnTo>
                    <a:lnTo>
                      <a:pt x="0" y="4"/>
                    </a:lnTo>
                    <a:close/>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56" name="Freeform 386"/>
              <p:cNvSpPr>
                <a:spLocks noEditPoints="1"/>
              </p:cNvSpPr>
              <p:nvPr/>
            </p:nvSpPr>
            <p:spPr bwMode="auto">
              <a:xfrm>
                <a:off x="1265" y="2131"/>
                <a:ext cx="96" cy="116"/>
              </a:xfrm>
              <a:custGeom>
                <a:avLst/>
                <a:gdLst>
                  <a:gd name="T0" fmla="*/ 56 w 96"/>
                  <a:gd name="T1" fmla="*/ 52 h 116"/>
                  <a:gd name="T2" fmla="*/ 52 w 96"/>
                  <a:gd name="T3" fmla="*/ 48 h 116"/>
                  <a:gd name="T4" fmla="*/ 68 w 96"/>
                  <a:gd name="T5" fmla="*/ 56 h 116"/>
                  <a:gd name="T6" fmla="*/ 68 w 96"/>
                  <a:gd name="T7" fmla="*/ 56 h 116"/>
                  <a:gd name="T8" fmla="*/ 88 w 96"/>
                  <a:gd name="T9" fmla="*/ 88 h 116"/>
                  <a:gd name="T10" fmla="*/ 96 w 96"/>
                  <a:gd name="T11" fmla="*/ 88 h 116"/>
                  <a:gd name="T12" fmla="*/ 24 w 96"/>
                  <a:gd name="T13" fmla="*/ 0 h 116"/>
                  <a:gd name="T14" fmla="*/ 28 w 96"/>
                  <a:gd name="T15" fmla="*/ 8 h 116"/>
                  <a:gd name="T16" fmla="*/ 28 w 96"/>
                  <a:gd name="T17" fmla="*/ 12 h 116"/>
                  <a:gd name="T18" fmla="*/ 28 w 96"/>
                  <a:gd name="T19" fmla="*/ 16 h 116"/>
                  <a:gd name="T20" fmla="*/ 28 w 96"/>
                  <a:gd name="T21" fmla="*/ 12 h 116"/>
                  <a:gd name="T22" fmla="*/ 24 w 96"/>
                  <a:gd name="T23" fmla="*/ 4 h 116"/>
                  <a:gd name="T24" fmla="*/ 16 w 96"/>
                  <a:gd name="T25" fmla="*/ 0 h 116"/>
                  <a:gd name="T26" fmla="*/ 4 w 96"/>
                  <a:gd name="T27" fmla="*/ 4 h 116"/>
                  <a:gd name="T28" fmla="*/ 16 w 96"/>
                  <a:gd name="T29" fmla="*/ 4 h 116"/>
                  <a:gd name="T30" fmla="*/ 4 w 96"/>
                  <a:gd name="T31" fmla="*/ 8 h 116"/>
                  <a:gd name="T32" fmla="*/ 40 w 96"/>
                  <a:gd name="T33" fmla="*/ 28 h 116"/>
                  <a:gd name="T34" fmla="*/ 44 w 96"/>
                  <a:gd name="T35" fmla="*/ 36 h 116"/>
                  <a:gd name="T36" fmla="*/ 44 w 96"/>
                  <a:gd name="T37" fmla="*/ 40 h 116"/>
                  <a:gd name="T38" fmla="*/ 44 w 96"/>
                  <a:gd name="T39" fmla="*/ 36 h 116"/>
                  <a:gd name="T40" fmla="*/ 40 w 96"/>
                  <a:gd name="T41" fmla="*/ 28 h 116"/>
                  <a:gd name="T42" fmla="*/ 12 w 96"/>
                  <a:gd name="T43" fmla="*/ 32 h 116"/>
                  <a:gd name="T44" fmla="*/ 16 w 96"/>
                  <a:gd name="T45" fmla="*/ 40 h 116"/>
                  <a:gd name="T46" fmla="*/ 20 w 96"/>
                  <a:gd name="T47" fmla="*/ 48 h 116"/>
                  <a:gd name="T48" fmla="*/ 12 w 96"/>
                  <a:gd name="T49" fmla="*/ 48 h 116"/>
                  <a:gd name="T50" fmla="*/ 12 w 96"/>
                  <a:gd name="T51" fmla="*/ 44 h 116"/>
                  <a:gd name="T52" fmla="*/ 12 w 96"/>
                  <a:gd name="T53" fmla="*/ 40 h 116"/>
                  <a:gd name="T54" fmla="*/ 24 w 96"/>
                  <a:gd name="T55" fmla="*/ 36 h 116"/>
                  <a:gd name="T56" fmla="*/ 20 w 96"/>
                  <a:gd name="T57" fmla="*/ 52 h 116"/>
                  <a:gd name="T58" fmla="*/ 24 w 96"/>
                  <a:gd name="T59" fmla="*/ 52 h 116"/>
                  <a:gd name="T60" fmla="*/ 20 w 96"/>
                  <a:gd name="T61" fmla="*/ 60 h 116"/>
                  <a:gd name="T62" fmla="*/ 16 w 96"/>
                  <a:gd name="T63" fmla="*/ 56 h 116"/>
                  <a:gd name="T64" fmla="*/ 48 w 96"/>
                  <a:gd name="T65" fmla="*/ 64 h 116"/>
                  <a:gd name="T66" fmla="*/ 48 w 96"/>
                  <a:gd name="T67" fmla="*/ 60 h 116"/>
                  <a:gd name="T68" fmla="*/ 60 w 96"/>
                  <a:gd name="T69" fmla="*/ 72 h 116"/>
                  <a:gd name="T70" fmla="*/ 64 w 96"/>
                  <a:gd name="T71" fmla="*/ 72 h 116"/>
                  <a:gd name="T72" fmla="*/ 56 w 96"/>
                  <a:gd name="T73" fmla="*/ 64 h 116"/>
                  <a:gd name="T74" fmla="*/ 72 w 96"/>
                  <a:gd name="T75" fmla="*/ 76 h 116"/>
                  <a:gd name="T76" fmla="*/ 72 w 96"/>
                  <a:gd name="T77" fmla="*/ 92 h 116"/>
                  <a:gd name="T78" fmla="*/ 76 w 96"/>
                  <a:gd name="T79" fmla="*/ 84 h 116"/>
                  <a:gd name="T80" fmla="*/ 76 w 96"/>
                  <a:gd name="T81" fmla="*/ 80 h 116"/>
                  <a:gd name="T82" fmla="*/ 76 w 96"/>
                  <a:gd name="T83" fmla="*/ 88 h 116"/>
                  <a:gd name="T84" fmla="*/ 80 w 96"/>
                  <a:gd name="T85" fmla="*/ 116 h 116"/>
                  <a:gd name="T86" fmla="*/ 84 w 96"/>
                  <a:gd name="T87" fmla="*/ 108 h 116"/>
                  <a:gd name="T88" fmla="*/ 88 w 96"/>
                  <a:gd name="T89" fmla="*/ 108 h 116"/>
                  <a:gd name="T90" fmla="*/ 88 w 96"/>
                  <a:gd name="T91" fmla="*/ 112 h 116"/>
                  <a:gd name="T92" fmla="*/ 84 w 96"/>
                  <a:gd name="T93" fmla="*/ 112 h 1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6"/>
                  <a:gd name="T142" fmla="*/ 0 h 116"/>
                  <a:gd name="T143" fmla="*/ 96 w 96"/>
                  <a:gd name="T144" fmla="*/ 116 h 1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6" h="116">
                    <a:moveTo>
                      <a:pt x="56" y="52"/>
                    </a:moveTo>
                    <a:lnTo>
                      <a:pt x="52" y="52"/>
                    </a:lnTo>
                    <a:lnTo>
                      <a:pt x="56" y="52"/>
                    </a:lnTo>
                    <a:lnTo>
                      <a:pt x="52" y="48"/>
                    </a:lnTo>
                    <a:lnTo>
                      <a:pt x="52" y="44"/>
                    </a:lnTo>
                    <a:lnTo>
                      <a:pt x="52" y="48"/>
                    </a:lnTo>
                    <a:lnTo>
                      <a:pt x="56" y="48"/>
                    </a:lnTo>
                    <a:lnTo>
                      <a:pt x="56" y="52"/>
                    </a:lnTo>
                    <a:close/>
                    <a:moveTo>
                      <a:pt x="68" y="56"/>
                    </a:moveTo>
                    <a:lnTo>
                      <a:pt x="68" y="52"/>
                    </a:lnTo>
                    <a:lnTo>
                      <a:pt x="72" y="56"/>
                    </a:lnTo>
                    <a:lnTo>
                      <a:pt x="68" y="56"/>
                    </a:lnTo>
                    <a:close/>
                    <a:moveTo>
                      <a:pt x="96" y="88"/>
                    </a:moveTo>
                    <a:lnTo>
                      <a:pt x="92" y="88"/>
                    </a:lnTo>
                    <a:lnTo>
                      <a:pt x="88" y="88"/>
                    </a:lnTo>
                    <a:lnTo>
                      <a:pt x="88" y="84"/>
                    </a:lnTo>
                    <a:lnTo>
                      <a:pt x="92" y="84"/>
                    </a:lnTo>
                    <a:lnTo>
                      <a:pt x="96" y="88"/>
                    </a:lnTo>
                    <a:close/>
                    <a:moveTo>
                      <a:pt x="16" y="0"/>
                    </a:moveTo>
                    <a:lnTo>
                      <a:pt x="20" y="0"/>
                    </a:lnTo>
                    <a:lnTo>
                      <a:pt x="24" y="0"/>
                    </a:lnTo>
                    <a:lnTo>
                      <a:pt x="24" y="4"/>
                    </a:lnTo>
                    <a:lnTo>
                      <a:pt x="28" y="4"/>
                    </a:lnTo>
                    <a:lnTo>
                      <a:pt x="28" y="8"/>
                    </a:lnTo>
                    <a:lnTo>
                      <a:pt x="32" y="8"/>
                    </a:lnTo>
                    <a:lnTo>
                      <a:pt x="32" y="12"/>
                    </a:lnTo>
                    <a:lnTo>
                      <a:pt x="28" y="12"/>
                    </a:lnTo>
                    <a:lnTo>
                      <a:pt x="28" y="16"/>
                    </a:lnTo>
                    <a:lnTo>
                      <a:pt x="28" y="20"/>
                    </a:lnTo>
                    <a:lnTo>
                      <a:pt x="28" y="16"/>
                    </a:lnTo>
                    <a:lnTo>
                      <a:pt x="24" y="16"/>
                    </a:lnTo>
                    <a:lnTo>
                      <a:pt x="28" y="16"/>
                    </a:lnTo>
                    <a:lnTo>
                      <a:pt x="28" y="12"/>
                    </a:lnTo>
                    <a:lnTo>
                      <a:pt x="28" y="8"/>
                    </a:lnTo>
                    <a:lnTo>
                      <a:pt x="28" y="4"/>
                    </a:lnTo>
                    <a:lnTo>
                      <a:pt x="24" y="4"/>
                    </a:lnTo>
                    <a:lnTo>
                      <a:pt x="24" y="0"/>
                    </a:lnTo>
                    <a:lnTo>
                      <a:pt x="20" y="0"/>
                    </a:lnTo>
                    <a:lnTo>
                      <a:pt x="16" y="0"/>
                    </a:lnTo>
                    <a:close/>
                    <a:moveTo>
                      <a:pt x="4" y="8"/>
                    </a:moveTo>
                    <a:lnTo>
                      <a:pt x="0" y="4"/>
                    </a:lnTo>
                    <a:lnTo>
                      <a:pt x="4" y="4"/>
                    </a:lnTo>
                    <a:lnTo>
                      <a:pt x="8" y="4"/>
                    </a:lnTo>
                    <a:lnTo>
                      <a:pt x="12" y="4"/>
                    </a:lnTo>
                    <a:lnTo>
                      <a:pt x="16" y="4"/>
                    </a:lnTo>
                    <a:lnTo>
                      <a:pt x="12" y="4"/>
                    </a:lnTo>
                    <a:lnTo>
                      <a:pt x="8" y="8"/>
                    </a:lnTo>
                    <a:lnTo>
                      <a:pt x="4" y="8"/>
                    </a:lnTo>
                    <a:close/>
                    <a:moveTo>
                      <a:pt x="36" y="24"/>
                    </a:moveTo>
                    <a:lnTo>
                      <a:pt x="36" y="28"/>
                    </a:lnTo>
                    <a:lnTo>
                      <a:pt x="40" y="28"/>
                    </a:lnTo>
                    <a:lnTo>
                      <a:pt x="40" y="32"/>
                    </a:lnTo>
                    <a:lnTo>
                      <a:pt x="44" y="32"/>
                    </a:lnTo>
                    <a:lnTo>
                      <a:pt x="44" y="36"/>
                    </a:lnTo>
                    <a:lnTo>
                      <a:pt x="44" y="40"/>
                    </a:lnTo>
                    <a:lnTo>
                      <a:pt x="44" y="44"/>
                    </a:lnTo>
                    <a:lnTo>
                      <a:pt x="44" y="40"/>
                    </a:lnTo>
                    <a:lnTo>
                      <a:pt x="40" y="40"/>
                    </a:lnTo>
                    <a:lnTo>
                      <a:pt x="44" y="40"/>
                    </a:lnTo>
                    <a:lnTo>
                      <a:pt x="44" y="36"/>
                    </a:lnTo>
                    <a:lnTo>
                      <a:pt x="44" y="32"/>
                    </a:lnTo>
                    <a:lnTo>
                      <a:pt x="40" y="32"/>
                    </a:lnTo>
                    <a:lnTo>
                      <a:pt x="40" y="28"/>
                    </a:lnTo>
                    <a:lnTo>
                      <a:pt x="36" y="28"/>
                    </a:lnTo>
                    <a:lnTo>
                      <a:pt x="36" y="24"/>
                    </a:lnTo>
                    <a:close/>
                    <a:moveTo>
                      <a:pt x="12" y="32"/>
                    </a:moveTo>
                    <a:lnTo>
                      <a:pt x="16" y="32"/>
                    </a:lnTo>
                    <a:lnTo>
                      <a:pt x="16" y="36"/>
                    </a:lnTo>
                    <a:lnTo>
                      <a:pt x="16" y="40"/>
                    </a:lnTo>
                    <a:lnTo>
                      <a:pt x="20" y="40"/>
                    </a:lnTo>
                    <a:lnTo>
                      <a:pt x="20" y="44"/>
                    </a:lnTo>
                    <a:lnTo>
                      <a:pt x="20" y="48"/>
                    </a:lnTo>
                    <a:lnTo>
                      <a:pt x="16" y="52"/>
                    </a:lnTo>
                    <a:lnTo>
                      <a:pt x="16" y="48"/>
                    </a:lnTo>
                    <a:lnTo>
                      <a:pt x="12" y="48"/>
                    </a:lnTo>
                    <a:lnTo>
                      <a:pt x="12" y="44"/>
                    </a:lnTo>
                    <a:lnTo>
                      <a:pt x="8" y="44"/>
                    </a:lnTo>
                    <a:lnTo>
                      <a:pt x="12" y="44"/>
                    </a:lnTo>
                    <a:lnTo>
                      <a:pt x="12" y="40"/>
                    </a:lnTo>
                    <a:lnTo>
                      <a:pt x="12" y="44"/>
                    </a:lnTo>
                    <a:lnTo>
                      <a:pt x="12" y="40"/>
                    </a:lnTo>
                    <a:lnTo>
                      <a:pt x="12" y="36"/>
                    </a:lnTo>
                    <a:lnTo>
                      <a:pt x="12" y="32"/>
                    </a:lnTo>
                    <a:close/>
                    <a:moveTo>
                      <a:pt x="24" y="36"/>
                    </a:moveTo>
                    <a:lnTo>
                      <a:pt x="28" y="36"/>
                    </a:lnTo>
                    <a:lnTo>
                      <a:pt x="24" y="36"/>
                    </a:lnTo>
                    <a:close/>
                    <a:moveTo>
                      <a:pt x="20" y="52"/>
                    </a:moveTo>
                    <a:lnTo>
                      <a:pt x="20" y="56"/>
                    </a:lnTo>
                    <a:lnTo>
                      <a:pt x="20" y="52"/>
                    </a:lnTo>
                    <a:lnTo>
                      <a:pt x="24" y="52"/>
                    </a:lnTo>
                    <a:lnTo>
                      <a:pt x="24" y="56"/>
                    </a:lnTo>
                    <a:lnTo>
                      <a:pt x="24" y="60"/>
                    </a:lnTo>
                    <a:lnTo>
                      <a:pt x="20" y="60"/>
                    </a:lnTo>
                    <a:lnTo>
                      <a:pt x="24" y="60"/>
                    </a:lnTo>
                    <a:lnTo>
                      <a:pt x="20" y="60"/>
                    </a:lnTo>
                    <a:lnTo>
                      <a:pt x="16" y="56"/>
                    </a:lnTo>
                    <a:lnTo>
                      <a:pt x="20" y="52"/>
                    </a:lnTo>
                    <a:close/>
                    <a:moveTo>
                      <a:pt x="48" y="60"/>
                    </a:moveTo>
                    <a:lnTo>
                      <a:pt x="48" y="64"/>
                    </a:lnTo>
                    <a:lnTo>
                      <a:pt x="44" y="64"/>
                    </a:lnTo>
                    <a:lnTo>
                      <a:pt x="44" y="60"/>
                    </a:lnTo>
                    <a:lnTo>
                      <a:pt x="48" y="60"/>
                    </a:lnTo>
                    <a:close/>
                    <a:moveTo>
                      <a:pt x="56" y="64"/>
                    </a:moveTo>
                    <a:lnTo>
                      <a:pt x="60" y="68"/>
                    </a:lnTo>
                    <a:lnTo>
                      <a:pt x="60" y="72"/>
                    </a:lnTo>
                    <a:lnTo>
                      <a:pt x="64" y="72"/>
                    </a:lnTo>
                    <a:lnTo>
                      <a:pt x="64" y="76"/>
                    </a:lnTo>
                    <a:lnTo>
                      <a:pt x="64" y="72"/>
                    </a:lnTo>
                    <a:lnTo>
                      <a:pt x="60" y="72"/>
                    </a:lnTo>
                    <a:lnTo>
                      <a:pt x="60" y="68"/>
                    </a:lnTo>
                    <a:lnTo>
                      <a:pt x="56" y="64"/>
                    </a:lnTo>
                    <a:close/>
                    <a:moveTo>
                      <a:pt x="76" y="80"/>
                    </a:moveTo>
                    <a:lnTo>
                      <a:pt x="72" y="80"/>
                    </a:lnTo>
                    <a:lnTo>
                      <a:pt x="72" y="76"/>
                    </a:lnTo>
                    <a:lnTo>
                      <a:pt x="72" y="80"/>
                    </a:lnTo>
                    <a:lnTo>
                      <a:pt x="76" y="80"/>
                    </a:lnTo>
                    <a:close/>
                    <a:moveTo>
                      <a:pt x="72" y="92"/>
                    </a:moveTo>
                    <a:lnTo>
                      <a:pt x="72" y="88"/>
                    </a:lnTo>
                    <a:lnTo>
                      <a:pt x="76" y="88"/>
                    </a:lnTo>
                    <a:lnTo>
                      <a:pt x="76" y="84"/>
                    </a:lnTo>
                    <a:lnTo>
                      <a:pt x="80" y="84"/>
                    </a:lnTo>
                    <a:lnTo>
                      <a:pt x="76" y="84"/>
                    </a:lnTo>
                    <a:lnTo>
                      <a:pt x="76" y="80"/>
                    </a:lnTo>
                    <a:lnTo>
                      <a:pt x="80" y="80"/>
                    </a:lnTo>
                    <a:lnTo>
                      <a:pt x="80" y="84"/>
                    </a:lnTo>
                    <a:lnTo>
                      <a:pt x="76" y="88"/>
                    </a:lnTo>
                    <a:lnTo>
                      <a:pt x="72" y="88"/>
                    </a:lnTo>
                    <a:lnTo>
                      <a:pt x="72" y="92"/>
                    </a:lnTo>
                    <a:close/>
                    <a:moveTo>
                      <a:pt x="80" y="116"/>
                    </a:moveTo>
                    <a:lnTo>
                      <a:pt x="80" y="112"/>
                    </a:lnTo>
                    <a:lnTo>
                      <a:pt x="84" y="112"/>
                    </a:lnTo>
                    <a:lnTo>
                      <a:pt x="84" y="108"/>
                    </a:lnTo>
                    <a:lnTo>
                      <a:pt x="88" y="108"/>
                    </a:lnTo>
                    <a:lnTo>
                      <a:pt x="88" y="112"/>
                    </a:lnTo>
                    <a:lnTo>
                      <a:pt x="88" y="108"/>
                    </a:lnTo>
                    <a:lnTo>
                      <a:pt x="92" y="108"/>
                    </a:lnTo>
                    <a:lnTo>
                      <a:pt x="92" y="112"/>
                    </a:lnTo>
                    <a:lnTo>
                      <a:pt x="88" y="112"/>
                    </a:lnTo>
                    <a:lnTo>
                      <a:pt x="88" y="116"/>
                    </a:lnTo>
                    <a:lnTo>
                      <a:pt x="84" y="116"/>
                    </a:lnTo>
                    <a:lnTo>
                      <a:pt x="84" y="112"/>
                    </a:lnTo>
                    <a:lnTo>
                      <a:pt x="80" y="116"/>
                    </a:lnTo>
                    <a:close/>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57" name="Freeform 387"/>
              <p:cNvSpPr>
                <a:spLocks noEditPoints="1"/>
              </p:cNvSpPr>
              <p:nvPr/>
            </p:nvSpPr>
            <p:spPr bwMode="auto">
              <a:xfrm>
                <a:off x="1373" y="2227"/>
                <a:ext cx="12" cy="8"/>
              </a:xfrm>
              <a:custGeom>
                <a:avLst/>
                <a:gdLst>
                  <a:gd name="T0" fmla="*/ 12 w 12"/>
                  <a:gd name="T1" fmla="*/ 8 h 8"/>
                  <a:gd name="T2" fmla="*/ 12 w 12"/>
                  <a:gd name="T3" fmla="*/ 8 h 8"/>
                  <a:gd name="T4" fmla="*/ 12 w 12"/>
                  <a:gd name="T5" fmla="*/ 8 h 8"/>
                  <a:gd name="T6" fmla="*/ 12 w 12"/>
                  <a:gd name="T7" fmla="*/ 8 h 8"/>
                  <a:gd name="T8" fmla="*/ 12 w 12"/>
                  <a:gd name="T9" fmla="*/ 8 h 8"/>
                  <a:gd name="T10" fmla="*/ 0 w 12"/>
                  <a:gd name="T11" fmla="*/ 0 h 8"/>
                  <a:gd name="T12" fmla="*/ 0 w 12"/>
                  <a:gd name="T13" fmla="*/ 0 h 8"/>
                  <a:gd name="T14" fmla="*/ 0 w 12"/>
                  <a:gd name="T15" fmla="*/ 0 h 8"/>
                  <a:gd name="T16" fmla="*/ 0 w 12"/>
                  <a:gd name="T17" fmla="*/ 0 h 8"/>
                  <a:gd name="T18" fmla="*/ 0 w 12"/>
                  <a:gd name="T19" fmla="*/ 0 h 8"/>
                  <a:gd name="T20" fmla="*/ 0 w 12"/>
                  <a:gd name="T21" fmla="*/ 0 h 8"/>
                  <a:gd name="T22" fmla="*/ 0 w 12"/>
                  <a:gd name="T23" fmla="*/ 0 h 8"/>
                  <a:gd name="T24" fmla="*/ 0 w 12"/>
                  <a:gd name="T25" fmla="*/ 0 h 8"/>
                  <a:gd name="T26" fmla="*/ 0 w 12"/>
                  <a:gd name="T27" fmla="*/ 0 h 8"/>
                  <a:gd name="T28" fmla="*/ 0 w 12"/>
                  <a:gd name="T29" fmla="*/ 0 h 8"/>
                  <a:gd name="T30" fmla="*/ 0 w 12"/>
                  <a:gd name="T31" fmla="*/ 0 h 8"/>
                  <a:gd name="T32" fmla="*/ 0 w 12"/>
                  <a:gd name="T33" fmla="*/ 0 h 8"/>
                  <a:gd name="T34" fmla="*/ 0 w 12"/>
                  <a:gd name="T35" fmla="*/ 0 h 8"/>
                  <a:gd name="T36" fmla="*/ 4 w 12"/>
                  <a:gd name="T37" fmla="*/ 4 h 8"/>
                  <a:gd name="T38" fmla="*/ 4 w 12"/>
                  <a:gd name="T39" fmla="*/ 4 h 8"/>
                  <a:gd name="T40" fmla="*/ 4 w 12"/>
                  <a:gd name="T41" fmla="*/ 4 h 8"/>
                  <a:gd name="T42" fmla="*/ 4 w 12"/>
                  <a:gd name="T43" fmla="*/ 0 h 8"/>
                  <a:gd name="T44" fmla="*/ 4 w 12"/>
                  <a:gd name="T45" fmla="*/ 0 h 8"/>
                  <a:gd name="T46" fmla="*/ 4 w 12"/>
                  <a:gd name="T47" fmla="*/ 0 h 8"/>
                  <a:gd name="T48" fmla="*/ 4 w 12"/>
                  <a:gd name="T49" fmla="*/ 0 h 8"/>
                  <a:gd name="T50" fmla="*/ 0 w 12"/>
                  <a:gd name="T51" fmla="*/ 4 h 8"/>
                  <a:gd name="T52" fmla="*/ 0 w 12"/>
                  <a:gd name="T53" fmla="*/ 4 h 8"/>
                  <a:gd name="T54" fmla="*/ 0 w 12"/>
                  <a:gd name="T55" fmla="*/ 0 h 8"/>
                  <a:gd name="T56" fmla="*/ 0 w 12"/>
                  <a:gd name="T57" fmla="*/ 0 h 8"/>
                  <a:gd name="T58" fmla="*/ 0 w 12"/>
                  <a:gd name="T59" fmla="*/ 0 h 8"/>
                  <a:gd name="T60" fmla="*/ 4 w 12"/>
                  <a:gd name="T61" fmla="*/ 0 h 8"/>
                  <a:gd name="T62" fmla="*/ 4 w 12"/>
                  <a:gd name="T63" fmla="*/ 0 h 8"/>
                  <a:gd name="T64" fmla="*/ 4 w 12"/>
                  <a:gd name="T65" fmla="*/ 0 h 8"/>
                  <a:gd name="T66" fmla="*/ 4 w 12"/>
                  <a:gd name="T67" fmla="*/ 0 h 8"/>
                  <a:gd name="T68" fmla="*/ 4 w 12"/>
                  <a:gd name="T69" fmla="*/ 4 h 8"/>
                  <a:gd name="T70" fmla="*/ 4 w 12"/>
                  <a:gd name="T71" fmla="*/ 4 h 8"/>
                  <a:gd name="T72" fmla="*/ 4 w 12"/>
                  <a:gd name="T73" fmla="*/ 4 h 8"/>
                  <a:gd name="T74" fmla="*/ 4 w 12"/>
                  <a:gd name="T75" fmla="*/ 4 h 8"/>
                  <a:gd name="T76" fmla="*/ 4 w 12"/>
                  <a:gd name="T77" fmla="*/ 4 h 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
                  <a:gd name="T118" fmla="*/ 0 h 8"/>
                  <a:gd name="T119" fmla="*/ 12 w 12"/>
                  <a:gd name="T120" fmla="*/ 8 h 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 h="8">
                    <a:moveTo>
                      <a:pt x="12" y="8"/>
                    </a:moveTo>
                    <a:lnTo>
                      <a:pt x="12" y="8"/>
                    </a:lnTo>
                    <a:close/>
                    <a:moveTo>
                      <a:pt x="0" y="0"/>
                    </a:moveTo>
                    <a:lnTo>
                      <a:pt x="0" y="0"/>
                    </a:lnTo>
                    <a:close/>
                    <a:moveTo>
                      <a:pt x="4" y="4"/>
                    </a:moveTo>
                    <a:lnTo>
                      <a:pt x="4" y="4"/>
                    </a:lnTo>
                    <a:lnTo>
                      <a:pt x="4" y="0"/>
                    </a:lnTo>
                    <a:lnTo>
                      <a:pt x="0" y="4"/>
                    </a:lnTo>
                    <a:lnTo>
                      <a:pt x="0" y="0"/>
                    </a:lnTo>
                    <a:lnTo>
                      <a:pt x="4" y="0"/>
                    </a:lnTo>
                    <a:lnTo>
                      <a:pt x="4" y="4"/>
                    </a:lnTo>
                    <a:close/>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58" name="Freeform 390"/>
              <p:cNvSpPr>
                <a:spLocks/>
              </p:cNvSpPr>
              <p:nvPr/>
            </p:nvSpPr>
            <p:spPr bwMode="auto">
              <a:xfrm>
                <a:off x="1491" y="2013"/>
                <a:ext cx="2" cy="3"/>
              </a:xfrm>
              <a:custGeom>
                <a:avLst/>
                <a:gdLst>
                  <a:gd name="T0" fmla="*/ 1 w 1"/>
                  <a:gd name="T1" fmla="*/ 0 h 2"/>
                  <a:gd name="T2" fmla="*/ 1 w 1"/>
                  <a:gd name="T3" fmla="*/ 1 h 2"/>
                  <a:gd name="T4" fmla="*/ 0 w 1"/>
                  <a:gd name="T5" fmla="*/ 2 h 2"/>
                  <a:gd name="T6" fmla="*/ 1 w 1"/>
                  <a:gd name="T7" fmla="*/ 0 h 2"/>
                  <a:gd name="T8" fmla="*/ 1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lnTo>
                      <a:pt x="1" y="1"/>
                    </a:lnTo>
                    <a:lnTo>
                      <a:pt x="0" y="2"/>
                    </a:lnTo>
                    <a:lnTo>
                      <a:pt x="1" y="0"/>
                    </a:lnTo>
                    <a:close/>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59" name="Rectangle 392"/>
              <p:cNvSpPr>
                <a:spLocks noChangeArrowheads="1"/>
              </p:cNvSpPr>
              <p:nvPr/>
            </p:nvSpPr>
            <p:spPr bwMode="auto">
              <a:xfrm>
                <a:off x="203" y="2363"/>
                <a:ext cx="1" cy="1"/>
              </a:xfrm>
              <a:prstGeom prst="rect">
                <a:avLst/>
              </a:pr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60" name="Freeform 393"/>
              <p:cNvSpPr>
                <a:spLocks/>
              </p:cNvSpPr>
              <p:nvPr/>
            </p:nvSpPr>
            <p:spPr bwMode="auto">
              <a:xfrm>
                <a:off x="83" y="2148"/>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close/>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61" name="Rectangle 394"/>
              <p:cNvSpPr>
                <a:spLocks noChangeArrowheads="1"/>
              </p:cNvSpPr>
              <p:nvPr/>
            </p:nvSpPr>
            <p:spPr bwMode="auto">
              <a:xfrm>
                <a:off x="104" y="2116"/>
                <a:ext cx="2" cy="2"/>
              </a:xfrm>
              <a:prstGeom prst="rect">
                <a:avLst/>
              </a:pr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62" name="Freeform 398"/>
              <p:cNvSpPr>
                <a:spLocks/>
              </p:cNvSpPr>
              <p:nvPr/>
            </p:nvSpPr>
            <p:spPr bwMode="auto">
              <a:xfrm>
                <a:off x="183" y="2997"/>
                <a:ext cx="4" cy="4"/>
              </a:xfrm>
              <a:custGeom>
                <a:avLst/>
                <a:gdLst>
                  <a:gd name="T0" fmla="*/ 0 w 4"/>
                  <a:gd name="T1" fmla="*/ 4 h 4"/>
                  <a:gd name="T2" fmla="*/ 0 w 4"/>
                  <a:gd name="T3" fmla="*/ 4 h 4"/>
                  <a:gd name="T4" fmla="*/ 0 w 4"/>
                  <a:gd name="T5" fmla="*/ 4 h 4"/>
                  <a:gd name="T6" fmla="*/ 0 w 4"/>
                  <a:gd name="T7" fmla="*/ 0 h 4"/>
                  <a:gd name="T8" fmla="*/ 0 w 4"/>
                  <a:gd name="T9" fmla="*/ 0 h 4"/>
                  <a:gd name="T10" fmla="*/ 0 w 4"/>
                  <a:gd name="T11" fmla="*/ 0 h 4"/>
                  <a:gd name="T12" fmla="*/ 0 w 4"/>
                  <a:gd name="T13" fmla="*/ 0 h 4"/>
                  <a:gd name="T14" fmla="*/ 0 w 4"/>
                  <a:gd name="T15" fmla="*/ 0 h 4"/>
                  <a:gd name="T16" fmla="*/ 4 w 4"/>
                  <a:gd name="T17" fmla="*/ 0 h 4"/>
                  <a:gd name="T18" fmla="*/ 4 w 4"/>
                  <a:gd name="T19" fmla="*/ 0 h 4"/>
                  <a:gd name="T20" fmla="*/ 4 w 4"/>
                  <a:gd name="T21" fmla="*/ 0 h 4"/>
                  <a:gd name="T22" fmla="*/ 0 w 4"/>
                  <a:gd name="T23" fmla="*/ 0 h 4"/>
                  <a:gd name="T24" fmla="*/ 0 w 4"/>
                  <a:gd name="T25" fmla="*/ 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
                  <a:gd name="T40" fmla="*/ 0 h 4"/>
                  <a:gd name="T41" fmla="*/ 4 w 4"/>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 h="4">
                    <a:moveTo>
                      <a:pt x="0" y="4"/>
                    </a:moveTo>
                    <a:lnTo>
                      <a:pt x="0" y="4"/>
                    </a:lnTo>
                    <a:lnTo>
                      <a:pt x="0" y="0"/>
                    </a:lnTo>
                    <a:lnTo>
                      <a:pt x="4" y="0"/>
                    </a:lnTo>
                    <a:lnTo>
                      <a:pt x="0" y="0"/>
                    </a:lnTo>
                    <a:lnTo>
                      <a:pt x="0" y="4"/>
                    </a:lnTo>
                    <a:close/>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63" name="Freeform 399"/>
              <p:cNvSpPr>
                <a:spLocks/>
              </p:cNvSpPr>
              <p:nvPr/>
            </p:nvSpPr>
            <p:spPr bwMode="auto">
              <a:xfrm>
                <a:off x="95" y="2722"/>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0"/>
                    </a:moveTo>
                    <a:lnTo>
                      <a:pt x="0" y="0"/>
                    </a:lnTo>
                    <a:close/>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64" name="Freeform 400"/>
              <p:cNvSpPr>
                <a:spLocks/>
              </p:cNvSpPr>
              <p:nvPr/>
            </p:nvSpPr>
            <p:spPr bwMode="auto">
              <a:xfrm>
                <a:off x="347" y="2742"/>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1"/>
                  <a:gd name="T29" fmla="*/ 1 w 1"/>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1">
                    <a:moveTo>
                      <a:pt x="0" y="0"/>
                    </a:moveTo>
                    <a:lnTo>
                      <a:pt x="0" y="0"/>
                    </a:lnTo>
                    <a:close/>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65" name="Freeform 401"/>
              <p:cNvSpPr>
                <a:spLocks/>
              </p:cNvSpPr>
              <p:nvPr/>
            </p:nvSpPr>
            <p:spPr bwMode="auto">
              <a:xfrm>
                <a:off x="167" y="2905"/>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close/>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66" name="Freeform 402"/>
              <p:cNvSpPr>
                <a:spLocks/>
              </p:cNvSpPr>
              <p:nvPr/>
            </p:nvSpPr>
            <p:spPr bwMode="auto">
              <a:xfrm>
                <a:off x="122" y="2942"/>
                <a:ext cx="5" cy="3"/>
              </a:xfrm>
              <a:custGeom>
                <a:avLst/>
                <a:gdLst>
                  <a:gd name="T0" fmla="*/ 3 w 3"/>
                  <a:gd name="T1" fmla="*/ 2 h 2"/>
                  <a:gd name="T2" fmla="*/ 0 w 3"/>
                  <a:gd name="T3" fmla="*/ 0 h 2"/>
                  <a:gd name="T4" fmla="*/ 3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0" y="0"/>
                    </a:lnTo>
                    <a:lnTo>
                      <a:pt x="3" y="0"/>
                    </a:lnTo>
                    <a:lnTo>
                      <a:pt x="3" y="2"/>
                    </a:lnTo>
                    <a:close/>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67" name="Freeform 403"/>
              <p:cNvSpPr>
                <a:spLocks noEditPoints="1"/>
              </p:cNvSpPr>
              <p:nvPr/>
            </p:nvSpPr>
            <p:spPr bwMode="auto">
              <a:xfrm>
                <a:off x="162" y="2823"/>
                <a:ext cx="21" cy="9"/>
              </a:xfrm>
              <a:custGeom>
                <a:avLst/>
                <a:gdLst>
                  <a:gd name="T0" fmla="*/ 2 w 13"/>
                  <a:gd name="T1" fmla="*/ 0 h 6"/>
                  <a:gd name="T2" fmla="*/ 5 w 13"/>
                  <a:gd name="T3" fmla="*/ 0 h 6"/>
                  <a:gd name="T4" fmla="*/ 5 w 13"/>
                  <a:gd name="T5" fmla="*/ 3 h 6"/>
                  <a:gd name="T6" fmla="*/ 2 w 13"/>
                  <a:gd name="T7" fmla="*/ 3 h 6"/>
                  <a:gd name="T8" fmla="*/ 0 w 13"/>
                  <a:gd name="T9" fmla="*/ 1 h 6"/>
                  <a:gd name="T10" fmla="*/ 2 w 13"/>
                  <a:gd name="T11" fmla="*/ 0 h 6"/>
                  <a:gd name="T12" fmla="*/ 13 w 13"/>
                  <a:gd name="T13" fmla="*/ 6 h 6"/>
                  <a:gd name="T14" fmla="*/ 6 w 13"/>
                  <a:gd name="T15" fmla="*/ 4 h 6"/>
                  <a:gd name="T16" fmla="*/ 9 w 13"/>
                  <a:gd name="T17" fmla="*/ 3 h 6"/>
                  <a:gd name="T18" fmla="*/ 13 w 13"/>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6"/>
                  <a:gd name="T32" fmla="*/ 13 w 13"/>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6">
                    <a:moveTo>
                      <a:pt x="2" y="0"/>
                    </a:moveTo>
                    <a:lnTo>
                      <a:pt x="5" y="0"/>
                    </a:lnTo>
                    <a:lnTo>
                      <a:pt x="5" y="3"/>
                    </a:lnTo>
                    <a:lnTo>
                      <a:pt x="2" y="3"/>
                    </a:lnTo>
                    <a:lnTo>
                      <a:pt x="0" y="1"/>
                    </a:lnTo>
                    <a:lnTo>
                      <a:pt x="2" y="0"/>
                    </a:lnTo>
                    <a:close/>
                    <a:moveTo>
                      <a:pt x="13" y="6"/>
                    </a:moveTo>
                    <a:lnTo>
                      <a:pt x="6" y="4"/>
                    </a:lnTo>
                    <a:lnTo>
                      <a:pt x="9" y="3"/>
                    </a:lnTo>
                    <a:lnTo>
                      <a:pt x="13" y="6"/>
                    </a:lnTo>
                    <a:close/>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68" name="Freeform 404"/>
              <p:cNvSpPr>
                <a:spLocks/>
              </p:cNvSpPr>
              <p:nvPr/>
            </p:nvSpPr>
            <p:spPr bwMode="auto">
              <a:xfrm>
                <a:off x="191" y="2834"/>
                <a:ext cx="3" cy="3"/>
              </a:xfrm>
              <a:custGeom>
                <a:avLst/>
                <a:gdLst>
                  <a:gd name="T0" fmla="*/ 2 w 2"/>
                  <a:gd name="T1" fmla="*/ 0 h 2"/>
                  <a:gd name="T2" fmla="*/ 1 w 2"/>
                  <a:gd name="T3" fmla="*/ 2 h 2"/>
                  <a:gd name="T4" fmla="*/ 0 w 2"/>
                  <a:gd name="T5" fmla="*/ 1 h 2"/>
                  <a:gd name="T6" fmla="*/ 2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1" y="2"/>
                    </a:lnTo>
                    <a:lnTo>
                      <a:pt x="0" y="1"/>
                    </a:lnTo>
                    <a:lnTo>
                      <a:pt x="2" y="0"/>
                    </a:lnTo>
                    <a:close/>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69" name="Freeform 405"/>
              <p:cNvSpPr>
                <a:spLocks/>
              </p:cNvSpPr>
              <p:nvPr/>
            </p:nvSpPr>
            <p:spPr bwMode="auto">
              <a:xfrm>
                <a:off x="205" y="2909"/>
                <a:ext cx="2" cy="3"/>
              </a:xfrm>
              <a:custGeom>
                <a:avLst/>
                <a:gdLst>
                  <a:gd name="T0" fmla="*/ 0 w 1"/>
                  <a:gd name="T1" fmla="*/ 0 h 2"/>
                  <a:gd name="T2" fmla="*/ 1 w 1"/>
                  <a:gd name="T3" fmla="*/ 1 h 2"/>
                  <a:gd name="T4" fmla="*/ 0 w 1"/>
                  <a:gd name="T5" fmla="*/ 2 h 2"/>
                  <a:gd name="T6" fmla="*/ 0 w 1"/>
                  <a:gd name="T7" fmla="*/ 1 h 2"/>
                  <a:gd name="T8" fmla="*/ 0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0"/>
                    </a:moveTo>
                    <a:lnTo>
                      <a:pt x="1" y="1"/>
                    </a:lnTo>
                    <a:lnTo>
                      <a:pt x="0" y="2"/>
                    </a:lnTo>
                    <a:lnTo>
                      <a:pt x="0" y="1"/>
                    </a:lnTo>
                    <a:lnTo>
                      <a:pt x="0" y="0"/>
                    </a:lnTo>
                    <a:close/>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70" name="Rectangle 406"/>
              <p:cNvSpPr>
                <a:spLocks noChangeArrowheads="1"/>
              </p:cNvSpPr>
              <p:nvPr/>
            </p:nvSpPr>
            <p:spPr bwMode="auto">
              <a:xfrm>
                <a:off x="81" y="2834"/>
                <a:ext cx="2" cy="2"/>
              </a:xfrm>
              <a:prstGeom prst="rect">
                <a:avLst/>
              </a:pr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71" name="Rectangle 407"/>
              <p:cNvSpPr>
                <a:spLocks noChangeArrowheads="1"/>
              </p:cNvSpPr>
              <p:nvPr/>
            </p:nvSpPr>
            <p:spPr bwMode="auto">
              <a:xfrm>
                <a:off x="391" y="2947"/>
                <a:ext cx="2" cy="1"/>
              </a:xfrm>
              <a:prstGeom prst="rect">
                <a:avLst/>
              </a:pr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72" name="Freeform 408"/>
              <p:cNvSpPr>
                <a:spLocks/>
              </p:cNvSpPr>
              <p:nvPr/>
            </p:nvSpPr>
            <p:spPr bwMode="auto">
              <a:xfrm>
                <a:off x="526" y="2877"/>
                <a:ext cx="8" cy="5"/>
              </a:xfrm>
              <a:custGeom>
                <a:avLst/>
                <a:gdLst>
                  <a:gd name="T0" fmla="*/ 5 w 5"/>
                  <a:gd name="T1" fmla="*/ 3 h 3"/>
                  <a:gd name="T2" fmla="*/ 1 w 5"/>
                  <a:gd name="T3" fmla="*/ 1 h 3"/>
                  <a:gd name="T4" fmla="*/ 0 w 5"/>
                  <a:gd name="T5" fmla="*/ 0 h 3"/>
                  <a:gd name="T6" fmla="*/ 3 w 5"/>
                  <a:gd name="T7" fmla="*/ 0 h 3"/>
                  <a:gd name="T8" fmla="*/ 5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3"/>
                    </a:moveTo>
                    <a:lnTo>
                      <a:pt x="1" y="1"/>
                    </a:lnTo>
                    <a:lnTo>
                      <a:pt x="0" y="0"/>
                    </a:lnTo>
                    <a:lnTo>
                      <a:pt x="3" y="0"/>
                    </a:lnTo>
                    <a:lnTo>
                      <a:pt x="5" y="3"/>
                    </a:lnTo>
                    <a:close/>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grpSp>
            <p:nvGrpSpPr>
              <p:cNvPr id="373" name="Group 411"/>
              <p:cNvGrpSpPr>
                <a:grpSpLocks/>
              </p:cNvGrpSpPr>
              <p:nvPr/>
            </p:nvGrpSpPr>
            <p:grpSpPr bwMode="auto">
              <a:xfrm>
                <a:off x="364" y="2212"/>
                <a:ext cx="82" cy="62"/>
                <a:chOff x="412" y="2560"/>
                <a:chExt cx="82" cy="62"/>
              </a:xfrm>
              <a:grpFill/>
            </p:grpSpPr>
            <p:sp>
              <p:nvSpPr>
                <p:cNvPr id="392" name="Freeform 412"/>
                <p:cNvSpPr>
                  <a:spLocks/>
                </p:cNvSpPr>
                <p:nvPr/>
              </p:nvSpPr>
              <p:spPr bwMode="auto">
                <a:xfrm>
                  <a:off x="477" y="2595"/>
                  <a:ext cx="17" cy="27"/>
                </a:xfrm>
                <a:custGeom>
                  <a:avLst/>
                  <a:gdLst>
                    <a:gd name="T0" fmla="*/ 8 w 17"/>
                    <a:gd name="T1" fmla="*/ 0 h 27"/>
                    <a:gd name="T2" fmla="*/ 2 w 17"/>
                    <a:gd name="T3" fmla="*/ 8 h 27"/>
                    <a:gd name="T4" fmla="*/ 0 w 17"/>
                    <a:gd name="T5" fmla="*/ 20 h 27"/>
                    <a:gd name="T6" fmla="*/ 8 w 17"/>
                    <a:gd name="T7" fmla="*/ 27 h 27"/>
                    <a:gd name="T8" fmla="*/ 17 w 17"/>
                    <a:gd name="T9" fmla="*/ 14 h 27"/>
                    <a:gd name="T10" fmla="*/ 8 w 17"/>
                    <a:gd name="T11" fmla="*/ 0 h 27"/>
                    <a:gd name="T12" fmla="*/ 0 60000 65536"/>
                    <a:gd name="T13" fmla="*/ 0 60000 65536"/>
                    <a:gd name="T14" fmla="*/ 0 60000 65536"/>
                    <a:gd name="T15" fmla="*/ 0 60000 65536"/>
                    <a:gd name="T16" fmla="*/ 0 60000 65536"/>
                    <a:gd name="T17" fmla="*/ 0 60000 65536"/>
                    <a:gd name="T18" fmla="*/ 0 w 17"/>
                    <a:gd name="T19" fmla="*/ 0 h 27"/>
                    <a:gd name="T20" fmla="*/ 17 w 17"/>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7" h="27">
                      <a:moveTo>
                        <a:pt x="8" y="0"/>
                      </a:moveTo>
                      <a:lnTo>
                        <a:pt x="2" y="8"/>
                      </a:lnTo>
                      <a:lnTo>
                        <a:pt x="0" y="20"/>
                      </a:lnTo>
                      <a:lnTo>
                        <a:pt x="8" y="27"/>
                      </a:lnTo>
                      <a:lnTo>
                        <a:pt x="17" y="14"/>
                      </a:lnTo>
                      <a:lnTo>
                        <a:pt x="8" y="0"/>
                      </a:lnTo>
                      <a:close/>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93" name="Freeform 413"/>
                <p:cNvSpPr>
                  <a:spLocks/>
                </p:cNvSpPr>
                <p:nvPr/>
              </p:nvSpPr>
              <p:spPr bwMode="auto">
                <a:xfrm flipH="1">
                  <a:off x="412" y="2561"/>
                  <a:ext cx="6" cy="6"/>
                </a:xfrm>
                <a:custGeom>
                  <a:avLst/>
                  <a:gdLst>
                    <a:gd name="T0" fmla="*/ 8 w 17"/>
                    <a:gd name="T1" fmla="*/ 0 h 27"/>
                    <a:gd name="T2" fmla="*/ 2 w 17"/>
                    <a:gd name="T3" fmla="*/ 8 h 27"/>
                    <a:gd name="T4" fmla="*/ 0 w 17"/>
                    <a:gd name="T5" fmla="*/ 20 h 27"/>
                    <a:gd name="T6" fmla="*/ 8 w 17"/>
                    <a:gd name="T7" fmla="*/ 27 h 27"/>
                    <a:gd name="T8" fmla="*/ 17 w 17"/>
                    <a:gd name="T9" fmla="*/ 14 h 27"/>
                    <a:gd name="T10" fmla="*/ 8 w 17"/>
                    <a:gd name="T11" fmla="*/ 0 h 27"/>
                    <a:gd name="T12" fmla="*/ 0 60000 65536"/>
                    <a:gd name="T13" fmla="*/ 0 60000 65536"/>
                    <a:gd name="T14" fmla="*/ 0 60000 65536"/>
                    <a:gd name="T15" fmla="*/ 0 60000 65536"/>
                    <a:gd name="T16" fmla="*/ 0 60000 65536"/>
                    <a:gd name="T17" fmla="*/ 0 60000 65536"/>
                    <a:gd name="T18" fmla="*/ 0 w 17"/>
                    <a:gd name="T19" fmla="*/ 0 h 27"/>
                    <a:gd name="T20" fmla="*/ 17 w 17"/>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7" h="27">
                      <a:moveTo>
                        <a:pt x="8" y="0"/>
                      </a:moveTo>
                      <a:lnTo>
                        <a:pt x="2" y="8"/>
                      </a:lnTo>
                      <a:lnTo>
                        <a:pt x="0" y="20"/>
                      </a:lnTo>
                      <a:lnTo>
                        <a:pt x="8" y="27"/>
                      </a:lnTo>
                      <a:lnTo>
                        <a:pt x="17" y="14"/>
                      </a:lnTo>
                      <a:lnTo>
                        <a:pt x="8" y="0"/>
                      </a:lnTo>
                      <a:close/>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94" name="Freeform 414"/>
                <p:cNvSpPr>
                  <a:spLocks/>
                </p:cNvSpPr>
                <p:nvPr/>
              </p:nvSpPr>
              <p:spPr bwMode="auto">
                <a:xfrm flipH="1">
                  <a:off x="423" y="2560"/>
                  <a:ext cx="6" cy="6"/>
                </a:xfrm>
                <a:custGeom>
                  <a:avLst/>
                  <a:gdLst>
                    <a:gd name="T0" fmla="*/ 8 w 17"/>
                    <a:gd name="T1" fmla="*/ 0 h 27"/>
                    <a:gd name="T2" fmla="*/ 2 w 17"/>
                    <a:gd name="T3" fmla="*/ 8 h 27"/>
                    <a:gd name="T4" fmla="*/ 0 w 17"/>
                    <a:gd name="T5" fmla="*/ 20 h 27"/>
                    <a:gd name="T6" fmla="*/ 8 w 17"/>
                    <a:gd name="T7" fmla="*/ 27 h 27"/>
                    <a:gd name="T8" fmla="*/ 17 w 17"/>
                    <a:gd name="T9" fmla="*/ 14 h 27"/>
                    <a:gd name="T10" fmla="*/ 8 w 17"/>
                    <a:gd name="T11" fmla="*/ 0 h 27"/>
                    <a:gd name="T12" fmla="*/ 0 60000 65536"/>
                    <a:gd name="T13" fmla="*/ 0 60000 65536"/>
                    <a:gd name="T14" fmla="*/ 0 60000 65536"/>
                    <a:gd name="T15" fmla="*/ 0 60000 65536"/>
                    <a:gd name="T16" fmla="*/ 0 60000 65536"/>
                    <a:gd name="T17" fmla="*/ 0 60000 65536"/>
                    <a:gd name="T18" fmla="*/ 0 w 17"/>
                    <a:gd name="T19" fmla="*/ 0 h 27"/>
                    <a:gd name="T20" fmla="*/ 17 w 17"/>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7" h="27">
                      <a:moveTo>
                        <a:pt x="8" y="0"/>
                      </a:moveTo>
                      <a:lnTo>
                        <a:pt x="2" y="8"/>
                      </a:lnTo>
                      <a:lnTo>
                        <a:pt x="0" y="20"/>
                      </a:lnTo>
                      <a:lnTo>
                        <a:pt x="8" y="27"/>
                      </a:lnTo>
                      <a:lnTo>
                        <a:pt x="17" y="14"/>
                      </a:lnTo>
                      <a:lnTo>
                        <a:pt x="8" y="0"/>
                      </a:lnTo>
                      <a:close/>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95" name="Freeform 415"/>
                <p:cNvSpPr>
                  <a:spLocks/>
                </p:cNvSpPr>
                <p:nvPr/>
              </p:nvSpPr>
              <p:spPr bwMode="auto">
                <a:xfrm flipH="1">
                  <a:off x="441" y="2570"/>
                  <a:ext cx="6" cy="6"/>
                </a:xfrm>
                <a:custGeom>
                  <a:avLst/>
                  <a:gdLst>
                    <a:gd name="T0" fmla="*/ 8 w 17"/>
                    <a:gd name="T1" fmla="*/ 0 h 27"/>
                    <a:gd name="T2" fmla="*/ 2 w 17"/>
                    <a:gd name="T3" fmla="*/ 8 h 27"/>
                    <a:gd name="T4" fmla="*/ 0 w 17"/>
                    <a:gd name="T5" fmla="*/ 20 h 27"/>
                    <a:gd name="T6" fmla="*/ 8 w 17"/>
                    <a:gd name="T7" fmla="*/ 27 h 27"/>
                    <a:gd name="T8" fmla="*/ 17 w 17"/>
                    <a:gd name="T9" fmla="*/ 14 h 27"/>
                    <a:gd name="T10" fmla="*/ 8 w 17"/>
                    <a:gd name="T11" fmla="*/ 0 h 27"/>
                    <a:gd name="T12" fmla="*/ 0 60000 65536"/>
                    <a:gd name="T13" fmla="*/ 0 60000 65536"/>
                    <a:gd name="T14" fmla="*/ 0 60000 65536"/>
                    <a:gd name="T15" fmla="*/ 0 60000 65536"/>
                    <a:gd name="T16" fmla="*/ 0 60000 65536"/>
                    <a:gd name="T17" fmla="*/ 0 60000 65536"/>
                    <a:gd name="T18" fmla="*/ 0 w 17"/>
                    <a:gd name="T19" fmla="*/ 0 h 27"/>
                    <a:gd name="T20" fmla="*/ 17 w 17"/>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7" h="27">
                      <a:moveTo>
                        <a:pt x="8" y="0"/>
                      </a:moveTo>
                      <a:lnTo>
                        <a:pt x="2" y="8"/>
                      </a:lnTo>
                      <a:lnTo>
                        <a:pt x="0" y="20"/>
                      </a:lnTo>
                      <a:lnTo>
                        <a:pt x="8" y="27"/>
                      </a:lnTo>
                      <a:lnTo>
                        <a:pt x="17" y="14"/>
                      </a:lnTo>
                      <a:lnTo>
                        <a:pt x="8" y="0"/>
                      </a:lnTo>
                      <a:close/>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96" name="Freeform 416"/>
                <p:cNvSpPr>
                  <a:spLocks/>
                </p:cNvSpPr>
                <p:nvPr/>
              </p:nvSpPr>
              <p:spPr bwMode="auto">
                <a:xfrm flipH="1">
                  <a:off x="458" y="2575"/>
                  <a:ext cx="6" cy="6"/>
                </a:xfrm>
                <a:custGeom>
                  <a:avLst/>
                  <a:gdLst>
                    <a:gd name="T0" fmla="*/ 8 w 17"/>
                    <a:gd name="T1" fmla="*/ 0 h 27"/>
                    <a:gd name="T2" fmla="*/ 2 w 17"/>
                    <a:gd name="T3" fmla="*/ 8 h 27"/>
                    <a:gd name="T4" fmla="*/ 0 w 17"/>
                    <a:gd name="T5" fmla="*/ 20 h 27"/>
                    <a:gd name="T6" fmla="*/ 8 w 17"/>
                    <a:gd name="T7" fmla="*/ 27 h 27"/>
                    <a:gd name="T8" fmla="*/ 17 w 17"/>
                    <a:gd name="T9" fmla="*/ 14 h 27"/>
                    <a:gd name="T10" fmla="*/ 8 w 17"/>
                    <a:gd name="T11" fmla="*/ 0 h 27"/>
                    <a:gd name="T12" fmla="*/ 0 60000 65536"/>
                    <a:gd name="T13" fmla="*/ 0 60000 65536"/>
                    <a:gd name="T14" fmla="*/ 0 60000 65536"/>
                    <a:gd name="T15" fmla="*/ 0 60000 65536"/>
                    <a:gd name="T16" fmla="*/ 0 60000 65536"/>
                    <a:gd name="T17" fmla="*/ 0 60000 65536"/>
                    <a:gd name="T18" fmla="*/ 0 w 17"/>
                    <a:gd name="T19" fmla="*/ 0 h 27"/>
                    <a:gd name="T20" fmla="*/ 17 w 17"/>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7" h="27">
                      <a:moveTo>
                        <a:pt x="8" y="0"/>
                      </a:moveTo>
                      <a:lnTo>
                        <a:pt x="2" y="8"/>
                      </a:lnTo>
                      <a:lnTo>
                        <a:pt x="0" y="20"/>
                      </a:lnTo>
                      <a:lnTo>
                        <a:pt x="8" y="27"/>
                      </a:lnTo>
                      <a:lnTo>
                        <a:pt x="17" y="14"/>
                      </a:lnTo>
                      <a:lnTo>
                        <a:pt x="8" y="0"/>
                      </a:lnTo>
                      <a:close/>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97" name="Freeform 417"/>
                <p:cNvSpPr>
                  <a:spLocks/>
                </p:cNvSpPr>
                <p:nvPr/>
              </p:nvSpPr>
              <p:spPr bwMode="auto">
                <a:xfrm flipH="1">
                  <a:off x="470" y="2585"/>
                  <a:ext cx="6" cy="6"/>
                </a:xfrm>
                <a:custGeom>
                  <a:avLst/>
                  <a:gdLst>
                    <a:gd name="T0" fmla="*/ 8 w 17"/>
                    <a:gd name="T1" fmla="*/ 0 h 27"/>
                    <a:gd name="T2" fmla="*/ 2 w 17"/>
                    <a:gd name="T3" fmla="*/ 8 h 27"/>
                    <a:gd name="T4" fmla="*/ 0 w 17"/>
                    <a:gd name="T5" fmla="*/ 20 h 27"/>
                    <a:gd name="T6" fmla="*/ 8 w 17"/>
                    <a:gd name="T7" fmla="*/ 27 h 27"/>
                    <a:gd name="T8" fmla="*/ 17 w 17"/>
                    <a:gd name="T9" fmla="*/ 14 h 27"/>
                    <a:gd name="T10" fmla="*/ 8 w 17"/>
                    <a:gd name="T11" fmla="*/ 0 h 27"/>
                    <a:gd name="T12" fmla="*/ 0 60000 65536"/>
                    <a:gd name="T13" fmla="*/ 0 60000 65536"/>
                    <a:gd name="T14" fmla="*/ 0 60000 65536"/>
                    <a:gd name="T15" fmla="*/ 0 60000 65536"/>
                    <a:gd name="T16" fmla="*/ 0 60000 65536"/>
                    <a:gd name="T17" fmla="*/ 0 60000 65536"/>
                    <a:gd name="T18" fmla="*/ 0 w 17"/>
                    <a:gd name="T19" fmla="*/ 0 h 27"/>
                    <a:gd name="T20" fmla="*/ 17 w 17"/>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7" h="27">
                      <a:moveTo>
                        <a:pt x="8" y="0"/>
                      </a:moveTo>
                      <a:lnTo>
                        <a:pt x="2" y="8"/>
                      </a:lnTo>
                      <a:lnTo>
                        <a:pt x="0" y="20"/>
                      </a:lnTo>
                      <a:lnTo>
                        <a:pt x="8" y="27"/>
                      </a:lnTo>
                      <a:lnTo>
                        <a:pt x="17" y="14"/>
                      </a:lnTo>
                      <a:lnTo>
                        <a:pt x="8" y="0"/>
                      </a:lnTo>
                      <a:close/>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grpSp>
          <p:sp>
            <p:nvSpPr>
              <p:cNvPr id="374" name="Oval 445"/>
              <p:cNvSpPr>
                <a:spLocks noChangeArrowheads="1"/>
              </p:cNvSpPr>
              <p:nvPr/>
            </p:nvSpPr>
            <p:spPr bwMode="auto">
              <a:xfrm>
                <a:off x="3935" y="2570"/>
                <a:ext cx="3" cy="3"/>
              </a:xfrm>
              <a:prstGeom prst="ellipse">
                <a:avLst/>
              </a:pr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75" name="Oval 446"/>
              <p:cNvSpPr>
                <a:spLocks noChangeArrowheads="1"/>
              </p:cNvSpPr>
              <p:nvPr/>
            </p:nvSpPr>
            <p:spPr bwMode="auto">
              <a:xfrm>
                <a:off x="3935" y="2577"/>
                <a:ext cx="3" cy="2"/>
              </a:xfrm>
              <a:prstGeom prst="ellipse">
                <a:avLst/>
              </a:pr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76" name="Oval 447"/>
              <p:cNvSpPr>
                <a:spLocks noChangeArrowheads="1"/>
              </p:cNvSpPr>
              <p:nvPr/>
            </p:nvSpPr>
            <p:spPr bwMode="auto">
              <a:xfrm>
                <a:off x="3933" y="2581"/>
                <a:ext cx="3" cy="3"/>
              </a:xfrm>
              <a:prstGeom prst="ellipse">
                <a:avLst/>
              </a:pr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77" name="Oval 448"/>
              <p:cNvSpPr>
                <a:spLocks noChangeArrowheads="1"/>
              </p:cNvSpPr>
              <p:nvPr/>
            </p:nvSpPr>
            <p:spPr bwMode="auto">
              <a:xfrm>
                <a:off x="3935" y="2587"/>
                <a:ext cx="3" cy="2"/>
              </a:xfrm>
              <a:prstGeom prst="ellipse">
                <a:avLst/>
              </a:pr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78" name="Oval 449"/>
              <p:cNvSpPr>
                <a:spLocks noChangeArrowheads="1"/>
              </p:cNvSpPr>
              <p:nvPr/>
            </p:nvSpPr>
            <p:spPr bwMode="auto">
              <a:xfrm>
                <a:off x="3933" y="2595"/>
                <a:ext cx="3" cy="3"/>
              </a:xfrm>
              <a:prstGeom prst="ellipse">
                <a:avLst/>
              </a:pr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79" name="Oval 450"/>
              <p:cNvSpPr>
                <a:spLocks noChangeArrowheads="1"/>
              </p:cNvSpPr>
              <p:nvPr/>
            </p:nvSpPr>
            <p:spPr bwMode="auto">
              <a:xfrm>
                <a:off x="3935" y="2602"/>
                <a:ext cx="3" cy="3"/>
              </a:xfrm>
              <a:prstGeom prst="ellipse">
                <a:avLst/>
              </a:pr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80" name="Freeform 571"/>
              <p:cNvSpPr>
                <a:spLocks/>
              </p:cNvSpPr>
              <p:nvPr/>
            </p:nvSpPr>
            <p:spPr bwMode="auto">
              <a:xfrm>
                <a:off x="5508" y="2309"/>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1"/>
                  <a:gd name="T29" fmla="*/ 1 w 1"/>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1">
                    <a:moveTo>
                      <a:pt x="0" y="0"/>
                    </a:moveTo>
                    <a:lnTo>
                      <a:pt x="0" y="0"/>
                    </a:lnTo>
                    <a:close/>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grpSp>
            <p:nvGrpSpPr>
              <p:cNvPr id="381" name="Group 572"/>
              <p:cNvGrpSpPr>
                <a:grpSpLocks/>
              </p:cNvGrpSpPr>
              <p:nvPr/>
            </p:nvGrpSpPr>
            <p:grpSpPr bwMode="auto">
              <a:xfrm>
                <a:off x="5211" y="2326"/>
                <a:ext cx="18" cy="31"/>
                <a:chOff x="5064" y="2866"/>
                <a:chExt cx="18" cy="31"/>
              </a:xfrm>
              <a:grpFill/>
            </p:grpSpPr>
            <p:sp>
              <p:nvSpPr>
                <p:cNvPr id="390" name="Freeform 573"/>
                <p:cNvSpPr>
                  <a:spLocks/>
                </p:cNvSpPr>
                <p:nvPr/>
              </p:nvSpPr>
              <p:spPr bwMode="auto">
                <a:xfrm>
                  <a:off x="5064" y="2890"/>
                  <a:ext cx="5" cy="7"/>
                </a:xfrm>
                <a:custGeom>
                  <a:avLst/>
                  <a:gdLst>
                    <a:gd name="T0" fmla="*/ 1 w 3"/>
                    <a:gd name="T1" fmla="*/ 4 h 4"/>
                    <a:gd name="T2" fmla="*/ 0 w 3"/>
                    <a:gd name="T3" fmla="*/ 3 h 4"/>
                    <a:gd name="T4" fmla="*/ 3 w 3"/>
                    <a:gd name="T5" fmla="*/ 0 h 4"/>
                    <a:gd name="T6" fmla="*/ 1 w 3"/>
                    <a:gd name="T7" fmla="*/ 4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1" y="4"/>
                      </a:moveTo>
                      <a:lnTo>
                        <a:pt x="0" y="3"/>
                      </a:lnTo>
                      <a:lnTo>
                        <a:pt x="3" y="0"/>
                      </a:lnTo>
                      <a:lnTo>
                        <a:pt x="1" y="4"/>
                      </a:lnTo>
                      <a:close/>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91" name="Freeform 574"/>
                <p:cNvSpPr>
                  <a:spLocks/>
                </p:cNvSpPr>
                <p:nvPr/>
              </p:nvSpPr>
              <p:spPr bwMode="auto">
                <a:xfrm>
                  <a:off x="5080" y="2866"/>
                  <a:ext cx="2" cy="4"/>
                </a:xfrm>
                <a:custGeom>
                  <a:avLst/>
                  <a:gdLst>
                    <a:gd name="T0" fmla="*/ 1 w 1"/>
                    <a:gd name="T1" fmla="*/ 0 h 2"/>
                    <a:gd name="T2" fmla="*/ 1 w 1"/>
                    <a:gd name="T3" fmla="*/ 2 h 2"/>
                    <a:gd name="T4" fmla="*/ 0 w 1"/>
                    <a:gd name="T5" fmla="*/ 1 h 2"/>
                    <a:gd name="T6" fmla="*/ 1 w 1"/>
                    <a:gd name="T7" fmla="*/ 0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1" y="0"/>
                      </a:moveTo>
                      <a:lnTo>
                        <a:pt x="1" y="2"/>
                      </a:lnTo>
                      <a:lnTo>
                        <a:pt x="0" y="1"/>
                      </a:lnTo>
                      <a:lnTo>
                        <a:pt x="1" y="0"/>
                      </a:lnTo>
                      <a:close/>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grpSp>
          <p:sp>
            <p:nvSpPr>
              <p:cNvPr id="382" name="Freeform 575"/>
              <p:cNvSpPr>
                <a:spLocks/>
              </p:cNvSpPr>
              <p:nvPr/>
            </p:nvSpPr>
            <p:spPr bwMode="auto">
              <a:xfrm>
                <a:off x="5046" y="2480"/>
                <a:ext cx="2" cy="3"/>
              </a:xfrm>
              <a:custGeom>
                <a:avLst/>
                <a:gdLst>
                  <a:gd name="T0" fmla="*/ 1 w 1"/>
                  <a:gd name="T1" fmla="*/ 0 h 2"/>
                  <a:gd name="T2" fmla="*/ 0 w 1"/>
                  <a:gd name="T3" fmla="*/ 2 h 2"/>
                  <a:gd name="T4" fmla="*/ 0 w 1"/>
                  <a:gd name="T5" fmla="*/ 1 h 2"/>
                  <a:gd name="T6" fmla="*/ 0 w 1"/>
                  <a:gd name="T7" fmla="*/ 0 h 2"/>
                  <a:gd name="T8" fmla="*/ 1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lnTo>
                      <a:pt x="0" y="2"/>
                    </a:lnTo>
                    <a:lnTo>
                      <a:pt x="0" y="1"/>
                    </a:lnTo>
                    <a:lnTo>
                      <a:pt x="0" y="0"/>
                    </a:lnTo>
                    <a:lnTo>
                      <a:pt x="1" y="0"/>
                    </a:lnTo>
                    <a:close/>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83" name="Freeform 576"/>
              <p:cNvSpPr>
                <a:spLocks/>
              </p:cNvSpPr>
              <p:nvPr/>
            </p:nvSpPr>
            <p:spPr bwMode="auto">
              <a:xfrm>
                <a:off x="5386" y="2466"/>
                <a:ext cx="2" cy="3"/>
              </a:xfrm>
              <a:custGeom>
                <a:avLst/>
                <a:gdLst>
                  <a:gd name="T0" fmla="*/ 0 w 1"/>
                  <a:gd name="T1" fmla="*/ 2 h 2"/>
                  <a:gd name="T2" fmla="*/ 0 w 1"/>
                  <a:gd name="T3" fmla="*/ 0 h 2"/>
                  <a:gd name="T4" fmla="*/ 1 w 1"/>
                  <a:gd name="T5" fmla="*/ 0 h 2"/>
                  <a:gd name="T6" fmla="*/ 0 w 1"/>
                  <a:gd name="T7" fmla="*/ 2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0" y="2"/>
                    </a:moveTo>
                    <a:lnTo>
                      <a:pt x="0" y="0"/>
                    </a:lnTo>
                    <a:lnTo>
                      <a:pt x="1" y="0"/>
                    </a:lnTo>
                    <a:lnTo>
                      <a:pt x="0" y="2"/>
                    </a:lnTo>
                    <a:close/>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84" name="Freeform 577"/>
              <p:cNvSpPr>
                <a:spLocks/>
              </p:cNvSpPr>
              <p:nvPr/>
            </p:nvSpPr>
            <p:spPr bwMode="auto">
              <a:xfrm>
                <a:off x="5508" y="2261"/>
                <a:ext cx="1" cy="2"/>
              </a:xfrm>
              <a:custGeom>
                <a:avLst/>
                <a:gdLst>
                  <a:gd name="T0" fmla="*/ 0 w 1"/>
                  <a:gd name="T1" fmla="*/ 1 h 1"/>
                  <a:gd name="T2" fmla="*/ 0 w 1"/>
                  <a:gd name="T3" fmla="*/ 0 h 1"/>
                  <a:gd name="T4" fmla="*/ 0 w 1"/>
                  <a:gd name="T5" fmla="*/ 1 h 1"/>
                  <a:gd name="T6" fmla="*/ 0 w 1"/>
                  <a:gd name="T7" fmla="*/ 1 h 1"/>
                  <a:gd name="T8" fmla="*/ 0 w 1"/>
                  <a:gd name="T9" fmla="*/ 1 h 1"/>
                  <a:gd name="T10" fmla="*/ 0 60000 65536"/>
                  <a:gd name="T11" fmla="*/ 0 60000 65536"/>
                  <a:gd name="T12" fmla="*/ 0 60000 65536"/>
                  <a:gd name="T13" fmla="*/ 0 60000 65536"/>
                  <a:gd name="T14" fmla="*/ 0 60000 65536"/>
                  <a:gd name="T15" fmla="*/ 0 w 1"/>
                  <a:gd name="T16" fmla="*/ 0 h 1"/>
                  <a:gd name="T17" fmla="*/ 1 w 1"/>
                  <a:gd name="T18" fmla="*/ 1 h 1"/>
                </a:gdLst>
                <a:ahLst/>
                <a:cxnLst>
                  <a:cxn ang="T10">
                    <a:pos x="T0" y="T1"/>
                  </a:cxn>
                  <a:cxn ang="T11">
                    <a:pos x="T2" y="T3"/>
                  </a:cxn>
                  <a:cxn ang="T12">
                    <a:pos x="T4" y="T5"/>
                  </a:cxn>
                  <a:cxn ang="T13">
                    <a:pos x="T6" y="T7"/>
                  </a:cxn>
                  <a:cxn ang="T14">
                    <a:pos x="T8" y="T9"/>
                  </a:cxn>
                </a:cxnLst>
                <a:rect l="T15" t="T16" r="T17" b="T18"/>
                <a:pathLst>
                  <a:path w="1" h="1">
                    <a:moveTo>
                      <a:pt x="0" y="1"/>
                    </a:moveTo>
                    <a:lnTo>
                      <a:pt x="0" y="0"/>
                    </a:lnTo>
                    <a:lnTo>
                      <a:pt x="0" y="1"/>
                    </a:lnTo>
                    <a:close/>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85" name="Freeform 578"/>
              <p:cNvSpPr>
                <a:spLocks/>
              </p:cNvSpPr>
              <p:nvPr/>
            </p:nvSpPr>
            <p:spPr bwMode="auto">
              <a:xfrm>
                <a:off x="5538" y="2459"/>
                <a:ext cx="3" cy="2"/>
              </a:xfrm>
              <a:custGeom>
                <a:avLst/>
                <a:gdLst>
                  <a:gd name="T0" fmla="*/ 0 w 2"/>
                  <a:gd name="T1" fmla="*/ 0 h 2"/>
                  <a:gd name="T2" fmla="*/ 1 w 2"/>
                  <a:gd name="T3" fmla="*/ 0 h 2"/>
                  <a:gd name="T4" fmla="*/ 2 w 2"/>
                  <a:gd name="T5" fmla="*/ 0 h 2"/>
                  <a:gd name="T6" fmla="*/ 1 w 2"/>
                  <a:gd name="T7" fmla="*/ 0 h 2"/>
                  <a:gd name="T8" fmla="*/ 0 w 2"/>
                  <a:gd name="T9" fmla="*/ 0 h 2"/>
                  <a:gd name="T10" fmla="*/ 0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0"/>
                    </a:moveTo>
                    <a:lnTo>
                      <a:pt x="1" y="0"/>
                    </a:lnTo>
                    <a:lnTo>
                      <a:pt x="2" y="0"/>
                    </a:lnTo>
                    <a:lnTo>
                      <a:pt x="1" y="0"/>
                    </a:lnTo>
                    <a:lnTo>
                      <a:pt x="0" y="0"/>
                    </a:lnTo>
                    <a:close/>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86" name="Freeform 581"/>
              <p:cNvSpPr>
                <a:spLocks/>
              </p:cNvSpPr>
              <p:nvPr/>
            </p:nvSpPr>
            <p:spPr bwMode="auto">
              <a:xfrm>
                <a:off x="5602" y="2719"/>
                <a:ext cx="4" cy="1"/>
              </a:xfrm>
              <a:custGeom>
                <a:avLst/>
                <a:gdLst>
                  <a:gd name="T0" fmla="*/ 0 w 4"/>
                  <a:gd name="T1" fmla="*/ 0 h 1"/>
                  <a:gd name="T2" fmla="*/ 0 w 4"/>
                  <a:gd name="T3" fmla="*/ 0 h 1"/>
                  <a:gd name="T4" fmla="*/ 0 w 4"/>
                  <a:gd name="T5" fmla="*/ 0 h 1"/>
                  <a:gd name="T6" fmla="*/ 0 w 4"/>
                  <a:gd name="T7" fmla="*/ 0 h 1"/>
                  <a:gd name="T8" fmla="*/ 0 w 4"/>
                  <a:gd name="T9" fmla="*/ 0 h 1"/>
                  <a:gd name="T10" fmla="*/ 0 w 4"/>
                  <a:gd name="T11" fmla="*/ 0 h 1"/>
                  <a:gd name="T12" fmla="*/ 0 w 4"/>
                  <a:gd name="T13" fmla="*/ 0 h 1"/>
                  <a:gd name="T14" fmla="*/ 4 w 4"/>
                  <a:gd name="T15" fmla="*/ 0 h 1"/>
                  <a:gd name="T16" fmla="*/ 4 w 4"/>
                  <a:gd name="T17" fmla="*/ 0 h 1"/>
                  <a:gd name="T18" fmla="*/ 4 w 4"/>
                  <a:gd name="T19" fmla="*/ 0 h 1"/>
                  <a:gd name="T20" fmla="*/ 0 w 4"/>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1"/>
                  <a:gd name="T35" fmla="*/ 4 w 4"/>
                  <a:gd name="T36" fmla="*/ 1 h 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1">
                    <a:moveTo>
                      <a:pt x="0" y="0"/>
                    </a:moveTo>
                    <a:lnTo>
                      <a:pt x="0" y="0"/>
                    </a:lnTo>
                    <a:lnTo>
                      <a:pt x="4" y="0"/>
                    </a:lnTo>
                    <a:lnTo>
                      <a:pt x="0" y="0"/>
                    </a:lnTo>
                    <a:close/>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87" name="Freeform 583"/>
              <p:cNvSpPr>
                <a:spLocks noEditPoints="1"/>
              </p:cNvSpPr>
              <p:nvPr/>
            </p:nvSpPr>
            <p:spPr bwMode="auto">
              <a:xfrm>
                <a:off x="5600" y="2917"/>
                <a:ext cx="45" cy="80"/>
              </a:xfrm>
              <a:custGeom>
                <a:avLst/>
                <a:gdLst>
                  <a:gd name="T0" fmla="*/ 5 w 28"/>
                  <a:gd name="T1" fmla="*/ 5 h 50"/>
                  <a:gd name="T2" fmla="*/ 7 w 28"/>
                  <a:gd name="T3" fmla="*/ 9 h 50"/>
                  <a:gd name="T4" fmla="*/ 2 w 28"/>
                  <a:gd name="T5" fmla="*/ 10 h 50"/>
                  <a:gd name="T6" fmla="*/ 0 w 28"/>
                  <a:gd name="T7" fmla="*/ 0 h 50"/>
                  <a:gd name="T8" fmla="*/ 3 w 28"/>
                  <a:gd name="T9" fmla="*/ 5 h 50"/>
                  <a:gd name="T10" fmla="*/ 4 w 28"/>
                  <a:gd name="T11" fmla="*/ 3 h 50"/>
                  <a:gd name="T12" fmla="*/ 5 w 28"/>
                  <a:gd name="T13" fmla="*/ 5 h 50"/>
                  <a:gd name="T14" fmla="*/ 18 w 28"/>
                  <a:gd name="T15" fmla="*/ 32 h 50"/>
                  <a:gd name="T16" fmla="*/ 15 w 28"/>
                  <a:gd name="T17" fmla="*/ 30 h 50"/>
                  <a:gd name="T18" fmla="*/ 17 w 28"/>
                  <a:gd name="T19" fmla="*/ 29 h 50"/>
                  <a:gd name="T20" fmla="*/ 19 w 28"/>
                  <a:gd name="T21" fmla="*/ 30 h 50"/>
                  <a:gd name="T22" fmla="*/ 18 w 28"/>
                  <a:gd name="T23" fmla="*/ 32 h 50"/>
                  <a:gd name="T24" fmla="*/ 26 w 28"/>
                  <a:gd name="T25" fmla="*/ 43 h 50"/>
                  <a:gd name="T26" fmla="*/ 23 w 28"/>
                  <a:gd name="T27" fmla="*/ 42 h 50"/>
                  <a:gd name="T28" fmla="*/ 24 w 28"/>
                  <a:gd name="T29" fmla="*/ 40 h 50"/>
                  <a:gd name="T30" fmla="*/ 26 w 28"/>
                  <a:gd name="T31" fmla="*/ 42 h 50"/>
                  <a:gd name="T32" fmla="*/ 26 w 28"/>
                  <a:gd name="T33" fmla="*/ 43 h 50"/>
                  <a:gd name="T34" fmla="*/ 27 w 28"/>
                  <a:gd name="T35" fmla="*/ 50 h 50"/>
                  <a:gd name="T36" fmla="*/ 26 w 28"/>
                  <a:gd name="T37" fmla="*/ 48 h 50"/>
                  <a:gd name="T38" fmla="*/ 26 w 28"/>
                  <a:gd name="T39" fmla="*/ 47 h 50"/>
                  <a:gd name="T40" fmla="*/ 28 w 28"/>
                  <a:gd name="T41" fmla="*/ 48 h 50"/>
                  <a:gd name="T42" fmla="*/ 27 w 28"/>
                  <a:gd name="T43" fmla="*/ 50 h 50"/>
                  <a:gd name="T44" fmla="*/ 12 w 28"/>
                  <a:gd name="T45" fmla="*/ 9 h 50"/>
                  <a:gd name="T46" fmla="*/ 11 w 28"/>
                  <a:gd name="T47" fmla="*/ 8 h 50"/>
                  <a:gd name="T48" fmla="*/ 14 w 28"/>
                  <a:gd name="T49" fmla="*/ 7 h 50"/>
                  <a:gd name="T50" fmla="*/ 12 w 28"/>
                  <a:gd name="T51" fmla="*/ 9 h 50"/>
                  <a:gd name="T52" fmla="*/ 9 w 28"/>
                  <a:gd name="T53" fmla="*/ 19 h 50"/>
                  <a:gd name="T54" fmla="*/ 8 w 28"/>
                  <a:gd name="T55" fmla="*/ 15 h 50"/>
                  <a:gd name="T56" fmla="*/ 6 w 28"/>
                  <a:gd name="T57" fmla="*/ 14 h 50"/>
                  <a:gd name="T58" fmla="*/ 7 w 28"/>
                  <a:gd name="T59" fmla="*/ 12 h 50"/>
                  <a:gd name="T60" fmla="*/ 12 w 28"/>
                  <a:gd name="T61" fmla="*/ 18 h 50"/>
                  <a:gd name="T62" fmla="*/ 9 w 28"/>
                  <a:gd name="T63" fmla="*/ 19 h 50"/>
                  <a:gd name="T64" fmla="*/ 15 w 28"/>
                  <a:gd name="T65" fmla="*/ 17 h 50"/>
                  <a:gd name="T66" fmla="*/ 13 w 28"/>
                  <a:gd name="T67" fmla="*/ 16 h 50"/>
                  <a:gd name="T68" fmla="*/ 15 w 28"/>
                  <a:gd name="T69" fmla="*/ 14 h 50"/>
                  <a:gd name="T70" fmla="*/ 17 w 28"/>
                  <a:gd name="T71" fmla="*/ 17 h 50"/>
                  <a:gd name="T72" fmla="*/ 15 w 28"/>
                  <a:gd name="T73" fmla="*/ 17 h 50"/>
                  <a:gd name="T74" fmla="*/ 18 w 28"/>
                  <a:gd name="T75" fmla="*/ 22 h 50"/>
                  <a:gd name="T76" fmla="*/ 15 w 28"/>
                  <a:gd name="T77" fmla="*/ 21 h 50"/>
                  <a:gd name="T78" fmla="*/ 15 w 28"/>
                  <a:gd name="T79" fmla="*/ 19 h 50"/>
                  <a:gd name="T80" fmla="*/ 18 w 28"/>
                  <a:gd name="T81" fmla="*/ 22 h 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
                  <a:gd name="T124" fmla="*/ 0 h 50"/>
                  <a:gd name="T125" fmla="*/ 28 w 28"/>
                  <a:gd name="T126" fmla="*/ 50 h 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 h="50">
                    <a:moveTo>
                      <a:pt x="5" y="5"/>
                    </a:moveTo>
                    <a:lnTo>
                      <a:pt x="7" y="9"/>
                    </a:lnTo>
                    <a:lnTo>
                      <a:pt x="2" y="10"/>
                    </a:lnTo>
                    <a:lnTo>
                      <a:pt x="0" y="0"/>
                    </a:lnTo>
                    <a:lnTo>
                      <a:pt x="3" y="5"/>
                    </a:lnTo>
                    <a:lnTo>
                      <a:pt x="4" y="3"/>
                    </a:lnTo>
                    <a:lnTo>
                      <a:pt x="5" y="5"/>
                    </a:lnTo>
                    <a:close/>
                    <a:moveTo>
                      <a:pt x="18" y="32"/>
                    </a:moveTo>
                    <a:lnTo>
                      <a:pt x="15" y="30"/>
                    </a:lnTo>
                    <a:lnTo>
                      <a:pt x="17" y="29"/>
                    </a:lnTo>
                    <a:lnTo>
                      <a:pt x="19" y="30"/>
                    </a:lnTo>
                    <a:lnTo>
                      <a:pt x="18" y="32"/>
                    </a:lnTo>
                    <a:close/>
                    <a:moveTo>
                      <a:pt x="26" y="43"/>
                    </a:moveTo>
                    <a:lnTo>
                      <a:pt x="23" y="42"/>
                    </a:lnTo>
                    <a:lnTo>
                      <a:pt x="24" y="40"/>
                    </a:lnTo>
                    <a:lnTo>
                      <a:pt x="26" y="42"/>
                    </a:lnTo>
                    <a:lnTo>
                      <a:pt x="26" y="43"/>
                    </a:lnTo>
                    <a:close/>
                    <a:moveTo>
                      <a:pt x="27" y="50"/>
                    </a:moveTo>
                    <a:lnTo>
                      <a:pt x="26" y="48"/>
                    </a:lnTo>
                    <a:lnTo>
                      <a:pt x="26" y="47"/>
                    </a:lnTo>
                    <a:lnTo>
                      <a:pt x="28" y="48"/>
                    </a:lnTo>
                    <a:lnTo>
                      <a:pt x="27" y="50"/>
                    </a:lnTo>
                    <a:close/>
                    <a:moveTo>
                      <a:pt x="12" y="9"/>
                    </a:moveTo>
                    <a:lnTo>
                      <a:pt x="11" y="8"/>
                    </a:lnTo>
                    <a:lnTo>
                      <a:pt x="14" y="7"/>
                    </a:lnTo>
                    <a:lnTo>
                      <a:pt x="12" y="9"/>
                    </a:lnTo>
                    <a:close/>
                    <a:moveTo>
                      <a:pt x="9" y="19"/>
                    </a:moveTo>
                    <a:lnTo>
                      <a:pt x="8" y="15"/>
                    </a:lnTo>
                    <a:lnTo>
                      <a:pt x="6" y="14"/>
                    </a:lnTo>
                    <a:lnTo>
                      <a:pt x="7" y="12"/>
                    </a:lnTo>
                    <a:lnTo>
                      <a:pt x="12" y="18"/>
                    </a:lnTo>
                    <a:lnTo>
                      <a:pt x="9" y="19"/>
                    </a:lnTo>
                    <a:close/>
                    <a:moveTo>
                      <a:pt x="15" y="17"/>
                    </a:moveTo>
                    <a:lnTo>
                      <a:pt x="13" y="16"/>
                    </a:lnTo>
                    <a:lnTo>
                      <a:pt x="15" y="14"/>
                    </a:lnTo>
                    <a:lnTo>
                      <a:pt x="17" y="17"/>
                    </a:lnTo>
                    <a:lnTo>
                      <a:pt x="15" y="17"/>
                    </a:lnTo>
                    <a:close/>
                    <a:moveTo>
                      <a:pt x="18" y="22"/>
                    </a:moveTo>
                    <a:lnTo>
                      <a:pt x="15" y="21"/>
                    </a:lnTo>
                    <a:lnTo>
                      <a:pt x="15" y="19"/>
                    </a:lnTo>
                    <a:lnTo>
                      <a:pt x="18" y="22"/>
                    </a:lnTo>
                    <a:close/>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88" name="Freeform 584"/>
              <p:cNvSpPr>
                <a:spLocks noEditPoints="1"/>
              </p:cNvSpPr>
              <p:nvPr/>
            </p:nvSpPr>
            <p:spPr bwMode="auto">
              <a:xfrm>
                <a:off x="5560" y="3003"/>
                <a:ext cx="64" cy="37"/>
              </a:xfrm>
              <a:custGeom>
                <a:avLst/>
                <a:gdLst>
                  <a:gd name="T0" fmla="*/ 15 w 40"/>
                  <a:gd name="T1" fmla="*/ 10 h 23"/>
                  <a:gd name="T2" fmla="*/ 29 w 40"/>
                  <a:gd name="T3" fmla="*/ 20 h 23"/>
                  <a:gd name="T4" fmla="*/ 29 w 40"/>
                  <a:gd name="T5" fmla="*/ 23 h 23"/>
                  <a:gd name="T6" fmla="*/ 24 w 40"/>
                  <a:gd name="T7" fmla="*/ 23 h 23"/>
                  <a:gd name="T8" fmla="*/ 21 w 40"/>
                  <a:gd name="T9" fmla="*/ 19 h 23"/>
                  <a:gd name="T10" fmla="*/ 13 w 40"/>
                  <a:gd name="T11" fmla="*/ 15 h 23"/>
                  <a:gd name="T12" fmla="*/ 5 w 40"/>
                  <a:gd name="T13" fmla="*/ 7 h 23"/>
                  <a:gd name="T14" fmla="*/ 0 w 40"/>
                  <a:gd name="T15" fmla="*/ 0 h 23"/>
                  <a:gd name="T16" fmla="*/ 13 w 40"/>
                  <a:gd name="T17" fmla="*/ 7 h 23"/>
                  <a:gd name="T18" fmla="*/ 15 w 40"/>
                  <a:gd name="T19" fmla="*/ 10 h 23"/>
                  <a:gd name="T20" fmla="*/ 33 w 40"/>
                  <a:gd name="T21" fmla="*/ 11 h 23"/>
                  <a:gd name="T22" fmla="*/ 30 w 40"/>
                  <a:gd name="T23" fmla="*/ 9 h 23"/>
                  <a:gd name="T24" fmla="*/ 31 w 40"/>
                  <a:gd name="T25" fmla="*/ 8 h 23"/>
                  <a:gd name="T26" fmla="*/ 30 w 40"/>
                  <a:gd name="T27" fmla="*/ 6 h 23"/>
                  <a:gd name="T28" fmla="*/ 32 w 40"/>
                  <a:gd name="T29" fmla="*/ 6 h 23"/>
                  <a:gd name="T30" fmla="*/ 32 w 40"/>
                  <a:gd name="T31" fmla="*/ 8 h 23"/>
                  <a:gd name="T32" fmla="*/ 34 w 40"/>
                  <a:gd name="T33" fmla="*/ 10 h 23"/>
                  <a:gd name="T34" fmla="*/ 33 w 40"/>
                  <a:gd name="T35" fmla="*/ 11 h 23"/>
                  <a:gd name="T36" fmla="*/ 39 w 40"/>
                  <a:gd name="T37" fmla="*/ 16 h 23"/>
                  <a:gd name="T38" fmla="*/ 37 w 40"/>
                  <a:gd name="T39" fmla="*/ 13 h 23"/>
                  <a:gd name="T40" fmla="*/ 40 w 40"/>
                  <a:gd name="T41" fmla="*/ 14 h 23"/>
                  <a:gd name="T42" fmla="*/ 40 w 40"/>
                  <a:gd name="T43" fmla="*/ 16 h 23"/>
                  <a:gd name="T44" fmla="*/ 39 w 40"/>
                  <a:gd name="T45" fmla="*/ 16 h 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
                  <a:gd name="T70" fmla="*/ 0 h 23"/>
                  <a:gd name="T71" fmla="*/ 40 w 40"/>
                  <a:gd name="T72" fmla="*/ 23 h 2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 h="23">
                    <a:moveTo>
                      <a:pt x="15" y="10"/>
                    </a:moveTo>
                    <a:lnTo>
                      <a:pt x="29" y="20"/>
                    </a:lnTo>
                    <a:lnTo>
                      <a:pt x="29" y="23"/>
                    </a:lnTo>
                    <a:lnTo>
                      <a:pt x="24" y="23"/>
                    </a:lnTo>
                    <a:lnTo>
                      <a:pt x="21" y="19"/>
                    </a:lnTo>
                    <a:lnTo>
                      <a:pt x="13" y="15"/>
                    </a:lnTo>
                    <a:lnTo>
                      <a:pt x="5" y="7"/>
                    </a:lnTo>
                    <a:lnTo>
                      <a:pt x="0" y="0"/>
                    </a:lnTo>
                    <a:lnTo>
                      <a:pt x="13" y="7"/>
                    </a:lnTo>
                    <a:lnTo>
                      <a:pt x="15" y="10"/>
                    </a:lnTo>
                    <a:close/>
                    <a:moveTo>
                      <a:pt x="33" y="11"/>
                    </a:moveTo>
                    <a:lnTo>
                      <a:pt x="30" y="9"/>
                    </a:lnTo>
                    <a:lnTo>
                      <a:pt x="31" y="8"/>
                    </a:lnTo>
                    <a:lnTo>
                      <a:pt x="30" y="6"/>
                    </a:lnTo>
                    <a:lnTo>
                      <a:pt x="32" y="6"/>
                    </a:lnTo>
                    <a:lnTo>
                      <a:pt x="32" y="8"/>
                    </a:lnTo>
                    <a:lnTo>
                      <a:pt x="34" y="10"/>
                    </a:lnTo>
                    <a:lnTo>
                      <a:pt x="33" y="11"/>
                    </a:lnTo>
                    <a:close/>
                    <a:moveTo>
                      <a:pt x="39" y="16"/>
                    </a:moveTo>
                    <a:lnTo>
                      <a:pt x="37" y="13"/>
                    </a:lnTo>
                    <a:lnTo>
                      <a:pt x="40" y="14"/>
                    </a:lnTo>
                    <a:lnTo>
                      <a:pt x="40" y="16"/>
                    </a:lnTo>
                    <a:lnTo>
                      <a:pt x="39" y="16"/>
                    </a:lnTo>
                    <a:close/>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sp>
            <p:nvSpPr>
              <p:cNvPr id="389" name="Freeform 589"/>
              <p:cNvSpPr>
                <a:spLocks noEditPoints="1"/>
              </p:cNvSpPr>
              <p:nvPr/>
            </p:nvSpPr>
            <p:spPr bwMode="auto">
              <a:xfrm>
                <a:off x="5447" y="2795"/>
                <a:ext cx="147" cy="79"/>
              </a:xfrm>
              <a:custGeom>
                <a:avLst/>
                <a:gdLst>
                  <a:gd name="T0" fmla="*/ 5 w 92"/>
                  <a:gd name="T1" fmla="*/ 6 h 50"/>
                  <a:gd name="T2" fmla="*/ 6 w 92"/>
                  <a:gd name="T3" fmla="*/ 3 h 50"/>
                  <a:gd name="T4" fmla="*/ 10 w 92"/>
                  <a:gd name="T5" fmla="*/ 7 h 50"/>
                  <a:gd name="T6" fmla="*/ 32 w 92"/>
                  <a:gd name="T7" fmla="*/ 18 h 50"/>
                  <a:gd name="T8" fmla="*/ 20 w 92"/>
                  <a:gd name="T9" fmla="*/ 9 h 50"/>
                  <a:gd name="T10" fmla="*/ 32 w 92"/>
                  <a:gd name="T11" fmla="*/ 18 h 50"/>
                  <a:gd name="T12" fmla="*/ 1 w 92"/>
                  <a:gd name="T13" fmla="*/ 10 h 50"/>
                  <a:gd name="T14" fmla="*/ 2 w 92"/>
                  <a:gd name="T15" fmla="*/ 13 h 50"/>
                  <a:gd name="T16" fmla="*/ 5 w 92"/>
                  <a:gd name="T17" fmla="*/ 14 h 50"/>
                  <a:gd name="T18" fmla="*/ 7 w 92"/>
                  <a:gd name="T19" fmla="*/ 12 h 50"/>
                  <a:gd name="T20" fmla="*/ 13 w 92"/>
                  <a:gd name="T21" fmla="*/ 19 h 50"/>
                  <a:gd name="T22" fmla="*/ 8 w 92"/>
                  <a:gd name="T23" fmla="*/ 16 h 50"/>
                  <a:gd name="T24" fmla="*/ 13 w 92"/>
                  <a:gd name="T25" fmla="*/ 16 h 50"/>
                  <a:gd name="T26" fmla="*/ 13 w 92"/>
                  <a:gd name="T27" fmla="*/ 19 h 50"/>
                  <a:gd name="T28" fmla="*/ 8 w 92"/>
                  <a:gd name="T29" fmla="*/ 19 h 50"/>
                  <a:gd name="T30" fmla="*/ 9 w 92"/>
                  <a:gd name="T31" fmla="*/ 20 h 50"/>
                  <a:gd name="T32" fmla="*/ 14 w 92"/>
                  <a:gd name="T33" fmla="*/ 19 h 50"/>
                  <a:gd name="T34" fmla="*/ 15 w 92"/>
                  <a:gd name="T35" fmla="*/ 20 h 50"/>
                  <a:gd name="T36" fmla="*/ 89 w 92"/>
                  <a:gd name="T37" fmla="*/ 39 h 50"/>
                  <a:gd name="T38" fmla="*/ 90 w 92"/>
                  <a:gd name="T39" fmla="*/ 41 h 50"/>
                  <a:gd name="T40" fmla="*/ 33 w 92"/>
                  <a:gd name="T41" fmla="*/ 47 h 50"/>
                  <a:gd name="T42" fmla="*/ 39 w 92"/>
                  <a:gd name="T43" fmla="*/ 50 h 50"/>
                  <a:gd name="T44" fmla="*/ 47 w 92"/>
                  <a:gd name="T45" fmla="*/ 29 h 50"/>
                  <a:gd name="T46" fmla="*/ 39 w 92"/>
                  <a:gd name="T47" fmla="*/ 16 h 50"/>
                  <a:gd name="T48" fmla="*/ 43 w 92"/>
                  <a:gd name="T49" fmla="*/ 19 h 50"/>
                  <a:gd name="T50" fmla="*/ 46 w 92"/>
                  <a:gd name="T51" fmla="*/ 24 h 50"/>
                  <a:gd name="T52" fmla="*/ 40 w 92"/>
                  <a:gd name="T53" fmla="*/ 32 h 50"/>
                  <a:gd name="T54" fmla="*/ 30 w 92"/>
                  <a:gd name="T55" fmla="*/ 26 h 50"/>
                  <a:gd name="T56" fmla="*/ 42 w 92"/>
                  <a:gd name="T57" fmla="*/ 31 h 50"/>
                  <a:gd name="T58" fmla="*/ 56 w 92"/>
                  <a:gd name="T59" fmla="*/ 41 h 50"/>
                  <a:gd name="T60" fmla="*/ 46 w 92"/>
                  <a:gd name="T61" fmla="*/ 34 h 50"/>
                  <a:gd name="T62" fmla="*/ 56 w 92"/>
                  <a:gd name="T63" fmla="*/ 39 h 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2"/>
                  <a:gd name="T97" fmla="*/ 0 h 50"/>
                  <a:gd name="T98" fmla="*/ 92 w 92"/>
                  <a:gd name="T99" fmla="*/ 50 h 5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2" h="50">
                    <a:moveTo>
                      <a:pt x="10" y="8"/>
                    </a:moveTo>
                    <a:lnTo>
                      <a:pt x="5" y="6"/>
                    </a:lnTo>
                    <a:lnTo>
                      <a:pt x="0" y="0"/>
                    </a:lnTo>
                    <a:lnTo>
                      <a:pt x="6" y="3"/>
                    </a:lnTo>
                    <a:lnTo>
                      <a:pt x="7" y="5"/>
                    </a:lnTo>
                    <a:lnTo>
                      <a:pt x="10" y="7"/>
                    </a:lnTo>
                    <a:lnTo>
                      <a:pt x="10" y="8"/>
                    </a:lnTo>
                    <a:close/>
                    <a:moveTo>
                      <a:pt x="32" y="18"/>
                    </a:moveTo>
                    <a:lnTo>
                      <a:pt x="23" y="13"/>
                    </a:lnTo>
                    <a:lnTo>
                      <a:pt x="20" y="9"/>
                    </a:lnTo>
                    <a:lnTo>
                      <a:pt x="32" y="16"/>
                    </a:lnTo>
                    <a:lnTo>
                      <a:pt x="32" y="18"/>
                    </a:lnTo>
                    <a:close/>
                    <a:moveTo>
                      <a:pt x="2" y="13"/>
                    </a:moveTo>
                    <a:lnTo>
                      <a:pt x="1" y="10"/>
                    </a:lnTo>
                    <a:lnTo>
                      <a:pt x="4" y="11"/>
                    </a:lnTo>
                    <a:lnTo>
                      <a:pt x="2" y="13"/>
                    </a:lnTo>
                    <a:close/>
                    <a:moveTo>
                      <a:pt x="7" y="15"/>
                    </a:moveTo>
                    <a:lnTo>
                      <a:pt x="5" y="14"/>
                    </a:lnTo>
                    <a:lnTo>
                      <a:pt x="6" y="12"/>
                    </a:lnTo>
                    <a:lnTo>
                      <a:pt x="7" y="12"/>
                    </a:lnTo>
                    <a:lnTo>
                      <a:pt x="7" y="15"/>
                    </a:lnTo>
                    <a:close/>
                    <a:moveTo>
                      <a:pt x="13" y="19"/>
                    </a:moveTo>
                    <a:lnTo>
                      <a:pt x="10" y="16"/>
                    </a:lnTo>
                    <a:lnTo>
                      <a:pt x="8" y="16"/>
                    </a:lnTo>
                    <a:lnTo>
                      <a:pt x="9" y="13"/>
                    </a:lnTo>
                    <a:lnTo>
                      <a:pt x="13" y="16"/>
                    </a:lnTo>
                    <a:lnTo>
                      <a:pt x="14" y="18"/>
                    </a:lnTo>
                    <a:lnTo>
                      <a:pt x="13" y="19"/>
                    </a:lnTo>
                    <a:close/>
                    <a:moveTo>
                      <a:pt x="9" y="20"/>
                    </a:moveTo>
                    <a:lnTo>
                      <a:pt x="8" y="19"/>
                    </a:lnTo>
                    <a:lnTo>
                      <a:pt x="9" y="17"/>
                    </a:lnTo>
                    <a:lnTo>
                      <a:pt x="9" y="20"/>
                    </a:lnTo>
                    <a:close/>
                    <a:moveTo>
                      <a:pt x="15" y="20"/>
                    </a:moveTo>
                    <a:lnTo>
                      <a:pt x="14" y="19"/>
                    </a:lnTo>
                    <a:lnTo>
                      <a:pt x="16" y="18"/>
                    </a:lnTo>
                    <a:lnTo>
                      <a:pt x="15" y="20"/>
                    </a:lnTo>
                    <a:close/>
                    <a:moveTo>
                      <a:pt x="90" y="41"/>
                    </a:moveTo>
                    <a:lnTo>
                      <a:pt x="89" y="39"/>
                    </a:lnTo>
                    <a:lnTo>
                      <a:pt x="92" y="39"/>
                    </a:lnTo>
                    <a:lnTo>
                      <a:pt x="90" y="41"/>
                    </a:lnTo>
                    <a:close/>
                    <a:moveTo>
                      <a:pt x="39" y="50"/>
                    </a:moveTo>
                    <a:lnTo>
                      <a:pt x="33" y="47"/>
                    </a:lnTo>
                    <a:lnTo>
                      <a:pt x="38" y="49"/>
                    </a:lnTo>
                    <a:lnTo>
                      <a:pt x="39" y="50"/>
                    </a:lnTo>
                    <a:close/>
                    <a:moveTo>
                      <a:pt x="46" y="24"/>
                    </a:moveTo>
                    <a:lnTo>
                      <a:pt x="47" y="29"/>
                    </a:lnTo>
                    <a:lnTo>
                      <a:pt x="42" y="24"/>
                    </a:lnTo>
                    <a:lnTo>
                      <a:pt x="39" y="16"/>
                    </a:lnTo>
                    <a:lnTo>
                      <a:pt x="42" y="17"/>
                    </a:lnTo>
                    <a:lnTo>
                      <a:pt x="43" y="19"/>
                    </a:lnTo>
                    <a:lnTo>
                      <a:pt x="43" y="21"/>
                    </a:lnTo>
                    <a:lnTo>
                      <a:pt x="46" y="24"/>
                    </a:lnTo>
                    <a:close/>
                    <a:moveTo>
                      <a:pt x="42" y="31"/>
                    </a:moveTo>
                    <a:lnTo>
                      <a:pt x="40" y="32"/>
                    </a:lnTo>
                    <a:lnTo>
                      <a:pt x="32" y="30"/>
                    </a:lnTo>
                    <a:lnTo>
                      <a:pt x="30" y="26"/>
                    </a:lnTo>
                    <a:lnTo>
                      <a:pt x="38" y="27"/>
                    </a:lnTo>
                    <a:lnTo>
                      <a:pt x="42" y="31"/>
                    </a:lnTo>
                    <a:close/>
                    <a:moveTo>
                      <a:pt x="56" y="39"/>
                    </a:moveTo>
                    <a:lnTo>
                      <a:pt x="56" y="41"/>
                    </a:lnTo>
                    <a:lnTo>
                      <a:pt x="51" y="39"/>
                    </a:lnTo>
                    <a:lnTo>
                      <a:pt x="46" y="34"/>
                    </a:lnTo>
                    <a:lnTo>
                      <a:pt x="54" y="37"/>
                    </a:lnTo>
                    <a:lnTo>
                      <a:pt x="56" y="39"/>
                    </a:lnTo>
                    <a:close/>
                  </a:path>
                </a:pathLst>
              </a:custGeom>
              <a:grpFill/>
              <a:ln w="3175">
                <a:solidFill>
                  <a:sysClr val="window" lastClr="FFFFFF">
                    <a:lumMod val="85000"/>
                  </a:sysClr>
                </a:solidFill>
                <a:round/>
                <a:headEnd/>
                <a:tailEnd/>
              </a:ln>
            </p:spPr>
            <p:txBody>
              <a:bodyPr/>
              <a:lstStyle/>
              <a:p>
                <a:pPr>
                  <a:defRPr/>
                </a:pPr>
                <a:endParaRPr lang="en-US" altLang="en-US" sz="800" kern="0" dirty="0">
                  <a:latin typeface="Trebuchet MS" panose="020B0603020202020204" pitchFamily="34" charset="0"/>
                  <a:cs typeface="Arial" charset="0"/>
                </a:endParaRPr>
              </a:p>
            </p:txBody>
          </p:sp>
        </p:grpSp>
        <p:grpSp>
          <p:nvGrpSpPr>
            <p:cNvPr id="398" name="Group 397"/>
            <p:cNvGrpSpPr/>
            <p:nvPr/>
          </p:nvGrpSpPr>
          <p:grpSpPr>
            <a:xfrm>
              <a:off x="3232180" y="1878205"/>
              <a:ext cx="5399348" cy="2943029"/>
              <a:chOff x="1464108" y="1144982"/>
              <a:chExt cx="6752088" cy="4172235"/>
            </a:xfrm>
          </p:grpSpPr>
          <p:sp>
            <p:nvSpPr>
              <p:cNvPr id="399" name="TextBox 1303"/>
              <p:cNvSpPr txBox="1">
                <a:spLocks noChangeArrowheads="1"/>
              </p:cNvSpPr>
              <p:nvPr/>
            </p:nvSpPr>
            <p:spPr bwMode="auto">
              <a:xfrm>
                <a:off x="3290308" y="4607887"/>
                <a:ext cx="700842" cy="229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sz="800" dirty="0">
                    <a:latin typeface="Trebuchet MS" panose="020B0603020202020204" pitchFamily="34" charset="0"/>
                  </a:rPr>
                  <a:t>Botswana</a:t>
                </a:r>
              </a:p>
            </p:txBody>
          </p:sp>
          <p:sp>
            <p:nvSpPr>
              <p:cNvPr id="400" name="TextBox 1310"/>
              <p:cNvSpPr txBox="1">
                <a:spLocks noChangeArrowheads="1"/>
              </p:cNvSpPr>
              <p:nvPr/>
            </p:nvSpPr>
            <p:spPr bwMode="auto">
              <a:xfrm>
                <a:off x="3290308" y="4062344"/>
                <a:ext cx="852883" cy="229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sz="800" dirty="0">
                    <a:latin typeface="Trebuchet MS" panose="020B0603020202020204" pitchFamily="34" charset="0"/>
                  </a:rPr>
                  <a:t>Mozambique</a:t>
                </a:r>
              </a:p>
            </p:txBody>
          </p:sp>
          <p:sp>
            <p:nvSpPr>
              <p:cNvPr id="401" name="TextBox 1316"/>
              <p:cNvSpPr txBox="1">
                <a:spLocks noChangeArrowheads="1"/>
              </p:cNvSpPr>
              <p:nvPr/>
            </p:nvSpPr>
            <p:spPr bwMode="auto">
              <a:xfrm>
                <a:off x="3290308" y="4719391"/>
                <a:ext cx="724372" cy="229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sz="800" dirty="0">
                    <a:latin typeface="Trebuchet MS" panose="020B0603020202020204" pitchFamily="34" charset="0"/>
                  </a:rPr>
                  <a:t>Swaziland</a:t>
                </a:r>
              </a:p>
            </p:txBody>
          </p:sp>
          <p:sp>
            <p:nvSpPr>
              <p:cNvPr id="402" name="TextBox 1320"/>
              <p:cNvSpPr txBox="1">
                <a:spLocks noChangeArrowheads="1"/>
              </p:cNvSpPr>
              <p:nvPr/>
            </p:nvSpPr>
            <p:spPr bwMode="auto">
              <a:xfrm>
                <a:off x="3290308" y="4397174"/>
                <a:ext cx="742472" cy="229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sz="800" dirty="0">
                    <a:latin typeface="Trebuchet MS" panose="020B0603020202020204" pitchFamily="34" charset="0"/>
                  </a:rPr>
                  <a:t>Zimbabwe</a:t>
                </a:r>
              </a:p>
            </p:txBody>
          </p:sp>
          <p:grpSp>
            <p:nvGrpSpPr>
              <p:cNvPr id="403" name="Group 402"/>
              <p:cNvGrpSpPr/>
              <p:nvPr/>
            </p:nvGrpSpPr>
            <p:grpSpPr>
              <a:xfrm>
                <a:off x="1464108" y="1144982"/>
                <a:ext cx="6752088" cy="4172235"/>
                <a:chOff x="1464108" y="1144982"/>
                <a:chExt cx="6752088" cy="4172235"/>
              </a:xfrm>
            </p:grpSpPr>
            <p:grpSp>
              <p:nvGrpSpPr>
                <p:cNvPr id="404" name="Group 403"/>
                <p:cNvGrpSpPr/>
                <p:nvPr/>
              </p:nvGrpSpPr>
              <p:grpSpPr>
                <a:xfrm>
                  <a:off x="1464108" y="2572286"/>
                  <a:ext cx="4832275" cy="2107671"/>
                  <a:chOff x="1464108" y="2572286"/>
                  <a:chExt cx="4832275" cy="2107671"/>
                </a:xfrm>
              </p:grpSpPr>
              <p:sp>
                <p:nvSpPr>
                  <p:cNvPr id="439" name="TextBox 469"/>
                  <p:cNvSpPr txBox="1">
                    <a:spLocks noChangeArrowheads="1"/>
                  </p:cNvSpPr>
                  <p:nvPr/>
                </p:nvSpPr>
                <p:spPr bwMode="auto">
                  <a:xfrm>
                    <a:off x="2298206" y="2572286"/>
                    <a:ext cx="590430" cy="229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sz="800" dirty="0">
                        <a:latin typeface="Trebuchet MS" panose="020B0603020202020204" pitchFamily="34" charset="0"/>
                      </a:rPr>
                      <a:t>Canada</a:t>
                    </a:r>
                  </a:p>
                </p:txBody>
              </p:sp>
              <p:sp>
                <p:nvSpPr>
                  <p:cNvPr id="440" name="TextBox 471"/>
                  <p:cNvSpPr txBox="1">
                    <a:spLocks noChangeArrowheads="1"/>
                  </p:cNvSpPr>
                  <p:nvPr/>
                </p:nvSpPr>
                <p:spPr bwMode="auto">
                  <a:xfrm>
                    <a:off x="2288697" y="2787161"/>
                    <a:ext cx="615609" cy="360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sz="800" dirty="0">
                        <a:latin typeface="Trebuchet MS" panose="020B0603020202020204" pitchFamily="34" charset="0"/>
                      </a:rPr>
                      <a:t>United States</a:t>
                    </a:r>
                  </a:p>
                </p:txBody>
              </p:sp>
              <p:sp>
                <p:nvSpPr>
                  <p:cNvPr id="441" name="TextBox 472"/>
                  <p:cNvSpPr txBox="1">
                    <a:spLocks noChangeArrowheads="1"/>
                  </p:cNvSpPr>
                  <p:nvPr/>
                </p:nvSpPr>
                <p:spPr bwMode="auto">
                  <a:xfrm>
                    <a:off x="1643331" y="4320218"/>
                    <a:ext cx="501738" cy="229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sz="800" dirty="0">
                        <a:latin typeface="Trebuchet MS" panose="020B0603020202020204" pitchFamily="34" charset="0"/>
                      </a:rPr>
                      <a:t>Brazil</a:t>
                    </a:r>
                  </a:p>
                </p:txBody>
              </p:sp>
              <p:sp>
                <p:nvSpPr>
                  <p:cNvPr id="442" name="TextBox 886"/>
                  <p:cNvSpPr txBox="1">
                    <a:spLocks noChangeArrowheads="1"/>
                  </p:cNvSpPr>
                  <p:nvPr/>
                </p:nvSpPr>
                <p:spPr bwMode="auto">
                  <a:xfrm>
                    <a:off x="1464108" y="4450388"/>
                    <a:ext cx="709891" cy="229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indent="-3175" algn="ctr">
                      <a:spcBef>
                        <a:spcPts val="600"/>
                      </a:spcBef>
                    </a:pPr>
                    <a:r>
                      <a:rPr lang="en-IN" altLang="en-US" sz="800" dirty="0">
                        <a:latin typeface="Trebuchet MS" panose="020B0603020202020204" pitchFamily="34" charset="0"/>
                        <a:ea typeface="Segoe UI" panose="020B0502040204020203" pitchFamily="34" charset="0"/>
                        <a:cs typeface="Segoe UI" panose="020B0502040204020203" pitchFamily="34" charset="0"/>
                      </a:rPr>
                      <a:t>Argentina</a:t>
                    </a:r>
                  </a:p>
                </p:txBody>
              </p:sp>
              <p:sp>
                <p:nvSpPr>
                  <p:cNvPr id="443" name="TextBox 1326"/>
                  <p:cNvSpPr txBox="1">
                    <a:spLocks noChangeArrowheads="1"/>
                  </p:cNvSpPr>
                  <p:nvPr/>
                </p:nvSpPr>
                <p:spPr bwMode="auto">
                  <a:xfrm>
                    <a:off x="5622692" y="3362990"/>
                    <a:ext cx="673691" cy="229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sz="800" dirty="0">
                        <a:latin typeface="Trebuchet MS" panose="020B0603020202020204" pitchFamily="34" charset="0"/>
                      </a:rPr>
                      <a:t>Tanzania</a:t>
                    </a:r>
                  </a:p>
                </p:txBody>
              </p:sp>
              <p:sp>
                <p:nvSpPr>
                  <p:cNvPr id="444" name="TextBox 1324"/>
                  <p:cNvSpPr txBox="1">
                    <a:spLocks noChangeArrowheads="1"/>
                  </p:cNvSpPr>
                  <p:nvPr/>
                </p:nvSpPr>
                <p:spPr bwMode="auto">
                  <a:xfrm>
                    <a:off x="5624381" y="3588820"/>
                    <a:ext cx="556040" cy="229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sz="800" dirty="0">
                        <a:latin typeface="Trebuchet MS" panose="020B0603020202020204" pitchFamily="34" charset="0"/>
                      </a:rPr>
                      <a:t>Kenya </a:t>
                    </a:r>
                  </a:p>
                </p:txBody>
              </p:sp>
              <p:sp>
                <p:nvSpPr>
                  <p:cNvPr id="445" name="TextBox 1329"/>
                  <p:cNvSpPr txBox="1">
                    <a:spLocks noChangeArrowheads="1"/>
                  </p:cNvSpPr>
                  <p:nvPr/>
                </p:nvSpPr>
                <p:spPr bwMode="auto">
                  <a:xfrm>
                    <a:off x="5624381" y="3472538"/>
                    <a:ext cx="632061" cy="229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sz="800" dirty="0">
                        <a:latin typeface="Trebuchet MS" panose="020B0603020202020204" pitchFamily="34" charset="0"/>
                        <a:ea typeface="Segoe UI" panose="020B0502040204020203" pitchFamily="34" charset="0"/>
                        <a:cs typeface="Segoe UI" panose="020B0502040204020203" pitchFamily="34" charset="0"/>
                      </a:rPr>
                      <a:t>Ethiopia</a:t>
                    </a:r>
                  </a:p>
                </p:txBody>
              </p:sp>
              <p:sp>
                <p:nvSpPr>
                  <p:cNvPr id="446" name="TextBox 1334"/>
                  <p:cNvSpPr txBox="1">
                    <a:spLocks noChangeArrowheads="1"/>
                  </p:cNvSpPr>
                  <p:nvPr/>
                </p:nvSpPr>
                <p:spPr bwMode="auto">
                  <a:xfrm>
                    <a:off x="5624383" y="3250078"/>
                    <a:ext cx="594050" cy="229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sz="800" dirty="0">
                        <a:latin typeface="Trebuchet MS" panose="020B0603020202020204" pitchFamily="34" charset="0"/>
                        <a:ea typeface="Segoe UI" panose="020B0502040204020203" pitchFamily="34" charset="0"/>
                        <a:cs typeface="Segoe UI" panose="020B0502040204020203" pitchFamily="34" charset="0"/>
                      </a:rPr>
                      <a:t>Uganda</a:t>
                    </a:r>
                  </a:p>
                </p:txBody>
              </p:sp>
            </p:grpSp>
            <p:grpSp>
              <p:nvGrpSpPr>
                <p:cNvPr id="405" name="Group 404"/>
                <p:cNvGrpSpPr/>
                <p:nvPr/>
              </p:nvGrpSpPr>
              <p:grpSpPr>
                <a:xfrm>
                  <a:off x="2895176" y="1144982"/>
                  <a:ext cx="5321020" cy="4172235"/>
                  <a:chOff x="2895176" y="1144982"/>
                  <a:chExt cx="5321020" cy="4172235"/>
                </a:xfrm>
              </p:grpSpPr>
              <p:sp>
                <p:nvSpPr>
                  <p:cNvPr id="406" name="TextBox 1306"/>
                  <p:cNvSpPr txBox="1">
                    <a:spLocks noChangeArrowheads="1"/>
                  </p:cNvSpPr>
                  <p:nvPr/>
                </p:nvSpPr>
                <p:spPr bwMode="auto">
                  <a:xfrm>
                    <a:off x="3290308" y="4830887"/>
                    <a:ext cx="608530" cy="229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sz="800" dirty="0">
                        <a:latin typeface="Trebuchet MS" panose="020B0603020202020204" pitchFamily="34" charset="0"/>
                      </a:rPr>
                      <a:t>Lesotho</a:t>
                    </a:r>
                  </a:p>
                </p:txBody>
              </p:sp>
              <p:sp>
                <p:nvSpPr>
                  <p:cNvPr id="407" name="TextBox 1308"/>
                  <p:cNvSpPr txBox="1">
                    <a:spLocks noChangeArrowheads="1"/>
                  </p:cNvSpPr>
                  <p:nvPr/>
                </p:nvSpPr>
                <p:spPr bwMode="auto">
                  <a:xfrm>
                    <a:off x="3290308" y="4173848"/>
                    <a:ext cx="566900" cy="229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sz="800" dirty="0">
                        <a:latin typeface="Trebuchet MS" panose="020B0603020202020204" pitchFamily="34" charset="0"/>
                      </a:rPr>
                      <a:t>Malawi</a:t>
                    </a:r>
                  </a:p>
                </p:txBody>
              </p:sp>
              <p:sp>
                <p:nvSpPr>
                  <p:cNvPr id="408" name="TextBox 1312"/>
                  <p:cNvSpPr txBox="1">
                    <a:spLocks noChangeArrowheads="1"/>
                  </p:cNvSpPr>
                  <p:nvPr/>
                </p:nvSpPr>
                <p:spPr bwMode="auto">
                  <a:xfrm>
                    <a:off x="3290308" y="4508674"/>
                    <a:ext cx="632061" cy="229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sz="800" dirty="0">
                        <a:latin typeface="Trebuchet MS" panose="020B0603020202020204" pitchFamily="34" charset="0"/>
                      </a:rPr>
                      <a:t>Namibia</a:t>
                    </a:r>
                  </a:p>
                </p:txBody>
              </p:sp>
              <p:sp>
                <p:nvSpPr>
                  <p:cNvPr id="409" name="TextBox 1318"/>
                  <p:cNvSpPr txBox="1">
                    <a:spLocks noChangeArrowheads="1"/>
                  </p:cNvSpPr>
                  <p:nvPr/>
                </p:nvSpPr>
                <p:spPr bwMode="auto">
                  <a:xfrm>
                    <a:off x="3290308" y="4285349"/>
                    <a:ext cx="588620" cy="229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sz="800" dirty="0">
                        <a:latin typeface="Trebuchet MS" panose="020B0603020202020204" pitchFamily="34" charset="0"/>
                      </a:rPr>
                      <a:t>Zambia</a:t>
                    </a:r>
                  </a:p>
                </p:txBody>
              </p:sp>
              <p:sp>
                <p:nvSpPr>
                  <p:cNvPr id="410" name="TextBox 1336"/>
                  <p:cNvSpPr txBox="1">
                    <a:spLocks noChangeArrowheads="1"/>
                  </p:cNvSpPr>
                  <p:nvPr/>
                </p:nvSpPr>
                <p:spPr bwMode="auto">
                  <a:xfrm>
                    <a:off x="3245222" y="3199515"/>
                    <a:ext cx="575950" cy="229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sz="800" dirty="0">
                        <a:latin typeface="Trebuchet MS" panose="020B0603020202020204" pitchFamily="34" charset="0"/>
                      </a:rPr>
                      <a:t>Nigeria</a:t>
                    </a:r>
                  </a:p>
                </p:txBody>
              </p:sp>
              <p:sp>
                <p:nvSpPr>
                  <p:cNvPr id="411" name="TextBox 1339"/>
                  <p:cNvSpPr txBox="1">
                    <a:spLocks noChangeArrowheads="1"/>
                  </p:cNvSpPr>
                  <p:nvPr/>
                </p:nvSpPr>
                <p:spPr bwMode="auto">
                  <a:xfrm>
                    <a:off x="3301091" y="3393273"/>
                    <a:ext cx="536130" cy="229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sz="800" dirty="0">
                        <a:latin typeface="Trebuchet MS" panose="020B0603020202020204" pitchFamily="34" charset="0"/>
                        <a:ea typeface="Segoe UI" panose="020B0502040204020203" pitchFamily="34" charset="0"/>
                        <a:cs typeface="Segoe UI" panose="020B0502040204020203" pitchFamily="34" charset="0"/>
                      </a:rPr>
                      <a:t>Ghana</a:t>
                    </a:r>
                  </a:p>
                </p:txBody>
              </p:sp>
              <p:grpSp>
                <p:nvGrpSpPr>
                  <p:cNvPr id="412" name="Group 411"/>
                  <p:cNvGrpSpPr/>
                  <p:nvPr/>
                </p:nvGrpSpPr>
                <p:grpSpPr>
                  <a:xfrm>
                    <a:off x="2895176" y="1144982"/>
                    <a:ext cx="5321020" cy="4172235"/>
                    <a:chOff x="2895176" y="1144982"/>
                    <a:chExt cx="5321020" cy="4172235"/>
                  </a:xfrm>
                </p:grpSpPr>
                <p:sp>
                  <p:nvSpPr>
                    <p:cNvPr id="413" name="TextBox 891"/>
                    <p:cNvSpPr txBox="1">
                      <a:spLocks noChangeArrowheads="1"/>
                    </p:cNvSpPr>
                    <p:nvPr/>
                  </p:nvSpPr>
                  <p:spPr bwMode="auto">
                    <a:xfrm>
                      <a:off x="7569655" y="3511681"/>
                      <a:ext cx="646541" cy="229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sz="800" dirty="0">
                          <a:latin typeface="Trebuchet MS" panose="020B0603020202020204" pitchFamily="34" charset="0"/>
                          <a:ea typeface="Segoe UI" panose="020B0502040204020203" pitchFamily="34" charset="0"/>
                          <a:cs typeface="Segoe UI" panose="020B0502040204020203" pitchFamily="34" charset="0"/>
                        </a:rPr>
                        <a:t>Malaysia</a:t>
                      </a:r>
                    </a:p>
                  </p:txBody>
                </p:sp>
                <p:sp>
                  <p:nvSpPr>
                    <p:cNvPr id="414" name="TextBox 1295"/>
                    <p:cNvSpPr txBox="1">
                      <a:spLocks noChangeArrowheads="1"/>
                    </p:cNvSpPr>
                    <p:nvPr/>
                  </p:nvSpPr>
                  <p:spPr bwMode="auto">
                    <a:xfrm>
                      <a:off x="7311646" y="2856879"/>
                      <a:ext cx="498118" cy="229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sz="800" dirty="0">
                          <a:latin typeface="Trebuchet MS" panose="020B0603020202020204" pitchFamily="34" charset="0"/>
                        </a:rPr>
                        <a:t>China</a:t>
                      </a:r>
                    </a:p>
                  </p:txBody>
                </p:sp>
                <p:sp>
                  <p:nvSpPr>
                    <p:cNvPr id="415" name="TextBox 1296"/>
                    <p:cNvSpPr txBox="1">
                      <a:spLocks noChangeArrowheads="1"/>
                    </p:cNvSpPr>
                    <p:nvPr/>
                  </p:nvSpPr>
                  <p:spPr bwMode="auto">
                    <a:xfrm>
                      <a:off x="7258028" y="3049024"/>
                      <a:ext cx="516218" cy="229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sz="800" dirty="0">
                          <a:latin typeface="Trebuchet MS" panose="020B0603020202020204" pitchFamily="34" charset="0"/>
                          <a:ea typeface="Segoe UI" panose="020B0502040204020203" pitchFamily="34" charset="0"/>
                          <a:cs typeface="Segoe UI" panose="020B0502040204020203" pitchFamily="34" charset="0"/>
                        </a:rPr>
                        <a:t>Japan</a:t>
                      </a:r>
                    </a:p>
                  </p:txBody>
                </p:sp>
                <p:sp>
                  <p:nvSpPr>
                    <p:cNvPr id="416" name="TextBox 890"/>
                    <p:cNvSpPr txBox="1">
                      <a:spLocks noChangeArrowheads="1"/>
                    </p:cNvSpPr>
                    <p:nvPr/>
                  </p:nvSpPr>
                  <p:spPr bwMode="auto">
                    <a:xfrm>
                      <a:off x="6363311" y="3193714"/>
                      <a:ext cx="463729" cy="229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sz="800" dirty="0">
                          <a:latin typeface="Trebuchet MS" panose="020B0603020202020204" pitchFamily="34" charset="0"/>
                        </a:rPr>
                        <a:t>India</a:t>
                      </a:r>
                    </a:p>
                  </p:txBody>
                </p:sp>
                <p:sp>
                  <p:nvSpPr>
                    <p:cNvPr id="417" name="TextBox 894"/>
                    <p:cNvSpPr txBox="1">
                      <a:spLocks noChangeArrowheads="1"/>
                    </p:cNvSpPr>
                    <p:nvPr/>
                  </p:nvSpPr>
                  <p:spPr bwMode="auto">
                    <a:xfrm>
                      <a:off x="6107324" y="3605599"/>
                      <a:ext cx="715322" cy="229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sz="800" dirty="0">
                          <a:latin typeface="Trebuchet MS" panose="020B0603020202020204" pitchFamily="34" charset="0"/>
                          <a:ea typeface="Segoe UI" panose="020B0502040204020203" pitchFamily="34" charset="0"/>
                          <a:cs typeface="Segoe UI" panose="020B0502040204020203" pitchFamily="34" charset="0"/>
                        </a:rPr>
                        <a:t>Singapore</a:t>
                      </a:r>
                    </a:p>
                  </p:txBody>
                </p:sp>
                <p:sp>
                  <p:nvSpPr>
                    <p:cNvPr id="418" name="TextBox 1322"/>
                    <p:cNvSpPr txBox="1">
                      <a:spLocks noChangeArrowheads="1"/>
                    </p:cNvSpPr>
                    <p:nvPr/>
                  </p:nvSpPr>
                  <p:spPr bwMode="auto">
                    <a:xfrm>
                      <a:off x="3290309" y="3857442"/>
                      <a:ext cx="556040" cy="229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sz="800" dirty="0">
                          <a:latin typeface="Trebuchet MS" panose="020B0603020202020204" pitchFamily="34" charset="0"/>
                          <a:ea typeface="Segoe UI" panose="020B0502040204020203" pitchFamily="34" charset="0"/>
                          <a:cs typeface="Segoe UI" panose="020B0502040204020203" pitchFamily="34" charset="0"/>
                        </a:rPr>
                        <a:t>Angola</a:t>
                      </a:r>
                    </a:p>
                  </p:txBody>
                </p:sp>
                <p:sp>
                  <p:nvSpPr>
                    <p:cNvPr id="419" name="TextBox 1341"/>
                    <p:cNvSpPr txBox="1">
                      <a:spLocks noChangeArrowheads="1"/>
                    </p:cNvSpPr>
                    <p:nvPr/>
                  </p:nvSpPr>
                  <p:spPr bwMode="auto">
                    <a:xfrm>
                      <a:off x="3290309" y="3755949"/>
                      <a:ext cx="414857" cy="229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sz="800" dirty="0">
                          <a:latin typeface="Trebuchet MS" panose="020B0603020202020204" pitchFamily="34" charset="0"/>
                        </a:rPr>
                        <a:t>DRC</a:t>
                      </a:r>
                    </a:p>
                  </p:txBody>
                </p:sp>
                <p:sp>
                  <p:nvSpPr>
                    <p:cNvPr id="420" name="TextBox 406"/>
                    <p:cNvSpPr txBox="1">
                      <a:spLocks noChangeArrowheads="1"/>
                    </p:cNvSpPr>
                    <p:nvPr/>
                  </p:nvSpPr>
                  <p:spPr bwMode="auto">
                    <a:xfrm>
                      <a:off x="3161403" y="2519910"/>
                      <a:ext cx="642921" cy="229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IN" altLang="en-US" sz="800" dirty="0">
                          <a:latin typeface="Trebuchet MS" panose="020B0603020202020204" pitchFamily="34" charset="0"/>
                        </a:rPr>
                        <a:t>Portugal</a:t>
                      </a:r>
                    </a:p>
                  </p:txBody>
                </p:sp>
                <p:sp>
                  <p:nvSpPr>
                    <p:cNvPr id="421" name="TextBox 407"/>
                    <p:cNvSpPr txBox="1">
                      <a:spLocks noChangeArrowheads="1"/>
                    </p:cNvSpPr>
                    <p:nvPr/>
                  </p:nvSpPr>
                  <p:spPr bwMode="auto">
                    <a:xfrm>
                      <a:off x="3506989" y="2771113"/>
                      <a:ext cx="440197" cy="229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IN" altLang="en-US" sz="800" dirty="0">
                          <a:latin typeface="Trebuchet MS" panose="020B0603020202020204" pitchFamily="34" charset="0"/>
                        </a:rPr>
                        <a:t>Italy</a:t>
                      </a:r>
                    </a:p>
                  </p:txBody>
                </p:sp>
                <p:sp>
                  <p:nvSpPr>
                    <p:cNvPr id="422" name="TextBox 408"/>
                    <p:cNvSpPr txBox="1">
                      <a:spLocks noChangeArrowheads="1"/>
                    </p:cNvSpPr>
                    <p:nvPr/>
                  </p:nvSpPr>
                  <p:spPr bwMode="auto">
                    <a:xfrm>
                      <a:off x="3152936" y="2357459"/>
                      <a:ext cx="561470" cy="229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IN" altLang="en-US" sz="800" dirty="0">
                          <a:latin typeface="Trebuchet MS" panose="020B0603020202020204" pitchFamily="34" charset="0"/>
                        </a:rPr>
                        <a:t>France</a:t>
                      </a:r>
                    </a:p>
                  </p:txBody>
                </p:sp>
                <p:sp>
                  <p:nvSpPr>
                    <p:cNvPr id="423" name="TextBox 410"/>
                    <p:cNvSpPr txBox="1">
                      <a:spLocks noChangeArrowheads="1"/>
                    </p:cNvSpPr>
                    <p:nvPr/>
                  </p:nvSpPr>
                  <p:spPr bwMode="auto">
                    <a:xfrm>
                      <a:off x="3374764" y="2645509"/>
                      <a:ext cx="487258" cy="229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IN" altLang="en-US" sz="800" dirty="0">
                          <a:latin typeface="Trebuchet MS" panose="020B0603020202020204" pitchFamily="34" charset="0"/>
                          <a:ea typeface="Segoe UI" panose="020B0502040204020203" pitchFamily="34" charset="0"/>
                          <a:cs typeface="Segoe UI" panose="020B0502040204020203" pitchFamily="34" charset="0"/>
                        </a:rPr>
                        <a:t>Spain</a:t>
                      </a:r>
                    </a:p>
                  </p:txBody>
                </p:sp>
                <p:sp>
                  <p:nvSpPr>
                    <p:cNvPr id="424" name="TextBox 412"/>
                    <p:cNvSpPr txBox="1">
                      <a:spLocks noChangeArrowheads="1"/>
                    </p:cNvSpPr>
                    <p:nvPr/>
                  </p:nvSpPr>
                  <p:spPr bwMode="auto">
                    <a:xfrm>
                      <a:off x="2895176" y="1221022"/>
                      <a:ext cx="1212876" cy="229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IN" altLang="en-US" sz="800" dirty="0">
                          <a:latin typeface="Trebuchet MS" panose="020B0603020202020204" pitchFamily="34" charset="0"/>
                        </a:rPr>
                        <a:t>United Kingdom</a:t>
                      </a:r>
                    </a:p>
                  </p:txBody>
                </p:sp>
                <p:sp>
                  <p:nvSpPr>
                    <p:cNvPr id="425" name="TextBox 414"/>
                    <p:cNvSpPr txBox="1">
                      <a:spLocks noChangeArrowheads="1"/>
                    </p:cNvSpPr>
                    <p:nvPr/>
                  </p:nvSpPr>
                  <p:spPr bwMode="auto">
                    <a:xfrm>
                      <a:off x="3550022" y="1456176"/>
                      <a:ext cx="574140" cy="229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IN" altLang="en-US" sz="800" dirty="0">
                          <a:latin typeface="Trebuchet MS" panose="020B0603020202020204" pitchFamily="34" charset="0"/>
                        </a:rPr>
                        <a:t>Ireland</a:t>
                      </a:r>
                    </a:p>
                  </p:txBody>
                </p:sp>
                <p:sp>
                  <p:nvSpPr>
                    <p:cNvPr id="426" name="TextBox 418"/>
                    <p:cNvSpPr txBox="1">
                      <a:spLocks noChangeArrowheads="1"/>
                    </p:cNvSpPr>
                    <p:nvPr/>
                  </p:nvSpPr>
                  <p:spPr bwMode="auto">
                    <a:xfrm>
                      <a:off x="4447702" y="2005565"/>
                      <a:ext cx="673691" cy="229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sz="800" dirty="0">
                          <a:latin typeface="Trebuchet MS" panose="020B0603020202020204" pitchFamily="34" charset="0"/>
                        </a:rPr>
                        <a:t>Germany</a:t>
                      </a:r>
                    </a:p>
                  </p:txBody>
                </p:sp>
                <p:sp>
                  <p:nvSpPr>
                    <p:cNvPr id="427" name="TextBox 422"/>
                    <p:cNvSpPr txBox="1">
                      <a:spLocks noChangeArrowheads="1"/>
                    </p:cNvSpPr>
                    <p:nvPr/>
                  </p:nvSpPr>
                  <p:spPr bwMode="auto">
                    <a:xfrm>
                      <a:off x="4558322" y="2105245"/>
                      <a:ext cx="816683" cy="229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sz="800" dirty="0">
                          <a:latin typeface="Trebuchet MS" panose="020B0603020202020204" pitchFamily="34" charset="0"/>
                        </a:rPr>
                        <a:t>Switzerland</a:t>
                      </a:r>
                    </a:p>
                  </p:txBody>
                </p:sp>
                <p:sp>
                  <p:nvSpPr>
                    <p:cNvPr id="428" name="TextBox 430"/>
                    <p:cNvSpPr txBox="1">
                      <a:spLocks noChangeArrowheads="1"/>
                    </p:cNvSpPr>
                    <p:nvPr/>
                  </p:nvSpPr>
                  <p:spPr bwMode="auto">
                    <a:xfrm>
                      <a:off x="4465389" y="1144982"/>
                      <a:ext cx="834783" cy="229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sz="800" dirty="0">
                          <a:latin typeface="Trebuchet MS" panose="020B0603020202020204" pitchFamily="34" charset="0"/>
                        </a:rPr>
                        <a:t>Netherlands</a:t>
                      </a:r>
                    </a:p>
                  </p:txBody>
                </p:sp>
                <p:sp>
                  <p:nvSpPr>
                    <p:cNvPr id="429" name="TextBox 434"/>
                    <p:cNvSpPr txBox="1">
                      <a:spLocks noChangeArrowheads="1"/>
                    </p:cNvSpPr>
                    <p:nvPr/>
                  </p:nvSpPr>
                  <p:spPr bwMode="auto">
                    <a:xfrm>
                      <a:off x="4664120" y="1294903"/>
                      <a:ext cx="412686" cy="131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sz="800" dirty="0">
                          <a:latin typeface="Trebuchet MS" panose="020B0603020202020204" pitchFamily="34" charset="0"/>
                        </a:rPr>
                        <a:t>Belgium</a:t>
                      </a:r>
                    </a:p>
                  </p:txBody>
                </p:sp>
                <p:sp>
                  <p:nvSpPr>
                    <p:cNvPr id="430" name="TextBox 447"/>
                    <p:cNvSpPr txBox="1">
                      <a:spLocks noChangeArrowheads="1"/>
                    </p:cNvSpPr>
                    <p:nvPr/>
                  </p:nvSpPr>
                  <p:spPr bwMode="auto">
                    <a:xfrm>
                      <a:off x="4926240" y="1651368"/>
                      <a:ext cx="381915" cy="131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sz="800" dirty="0">
                          <a:latin typeface="Trebuchet MS" panose="020B0603020202020204" pitchFamily="34" charset="0"/>
                          <a:ea typeface="Segoe UI" panose="020B0502040204020203" pitchFamily="34" charset="0"/>
                          <a:cs typeface="Segoe UI" panose="020B0502040204020203" pitchFamily="34" charset="0"/>
                        </a:rPr>
                        <a:t>Finland</a:t>
                      </a:r>
                    </a:p>
                  </p:txBody>
                </p:sp>
                <p:sp>
                  <p:nvSpPr>
                    <p:cNvPr id="431" name="TextBox 451"/>
                    <p:cNvSpPr txBox="1">
                      <a:spLocks noChangeArrowheads="1"/>
                    </p:cNvSpPr>
                    <p:nvPr/>
                  </p:nvSpPr>
                  <p:spPr bwMode="auto">
                    <a:xfrm>
                      <a:off x="4729649" y="1398309"/>
                      <a:ext cx="421736" cy="131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sz="800" dirty="0">
                          <a:latin typeface="Trebuchet MS" panose="020B0603020202020204" pitchFamily="34" charset="0"/>
                          <a:ea typeface="Segoe UI" panose="020B0502040204020203" pitchFamily="34" charset="0"/>
                          <a:cs typeface="Segoe UI" panose="020B0502040204020203" pitchFamily="34" charset="0"/>
                        </a:rPr>
                        <a:t>Norway </a:t>
                      </a:r>
                    </a:p>
                  </p:txBody>
                </p:sp>
                <p:sp>
                  <p:nvSpPr>
                    <p:cNvPr id="432" name="TextBox 444"/>
                    <p:cNvSpPr txBox="1">
                      <a:spLocks noChangeArrowheads="1"/>
                    </p:cNvSpPr>
                    <p:nvPr/>
                  </p:nvSpPr>
                  <p:spPr bwMode="auto">
                    <a:xfrm>
                      <a:off x="4795179" y="1482665"/>
                      <a:ext cx="457936" cy="131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sz="800" dirty="0">
                          <a:latin typeface="Trebuchet MS" panose="020B0603020202020204" pitchFamily="34" charset="0"/>
                        </a:rPr>
                        <a:t>Denmark</a:t>
                      </a:r>
                    </a:p>
                  </p:txBody>
                </p:sp>
                <p:sp>
                  <p:nvSpPr>
                    <p:cNvPr id="433" name="TextBox 455"/>
                    <p:cNvSpPr txBox="1">
                      <a:spLocks noChangeArrowheads="1"/>
                    </p:cNvSpPr>
                    <p:nvPr/>
                  </p:nvSpPr>
                  <p:spPr bwMode="auto">
                    <a:xfrm>
                      <a:off x="4860709" y="1567019"/>
                      <a:ext cx="398206" cy="131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sz="800" dirty="0">
                          <a:latin typeface="Trebuchet MS" panose="020B0603020202020204" pitchFamily="34" charset="0"/>
                        </a:rPr>
                        <a:t>Sweden</a:t>
                      </a:r>
                    </a:p>
                  </p:txBody>
                </p:sp>
                <p:sp>
                  <p:nvSpPr>
                    <p:cNvPr id="434" name="TextBox 439"/>
                    <p:cNvSpPr txBox="1">
                      <a:spLocks noChangeArrowheads="1"/>
                    </p:cNvSpPr>
                    <p:nvPr/>
                  </p:nvSpPr>
                  <p:spPr bwMode="auto">
                    <a:xfrm>
                      <a:off x="4773039" y="2203355"/>
                      <a:ext cx="572330" cy="229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sz="800" dirty="0">
                          <a:latin typeface="Trebuchet MS" panose="020B0603020202020204" pitchFamily="34" charset="0"/>
                          <a:ea typeface="Segoe UI" panose="020B0502040204020203" pitchFamily="34" charset="0"/>
                          <a:cs typeface="Segoe UI" panose="020B0502040204020203" pitchFamily="34" charset="0"/>
                        </a:rPr>
                        <a:t>Austria</a:t>
                      </a:r>
                    </a:p>
                  </p:txBody>
                </p:sp>
                <p:sp>
                  <p:nvSpPr>
                    <p:cNvPr id="435" name="TextBox 895"/>
                    <p:cNvSpPr txBox="1">
                      <a:spLocks noChangeArrowheads="1"/>
                    </p:cNvSpPr>
                    <p:nvPr/>
                  </p:nvSpPr>
                  <p:spPr bwMode="auto">
                    <a:xfrm>
                      <a:off x="5721228" y="3082636"/>
                      <a:ext cx="414857" cy="229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sz="800" dirty="0">
                          <a:latin typeface="Trebuchet MS" panose="020B0603020202020204" pitchFamily="34" charset="0"/>
                          <a:ea typeface="Segoe UI" panose="020B0502040204020203" pitchFamily="34" charset="0"/>
                          <a:cs typeface="Segoe UI" panose="020B0502040204020203" pitchFamily="34" charset="0"/>
                        </a:rPr>
                        <a:t>UAE</a:t>
                      </a:r>
                    </a:p>
                  </p:txBody>
                </p:sp>
                <p:sp>
                  <p:nvSpPr>
                    <p:cNvPr id="436" name="TextBox 1275"/>
                    <p:cNvSpPr txBox="1">
                      <a:spLocks noChangeArrowheads="1"/>
                    </p:cNvSpPr>
                    <p:nvPr/>
                  </p:nvSpPr>
                  <p:spPr bwMode="auto">
                    <a:xfrm>
                      <a:off x="5600550" y="2864125"/>
                      <a:ext cx="563280" cy="229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sz="800" dirty="0">
                          <a:latin typeface="Trebuchet MS" panose="020B0603020202020204" pitchFamily="34" charset="0"/>
                          <a:ea typeface="Segoe UI" panose="020B0502040204020203" pitchFamily="34" charset="0"/>
                          <a:cs typeface="Segoe UI" panose="020B0502040204020203" pitchFamily="34" charset="0"/>
                        </a:rPr>
                        <a:t>Turkey</a:t>
                      </a:r>
                    </a:p>
                  </p:txBody>
                </p:sp>
                <p:sp>
                  <p:nvSpPr>
                    <p:cNvPr id="437" name="TextBox 1299"/>
                    <p:cNvSpPr txBox="1">
                      <a:spLocks noChangeArrowheads="1"/>
                    </p:cNvSpPr>
                    <p:nvPr/>
                  </p:nvSpPr>
                  <p:spPr bwMode="auto">
                    <a:xfrm>
                      <a:off x="6933794" y="4954940"/>
                      <a:ext cx="668261" cy="229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IN" altLang="en-US" sz="800" dirty="0">
                          <a:latin typeface="Trebuchet MS" panose="020B0603020202020204" pitchFamily="34" charset="0"/>
                        </a:rPr>
                        <a:t>Australia</a:t>
                      </a:r>
                    </a:p>
                  </p:txBody>
                </p:sp>
                <p:sp>
                  <p:nvSpPr>
                    <p:cNvPr id="438" name="TextBox 1300"/>
                    <p:cNvSpPr txBox="1">
                      <a:spLocks noChangeArrowheads="1"/>
                    </p:cNvSpPr>
                    <p:nvPr/>
                  </p:nvSpPr>
                  <p:spPr bwMode="auto">
                    <a:xfrm>
                      <a:off x="6690945" y="5087648"/>
                      <a:ext cx="880035" cy="229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indent="-3175" algn="ctr">
                        <a:spcBef>
                          <a:spcPts val="600"/>
                        </a:spcBef>
                        <a:defRPr/>
                      </a:pPr>
                      <a:r>
                        <a:rPr lang="en-IN" altLang="en-US" sz="800" dirty="0">
                          <a:latin typeface="Trebuchet MS" panose="020B0603020202020204" pitchFamily="34" charset="0"/>
                          <a:ea typeface="Segoe UI" panose="020B0502040204020203" pitchFamily="34" charset="0"/>
                          <a:cs typeface="Segoe UI" panose="020B0502040204020203" pitchFamily="34" charset="0"/>
                        </a:rPr>
                        <a:t>New Zealand</a:t>
                      </a:r>
                    </a:p>
                  </p:txBody>
                </p:sp>
              </p:grpSp>
            </p:grpSp>
          </p:grpSp>
        </p:grpSp>
        <p:grpSp>
          <p:nvGrpSpPr>
            <p:cNvPr id="447" name="Group 446"/>
            <p:cNvGrpSpPr/>
            <p:nvPr/>
          </p:nvGrpSpPr>
          <p:grpSpPr>
            <a:xfrm>
              <a:off x="3404195" y="1951651"/>
              <a:ext cx="5410373" cy="2834203"/>
              <a:chOff x="1679217" y="1249103"/>
              <a:chExt cx="6765877" cy="4017955"/>
            </a:xfrm>
          </p:grpSpPr>
          <p:sp>
            <p:nvSpPr>
              <p:cNvPr id="448" name="Freeform 447"/>
              <p:cNvSpPr/>
              <p:nvPr/>
            </p:nvSpPr>
            <p:spPr bwMode="auto">
              <a:xfrm flipH="1">
                <a:off x="6766181" y="2742868"/>
                <a:ext cx="670885" cy="161682"/>
              </a:xfrm>
              <a:custGeom>
                <a:avLst/>
                <a:gdLst>
                  <a:gd name="connsiteX0" fmla="*/ 0 w 111918"/>
                  <a:gd name="connsiteY0" fmla="*/ 85725 h 85725"/>
                  <a:gd name="connsiteX1" fmla="*/ 0 w 111918"/>
                  <a:gd name="connsiteY1" fmla="*/ 0 h 85725"/>
                  <a:gd name="connsiteX2" fmla="*/ 111918 w 111918"/>
                  <a:gd name="connsiteY2" fmla="*/ 0 h 85725"/>
                </a:gdLst>
                <a:ahLst/>
                <a:cxnLst>
                  <a:cxn ang="0">
                    <a:pos x="connsiteX0" y="connsiteY0"/>
                  </a:cxn>
                  <a:cxn ang="0">
                    <a:pos x="connsiteX1" y="connsiteY1"/>
                  </a:cxn>
                  <a:cxn ang="0">
                    <a:pos x="connsiteX2" y="connsiteY2"/>
                  </a:cxn>
                </a:cxnLst>
                <a:rect l="l" t="t" r="r" b="b"/>
                <a:pathLst>
                  <a:path w="111918" h="85725">
                    <a:moveTo>
                      <a:pt x="0" y="85725"/>
                    </a:moveTo>
                    <a:lnTo>
                      <a:pt x="0" y="0"/>
                    </a:lnTo>
                    <a:lnTo>
                      <a:pt x="111918" y="0"/>
                    </a:lnTo>
                  </a:path>
                </a:pathLst>
              </a:custGeom>
              <a:noFill/>
              <a:ln w="127" cap="flat" cmpd="sng" algn="ctr">
                <a:solidFill>
                  <a:sysClr val="windowText" lastClr="000000">
                    <a:lumMod val="50000"/>
                    <a:lumOff val="50000"/>
                  </a:sysClr>
                </a:solidFill>
                <a:prstDash val="solid"/>
                <a:headEnd type="none" w="sm" len="sm"/>
                <a:tailEnd type="oval" w="sm" len="sm"/>
              </a:ln>
              <a:effectLst/>
            </p:spPr>
            <p:txBody>
              <a:bodyPr anchor="ctr"/>
              <a:lstStyle/>
              <a:p>
                <a:pPr algn="ctr">
                  <a:defRPr/>
                </a:pPr>
                <a:endParaRPr lang="en-IN" sz="800" kern="0" dirty="0">
                  <a:latin typeface="Trebuchet MS" panose="020B0603020202020204" pitchFamily="34" charset="0"/>
                </a:endParaRPr>
              </a:p>
            </p:txBody>
          </p:sp>
          <p:sp>
            <p:nvSpPr>
              <p:cNvPr id="449" name="Freeform 448"/>
              <p:cNvSpPr/>
              <p:nvPr/>
            </p:nvSpPr>
            <p:spPr bwMode="auto">
              <a:xfrm rot="16200000" flipV="1">
                <a:off x="7398323" y="2874262"/>
                <a:ext cx="548640" cy="68283"/>
              </a:xfrm>
              <a:custGeom>
                <a:avLst/>
                <a:gdLst>
                  <a:gd name="connsiteX0" fmla="*/ 0 w 739775"/>
                  <a:gd name="connsiteY0" fmla="*/ 142875 h 142875"/>
                  <a:gd name="connsiteX1" fmla="*/ 0 w 739775"/>
                  <a:gd name="connsiteY1" fmla="*/ 0 h 142875"/>
                  <a:gd name="connsiteX2" fmla="*/ 739775 w 739775"/>
                  <a:gd name="connsiteY2" fmla="*/ 0 h 142875"/>
                </a:gdLst>
                <a:ahLst/>
                <a:cxnLst>
                  <a:cxn ang="0">
                    <a:pos x="connsiteX0" y="connsiteY0"/>
                  </a:cxn>
                  <a:cxn ang="0">
                    <a:pos x="connsiteX1" y="connsiteY1"/>
                  </a:cxn>
                  <a:cxn ang="0">
                    <a:pos x="connsiteX2" y="connsiteY2"/>
                  </a:cxn>
                </a:cxnLst>
                <a:rect l="l" t="t" r="r" b="b"/>
                <a:pathLst>
                  <a:path w="739775" h="142875">
                    <a:moveTo>
                      <a:pt x="0" y="142875"/>
                    </a:moveTo>
                    <a:lnTo>
                      <a:pt x="0" y="0"/>
                    </a:lnTo>
                    <a:lnTo>
                      <a:pt x="739775" y="0"/>
                    </a:lnTo>
                  </a:path>
                </a:pathLst>
              </a:custGeom>
              <a:noFill/>
              <a:ln w="127" cap="flat" cmpd="sng" algn="ctr">
                <a:solidFill>
                  <a:sysClr val="windowText" lastClr="000000">
                    <a:lumMod val="50000"/>
                    <a:lumOff val="50000"/>
                  </a:sysClr>
                </a:solidFill>
                <a:prstDash val="solid"/>
                <a:headEnd type="none" w="med" len="med"/>
                <a:tailEnd type="oval" w="sm" len="sm"/>
              </a:ln>
              <a:effectLst/>
            </p:spPr>
            <p:txBody>
              <a:bodyPr anchor="ctr"/>
              <a:lstStyle/>
              <a:p>
                <a:pPr algn="ctr">
                  <a:defRPr/>
                </a:pPr>
                <a:endParaRPr lang="en-IN" sz="800" kern="0" dirty="0">
                  <a:latin typeface="Trebuchet MS" panose="020B0603020202020204" pitchFamily="34" charset="0"/>
                </a:endParaRPr>
              </a:p>
            </p:txBody>
          </p:sp>
          <p:sp>
            <p:nvSpPr>
              <p:cNvPr id="450" name="Freeform 449"/>
              <p:cNvSpPr/>
              <p:nvPr/>
            </p:nvSpPr>
            <p:spPr bwMode="auto">
              <a:xfrm flipH="1">
                <a:off x="7374277" y="3678491"/>
                <a:ext cx="387276" cy="45719"/>
              </a:xfrm>
              <a:custGeom>
                <a:avLst/>
                <a:gdLst>
                  <a:gd name="connsiteX0" fmla="*/ 0 w 349250"/>
                  <a:gd name="connsiteY0" fmla="*/ 0 h 104775"/>
                  <a:gd name="connsiteX1" fmla="*/ 0 w 349250"/>
                  <a:gd name="connsiteY1" fmla="*/ 104775 h 104775"/>
                  <a:gd name="connsiteX2" fmla="*/ 349250 w 349250"/>
                  <a:gd name="connsiteY2" fmla="*/ 104775 h 104775"/>
                </a:gdLst>
                <a:ahLst/>
                <a:cxnLst>
                  <a:cxn ang="0">
                    <a:pos x="connsiteX0" y="connsiteY0"/>
                  </a:cxn>
                  <a:cxn ang="0">
                    <a:pos x="connsiteX1" y="connsiteY1"/>
                  </a:cxn>
                  <a:cxn ang="0">
                    <a:pos x="connsiteX2" y="connsiteY2"/>
                  </a:cxn>
                </a:cxnLst>
                <a:rect l="l" t="t" r="r" b="b"/>
                <a:pathLst>
                  <a:path w="349250" h="104775">
                    <a:moveTo>
                      <a:pt x="0" y="0"/>
                    </a:moveTo>
                    <a:lnTo>
                      <a:pt x="0" y="104775"/>
                    </a:lnTo>
                    <a:lnTo>
                      <a:pt x="349250" y="104775"/>
                    </a:lnTo>
                  </a:path>
                </a:pathLst>
              </a:custGeom>
              <a:noFill/>
              <a:ln w="127" cap="flat" cmpd="sng" algn="ctr">
                <a:solidFill>
                  <a:sysClr val="windowText" lastClr="000000">
                    <a:lumMod val="50000"/>
                    <a:lumOff val="50000"/>
                  </a:sysClr>
                </a:solidFill>
                <a:prstDash val="solid"/>
                <a:headEnd type="none" w="med" len="med"/>
                <a:tailEnd type="oval" w="sm" len="sm"/>
              </a:ln>
              <a:effectLst/>
            </p:spPr>
            <p:txBody>
              <a:bodyPr anchor="ctr"/>
              <a:lstStyle/>
              <a:p>
                <a:pPr algn="ctr">
                  <a:defRPr/>
                </a:pPr>
                <a:endParaRPr lang="en-IN" sz="800" kern="0" dirty="0">
                  <a:latin typeface="Trebuchet MS" panose="020B0603020202020204" pitchFamily="34" charset="0"/>
                </a:endParaRPr>
              </a:p>
            </p:txBody>
          </p:sp>
          <p:sp>
            <p:nvSpPr>
              <p:cNvPr id="451" name="Freeform 450"/>
              <p:cNvSpPr/>
              <p:nvPr/>
            </p:nvSpPr>
            <p:spPr bwMode="auto">
              <a:xfrm>
                <a:off x="6673296" y="3743322"/>
                <a:ext cx="274320" cy="0"/>
              </a:xfrm>
              <a:custGeom>
                <a:avLst/>
                <a:gdLst>
                  <a:gd name="connsiteX0" fmla="*/ 0 w 349250"/>
                  <a:gd name="connsiteY0" fmla="*/ 0 h 104775"/>
                  <a:gd name="connsiteX1" fmla="*/ 0 w 349250"/>
                  <a:gd name="connsiteY1" fmla="*/ 104775 h 104775"/>
                  <a:gd name="connsiteX2" fmla="*/ 349250 w 349250"/>
                  <a:gd name="connsiteY2" fmla="*/ 104775 h 104775"/>
                </a:gdLst>
                <a:ahLst/>
                <a:cxnLst>
                  <a:cxn ang="0">
                    <a:pos x="connsiteX0" y="connsiteY0"/>
                  </a:cxn>
                  <a:cxn ang="0">
                    <a:pos x="connsiteX1" y="connsiteY1"/>
                  </a:cxn>
                  <a:cxn ang="0">
                    <a:pos x="connsiteX2" y="connsiteY2"/>
                  </a:cxn>
                </a:cxnLst>
                <a:rect l="l" t="t" r="r" b="b"/>
                <a:pathLst>
                  <a:path w="349250" h="104775">
                    <a:moveTo>
                      <a:pt x="0" y="0"/>
                    </a:moveTo>
                    <a:lnTo>
                      <a:pt x="0" y="104775"/>
                    </a:lnTo>
                    <a:lnTo>
                      <a:pt x="349250" y="104775"/>
                    </a:lnTo>
                  </a:path>
                </a:pathLst>
              </a:custGeom>
              <a:noFill/>
              <a:ln w="127" cap="flat" cmpd="sng" algn="ctr">
                <a:solidFill>
                  <a:sysClr val="windowText" lastClr="000000">
                    <a:lumMod val="50000"/>
                    <a:lumOff val="50000"/>
                  </a:sysClr>
                </a:solidFill>
                <a:prstDash val="solid"/>
                <a:headEnd type="none" w="med" len="med"/>
                <a:tailEnd type="oval" w="sm" len="sm"/>
              </a:ln>
              <a:effectLst/>
            </p:spPr>
            <p:txBody>
              <a:bodyPr anchor="ctr"/>
              <a:lstStyle/>
              <a:p>
                <a:pPr algn="ctr">
                  <a:defRPr/>
                </a:pPr>
                <a:endParaRPr lang="en-IN" sz="800" kern="0" dirty="0">
                  <a:latin typeface="Trebuchet MS" panose="020B0603020202020204" pitchFamily="34" charset="0"/>
                </a:endParaRPr>
              </a:p>
            </p:txBody>
          </p:sp>
          <p:sp>
            <p:nvSpPr>
              <p:cNvPr id="452" name="Freeform 451"/>
              <p:cNvSpPr/>
              <p:nvPr/>
            </p:nvSpPr>
            <p:spPr bwMode="auto">
              <a:xfrm rot="16200000">
                <a:off x="6240363" y="3078424"/>
                <a:ext cx="245892" cy="191193"/>
              </a:xfrm>
              <a:custGeom>
                <a:avLst/>
                <a:gdLst>
                  <a:gd name="connsiteX0" fmla="*/ 0 w 111918"/>
                  <a:gd name="connsiteY0" fmla="*/ 85725 h 85725"/>
                  <a:gd name="connsiteX1" fmla="*/ 0 w 111918"/>
                  <a:gd name="connsiteY1" fmla="*/ 0 h 85725"/>
                  <a:gd name="connsiteX2" fmla="*/ 111918 w 111918"/>
                  <a:gd name="connsiteY2" fmla="*/ 0 h 85725"/>
                </a:gdLst>
                <a:ahLst/>
                <a:cxnLst>
                  <a:cxn ang="0">
                    <a:pos x="connsiteX0" y="connsiteY0"/>
                  </a:cxn>
                  <a:cxn ang="0">
                    <a:pos x="connsiteX1" y="connsiteY1"/>
                  </a:cxn>
                  <a:cxn ang="0">
                    <a:pos x="connsiteX2" y="connsiteY2"/>
                  </a:cxn>
                </a:cxnLst>
                <a:rect l="l" t="t" r="r" b="b"/>
                <a:pathLst>
                  <a:path w="111918" h="85725">
                    <a:moveTo>
                      <a:pt x="0" y="85725"/>
                    </a:moveTo>
                    <a:lnTo>
                      <a:pt x="0" y="0"/>
                    </a:lnTo>
                    <a:lnTo>
                      <a:pt x="111918" y="0"/>
                    </a:lnTo>
                  </a:path>
                </a:pathLst>
              </a:custGeom>
              <a:noFill/>
              <a:ln w="127" cap="flat" cmpd="sng" algn="ctr">
                <a:solidFill>
                  <a:sysClr val="windowText" lastClr="000000">
                    <a:lumMod val="50000"/>
                    <a:lumOff val="50000"/>
                  </a:sysClr>
                </a:solidFill>
                <a:prstDash val="solid"/>
                <a:headEnd type="none" w="sm" len="sm"/>
                <a:tailEnd type="oval" w="sm" len="sm"/>
              </a:ln>
              <a:effectLst/>
            </p:spPr>
            <p:txBody>
              <a:bodyPr anchor="ctr"/>
              <a:lstStyle/>
              <a:p>
                <a:pPr algn="ctr">
                  <a:defRPr/>
                </a:pPr>
                <a:endParaRPr lang="en-IN" sz="800" kern="0" dirty="0">
                  <a:latin typeface="Trebuchet MS" panose="020B0603020202020204" pitchFamily="34" charset="0"/>
                </a:endParaRPr>
              </a:p>
            </p:txBody>
          </p:sp>
          <p:sp>
            <p:nvSpPr>
              <p:cNvPr id="453" name="Freeform 452"/>
              <p:cNvSpPr/>
              <p:nvPr/>
            </p:nvSpPr>
            <p:spPr bwMode="auto">
              <a:xfrm flipV="1">
                <a:off x="1679217" y="2786925"/>
                <a:ext cx="624981" cy="153510"/>
              </a:xfrm>
              <a:custGeom>
                <a:avLst/>
                <a:gdLst>
                  <a:gd name="connsiteX0" fmla="*/ 0 w 111918"/>
                  <a:gd name="connsiteY0" fmla="*/ 85725 h 85725"/>
                  <a:gd name="connsiteX1" fmla="*/ 0 w 111918"/>
                  <a:gd name="connsiteY1" fmla="*/ 0 h 85725"/>
                  <a:gd name="connsiteX2" fmla="*/ 111918 w 111918"/>
                  <a:gd name="connsiteY2" fmla="*/ 0 h 85725"/>
                </a:gdLst>
                <a:ahLst/>
                <a:cxnLst>
                  <a:cxn ang="0">
                    <a:pos x="connsiteX0" y="connsiteY0"/>
                  </a:cxn>
                  <a:cxn ang="0">
                    <a:pos x="connsiteX1" y="connsiteY1"/>
                  </a:cxn>
                  <a:cxn ang="0">
                    <a:pos x="connsiteX2" y="connsiteY2"/>
                  </a:cxn>
                </a:cxnLst>
                <a:rect l="l" t="t" r="r" b="b"/>
                <a:pathLst>
                  <a:path w="111918" h="85725">
                    <a:moveTo>
                      <a:pt x="0" y="85725"/>
                    </a:moveTo>
                    <a:lnTo>
                      <a:pt x="0" y="0"/>
                    </a:lnTo>
                    <a:lnTo>
                      <a:pt x="111918" y="0"/>
                    </a:lnTo>
                  </a:path>
                </a:pathLst>
              </a:custGeom>
              <a:noFill/>
              <a:ln w="127" cap="flat" cmpd="sng" algn="ctr">
                <a:solidFill>
                  <a:sysClr val="windowText" lastClr="000000">
                    <a:lumMod val="50000"/>
                    <a:lumOff val="50000"/>
                  </a:sysClr>
                </a:solidFill>
                <a:prstDash val="solid"/>
                <a:headEnd type="oval" w="sm" len="sm"/>
                <a:tailEnd type="none" w="sm" len="sm"/>
              </a:ln>
              <a:effectLst/>
            </p:spPr>
            <p:txBody>
              <a:bodyPr anchor="ctr"/>
              <a:lstStyle/>
              <a:p>
                <a:pPr algn="ctr">
                  <a:defRPr/>
                </a:pPr>
                <a:endParaRPr lang="en-IN" sz="800" kern="0" dirty="0">
                  <a:latin typeface="Trebuchet MS" panose="020B0603020202020204" pitchFamily="34" charset="0"/>
                </a:endParaRPr>
              </a:p>
            </p:txBody>
          </p:sp>
          <p:sp>
            <p:nvSpPr>
              <p:cNvPr id="454" name="Freeform 453"/>
              <p:cNvSpPr/>
              <p:nvPr/>
            </p:nvSpPr>
            <p:spPr bwMode="auto">
              <a:xfrm rot="5400000" flipH="1" flipV="1">
                <a:off x="1677771" y="2044216"/>
                <a:ext cx="675795" cy="612577"/>
              </a:xfrm>
              <a:custGeom>
                <a:avLst/>
                <a:gdLst>
                  <a:gd name="connsiteX0" fmla="*/ 0 w 739775"/>
                  <a:gd name="connsiteY0" fmla="*/ 142875 h 142875"/>
                  <a:gd name="connsiteX1" fmla="*/ 0 w 739775"/>
                  <a:gd name="connsiteY1" fmla="*/ 0 h 142875"/>
                  <a:gd name="connsiteX2" fmla="*/ 739775 w 739775"/>
                  <a:gd name="connsiteY2" fmla="*/ 0 h 142875"/>
                </a:gdLst>
                <a:ahLst/>
                <a:cxnLst>
                  <a:cxn ang="0">
                    <a:pos x="connsiteX0" y="connsiteY0"/>
                  </a:cxn>
                  <a:cxn ang="0">
                    <a:pos x="connsiteX1" y="connsiteY1"/>
                  </a:cxn>
                  <a:cxn ang="0">
                    <a:pos x="connsiteX2" y="connsiteY2"/>
                  </a:cxn>
                </a:cxnLst>
                <a:rect l="l" t="t" r="r" b="b"/>
                <a:pathLst>
                  <a:path w="739775" h="142875">
                    <a:moveTo>
                      <a:pt x="0" y="142875"/>
                    </a:moveTo>
                    <a:lnTo>
                      <a:pt x="0" y="0"/>
                    </a:lnTo>
                    <a:lnTo>
                      <a:pt x="739775" y="0"/>
                    </a:lnTo>
                  </a:path>
                </a:pathLst>
              </a:custGeom>
              <a:noFill/>
              <a:ln w="127" cap="flat" cmpd="sng" algn="ctr">
                <a:solidFill>
                  <a:sysClr val="windowText" lastClr="000000">
                    <a:lumMod val="50000"/>
                    <a:lumOff val="50000"/>
                  </a:sysClr>
                </a:solidFill>
                <a:prstDash val="solid"/>
                <a:headEnd type="none" w="med" len="med"/>
                <a:tailEnd type="oval" w="sm" len="sm"/>
              </a:ln>
              <a:effectLst/>
            </p:spPr>
            <p:txBody>
              <a:bodyPr anchor="ctr"/>
              <a:lstStyle/>
              <a:p>
                <a:pPr algn="ctr">
                  <a:defRPr/>
                </a:pPr>
                <a:endParaRPr lang="en-IN" sz="800" kern="0" dirty="0">
                  <a:latin typeface="Trebuchet MS" panose="020B0603020202020204" pitchFamily="34" charset="0"/>
                </a:endParaRPr>
              </a:p>
            </p:txBody>
          </p:sp>
          <p:sp>
            <p:nvSpPr>
              <p:cNvPr id="455" name="Freeform 454"/>
              <p:cNvSpPr/>
              <p:nvPr/>
            </p:nvSpPr>
            <p:spPr bwMode="auto">
              <a:xfrm rot="10800000" flipV="1">
                <a:off x="2081772" y="4558479"/>
                <a:ext cx="510561" cy="425450"/>
              </a:xfrm>
              <a:custGeom>
                <a:avLst/>
                <a:gdLst>
                  <a:gd name="connsiteX0" fmla="*/ 0 w 739775"/>
                  <a:gd name="connsiteY0" fmla="*/ 142875 h 142875"/>
                  <a:gd name="connsiteX1" fmla="*/ 0 w 739775"/>
                  <a:gd name="connsiteY1" fmla="*/ 0 h 142875"/>
                  <a:gd name="connsiteX2" fmla="*/ 739775 w 739775"/>
                  <a:gd name="connsiteY2" fmla="*/ 0 h 142875"/>
                </a:gdLst>
                <a:ahLst/>
                <a:cxnLst>
                  <a:cxn ang="0">
                    <a:pos x="connsiteX0" y="connsiteY0"/>
                  </a:cxn>
                  <a:cxn ang="0">
                    <a:pos x="connsiteX1" y="connsiteY1"/>
                  </a:cxn>
                  <a:cxn ang="0">
                    <a:pos x="connsiteX2" y="connsiteY2"/>
                  </a:cxn>
                </a:cxnLst>
                <a:rect l="l" t="t" r="r" b="b"/>
                <a:pathLst>
                  <a:path w="739775" h="142875">
                    <a:moveTo>
                      <a:pt x="0" y="142875"/>
                    </a:moveTo>
                    <a:lnTo>
                      <a:pt x="0" y="0"/>
                    </a:lnTo>
                    <a:lnTo>
                      <a:pt x="739775" y="0"/>
                    </a:lnTo>
                  </a:path>
                </a:pathLst>
              </a:custGeom>
              <a:noFill/>
              <a:ln w="127" cap="flat" cmpd="sng" algn="ctr">
                <a:solidFill>
                  <a:sysClr val="windowText" lastClr="000000">
                    <a:lumMod val="50000"/>
                    <a:lumOff val="50000"/>
                  </a:sysClr>
                </a:solidFill>
                <a:prstDash val="solid"/>
                <a:headEnd type="oval" w="sm" len="sm"/>
                <a:tailEnd type="none" w="sm" len="sm"/>
              </a:ln>
              <a:effectLst/>
            </p:spPr>
            <p:txBody>
              <a:bodyPr anchor="ctr"/>
              <a:lstStyle/>
              <a:p>
                <a:pPr algn="ctr">
                  <a:defRPr/>
                </a:pPr>
                <a:endParaRPr lang="en-IN" sz="800" kern="0" dirty="0">
                  <a:latin typeface="Trebuchet MS" panose="020B0603020202020204" pitchFamily="34" charset="0"/>
                </a:endParaRPr>
              </a:p>
            </p:txBody>
          </p:sp>
          <p:sp>
            <p:nvSpPr>
              <p:cNvPr id="456" name="Freeform 455"/>
              <p:cNvSpPr/>
              <p:nvPr/>
            </p:nvSpPr>
            <p:spPr bwMode="auto">
              <a:xfrm rot="16200000" flipV="1">
                <a:off x="2384164" y="4008930"/>
                <a:ext cx="128588" cy="733369"/>
              </a:xfrm>
              <a:custGeom>
                <a:avLst/>
                <a:gdLst>
                  <a:gd name="connsiteX0" fmla="*/ 0 w 111918"/>
                  <a:gd name="connsiteY0" fmla="*/ 85725 h 85725"/>
                  <a:gd name="connsiteX1" fmla="*/ 0 w 111918"/>
                  <a:gd name="connsiteY1" fmla="*/ 0 h 85725"/>
                  <a:gd name="connsiteX2" fmla="*/ 111918 w 111918"/>
                  <a:gd name="connsiteY2" fmla="*/ 0 h 85725"/>
                </a:gdLst>
                <a:ahLst/>
                <a:cxnLst>
                  <a:cxn ang="0">
                    <a:pos x="connsiteX0" y="connsiteY0"/>
                  </a:cxn>
                  <a:cxn ang="0">
                    <a:pos x="connsiteX1" y="connsiteY1"/>
                  </a:cxn>
                  <a:cxn ang="0">
                    <a:pos x="connsiteX2" y="connsiteY2"/>
                  </a:cxn>
                </a:cxnLst>
                <a:rect l="l" t="t" r="r" b="b"/>
                <a:pathLst>
                  <a:path w="111918" h="85725">
                    <a:moveTo>
                      <a:pt x="0" y="85725"/>
                    </a:moveTo>
                    <a:lnTo>
                      <a:pt x="0" y="0"/>
                    </a:lnTo>
                    <a:lnTo>
                      <a:pt x="111918" y="0"/>
                    </a:lnTo>
                  </a:path>
                </a:pathLst>
              </a:custGeom>
              <a:noFill/>
              <a:ln w="127" cap="flat" cmpd="sng" algn="ctr">
                <a:solidFill>
                  <a:sysClr val="windowText" lastClr="000000">
                    <a:lumMod val="50000"/>
                    <a:lumOff val="50000"/>
                  </a:sysClr>
                </a:solidFill>
                <a:prstDash val="solid"/>
                <a:headEnd type="none" w="sm" len="sm"/>
                <a:tailEnd type="oval" w="sm" len="sm"/>
              </a:ln>
              <a:effectLst/>
            </p:spPr>
            <p:txBody>
              <a:bodyPr anchor="ctr"/>
              <a:lstStyle/>
              <a:p>
                <a:pPr algn="ctr">
                  <a:defRPr/>
                </a:pPr>
                <a:endParaRPr lang="en-IN" sz="800" kern="0" dirty="0">
                  <a:latin typeface="Trebuchet MS" panose="020B0603020202020204" pitchFamily="34" charset="0"/>
                </a:endParaRPr>
              </a:p>
            </p:txBody>
          </p:sp>
          <p:sp>
            <p:nvSpPr>
              <p:cNvPr id="457" name="Freeform 456"/>
              <p:cNvSpPr/>
              <p:nvPr/>
            </p:nvSpPr>
            <p:spPr bwMode="auto">
              <a:xfrm rot="5400000" flipV="1">
                <a:off x="4129134" y="3683344"/>
                <a:ext cx="162843" cy="767191"/>
              </a:xfrm>
              <a:custGeom>
                <a:avLst/>
                <a:gdLst>
                  <a:gd name="connsiteX0" fmla="*/ 0 w 349250"/>
                  <a:gd name="connsiteY0" fmla="*/ 0 h 104775"/>
                  <a:gd name="connsiteX1" fmla="*/ 0 w 349250"/>
                  <a:gd name="connsiteY1" fmla="*/ 104775 h 104775"/>
                  <a:gd name="connsiteX2" fmla="*/ 349250 w 349250"/>
                  <a:gd name="connsiteY2" fmla="*/ 104775 h 104775"/>
                </a:gdLst>
                <a:ahLst/>
                <a:cxnLst>
                  <a:cxn ang="0">
                    <a:pos x="connsiteX0" y="connsiteY0"/>
                  </a:cxn>
                  <a:cxn ang="0">
                    <a:pos x="connsiteX1" y="connsiteY1"/>
                  </a:cxn>
                  <a:cxn ang="0">
                    <a:pos x="connsiteX2" y="connsiteY2"/>
                  </a:cxn>
                </a:cxnLst>
                <a:rect l="l" t="t" r="r" b="b"/>
                <a:pathLst>
                  <a:path w="349250" h="104775">
                    <a:moveTo>
                      <a:pt x="0" y="0"/>
                    </a:moveTo>
                    <a:lnTo>
                      <a:pt x="0" y="104775"/>
                    </a:lnTo>
                    <a:lnTo>
                      <a:pt x="349250" y="104775"/>
                    </a:lnTo>
                  </a:path>
                </a:pathLst>
              </a:custGeom>
              <a:noFill/>
              <a:ln w="127" cap="flat" cmpd="sng" algn="ctr">
                <a:solidFill>
                  <a:sysClr val="windowText" lastClr="000000">
                    <a:lumMod val="50000"/>
                    <a:lumOff val="50000"/>
                  </a:sysClr>
                </a:solidFill>
                <a:prstDash val="solid"/>
                <a:headEnd type="none" w="med" len="med"/>
                <a:tailEnd type="oval" w="sm" len="sm"/>
              </a:ln>
              <a:effectLst/>
            </p:spPr>
            <p:txBody>
              <a:bodyPr anchor="ctr"/>
              <a:lstStyle/>
              <a:p>
                <a:pPr algn="ctr">
                  <a:defRPr/>
                </a:pPr>
                <a:endParaRPr lang="en-IN" sz="800" kern="0" dirty="0">
                  <a:latin typeface="Trebuchet MS" panose="020B0603020202020204" pitchFamily="34" charset="0"/>
                </a:endParaRPr>
              </a:p>
            </p:txBody>
          </p:sp>
          <p:sp>
            <p:nvSpPr>
              <p:cNvPr id="458" name="Freeform 457"/>
              <p:cNvSpPr/>
              <p:nvPr/>
            </p:nvSpPr>
            <p:spPr bwMode="auto">
              <a:xfrm>
                <a:off x="5080425" y="3383580"/>
                <a:ext cx="601393" cy="453346"/>
              </a:xfrm>
              <a:custGeom>
                <a:avLst/>
                <a:gdLst>
                  <a:gd name="connsiteX0" fmla="*/ 0 w 739775"/>
                  <a:gd name="connsiteY0" fmla="*/ 142875 h 142875"/>
                  <a:gd name="connsiteX1" fmla="*/ 0 w 739775"/>
                  <a:gd name="connsiteY1" fmla="*/ 0 h 142875"/>
                  <a:gd name="connsiteX2" fmla="*/ 739775 w 739775"/>
                  <a:gd name="connsiteY2" fmla="*/ 0 h 142875"/>
                </a:gdLst>
                <a:ahLst/>
                <a:cxnLst>
                  <a:cxn ang="0">
                    <a:pos x="connsiteX0" y="connsiteY0"/>
                  </a:cxn>
                  <a:cxn ang="0">
                    <a:pos x="connsiteX1" y="connsiteY1"/>
                  </a:cxn>
                  <a:cxn ang="0">
                    <a:pos x="connsiteX2" y="connsiteY2"/>
                  </a:cxn>
                </a:cxnLst>
                <a:rect l="l" t="t" r="r" b="b"/>
                <a:pathLst>
                  <a:path w="739775" h="142875">
                    <a:moveTo>
                      <a:pt x="0" y="142875"/>
                    </a:moveTo>
                    <a:lnTo>
                      <a:pt x="0" y="0"/>
                    </a:lnTo>
                    <a:lnTo>
                      <a:pt x="739775" y="0"/>
                    </a:lnTo>
                  </a:path>
                </a:pathLst>
              </a:custGeom>
              <a:noFill/>
              <a:ln w="127" cap="flat" cmpd="sng" algn="ctr">
                <a:solidFill>
                  <a:sysClr val="windowText" lastClr="000000">
                    <a:lumMod val="50000"/>
                    <a:lumOff val="50000"/>
                  </a:sysClr>
                </a:solidFill>
                <a:prstDash val="solid"/>
                <a:headEnd type="oval" w="sm" len="sm"/>
                <a:tailEnd type="none" w="sm" len="sm"/>
              </a:ln>
              <a:effectLst/>
            </p:spPr>
            <p:txBody>
              <a:bodyPr anchor="ctr"/>
              <a:lstStyle/>
              <a:p>
                <a:pPr algn="ctr">
                  <a:defRPr/>
                </a:pPr>
                <a:endParaRPr lang="en-IN" sz="800" kern="0" dirty="0">
                  <a:latin typeface="Trebuchet MS" panose="020B0603020202020204" pitchFamily="34" charset="0"/>
                </a:endParaRPr>
              </a:p>
            </p:txBody>
          </p:sp>
          <p:sp>
            <p:nvSpPr>
              <p:cNvPr id="459" name="Freeform 458"/>
              <p:cNvSpPr/>
              <p:nvPr/>
            </p:nvSpPr>
            <p:spPr bwMode="auto">
              <a:xfrm rot="5400000" flipV="1">
                <a:off x="4442480" y="3655587"/>
                <a:ext cx="51146" cy="1315971"/>
              </a:xfrm>
              <a:custGeom>
                <a:avLst/>
                <a:gdLst>
                  <a:gd name="connsiteX0" fmla="*/ 0 w 349250"/>
                  <a:gd name="connsiteY0" fmla="*/ 0 h 104775"/>
                  <a:gd name="connsiteX1" fmla="*/ 0 w 349250"/>
                  <a:gd name="connsiteY1" fmla="*/ 104775 h 104775"/>
                  <a:gd name="connsiteX2" fmla="*/ 349250 w 349250"/>
                  <a:gd name="connsiteY2" fmla="*/ 104775 h 104775"/>
                </a:gdLst>
                <a:ahLst/>
                <a:cxnLst>
                  <a:cxn ang="0">
                    <a:pos x="connsiteX0" y="connsiteY0"/>
                  </a:cxn>
                  <a:cxn ang="0">
                    <a:pos x="connsiteX1" y="connsiteY1"/>
                  </a:cxn>
                  <a:cxn ang="0">
                    <a:pos x="connsiteX2" y="connsiteY2"/>
                  </a:cxn>
                </a:cxnLst>
                <a:rect l="l" t="t" r="r" b="b"/>
                <a:pathLst>
                  <a:path w="349250" h="104775">
                    <a:moveTo>
                      <a:pt x="0" y="0"/>
                    </a:moveTo>
                    <a:lnTo>
                      <a:pt x="0" y="104775"/>
                    </a:lnTo>
                    <a:lnTo>
                      <a:pt x="349250" y="104775"/>
                    </a:lnTo>
                  </a:path>
                </a:pathLst>
              </a:custGeom>
              <a:noFill/>
              <a:ln w="127" cap="flat" cmpd="sng" algn="ctr">
                <a:solidFill>
                  <a:sysClr val="windowText" lastClr="000000">
                    <a:lumMod val="50000"/>
                    <a:lumOff val="50000"/>
                  </a:sysClr>
                </a:solidFill>
                <a:prstDash val="solid"/>
                <a:headEnd type="none" w="med" len="med"/>
                <a:tailEnd type="oval" w="sm" len="sm"/>
              </a:ln>
              <a:effectLst/>
            </p:spPr>
            <p:txBody>
              <a:bodyPr anchor="ctr"/>
              <a:lstStyle/>
              <a:p>
                <a:pPr algn="ctr">
                  <a:defRPr/>
                </a:pPr>
                <a:endParaRPr lang="en-IN" sz="800" kern="0" dirty="0">
                  <a:latin typeface="Trebuchet MS" panose="020B0603020202020204" pitchFamily="34" charset="0"/>
                </a:endParaRPr>
              </a:p>
            </p:txBody>
          </p:sp>
          <p:sp>
            <p:nvSpPr>
              <p:cNvPr id="460" name="Freeform 459"/>
              <p:cNvSpPr/>
              <p:nvPr/>
            </p:nvSpPr>
            <p:spPr bwMode="auto">
              <a:xfrm rot="5400000" flipV="1">
                <a:off x="4513912" y="3709991"/>
                <a:ext cx="207289" cy="1165622"/>
              </a:xfrm>
              <a:custGeom>
                <a:avLst/>
                <a:gdLst>
                  <a:gd name="connsiteX0" fmla="*/ 0 w 349250"/>
                  <a:gd name="connsiteY0" fmla="*/ 0 h 104775"/>
                  <a:gd name="connsiteX1" fmla="*/ 0 w 349250"/>
                  <a:gd name="connsiteY1" fmla="*/ 104775 h 104775"/>
                  <a:gd name="connsiteX2" fmla="*/ 349250 w 349250"/>
                  <a:gd name="connsiteY2" fmla="*/ 104775 h 104775"/>
                </a:gdLst>
                <a:ahLst/>
                <a:cxnLst>
                  <a:cxn ang="0">
                    <a:pos x="connsiteX0" y="connsiteY0"/>
                  </a:cxn>
                  <a:cxn ang="0">
                    <a:pos x="connsiteX1" y="connsiteY1"/>
                  </a:cxn>
                  <a:cxn ang="0">
                    <a:pos x="connsiteX2" y="connsiteY2"/>
                  </a:cxn>
                </a:cxnLst>
                <a:rect l="l" t="t" r="r" b="b"/>
                <a:pathLst>
                  <a:path w="349250" h="104775">
                    <a:moveTo>
                      <a:pt x="0" y="0"/>
                    </a:moveTo>
                    <a:lnTo>
                      <a:pt x="0" y="104775"/>
                    </a:lnTo>
                    <a:lnTo>
                      <a:pt x="349250" y="104775"/>
                    </a:lnTo>
                  </a:path>
                </a:pathLst>
              </a:custGeom>
              <a:noFill/>
              <a:ln w="127" cap="flat" cmpd="sng" algn="ctr">
                <a:solidFill>
                  <a:sysClr val="windowText" lastClr="000000">
                    <a:lumMod val="50000"/>
                    <a:lumOff val="50000"/>
                  </a:sysClr>
                </a:solidFill>
                <a:prstDash val="solid"/>
                <a:headEnd type="none" w="med" len="med"/>
                <a:tailEnd type="oval" w="sm" len="sm"/>
              </a:ln>
              <a:effectLst/>
            </p:spPr>
            <p:txBody>
              <a:bodyPr anchor="ctr"/>
              <a:lstStyle/>
              <a:p>
                <a:pPr algn="ctr">
                  <a:defRPr/>
                </a:pPr>
                <a:endParaRPr lang="en-IN" sz="800" kern="0" dirty="0">
                  <a:latin typeface="Trebuchet MS" panose="020B0603020202020204" pitchFamily="34" charset="0"/>
                </a:endParaRPr>
              </a:p>
            </p:txBody>
          </p:sp>
          <p:sp>
            <p:nvSpPr>
              <p:cNvPr id="461" name="Freeform 460"/>
              <p:cNvSpPr/>
              <p:nvPr/>
            </p:nvSpPr>
            <p:spPr bwMode="auto">
              <a:xfrm rot="5400000" flipH="1" flipV="1">
                <a:off x="4354131" y="4386770"/>
                <a:ext cx="91006" cy="1054128"/>
              </a:xfrm>
              <a:custGeom>
                <a:avLst/>
                <a:gdLst>
                  <a:gd name="connsiteX0" fmla="*/ 0 w 349250"/>
                  <a:gd name="connsiteY0" fmla="*/ 0 h 104775"/>
                  <a:gd name="connsiteX1" fmla="*/ 0 w 349250"/>
                  <a:gd name="connsiteY1" fmla="*/ 104775 h 104775"/>
                  <a:gd name="connsiteX2" fmla="*/ 349250 w 349250"/>
                  <a:gd name="connsiteY2" fmla="*/ 104775 h 104775"/>
                </a:gdLst>
                <a:ahLst/>
                <a:cxnLst>
                  <a:cxn ang="0">
                    <a:pos x="connsiteX0" y="connsiteY0"/>
                  </a:cxn>
                  <a:cxn ang="0">
                    <a:pos x="connsiteX1" y="connsiteY1"/>
                  </a:cxn>
                  <a:cxn ang="0">
                    <a:pos x="connsiteX2" y="connsiteY2"/>
                  </a:cxn>
                </a:cxnLst>
                <a:rect l="l" t="t" r="r" b="b"/>
                <a:pathLst>
                  <a:path w="349250" h="104775">
                    <a:moveTo>
                      <a:pt x="0" y="0"/>
                    </a:moveTo>
                    <a:lnTo>
                      <a:pt x="0" y="104775"/>
                    </a:lnTo>
                    <a:lnTo>
                      <a:pt x="349250" y="104775"/>
                    </a:lnTo>
                  </a:path>
                </a:pathLst>
              </a:custGeom>
              <a:noFill/>
              <a:ln w="127" cap="flat" cmpd="sng" algn="ctr">
                <a:solidFill>
                  <a:sysClr val="windowText" lastClr="000000">
                    <a:lumMod val="50000"/>
                    <a:lumOff val="50000"/>
                  </a:sysClr>
                </a:solidFill>
                <a:prstDash val="solid"/>
                <a:headEnd type="none" w="med" len="med"/>
                <a:tailEnd type="oval" w="sm" len="sm"/>
              </a:ln>
              <a:effectLst/>
            </p:spPr>
            <p:txBody>
              <a:bodyPr anchor="ctr"/>
              <a:lstStyle/>
              <a:p>
                <a:pPr algn="ctr">
                  <a:defRPr/>
                </a:pPr>
                <a:endParaRPr lang="en-IN" sz="800" kern="0" dirty="0">
                  <a:latin typeface="Trebuchet MS" panose="020B0603020202020204" pitchFamily="34" charset="0"/>
                </a:endParaRPr>
              </a:p>
            </p:txBody>
          </p:sp>
          <p:sp>
            <p:nvSpPr>
              <p:cNvPr id="462" name="Freeform 461"/>
              <p:cNvSpPr/>
              <p:nvPr/>
            </p:nvSpPr>
            <p:spPr bwMode="auto">
              <a:xfrm rot="5400000" flipH="1" flipV="1">
                <a:off x="4436051" y="4237575"/>
                <a:ext cx="80894" cy="1092981"/>
              </a:xfrm>
              <a:custGeom>
                <a:avLst/>
                <a:gdLst>
                  <a:gd name="connsiteX0" fmla="*/ 0 w 349250"/>
                  <a:gd name="connsiteY0" fmla="*/ 0 h 104775"/>
                  <a:gd name="connsiteX1" fmla="*/ 0 w 349250"/>
                  <a:gd name="connsiteY1" fmla="*/ 104775 h 104775"/>
                  <a:gd name="connsiteX2" fmla="*/ 349250 w 349250"/>
                  <a:gd name="connsiteY2" fmla="*/ 104775 h 104775"/>
                </a:gdLst>
                <a:ahLst/>
                <a:cxnLst>
                  <a:cxn ang="0">
                    <a:pos x="connsiteX0" y="connsiteY0"/>
                  </a:cxn>
                  <a:cxn ang="0">
                    <a:pos x="connsiteX1" y="connsiteY1"/>
                  </a:cxn>
                  <a:cxn ang="0">
                    <a:pos x="connsiteX2" y="connsiteY2"/>
                  </a:cxn>
                </a:cxnLst>
                <a:rect l="l" t="t" r="r" b="b"/>
                <a:pathLst>
                  <a:path w="349250" h="104775">
                    <a:moveTo>
                      <a:pt x="0" y="0"/>
                    </a:moveTo>
                    <a:lnTo>
                      <a:pt x="0" y="104775"/>
                    </a:lnTo>
                    <a:lnTo>
                      <a:pt x="349250" y="104775"/>
                    </a:lnTo>
                  </a:path>
                </a:pathLst>
              </a:custGeom>
              <a:noFill/>
              <a:ln w="127" cap="flat" cmpd="sng" algn="ctr">
                <a:solidFill>
                  <a:sysClr val="windowText" lastClr="000000">
                    <a:lumMod val="50000"/>
                    <a:lumOff val="50000"/>
                  </a:sysClr>
                </a:solidFill>
                <a:prstDash val="solid"/>
                <a:headEnd type="none" w="med" len="med"/>
                <a:tailEnd type="oval" w="sm" len="sm"/>
              </a:ln>
              <a:effectLst/>
            </p:spPr>
            <p:txBody>
              <a:bodyPr anchor="ctr"/>
              <a:lstStyle/>
              <a:p>
                <a:pPr algn="ctr">
                  <a:defRPr/>
                </a:pPr>
                <a:endParaRPr lang="en-IN" sz="800" kern="0" dirty="0">
                  <a:latin typeface="Trebuchet MS" panose="020B0603020202020204" pitchFamily="34" charset="0"/>
                </a:endParaRPr>
              </a:p>
            </p:txBody>
          </p:sp>
          <p:sp>
            <p:nvSpPr>
              <p:cNvPr id="463" name="Freeform 462"/>
              <p:cNvSpPr/>
              <p:nvPr/>
            </p:nvSpPr>
            <p:spPr bwMode="auto">
              <a:xfrm rot="5400000" flipH="1" flipV="1">
                <a:off x="4324406" y="3890572"/>
                <a:ext cx="45719" cy="1040613"/>
              </a:xfrm>
              <a:custGeom>
                <a:avLst/>
                <a:gdLst>
                  <a:gd name="connsiteX0" fmla="*/ 0 w 349250"/>
                  <a:gd name="connsiteY0" fmla="*/ 0 h 104775"/>
                  <a:gd name="connsiteX1" fmla="*/ 0 w 349250"/>
                  <a:gd name="connsiteY1" fmla="*/ 104775 h 104775"/>
                  <a:gd name="connsiteX2" fmla="*/ 349250 w 349250"/>
                  <a:gd name="connsiteY2" fmla="*/ 104775 h 104775"/>
                </a:gdLst>
                <a:ahLst/>
                <a:cxnLst>
                  <a:cxn ang="0">
                    <a:pos x="connsiteX0" y="connsiteY0"/>
                  </a:cxn>
                  <a:cxn ang="0">
                    <a:pos x="connsiteX1" y="connsiteY1"/>
                  </a:cxn>
                  <a:cxn ang="0">
                    <a:pos x="connsiteX2" y="connsiteY2"/>
                  </a:cxn>
                </a:cxnLst>
                <a:rect l="l" t="t" r="r" b="b"/>
                <a:pathLst>
                  <a:path w="349250" h="104775">
                    <a:moveTo>
                      <a:pt x="0" y="0"/>
                    </a:moveTo>
                    <a:lnTo>
                      <a:pt x="0" y="104775"/>
                    </a:lnTo>
                    <a:lnTo>
                      <a:pt x="349250" y="104775"/>
                    </a:lnTo>
                  </a:path>
                </a:pathLst>
              </a:custGeom>
              <a:noFill/>
              <a:ln w="127" cap="flat" cmpd="sng" algn="ctr">
                <a:solidFill>
                  <a:sysClr val="windowText" lastClr="000000">
                    <a:lumMod val="50000"/>
                    <a:lumOff val="50000"/>
                  </a:sysClr>
                </a:solidFill>
                <a:prstDash val="solid"/>
                <a:headEnd type="none" w="med" len="med"/>
                <a:tailEnd type="oval" w="sm" len="sm"/>
              </a:ln>
              <a:effectLst/>
            </p:spPr>
            <p:txBody>
              <a:bodyPr anchor="ctr"/>
              <a:lstStyle/>
              <a:p>
                <a:pPr algn="ctr">
                  <a:defRPr/>
                </a:pPr>
                <a:endParaRPr lang="en-IN" sz="800" kern="0" dirty="0">
                  <a:latin typeface="Trebuchet MS" panose="020B0603020202020204" pitchFamily="34" charset="0"/>
                </a:endParaRPr>
              </a:p>
            </p:txBody>
          </p:sp>
          <p:sp>
            <p:nvSpPr>
              <p:cNvPr id="464" name="Freeform 463"/>
              <p:cNvSpPr/>
              <p:nvPr/>
            </p:nvSpPr>
            <p:spPr bwMode="auto">
              <a:xfrm>
                <a:off x="5242599" y="3599299"/>
                <a:ext cx="439220" cy="48873"/>
              </a:xfrm>
              <a:custGeom>
                <a:avLst/>
                <a:gdLst>
                  <a:gd name="connsiteX0" fmla="*/ 0 w 739775"/>
                  <a:gd name="connsiteY0" fmla="*/ 142875 h 142875"/>
                  <a:gd name="connsiteX1" fmla="*/ 0 w 739775"/>
                  <a:gd name="connsiteY1" fmla="*/ 0 h 142875"/>
                  <a:gd name="connsiteX2" fmla="*/ 739775 w 739775"/>
                  <a:gd name="connsiteY2" fmla="*/ 0 h 142875"/>
                </a:gdLst>
                <a:ahLst/>
                <a:cxnLst>
                  <a:cxn ang="0">
                    <a:pos x="connsiteX0" y="connsiteY0"/>
                  </a:cxn>
                  <a:cxn ang="0">
                    <a:pos x="connsiteX1" y="connsiteY1"/>
                  </a:cxn>
                  <a:cxn ang="0">
                    <a:pos x="connsiteX2" y="connsiteY2"/>
                  </a:cxn>
                </a:cxnLst>
                <a:rect l="l" t="t" r="r" b="b"/>
                <a:pathLst>
                  <a:path w="739775" h="142875">
                    <a:moveTo>
                      <a:pt x="0" y="142875"/>
                    </a:moveTo>
                    <a:lnTo>
                      <a:pt x="0" y="0"/>
                    </a:lnTo>
                    <a:lnTo>
                      <a:pt x="739775" y="0"/>
                    </a:lnTo>
                  </a:path>
                </a:pathLst>
              </a:custGeom>
              <a:noFill/>
              <a:ln w="127" cap="flat" cmpd="sng" algn="ctr">
                <a:solidFill>
                  <a:sysClr val="windowText" lastClr="000000">
                    <a:lumMod val="50000"/>
                    <a:lumOff val="50000"/>
                  </a:sysClr>
                </a:solidFill>
                <a:prstDash val="solid"/>
                <a:headEnd type="oval" w="sm" len="sm"/>
                <a:tailEnd type="none" w="sm" len="sm"/>
              </a:ln>
              <a:effectLst/>
            </p:spPr>
            <p:txBody>
              <a:bodyPr anchor="ctr"/>
              <a:lstStyle/>
              <a:p>
                <a:pPr algn="ctr">
                  <a:defRPr/>
                </a:pPr>
                <a:endParaRPr lang="en-IN" sz="800" kern="0" dirty="0">
                  <a:latin typeface="Trebuchet MS" panose="020B0603020202020204" pitchFamily="34" charset="0"/>
                </a:endParaRPr>
              </a:p>
            </p:txBody>
          </p:sp>
          <p:sp>
            <p:nvSpPr>
              <p:cNvPr id="465" name="Freeform 464"/>
              <p:cNvSpPr/>
              <p:nvPr/>
            </p:nvSpPr>
            <p:spPr bwMode="auto">
              <a:xfrm>
                <a:off x="5154755" y="3501551"/>
                <a:ext cx="530443" cy="535926"/>
              </a:xfrm>
              <a:custGeom>
                <a:avLst/>
                <a:gdLst>
                  <a:gd name="connsiteX0" fmla="*/ 0 w 739775"/>
                  <a:gd name="connsiteY0" fmla="*/ 142875 h 142875"/>
                  <a:gd name="connsiteX1" fmla="*/ 0 w 739775"/>
                  <a:gd name="connsiteY1" fmla="*/ 0 h 142875"/>
                  <a:gd name="connsiteX2" fmla="*/ 739775 w 739775"/>
                  <a:gd name="connsiteY2" fmla="*/ 0 h 142875"/>
                </a:gdLst>
                <a:ahLst/>
                <a:cxnLst>
                  <a:cxn ang="0">
                    <a:pos x="connsiteX0" y="connsiteY0"/>
                  </a:cxn>
                  <a:cxn ang="0">
                    <a:pos x="connsiteX1" y="connsiteY1"/>
                  </a:cxn>
                  <a:cxn ang="0">
                    <a:pos x="connsiteX2" y="connsiteY2"/>
                  </a:cxn>
                </a:cxnLst>
                <a:rect l="l" t="t" r="r" b="b"/>
                <a:pathLst>
                  <a:path w="739775" h="142875">
                    <a:moveTo>
                      <a:pt x="0" y="142875"/>
                    </a:moveTo>
                    <a:lnTo>
                      <a:pt x="0" y="0"/>
                    </a:lnTo>
                    <a:lnTo>
                      <a:pt x="739775" y="0"/>
                    </a:lnTo>
                  </a:path>
                </a:pathLst>
              </a:custGeom>
              <a:noFill/>
              <a:ln w="127" cap="flat" cmpd="sng" algn="ctr">
                <a:solidFill>
                  <a:sysClr val="windowText" lastClr="000000">
                    <a:lumMod val="50000"/>
                    <a:lumOff val="50000"/>
                  </a:sysClr>
                </a:solidFill>
                <a:prstDash val="solid"/>
                <a:headEnd type="oval" w="sm" len="sm"/>
                <a:tailEnd type="none" w="sm" len="sm"/>
              </a:ln>
              <a:effectLst/>
            </p:spPr>
            <p:txBody>
              <a:bodyPr anchor="ctr"/>
              <a:lstStyle/>
              <a:p>
                <a:pPr algn="ctr">
                  <a:defRPr/>
                </a:pPr>
                <a:endParaRPr lang="en-IN" sz="800" kern="0" dirty="0">
                  <a:latin typeface="Trebuchet MS" panose="020B0603020202020204" pitchFamily="34" charset="0"/>
                </a:endParaRPr>
              </a:p>
            </p:txBody>
          </p:sp>
          <p:sp>
            <p:nvSpPr>
              <p:cNvPr id="466" name="Freeform 465"/>
              <p:cNvSpPr/>
              <p:nvPr/>
            </p:nvSpPr>
            <p:spPr bwMode="auto">
              <a:xfrm rot="16200000" flipH="1" flipV="1">
                <a:off x="4003688" y="3076911"/>
                <a:ext cx="165160" cy="663897"/>
              </a:xfrm>
              <a:custGeom>
                <a:avLst/>
                <a:gdLst>
                  <a:gd name="connsiteX0" fmla="*/ 0 w 111918"/>
                  <a:gd name="connsiteY0" fmla="*/ 85725 h 85725"/>
                  <a:gd name="connsiteX1" fmla="*/ 0 w 111918"/>
                  <a:gd name="connsiteY1" fmla="*/ 0 h 85725"/>
                  <a:gd name="connsiteX2" fmla="*/ 111918 w 111918"/>
                  <a:gd name="connsiteY2" fmla="*/ 0 h 85725"/>
                </a:gdLst>
                <a:ahLst/>
                <a:cxnLst>
                  <a:cxn ang="0">
                    <a:pos x="connsiteX0" y="connsiteY0"/>
                  </a:cxn>
                  <a:cxn ang="0">
                    <a:pos x="connsiteX1" y="connsiteY1"/>
                  </a:cxn>
                  <a:cxn ang="0">
                    <a:pos x="connsiteX2" y="connsiteY2"/>
                  </a:cxn>
                </a:cxnLst>
                <a:rect l="l" t="t" r="r" b="b"/>
                <a:pathLst>
                  <a:path w="111918" h="85725">
                    <a:moveTo>
                      <a:pt x="0" y="85725"/>
                    </a:moveTo>
                    <a:lnTo>
                      <a:pt x="0" y="0"/>
                    </a:lnTo>
                    <a:lnTo>
                      <a:pt x="111918" y="0"/>
                    </a:lnTo>
                  </a:path>
                </a:pathLst>
              </a:custGeom>
              <a:noFill/>
              <a:ln w="127" cap="flat" cmpd="sng" algn="ctr">
                <a:solidFill>
                  <a:sysClr val="windowText" lastClr="000000">
                    <a:lumMod val="50000"/>
                    <a:lumOff val="50000"/>
                  </a:sysClr>
                </a:solidFill>
                <a:prstDash val="solid"/>
                <a:headEnd type="none" w="sm" len="sm"/>
                <a:tailEnd type="oval" w="sm" len="sm"/>
              </a:ln>
              <a:effectLst/>
            </p:spPr>
            <p:txBody>
              <a:bodyPr anchor="ctr"/>
              <a:lstStyle/>
              <a:p>
                <a:pPr algn="ctr">
                  <a:defRPr/>
                </a:pPr>
                <a:endParaRPr lang="en-IN" sz="800" kern="0" dirty="0">
                  <a:latin typeface="Trebuchet MS" panose="020B0603020202020204" pitchFamily="34" charset="0"/>
                </a:endParaRPr>
              </a:p>
            </p:txBody>
          </p:sp>
          <p:sp>
            <p:nvSpPr>
              <p:cNvPr id="467" name="Freeform 466"/>
              <p:cNvSpPr/>
              <p:nvPr/>
            </p:nvSpPr>
            <p:spPr bwMode="auto">
              <a:xfrm>
                <a:off x="3703640" y="3509977"/>
                <a:ext cx="467938" cy="138195"/>
              </a:xfrm>
              <a:custGeom>
                <a:avLst/>
                <a:gdLst>
                  <a:gd name="connsiteX0" fmla="*/ 0 w 473869"/>
                  <a:gd name="connsiteY0" fmla="*/ 0 h 128588"/>
                  <a:gd name="connsiteX1" fmla="*/ 473869 w 473869"/>
                  <a:gd name="connsiteY1" fmla="*/ 0 h 128588"/>
                  <a:gd name="connsiteX2" fmla="*/ 473869 w 473869"/>
                  <a:gd name="connsiteY2" fmla="*/ 128588 h 128588"/>
                </a:gdLst>
                <a:ahLst/>
                <a:cxnLst>
                  <a:cxn ang="0">
                    <a:pos x="connsiteX0" y="connsiteY0"/>
                  </a:cxn>
                  <a:cxn ang="0">
                    <a:pos x="connsiteX1" y="connsiteY1"/>
                  </a:cxn>
                  <a:cxn ang="0">
                    <a:pos x="connsiteX2" y="connsiteY2"/>
                  </a:cxn>
                </a:cxnLst>
                <a:rect l="l" t="t" r="r" b="b"/>
                <a:pathLst>
                  <a:path w="473869" h="128588">
                    <a:moveTo>
                      <a:pt x="0" y="0"/>
                    </a:moveTo>
                    <a:lnTo>
                      <a:pt x="473869" y="0"/>
                    </a:lnTo>
                    <a:lnTo>
                      <a:pt x="473869" y="128588"/>
                    </a:lnTo>
                  </a:path>
                </a:pathLst>
              </a:custGeom>
              <a:noFill/>
              <a:ln w="127" cap="flat" cmpd="sng" algn="ctr">
                <a:solidFill>
                  <a:sysClr val="windowText" lastClr="000000">
                    <a:lumMod val="50000"/>
                    <a:lumOff val="50000"/>
                  </a:sysClr>
                </a:solidFill>
                <a:prstDash val="solid"/>
                <a:headEnd type="none" w="med" len="med"/>
                <a:tailEnd type="oval" w="sm" len="sm"/>
              </a:ln>
              <a:effectLst/>
            </p:spPr>
            <p:txBody>
              <a:bodyPr anchor="ctr"/>
              <a:lstStyle/>
              <a:p>
                <a:pPr algn="ctr">
                  <a:defRPr/>
                </a:pPr>
                <a:endParaRPr lang="en-IN" sz="800" kern="0" dirty="0">
                  <a:latin typeface="Trebuchet MS" panose="020B0603020202020204" pitchFamily="34" charset="0"/>
                </a:endParaRPr>
              </a:p>
            </p:txBody>
          </p:sp>
          <p:sp>
            <p:nvSpPr>
              <p:cNvPr id="468" name="Freeform 467"/>
              <p:cNvSpPr/>
              <p:nvPr/>
            </p:nvSpPr>
            <p:spPr bwMode="auto">
              <a:xfrm>
                <a:off x="3668164" y="3859498"/>
                <a:ext cx="1121700" cy="156643"/>
              </a:xfrm>
              <a:custGeom>
                <a:avLst/>
                <a:gdLst>
                  <a:gd name="connsiteX0" fmla="*/ 0 w 473869"/>
                  <a:gd name="connsiteY0" fmla="*/ 0 h 128588"/>
                  <a:gd name="connsiteX1" fmla="*/ 473869 w 473869"/>
                  <a:gd name="connsiteY1" fmla="*/ 0 h 128588"/>
                  <a:gd name="connsiteX2" fmla="*/ 473869 w 473869"/>
                  <a:gd name="connsiteY2" fmla="*/ 128588 h 128588"/>
                </a:gdLst>
                <a:ahLst/>
                <a:cxnLst>
                  <a:cxn ang="0">
                    <a:pos x="connsiteX0" y="connsiteY0"/>
                  </a:cxn>
                  <a:cxn ang="0">
                    <a:pos x="connsiteX1" y="connsiteY1"/>
                  </a:cxn>
                  <a:cxn ang="0">
                    <a:pos x="connsiteX2" y="connsiteY2"/>
                  </a:cxn>
                </a:cxnLst>
                <a:rect l="l" t="t" r="r" b="b"/>
                <a:pathLst>
                  <a:path w="473869" h="128588">
                    <a:moveTo>
                      <a:pt x="0" y="0"/>
                    </a:moveTo>
                    <a:lnTo>
                      <a:pt x="473869" y="0"/>
                    </a:lnTo>
                    <a:lnTo>
                      <a:pt x="473869" y="128588"/>
                    </a:lnTo>
                  </a:path>
                </a:pathLst>
              </a:custGeom>
              <a:noFill/>
              <a:ln w="127" cap="flat" cmpd="sng" algn="ctr">
                <a:solidFill>
                  <a:sysClr val="windowText" lastClr="000000">
                    <a:lumMod val="50000"/>
                    <a:lumOff val="50000"/>
                  </a:sysClr>
                </a:solidFill>
                <a:prstDash val="solid"/>
                <a:headEnd type="none" w="med" len="med"/>
                <a:tailEnd type="oval" w="sm" len="sm"/>
              </a:ln>
              <a:effectLst/>
            </p:spPr>
            <p:txBody>
              <a:bodyPr anchor="ctr"/>
              <a:lstStyle/>
              <a:p>
                <a:pPr algn="ctr">
                  <a:defRPr/>
                </a:pPr>
                <a:endParaRPr lang="en-IN" sz="800" kern="0" dirty="0">
                  <a:latin typeface="Trebuchet MS" panose="020B0603020202020204" pitchFamily="34" charset="0"/>
                </a:endParaRPr>
              </a:p>
            </p:txBody>
          </p:sp>
          <p:sp>
            <p:nvSpPr>
              <p:cNvPr id="469" name="Freeform 468"/>
              <p:cNvSpPr/>
              <p:nvPr/>
            </p:nvSpPr>
            <p:spPr bwMode="auto">
              <a:xfrm rot="16200000" flipH="1">
                <a:off x="5414171" y="3517004"/>
                <a:ext cx="91006" cy="471316"/>
              </a:xfrm>
              <a:custGeom>
                <a:avLst/>
                <a:gdLst>
                  <a:gd name="connsiteX0" fmla="*/ 0 w 111918"/>
                  <a:gd name="connsiteY0" fmla="*/ 85725 h 85725"/>
                  <a:gd name="connsiteX1" fmla="*/ 0 w 111918"/>
                  <a:gd name="connsiteY1" fmla="*/ 0 h 85725"/>
                  <a:gd name="connsiteX2" fmla="*/ 111918 w 111918"/>
                  <a:gd name="connsiteY2" fmla="*/ 0 h 85725"/>
                </a:gdLst>
                <a:ahLst/>
                <a:cxnLst>
                  <a:cxn ang="0">
                    <a:pos x="connsiteX0" y="connsiteY0"/>
                  </a:cxn>
                  <a:cxn ang="0">
                    <a:pos x="connsiteX1" y="connsiteY1"/>
                  </a:cxn>
                  <a:cxn ang="0">
                    <a:pos x="connsiteX2" y="connsiteY2"/>
                  </a:cxn>
                </a:cxnLst>
                <a:rect l="l" t="t" r="r" b="b"/>
                <a:pathLst>
                  <a:path w="111918" h="85725">
                    <a:moveTo>
                      <a:pt x="0" y="85725"/>
                    </a:moveTo>
                    <a:lnTo>
                      <a:pt x="0" y="0"/>
                    </a:lnTo>
                    <a:lnTo>
                      <a:pt x="111918" y="0"/>
                    </a:lnTo>
                  </a:path>
                </a:pathLst>
              </a:custGeom>
              <a:noFill/>
              <a:ln w="127" cap="flat" cmpd="sng" algn="ctr">
                <a:solidFill>
                  <a:sysClr val="windowText" lastClr="000000">
                    <a:lumMod val="50000"/>
                    <a:lumOff val="50000"/>
                  </a:sysClr>
                </a:solidFill>
                <a:prstDash val="solid"/>
                <a:headEnd type="none" w="sm" len="sm"/>
                <a:tailEnd type="oval" w="sm" len="sm"/>
              </a:ln>
              <a:effectLst/>
            </p:spPr>
            <p:txBody>
              <a:bodyPr anchor="ctr"/>
              <a:lstStyle/>
              <a:p>
                <a:pPr algn="ctr">
                  <a:defRPr/>
                </a:pPr>
                <a:endParaRPr lang="en-IN" sz="800" kern="0" dirty="0">
                  <a:latin typeface="Trebuchet MS" panose="020B0603020202020204" pitchFamily="34" charset="0"/>
                </a:endParaRPr>
              </a:p>
            </p:txBody>
          </p:sp>
          <p:sp>
            <p:nvSpPr>
              <p:cNvPr id="470" name="Freeform 469"/>
              <p:cNvSpPr/>
              <p:nvPr/>
            </p:nvSpPr>
            <p:spPr bwMode="auto">
              <a:xfrm rot="5400000" flipH="1">
                <a:off x="4315484" y="4199724"/>
                <a:ext cx="151408" cy="922362"/>
              </a:xfrm>
              <a:custGeom>
                <a:avLst/>
                <a:gdLst>
                  <a:gd name="connsiteX0" fmla="*/ 0 w 111918"/>
                  <a:gd name="connsiteY0" fmla="*/ 85725 h 85725"/>
                  <a:gd name="connsiteX1" fmla="*/ 0 w 111918"/>
                  <a:gd name="connsiteY1" fmla="*/ 0 h 85725"/>
                  <a:gd name="connsiteX2" fmla="*/ 111918 w 111918"/>
                  <a:gd name="connsiteY2" fmla="*/ 0 h 85725"/>
                </a:gdLst>
                <a:ahLst/>
                <a:cxnLst>
                  <a:cxn ang="0">
                    <a:pos x="connsiteX0" y="connsiteY0"/>
                  </a:cxn>
                  <a:cxn ang="0">
                    <a:pos x="connsiteX1" y="connsiteY1"/>
                  </a:cxn>
                  <a:cxn ang="0">
                    <a:pos x="connsiteX2" y="connsiteY2"/>
                  </a:cxn>
                </a:cxnLst>
                <a:rect l="l" t="t" r="r" b="b"/>
                <a:pathLst>
                  <a:path w="111918" h="85725">
                    <a:moveTo>
                      <a:pt x="0" y="85725"/>
                    </a:moveTo>
                    <a:lnTo>
                      <a:pt x="0" y="0"/>
                    </a:lnTo>
                    <a:lnTo>
                      <a:pt x="111918" y="0"/>
                    </a:lnTo>
                  </a:path>
                </a:pathLst>
              </a:custGeom>
              <a:noFill/>
              <a:ln w="127" cap="flat" cmpd="sng" algn="ctr">
                <a:solidFill>
                  <a:sysClr val="windowText" lastClr="000000">
                    <a:lumMod val="50000"/>
                    <a:lumOff val="50000"/>
                  </a:sysClr>
                </a:solidFill>
                <a:prstDash val="solid"/>
                <a:headEnd type="none" w="med" len="med"/>
                <a:tailEnd type="oval" w="sm" len="sm"/>
              </a:ln>
              <a:effectLst/>
            </p:spPr>
            <p:txBody>
              <a:bodyPr anchor="ctr"/>
              <a:lstStyle/>
              <a:p>
                <a:pPr algn="ctr">
                  <a:defRPr/>
                </a:pPr>
                <a:endParaRPr lang="en-IN" sz="800" kern="0" dirty="0">
                  <a:latin typeface="Trebuchet MS" panose="020B0603020202020204" pitchFamily="34" charset="0"/>
                </a:endParaRPr>
              </a:p>
            </p:txBody>
          </p:sp>
          <p:sp>
            <p:nvSpPr>
              <p:cNvPr id="471" name="Freeform 470"/>
              <p:cNvSpPr/>
              <p:nvPr/>
            </p:nvSpPr>
            <p:spPr bwMode="auto">
              <a:xfrm rot="5400000" flipH="1" flipV="1">
                <a:off x="4204603" y="4228336"/>
                <a:ext cx="70783" cy="778771"/>
              </a:xfrm>
              <a:custGeom>
                <a:avLst/>
                <a:gdLst>
                  <a:gd name="connsiteX0" fmla="*/ 0 w 349250"/>
                  <a:gd name="connsiteY0" fmla="*/ 0 h 104775"/>
                  <a:gd name="connsiteX1" fmla="*/ 0 w 349250"/>
                  <a:gd name="connsiteY1" fmla="*/ 104775 h 104775"/>
                  <a:gd name="connsiteX2" fmla="*/ 349250 w 349250"/>
                  <a:gd name="connsiteY2" fmla="*/ 104775 h 104775"/>
                </a:gdLst>
                <a:ahLst/>
                <a:cxnLst>
                  <a:cxn ang="0">
                    <a:pos x="connsiteX0" y="connsiteY0"/>
                  </a:cxn>
                  <a:cxn ang="0">
                    <a:pos x="connsiteX1" y="connsiteY1"/>
                  </a:cxn>
                  <a:cxn ang="0">
                    <a:pos x="connsiteX2" y="connsiteY2"/>
                  </a:cxn>
                </a:cxnLst>
                <a:rect l="l" t="t" r="r" b="b"/>
                <a:pathLst>
                  <a:path w="349250" h="104775">
                    <a:moveTo>
                      <a:pt x="0" y="0"/>
                    </a:moveTo>
                    <a:lnTo>
                      <a:pt x="0" y="104775"/>
                    </a:lnTo>
                    <a:lnTo>
                      <a:pt x="349250" y="104775"/>
                    </a:lnTo>
                  </a:path>
                </a:pathLst>
              </a:custGeom>
              <a:noFill/>
              <a:ln w="127" cap="flat" cmpd="sng" algn="ctr">
                <a:solidFill>
                  <a:sysClr val="windowText" lastClr="000000">
                    <a:lumMod val="50000"/>
                    <a:lumOff val="50000"/>
                  </a:sysClr>
                </a:solidFill>
                <a:prstDash val="solid"/>
                <a:headEnd type="none" w="med" len="med"/>
                <a:tailEnd type="oval" w="sm" len="sm"/>
              </a:ln>
              <a:effectLst/>
            </p:spPr>
            <p:txBody>
              <a:bodyPr anchor="ctr"/>
              <a:lstStyle/>
              <a:p>
                <a:pPr algn="ctr">
                  <a:defRPr/>
                </a:pPr>
                <a:endParaRPr lang="en-IN" sz="800" kern="0" dirty="0">
                  <a:latin typeface="Trebuchet MS" panose="020B0603020202020204" pitchFamily="34" charset="0"/>
                </a:endParaRPr>
              </a:p>
            </p:txBody>
          </p:sp>
          <p:sp>
            <p:nvSpPr>
              <p:cNvPr id="472" name="Freeform 471"/>
              <p:cNvSpPr/>
              <p:nvPr/>
            </p:nvSpPr>
            <p:spPr bwMode="auto">
              <a:xfrm rot="16200000">
                <a:off x="4407249" y="3946814"/>
                <a:ext cx="79210" cy="1087914"/>
              </a:xfrm>
              <a:custGeom>
                <a:avLst/>
                <a:gdLst>
                  <a:gd name="connsiteX0" fmla="*/ 0 w 349250"/>
                  <a:gd name="connsiteY0" fmla="*/ 0 h 104775"/>
                  <a:gd name="connsiteX1" fmla="*/ 0 w 349250"/>
                  <a:gd name="connsiteY1" fmla="*/ 104775 h 104775"/>
                  <a:gd name="connsiteX2" fmla="*/ 349250 w 349250"/>
                  <a:gd name="connsiteY2" fmla="*/ 104775 h 104775"/>
                </a:gdLst>
                <a:ahLst/>
                <a:cxnLst>
                  <a:cxn ang="0">
                    <a:pos x="connsiteX0" y="connsiteY0"/>
                  </a:cxn>
                  <a:cxn ang="0">
                    <a:pos x="connsiteX1" y="connsiteY1"/>
                  </a:cxn>
                  <a:cxn ang="0">
                    <a:pos x="connsiteX2" y="connsiteY2"/>
                  </a:cxn>
                </a:cxnLst>
                <a:rect l="l" t="t" r="r" b="b"/>
                <a:pathLst>
                  <a:path w="349250" h="104775">
                    <a:moveTo>
                      <a:pt x="0" y="0"/>
                    </a:moveTo>
                    <a:lnTo>
                      <a:pt x="0" y="104775"/>
                    </a:lnTo>
                    <a:lnTo>
                      <a:pt x="349250" y="104775"/>
                    </a:lnTo>
                  </a:path>
                </a:pathLst>
              </a:custGeom>
              <a:noFill/>
              <a:ln w="127" cap="flat" cmpd="sng" algn="ctr">
                <a:solidFill>
                  <a:sysClr val="windowText" lastClr="000000">
                    <a:lumMod val="50000"/>
                    <a:lumOff val="50000"/>
                  </a:sysClr>
                </a:solidFill>
                <a:prstDash val="solid"/>
                <a:headEnd type="none" w="med" len="med"/>
                <a:tailEnd type="oval" w="sm" len="sm"/>
              </a:ln>
              <a:effectLst/>
            </p:spPr>
            <p:txBody>
              <a:bodyPr anchor="ctr"/>
              <a:lstStyle/>
              <a:p>
                <a:pPr algn="ctr">
                  <a:defRPr/>
                </a:pPr>
                <a:endParaRPr lang="en-IN" sz="800" kern="0" dirty="0">
                  <a:latin typeface="Trebuchet MS" panose="020B0603020202020204" pitchFamily="34" charset="0"/>
                </a:endParaRPr>
              </a:p>
            </p:txBody>
          </p:sp>
          <p:sp>
            <p:nvSpPr>
              <p:cNvPr id="473" name="Freeform 472"/>
              <p:cNvSpPr/>
              <p:nvPr/>
            </p:nvSpPr>
            <p:spPr bwMode="auto">
              <a:xfrm flipH="1" flipV="1">
                <a:off x="3789178" y="2518364"/>
                <a:ext cx="694972" cy="380159"/>
              </a:xfrm>
              <a:custGeom>
                <a:avLst/>
                <a:gdLst>
                  <a:gd name="connsiteX0" fmla="*/ 0 w 739775"/>
                  <a:gd name="connsiteY0" fmla="*/ 142875 h 142875"/>
                  <a:gd name="connsiteX1" fmla="*/ 0 w 739775"/>
                  <a:gd name="connsiteY1" fmla="*/ 0 h 142875"/>
                  <a:gd name="connsiteX2" fmla="*/ 739775 w 739775"/>
                  <a:gd name="connsiteY2" fmla="*/ 0 h 142875"/>
                </a:gdLst>
                <a:ahLst/>
                <a:cxnLst>
                  <a:cxn ang="0">
                    <a:pos x="connsiteX0" y="connsiteY0"/>
                  </a:cxn>
                  <a:cxn ang="0">
                    <a:pos x="connsiteX1" y="connsiteY1"/>
                  </a:cxn>
                  <a:cxn ang="0">
                    <a:pos x="connsiteX2" y="connsiteY2"/>
                  </a:cxn>
                </a:cxnLst>
                <a:rect l="l" t="t" r="r" b="b"/>
                <a:pathLst>
                  <a:path w="739775" h="142875">
                    <a:moveTo>
                      <a:pt x="0" y="142875"/>
                    </a:moveTo>
                    <a:lnTo>
                      <a:pt x="0" y="0"/>
                    </a:lnTo>
                    <a:lnTo>
                      <a:pt x="739775" y="0"/>
                    </a:lnTo>
                  </a:path>
                </a:pathLst>
              </a:custGeom>
              <a:noFill/>
              <a:ln w="127" cap="flat" cmpd="sng" algn="ctr">
                <a:solidFill>
                  <a:sysClr val="windowText" lastClr="000000">
                    <a:lumMod val="50000"/>
                    <a:lumOff val="50000"/>
                  </a:sysClr>
                </a:solidFill>
                <a:prstDash val="solid"/>
                <a:headEnd type="oval" w="sm" len="sm"/>
                <a:tailEnd type="none" w="sm" len="sm"/>
              </a:ln>
              <a:effectLst/>
            </p:spPr>
            <p:txBody>
              <a:bodyPr anchor="ctr"/>
              <a:lstStyle/>
              <a:p>
                <a:pPr algn="ctr">
                  <a:defRPr/>
                </a:pPr>
                <a:endParaRPr lang="en-IN" sz="800" kern="0" dirty="0">
                  <a:latin typeface="Trebuchet MS" panose="020B0603020202020204" pitchFamily="34" charset="0"/>
                </a:endParaRPr>
              </a:p>
            </p:txBody>
          </p:sp>
          <p:sp>
            <p:nvSpPr>
              <p:cNvPr id="474" name="Freeform 473"/>
              <p:cNvSpPr/>
              <p:nvPr/>
            </p:nvSpPr>
            <p:spPr bwMode="auto">
              <a:xfrm flipV="1">
                <a:off x="4493938" y="1639141"/>
                <a:ext cx="345855" cy="237808"/>
              </a:xfrm>
              <a:custGeom>
                <a:avLst/>
                <a:gdLst>
                  <a:gd name="connsiteX0" fmla="*/ 0 w 349250"/>
                  <a:gd name="connsiteY0" fmla="*/ 0 h 104775"/>
                  <a:gd name="connsiteX1" fmla="*/ 0 w 349250"/>
                  <a:gd name="connsiteY1" fmla="*/ 104775 h 104775"/>
                  <a:gd name="connsiteX2" fmla="*/ 349250 w 349250"/>
                  <a:gd name="connsiteY2" fmla="*/ 104775 h 104775"/>
                </a:gdLst>
                <a:ahLst/>
                <a:cxnLst>
                  <a:cxn ang="0">
                    <a:pos x="connsiteX0" y="connsiteY0"/>
                  </a:cxn>
                  <a:cxn ang="0">
                    <a:pos x="connsiteX1" y="connsiteY1"/>
                  </a:cxn>
                  <a:cxn ang="0">
                    <a:pos x="connsiteX2" y="connsiteY2"/>
                  </a:cxn>
                </a:cxnLst>
                <a:rect l="l" t="t" r="r" b="b"/>
                <a:pathLst>
                  <a:path w="349250" h="104775">
                    <a:moveTo>
                      <a:pt x="0" y="0"/>
                    </a:moveTo>
                    <a:lnTo>
                      <a:pt x="0" y="104775"/>
                    </a:lnTo>
                    <a:lnTo>
                      <a:pt x="349250" y="104775"/>
                    </a:lnTo>
                  </a:path>
                </a:pathLst>
              </a:custGeom>
              <a:noFill/>
              <a:ln w="127" cap="flat" cmpd="sng" algn="ctr">
                <a:solidFill>
                  <a:sysClr val="windowText" lastClr="000000">
                    <a:lumMod val="50000"/>
                    <a:lumOff val="50000"/>
                  </a:sysClr>
                </a:solidFill>
                <a:prstDash val="solid"/>
                <a:headEnd type="oval" w="sm" len="sm"/>
                <a:tailEnd type="none" w="sm" len="sm"/>
              </a:ln>
              <a:effectLst/>
            </p:spPr>
            <p:txBody>
              <a:bodyPr anchor="ctr"/>
              <a:lstStyle/>
              <a:p>
                <a:pPr algn="ctr">
                  <a:defRPr/>
                </a:pPr>
                <a:endParaRPr lang="en-IN" sz="800" kern="0" dirty="0">
                  <a:latin typeface="Trebuchet MS" panose="020B0603020202020204" pitchFamily="34" charset="0"/>
                </a:endParaRPr>
              </a:p>
            </p:txBody>
          </p:sp>
          <p:sp>
            <p:nvSpPr>
              <p:cNvPr id="475" name="Freeform 474"/>
              <p:cNvSpPr/>
              <p:nvPr/>
            </p:nvSpPr>
            <p:spPr bwMode="auto">
              <a:xfrm rot="16200000">
                <a:off x="4288060" y="1532767"/>
                <a:ext cx="478642" cy="363799"/>
              </a:xfrm>
              <a:custGeom>
                <a:avLst/>
                <a:gdLst>
                  <a:gd name="connsiteX0" fmla="*/ 0 w 195263"/>
                  <a:gd name="connsiteY0" fmla="*/ 0 h 0"/>
                  <a:gd name="connsiteX1" fmla="*/ 195263 w 195263"/>
                  <a:gd name="connsiteY1" fmla="*/ 0 h 0"/>
                  <a:gd name="connsiteX0" fmla="*/ 0 w 10000"/>
                  <a:gd name="connsiteY0" fmla="*/ 143 h 143"/>
                  <a:gd name="connsiteX1" fmla="*/ 8484 w 10000"/>
                  <a:gd name="connsiteY1" fmla="*/ 0 h 143"/>
                  <a:gd name="connsiteX2" fmla="*/ 10000 w 10000"/>
                  <a:gd name="connsiteY2" fmla="*/ 143 h 143"/>
                  <a:gd name="connsiteX0" fmla="*/ 0 w 8525"/>
                  <a:gd name="connsiteY0" fmla="*/ 10000 h 538952"/>
                  <a:gd name="connsiteX1" fmla="*/ 8484 w 8525"/>
                  <a:gd name="connsiteY1" fmla="*/ 0 h 538952"/>
                  <a:gd name="connsiteX2" fmla="*/ 8525 w 8525"/>
                  <a:gd name="connsiteY2" fmla="*/ 538954 h 538952"/>
                  <a:gd name="connsiteX0" fmla="*/ 0 w 10000"/>
                  <a:gd name="connsiteY0" fmla="*/ 186 h 10000"/>
                  <a:gd name="connsiteX1" fmla="*/ 9952 w 10000"/>
                  <a:gd name="connsiteY1" fmla="*/ 0 h 10000"/>
                  <a:gd name="connsiteX2" fmla="*/ 10000 w 10000"/>
                  <a:gd name="connsiteY2" fmla="*/ 10000 h 10000"/>
                  <a:gd name="connsiteX0" fmla="*/ 0 w 10000"/>
                  <a:gd name="connsiteY0" fmla="*/ 186 h 10000"/>
                  <a:gd name="connsiteX1" fmla="*/ 9952 w 10000"/>
                  <a:gd name="connsiteY1" fmla="*/ 0 h 10000"/>
                  <a:gd name="connsiteX2" fmla="*/ 10000 w 10000"/>
                  <a:gd name="connsiteY2" fmla="*/ 10000 h 10000"/>
                  <a:gd name="connsiteX0" fmla="*/ 0 w 10000"/>
                  <a:gd name="connsiteY0" fmla="*/ 371 h 10185"/>
                  <a:gd name="connsiteX1" fmla="*/ 9952 w 10000"/>
                  <a:gd name="connsiteY1" fmla="*/ 0 h 10185"/>
                  <a:gd name="connsiteX2" fmla="*/ 10000 w 10000"/>
                  <a:gd name="connsiteY2" fmla="*/ 10185 h 10185"/>
                  <a:gd name="connsiteX0" fmla="*/ 0 w 10000"/>
                  <a:gd name="connsiteY0" fmla="*/ 1 h 9815"/>
                  <a:gd name="connsiteX1" fmla="*/ 9952 w 10000"/>
                  <a:gd name="connsiteY1" fmla="*/ 0 h 9815"/>
                  <a:gd name="connsiteX2" fmla="*/ 10000 w 10000"/>
                  <a:gd name="connsiteY2" fmla="*/ 9815 h 9815"/>
                  <a:gd name="connsiteX0" fmla="*/ 0 w 10000"/>
                  <a:gd name="connsiteY0" fmla="*/ 1 h 10000"/>
                  <a:gd name="connsiteX1" fmla="*/ 9952 w 10000"/>
                  <a:gd name="connsiteY1" fmla="*/ 0 h 10000"/>
                  <a:gd name="connsiteX2" fmla="*/ 10000 w 10000"/>
                  <a:gd name="connsiteY2" fmla="*/ 10000 h 10000"/>
                  <a:gd name="connsiteX0" fmla="*/ 0 w 10000"/>
                  <a:gd name="connsiteY0" fmla="*/ 1 h 10000"/>
                  <a:gd name="connsiteX1" fmla="*/ 9952 w 10000"/>
                  <a:gd name="connsiteY1" fmla="*/ 0 h 10000"/>
                  <a:gd name="connsiteX2" fmla="*/ 10000 w 10000"/>
                  <a:gd name="connsiteY2" fmla="*/ 10000 h 10000"/>
                </a:gdLst>
                <a:ahLst/>
                <a:cxnLst>
                  <a:cxn ang="0">
                    <a:pos x="connsiteX0" y="connsiteY0"/>
                  </a:cxn>
                  <a:cxn ang="0">
                    <a:pos x="connsiteX1" y="connsiteY1"/>
                  </a:cxn>
                  <a:cxn ang="0">
                    <a:pos x="connsiteX2" y="connsiteY2"/>
                  </a:cxn>
                </a:cxnLst>
                <a:rect l="l" t="t" r="r" b="b"/>
                <a:pathLst>
                  <a:path w="10000" h="10000">
                    <a:moveTo>
                      <a:pt x="0" y="1"/>
                    </a:moveTo>
                    <a:lnTo>
                      <a:pt x="9952" y="0"/>
                    </a:lnTo>
                    <a:cubicBezTo>
                      <a:pt x="9968" y="3334"/>
                      <a:pt x="9860" y="6666"/>
                      <a:pt x="10000" y="10000"/>
                    </a:cubicBezTo>
                  </a:path>
                </a:pathLst>
              </a:custGeom>
              <a:noFill/>
              <a:ln w="127" cap="flat" cmpd="sng" algn="ctr">
                <a:solidFill>
                  <a:sysClr val="windowText" lastClr="000000">
                    <a:lumMod val="50000"/>
                    <a:lumOff val="50000"/>
                  </a:sysClr>
                </a:solidFill>
                <a:prstDash val="solid"/>
                <a:headEnd type="oval" w="sm" len="sm"/>
                <a:tailEnd type="none" w="sm" len="sm"/>
              </a:ln>
              <a:effectLst/>
            </p:spPr>
            <p:txBody>
              <a:bodyPr anchor="ctr"/>
              <a:lstStyle/>
              <a:p>
                <a:pPr algn="ctr">
                  <a:defRPr/>
                </a:pPr>
                <a:endParaRPr lang="en-IN" sz="800" kern="0" dirty="0">
                  <a:latin typeface="Trebuchet MS" panose="020B0603020202020204" pitchFamily="34" charset="0"/>
                </a:endParaRPr>
              </a:p>
            </p:txBody>
          </p:sp>
          <p:sp>
            <p:nvSpPr>
              <p:cNvPr id="476" name="Freeform 475"/>
              <p:cNvSpPr/>
              <p:nvPr/>
            </p:nvSpPr>
            <p:spPr bwMode="auto">
              <a:xfrm flipH="1">
                <a:off x="3949054" y="1580527"/>
                <a:ext cx="55467" cy="569400"/>
              </a:xfrm>
              <a:custGeom>
                <a:avLst/>
                <a:gdLst>
                  <a:gd name="connsiteX0" fmla="*/ 0 w 739775"/>
                  <a:gd name="connsiteY0" fmla="*/ 142875 h 142875"/>
                  <a:gd name="connsiteX1" fmla="*/ 0 w 739775"/>
                  <a:gd name="connsiteY1" fmla="*/ 0 h 142875"/>
                  <a:gd name="connsiteX2" fmla="*/ 739775 w 739775"/>
                  <a:gd name="connsiteY2" fmla="*/ 0 h 142875"/>
                </a:gdLst>
                <a:ahLst/>
                <a:cxnLst>
                  <a:cxn ang="0">
                    <a:pos x="connsiteX0" y="connsiteY0"/>
                  </a:cxn>
                  <a:cxn ang="0">
                    <a:pos x="connsiteX1" y="connsiteY1"/>
                  </a:cxn>
                  <a:cxn ang="0">
                    <a:pos x="connsiteX2" y="connsiteY2"/>
                  </a:cxn>
                </a:cxnLst>
                <a:rect l="l" t="t" r="r" b="b"/>
                <a:pathLst>
                  <a:path w="739775" h="142875">
                    <a:moveTo>
                      <a:pt x="0" y="142875"/>
                    </a:moveTo>
                    <a:lnTo>
                      <a:pt x="0" y="0"/>
                    </a:lnTo>
                    <a:lnTo>
                      <a:pt x="739775" y="0"/>
                    </a:lnTo>
                  </a:path>
                </a:pathLst>
              </a:custGeom>
              <a:noFill/>
              <a:ln w="127" cap="flat" cmpd="sng" algn="ctr">
                <a:solidFill>
                  <a:sysClr val="windowText" lastClr="000000">
                    <a:lumMod val="50000"/>
                    <a:lumOff val="50000"/>
                  </a:sysClr>
                </a:solidFill>
                <a:prstDash val="solid"/>
                <a:headEnd type="oval" w="sm" len="sm"/>
                <a:tailEnd type="none" w="sm" len="sm"/>
              </a:ln>
              <a:effectLst/>
            </p:spPr>
            <p:txBody>
              <a:bodyPr anchor="ctr"/>
              <a:lstStyle/>
              <a:p>
                <a:pPr algn="ctr">
                  <a:defRPr/>
                </a:pPr>
                <a:endParaRPr lang="en-IN" sz="800" kern="0" dirty="0">
                  <a:latin typeface="Trebuchet MS" panose="020B0603020202020204" pitchFamily="34" charset="0"/>
                </a:endParaRPr>
              </a:p>
            </p:txBody>
          </p:sp>
          <p:sp>
            <p:nvSpPr>
              <p:cNvPr id="477" name="Freeform 476"/>
              <p:cNvSpPr/>
              <p:nvPr/>
            </p:nvSpPr>
            <p:spPr bwMode="auto">
              <a:xfrm flipH="1">
                <a:off x="4025731" y="1341043"/>
                <a:ext cx="63624" cy="612944"/>
              </a:xfrm>
              <a:custGeom>
                <a:avLst/>
                <a:gdLst>
                  <a:gd name="connsiteX0" fmla="*/ 0 w 111918"/>
                  <a:gd name="connsiteY0" fmla="*/ 85725 h 85725"/>
                  <a:gd name="connsiteX1" fmla="*/ 0 w 111918"/>
                  <a:gd name="connsiteY1" fmla="*/ 0 h 85725"/>
                  <a:gd name="connsiteX2" fmla="*/ 111918 w 111918"/>
                  <a:gd name="connsiteY2" fmla="*/ 0 h 85725"/>
                </a:gdLst>
                <a:ahLst/>
                <a:cxnLst>
                  <a:cxn ang="0">
                    <a:pos x="connsiteX0" y="connsiteY0"/>
                  </a:cxn>
                  <a:cxn ang="0">
                    <a:pos x="connsiteX1" y="connsiteY1"/>
                  </a:cxn>
                  <a:cxn ang="0">
                    <a:pos x="connsiteX2" y="connsiteY2"/>
                  </a:cxn>
                </a:cxnLst>
                <a:rect l="l" t="t" r="r" b="b"/>
                <a:pathLst>
                  <a:path w="111918" h="85725">
                    <a:moveTo>
                      <a:pt x="0" y="85725"/>
                    </a:moveTo>
                    <a:lnTo>
                      <a:pt x="0" y="0"/>
                    </a:lnTo>
                    <a:lnTo>
                      <a:pt x="111918" y="0"/>
                    </a:lnTo>
                  </a:path>
                </a:pathLst>
              </a:custGeom>
              <a:noFill/>
              <a:ln w="127" cap="flat" cmpd="sng" algn="ctr">
                <a:solidFill>
                  <a:sysClr val="windowText" lastClr="000000">
                    <a:lumMod val="50000"/>
                    <a:lumOff val="50000"/>
                  </a:sysClr>
                </a:solidFill>
                <a:prstDash val="solid"/>
                <a:headEnd type="oval" w="sm" len="sm"/>
                <a:tailEnd type="none" w="sm" len="sm"/>
              </a:ln>
              <a:effectLst/>
            </p:spPr>
            <p:txBody>
              <a:bodyPr anchor="ctr"/>
              <a:lstStyle/>
              <a:p>
                <a:pPr algn="ctr">
                  <a:defRPr/>
                </a:pPr>
                <a:endParaRPr lang="en-IN" sz="800" kern="0" dirty="0">
                  <a:latin typeface="Trebuchet MS" panose="020B0603020202020204" pitchFamily="34" charset="0"/>
                </a:endParaRPr>
              </a:p>
            </p:txBody>
          </p:sp>
          <p:sp>
            <p:nvSpPr>
              <p:cNvPr id="478" name="Freeform 477"/>
              <p:cNvSpPr/>
              <p:nvPr/>
            </p:nvSpPr>
            <p:spPr bwMode="auto">
              <a:xfrm flipH="1" flipV="1">
                <a:off x="3652141" y="2575303"/>
                <a:ext cx="336067" cy="70338"/>
              </a:xfrm>
              <a:custGeom>
                <a:avLst/>
                <a:gdLst>
                  <a:gd name="connsiteX0" fmla="*/ 0 w 739775"/>
                  <a:gd name="connsiteY0" fmla="*/ 142875 h 142875"/>
                  <a:gd name="connsiteX1" fmla="*/ 0 w 739775"/>
                  <a:gd name="connsiteY1" fmla="*/ 0 h 142875"/>
                  <a:gd name="connsiteX2" fmla="*/ 739775 w 739775"/>
                  <a:gd name="connsiteY2" fmla="*/ 0 h 142875"/>
                </a:gdLst>
                <a:ahLst/>
                <a:cxnLst>
                  <a:cxn ang="0">
                    <a:pos x="connsiteX0" y="connsiteY0"/>
                  </a:cxn>
                  <a:cxn ang="0">
                    <a:pos x="connsiteX1" y="connsiteY1"/>
                  </a:cxn>
                  <a:cxn ang="0">
                    <a:pos x="connsiteX2" y="connsiteY2"/>
                  </a:cxn>
                </a:cxnLst>
                <a:rect l="l" t="t" r="r" b="b"/>
                <a:pathLst>
                  <a:path w="739775" h="142875">
                    <a:moveTo>
                      <a:pt x="0" y="142875"/>
                    </a:moveTo>
                    <a:lnTo>
                      <a:pt x="0" y="0"/>
                    </a:lnTo>
                    <a:lnTo>
                      <a:pt x="739775" y="0"/>
                    </a:lnTo>
                  </a:path>
                </a:pathLst>
              </a:custGeom>
              <a:noFill/>
              <a:ln w="127" cap="flat" cmpd="sng" algn="ctr">
                <a:solidFill>
                  <a:sysClr val="windowText" lastClr="000000">
                    <a:lumMod val="50000"/>
                    <a:lumOff val="50000"/>
                  </a:sysClr>
                </a:solidFill>
                <a:prstDash val="solid"/>
                <a:headEnd type="oval" w="sm" len="sm"/>
                <a:tailEnd type="none" w="sm" len="sm"/>
              </a:ln>
              <a:effectLst/>
            </p:spPr>
            <p:txBody>
              <a:bodyPr anchor="ctr"/>
              <a:lstStyle/>
              <a:p>
                <a:pPr algn="ctr">
                  <a:defRPr/>
                </a:pPr>
                <a:endParaRPr lang="en-IN" sz="800" kern="0" dirty="0">
                  <a:latin typeface="Trebuchet MS" panose="020B0603020202020204" pitchFamily="34" charset="0"/>
                </a:endParaRPr>
              </a:p>
            </p:txBody>
          </p:sp>
          <p:sp>
            <p:nvSpPr>
              <p:cNvPr id="479" name="Freeform 478"/>
              <p:cNvSpPr/>
              <p:nvPr/>
            </p:nvSpPr>
            <p:spPr bwMode="auto">
              <a:xfrm flipH="1" flipV="1">
                <a:off x="3720659" y="2618847"/>
                <a:ext cx="398059" cy="154073"/>
              </a:xfrm>
              <a:custGeom>
                <a:avLst/>
                <a:gdLst>
                  <a:gd name="connsiteX0" fmla="*/ 0 w 739775"/>
                  <a:gd name="connsiteY0" fmla="*/ 142875 h 142875"/>
                  <a:gd name="connsiteX1" fmla="*/ 0 w 739775"/>
                  <a:gd name="connsiteY1" fmla="*/ 0 h 142875"/>
                  <a:gd name="connsiteX2" fmla="*/ 739775 w 739775"/>
                  <a:gd name="connsiteY2" fmla="*/ 0 h 142875"/>
                </a:gdLst>
                <a:ahLst/>
                <a:cxnLst>
                  <a:cxn ang="0">
                    <a:pos x="connsiteX0" y="connsiteY0"/>
                  </a:cxn>
                  <a:cxn ang="0">
                    <a:pos x="connsiteX1" y="connsiteY1"/>
                  </a:cxn>
                  <a:cxn ang="0">
                    <a:pos x="connsiteX2" y="connsiteY2"/>
                  </a:cxn>
                </a:cxnLst>
                <a:rect l="l" t="t" r="r" b="b"/>
                <a:pathLst>
                  <a:path w="739775" h="142875">
                    <a:moveTo>
                      <a:pt x="0" y="142875"/>
                    </a:moveTo>
                    <a:lnTo>
                      <a:pt x="0" y="0"/>
                    </a:lnTo>
                    <a:lnTo>
                      <a:pt x="739775" y="0"/>
                    </a:lnTo>
                  </a:path>
                </a:pathLst>
              </a:custGeom>
              <a:noFill/>
              <a:ln w="127" cap="flat" cmpd="sng" algn="ctr">
                <a:solidFill>
                  <a:sysClr val="windowText" lastClr="000000">
                    <a:lumMod val="50000"/>
                    <a:lumOff val="50000"/>
                  </a:sysClr>
                </a:solidFill>
                <a:prstDash val="solid"/>
                <a:headEnd type="oval" w="sm" len="sm"/>
                <a:tailEnd type="none" w="sm" len="sm"/>
              </a:ln>
              <a:effectLst/>
            </p:spPr>
            <p:txBody>
              <a:bodyPr anchor="ctr"/>
              <a:lstStyle/>
              <a:p>
                <a:pPr algn="ctr">
                  <a:defRPr/>
                </a:pPr>
                <a:endParaRPr lang="en-IN" sz="800" kern="0" dirty="0">
                  <a:latin typeface="Trebuchet MS" panose="020B0603020202020204" pitchFamily="34" charset="0"/>
                </a:endParaRPr>
              </a:p>
            </p:txBody>
          </p:sp>
          <p:sp>
            <p:nvSpPr>
              <p:cNvPr id="480" name="Freeform 479"/>
              <p:cNvSpPr/>
              <p:nvPr/>
            </p:nvSpPr>
            <p:spPr bwMode="auto">
              <a:xfrm>
                <a:off x="4389529" y="2228639"/>
                <a:ext cx="226764" cy="145699"/>
              </a:xfrm>
              <a:custGeom>
                <a:avLst/>
                <a:gdLst>
                  <a:gd name="connsiteX0" fmla="*/ 0 w 739775"/>
                  <a:gd name="connsiteY0" fmla="*/ 142875 h 142875"/>
                  <a:gd name="connsiteX1" fmla="*/ 0 w 739775"/>
                  <a:gd name="connsiteY1" fmla="*/ 0 h 142875"/>
                  <a:gd name="connsiteX2" fmla="*/ 739775 w 739775"/>
                  <a:gd name="connsiteY2" fmla="*/ 0 h 142875"/>
                </a:gdLst>
                <a:ahLst/>
                <a:cxnLst>
                  <a:cxn ang="0">
                    <a:pos x="connsiteX0" y="connsiteY0"/>
                  </a:cxn>
                  <a:cxn ang="0">
                    <a:pos x="connsiteX1" y="connsiteY1"/>
                  </a:cxn>
                  <a:cxn ang="0">
                    <a:pos x="connsiteX2" y="connsiteY2"/>
                  </a:cxn>
                </a:cxnLst>
                <a:rect l="l" t="t" r="r" b="b"/>
                <a:pathLst>
                  <a:path w="739775" h="142875">
                    <a:moveTo>
                      <a:pt x="0" y="142875"/>
                    </a:moveTo>
                    <a:lnTo>
                      <a:pt x="0" y="0"/>
                    </a:lnTo>
                    <a:lnTo>
                      <a:pt x="739775" y="0"/>
                    </a:lnTo>
                  </a:path>
                </a:pathLst>
              </a:custGeom>
              <a:noFill/>
              <a:ln w="127" cap="flat" cmpd="sng" algn="ctr">
                <a:solidFill>
                  <a:sysClr val="windowText" lastClr="000000">
                    <a:lumMod val="50000"/>
                    <a:lumOff val="50000"/>
                  </a:sysClr>
                </a:solidFill>
                <a:prstDash val="solid"/>
                <a:headEnd type="oval" w="sm" len="sm"/>
                <a:tailEnd type="none" w="sm" len="sm"/>
              </a:ln>
              <a:effectLst/>
            </p:spPr>
            <p:txBody>
              <a:bodyPr anchor="ctr"/>
              <a:lstStyle/>
              <a:p>
                <a:pPr algn="ctr">
                  <a:defRPr/>
                </a:pPr>
                <a:endParaRPr lang="en-IN" sz="800" kern="0" dirty="0">
                  <a:latin typeface="Trebuchet MS" panose="020B0603020202020204" pitchFamily="34" charset="0"/>
                </a:endParaRPr>
              </a:p>
            </p:txBody>
          </p:sp>
          <p:sp>
            <p:nvSpPr>
              <p:cNvPr id="481" name="Freeform 480"/>
              <p:cNvSpPr/>
              <p:nvPr/>
            </p:nvSpPr>
            <p:spPr bwMode="auto">
              <a:xfrm>
                <a:off x="4285120" y="1249103"/>
                <a:ext cx="274073" cy="818765"/>
              </a:xfrm>
              <a:custGeom>
                <a:avLst/>
                <a:gdLst>
                  <a:gd name="connsiteX0" fmla="*/ 0 w 123730"/>
                  <a:gd name="connsiteY0" fmla="*/ 123730 h 123730"/>
                  <a:gd name="connsiteX1" fmla="*/ 0 w 123730"/>
                  <a:gd name="connsiteY1" fmla="*/ 0 h 123730"/>
                  <a:gd name="connsiteX2" fmla="*/ 123730 w 123730"/>
                  <a:gd name="connsiteY2" fmla="*/ 0 h 123730"/>
                </a:gdLst>
                <a:ahLst/>
                <a:cxnLst>
                  <a:cxn ang="0">
                    <a:pos x="connsiteX0" y="connsiteY0"/>
                  </a:cxn>
                  <a:cxn ang="0">
                    <a:pos x="connsiteX1" y="connsiteY1"/>
                  </a:cxn>
                  <a:cxn ang="0">
                    <a:pos x="connsiteX2" y="connsiteY2"/>
                  </a:cxn>
                </a:cxnLst>
                <a:rect l="l" t="t" r="r" b="b"/>
                <a:pathLst>
                  <a:path w="123730" h="123730">
                    <a:moveTo>
                      <a:pt x="0" y="123730"/>
                    </a:moveTo>
                    <a:lnTo>
                      <a:pt x="0" y="0"/>
                    </a:lnTo>
                    <a:lnTo>
                      <a:pt x="123730" y="0"/>
                    </a:lnTo>
                  </a:path>
                </a:pathLst>
              </a:custGeom>
              <a:noFill/>
              <a:ln w="127" cap="flat" cmpd="sng" algn="ctr">
                <a:solidFill>
                  <a:sysClr val="windowText" lastClr="000000">
                    <a:lumMod val="50000"/>
                    <a:lumOff val="50000"/>
                  </a:sysClr>
                </a:solidFill>
                <a:prstDash val="solid"/>
                <a:headEnd type="oval" w="sm" len="sm"/>
                <a:tailEnd type="none" w="sm" len="sm"/>
              </a:ln>
              <a:effectLst/>
            </p:spPr>
            <p:txBody>
              <a:bodyPr anchor="ctr"/>
              <a:lstStyle/>
              <a:p>
                <a:pPr algn="ctr">
                  <a:defRPr/>
                </a:pPr>
                <a:endParaRPr lang="en-IN" sz="800" kern="0" dirty="0">
                  <a:latin typeface="Trebuchet MS" panose="020B0603020202020204" pitchFamily="34" charset="0"/>
                </a:endParaRPr>
              </a:p>
            </p:txBody>
          </p:sp>
          <p:sp>
            <p:nvSpPr>
              <p:cNvPr id="482" name="Freeform 481"/>
              <p:cNvSpPr/>
              <p:nvPr/>
            </p:nvSpPr>
            <p:spPr bwMode="auto">
              <a:xfrm flipV="1">
                <a:off x="5009456" y="2633918"/>
                <a:ext cx="658421" cy="351551"/>
              </a:xfrm>
              <a:custGeom>
                <a:avLst/>
                <a:gdLst>
                  <a:gd name="connsiteX0" fmla="*/ 0 w 739775"/>
                  <a:gd name="connsiteY0" fmla="*/ 142875 h 142875"/>
                  <a:gd name="connsiteX1" fmla="*/ 0 w 739775"/>
                  <a:gd name="connsiteY1" fmla="*/ 0 h 142875"/>
                  <a:gd name="connsiteX2" fmla="*/ 739775 w 739775"/>
                  <a:gd name="connsiteY2" fmla="*/ 0 h 142875"/>
                </a:gdLst>
                <a:ahLst/>
                <a:cxnLst>
                  <a:cxn ang="0">
                    <a:pos x="connsiteX0" y="connsiteY0"/>
                  </a:cxn>
                  <a:cxn ang="0">
                    <a:pos x="connsiteX1" y="connsiteY1"/>
                  </a:cxn>
                  <a:cxn ang="0">
                    <a:pos x="connsiteX2" y="connsiteY2"/>
                  </a:cxn>
                </a:cxnLst>
                <a:rect l="l" t="t" r="r" b="b"/>
                <a:pathLst>
                  <a:path w="739775" h="142875">
                    <a:moveTo>
                      <a:pt x="0" y="142875"/>
                    </a:moveTo>
                    <a:lnTo>
                      <a:pt x="0" y="0"/>
                    </a:lnTo>
                    <a:lnTo>
                      <a:pt x="739775" y="0"/>
                    </a:lnTo>
                  </a:path>
                </a:pathLst>
              </a:custGeom>
              <a:noFill/>
              <a:ln w="127" cap="flat" cmpd="sng" algn="ctr">
                <a:solidFill>
                  <a:sysClr val="windowText" lastClr="000000">
                    <a:lumMod val="50000"/>
                    <a:lumOff val="50000"/>
                  </a:sysClr>
                </a:solidFill>
                <a:prstDash val="solid"/>
                <a:headEnd type="oval" w="sm" len="sm"/>
                <a:tailEnd type="none" w="sm" len="sm"/>
              </a:ln>
              <a:effectLst/>
            </p:spPr>
            <p:txBody>
              <a:bodyPr anchor="ctr"/>
              <a:lstStyle/>
              <a:p>
                <a:pPr algn="ctr">
                  <a:defRPr/>
                </a:pPr>
                <a:endParaRPr lang="en-IN" sz="800" kern="0" dirty="0">
                  <a:latin typeface="Trebuchet MS" panose="020B0603020202020204" pitchFamily="34" charset="0"/>
                </a:endParaRPr>
              </a:p>
            </p:txBody>
          </p:sp>
          <p:sp>
            <p:nvSpPr>
              <p:cNvPr id="483" name="Freeform 882"/>
              <p:cNvSpPr/>
              <p:nvPr/>
            </p:nvSpPr>
            <p:spPr bwMode="auto">
              <a:xfrm flipH="1" flipV="1">
                <a:off x="3608094" y="2399458"/>
                <a:ext cx="631347" cy="88760"/>
              </a:xfrm>
              <a:custGeom>
                <a:avLst/>
                <a:gdLst>
                  <a:gd name="connsiteX0" fmla="*/ 0 w 111918"/>
                  <a:gd name="connsiteY0" fmla="*/ 85725 h 85725"/>
                  <a:gd name="connsiteX1" fmla="*/ 0 w 111918"/>
                  <a:gd name="connsiteY1" fmla="*/ 0 h 85725"/>
                  <a:gd name="connsiteX2" fmla="*/ 111918 w 111918"/>
                  <a:gd name="connsiteY2" fmla="*/ 0 h 85725"/>
                </a:gdLst>
                <a:ahLst/>
                <a:cxnLst>
                  <a:cxn ang="0">
                    <a:pos x="connsiteX0" y="connsiteY0"/>
                  </a:cxn>
                  <a:cxn ang="0">
                    <a:pos x="connsiteX1" y="connsiteY1"/>
                  </a:cxn>
                  <a:cxn ang="0">
                    <a:pos x="connsiteX2" y="connsiteY2"/>
                  </a:cxn>
                </a:cxnLst>
                <a:rect l="l" t="t" r="r" b="b"/>
                <a:pathLst>
                  <a:path w="111918" h="85725">
                    <a:moveTo>
                      <a:pt x="0" y="85725"/>
                    </a:moveTo>
                    <a:lnTo>
                      <a:pt x="0" y="0"/>
                    </a:lnTo>
                    <a:lnTo>
                      <a:pt x="111918" y="0"/>
                    </a:lnTo>
                  </a:path>
                </a:pathLst>
              </a:custGeom>
              <a:noFill/>
              <a:ln w="127" cap="flat" cmpd="sng" algn="ctr">
                <a:solidFill>
                  <a:sysClr val="windowText" lastClr="000000">
                    <a:lumMod val="50000"/>
                    <a:lumOff val="50000"/>
                  </a:sysClr>
                </a:solidFill>
                <a:prstDash val="solid"/>
                <a:headEnd type="oval" w="sm" len="sm"/>
                <a:tailEnd type="none" w="sm" len="sm"/>
              </a:ln>
              <a:effectLst/>
            </p:spPr>
            <p:txBody>
              <a:bodyPr anchor="ctr"/>
              <a:lstStyle/>
              <a:p>
                <a:pPr algn="ctr">
                  <a:defRPr/>
                </a:pPr>
                <a:endParaRPr lang="en-IN" sz="800" kern="0" dirty="0">
                  <a:latin typeface="Trebuchet MS" panose="020B0603020202020204" pitchFamily="34" charset="0"/>
                </a:endParaRPr>
              </a:p>
            </p:txBody>
          </p:sp>
          <p:sp>
            <p:nvSpPr>
              <p:cNvPr id="484" name="Freeform 483"/>
              <p:cNvSpPr/>
              <p:nvPr/>
            </p:nvSpPr>
            <p:spPr bwMode="auto">
              <a:xfrm flipV="1">
                <a:off x="4720702" y="1729576"/>
                <a:ext cx="181084" cy="87085"/>
              </a:xfrm>
              <a:custGeom>
                <a:avLst/>
                <a:gdLst>
                  <a:gd name="connsiteX0" fmla="*/ 0 w 349250"/>
                  <a:gd name="connsiteY0" fmla="*/ 0 h 104775"/>
                  <a:gd name="connsiteX1" fmla="*/ 0 w 349250"/>
                  <a:gd name="connsiteY1" fmla="*/ 104775 h 104775"/>
                  <a:gd name="connsiteX2" fmla="*/ 349250 w 349250"/>
                  <a:gd name="connsiteY2" fmla="*/ 104775 h 104775"/>
                </a:gdLst>
                <a:ahLst/>
                <a:cxnLst>
                  <a:cxn ang="0">
                    <a:pos x="connsiteX0" y="connsiteY0"/>
                  </a:cxn>
                  <a:cxn ang="0">
                    <a:pos x="connsiteX1" y="connsiteY1"/>
                  </a:cxn>
                  <a:cxn ang="0">
                    <a:pos x="connsiteX2" y="connsiteY2"/>
                  </a:cxn>
                </a:cxnLst>
                <a:rect l="l" t="t" r="r" b="b"/>
                <a:pathLst>
                  <a:path w="349250" h="104775">
                    <a:moveTo>
                      <a:pt x="0" y="0"/>
                    </a:moveTo>
                    <a:lnTo>
                      <a:pt x="0" y="104775"/>
                    </a:lnTo>
                    <a:lnTo>
                      <a:pt x="349250" y="104775"/>
                    </a:lnTo>
                  </a:path>
                </a:pathLst>
              </a:custGeom>
              <a:noFill/>
              <a:ln w="127" cap="flat" cmpd="sng" algn="ctr">
                <a:solidFill>
                  <a:sysClr val="windowText" lastClr="000000">
                    <a:lumMod val="50000"/>
                    <a:lumOff val="50000"/>
                  </a:sysClr>
                </a:solidFill>
                <a:prstDash val="solid"/>
                <a:headEnd type="oval" w="sm" len="sm"/>
                <a:tailEnd type="none" w="sm" len="sm"/>
              </a:ln>
              <a:effectLst/>
            </p:spPr>
            <p:txBody>
              <a:bodyPr anchor="ctr"/>
              <a:lstStyle/>
              <a:p>
                <a:pPr algn="ctr">
                  <a:defRPr/>
                </a:pPr>
                <a:endParaRPr lang="en-IN" sz="800" kern="0" dirty="0">
                  <a:latin typeface="Trebuchet MS" panose="020B0603020202020204" pitchFamily="34" charset="0"/>
                </a:endParaRPr>
              </a:p>
            </p:txBody>
          </p:sp>
          <p:sp>
            <p:nvSpPr>
              <p:cNvPr id="485" name="Freeform 484"/>
              <p:cNvSpPr/>
              <p:nvPr/>
            </p:nvSpPr>
            <p:spPr bwMode="auto">
              <a:xfrm flipV="1">
                <a:off x="4309593" y="1355497"/>
                <a:ext cx="344223" cy="881156"/>
              </a:xfrm>
              <a:custGeom>
                <a:avLst/>
                <a:gdLst>
                  <a:gd name="connsiteX0" fmla="*/ 0 w 349250"/>
                  <a:gd name="connsiteY0" fmla="*/ 0 h 104775"/>
                  <a:gd name="connsiteX1" fmla="*/ 0 w 349250"/>
                  <a:gd name="connsiteY1" fmla="*/ 104775 h 104775"/>
                  <a:gd name="connsiteX2" fmla="*/ 349250 w 349250"/>
                  <a:gd name="connsiteY2" fmla="*/ 104775 h 104775"/>
                </a:gdLst>
                <a:ahLst/>
                <a:cxnLst>
                  <a:cxn ang="0">
                    <a:pos x="connsiteX0" y="connsiteY0"/>
                  </a:cxn>
                  <a:cxn ang="0">
                    <a:pos x="connsiteX1" y="connsiteY1"/>
                  </a:cxn>
                  <a:cxn ang="0">
                    <a:pos x="connsiteX2" y="connsiteY2"/>
                  </a:cxn>
                </a:cxnLst>
                <a:rect l="l" t="t" r="r" b="b"/>
                <a:pathLst>
                  <a:path w="349250" h="104775">
                    <a:moveTo>
                      <a:pt x="0" y="0"/>
                    </a:moveTo>
                    <a:lnTo>
                      <a:pt x="0" y="104775"/>
                    </a:lnTo>
                    <a:lnTo>
                      <a:pt x="349250" y="104775"/>
                    </a:lnTo>
                  </a:path>
                </a:pathLst>
              </a:custGeom>
              <a:noFill/>
              <a:ln w="127" cap="flat" cmpd="sng" algn="ctr">
                <a:solidFill>
                  <a:sysClr val="windowText" lastClr="000000">
                    <a:lumMod val="50000"/>
                    <a:lumOff val="50000"/>
                  </a:sysClr>
                </a:solidFill>
                <a:prstDash val="solid"/>
                <a:headEnd type="oval" w="sm" len="sm"/>
                <a:tailEnd type="none" w="sm" len="sm"/>
              </a:ln>
              <a:effectLst/>
            </p:spPr>
            <p:txBody>
              <a:bodyPr anchor="ctr"/>
              <a:lstStyle/>
              <a:p>
                <a:pPr algn="ctr">
                  <a:defRPr/>
                </a:pPr>
                <a:endParaRPr lang="en-IN" sz="800" kern="0" dirty="0">
                  <a:latin typeface="Trebuchet MS" panose="020B0603020202020204" pitchFamily="34" charset="0"/>
                </a:endParaRPr>
              </a:p>
            </p:txBody>
          </p:sp>
          <p:sp>
            <p:nvSpPr>
              <p:cNvPr id="486" name="Freeform 485"/>
              <p:cNvSpPr/>
              <p:nvPr/>
            </p:nvSpPr>
            <p:spPr bwMode="auto">
              <a:xfrm rot="16200000">
                <a:off x="4333189" y="1615096"/>
                <a:ext cx="509112" cy="396428"/>
              </a:xfrm>
              <a:custGeom>
                <a:avLst/>
                <a:gdLst>
                  <a:gd name="connsiteX0" fmla="*/ 0 w 195263"/>
                  <a:gd name="connsiteY0" fmla="*/ 0 h 0"/>
                  <a:gd name="connsiteX1" fmla="*/ 195263 w 195263"/>
                  <a:gd name="connsiteY1" fmla="*/ 0 h 0"/>
                  <a:gd name="connsiteX0" fmla="*/ 0 w 10000"/>
                  <a:gd name="connsiteY0" fmla="*/ 143 h 143"/>
                  <a:gd name="connsiteX1" fmla="*/ 8484 w 10000"/>
                  <a:gd name="connsiteY1" fmla="*/ 0 h 143"/>
                  <a:gd name="connsiteX2" fmla="*/ 10000 w 10000"/>
                  <a:gd name="connsiteY2" fmla="*/ 143 h 143"/>
                  <a:gd name="connsiteX0" fmla="*/ 0 w 8525"/>
                  <a:gd name="connsiteY0" fmla="*/ 10000 h 538952"/>
                  <a:gd name="connsiteX1" fmla="*/ 8484 w 8525"/>
                  <a:gd name="connsiteY1" fmla="*/ 0 h 538952"/>
                  <a:gd name="connsiteX2" fmla="*/ 8525 w 8525"/>
                  <a:gd name="connsiteY2" fmla="*/ 538954 h 538952"/>
                  <a:gd name="connsiteX0" fmla="*/ 0 w 10000"/>
                  <a:gd name="connsiteY0" fmla="*/ 186 h 10000"/>
                  <a:gd name="connsiteX1" fmla="*/ 9952 w 10000"/>
                  <a:gd name="connsiteY1" fmla="*/ 0 h 10000"/>
                  <a:gd name="connsiteX2" fmla="*/ 10000 w 10000"/>
                  <a:gd name="connsiteY2" fmla="*/ 10000 h 10000"/>
                  <a:gd name="connsiteX0" fmla="*/ 0 w 10000"/>
                  <a:gd name="connsiteY0" fmla="*/ 186 h 10000"/>
                  <a:gd name="connsiteX1" fmla="*/ 9952 w 10000"/>
                  <a:gd name="connsiteY1" fmla="*/ 0 h 10000"/>
                  <a:gd name="connsiteX2" fmla="*/ 10000 w 10000"/>
                  <a:gd name="connsiteY2" fmla="*/ 10000 h 10000"/>
                  <a:gd name="connsiteX0" fmla="*/ 0 w 10000"/>
                  <a:gd name="connsiteY0" fmla="*/ 371 h 10185"/>
                  <a:gd name="connsiteX1" fmla="*/ 9952 w 10000"/>
                  <a:gd name="connsiteY1" fmla="*/ 0 h 10185"/>
                  <a:gd name="connsiteX2" fmla="*/ 10000 w 10000"/>
                  <a:gd name="connsiteY2" fmla="*/ 10185 h 10185"/>
                  <a:gd name="connsiteX0" fmla="*/ 0 w 10000"/>
                  <a:gd name="connsiteY0" fmla="*/ 1 h 9815"/>
                  <a:gd name="connsiteX1" fmla="*/ 9952 w 10000"/>
                  <a:gd name="connsiteY1" fmla="*/ 0 h 9815"/>
                  <a:gd name="connsiteX2" fmla="*/ 10000 w 10000"/>
                  <a:gd name="connsiteY2" fmla="*/ 9815 h 9815"/>
                  <a:gd name="connsiteX0" fmla="*/ 0 w 10000"/>
                  <a:gd name="connsiteY0" fmla="*/ 1 h 10000"/>
                  <a:gd name="connsiteX1" fmla="*/ 9952 w 10000"/>
                  <a:gd name="connsiteY1" fmla="*/ 0 h 10000"/>
                  <a:gd name="connsiteX2" fmla="*/ 10000 w 10000"/>
                  <a:gd name="connsiteY2" fmla="*/ 10000 h 10000"/>
                  <a:gd name="connsiteX0" fmla="*/ 0 w 10000"/>
                  <a:gd name="connsiteY0" fmla="*/ 1 h 10000"/>
                  <a:gd name="connsiteX1" fmla="*/ 9952 w 10000"/>
                  <a:gd name="connsiteY1" fmla="*/ 0 h 10000"/>
                  <a:gd name="connsiteX2" fmla="*/ 10000 w 10000"/>
                  <a:gd name="connsiteY2" fmla="*/ 10000 h 10000"/>
                </a:gdLst>
                <a:ahLst/>
                <a:cxnLst>
                  <a:cxn ang="0">
                    <a:pos x="connsiteX0" y="connsiteY0"/>
                  </a:cxn>
                  <a:cxn ang="0">
                    <a:pos x="connsiteX1" y="connsiteY1"/>
                  </a:cxn>
                  <a:cxn ang="0">
                    <a:pos x="connsiteX2" y="connsiteY2"/>
                  </a:cxn>
                </a:cxnLst>
                <a:rect l="l" t="t" r="r" b="b"/>
                <a:pathLst>
                  <a:path w="10000" h="10000">
                    <a:moveTo>
                      <a:pt x="0" y="1"/>
                    </a:moveTo>
                    <a:lnTo>
                      <a:pt x="9952" y="0"/>
                    </a:lnTo>
                    <a:cubicBezTo>
                      <a:pt x="9968" y="3334"/>
                      <a:pt x="9860" y="6666"/>
                      <a:pt x="10000" y="10000"/>
                    </a:cubicBezTo>
                  </a:path>
                </a:pathLst>
              </a:custGeom>
              <a:noFill/>
              <a:ln w="127" cap="flat" cmpd="sng" algn="ctr">
                <a:solidFill>
                  <a:sysClr val="windowText" lastClr="000000">
                    <a:lumMod val="50000"/>
                    <a:lumOff val="50000"/>
                  </a:sysClr>
                </a:solidFill>
                <a:prstDash val="solid"/>
                <a:headEnd type="oval" w="sm" len="sm"/>
                <a:tailEnd type="none" w="sm" len="sm"/>
              </a:ln>
              <a:effectLst/>
            </p:spPr>
            <p:txBody>
              <a:bodyPr anchor="ctr"/>
              <a:lstStyle/>
              <a:p>
                <a:pPr algn="ctr">
                  <a:defRPr/>
                </a:pPr>
                <a:endParaRPr lang="en-IN" sz="800" kern="0" dirty="0">
                  <a:latin typeface="Trebuchet MS" panose="020B0603020202020204" pitchFamily="34" charset="0"/>
                </a:endParaRPr>
              </a:p>
            </p:txBody>
          </p:sp>
          <p:sp>
            <p:nvSpPr>
              <p:cNvPr id="487" name="Freeform 486"/>
              <p:cNvSpPr/>
              <p:nvPr/>
            </p:nvSpPr>
            <p:spPr bwMode="auto">
              <a:xfrm>
                <a:off x="4518409" y="2293953"/>
                <a:ext cx="344223" cy="65313"/>
              </a:xfrm>
              <a:custGeom>
                <a:avLst/>
                <a:gdLst>
                  <a:gd name="connsiteX0" fmla="*/ 0 w 739775"/>
                  <a:gd name="connsiteY0" fmla="*/ 142875 h 142875"/>
                  <a:gd name="connsiteX1" fmla="*/ 0 w 739775"/>
                  <a:gd name="connsiteY1" fmla="*/ 0 h 142875"/>
                  <a:gd name="connsiteX2" fmla="*/ 739775 w 739775"/>
                  <a:gd name="connsiteY2" fmla="*/ 0 h 142875"/>
                </a:gdLst>
                <a:ahLst/>
                <a:cxnLst>
                  <a:cxn ang="0">
                    <a:pos x="connsiteX0" y="connsiteY0"/>
                  </a:cxn>
                  <a:cxn ang="0">
                    <a:pos x="connsiteX1" y="connsiteY1"/>
                  </a:cxn>
                  <a:cxn ang="0">
                    <a:pos x="connsiteX2" y="connsiteY2"/>
                  </a:cxn>
                </a:cxnLst>
                <a:rect l="l" t="t" r="r" b="b"/>
                <a:pathLst>
                  <a:path w="739775" h="142875">
                    <a:moveTo>
                      <a:pt x="0" y="142875"/>
                    </a:moveTo>
                    <a:lnTo>
                      <a:pt x="0" y="0"/>
                    </a:lnTo>
                    <a:lnTo>
                      <a:pt x="739775" y="0"/>
                    </a:lnTo>
                  </a:path>
                </a:pathLst>
              </a:custGeom>
              <a:noFill/>
              <a:ln w="127" cap="flat" cmpd="sng" algn="ctr">
                <a:solidFill>
                  <a:sysClr val="windowText" lastClr="000000">
                    <a:lumMod val="50000"/>
                    <a:lumOff val="50000"/>
                  </a:sysClr>
                </a:solidFill>
                <a:prstDash val="solid"/>
                <a:headEnd type="oval" w="sm" len="sm"/>
                <a:tailEnd type="none" w="sm" len="sm"/>
              </a:ln>
              <a:effectLst/>
            </p:spPr>
            <p:txBody>
              <a:bodyPr anchor="ctr"/>
              <a:lstStyle/>
              <a:p>
                <a:pPr algn="ctr">
                  <a:defRPr/>
                </a:pPr>
                <a:endParaRPr lang="en-IN" sz="800" kern="0" dirty="0">
                  <a:latin typeface="Trebuchet MS" panose="020B0603020202020204" pitchFamily="34" charset="0"/>
                </a:endParaRPr>
              </a:p>
            </p:txBody>
          </p:sp>
          <p:sp>
            <p:nvSpPr>
              <p:cNvPr id="488" name="Freeform 882"/>
              <p:cNvSpPr/>
              <p:nvPr/>
            </p:nvSpPr>
            <p:spPr bwMode="auto">
              <a:xfrm flipV="1">
                <a:off x="5572286" y="3102836"/>
                <a:ext cx="199863" cy="91440"/>
              </a:xfrm>
              <a:custGeom>
                <a:avLst/>
                <a:gdLst>
                  <a:gd name="connsiteX0" fmla="*/ 0 w 111918"/>
                  <a:gd name="connsiteY0" fmla="*/ 85725 h 85725"/>
                  <a:gd name="connsiteX1" fmla="*/ 0 w 111918"/>
                  <a:gd name="connsiteY1" fmla="*/ 0 h 85725"/>
                  <a:gd name="connsiteX2" fmla="*/ 111918 w 111918"/>
                  <a:gd name="connsiteY2" fmla="*/ 0 h 85725"/>
                </a:gdLst>
                <a:ahLst/>
                <a:cxnLst>
                  <a:cxn ang="0">
                    <a:pos x="connsiteX0" y="connsiteY0"/>
                  </a:cxn>
                  <a:cxn ang="0">
                    <a:pos x="connsiteX1" y="connsiteY1"/>
                  </a:cxn>
                  <a:cxn ang="0">
                    <a:pos x="connsiteX2" y="connsiteY2"/>
                  </a:cxn>
                </a:cxnLst>
                <a:rect l="l" t="t" r="r" b="b"/>
                <a:pathLst>
                  <a:path w="111918" h="85725">
                    <a:moveTo>
                      <a:pt x="0" y="85725"/>
                    </a:moveTo>
                    <a:lnTo>
                      <a:pt x="0" y="0"/>
                    </a:lnTo>
                    <a:lnTo>
                      <a:pt x="111918" y="0"/>
                    </a:lnTo>
                  </a:path>
                </a:pathLst>
              </a:custGeom>
              <a:noFill/>
              <a:ln w="127" cap="flat" cmpd="sng" algn="ctr">
                <a:solidFill>
                  <a:sysClr val="windowText" lastClr="000000">
                    <a:lumMod val="50000"/>
                    <a:lumOff val="50000"/>
                  </a:sysClr>
                </a:solidFill>
                <a:prstDash val="solid"/>
                <a:headEnd type="oval" w="sm" len="sm"/>
                <a:tailEnd type="none" w="sm" len="sm"/>
              </a:ln>
              <a:effectLst/>
            </p:spPr>
            <p:txBody>
              <a:bodyPr anchor="ctr"/>
              <a:lstStyle/>
              <a:p>
                <a:pPr algn="ctr">
                  <a:defRPr/>
                </a:pPr>
                <a:endParaRPr lang="en-IN" sz="800" kern="0" dirty="0">
                  <a:latin typeface="Trebuchet MS" panose="020B0603020202020204" pitchFamily="34" charset="0"/>
                </a:endParaRPr>
              </a:p>
            </p:txBody>
          </p:sp>
          <p:sp>
            <p:nvSpPr>
              <p:cNvPr id="489" name="Freeform 488"/>
              <p:cNvSpPr/>
              <p:nvPr/>
            </p:nvSpPr>
            <p:spPr bwMode="auto">
              <a:xfrm rot="16200000" flipH="1">
                <a:off x="7932333" y="4754296"/>
                <a:ext cx="82548" cy="942975"/>
              </a:xfrm>
              <a:custGeom>
                <a:avLst/>
                <a:gdLst>
                  <a:gd name="connsiteX0" fmla="*/ 0 w 349250"/>
                  <a:gd name="connsiteY0" fmla="*/ 0 h 104775"/>
                  <a:gd name="connsiteX1" fmla="*/ 0 w 349250"/>
                  <a:gd name="connsiteY1" fmla="*/ 104775 h 104775"/>
                  <a:gd name="connsiteX2" fmla="*/ 349250 w 349250"/>
                  <a:gd name="connsiteY2" fmla="*/ 104775 h 104775"/>
                </a:gdLst>
                <a:ahLst/>
                <a:cxnLst>
                  <a:cxn ang="0">
                    <a:pos x="connsiteX0" y="connsiteY0"/>
                  </a:cxn>
                  <a:cxn ang="0">
                    <a:pos x="connsiteX1" y="connsiteY1"/>
                  </a:cxn>
                  <a:cxn ang="0">
                    <a:pos x="connsiteX2" y="connsiteY2"/>
                  </a:cxn>
                </a:cxnLst>
                <a:rect l="l" t="t" r="r" b="b"/>
                <a:pathLst>
                  <a:path w="349250" h="104775">
                    <a:moveTo>
                      <a:pt x="0" y="0"/>
                    </a:moveTo>
                    <a:lnTo>
                      <a:pt x="0" y="104775"/>
                    </a:lnTo>
                    <a:lnTo>
                      <a:pt x="349250" y="104775"/>
                    </a:lnTo>
                  </a:path>
                </a:pathLst>
              </a:custGeom>
              <a:noFill/>
              <a:ln w="127" cap="flat" cmpd="sng" algn="ctr">
                <a:solidFill>
                  <a:sysClr val="windowText" lastClr="000000">
                    <a:lumMod val="50000"/>
                    <a:lumOff val="50000"/>
                  </a:sysClr>
                </a:solidFill>
                <a:prstDash val="solid"/>
                <a:headEnd type="none" w="med" len="med"/>
                <a:tailEnd type="oval" w="sm" len="sm"/>
              </a:ln>
              <a:effectLst/>
            </p:spPr>
            <p:txBody>
              <a:bodyPr anchor="ctr"/>
              <a:lstStyle/>
              <a:p>
                <a:pPr algn="ctr">
                  <a:defRPr/>
                </a:pPr>
                <a:endParaRPr lang="en-IN" sz="800" kern="0" dirty="0">
                  <a:latin typeface="Trebuchet MS" panose="020B0603020202020204" pitchFamily="34" charset="0"/>
                </a:endParaRPr>
              </a:p>
            </p:txBody>
          </p:sp>
          <p:sp>
            <p:nvSpPr>
              <p:cNvPr id="490" name="Freeform 489"/>
              <p:cNvSpPr/>
              <p:nvPr/>
            </p:nvSpPr>
            <p:spPr bwMode="auto">
              <a:xfrm rot="5400000" flipH="1">
                <a:off x="7379880" y="4601896"/>
                <a:ext cx="592137" cy="369888"/>
              </a:xfrm>
              <a:custGeom>
                <a:avLst/>
                <a:gdLst>
                  <a:gd name="connsiteX0" fmla="*/ 0 w 111918"/>
                  <a:gd name="connsiteY0" fmla="*/ 85725 h 85725"/>
                  <a:gd name="connsiteX1" fmla="*/ 0 w 111918"/>
                  <a:gd name="connsiteY1" fmla="*/ 0 h 85725"/>
                  <a:gd name="connsiteX2" fmla="*/ 111918 w 111918"/>
                  <a:gd name="connsiteY2" fmla="*/ 0 h 85725"/>
                </a:gdLst>
                <a:ahLst/>
                <a:cxnLst>
                  <a:cxn ang="0">
                    <a:pos x="connsiteX0" y="connsiteY0"/>
                  </a:cxn>
                  <a:cxn ang="0">
                    <a:pos x="connsiteX1" y="connsiteY1"/>
                  </a:cxn>
                  <a:cxn ang="0">
                    <a:pos x="connsiteX2" y="connsiteY2"/>
                  </a:cxn>
                </a:cxnLst>
                <a:rect l="l" t="t" r="r" b="b"/>
                <a:pathLst>
                  <a:path w="111918" h="85725">
                    <a:moveTo>
                      <a:pt x="0" y="85725"/>
                    </a:moveTo>
                    <a:lnTo>
                      <a:pt x="0" y="0"/>
                    </a:lnTo>
                    <a:lnTo>
                      <a:pt x="111918" y="0"/>
                    </a:lnTo>
                  </a:path>
                </a:pathLst>
              </a:custGeom>
              <a:noFill/>
              <a:ln w="127" cap="flat" cmpd="sng" algn="ctr">
                <a:solidFill>
                  <a:sysClr val="windowText" lastClr="000000">
                    <a:lumMod val="50000"/>
                    <a:lumOff val="50000"/>
                  </a:sysClr>
                </a:solidFill>
                <a:prstDash val="solid"/>
                <a:headEnd type="none" w="sm" len="sm"/>
                <a:tailEnd type="oval" w="sm" len="sm"/>
              </a:ln>
              <a:effectLst/>
            </p:spPr>
            <p:txBody>
              <a:bodyPr anchor="ctr"/>
              <a:lstStyle/>
              <a:p>
                <a:pPr algn="ctr">
                  <a:defRPr/>
                </a:pPr>
                <a:endParaRPr lang="en-IN" sz="800" kern="0" dirty="0">
                  <a:latin typeface="Trebuchet MS" panose="020B0603020202020204" pitchFamily="34" charset="0"/>
                </a:endParaRPr>
              </a:p>
            </p:txBody>
          </p:sp>
        </p:grpSp>
        <p:grpSp>
          <p:nvGrpSpPr>
            <p:cNvPr id="493" name="Group 492"/>
            <p:cNvGrpSpPr/>
            <p:nvPr/>
          </p:nvGrpSpPr>
          <p:grpSpPr>
            <a:xfrm>
              <a:off x="5024994" y="4783513"/>
              <a:ext cx="2100145" cy="155080"/>
              <a:chOff x="2683901" y="1526023"/>
              <a:chExt cx="1871073" cy="137161"/>
            </a:xfrm>
          </p:grpSpPr>
          <p:sp>
            <p:nvSpPr>
              <p:cNvPr id="494" name="Rectangle 493"/>
              <p:cNvSpPr/>
              <p:nvPr/>
            </p:nvSpPr>
            <p:spPr>
              <a:xfrm rot="5400000">
                <a:off x="3033705" y="1176220"/>
                <a:ext cx="137160" cy="836768"/>
              </a:xfrm>
              <a:prstGeom prst="rect">
                <a:avLst/>
              </a:prstGeom>
              <a:solidFill>
                <a:srgbClr val="002967"/>
              </a:solidFill>
              <a:ln w="25400" cap="flat" cmpd="sng" algn="ctr">
                <a:noFill/>
                <a:prstDash val="solid"/>
              </a:ln>
              <a:effectLst>
                <a:outerShdw blurRad="50800" dist="38100" dir="2700000" algn="tl" rotWithShape="0">
                  <a:prstClr val="black">
                    <a:alpha val="40000"/>
                  </a:prstClr>
                </a:outerShdw>
              </a:effectLst>
            </p:spPr>
            <p:txBody>
              <a:bodyPr vert="vert270" lIns="72000" tIns="36000" rIns="73152" rtlCol="0" anchor="ctr"/>
              <a:lstStyle/>
              <a:p>
                <a:pPr algn="ctr">
                  <a:defRPr/>
                </a:pPr>
                <a:r>
                  <a:rPr lang="en-ZA" sz="800" b="1" kern="0" dirty="0">
                    <a:solidFill>
                      <a:schemeClr val="bg1"/>
                    </a:solidFill>
                    <a:latin typeface="Trebuchet MS" panose="020B0603020202020204" pitchFamily="34" charset="0"/>
                  </a:rPr>
                  <a:t>Holiday and MICE</a:t>
                </a:r>
              </a:p>
            </p:txBody>
          </p:sp>
          <p:sp>
            <p:nvSpPr>
              <p:cNvPr id="495" name="Rectangle 494"/>
              <p:cNvSpPr/>
              <p:nvPr/>
            </p:nvSpPr>
            <p:spPr>
              <a:xfrm rot="5400000">
                <a:off x="3767734" y="1417815"/>
                <a:ext cx="137160" cy="353575"/>
              </a:xfrm>
              <a:prstGeom prst="rect">
                <a:avLst/>
              </a:prstGeom>
              <a:solidFill>
                <a:srgbClr val="D40D16"/>
              </a:solidFill>
              <a:ln w="25400" cap="flat" cmpd="sng" algn="ctr">
                <a:noFill/>
                <a:prstDash val="solid"/>
              </a:ln>
              <a:effectLst>
                <a:outerShdw blurRad="50800" dist="38100" dir="2700000" algn="tl" rotWithShape="0">
                  <a:prstClr val="black">
                    <a:alpha val="40000"/>
                  </a:prstClr>
                </a:outerShdw>
              </a:effectLst>
            </p:spPr>
            <p:txBody>
              <a:bodyPr vert="vert270" lIns="72000" tIns="36000" rIns="73152" rtlCol="0" anchor="ctr"/>
              <a:lstStyle/>
              <a:p>
                <a:pPr algn="ctr">
                  <a:defRPr/>
                </a:pPr>
                <a:r>
                  <a:rPr lang="en-ZA" sz="800" b="1" kern="0" dirty="0">
                    <a:solidFill>
                      <a:schemeClr val="bg1"/>
                    </a:solidFill>
                    <a:latin typeface="Trebuchet MS" panose="020B0603020202020204" pitchFamily="34" charset="0"/>
                  </a:rPr>
                  <a:t>VFR</a:t>
                </a:r>
              </a:p>
            </p:txBody>
          </p:sp>
          <p:sp>
            <p:nvSpPr>
              <p:cNvPr id="496" name="Rectangle 495"/>
              <p:cNvSpPr/>
              <p:nvPr/>
            </p:nvSpPr>
            <p:spPr>
              <a:xfrm rot="5400000">
                <a:off x="4284886" y="1393094"/>
                <a:ext cx="137160" cy="403017"/>
              </a:xfrm>
              <a:prstGeom prst="rect">
                <a:avLst/>
              </a:prstGeom>
              <a:solidFill>
                <a:srgbClr val="2E5C1C"/>
              </a:solidFill>
              <a:ln w="25400" cap="flat" cmpd="sng" algn="ctr">
                <a:noFill/>
                <a:prstDash val="solid"/>
              </a:ln>
              <a:effectLst>
                <a:outerShdw blurRad="50800" dist="38100" dir="2700000" algn="tl" rotWithShape="0">
                  <a:prstClr val="black">
                    <a:alpha val="40000"/>
                  </a:prstClr>
                </a:outerShdw>
              </a:effectLst>
            </p:spPr>
            <p:txBody>
              <a:bodyPr vert="vert270" lIns="72000" tIns="36000" rIns="73152" rtlCol="0" anchor="ctr"/>
              <a:lstStyle/>
              <a:p>
                <a:pPr algn="ctr">
                  <a:defRPr/>
                </a:pPr>
                <a:r>
                  <a:rPr lang="en-ZA" sz="800" b="1" kern="0" dirty="0">
                    <a:solidFill>
                      <a:schemeClr val="bg1"/>
                    </a:solidFill>
                    <a:latin typeface="Trebuchet MS" panose="020B0603020202020204" pitchFamily="34" charset="0"/>
                  </a:rPr>
                  <a:t>Other</a:t>
                </a:r>
              </a:p>
            </p:txBody>
          </p:sp>
        </p:grpSp>
      </p:grpSp>
    </p:spTree>
    <p:extLst>
      <p:ext uri="{BB962C8B-B14F-4D97-AF65-F5344CB8AC3E}">
        <p14:creationId xmlns:p14="http://schemas.microsoft.com/office/powerpoint/2010/main" xmlns="" val="2521645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0" y="247144"/>
            <a:ext cx="12191999" cy="430887"/>
          </a:xfrm>
          <a:prstGeom prst="rect">
            <a:avLst/>
          </a:prstGeom>
          <a:noFill/>
        </p:spPr>
        <p:txBody>
          <a:bodyPr wrap="square" lIns="45720" tIns="0" rIns="45720" bIns="0" anchor="ctr" anchorCtr="0">
            <a:noAutofit/>
          </a:bodyPr>
          <a:lstStyle>
            <a:lvl1pPr algn="l" rtl="0" eaLnBrk="0" fontAlgn="base" hangingPunct="0">
              <a:lnSpc>
                <a:spcPct val="120000"/>
              </a:lnSpc>
              <a:spcBef>
                <a:spcPct val="0"/>
              </a:spcBef>
              <a:spcAft>
                <a:spcPct val="0"/>
              </a:spcAft>
              <a:defRPr lang="en-ZA" sz="2800" b="1" kern="1200" dirty="0">
                <a:solidFill>
                  <a:schemeClr val="tx1"/>
                </a:solidFill>
                <a:latin typeface="Candara" panose="020E0502030303020204" pitchFamily="34" charset="0"/>
                <a:ea typeface="+mn-ea"/>
                <a:cs typeface="Arial" charset="0"/>
              </a:defRPr>
            </a:lvl1pPr>
            <a:lvl2pPr algn="l" rtl="0" eaLnBrk="0" fontAlgn="base" hangingPunct="0">
              <a:lnSpc>
                <a:spcPct val="120000"/>
              </a:lnSpc>
              <a:spcBef>
                <a:spcPct val="0"/>
              </a:spcBef>
              <a:spcAft>
                <a:spcPct val="0"/>
              </a:spcAft>
              <a:defRPr sz="2400" b="1">
                <a:solidFill>
                  <a:schemeClr val="tx1"/>
                </a:solidFill>
                <a:latin typeface="Arial" charset="0"/>
                <a:cs typeface="Arial" charset="0"/>
              </a:defRPr>
            </a:lvl2pPr>
            <a:lvl3pPr algn="l" rtl="0" eaLnBrk="0" fontAlgn="base" hangingPunct="0">
              <a:lnSpc>
                <a:spcPct val="120000"/>
              </a:lnSpc>
              <a:spcBef>
                <a:spcPct val="0"/>
              </a:spcBef>
              <a:spcAft>
                <a:spcPct val="0"/>
              </a:spcAft>
              <a:defRPr sz="2400" b="1">
                <a:solidFill>
                  <a:schemeClr val="tx1"/>
                </a:solidFill>
                <a:latin typeface="Arial" charset="0"/>
                <a:cs typeface="Arial" charset="0"/>
              </a:defRPr>
            </a:lvl3pPr>
            <a:lvl4pPr algn="l" rtl="0" eaLnBrk="0" fontAlgn="base" hangingPunct="0">
              <a:lnSpc>
                <a:spcPct val="120000"/>
              </a:lnSpc>
              <a:spcBef>
                <a:spcPct val="0"/>
              </a:spcBef>
              <a:spcAft>
                <a:spcPct val="0"/>
              </a:spcAft>
              <a:defRPr sz="2400" b="1">
                <a:solidFill>
                  <a:schemeClr val="tx1"/>
                </a:solidFill>
                <a:latin typeface="Arial" charset="0"/>
                <a:cs typeface="Arial" charset="0"/>
              </a:defRPr>
            </a:lvl4pPr>
            <a:lvl5pPr algn="l" rtl="0" eaLnBrk="0" fontAlgn="base" hangingPunct="0">
              <a:lnSpc>
                <a:spcPct val="120000"/>
              </a:lnSpc>
              <a:spcBef>
                <a:spcPct val="0"/>
              </a:spcBef>
              <a:spcAft>
                <a:spcPct val="0"/>
              </a:spcAft>
              <a:defRPr sz="2400" b="1">
                <a:solidFill>
                  <a:schemeClr val="tx1"/>
                </a:solidFill>
                <a:latin typeface="Arial" charset="0"/>
                <a:cs typeface="Arial" charset="0"/>
              </a:defRPr>
            </a:lvl5pPr>
            <a:lvl6pPr marL="457200" algn="l" rtl="0" fontAlgn="base">
              <a:lnSpc>
                <a:spcPct val="120000"/>
              </a:lnSpc>
              <a:spcBef>
                <a:spcPct val="0"/>
              </a:spcBef>
              <a:spcAft>
                <a:spcPct val="0"/>
              </a:spcAft>
              <a:defRPr sz="2400" b="1">
                <a:solidFill>
                  <a:schemeClr val="tx1"/>
                </a:solidFill>
                <a:latin typeface="Arial" charset="0"/>
                <a:cs typeface="Arial" charset="0"/>
              </a:defRPr>
            </a:lvl6pPr>
            <a:lvl7pPr marL="914400" algn="l" rtl="0" fontAlgn="base">
              <a:lnSpc>
                <a:spcPct val="120000"/>
              </a:lnSpc>
              <a:spcBef>
                <a:spcPct val="0"/>
              </a:spcBef>
              <a:spcAft>
                <a:spcPct val="0"/>
              </a:spcAft>
              <a:defRPr sz="2400" b="1">
                <a:solidFill>
                  <a:schemeClr val="tx1"/>
                </a:solidFill>
                <a:latin typeface="Arial" charset="0"/>
                <a:cs typeface="Arial" charset="0"/>
              </a:defRPr>
            </a:lvl7pPr>
            <a:lvl8pPr marL="1371600" algn="l" rtl="0" fontAlgn="base">
              <a:lnSpc>
                <a:spcPct val="120000"/>
              </a:lnSpc>
              <a:spcBef>
                <a:spcPct val="0"/>
              </a:spcBef>
              <a:spcAft>
                <a:spcPct val="0"/>
              </a:spcAft>
              <a:defRPr sz="2400" b="1">
                <a:solidFill>
                  <a:schemeClr val="tx1"/>
                </a:solidFill>
                <a:latin typeface="Arial" charset="0"/>
                <a:cs typeface="Arial" charset="0"/>
              </a:defRPr>
            </a:lvl8pPr>
            <a:lvl9pPr marL="1828800" algn="l" rtl="0" fontAlgn="base">
              <a:lnSpc>
                <a:spcPct val="120000"/>
              </a:lnSpc>
              <a:spcBef>
                <a:spcPct val="0"/>
              </a:spcBef>
              <a:spcAft>
                <a:spcPct val="0"/>
              </a:spcAft>
              <a:defRPr sz="2400" b="1">
                <a:solidFill>
                  <a:schemeClr val="tx1"/>
                </a:solidFill>
                <a:latin typeface="Arial" charset="0"/>
                <a:cs typeface="Arial" charset="0"/>
              </a:defRPr>
            </a:lvl9pPr>
          </a:lstStyle>
          <a:p>
            <a:pPr marL="126608" marR="0" lvl="0" indent="0" algn="l" defTabSz="914400" rtl="0" eaLnBrk="0" fontAlgn="base" latinLnBrk="0" hangingPunct="0">
              <a:lnSpc>
                <a:spcPct val="120000"/>
              </a:lnSpc>
              <a:spcBef>
                <a:spcPct val="0"/>
              </a:spcBef>
              <a:spcAft>
                <a:spcPct val="0"/>
              </a:spcAft>
              <a:buClrTx/>
              <a:buSzTx/>
              <a:buFontTx/>
              <a:buNone/>
              <a:tabLst/>
              <a:defRPr/>
            </a:pPr>
            <a:r>
              <a:rPr kumimoji="0" lang="en-US" sz="1600" b="1" i="0" u="none" strike="noStrike" kern="1200" cap="none" spc="0" normalizeH="0" baseline="0" noProof="0" dirty="0">
                <a:ln>
                  <a:noFill/>
                </a:ln>
                <a:solidFill>
                  <a:sysClr val="windowText" lastClr="000000"/>
                </a:solidFill>
                <a:effectLst/>
                <a:uLnTx/>
                <a:uFillTx/>
                <a:latin typeface="Trebuchet MS" panose="020B0603020202020204" pitchFamily="34" charset="0"/>
              </a:rPr>
              <a:t>Marketing Investment</a:t>
            </a:r>
            <a:r>
              <a:rPr kumimoji="0" lang="en-US" sz="1600" b="1" i="0" u="none" strike="noStrike" kern="1200" cap="none" spc="0" normalizeH="0" noProof="0" dirty="0">
                <a:ln>
                  <a:noFill/>
                </a:ln>
                <a:solidFill>
                  <a:sysClr val="windowText" lastClr="000000"/>
                </a:solidFill>
                <a:effectLst/>
                <a:uLnTx/>
                <a:uFillTx/>
                <a:latin typeface="Trebuchet MS" panose="020B0603020202020204" pitchFamily="34" charset="0"/>
              </a:rPr>
              <a:t> Choices: </a:t>
            </a:r>
            <a:r>
              <a:rPr kumimoji="0" lang="en-US" sz="1600" b="1" i="0" u="none" strike="noStrike" kern="1200" cap="none" spc="0" normalizeH="0" baseline="0" noProof="0" dirty="0">
                <a:ln>
                  <a:noFill/>
                </a:ln>
                <a:solidFill>
                  <a:sysClr val="windowText" lastClr="000000"/>
                </a:solidFill>
                <a:effectLst/>
                <a:uLnTx/>
                <a:uFillTx/>
                <a:latin typeface="Trebuchet MS" panose="020B0603020202020204" pitchFamily="34" charset="0"/>
              </a:rPr>
              <a:t>International Business Events</a:t>
            </a:r>
          </a:p>
        </p:txBody>
      </p:sp>
      <p:grpSp>
        <p:nvGrpSpPr>
          <p:cNvPr id="4" name="Group 3"/>
          <p:cNvGrpSpPr/>
          <p:nvPr/>
        </p:nvGrpSpPr>
        <p:grpSpPr>
          <a:xfrm>
            <a:off x="2733648" y="1815539"/>
            <a:ext cx="6311741" cy="3013571"/>
            <a:chOff x="339970" y="1207264"/>
            <a:chExt cx="8464053" cy="4465298"/>
          </a:xfrm>
        </p:grpSpPr>
        <p:sp>
          <p:nvSpPr>
            <p:cNvPr id="5" name="Freeform 22"/>
            <p:cNvSpPr/>
            <p:nvPr/>
          </p:nvSpPr>
          <p:spPr>
            <a:xfrm flipH="1">
              <a:off x="339970" y="3512879"/>
              <a:ext cx="4149834" cy="2159683"/>
            </a:xfrm>
            <a:prstGeom prst="rect">
              <a:avLst/>
            </a:prstGeom>
            <a:solidFill>
              <a:sysClr val="window" lastClr="FFFFFF"/>
            </a:solidFill>
            <a:ln w="19050" cap="flat" cmpd="sng" algn="ctr">
              <a:noFill/>
              <a:prstDash val="solid"/>
            </a:ln>
            <a:effectLst/>
          </p:spPr>
          <p:txBody>
            <a:bodyPr lIns="0" rIns="0" rtlCol="0" anchor="t"/>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600" b="1" i="0" u="none" strike="noStrike" kern="0" cap="none" spc="0" normalizeH="0" baseline="0" noProof="0" dirty="0">
                <a:ln>
                  <a:noFill/>
                </a:ln>
                <a:solidFill>
                  <a:prstClr val="black"/>
                </a:solidFill>
                <a:effectLst/>
                <a:uLnTx/>
                <a:uFillTx/>
                <a:latin typeface="Trebuchet MS" panose="020B0603020202020204" pitchFamily="34" charset="0"/>
              </a:endParaRPr>
            </a:p>
          </p:txBody>
        </p:sp>
        <p:sp>
          <p:nvSpPr>
            <p:cNvPr id="6" name="Freeform 23"/>
            <p:cNvSpPr/>
            <p:nvPr/>
          </p:nvSpPr>
          <p:spPr>
            <a:xfrm flipH="1">
              <a:off x="339970" y="1207264"/>
              <a:ext cx="4149834" cy="2146814"/>
            </a:xfrm>
            <a:prstGeom prst="rect">
              <a:avLst/>
            </a:prstGeom>
            <a:solidFill>
              <a:sysClr val="window" lastClr="FFFFFF"/>
            </a:solidFill>
            <a:ln w="19050" cap="flat" cmpd="sng" algn="ctr">
              <a:noFill/>
              <a:prstDash val="solid"/>
            </a:ln>
            <a:effectLst/>
          </p:spPr>
          <p:txBody>
            <a:bodyPr lIns="91440" tIns="365760" rtlCol="0" anchor="t"/>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100" b="1" i="0" u="none" strike="noStrike" kern="0" cap="none" spc="0" normalizeH="0" baseline="0" noProof="0" dirty="0">
                <a:ln>
                  <a:noFill/>
                </a:ln>
                <a:solidFill>
                  <a:prstClr val="white"/>
                </a:solidFill>
                <a:effectLst/>
                <a:uLnTx/>
                <a:uFillTx/>
                <a:latin typeface="Trebuchet MS" panose="020B0603020202020204" pitchFamily="34" charset="0"/>
              </a:endParaRPr>
            </a:p>
          </p:txBody>
        </p:sp>
        <p:sp>
          <p:nvSpPr>
            <p:cNvPr id="7" name="Freeform 22"/>
            <p:cNvSpPr/>
            <p:nvPr/>
          </p:nvSpPr>
          <p:spPr>
            <a:xfrm flipH="1">
              <a:off x="4654189" y="3512879"/>
              <a:ext cx="4149834" cy="2159683"/>
            </a:xfrm>
            <a:prstGeom prst="rect">
              <a:avLst/>
            </a:prstGeom>
            <a:solidFill>
              <a:sysClr val="window" lastClr="FFFFFF"/>
            </a:solidFill>
            <a:ln w="19050" cap="flat" cmpd="sng" algn="ctr">
              <a:noFill/>
              <a:prstDash val="solid"/>
            </a:ln>
            <a:effectLst/>
          </p:spPr>
          <p:txBody>
            <a:bodyPr lIns="0" rIns="0" rtlCol="0" anchor="t"/>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600" b="1" i="0" u="none" strike="noStrike" kern="0" cap="none" spc="0" normalizeH="0" baseline="0" noProof="0" dirty="0">
                <a:ln>
                  <a:noFill/>
                </a:ln>
                <a:solidFill>
                  <a:prstClr val="black"/>
                </a:solidFill>
                <a:effectLst/>
                <a:uLnTx/>
                <a:uFillTx/>
                <a:latin typeface="Trebuchet MS" panose="020B0603020202020204" pitchFamily="34" charset="0"/>
              </a:endParaRPr>
            </a:p>
          </p:txBody>
        </p:sp>
        <p:sp>
          <p:nvSpPr>
            <p:cNvPr id="8" name="Freeform 23"/>
            <p:cNvSpPr/>
            <p:nvPr/>
          </p:nvSpPr>
          <p:spPr>
            <a:xfrm flipH="1">
              <a:off x="4654189" y="1207264"/>
              <a:ext cx="4149834" cy="2146815"/>
            </a:xfrm>
            <a:prstGeom prst="rect">
              <a:avLst/>
            </a:prstGeom>
            <a:solidFill>
              <a:sysClr val="window" lastClr="FFFFFF"/>
            </a:solidFill>
            <a:ln w="19050" cap="flat" cmpd="sng" algn="ctr">
              <a:noFill/>
              <a:prstDash val="solid"/>
            </a:ln>
            <a:effectLst/>
          </p:spPr>
          <p:txBody>
            <a:bodyPr lIns="91440" tIns="365760" rtlCol="0" anchor="t"/>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100" b="1" i="0" u="none" strike="noStrike" kern="0" cap="none" spc="0" normalizeH="0" baseline="0" noProof="0" dirty="0">
                <a:ln>
                  <a:noFill/>
                </a:ln>
                <a:solidFill>
                  <a:prstClr val="white"/>
                </a:solidFill>
                <a:effectLst/>
                <a:uLnTx/>
                <a:uFillTx/>
                <a:latin typeface="Trebuchet MS" panose="020B0603020202020204" pitchFamily="34" charset="0"/>
              </a:endParaRPr>
            </a:p>
          </p:txBody>
        </p:sp>
        <p:sp>
          <p:nvSpPr>
            <p:cNvPr id="9" name="Freeform 8"/>
            <p:cNvSpPr/>
            <p:nvPr/>
          </p:nvSpPr>
          <p:spPr>
            <a:xfrm>
              <a:off x="2635313" y="1494755"/>
              <a:ext cx="1854489" cy="1859323"/>
            </a:xfrm>
            <a:custGeom>
              <a:avLst/>
              <a:gdLst>
                <a:gd name="connsiteX0" fmla="*/ 1017542 w 1017542"/>
                <a:gd name="connsiteY0" fmla="*/ 0 h 1020193"/>
                <a:gd name="connsiteX1" fmla="*/ 1017542 w 1017542"/>
                <a:gd name="connsiteY1" fmla="*/ 1020193 h 1020193"/>
                <a:gd name="connsiteX2" fmla="*/ 0 w 1017542"/>
                <a:gd name="connsiteY2" fmla="*/ 1020193 h 1020193"/>
                <a:gd name="connsiteX3" fmla="*/ 1689 w 1017542"/>
                <a:gd name="connsiteY3" fmla="*/ 986743 h 1020193"/>
                <a:gd name="connsiteX4" fmla="*/ 986884 w 1017542"/>
                <a:gd name="connsiteY4" fmla="*/ 1548 h 1020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542" h="1020193">
                  <a:moveTo>
                    <a:pt x="1017542" y="0"/>
                  </a:moveTo>
                  <a:lnTo>
                    <a:pt x="1017542" y="1020193"/>
                  </a:lnTo>
                  <a:lnTo>
                    <a:pt x="0" y="1020193"/>
                  </a:lnTo>
                  <a:lnTo>
                    <a:pt x="1689" y="986743"/>
                  </a:lnTo>
                  <a:cubicBezTo>
                    <a:pt x="54443" y="467277"/>
                    <a:pt x="467418" y="54302"/>
                    <a:pt x="986884" y="1548"/>
                  </a:cubicBezTo>
                  <a:close/>
                </a:path>
              </a:pathLst>
            </a:custGeom>
            <a:solidFill>
              <a:srgbClr val="002967"/>
            </a:solidFill>
            <a:ln w="57150" cap="flat" cmpd="sng" algn="ctr">
              <a:noFill/>
              <a:prstDash val="solid"/>
            </a:ln>
            <a:effectLst>
              <a:outerShdw blurRad="50800" dist="38100" dir="13500000" algn="br" rotWithShape="0">
                <a:prstClr val="black">
                  <a:alpha val="40000"/>
                </a:prstClr>
              </a:outerShdw>
            </a:effectLst>
          </p:spPr>
          <p:txBody>
            <a:bodyPr lIns="91440" tIns="365760" rtlCol="0" anchor="t"/>
            <a:lstStyle/>
            <a:p>
              <a:pPr marL="339725" marR="0" lvl="0" indent="0" algn="ctr" defTabSz="914400" eaLnBrk="1" fontAlgn="base" latinLnBrk="0" hangingPunct="1">
                <a:lnSpc>
                  <a:spcPct val="100000"/>
                </a:lnSpc>
                <a:spcBef>
                  <a:spcPct val="0"/>
                </a:spcBef>
                <a:spcAft>
                  <a:spcPct val="0"/>
                </a:spcAft>
                <a:buClrTx/>
                <a:buSzTx/>
                <a:buFontTx/>
                <a:buNone/>
                <a:tabLst/>
                <a:defRPr/>
              </a:pPr>
              <a:endParaRPr kumimoji="0" lang="en-US" sz="1100" b="1" i="0" u="none" strike="noStrike" kern="0" cap="none" spc="0" normalizeH="0" baseline="0" noProof="0" dirty="0">
                <a:ln>
                  <a:noFill/>
                </a:ln>
                <a:solidFill>
                  <a:prstClr val="white"/>
                </a:solidFill>
                <a:effectLst/>
                <a:uLnTx/>
                <a:uFillTx/>
                <a:latin typeface="Trebuchet MS" panose="020B0603020202020204" pitchFamily="34" charset="0"/>
              </a:endParaRPr>
            </a:p>
          </p:txBody>
        </p:sp>
        <p:sp>
          <p:nvSpPr>
            <p:cNvPr id="10" name="Freeform 9"/>
            <p:cNvSpPr/>
            <p:nvPr/>
          </p:nvSpPr>
          <p:spPr>
            <a:xfrm flipH="1">
              <a:off x="4654189" y="1494755"/>
              <a:ext cx="1854488" cy="1859323"/>
            </a:xfrm>
            <a:custGeom>
              <a:avLst/>
              <a:gdLst>
                <a:gd name="connsiteX0" fmla="*/ 1017541 w 1017541"/>
                <a:gd name="connsiteY0" fmla="*/ 0 h 1020193"/>
                <a:gd name="connsiteX1" fmla="*/ 986884 w 1017541"/>
                <a:gd name="connsiteY1" fmla="*/ 1548 h 1020193"/>
                <a:gd name="connsiteX2" fmla="*/ 1689 w 1017541"/>
                <a:gd name="connsiteY2" fmla="*/ 986743 h 1020193"/>
                <a:gd name="connsiteX3" fmla="*/ 0 w 1017541"/>
                <a:gd name="connsiteY3" fmla="*/ 1020193 h 1020193"/>
                <a:gd name="connsiteX4" fmla="*/ 1017541 w 1017541"/>
                <a:gd name="connsiteY4" fmla="*/ 1020193 h 1020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541" h="1020193">
                  <a:moveTo>
                    <a:pt x="1017541" y="0"/>
                  </a:moveTo>
                  <a:lnTo>
                    <a:pt x="986884" y="1548"/>
                  </a:lnTo>
                  <a:cubicBezTo>
                    <a:pt x="467418" y="54302"/>
                    <a:pt x="54443" y="467277"/>
                    <a:pt x="1689" y="986743"/>
                  </a:cubicBezTo>
                  <a:lnTo>
                    <a:pt x="0" y="1020193"/>
                  </a:lnTo>
                  <a:lnTo>
                    <a:pt x="1017541" y="1020193"/>
                  </a:lnTo>
                  <a:close/>
                </a:path>
              </a:pathLst>
            </a:custGeom>
            <a:solidFill>
              <a:srgbClr val="D40D16"/>
            </a:solidFill>
            <a:ln w="57150" cap="flat" cmpd="sng" algn="ctr">
              <a:noFill/>
              <a:prstDash val="solid"/>
            </a:ln>
            <a:effectLst>
              <a:outerShdw blurRad="50800" dist="38100" dir="18900000" algn="bl" rotWithShape="0">
                <a:prstClr val="black">
                  <a:alpha val="40000"/>
                </a:prstClr>
              </a:outerShdw>
            </a:effectLst>
          </p:spPr>
          <p:txBody>
            <a:bodyPr lIns="91440" tIns="365760" rtlCol="0" anchor="t"/>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100" b="1" i="0" u="none" strike="noStrike" kern="0" cap="none" spc="0" normalizeH="0" baseline="0" noProof="0" dirty="0">
                <a:ln>
                  <a:noFill/>
                </a:ln>
                <a:solidFill>
                  <a:prstClr val="white"/>
                </a:solidFill>
                <a:effectLst/>
                <a:uLnTx/>
                <a:uFillTx/>
                <a:latin typeface="Trebuchet MS" panose="020B0603020202020204" pitchFamily="34" charset="0"/>
              </a:endParaRPr>
            </a:p>
          </p:txBody>
        </p:sp>
        <p:sp>
          <p:nvSpPr>
            <p:cNvPr id="11" name="Freeform 10"/>
            <p:cNvSpPr/>
            <p:nvPr/>
          </p:nvSpPr>
          <p:spPr>
            <a:xfrm>
              <a:off x="2635312" y="3512879"/>
              <a:ext cx="1854491" cy="1859327"/>
            </a:xfrm>
            <a:custGeom>
              <a:avLst/>
              <a:gdLst>
                <a:gd name="connsiteX0" fmla="*/ 0 w 1017543"/>
                <a:gd name="connsiteY0" fmla="*/ 0 h 1020195"/>
                <a:gd name="connsiteX1" fmla="*/ 1017543 w 1017543"/>
                <a:gd name="connsiteY1" fmla="*/ 0 h 1020195"/>
                <a:gd name="connsiteX2" fmla="*/ 1017543 w 1017543"/>
                <a:gd name="connsiteY2" fmla="*/ 1020195 h 1020195"/>
                <a:gd name="connsiteX3" fmla="*/ 986885 w 1017543"/>
                <a:gd name="connsiteY3" fmla="*/ 1018647 h 1020195"/>
                <a:gd name="connsiteX4" fmla="*/ 1690 w 1017543"/>
                <a:gd name="connsiteY4" fmla="*/ 33452 h 102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543" h="1020195">
                  <a:moveTo>
                    <a:pt x="0" y="0"/>
                  </a:moveTo>
                  <a:lnTo>
                    <a:pt x="1017543" y="0"/>
                  </a:lnTo>
                  <a:lnTo>
                    <a:pt x="1017543" y="1020195"/>
                  </a:lnTo>
                  <a:lnTo>
                    <a:pt x="986885" y="1018647"/>
                  </a:lnTo>
                  <a:cubicBezTo>
                    <a:pt x="467419" y="965892"/>
                    <a:pt x="54444" y="552918"/>
                    <a:pt x="1690" y="33452"/>
                  </a:cubicBezTo>
                  <a:close/>
                </a:path>
              </a:pathLst>
            </a:custGeom>
            <a:solidFill>
              <a:srgbClr val="3E7B25"/>
            </a:solidFill>
            <a:ln w="57150" cap="flat" cmpd="sng" algn="ctr">
              <a:noFill/>
              <a:prstDash val="solid"/>
            </a:ln>
            <a:effectLst>
              <a:outerShdw blurRad="50800" dist="38100" dir="8100000" algn="tr" rotWithShape="0">
                <a:prstClr val="black">
                  <a:alpha val="40000"/>
                </a:prstClr>
              </a:outerShdw>
            </a:effectLst>
          </p:spPr>
          <p:txBody>
            <a:bodyPr lIns="0" rIns="0" rtlCol="0" anchor="t"/>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IN" sz="600" b="1" i="0" u="none" strike="noStrike" kern="0" cap="none" spc="0" normalizeH="0" baseline="0" noProof="0" dirty="0">
                <a:ln>
                  <a:noFill/>
                </a:ln>
                <a:solidFill>
                  <a:prstClr val="white"/>
                </a:solidFill>
                <a:effectLst/>
                <a:uLnTx/>
                <a:uFillTx/>
                <a:latin typeface="Trebuchet MS" panose="020B0603020202020204" pitchFamily="34" charset="0"/>
              </a:endParaRPr>
            </a:p>
          </p:txBody>
        </p:sp>
        <p:sp>
          <p:nvSpPr>
            <p:cNvPr id="12" name="Freeform 11"/>
            <p:cNvSpPr/>
            <p:nvPr/>
          </p:nvSpPr>
          <p:spPr>
            <a:xfrm>
              <a:off x="4654189" y="3512879"/>
              <a:ext cx="1854489" cy="1859327"/>
            </a:xfrm>
            <a:custGeom>
              <a:avLst/>
              <a:gdLst>
                <a:gd name="connsiteX0" fmla="*/ 0 w 1017542"/>
                <a:gd name="connsiteY0" fmla="*/ 0 h 1020195"/>
                <a:gd name="connsiteX1" fmla="*/ 1017542 w 1017542"/>
                <a:gd name="connsiteY1" fmla="*/ 0 h 1020195"/>
                <a:gd name="connsiteX2" fmla="*/ 1015853 w 1017542"/>
                <a:gd name="connsiteY2" fmla="*/ 33452 h 1020195"/>
                <a:gd name="connsiteX3" fmla="*/ 30658 w 1017542"/>
                <a:gd name="connsiteY3" fmla="*/ 1018647 h 1020195"/>
                <a:gd name="connsiteX4" fmla="*/ 0 w 1017542"/>
                <a:gd name="connsiteY4" fmla="*/ 1020195 h 102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542" h="1020195">
                  <a:moveTo>
                    <a:pt x="0" y="0"/>
                  </a:moveTo>
                  <a:lnTo>
                    <a:pt x="1017542" y="0"/>
                  </a:lnTo>
                  <a:lnTo>
                    <a:pt x="1015853" y="33452"/>
                  </a:lnTo>
                  <a:cubicBezTo>
                    <a:pt x="963098" y="552918"/>
                    <a:pt x="550124" y="965892"/>
                    <a:pt x="30658" y="1018647"/>
                  </a:cubicBezTo>
                  <a:lnTo>
                    <a:pt x="0" y="1020195"/>
                  </a:lnTo>
                  <a:close/>
                </a:path>
              </a:pathLst>
            </a:custGeom>
            <a:solidFill>
              <a:srgbClr val="FFA700"/>
            </a:solidFill>
            <a:ln w="57150" cap="flat" cmpd="sng" algn="ctr">
              <a:noFill/>
              <a:prstDash val="solid"/>
            </a:ln>
            <a:effectLst>
              <a:outerShdw blurRad="50800" dist="38100" dir="2700000" algn="tl" rotWithShape="0">
                <a:prstClr val="black">
                  <a:alpha val="40000"/>
                </a:prstClr>
              </a:outerShdw>
            </a:effectLst>
          </p:spPr>
          <p:txBody>
            <a:bodyPr lIns="0" rIns="0" rtlCol="0" anchor="t"/>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IN" sz="600" b="1" i="0" u="none" strike="noStrike" kern="0" cap="none" spc="0" normalizeH="0" baseline="0" noProof="0" dirty="0">
                <a:ln>
                  <a:noFill/>
                </a:ln>
                <a:solidFill>
                  <a:prstClr val="white"/>
                </a:solidFill>
                <a:effectLst/>
                <a:uLnTx/>
                <a:uFillTx/>
                <a:latin typeface="Trebuchet MS" panose="020B0603020202020204" pitchFamily="34" charset="0"/>
              </a:endParaRPr>
            </a:p>
          </p:txBody>
        </p:sp>
        <p:pic>
          <p:nvPicPr>
            <p:cNvPr id="13" name="Picture 12"/>
            <p:cNvPicPr>
              <a:picLocks noChangeAspect="1"/>
            </p:cNvPicPr>
            <p:nvPr/>
          </p:nvPicPr>
          <p:blipFill rotWithShape="1">
            <a:blip r:embed="rId8" cstate="print">
              <a:clrChange>
                <a:clrFrom>
                  <a:srgbClr val="000000"/>
                </a:clrFrom>
                <a:clrTo>
                  <a:srgbClr val="000000">
                    <a:alpha val="0"/>
                  </a:srgbClr>
                </a:clrTo>
              </a:clrChange>
              <a:duotone>
                <a:srgbClr val="002967">
                  <a:shade val="45000"/>
                  <a:satMod val="135000"/>
                </a:srgbClr>
                <a:prstClr val="white"/>
              </a:duotone>
            </a:blip>
            <a:srcRect l="1511" t="870" r="2099" b="7444"/>
            <a:stretch/>
          </p:blipFill>
          <p:spPr>
            <a:xfrm>
              <a:off x="3347275" y="2253945"/>
              <a:ext cx="678734" cy="531081"/>
            </a:xfrm>
            <a:prstGeom prst="rect">
              <a:avLst/>
            </a:prstGeom>
          </p:spPr>
        </p:pic>
        <p:pic>
          <p:nvPicPr>
            <p:cNvPr id="14" name="Picture 13"/>
            <p:cNvPicPr>
              <a:picLocks noChangeAspect="1"/>
            </p:cNvPicPr>
            <p:nvPr/>
          </p:nvPicPr>
          <p:blipFill>
            <a:blip r:embed="rId9" cstate="print">
              <a:duotone>
                <a:prstClr val="black"/>
                <a:sysClr val="window" lastClr="FFFFFF">
                  <a:tint val="45000"/>
                  <a:satMod val="400000"/>
                </a:sysClr>
              </a:duotone>
              <a:clrChange>
                <a:clrFrom>
                  <a:srgbClr val="000000"/>
                </a:clrFrom>
                <a:clrTo>
                  <a:srgbClr val="000000">
                    <a:alpha val="0"/>
                  </a:srgbClr>
                </a:clrTo>
              </a:clrChange>
            </a:blip>
            <a:stretch>
              <a:fillRect/>
            </a:stretch>
          </p:blipFill>
          <p:spPr>
            <a:xfrm>
              <a:off x="5090212" y="2156085"/>
              <a:ext cx="730824" cy="730824"/>
            </a:xfrm>
            <a:prstGeom prst="rect">
              <a:avLst/>
            </a:prstGeom>
          </p:spPr>
        </p:pic>
        <p:pic>
          <p:nvPicPr>
            <p:cNvPr id="15" name="Picture 14"/>
            <p:cNvPicPr>
              <a:picLocks noChangeAspect="1"/>
            </p:cNvPicPr>
            <p:nvPr/>
          </p:nvPicPr>
          <p:blipFill>
            <a:blip r:embed="rId10" cstate="print">
              <a:clrChange>
                <a:clrFrom>
                  <a:srgbClr val="000000"/>
                </a:clrFrom>
                <a:clrTo>
                  <a:srgbClr val="000000">
                    <a:alpha val="0"/>
                  </a:srgbClr>
                </a:clrTo>
              </a:clrChange>
              <a:biLevel thresh="25000"/>
            </a:blip>
            <a:stretch>
              <a:fillRect/>
            </a:stretch>
          </p:blipFill>
          <p:spPr>
            <a:xfrm>
              <a:off x="3308854" y="3807005"/>
              <a:ext cx="907709" cy="907711"/>
            </a:xfrm>
            <a:prstGeom prst="rect">
              <a:avLst/>
            </a:prstGeom>
          </p:spPr>
        </p:pic>
        <p:pic>
          <p:nvPicPr>
            <p:cNvPr id="16" name="Picture 15"/>
            <p:cNvPicPr>
              <a:picLocks noChangeAspect="1"/>
            </p:cNvPicPr>
            <p:nvPr/>
          </p:nvPicPr>
          <p:blipFill>
            <a:blip r:embed="rId11" cstate="print">
              <a:duotone>
                <a:srgbClr val="FFA700">
                  <a:shade val="45000"/>
                  <a:satMod val="135000"/>
                </a:srgbClr>
                <a:prstClr val="white"/>
              </a:duotone>
              <a:clrChange>
                <a:clrFrom>
                  <a:srgbClr val="000000"/>
                </a:clrFrom>
                <a:clrTo>
                  <a:srgbClr val="000000">
                    <a:alpha val="0"/>
                  </a:srgbClr>
                </a:clrTo>
              </a:clrChange>
            </a:blip>
            <a:stretch>
              <a:fillRect/>
            </a:stretch>
          </p:blipFill>
          <p:spPr>
            <a:xfrm>
              <a:off x="4941421" y="3886870"/>
              <a:ext cx="992355" cy="837809"/>
            </a:xfrm>
            <a:prstGeom prst="rect">
              <a:avLst/>
            </a:prstGeom>
          </p:spPr>
        </p:pic>
        <p:sp>
          <p:nvSpPr>
            <p:cNvPr id="17" name="Rectangle 16"/>
            <p:cNvSpPr/>
            <p:nvPr/>
          </p:nvSpPr>
          <p:spPr>
            <a:xfrm>
              <a:off x="6525613" y="3630650"/>
              <a:ext cx="2195192" cy="849289"/>
            </a:xfrm>
            <a:prstGeom prst="rect">
              <a:avLst/>
            </a:prstGeom>
          </p:spPr>
          <p:txBody>
            <a:bodyPr wrap="square">
              <a:spAutoFit/>
            </a:bodyPr>
            <a:lstStyle/>
            <a:p>
              <a:pPr marL="0" marR="0" lvl="0" indent="0" algn="r" defTabSz="914400" eaLnBrk="1" fontAlgn="base" latinLnBrk="0" hangingPunct="1">
                <a:lnSpc>
                  <a:spcPct val="115000"/>
                </a:lnSpc>
                <a:spcBef>
                  <a:spcPts val="0"/>
                </a:spcBef>
                <a:spcAft>
                  <a:spcPts val="600"/>
                </a:spcAft>
                <a:buClrTx/>
                <a:buSzTx/>
                <a:buFontTx/>
                <a:buNone/>
                <a:tabLst/>
                <a:defRPr/>
              </a:pPr>
              <a:r>
                <a:rPr kumimoji="0" lang="en-ZA" sz="1050" b="0" i="0" u="none" strike="noStrike" kern="0" cap="none" spc="0" normalizeH="0" baseline="0" noProof="0" dirty="0">
                  <a:ln>
                    <a:noFill/>
                  </a:ln>
                  <a:solidFill>
                    <a:srgbClr val="FFA700">
                      <a:lumMod val="75000"/>
                    </a:srgbClr>
                  </a:solidFill>
                  <a:effectLst/>
                  <a:uLnTx/>
                  <a:uFillTx/>
                  <a:latin typeface="Trebuchet MS" panose="020B0603020202020204" pitchFamily="34" charset="0"/>
                  <a:ea typeface="Calibri" panose="020F0502020204030204" pitchFamily="34" charset="0"/>
                  <a:cs typeface="Times New Roman" panose="02020603050405020304" pitchFamily="18" charset="0"/>
                </a:rPr>
                <a:t>Focus on European, American and regional associations for hosting conventions in South Africa</a:t>
              </a:r>
              <a:endParaRPr kumimoji="0" lang="en-US" sz="1050" b="0" i="0" u="none" strike="noStrike" kern="0" cap="none" spc="0" normalizeH="0" baseline="0" noProof="0" dirty="0">
                <a:ln>
                  <a:noFill/>
                </a:ln>
                <a:solidFill>
                  <a:srgbClr val="FFA700">
                    <a:lumMod val="75000"/>
                  </a:srgbClr>
                </a:solidFill>
                <a:effectLst/>
                <a:uLnTx/>
                <a:uFillTx/>
                <a:latin typeface="Trebuchet MS" panose="020B0603020202020204" pitchFamily="34" charset="0"/>
                <a:ea typeface="Calibri" panose="020F0502020204030204" pitchFamily="34" charset="0"/>
                <a:cs typeface="Times New Roman" panose="02020603050405020304" pitchFamily="18" charset="0"/>
              </a:endParaRPr>
            </a:p>
          </p:txBody>
        </p:sp>
        <p:sp>
          <p:nvSpPr>
            <p:cNvPr id="18" name="Rectangle 17"/>
            <p:cNvSpPr/>
            <p:nvPr/>
          </p:nvSpPr>
          <p:spPr>
            <a:xfrm>
              <a:off x="402945" y="3630650"/>
              <a:ext cx="2618784" cy="1038150"/>
            </a:xfrm>
            <a:prstGeom prst="rect">
              <a:avLst/>
            </a:prstGeom>
          </p:spPr>
          <p:txBody>
            <a:bodyPr wrap="square">
              <a:spAutoFit/>
            </a:bodyPr>
            <a:lstStyle/>
            <a:p>
              <a:pPr marL="0" marR="0" lvl="0" indent="0" defTabSz="914400" eaLnBrk="1" fontAlgn="base" latinLnBrk="0" hangingPunct="1">
                <a:lnSpc>
                  <a:spcPct val="115000"/>
                </a:lnSpc>
                <a:spcBef>
                  <a:spcPts val="0"/>
                </a:spcBef>
                <a:spcAft>
                  <a:spcPts val="600"/>
                </a:spcAft>
                <a:buClrTx/>
                <a:buSzTx/>
                <a:buFontTx/>
                <a:buNone/>
                <a:tabLst/>
                <a:defRPr/>
              </a:pPr>
              <a:r>
                <a:rPr kumimoji="0" lang="en-US" sz="1050" b="0" i="0" u="none" strike="noStrike" kern="0" cap="none" spc="0" normalizeH="0" baseline="0" noProof="0" dirty="0">
                  <a:ln>
                    <a:noFill/>
                  </a:ln>
                  <a:solidFill>
                    <a:srgbClr val="3E7B25"/>
                  </a:solidFill>
                  <a:effectLst/>
                  <a:uLnTx/>
                  <a:uFillTx/>
                  <a:latin typeface="Trebuchet MS" panose="020B0603020202020204" pitchFamily="34" charset="0"/>
                  <a:ea typeface="Calibri" panose="020F0502020204030204" pitchFamily="34" charset="0"/>
                  <a:cs typeface="Times New Roman" panose="02020603050405020304" pitchFamily="18" charset="0"/>
                </a:rPr>
                <a:t>Develop subvention for incubating and</a:t>
              </a:r>
              <a:br>
                <a:rPr kumimoji="0" lang="en-US" sz="1050" b="0" i="0" u="none" strike="noStrike" kern="0" cap="none" spc="0" normalizeH="0" baseline="0" noProof="0" dirty="0">
                  <a:ln>
                    <a:noFill/>
                  </a:ln>
                  <a:solidFill>
                    <a:srgbClr val="3E7B25"/>
                  </a:solidFill>
                  <a:effectLst/>
                  <a:uLnTx/>
                  <a:uFillTx/>
                  <a:latin typeface="Trebuchet MS" panose="020B0603020202020204" pitchFamily="34" charset="0"/>
                  <a:ea typeface="Calibri" panose="020F0502020204030204" pitchFamily="34" charset="0"/>
                  <a:cs typeface="Times New Roman" panose="02020603050405020304" pitchFamily="18" charset="0"/>
                </a:rPr>
              </a:br>
              <a:r>
                <a:rPr kumimoji="0" lang="en-ZA" sz="1050" b="0" i="0" u="none" strike="noStrike" kern="0" cap="none" spc="0" normalizeH="0" baseline="0" noProof="0" dirty="0">
                  <a:ln>
                    <a:noFill/>
                  </a:ln>
                  <a:solidFill>
                    <a:srgbClr val="3E7B25"/>
                  </a:solidFill>
                  <a:effectLst/>
                  <a:uLnTx/>
                  <a:uFillTx/>
                  <a:latin typeface="Trebuchet MS" panose="020B0603020202020204" pitchFamily="34" charset="0"/>
                  <a:ea typeface="Calibri" panose="020F0502020204030204" pitchFamily="34" charset="0"/>
                  <a:cs typeface="Times New Roman" panose="02020603050405020304" pitchFamily="18" charset="0"/>
                </a:rPr>
                <a:t>internationalising</a:t>
              </a:r>
              <a:r>
                <a:rPr kumimoji="0" lang="en-US" sz="1050" b="0" i="0" u="none" strike="noStrike" kern="0" cap="none" spc="0" normalizeH="0" baseline="0" noProof="0" dirty="0">
                  <a:ln>
                    <a:noFill/>
                  </a:ln>
                  <a:solidFill>
                    <a:srgbClr val="3E7B25"/>
                  </a:solidFill>
                  <a:effectLst/>
                  <a:uLnTx/>
                  <a:uFillTx/>
                  <a:latin typeface="Trebuchet MS" panose="020B0603020202020204" pitchFamily="34" charset="0"/>
                  <a:ea typeface="Calibri" panose="020F0502020204030204" pitchFamily="34" charset="0"/>
                  <a:cs typeface="Times New Roman" panose="02020603050405020304" pitchFamily="18" charset="0"/>
                </a:rPr>
                <a:t> shows that have South African and SADC producers. Europe should be the focus for replicating titles</a:t>
              </a:r>
            </a:p>
          </p:txBody>
        </p:sp>
        <p:sp>
          <p:nvSpPr>
            <p:cNvPr id="19" name="Rectangle 18"/>
            <p:cNvSpPr/>
            <p:nvPr/>
          </p:nvSpPr>
          <p:spPr>
            <a:xfrm>
              <a:off x="6169335" y="1592205"/>
              <a:ext cx="2495273" cy="1038150"/>
            </a:xfrm>
            <a:prstGeom prst="rect">
              <a:avLst/>
            </a:prstGeom>
          </p:spPr>
          <p:txBody>
            <a:bodyPr wrap="square">
              <a:spAutoFit/>
            </a:bodyPr>
            <a:lstStyle/>
            <a:p>
              <a:pPr marL="0" marR="0" lvl="0" indent="0" algn="r" defTabSz="914400" eaLnBrk="1" fontAlgn="base" latinLnBrk="0" hangingPunct="1">
                <a:lnSpc>
                  <a:spcPct val="115000"/>
                </a:lnSpc>
                <a:spcBef>
                  <a:spcPts val="0"/>
                </a:spcBef>
                <a:spcAft>
                  <a:spcPts val="600"/>
                </a:spcAft>
                <a:buClrTx/>
                <a:buSzTx/>
                <a:buFontTx/>
                <a:buNone/>
                <a:tabLst/>
                <a:defRPr/>
              </a:pPr>
              <a:r>
                <a:rPr kumimoji="0" lang="en-US" sz="1050" b="0" i="0" u="none" strike="noStrike" kern="0" cap="none" spc="0" normalizeH="0" baseline="0" noProof="0" dirty="0">
                  <a:ln>
                    <a:noFill/>
                  </a:ln>
                  <a:solidFill>
                    <a:srgbClr val="D40D16"/>
                  </a:solidFill>
                  <a:effectLst/>
                  <a:uLnTx/>
                  <a:uFillTx/>
                  <a:latin typeface="Trebuchet MS" panose="020B0603020202020204" pitchFamily="34" charset="0"/>
                  <a:ea typeface="Calibri" panose="020F0502020204030204" pitchFamily="34" charset="0"/>
                  <a:cs typeface="Times New Roman" panose="02020603050405020304" pitchFamily="18" charset="0"/>
                </a:rPr>
                <a:t>Focus on incentive houses and corporate travel agencies in Europe and the US among the established markets, and Brazil and India among the shorter-haul markets</a:t>
              </a:r>
            </a:p>
          </p:txBody>
        </p:sp>
        <p:sp>
          <p:nvSpPr>
            <p:cNvPr id="20" name="Rectangle 19"/>
            <p:cNvSpPr/>
            <p:nvPr/>
          </p:nvSpPr>
          <p:spPr>
            <a:xfrm>
              <a:off x="450018" y="1699785"/>
              <a:ext cx="2524637" cy="1038150"/>
            </a:xfrm>
            <a:prstGeom prst="rect">
              <a:avLst/>
            </a:prstGeom>
          </p:spPr>
          <p:txBody>
            <a:bodyPr wrap="square">
              <a:spAutoFit/>
            </a:bodyPr>
            <a:lstStyle/>
            <a:p>
              <a:pPr marL="0" marR="0" lvl="0" indent="0" defTabSz="914400" eaLnBrk="1" fontAlgn="base" latinLnBrk="0" hangingPunct="1">
                <a:lnSpc>
                  <a:spcPct val="115000"/>
                </a:lnSpc>
                <a:spcBef>
                  <a:spcPts val="0"/>
                </a:spcBef>
                <a:spcAft>
                  <a:spcPts val="600"/>
                </a:spcAft>
                <a:buClrTx/>
                <a:buSzTx/>
                <a:buFontTx/>
                <a:buNone/>
                <a:tabLst/>
                <a:defRPr/>
              </a:pPr>
              <a:r>
                <a:rPr kumimoji="0" lang="en-US" sz="1050" b="0" i="0" u="none" strike="noStrike" kern="0" cap="none" spc="0" normalizeH="0" baseline="0" noProof="0" dirty="0">
                  <a:ln>
                    <a:noFill/>
                  </a:ln>
                  <a:solidFill>
                    <a:srgbClr val="002967"/>
                  </a:solidFill>
                  <a:effectLst/>
                  <a:uLnTx/>
                  <a:uFillTx/>
                  <a:latin typeface="Trebuchet MS" panose="020B0603020202020204" pitchFamily="34" charset="0"/>
                  <a:ea typeface="Calibri" panose="020F0502020204030204" pitchFamily="34" charset="0"/>
                  <a:cs typeface="Times New Roman" panose="02020603050405020304" pitchFamily="18" charset="0"/>
                </a:rPr>
                <a:t>Promote South Africa as Africa’s best staging place for product launches and user groups, </a:t>
              </a:r>
              <a:r>
                <a:rPr kumimoji="0" lang="en-ZA" sz="1050" b="0" i="0" u="none" strike="noStrike" kern="0" cap="none" spc="0" normalizeH="0" baseline="0" noProof="0" dirty="0">
                  <a:ln>
                    <a:noFill/>
                  </a:ln>
                  <a:solidFill>
                    <a:srgbClr val="002967"/>
                  </a:solidFill>
                  <a:effectLst/>
                  <a:uLnTx/>
                  <a:uFillTx/>
                  <a:latin typeface="Trebuchet MS" panose="020B0603020202020204" pitchFamily="34" charset="0"/>
                  <a:ea typeface="Calibri" panose="020F0502020204030204" pitchFamily="34" charset="0"/>
                  <a:cs typeface="Times New Roman" panose="02020603050405020304" pitchFamily="18" charset="0"/>
                </a:rPr>
                <a:t>organised</a:t>
              </a:r>
              <a:r>
                <a:rPr kumimoji="0" lang="en-US" sz="1050" b="0" i="0" u="none" strike="noStrike" kern="0" cap="none" spc="0" normalizeH="0" baseline="0" noProof="0" dirty="0">
                  <a:ln>
                    <a:noFill/>
                  </a:ln>
                  <a:solidFill>
                    <a:srgbClr val="002967"/>
                  </a:solidFill>
                  <a:effectLst/>
                  <a:uLnTx/>
                  <a:uFillTx/>
                  <a:latin typeface="Trebuchet MS" panose="020B0603020202020204" pitchFamily="34" charset="0"/>
                  <a:ea typeface="Calibri" panose="020F0502020204030204" pitchFamily="34" charset="0"/>
                  <a:cs typeface="Times New Roman" panose="02020603050405020304" pitchFamily="18" charset="0"/>
                </a:rPr>
                <a:t> by companies in the SADC, Europe, the US and Asia</a:t>
              </a:r>
            </a:p>
          </p:txBody>
        </p:sp>
        <p:sp>
          <p:nvSpPr>
            <p:cNvPr id="21" name="Oval 20"/>
            <p:cNvSpPr/>
            <p:nvPr/>
          </p:nvSpPr>
          <p:spPr>
            <a:xfrm>
              <a:off x="3999343" y="2820529"/>
              <a:ext cx="1145308" cy="1145309"/>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IN" sz="1200" b="0" i="0" u="none" strike="noStrike" kern="0" cap="none" spc="0" normalizeH="0" baseline="0" noProof="0" dirty="0">
                <a:ln>
                  <a:noFill/>
                </a:ln>
                <a:solidFill>
                  <a:prstClr val="white"/>
                </a:solidFill>
                <a:effectLst/>
                <a:uLnTx/>
                <a:uFillTx/>
                <a:latin typeface="Trebuchet MS" panose="020B0603020202020204" pitchFamily="34" charset="0"/>
              </a:endParaRPr>
            </a:p>
          </p:txBody>
        </p:sp>
        <p:sp>
          <p:nvSpPr>
            <p:cNvPr id="22" name="Rectangle 21"/>
            <p:cNvSpPr/>
            <p:nvPr/>
          </p:nvSpPr>
          <p:spPr>
            <a:xfrm>
              <a:off x="2946481" y="3015524"/>
              <a:ext cx="850787" cy="265892"/>
            </a:xfrm>
            <a:prstGeom prst="rect">
              <a:avLst/>
            </a:prstGeom>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Trebuchet MS" panose="020B0603020202020204" pitchFamily="34" charset="0"/>
                  <a:cs typeface="Arial" charset="0"/>
                </a:rPr>
                <a:t>MEETINGS</a:t>
              </a:r>
            </a:p>
          </p:txBody>
        </p:sp>
        <p:sp>
          <p:nvSpPr>
            <p:cNvPr id="23" name="Rectangle 22"/>
            <p:cNvSpPr/>
            <p:nvPr/>
          </p:nvSpPr>
          <p:spPr>
            <a:xfrm>
              <a:off x="5303703" y="3015524"/>
              <a:ext cx="959945" cy="265892"/>
            </a:xfrm>
            <a:prstGeom prst="rect">
              <a:avLst/>
            </a:prstGeom>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Trebuchet MS" panose="020B0603020202020204" pitchFamily="34" charset="0"/>
                  <a:cs typeface="Arial" charset="0"/>
                </a:rPr>
                <a:t>INCENTIVES</a:t>
              </a:r>
            </a:p>
          </p:txBody>
        </p:sp>
        <p:sp>
          <p:nvSpPr>
            <p:cNvPr id="24" name="Rectangle 23"/>
            <p:cNvSpPr/>
            <p:nvPr/>
          </p:nvSpPr>
          <p:spPr>
            <a:xfrm>
              <a:off x="2843025" y="3515971"/>
              <a:ext cx="1057700" cy="265892"/>
            </a:xfrm>
            <a:prstGeom prst="rect">
              <a:avLst/>
            </a:prstGeom>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Trebuchet MS" panose="020B0603020202020204" pitchFamily="34" charset="0"/>
                  <a:cs typeface="Arial" charset="0"/>
                </a:rPr>
                <a:t>EXHIBITIONS </a:t>
              </a:r>
            </a:p>
          </p:txBody>
        </p:sp>
        <p:sp>
          <p:nvSpPr>
            <p:cNvPr id="25" name="Rectangle 24"/>
            <p:cNvSpPr/>
            <p:nvPr/>
          </p:nvSpPr>
          <p:spPr>
            <a:xfrm>
              <a:off x="5214912" y="3515971"/>
              <a:ext cx="1137533" cy="265892"/>
            </a:xfrm>
            <a:prstGeom prst="rect">
              <a:avLst/>
            </a:prstGeom>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Trebuchet MS" panose="020B0603020202020204" pitchFamily="34" charset="0"/>
                  <a:cs typeface="Arial" charset="0"/>
                </a:rPr>
                <a:t>CONVENTIONS</a:t>
              </a:r>
            </a:p>
          </p:txBody>
        </p:sp>
        <p:sp>
          <p:nvSpPr>
            <p:cNvPr id="26" name="Oval 25"/>
            <p:cNvSpPr/>
            <p:nvPr/>
          </p:nvSpPr>
          <p:spPr>
            <a:xfrm>
              <a:off x="4060805" y="2873197"/>
              <a:ext cx="1032533" cy="1032535"/>
            </a:xfrm>
            <a:prstGeom prst="ellipse">
              <a:avLst/>
            </a:prstGeom>
            <a:solidFill>
              <a:sysClr val="windowText" lastClr="0000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Trebuchet MS" panose="020B0603020202020204" pitchFamily="34" charset="0"/>
              </a:endParaRPr>
            </a:p>
          </p:txBody>
        </p:sp>
        <p:sp>
          <p:nvSpPr>
            <p:cNvPr id="27" name="Rectangle 26"/>
            <p:cNvSpPr/>
            <p:nvPr/>
          </p:nvSpPr>
          <p:spPr>
            <a:xfrm>
              <a:off x="3843855" y="2901727"/>
              <a:ext cx="1456281" cy="982915"/>
            </a:xfrm>
            <a:prstGeom prst="rect">
              <a:avLst/>
            </a:prstGeom>
            <a:noFill/>
            <a:ln w="76200" cap="flat" cmpd="sng" algn="ctr">
              <a:noFill/>
              <a:prstDash val="solid"/>
            </a:ln>
            <a:effectLst/>
            <a:scene3d>
              <a:camera prst="orthographicFront"/>
              <a:lightRig rig="threePt" dir="t"/>
            </a:scene3d>
            <a:sp3d>
              <a:bevelT w="165100" prst="coolSlant"/>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Trebuchet MS" panose="020B0603020202020204" pitchFamily="34" charset="0"/>
                </a:rPr>
                <a:t>BUSINESS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Trebuchet MS" panose="020B0603020202020204" pitchFamily="34" charset="0"/>
                </a:rPr>
                <a:t>EVENTS</a:t>
              </a:r>
            </a:p>
          </p:txBody>
        </p:sp>
        <p:grpSp>
          <p:nvGrpSpPr>
            <p:cNvPr id="28" name="Group 27"/>
            <p:cNvGrpSpPr/>
            <p:nvPr/>
          </p:nvGrpSpPr>
          <p:grpSpPr>
            <a:xfrm>
              <a:off x="8263605" y="1266154"/>
              <a:ext cx="457200" cy="326050"/>
              <a:chOff x="8139426" y="1266160"/>
              <a:chExt cx="822927" cy="457202"/>
            </a:xfrm>
          </p:grpSpPr>
          <p:sp>
            <p:nvSpPr>
              <p:cNvPr id="47" name="Rectangle 46"/>
              <p:cNvSpPr/>
              <p:nvPr/>
            </p:nvSpPr>
            <p:spPr>
              <a:xfrm>
                <a:off x="8870914" y="1266160"/>
                <a:ext cx="91439" cy="457202"/>
              </a:xfrm>
              <a:prstGeom prst="rect">
                <a:avLst/>
              </a:prstGeom>
              <a:solidFill>
                <a:srgbClr val="D40D16"/>
              </a:solidFill>
              <a:ln w="25400" cap="flat" cmpd="sng" algn="ctr">
                <a:solidFill>
                  <a:srgbClr val="D40D16">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Trebuchet MS" panose="020B0603020202020204" pitchFamily="34" charset="0"/>
                </a:endParaRPr>
              </a:p>
            </p:txBody>
          </p:sp>
          <p:sp>
            <p:nvSpPr>
              <p:cNvPr id="48" name="Rectangle 47"/>
              <p:cNvSpPr/>
              <p:nvPr/>
            </p:nvSpPr>
            <p:spPr>
              <a:xfrm>
                <a:off x="8688029" y="1357600"/>
                <a:ext cx="91439" cy="365762"/>
              </a:xfrm>
              <a:prstGeom prst="rect">
                <a:avLst/>
              </a:prstGeom>
              <a:solidFill>
                <a:srgbClr val="D40D16"/>
              </a:solidFill>
              <a:ln w="25400" cap="flat" cmpd="sng" algn="ctr">
                <a:solidFill>
                  <a:srgbClr val="D40D16">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Trebuchet MS" panose="020B0603020202020204" pitchFamily="34" charset="0"/>
                </a:endParaRPr>
              </a:p>
            </p:txBody>
          </p:sp>
          <p:sp>
            <p:nvSpPr>
              <p:cNvPr id="49" name="Rectangle 48"/>
              <p:cNvSpPr/>
              <p:nvPr/>
            </p:nvSpPr>
            <p:spPr>
              <a:xfrm>
                <a:off x="8505151" y="1449038"/>
                <a:ext cx="91439" cy="274322"/>
              </a:xfrm>
              <a:prstGeom prst="rect">
                <a:avLst/>
              </a:prstGeom>
              <a:solidFill>
                <a:srgbClr val="D40D16"/>
              </a:solidFill>
              <a:ln w="25400" cap="flat" cmpd="sng" algn="ctr">
                <a:solidFill>
                  <a:srgbClr val="D40D16">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Trebuchet MS" panose="020B0603020202020204" pitchFamily="34" charset="0"/>
                </a:endParaRPr>
              </a:p>
            </p:txBody>
          </p:sp>
          <p:sp>
            <p:nvSpPr>
              <p:cNvPr id="50" name="Rectangle 49"/>
              <p:cNvSpPr/>
              <p:nvPr/>
            </p:nvSpPr>
            <p:spPr>
              <a:xfrm>
                <a:off x="8322285" y="1540480"/>
                <a:ext cx="91439" cy="182880"/>
              </a:xfrm>
              <a:prstGeom prst="rect">
                <a:avLst/>
              </a:prstGeom>
              <a:solidFill>
                <a:srgbClr val="D40D16"/>
              </a:solidFill>
              <a:ln w="25400" cap="flat" cmpd="sng" algn="ctr">
                <a:solidFill>
                  <a:srgbClr val="D40D16">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Trebuchet MS" panose="020B0603020202020204" pitchFamily="34" charset="0"/>
                </a:endParaRPr>
              </a:p>
            </p:txBody>
          </p:sp>
          <p:sp>
            <p:nvSpPr>
              <p:cNvPr id="51" name="Rectangle 50"/>
              <p:cNvSpPr/>
              <p:nvPr/>
            </p:nvSpPr>
            <p:spPr>
              <a:xfrm>
                <a:off x="8139426" y="1631913"/>
                <a:ext cx="91439" cy="91440"/>
              </a:xfrm>
              <a:prstGeom prst="rect">
                <a:avLst/>
              </a:prstGeom>
              <a:solidFill>
                <a:srgbClr val="D40D16"/>
              </a:solidFill>
              <a:ln w="25400" cap="flat" cmpd="sng" algn="ctr">
                <a:solidFill>
                  <a:srgbClr val="D40D16">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Trebuchet MS" panose="020B0603020202020204" pitchFamily="34" charset="0"/>
                </a:endParaRPr>
              </a:p>
            </p:txBody>
          </p:sp>
        </p:grpSp>
        <p:grpSp>
          <p:nvGrpSpPr>
            <p:cNvPr id="29" name="Group 28"/>
            <p:cNvGrpSpPr/>
            <p:nvPr/>
          </p:nvGrpSpPr>
          <p:grpSpPr>
            <a:xfrm>
              <a:off x="8263605" y="5267317"/>
              <a:ext cx="457200" cy="326050"/>
              <a:chOff x="8139426" y="1266153"/>
              <a:chExt cx="822960" cy="457200"/>
            </a:xfrm>
          </p:grpSpPr>
          <p:sp>
            <p:nvSpPr>
              <p:cNvPr id="42" name="Rectangle 41"/>
              <p:cNvSpPr/>
              <p:nvPr/>
            </p:nvSpPr>
            <p:spPr>
              <a:xfrm>
                <a:off x="8870946" y="1266153"/>
                <a:ext cx="91440" cy="457200"/>
              </a:xfrm>
              <a:prstGeom prst="rect">
                <a:avLst/>
              </a:prstGeom>
              <a:solidFill>
                <a:srgbClr val="FFA700"/>
              </a:solidFill>
              <a:ln w="25400" cap="flat" cmpd="sng" algn="ctr">
                <a:solidFill>
                  <a:srgbClr val="FFA700">
                    <a:shade val="50000"/>
                  </a:srgbClr>
                </a:solidFill>
                <a:prstDash val="solid"/>
              </a:ln>
              <a:effectLst/>
            </p:spPr>
            <p:txBody>
              <a:bodyPr lIns="0" rIns="0" rtlCol="0" anchor="t"/>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600" b="1" i="0" u="none" strike="noStrike" kern="0" cap="none" spc="0" normalizeH="0" baseline="0" noProof="0" dirty="0">
                  <a:ln>
                    <a:noFill/>
                  </a:ln>
                  <a:solidFill>
                    <a:prstClr val="white"/>
                  </a:solidFill>
                  <a:effectLst/>
                  <a:uLnTx/>
                  <a:uFillTx/>
                  <a:latin typeface="Trebuchet MS" panose="020B0603020202020204" pitchFamily="34" charset="0"/>
                </a:endParaRPr>
              </a:p>
            </p:txBody>
          </p:sp>
          <p:sp>
            <p:nvSpPr>
              <p:cNvPr id="43" name="Rectangle 42"/>
              <p:cNvSpPr/>
              <p:nvPr/>
            </p:nvSpPr>
            <p:spPr>
              <a:xfrm>
                <a:off x="8688066" y="1357593"/>
                <a:ext cx="91440" cy="365760"/>
              </a:xfrm>
              <a:prstGeom prst="rect">
                <a:avLst/>
              </a:prstGeom>
              <a:solidFill>
                <a:srgbClr val="FFA700"/>
              </a:solidFill>
              <a:ln w="25400" cap="flat" cmpd="sng" algn="ctr">
                <a:solidFill>
                  <a:srgbClr val="FFA700">
                    <a:shade val="50000"/>
                  </a:srgbClr>
                </a:solidFill>
                <a:prstDash val="solid"/>
              </a:ln>
              <a:effectLst/>
            </p:spPr>
            <p:txBody>
              <a:bodyPr lIns="0" rIns="0" rtlCol="0" anchor="t"/>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600" b="1" i="0" u="none" strike="noStrike" kern="0" cap="none" spc="0" normalizeH="0" baseline="0" noProof="0" dirty="0">
                  <a:ln>
                    <a:noFill/>
                  </a:ln>
                  <a:solidFill>
                    <a:prstClr val="white"/>
                  </a:solidFill>
                  <a:effectLst/>
                  <a:uLnTx/>
                  <a:uFillTx/>
                  <a:latin typeface="Trebuchet MS" panose="020B0603020202020204" pitchFamily="34" charset="0"/>
                </a:endParaRPr>
              </a:p>
            </p:txBody>
          </p:sp>
          <p:sp>
            <p:nvSpPr>
              <p:cNvPr id="44" name="Rectangle 43"/>
              <p:cNvSpPr/>
              <p:nvPr/>
            </p:nvSpPr>
            <p:spPr>
              <a:xfrm>
                <a:off x="8505186" y="1449033"/>
                <a:ext cx="91440" cy="274320"/>
              </a:xfrm>
              <a:prstGeom prst="rect">
                <a:avLst/>
              </a:prstGeom>
              <a:solidFill>
                <a:srgbClr val="FFA700"/>
              </a:solidFill>
              <a:ln w="25400" cap="flat" cmpd="sng" algn="ctr">
                <a:solidFill>
                  <a:srgbClr val="FFA700">
                    <a:shade val="50000"/>
                  </a:srgbClr>
                </a:solidFill>
                <a:prstDash val="solid"/>
              </a:ln>
              <a:effectLst/>
            </p:spPr>
            <p:txBody>
              <a:bodyPr lIns="0" rIns="0" rtlCol="0" anchor="t"/>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600" b="1" i="0" u="none" strike="noStrike" kern="0" cap="none" spc="0" normalizeH="0" baseline="0" noProof="0" dirty="0">
                  <a:ln>
                    <a:noFill/>
                  </a:ln>
                  <a:solidFill>
                    <a:prstClr val="white"/>
                  </a:solidFill>
                  <a:effectLst/>
                  <a:uLnTx/>
                  <a:uFillTx/>
                  <a:latin typeface="Trebuchet MS" panose="020B0603020202020204" pitchFamily="34" charset="0"/>
                </a:endParaRPr>
              </a:p>
            </p:txBody>
          </p:sp>
          <p:sp>
            <p:nvSpPr>
              <p:cNvPr id="45" name="Rectangle 44"/>
              <p:cNvSpPr/>
              <p:nvPr/>
            </p:nvSpPr>
            <p:spPr>
              <a:xfrm>
                <a:off x="8322306" y="1540473"/>
                <a:ext cx="91440" cy="182880"/>
              </a:xfrm>
              <a:prstGeom prst="rect">
                <a:avLst/>
              </a:prstGeom>
              <a:solidFill>
                <a:srgbClr val="FFA700"/>
              </a:solidFill>
              <a:ln w="25400" cap="flat" cmpd="sng" algn="ctr">
                <a:solidFill>
                  <a:srgbClr val="FFA700">
                    <a:shade val="50000"/>
                  </a:srgbClr>
                </a:solidFill>
                <a:prstDash val="solid"/>
              </a:ln>
              <a:effectLst/>
            </p:spPr>
            <p:txBody>
              <a:bodyPr lIns="0" rIns="0" rtlCol="0" anchor="t"/>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600" b="1" i="0" u="none" strike="noStrike" kern="0" cap="none" spc="0" normalizeH="0" baseline="0" noProof="0" dirty="0">
                  <a:ln>
                    <a:noFill/>
                  </a:ln>
                  <a:solidFill>
                    <a:prstClr val="white"/>
                  </a:solidFill>
                  <a:effectLst/>
                  <a:uLnTx/>
                  <a:uFillTx/>
                  <a:latin typeface="Trebuchet MS" panose="020B0603020202020204" pitchFamily="34" charset="0"/>
                </a:endParaRPr>
              </a:p>
            </p:txBody>
          </p:sp>
          <p:sp>
            <p:nvSpPr>
              <p:cNvPr id="46" name="Rectangle 45"/>
              <p:cNvSpPr/>
              <p:nvPr/>
            </p:nvSpPr>
            <p:spPr>
              <a:xfrm>
                <a:off x="8139426" y="1631913"/>
                <a:ext cx="91440" cy="91440"/>
              </a:xfrm>
              <a:prstGeom prst="rect">
                <a:avLst/>
              </a:prstGeom>
              <a:solidFill>
                <a:srgbClr val="FFA700"/>
              </a:solidFill>
              <a:ln w="25400" cap="flat" cmpd="sng" algn="ctr">
                <a:solidFill>
                  <a:srgbClr val="FFA700">
                    <a:shade val="50000"/>
                  </a:srgbClr>
                </a:solidFill>
                <a:prstDash val="solid"/>
              </a:ln>
              <a:effectLst/>
            </p:spPr>
            <p:txBody>
              <a:bodyPr lIns="0" rIns="0" rtlCol="0" anchor="t"/>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600" b="1" i="0" u="none" strike="noStrike" kern="0" cap="none" spc="0" normalizeH="0" baseline="0" noProof="0" dirty="0">
                  <a:ln>
                    <a:noFill/>
                  </a:ln>
                  <a:solidFill>
                    <a:prstClr val="white"/>
                  </a:solidFill>
                  <a:effectLst/>
                  <a:uLnTx/>
                  <a:uFillTx/>
                  <a:latin typeface="Trebuchet MS" panose="020B0603020202020204" pitchFamily="34" charset="0"/>
                </a:endParaRPr>
              </a:p>
            </p:txBody>
          </p:sp>
        </p:grpSp>
        <p:grpSp>
          <p:nvGrpSpPr>
            <p:cNvPr id="30" name="Group 29"/>
            <p:cNvGrpSpPr/>
            <p:nvPr/>
          </p:nvGrpSpPr>
          <p:grpSpPr>
            <a:xfrm>
              <a:off x="425270" y="1266154"/>
              <a:ext cx="457200" cy="326050"/>
              <a:chOff x="168525" y="1266153"/>
              <a:chExt cx="457200" cy="326050"/>
            </a:xfrm>
          </p:grpSpPr>
          <p:sp>
            <p:nvSpPr>
              <p:cNvPr id="37" name="Rectangle 36"/>
              <p:cNvSpPr/>
              <p:nvPr/>
            </p:nvSpPr>
            <p:spPr>
              <a:xfrm>
                <a:off x="574925" y="1266153"/>
                <a:ext cx="50800" cy="326050"/>
              </a:xfrm>
              <a:prstGeom prst="rect">
                <a:avLst/>
              </a:prstGeom>
              <a:noFill/>
              <a:ln w="25400" cap="flat" cmpd="sng" algn="ctr">
                <a:solidFill>
                  <a:srgbClr val="002967">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Trebuchet MS" panose="020B0603020202020204" pitchFamily="34" charset="0"/>
                </a:endParaRPr>
              </a:p>
            </p:txBody>
          </p:sp>
          <p:sp>
            <p:nvSpPr>
              <p:cNvPr id="38" name="Rectangle 37"/>
              <p:cNvSpPr/>
              <p:nvPr/>
            </p:nvSpPr>
            <p:spPr>
              <a:xfrm>
                <a:off x="473325" y="1331363"/>
                <a:ext cx="50800" cy="260840"/>
              </a:xfrm>
              <a:prstGeom prst="rect">
                <a:avLst/>
              </a:prstGeom>
              <a:noFill/>
              <a:ln w="25400" cap="flat" cmpd="sng" algn="ctr">
                <a:solidFill>
                  <a:srgbClr val="002967">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Trebuchet MS" panose="020B0603020202020204" pitchFamily="34" charset="0"/>
                </a:endParaRPr>
              </a:p>
            </p:txBody>
          </p:sp>
          <p:sp>
            <p:nvSpPr>
              <p:cNvPr id="39" name="Rectangle 38"/>
              <p:cNvSpPr/>
              <p:nvPr/>
            </p:nvSpPr>
            <p:spPr>
              <a:xfrm>
                <a:off x="371725" y="1396573"/>
                <a:ext cx="50800" cy="195630"/>
              </a:xfrm>
              <a:prstGeom prst="rect">
                <a:avLst/>
              </a:prstGeom>
              <a:noFill/>
              <a:ln w="25400" cap="flat" cmpd="sng" algn="ctr">
                <a:solidFill>
                  <a:srgbClr val="002967">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Trebuchet MS" panose="020B0603020202020204" pitchFamily="34" charset="0"/>
                </a:endParaRPr>
              </a:p>
            </p:txBody>
          </p:sp>
          <p:sp>
            <p:nvSpPr>
              <p:cNvPr id="40" name="Rectangle 39"/>
              <p:cNvSpPr/>
              <p:nvPr/>
            </p:nvSpPr>
            <p:spPr>
              <a:xfrm>
                <a:off x="270125" y="1461783"/>
                <a:ext cx="50800" cy="130420"/>
              </a:xfrm>
              <a:prstGeom prst="rect">
                <a:avLst/>
              </a:prstGeom>
              <a:solidFill>
                <a:srgbClr val="002967"/>
              </a:solidFill>
              <a:ln w="25400" cap="flat" cmpd="sng" algn="ctr">
                <a:solidFill>
                  <a:srgbClr val="002967">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Trebuchet MS" panose="020B0603020202020204" pitchFamily="34" charset="0"/>
                </a:endParaRPr>
              </a:p>
            </p:txBody>
          </p:sp>
          <p:sp>
            <p:nvSpPr>
              <p:cNvPr id="41" name="Rectangle 40"/>
              <p:cNvSpPr/>
              <p:nvPr/>
            </p:nvSpPr>
            <p:spPr>
              <a:xfrm>
                <a:off x="168525" y="1526993"/>
                <a:ext cx="50800" cy="65210"/>
              </a:xfrm>
              <a:prstGeom prst="rect">
                <a:avLst/>
              </a:prstGeom>
              <a:solidFill>
                <a:srgbClr val="002967"/>
              </a:solidFill>
              <a:ln w="25400" cap="flat" cmpd="sng" algn="ctr">
                <a:solidFill>
                  <a:srgbClr val="002967">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Trebuchet MS" panose="020B0603020202020204" pitchFamily="34" charset="0"/>
                </a:endParaRPr>
              </a:p>
            </p:txBody>
          </p:sp>
        </p:grpSp>
        <p:grpSp>
          <p:nvGrpSpPr>
            <p:cNvPr id="31" name="Group 30"/>
            <p:cNvGrpSpPr/>
            <p:nvPr/>
          </p:nvGrpSpPr>
          <p:grpSpPr>
            <a:xfrm>
              <a:off x="425270" y="5267311"/>
              <a:ext cx="457200" cy="326050"/>
              <a:chOff x="8139426" y="1266153"/>
              <a:chExt cx="822960" cy="457200"/>
            </a:xfrm>
          </p:grpSpPr>
          <p:sp>
            <p:nvSpPr>
              <p:cNvPr id="32" name="Rectangle 31"/>
              <p:cNvSpPr/>
              <p:nvPr/>
            </p:nvSpPr>
            <p:spPr>
              <a:xfrm>
                <a:off x="8870946" y="1266153"/>
                <a:ext cx="91440" cy="457200"/>
              </a:xfrm>
              <a:prstGeom prst="rect">
                <a:avLst/>
              </a:prstGeom>
              <a:noFill/>
              <a:ln w="25400" cap="flat" cmpd="sng" algn="ctr">
                <a:solidFill>
                  <a:srgbClr val="3E7B25">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Trebuchet MS" panose="020B0603020202020204" pitchFamily="34" charset="0"/>
                </a:endParaRPr>
              </a:p>
            </p:txBody>
          </p:sp>
          <p:sp>
            <p:nvSpPr>
              <p:cNvPr id="33" name="Rectangle 32"/>
              <p:cNvSpPr/>
              <p:nvPr/>
            </p:nvSpPr>
            <p:spPr>
              <a:xfrm>
                <a:off x="8688066" y="1357593"/>
                <a:ext cx="91440" cy="365760"/>
              </a:xfrm>
              <a:prstGeom prst="rect">
                <a:avLst/>
              </a:prstGeom>
              <a:noFill/>
              <a:ln w="25400" cap="flat" cmpd="sng" algn="ctr">
                <a:solidFill>
                  <a:srgbClr val="3E7B25">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Trebuchet MS" panose="020B0603020202020204" pitchFamily="34" charset="0"/>
                </a:endParaRPr>
              </a:p>
            </p:txBody>
          </p:sp>
          <p:sp>
            <p:nvSpPr>
              <p:cNvPr id="34" name="Rectangle 33"/>
              <p:cNvSpPr/>
              <p:nvPr/>
            </p:nvSpPr>
            <p:spPr>
              <a:xfrm>
                <a:off x="8505186" y="1449033"/>
                <a:ext cx="91440" cy="274320"/>
              </a:xfrm>
              <a:prstGeom prst="rect">
                <a:avLst/>
              </a:prstGeom>
              <a:solidFill>
                <a:srgbClr val="3E7B25"/>
              </a:solidFill>
              <a:ln w="25400" cap="flat" cmpd="sng" algn="ctr">
                <a:solidFill>
                  <a:srgbClr val="3E7B25">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Trebuchet MS" panose="020B0603020202020204" pitchFamily="34" charset="0"/>
                </a:endParaRPr>
              </a:p>
            </p:txBody>
          </p:sp>
          <p:sp>
            <p:nvSpPr>
              <p:cNvPr id="35" name="Rectangle 34"/>
              <p:cNvSpPr/>
              <p:nvPr/>
            </p:nvSpPr>
            <p:spPr>
              <a:xfrm>
                <a:off x="8322306" y="1540473"/>
                <a:ext cx="91440" cy="182880"/>
              </a:xfrm>
              <a:prstGeom prst="rect">
                <a:avLst/>
              </a:prstGeom>
              <a:solidFill>
                <a:srgbClr val="3E7B25"/>
              </a:solidFill>
              <a:ln w="25400" cap="flat" cmpd="sng" algn="ctr">
                <a:solidFill>
                  <a:srgbClr val="3E7B25">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Trebuchet MS" panose="020B0603020202020204" pitchFamily="34" charset="0"/>
                </a:endParaRPr>
              </a:p>
            </p:txBody>
          </p:sp>
          <p:sp>
            <p:nvSpPr>
              <p:cNvPr id="36" name="Rectangle 35"/>
              <p:cNvSpPr/>
              <p:nvPr/>
            </p:nvSpPr>
            <p:spPr>
              <a:xfrm>
                <a:off x="8139426" y="1631913"/>
                <a:ext cx="91440" cy="91440"/>
              </a:xfrm>
              <a:prstGeom prst="rect">
                <a:avLst/>
              </a:prstGeom>
              <a:solidFill>
                <a:srgbClr val="3E7B25"/>
              </a:solidFill>
              <a:ln w="25400" cap="flat" cmpd="sng" algn="ctr">
                <a:solidFill>
                  <a:srgbClr val="3E7B25">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Trebuchet MS" panose="020B0603020202020204" pitchFamily="34" charset="0"/>
                </a:endParaRPr>
              </a:p>
            </p:txBody>
          </p:sp>
        </p:grpSp>
      </p:grpSp>
      <p:sp>
        <p:nvSpPr>
          <p:cNvPr id="52" name="Trapezoid 6"/>
          <p:cNvSpPr/>
          <p:nvPr/>
        </p:nvSpPr>
        <p:spPr>
          <a:xfrm rot="5400000">
            <a:off x="-790469" y="2606009"/>
            <a:ext cx="3946066" cy="2365127"/>
          </a:xfrm>
          <a:custGeom>
            <a:avLst/>
            <a:gdLst>
              <a:gd name="connsiteX0" fmla="*/ 0 w 4652633"/>
              <a:gd name="connsiteY0" fmla="*/ 3257550 h 3257550"/>
              <a:gd name="connsiteX1" fmla="*/ 814388 w 4652633"/>
              <a:gd name="connsiteY1" fmla="*/ 0 h 3257550"/>
              <a:gd name="connsiteX2" fmla="*/ 3838246 w 4652633"/>
              <a:gd name="connsiteY2" fmla="*/ 0 h 3257550"/>
              <a:gd name="connsiteX3" fmla="*/ 4652633 w 4652633"/>
              <a:gd name="connsiteY3" fmla="*/ 3257550 h 3257550"/>
              <a:gd name="connsiteX4" fmla="*/ 0 w 4652633"/>
              <a:gd name="connsiteY4" fmla="*/ 3257550 h 3257550"/>
              <a:gd name="connsiteX0" fmla="*/ 0 w 4652633"/>
              <a:gd name="connsiteY0" fmla="*/ 3257550 h 3257550"/>
              <a:gd name="connsiteX1" fmla="*/ 814388 w 4652633"/>
              <a:gd name="connsiteY1" fmla="*/ 0 h 3257550"/>
              <a:gd name="connsiteX2" fmla="*/ 3252095 w 4652633"/>
              <a:gd name="connsiteY2" fmla="*/ 269630 h 3257550"/>
              <a:gd name="connsiteX3" fmla="*/ 4652633 w 4652633"/>
              <a:gd name="connsiteY3" fmla="*/ 3257550 h 3257550"/>
              <a:gd name="connsiteX4" fmla="*/ 0 w 4652633"/>
              <a:gd name="connsiteY4" fmla="*/ 3257550 h 3257550"/>
              <a:gd name="connsiteX0" fmla="*/ 0 w 4652633"/>
              <a:gd name="connsiteY0" fmla="*/ 3503736 h 3503736"/>
              <a:gd name="connsiteX1" fmla="*/ 1060575 w 4652633"/>
              <a:gd name="connsiteY1" fmla="*/ 0 h 3503736"/>
              <a:gd name="connsiteX2" fmla="*/ 3252095 w 4652633"/>
              <a:gd name="connsiteY2" fmla="*/ 515816 h 3503736"/>
              <a:gd name="connsiteX3" fmla="*/ 4652633 w 4652633"/>
              <a:gd name="connsiteY3" fmla="*/ 3503736 h 3503736"/>
              <a:gd name="connsiteX4" fmla="*/ 0 w 4652633"/>
              <a:gd name="connsiteY4" fmla="*/ 3503736 h 3503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2633" h="3503736">
                <a:moveTo>
                  <a:pt x="0" y="3503736"/>
                </a:moveTo>
                <a:lnTo>
                  <a:pt x="1060575" y="0"/>
                </a:lnTo>
                <a:lnTo>
                  <a:pt x="3252095" y="515816"/>
                </a:lnTo>
                <a:lnTo>
                  <a:pt x="4652633" y="3503736"/>
                </a:lnTo>
                <a:lnTo>
                  <a:pt x="0" y="3503736"/>
                </a:lnTo>
                <a:close/>
              </a:path>
            </a:pathLst>
          </a:custGeom>
          <a:solidFill>
            <a:srgbClr val="D00000"/>
          </a:solidFill>
          <a:ln w="6350">
            <a:noFill/>
          </a:ln>
          <a:effectLst/>
        </p:spPr>
        <p:txBody>
          <a:bodyPr rot="0" spcFirstLastPara="0" vert="vert270" wrap="square" lIns="1280160" tIns="457200" rIns="91440" bIns="91440" numCol="1" spcCol="0" rtlCol="0" fromWordArt="0" anchor="t" anchorCtr="0" forceAA="0" compatLnSpc="1">
            <a:prstTxWarp prst="textNoShape">
              <a:avLst/>
            </a:prstTxWarp>
            <a:noAutofit/>
          </a:bodyPr>
          <a:lstStyle/>
          <a:p>
            <a:pPr marL="0" marR="0" lvl="0" indent="0" defTabSz="914400" eaLnBrk="1" fontAlgn="base" latinLnBrk="0" hangingPunct="1">
              <a:lnSpc>
                <a:spcPct val="100000"/>
              </a:lnSpc>
              <a:spcBef>
                <a:spcPts val="0"/>
              </a:spcBef>
              <a:spcAft>
                <a:spcPts val="600"/>
              </a:spcAft>
              <a:buClr>
                <a:srgbClr val="5F5F5F"/>
              </a:buClr>
              <a:buSzTx/>
              <a:buFontTx/>
              <a:buNone/>
              <a:tabLst/>
              <a:defRPr/>
            </a:pPr>
            <a:r>
              <a:rPr kumimoji="0" lang="en-US" sz="1200" b="1" i="0" u="none" strike="noStrike" kern="0" cap="none" spc="0" normalizeH="0" baseline="0" noProof="0" dirty="0">
                <a:ln>
                  <a:noFill/>
                </a:ln>
                <a:solidFill>
                  <a:prstClr val="white"/>
                </a:solidFill>
                <a:effectLst/>
                <a:uLnTx/>
                <a:uFillTx/>
                <a:latin typeface="Trebuchet MS" panose="020B0603020202020204" pitchFamily="34" charset="0"/>
                <a:ea typeface="Arial" panose="020B0604020202020204" pitchFamily="34" charset="0"/>
                <a:cs typeface="Times New Roman" panose="02020603050405020304" pitchFamily="18" charset="0"/>
              </a:rPr>
              <a:t>To bolster the business events market in South Africa, SANCB will focus on conventions and incentives, across the a</a:t>
            </a:r>
            <a:r>
              <a:rPr kumimoji="0" lang="en-US" sz="1200" b="1" i="0" u="none" strike="noStrike" kern="0" cap="none" spc="0" normalizeH="0" noProof="0" dirty="0">
                <a:ln>
                  <a:noFill/>
                </a:ln>
                <a:solidFill>
                  <a:prstClr val="white"/>
                </a:solidFill>
                <a:effectLst/>
                <a:uLnTx/>
                <a:uFillTx/>
                <a:latin typeface="Trebuchet MS" panose="020B0603020202020204" pitchFamily="34" charset="0"/>
                <a:ea typeface="Arial" panose="020B0604020202020204" pitchFamily="34" charset="0"/>
                <a:cs typeface="Times New Roman" panose="02020603050405020304" pitchFamily="18" charset="0"/>
              </a:rPr>
              <a:t> set of priority </a:t>
            </a:r>
            <a:r>
              <a:rPr kumimoji="0" lang="en-US" sz="1200" b="1" i="0" u="none" strike="noStrike" kern="0" cap="none" spc="0" normalizeH="0" baseline="0" noProof="0" dirty="0">
                <a:ln>
                  <a:noFill/>
                </a:ln>
                <a:solidFill>
                  <a:prstClr val="white"/>
                </a:solidFill>
                <a:effectLst/>
                <a:uLnTx/>
                <a:uFillTx/>
                <a:latin typeface="Trebuchet MS" panose="020B0603020202020204" pitchFamily="34" charset="0"/>
                <a:ea typeface="Arial" panose="020B0604020202020204" pitchFamily="34" charset="0"/>
                <a:cs typeface="Times New Roman" panose="02020603050405020304" pitchFamily="18" charset="0"/>
              </a:rPr>
              <a:t>economic sectors</a:t>
            </a:r>
          </a:p>
        </p:txBody>
      </p:sp>
      <p:grpSp>
        <p:nvGrpSpPr>
          <p:cNvPr id="53" name="Group 52"/>
          <p:cNvGrpSpPr/>
          <p:nvPr/>
        </p:nvGrpSpPr>
        <p:grpSpPr>
          <a:xfrm>
            <a:off x="2916975" y="5229852"/>
            <a:ext cx="981653" cy="602391"/>
            <a:chOff x="2833292" y="5603978"/>
            <a:chExt cx="1670938" cy="1132973"/>
          </a:xfrm>
        </p:grpSpPr>
        <p:pic>
          <p:nvPicPr>
            <p:cNvPr id="54" name="Picture 53"/>
            <p:cNvPicPr>
              <a:picLocks noChangeAspect="1"/>
            </p:cNvPicPr>
            <p:nvPr/>
          </p:nvPicPr>
          <p:blipFill>
            <a:blip r:embed="rId12" cstate="print">
              <a:duotone>
                <a:srgbClr val="D40D16">
                  <a:shade val="45000"/>
                  <a:satMod val="135000"/>
                </a:srgbClr>
                <a:prstClr val="white"/>
              </a:duotone>
            </a:blip>
            <a:stretch>
              <a:fillRect/>
            </a:stretch>
          </p:blipFill>
          <p:spPr>
            <a:xfrm>
              <a:off x="3350179" y="5603978"/>
              <a:ext cx="637164" cy="637165"/>
            </a:xfrm>
            <a:prstGeom prst="rect">
              <a:avLst/>
            </a:prstGeom>
          </p:spPr>
        </p:pic>
        <p:sp>
          <p:nvSpPr>
            <p:cNvPr id="55" name="Rectangle 54"/>
            <p:cNvSpPr/>
            <p:nvPr>
              <p:custDataLst>
                <p:tags r:id="rId6"/>
              </p:custDataLst>
            </p:nvPr>
          </p:nvSpPr>
          <p:spPr bwMode="auto">
            <a:xfrm>
              <a:off x="2833292" y="6291368"/>
              <a:ext cx="1670938" cy="445583"/>
            </a:xfrm>
            <a:prstGeom prst="rect">
              <a:avLst/>
            </a:prstGeom>
            <a:no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ZA" sz="1000" b="1" i="0" u="none" strike="noStrike" kern="0" cap="none" spc="0" normalizeH="0" baseline="0" noProof="0" dirty="0">
                  <a:ln>
                    <a:noFill/>
                  </a:ln>
                  <a:solidFill>
                    <a:srgbClr val="D40D16"/>
                  </a:solidFill>
                  <a:effectLst/>
                  <a:uLnTx/>
                  <a:uFillTx/>
                  <a:latin typeface="Trebuchet MS" panose="020B0603020202020204" pitchFamily="34" charset="0"/>
                  <a:cs typeface="Arial" charset="0"/>
                </a:rPr>
                <a:t>Manufacturing</a:t>
              </a:r>
            </a:p>
          </p:txBody>
        </p:sp>
      </p:grpSp>
      <p:grpSp>
        <p:nvGrpSpPr>
          <p:cNvPr id="56" name="Group 55"/>
          <p:cNvGrpSpPr/>
          <p:nvPr/>
        </p:nvGrpSpPr>
        <p:grpSpPr>
          <a:xfrm>
            <a:off x="3899237" y="5229852"/>
            <a:ext cx="981653" cy="602391"/>
            <a:chOff x="4463526" y="5603978"/>
            <a:chExt cx="1670938" cy="1132973"/>
          </a:xfrm>
        </p:grpSpPr>
        <p:pic>
          <p:nvPicPr>
            <p:cNvPr id="57" name="Picture 56"/>
            <p:cNvPicPr>
              <a:picLocks noChangeAspect="1"/>
            </p:cNvPicPr>
            <p:nvPr/>
          </p:nvPicPr>
          <p:blipFill>
            <a:blip r:embed="rId13" cstate="print">
              <a:biLevel thresh="50000"/>
            </a:blip>
            <a:stretch>
              <a:fillRect/>
            </a:stretch>
          </p:blipFill>
          <p:spPr>
            <a:xfrm>
              <a:off x="4941591" y="5603978"/>
              <a:ext cx="714808" cy="595119"/>
            </a:xfrm>
            <a:prstGeom prst="rect">
              <a:avLst/>
            </a:prstGeom>
          </p:spPr>
        </p:pic>
        <p:sp>
          <p:nvSpPr>
            <p:cNvPr id="58" name="Rectangle 57"/>
            <p:cNvSpPr/>
            <p:nvPr>
              <p:custDataLst>
                <p:tags r:id="rId5"/>
              </p:custDataLst>
            </p:nvPr>
          </p:nvSpPr>
          <p:spPr bwMode="auto">
            <a:xfrm>
              <a:off x="4463526" y="6291368"/>
              <a:ext cx="1670938" cy="445583"/>
            </a:xfrm>
            <a:prstGeom prst="rect">
              <a:avLst/>
            </a:prstGeom>
            <a:no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gn="ctr" defTabSz="914400" eaLnBrk="0" fontAlgn="base" hangingPunct="0">
                <a:spcBef>
                  <a:spcPct val="50000"/>
                </a:spcBef>
                <a:spcAft>
                  <a:spcPct val="0"/>
                </a:spcAft>
              </a:pPr>
              <a:r>
                <a:rPr lang="en-ZA" sz="1000" b="1" dirty="0">
                  <a:solidFill>
                    <a:prstClr val="black"/>
                  </a:solidFill>
                  <a:latin typeface="Trebuchet MS" panose="020B0603020202020204" pitchFamily="34" charset="0"/>
                  <a:cs typeface="Arial" charset="0"/>
                </a:rPr>
                <a:t>Mining and Metals</a:t>
              </a:r>
            </a:p>
          </p:txBody>
        </p:sp>
      </p:grpSp>
      <p:grpSp>
        <p:nvGrpSpPr>
          <p:cNvPr id="59" name="Group 58"/>
          <p:cNvGrpSpPr/>
          <p:nvPr/>
        </p:nvGrpSpPr>
        <p:grpSpPr>
          <a:xfrm>
            <a:off x="4881500" y="5229852"/>
            <a:ext cx="981653" cy="602391"/>
            <a:chOff x="6064118" y="5603978"/>
            <a:chExt cx="1670938" cy="1132973"/>
          </a:xfrm>
        </p:grpSpPr>
        <p:pic>
          <p:nvPicPr>
            <p:cNvPr id="60" name="Picture 59"/>
            <p:cNvPicPr>
              <a:picLocks noChangeAspect="1"/>
            </p:cNvPicPr>
            <p:nvPr/>
          </p:nvPicPr>
          <p:blipFill>
            <a:blip r:embed="rId14" cstate="print">
              <a:duotone>
                <a:srgbClr val="002967">
                  <a:shade val="45000"/>
                  <a:satMod val="135000"/>
                </a:srgbClr>
                <a:prstClr val="white"/>
              </a:duotone>
            </a:blip>
            <a:stretch>
              <a:fillRect/>
            </a:stretch>
          </p:blipFill>
          <p:spPr>
            <a:xfrm>
              <a:off x="6581005" y="5603978"/>
              <a:ext cx="637164" cy="637165"/>
            </a:xfrm>
            <a:prstGeom prst="rect">
              <a:avLst/>
            </a:prstGeom>
          </p:spPr>
        </p:pic>
        <p:sp>
          <p:nvSpPr>
            <p:cNvPr id="61" name="Round Same Side Corner Rectangle 29"/>
            <p:cNvSpPr/>
            <p:nvPr>
              <p:custDataLst>
                <p:tags r:id="rId4"/>
              </p:custDataLst>
            </p:nvPr>
          </p:nvSpPr>
          <p:spPr bwMode="auto">
            <a:xfrm>
              <a:off x="6064118" y="6291368"/>
              <a:ext cx="1670938" cy="445583"/>
            </a:xfrm>
            <a:prstGeom prst="rect">
              <a:avLst/>
            </a:prstGeom>
            <a:no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ZA" sz="900" b="1" i="0" u="none" strike="noStrike" kern="0" cap="none" spc="0" normalizeH="0" baseline="0" noProof="0" dirty="0">
                  <a:ln>
                    <a:noFill/>
                  </a:ln>
                  <a:solidFill>
                    <a:srgbClr val="002967"/>
                  </a:solidFill>
                  <a:effectLst/>
                  <a:uLnTx/>
                  <a:uFillTx/>
                  <a:latin typeface="Trebuchet MS" panose="020B0603020202020204" pitchFamily="34" charset="0"/>
                  <a:cs typeface="Arial" charset="0"/>
                </a:rPr>
                <a:t>Business Process Outsourcing</a:t>
              </a:r>
            </a:p>
          </p:txBody>
        </p:sp>
      </p:grpSp>
      <p:grpSp>
        <p:nvGrpSpPr>
          <p:cNvPr id="62" name="Group 61"/>
          <p:cNvGrpSpPr/>
          <p:nvPr/>
        </p:nvGrpSpPr>
        <p:grpSpPr>
          <a:xfrm>
            <a:off x="5863763" y="5229852"/>
            <a:ext cx="981653" cy="602391"/>
            <a:chOff x="7742218" y="5603978"/>
            <a:chExt cx="1670938" cy="1132973"/>
          </a:xfrm>
        </p:grpSpPr>
        <p:pic>
          <p:nvPicPr>
            <p:cNvPr id="63" name="Picture 62"/>
            <p:cNvPicPr>
              <a:picLocks noChangeAspect="1"/>
            </p:cNvPicPr>
            <p:nvPr/>
          </p:nvPicPr>
          <p:blipFill>
            <a:blip r:embed="rId15" cstate="print">
              <a:duotone>
                <a:srgbClr val="FFA700">
                  <a:shade val="45000"/>
                  <a:satMod val="135000"/>
                </a:srgbClr>
                <a:prstClr val="white"/>
              </a:duotone>
            </a:blip>
            <a:stretch>
              <a:fillRect/>
            </a:stretch>
          </p:blipFill>
          <p:spPr>
            <a:xfrm>
              <a:off x="8259105" y="5603978"/>
              <a:ext cx="637164" cy="637165"/>
            </a:xfrm>
            <a:prstGeom prst="rect">
              <a:avLst/>
            </a:prstGeom>
          </p:spPr>
        </p:pic>
        <p:sp>
          <p:nvSpPr>
            <p:cNvPr id="64" name="Round Same Side Corner Rectangle 29"/>
            <p:cNvSpPr/>
            <p:nvPr>
              <p:custDataLst>
                <p:tags r:id="rId3"/>
              </p:custDataLst>
            </p:nvPr>
          </p:nvSpPr>
          <p:spPr bwMode="auto">
            <a:xfrm>
              <a:off x="7742218" y="6291368"/>
              <a:ext cx="1670938" cy="445583"/>
            </a:xfrm>
            <a:prstGeom prst="rect">
              <a:avLst/>
            </a:prstGeom>
            <a:no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ZA" sz="1000" b="1" i="0" u="none" strike="noStrike" kern="0" cap="none" spc="0" normalizeH="0" baseline="0" noProof="0" dirty="0">
                  <a:ln>
                    <a:noFill/>
                  </a:ln>
                  <a:solidFill>
                    <a:srgbClr val="FFA700">
                      <a:lumMod val="75000"/>
                    </a:srgbClr>
                  </a:solidFill>
                  <a:effectLst/>
                  <a:uLnTx/>
                  <a:uFillTx/>
                  <a:latin typeface="Trebuchet MS" panose="020B0603020202020204" pitchFamily="34" charset="0"/>
                  <a:cs typeface="Arial" charset="0"/>
                </a:rPr>
                <a:t>Creative </a:t>
              </a:r>
              <a:br>
                <a:rPr kumimoji="0" lang="en-ZA" sz="1000" b="1" i="0" u="none" strike="noStrike" kern="0" cap="none" spc="0" normalizeH="0" baseline="0" noProof="0" dirty="0">
                  <a:ln>
                    <a:noFill/>
                  </a:ln>
                  <a:solidFill>
                    <a:srgbClr val="FFA700">
                      <a:lumMod val="75000"/>
                    </a:srgbClr>
                  </a:solidFill>
                  <a:effectLst/>
                  <a:uLnTx/>
                  <a:uFillTx/>
                  <a:latin typeface="Trebuchet MS" panose="020B0603020202020204" pitchFamily="34" charset="0"/>
                  <a:cs typeface="Arial" charset="0"/>
                </a:rPr>
              </a:br>
              <a:r>
                <a:rPr kumimoji="0" lang="en-ZA" sz="1000" b="1" i="0" u="none" strike="noStrike" kern="0" cap="none" spc="0" normalizeH="0" baseline="0" noProof="0" dirty="0">
                  <a:ln>
                    <a:noFill/>
                  </a:ln>
                  <a:solidFill>
                    <a:srgbClr val="FFA700">
                      <a:lumMod val="75000"/>
                    </a:srgbClr>
                  </a:solidFill>
                  <a:effectLst/>
                  <a:uLnTx/>
                  <a:uFillTx/>
                  <a:latin typeface="Trebuchet MS" panose="020B0603020202020204" pitchFamily="34" charset="0"/>
                  <a:cs typeface="Arial" charset="0"/>
                </a:rPr>
                <a:t>Industries</a:t>
              </a:r>
            </a:p>
          </p:txBody>
        </p:sp>
      </p:grpSp>
      <p:grpSp>
        <p:nvGrpSpPr>
          <p:cNvPr id="65" name="Group 64"/>
          <p:cNvGrpSpPr/>
          <p:nvPr/>
        </p:nvGrpSpPr>
        <p:grpSpPr>
          <a:xfrm>
            <a:off x="6846026" y="5229852"/>
            <a:ext cx="981653" cy="602391"/>
            <a:chOff x="10592377" y="5603978"/>
            <a:chExt cx="1670938" cy="1132973"/>
          </a:xfrm>
        </p:grpSpPr>
        <p:pic>
          <p:nvPicPr>
            <p:cNvPr id="66" name="Picture 65"/>
            <p:cNvPicPr>
              <a:picLocks noChangeAspect="1"/>
            </p:cNvPicPr>
            <p:nvPr/>
          </p:nvPicPr>
          <p:blipFill>
            <a:blip r:embed="rId16" cstate="print">
              <a:duotone>
                <a:srgbClr val="3E7B25">
                  <a:shade val="45000"/>
                  <a:satMod val="135000"/>
                </a:srgbClr>
                <a:prstClr val="white"/>
              </a:duotone>
            </a:blip>
            <a:stretch>
              <a:fillRect/>
            </a:stretch>
          </p:blipFill>
          <p:spPr>
            <a:xfrm>
              <a:off x="11109264" y="5603978"/>
              <a:ext cx="637164" cy="637165"/>
            </a:xfrm>
            <a:prstGeom prst="rect">
              <a:avLst/>
            </a:prstGeom>
          </p:spPr>
        </p:pic>
        <p:sp>
          <p:nvSpPr>
            <p:cNvPr id="67" name="Round Same Side Corner Rectangle 29"/>
            <p:cNvSpPr/>
            <p:nvPr>
              <p:custDataLst>
                <p:tags r:id="rId2"/>
              </p:custDataLst>
            </p:nvPr>
          </p:nvSpPr>
          <p:spPr bwMode="auto">
            <a:xfrm>
              <a:off x="10592377" y="6291368"/>
              <a:ext cx="1670938" cy="445583"/>
            </a:xfrm>
            <a:prstGeom prst="rect">
              <a:avLst/>
            </a:prstGeom>
            <a:no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ZA" sz="1000" b="1" i="0" u="none" strike="noStrike" kern="0" cap="none" spc="0" normalizeH="0" baseline="0" noProof="0" dirty="0">
                  <a:ln>
                    <a:noFill/>
                  </a:ln>
                  <a:solidFill>
                    <a:srgbClr val="3E7B25"/>
                  </a:solidFill>
                  <a:effectLst/>
                  <a:uLnTx/>
                  <a:uFillTx/>
                  <a:latin typeface="Trebuchet MS" panose="020B0603020202020204" pitchFamily="34" charset="0"/>
                  <a:cs typeface="Arial" charset="0"/>
                </a:rPr>
                <a:t>Life Sciences</a:t>
              </a:r>
            </a:p>
          </p:txBody>
        </p:sp>
      </p:grpSp>
      <p:grpSp>
        <p:nvGrpSpPr>
          <p:cNvPr id="68" name="Group 67"/>
          <p:cNvGrpSpPr/>
          <p:nvPr/>
        </p:nvGrpSpPr>
        <p:grpSpPr>
          <a:xfrm>
            <a:off x="7828289" y="5229852"/>
            <a:ext cx="981653" cy="602391"/>
            <a:chOff x="10817287" y="5603978"/>
            <a:chExt cx="1670938" cy="1132973"/>
          </a:xfrm>
        </p:grpSpPr>
        <p:pic>
          <p:nvPicPr>
            <p:cNvPr id="69" name="Picture 68"/>
            <p:cNvPicPr>
              <a:picLocks noChangeAspect="1"/>
            </p:cNvPicPr>
            <p:nvPr/>
          </p:nvPicPr>
          <p:blipFill rotWithShape="1">
            <a:blip r:embed="rId17" cstate="print">
              <a:clrChange>
                <a:clrFrom>
                  <a:srgbClr val="8E8E8E"/>
                </a:clrFrom>
                <a:clrTo>
                  <a:srgbClr val="8E8E8E">
                    <a:alpha val="0"/>
                  </a:srgbClr>
                </a:clrTo>
              </a:clrChange>
              <a:duotone>
                <a:srgbClr val="009999">
                  <a:shade val="45000"/>
                  <a:satMod val="135000"/>
                </a:srgbClr>
                <a:prstClr val="white"/>
              </a:duotone>
            </a:blip>
            <a:srcRect l="7277" t="751" r="7441" b="-1"/>
            <a:stretch/>
          </p:blipFill>
          <p:spPr>
            <a:xfrm>
              <a:off x="11381067" y="5603978"/>
              <a:ext cx="543379" cy="632376"/>
            </a:xfrm>
            <a:prstGeom prst="rect">
              <a:avLst/>
            </a:prstGeom>
          </p:spPr>
        </p:pic>
        <p:sp>
          <p:nvSpPr>
            <p:cNvPr id="70" name="Round Same Side Corner Rectangle 29"/>
            <p:cNvSpPr/>
            <p:nvPr>
              <p:custDataLst>
                <p:tags r:id="rId1"/>
              </p:custDataLst>
            </p:nvPr>
          </p:nvSpPr>
          <p:spPr bwMode="auto">
            <a:xfrm>
              <a:off x="10817287" y="6291368"/>
              <a:ext cx="1670938" cy="445583"/>
            </a:xfrm>
            <a:prstGeom prst="rect">
              <a:avLst/>
            </a:prstGeom>
            <a:no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ZA" sz="800" b="1" i="0" u="none" strike="noStrike" kern="0" cap="none" spc="0" normalizeH="0" baseline="0" noProof="0" dirty="0">
                  <a:ln>
                    <a:noFill/>
                  </a:ln>
                  <a:solidFill>
                    <a:srgbClr val="009999"/>
                  </a:solidFill>
                  <a:effectLst/>
                  <a:uLnTx/>
                  <a:uFillTx/>
                  <a:latin typeface="Trebuchet MS" panose="020B0603020202020204" pitchFamily="34" charset="0"/>
                  <a:cs typeface="Arial" charset="0"/>
                </a:rPr>
                <a:t>Information and Communication Technology</a:t>
              </a:r>
            </a:p>
          </p:txBody>
        </p:sp>
      </p:grpSp>
      <p:sp>
        <p:nvSpPr>
          <p:cNvPr id="71" name="Round Same Side Corner Rectangle 70"/>
          <p:cNvSpPr/>
          <p:nvPr/>
        </p:nvSpPr>
        <p:spPr>
          <a:xfrm>
            <a:off x="2733648" y="4986544"/>
            <a:ext cx="6311741" cy="189387"/>
          </a:xfrm>
          <a:prstGeom prst="round2SameRect">
            <a:avLst>
              <a:gd name="adj1" fmla="val 37366"/>
              <a:gd name="adj2" fmla="val 0"/>
            </a:avLst>
          </a:prstGeom>
          <a:solidFill>
            <a:srgbClr val="D40D16">
              <a:lumMod val="20000"/>
              <a:lumOff val="8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IN" sz="1050" b="1" i="0" u="none" strike="noStrike" kern="0" cap="none" spc="0" normalizeH="0" baseline="0" noProof="0" dirty="0">
                <a:ln>
                  <a:noFill/>
                </a:ln>
                <a:solidFill>
                  <a:srgbClr val="D40D16"/>
                </a:solidFill>
                <a:effectLst/>
                <a:uLnTx/>
                <a:uFillTx/>
                <a:latin typeface="Trebuchet MS" panose="020B0603020202020204" pitchFamily="34" charset="0"/>
                <a:cs typeface="Arial" charset="0"/>
              </a:rPr>
              <a:t>Priority Sectors for Business Tourism Growth</a:t>
            </a:r>
          </a:p>
        </p:txBody>
      </p:sp>
    </p:spTree>
    <p:extLst>
      <p:ext uri="{BB962C8B-B14F-4D97-AF65-F5344CB8AC3E}">
        <p14:creationId xmlns:p14="http://schemas.microsoft.com/office/powerpoint/2010/main" xmlns="" val="2424400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www.meetingsafrica.co.za/images/banners/rotation/banner-2019.jpg">
            <a:extLst>
              <a:ext uri="{FF2B5EF4-FFF2-40B4-BE49-F238E27FC236}">
                <a16:creationId xmlns:a16="http://schemas.microsoft.com/office/drawing/2014/main" xmlns="" id="{D9F7E28A-2D5D-4C16-BA86-5A2D25221978}"/>
              </a:ext>
            </a:extLst>
          </p:cNvPr>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129644" y="1695346"/>
            <a:ext cx="3562245" cy="207093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a:extLst>
              <a:ext uri="{FF2B5EF4-FFF2-40B4-BE49-F238E27FC236}">
                <a16:creationId xmlns:a16="http://schemas.microsoft.com/office/drawing/2014/main" xmlns="" id="{67101E55-AEF1-4995-8F10-F12D03B41F44}"/>
              </a:ext>
            </a:extLst>
          </p:cNvPr>
          <p:cNvSpPr/>
          <p:nvPr/>
        </p:nvSpPr>
        <p:spPr>
          <a:xfrm>
            <a:off x="493481" y="463346"/>
            <a:ext cx="6396816" cy="692497"/>
          </a:xfrm>
          <a:prstGeom prst="rect">
            <a:avLst/>
          </a:prstGeom>
          <a:noFill/>
        </p:spPr>
        <p:txBody>
          <a:bodyPr wrap="none" lIns="68580" tIns="34290" rIns="68580" bIns="34290">
            <a:spAutoFit/>
          </a:bodyPr>
          <a:lstStyle/>
          <a:p>
            <a:pPr algn="ctr" defTabSz="685800" fontAlgn="auto">
              <a:spcBef>
                <a:spcPts val="0"/>
              </a:spcBef>
              <a:spcAft>
                <a:spcPts val="0"/>
              </a:spcAft>
            </a:pPr>
            <a:r>
              <a:rPr lang="en-ZA" sz="4050" b="1" dirty="0">
                <a:ln w="10160">
                  <a:solidFill>
                    <a:srgbClr val="4472C4"/>
                  </a:solidFill>
                  <a:prstDash val="solid"/>
                </a:ln>
                <a:solidFill>
                  <a:srgbClr val="FFFFFF"/>
                </a:solidFill>
                <a:effectLst>
                  <a:outerShdw blurRad="38100" dist="22860" dir="5400000" algn="tl" rotWithShape="0">
                    <a:srgbClr val="000000">
                      <a:alpha val="30000"/>
                    </a:srgbClr>
                  </a:outerShdw>
                </a:effectLst>
                <a:latin typeface="Calibri" panose="020F0502020204030204"/>
                <a:cs typeface="+mn-cs"/>
              </a:rPr>
              <a:t>SA Tourism Owned Platforms</a:t>
            </a:r>
          </a:p>
        </p:txBody>
      </p:sp>
      <p:pic>
        <p:nvPicPr>
          <p:cNvPr id="4" name="Picture 2" descr="https://www.indaba-southafrica.co.za/images/2019/website-banners/default.jpg">
            <a:extLst>
              <a:ext uri="{FF2B5EF4-FFF2-40B4-BE49-F238E27FC236}">
                <a16:creationId xmlns:a16="http://schemas.microsoft.com/office/drawing/2014/main" xmlns="" id="{EB874D93-32BC-42A0-9F32-DA87F663E1DD}"/>
              </a:ext>
            </a:extLst>
          </p:cNvPr>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652010" y="1714499"/>
            <a:ext cx="4000500" cy="2032635"/>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4" descr="Image result for lilizela awards 2018">
            <a:extLst>
              <a:ext uri="{FF2B5EF4-FFF2-40B4-BE49-F238E27FC236}">
                <a16:creationId xmlns:a16="http://schemas.microsoft.com/office/drawing/2014/main" xmlns="" id="{37AF125D-209C-43DE-B544-1D34E79AF366}"/>
              </a:ext>
            </a:extLst>
          </p:cNvPr>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2373152" y="4171950"/>
            <a:ext cx="3547588" cy="23796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233378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7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3&quot;&gt;&lt;elem m_fUsage=&quot;1.00000000000000000000E+00&quot;&gt;&lt;m_msothmcolidx val=&quot;0&quot;/&gt;&lt;m_rgb r=&quot;C6&quot; g=&quot;12&quot; b=&quot;00&quot;/&gt;&lt;m_nBrightness val=&quot;0&quot;/&gt;&lt;/elem&gt;&lt;elem m_fUsage=&quot;9.00000000000000022204E-01&quot;&gt;&lt;m_msothmcolidx val=&quot;0&quot;/&gt;&lt;m_rgb r=&quot;FF&quot; g=&quot;C0&quot; b=&quot;00&quot;/&gt;&lt;m_nBrightness val=&quot;0&quot;/&gt;&lt;/elem&gt;&lt;elem m_fUsage=&quot;8.10000000000000053291E-01&quot;&gt;&lt;m_msothmcolidx val=&quot;0&quot;/&gt;&lt;m_rgb r=&quot;00&quot; g=&quot;99&quot; b=&quot;00&quot;/&gt;&lt;m_nBrightness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2kz00pfqp0eOPEZWXq2VV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LFJRxQwB3EyfJxqePsZ1L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pnhQlIWxZk.kdoIoipOPo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QjtnAJN71UmN31CXn6W4k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Gj9UqOlM2kOG6Ul7k635Z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hzM8Pg7pk0CIjOjCU8tyE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7h_BtVkaN0KCZG.vGcG5F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f9xSRugDPECpTYEJ8EQAq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KTQoCnFbaUiorP_FmHj5d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6DrOFubAwUyHj5SkOec_n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IVXZhIHDu0iQ4rLN2viZL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WvuIyP327E6xo8dGIFL7u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HUD1pBWLPUmXaHoMik2SH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o9WVUl_x4kirJAq4OID5S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NYQjnECE2kulUV.JxW9RD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3L4QP6v3l0GsRnj.qwQQr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v1b2Za.s6kucoqX5yv9Pn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9l3KrsWYO0WEO5EoDPyDS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urXX7UFOxE6cQciYUgIRp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IvzEoSQsnUyU2b0jJOCvO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FeOzajjv2E..vEnrsWsxQ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S4GytJHHfEqPxsnvZjjju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yujpY4x.zkS7WrsFdjkUA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jnhTW312gUqwxImzAbqvL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O7lC4j7ibEu5XaqdDfAdM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6YvZ4T9pIU6Twe3x.7n5_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nw78WJQ_Dke8x29dDg2c8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gNJ_EHjx_U.CSfsr_dnKD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9DddAQP2T0CH6aNH8R3HE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XacoB_ha1EqCXtIJNn0xu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l7Hkfs3k3EqcmcGbaj83d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TF5.ubVkJEGBSr3XGiHs3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F.vSKvnMMEWsoYM3P5W5o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K1f3hLXKHEi.qYfSj5CbW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_tQuG0ua_U6x8i56iwssj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MYEN1VFkNEmgl4tLF3akI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pKPQrZnLqUqNiweaBSQQr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kxg6xnKxlU6dTxBDOyhaw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OAPn6_kOt0ajcAahGuGDg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HfmA1.PWUk6aN9cEEMLWd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8a6.ZxKO8UugW6fizfND2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Addlu2dIZECVCYcJjRTth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2w.mG.nh8UynB4Z5i0fKa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Fzr1k14E2ESG8YKYqkH.g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imK.0WkZZ0en2s.iF7TkE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4UG9N0fnLESzCdqi2VZo5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dkECJJHdwU6NxQRu_eTGw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MrPlgcphCEWoVVSKcfzad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Z5IMwuu0uEq20G0u7.JHL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DesciKZ.dEaJDSRKy6Dku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XX1G_ois00WkTSYK7_vLXw"/>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gn0XruU2rku4BXZk6DfZg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J2_HTi67kU2uhyDsAIgci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BAJfLGnjvUKsGX_kKQSlR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8mpdD6ZqYkG4V29jmNjoI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nobSQXx_1U2jKbvrvl9Fx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n7cXkWKNXk.GYWi1oxe3Yg"/>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9F.NX80dA0WgIB7n9V7FG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PVFsk4WHj0qrMAmfCwCzk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AcIBzoGbgUOho7x264fG8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OGkHLBO4L0WI6SGHCN95d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l0P9b5Tn9EmB3uD6Qq6B3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oQuiBM1Qo0iGRpgEmSx9o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AEtkXGdgtE2IjJPpWY67f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oFfrkjA84UyHFs27uxv8n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iRzO9f4lEkik7nirk9NPn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ToFG8g84q0CPCFYXKe87N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GV2TXadZzkWD6LYiGOWatg"/>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dFfHCfhk1kW8Nnib0Orcv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B8637MyXjkSXEa9AnOQNq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WGzDxlG6skGMXliTzj_dt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xsIhMOrEw0yUa3fcw9tqD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ncr4wzmfOUeLbnfXJ1YLJg"/>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t9F5oYY6BkuWMnqUjRbaJ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F3g06o7zsEKA0cCdhuvnD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mw_amqI1GkGUKVTHg0n6aA"/>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1_HZpTOtx0WKfurWay3s6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kt4nys3320Kby8Eot.03X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1qAlBmayW0me60uJods8CQ"/>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NHynThrA.E.IsFTAyOxLl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retNg2Z2_0qM2cOk33lPF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25AFhqNHt0.uVpaL0TcsT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HB4rtUg1pkuvOkf_bp03i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ws5n20tgpE.iBQIByUSX4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Hj.FxjuVbUGsLmXzp500IQ"/>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bxRA6R_wiECWlVKgzwlxMQ"/>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sWPPmabIsUCbic2JGd9zy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g.87Ws2IEkCt1ZZoC7U4.Q"/>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t1K5Hx9sPUa1xdoIyQAyf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bRDRNlSgMkCCUd5FcGY_1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95XVhQe57kiCALQ7kvYUO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eczky7Y3Q0ScM9cpTPVtbw"/>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gw.BnvG2.kW93IxQlfIgx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5EtQT.ac3UqEv6d1HewLsA"/>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tJ1NG6Dg3k6v6l39phnQq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wBAvtUPUokmarEzsK6TG5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EifN2zQntkCwy82S8ok2T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dSiLn43PBkml38TnyfdfC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gHTSZrmfH0CWN0BPB_HWLA"/>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GSoxqDn9W06q.DJsiNuyo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9g1I9UA9okSkXHuZmQDVY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072ND_qtzEmJ3DXDiwSPNg"/>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lY2_Ci7vG0e6XlRaJo014Q"/>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pd1fKr7V6Ui2h1XGYKwTxw"/>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1qIrXhmuTE695YS4sGqLH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Tdkf91CONE6foM3394UdLQ"/>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EBzaUJSLiEK4ZUnT2WyJRQ"/>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4VVycrov_EWazftBhAGjBg"/>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JGjfa_uvTE2Tl5b5e6G_dg"/>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4EAo15nNu0SNYviTkG8sR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5TLWoDs.DUOHVnyEqLsjRw"/>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zeA3Y1ylnEe2QuYYrnwHLw"/>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Xs6gxlYB2Eyce3I56bnag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6X05luqu7k6HM0hnF_Mh6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wug0Jp5ZsEe6_7ADhaL_LQ"/>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W6J.GfB1NUKjRn1RAAlWn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11BI93ofB0agdegF4_vzsA"/>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USMFqMiSoUSMlfCf1jPqMA"/>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X6EqV41HhE6ibyWFBnULoQ"/>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0cNE56pUsUyFGqg6qyu.O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Ikvb2Pn.0kuy.Oi5_mqruQ"/>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oF9l8YoX40CFCNyiBiHkv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cRHrNwFeX0a77apU15xuX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wsp8eq7k1EisGjmP3y_Gq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B0YqszlJnEaQURkwBrjv8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HHR_uH_wTE6ccmWRhPPEKw"/>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Rk8Vwd54Yk6UPbLgO6bSMA"/>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24YfVYCLiUKMMC9szUzOtQ"/>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na755cz0lkOgvpwgR29K3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CtpRs_ijYE26JEpbYzZZv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yd1MKfSXFEu3CDXZ0sWWWg"/>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mpTUwJMrw0mAteBDGQz3Rw"/>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2F7ijz5upEqFW5cFwGKwzA"/>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iTNTeVJbm0SlzFw2JJPXe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5pWhYoHslkC2sPlBK5N13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u.QE_eJgzUCoDjiafc6SyQ"/>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u0MP509dNUCPEiFu1n4Tmw"/>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RhbnkX4LDkW9fdNsZxvbPw"/>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C0G2gQ4jUkqbTHP.hgkYS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ryaA47EOd0.AaDkg4h.a7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p6KT6mIqi0iVe4uFgx2QH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S38paG53cU6O1sMs3frFuQ"/>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KaVXBGuT2EG9XWCjKpMLng"/>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5Vc1UIKGcUuhJxQOaFM7d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x1_vy4j3LE2P5SaY8Hwq_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7io4LsLtmEWbiuh2Fo7KVw"/>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6Ih7MwlT0kC4uhFnRZ._0g"/>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eJLltldLdEODxRDNwdPe.A"/>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Cau3M30G8kyU1KN5A6ekDw"/>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zmMEzNlHhEylfBBZG0WK_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18cuP2pbvUq56EiRLmhzKw"/>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qzhaOo8wE0qInmQN7W_KI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4PnvpUL510m6j24rs9nKI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i8ClERHKpUutEIcTfyjMpg"/>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517W13p90EiaLpnITpUxGw"/>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tLQsDqZJKkOWpTyCLr9qmQ"/>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nR.C1G8dH06Q8MJeOo5_C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IYycJASQKUO_ZgJjxgxNhQ"/>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iHh0SmTnAke1lZs.4_rpWQ"/>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KV4oUif1M0G0EALhaUEbI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bFLvxb69Ea.90fOYCaRU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vI7M9f_JWEmgSWxw7XnDeQ"/>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LlU86LPurE6kaC6kSeGsbg"/>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F2E2b1_4w0WhRbP.xvr0TQ"/>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eWRxWm_tWkWsHojFwxgwqA"/>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Fg5kQ8.B1EygikkTcNa_jQ"/>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SIGBeodgU0WGH.6Y1flX3w"/>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eqOm0hy2nE22pW9TUWXRbw"/>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DysqFuKAdEqhP7HLc6l9P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EaJKJX1wLkqvL2Bg5jo2m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CJ9qINFB_kaaWSxybkkrTg"/>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Eo5avKplckW1FYTEYIxsg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Et8yD5slQ062Ae48tkKdLw"/>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DbsLmI9.TkuEeLaQWFEyHg"/>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EX3yiLRLIkKjzIOTbacOpA"/>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MhuOY8o.rkixymRYQIevu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7Q8fVwxE6ke80IeHntI2CQ"/>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G4_eTfrIhUu5qGqOnwWmu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4JnqpDYUgkm60MjeKtjZjw"/>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eaSx1khmNEOCQn2DhAb2I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aRnWG0dIe0yVnwt1XDl0dA"/>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VXLTazRRHkCQiWI0HKHdoA"/>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BkNXjM5lJUCSpJGHzW4hnA"/>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dQxflf1OoEicupGjM.CU1w"/>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6.1YuxgPsUGmGsLmfKsLH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m_lgSuay00KZdD9tcCpOf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_R2xMWKxB06y15V8kVV8Ow"/>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a4LlSpMdf0SQpaPHkH20T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G3g_kXOC_kikd5eUYE5.cA"/>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tujafMv7gEKiF2fSElayU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r2V81x5VX0ivgS_50wL_zQ"/>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4i4MSknEHk2wehTGBkzp3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r2j4kV6A8kK9bZ7Beqnlaw"/>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EN5M4QELKE6oPDJ_m2ONwg"/>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v27._zX2vUir7PZMx7x5ww"/>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CwnxPgWtfEeEWh89m7f3pg"/>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csv426hSHEWMO99bQPFI5g"/>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D3CMzbQfpkisizyR_QTKJw"/>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q8r0.N1nFkCR8oyFqqhB0A"/>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UjvZHugYh0KyN068dy9vY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_2q4r5W8ukyqvf16x6dXKA"/>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GqSsXsh_kk..4coL8YwMn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tsx6GC.w9ECCBIm4oS7bdQ"/>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VSLo5A6v1E6gIk5bUQVdEQ"/>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wraJ4eaKckSSxzuoksOxX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VvoL8w1k40aBCFZN33.gTw"/>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f9lJj7Q2mkaG6GpGofhShw"/>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1_SNXO1hb0GraIhfHqi68w"/>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1tEjJLOOnUeTRn2P6NdItQ"/>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40w4rr07u02D9PHcvRjJf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EaIAHegQj0uVpvcQgApRnA"/>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EBWp8x29QEGBlad8iM_fwg"/>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ri_8WVD3b0yguuineSDJZ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rG1nf.wlAUy.f3HQqkh8iw"/>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82TIC4qiRUGVpSqlqmvx8A"/>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5O2PQuISCEKJ2TRHJjKWpg"/>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tOVg7qEmmEa2yoaU_wK8.Q"/>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bwg_xczrQUCS0jTbCZYT.Q"/>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_RkjHWc_aUmwO7hOJPWxrw"/>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kdHKmMeZL0._vuAi29rSA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LQGrOear40WZwuhpHmKO3g"/>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K8oeO5UIVEK1fz5kB7wrvg"/>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V8nztIZbJku9g7yrwP2H6g"/>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9NtDQ.rygEqF3_JR77unZ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0jP5HlI88UyAOAQBCDFuWA"/>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pFFuStQa_UG5aC5iLuiCH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SgMhr17Wh02ZE2Sp9SEUK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8mzb1AW900.Ao4Jd.Okvwg"/>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t6NCDArEo0mBpOTtMicVkg"/>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aN2cYLg95U6_wgUB22Q6m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tn0kzLeO_UCBHDD4K7tHYA"/>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pc0LjlBf6kKDQgG173ILaQ"/>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zepvK.PqCkmprDeKPe5Nf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8OLUhWWx3E2hPMZkKk9sXg"/>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zS5qVDkx80K.DUXcmALxL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ePPkSOXMUUebZ7UA6B1sCQ"/>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zw2x4dundUOU2E9._2meb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hnZ_e7y3R02_eHm50vvROQ"/>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bdWL2zIPKkyaTWOfdNNAlA"/>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bqvyItMx9025DL1dONjox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yWvKfQgKKEm25nqZfnAbMw"/>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jtwiCcGjhE.PosIL9TlGp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Au2lnBjbtEWGsdJHo4fr6Q"/>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rD43ZFB8skaHQBz877dr3g"/>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7wwcEJHSBESuvSy6TVhQzA"/>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zh69Z0swEky.Ladf9t4oVw"/>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uAffqTjBbUmPCR3CihmWRg"/>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iTUgyOBJVUCb1vstiAwYs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shEGdShEf0mjPS6MKcSQW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gEWCPWSXcUqbIso.Z2w.S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1kHJ1TkhGUGTlBCU.59zbg"/>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nW8gG0ujE0iLfcuKX6IkJg"/>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x5frcojyLEyzwPNtxH4F_A"/>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LJW1dKRhWkWV3SugeTjdfQ"/>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XNLOlDE360uh.s4VgM3sBA"/>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8OucEe_MSU.j92ljTneOyw"/>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s_SbWQkFG0mJZveCGTylJg"/>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M0m_KRgP4Emd.n0cGZtdoA"/>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j1wQfl5s0uD3Pfw_FZoGg"/>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Zra5yw7880yRdA0UnI5jB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NZ.rOFTB7UWN18zL9LPVgg"/>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N8N6tdSxRkS4nAcZThDFlQ"/>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FBJaupfjXkCmVtpSJX44Eg"/>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_pFoJkzLDUezDXPuxbq46A"/>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G_gUPQmsKkeHzJG6a6EHe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xoADZrIpzUWFLqfELstNd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QQmZVXLlO0Sb4S0tCFgnMQ"/>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FbmQWUyQEUe6vSK7wo8sOQ"/>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jvpqDnCp.0ynGKgrAPiZXw"/>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YFklXk1PS0CHMxfEsWmnm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i7fHcHoZBEivrkWuvVCWe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Cym75TmYIUONW.v0d2SkIw"/>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YZ4f5GrCkU2U_r7YrhaQTA"/>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96Ls4URkbEmO2dDbnKoARw"/>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7aqbb6xtfE6QGA9JZvCWx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MKNAJjoQxEWCQCCqimEDw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Vg79yWcvPEm5i9pWx2VGHw"/>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nKhn5okYxkap8ZqCn8PZCw"/>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GkPrUjYZAECID8ckdtUJ3A"/>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AEcMSc6zG0ajKs.ZB97A7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Ay0xxhsCX061JyBBrzh.KQ"/>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aaYXdSAqq0.OvWKt7SzFMQ"/>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p2d9EdPrN6UulzwOMwEm0nA"/>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pHxqa2.AvRkC7nHvcTPIxLQ"/>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pBW0wmhHTG0SkGilhkfKPCQ"/>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p3YIlN_K0wUORYT7gB6I7gw"/>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pG8FAokID9E.HozSU7GG_8w"/>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pelKVeeGT6kCHA9cuffUyDg"/>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prz1UJW9gUkaXqvH7m_c52Q"/>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pifkQ.ain5kGDGU4lGsVAaw"/>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pQQuwZyEm4EOxBYapSrVQc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1cKusnrDH0ia3XM5wqAD3A"/>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pn5KeAsReEUSfPr9PCNhRIw"/>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p_CiCZRG_YU.jhu1Tn3R0SQ"/>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p5o6lBuGGj02TKKcElpt3Gw"/>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pdLhI7G0dUGJq5OiTWL3Aw"/>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p6vPc4siFHE.AkwYb422R0A"/>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pG1SzR_ypvkmyN6iOVpiJIQ"/>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pEojtMtvjq02jQA3AB4BrJg"/>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pf.KSpOb16UmPX61IhpfCH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IMGIPUfZDUeF9tdnET3m.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fd_VJsO_5kKibDgnqEx.e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ckCDUMI5zkySeSzBtrPui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ckCDUMI5zkySeSzBtrPui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ckCDUMI5zkySeSzBtrPui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evRucvMDpE6O.bEecE24C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ckCDUMI5zkySeSzBtrPui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ckCDUMI5zkySeSzBtrPui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ckCDUMI5zkySeSzBtrPui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2puPikV65k2H5YSdPVoKu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qTxAtRNKBUqfFeUFGuFLx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qR6_nQD.hUujnfQP1iplZ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7oXJAFkZtE.9xOI75MWU7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uhGo12NrNEO6gSTj8lpWU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eJ.NuktSQkeDPx7QZf6nD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T7HB.NAmiU6_qmMloYbwA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7siFkJjOlUuEiTW2y.3Sm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NXpp9XiF7UOYrPd5RQUJb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PPr0B4t88EWX3304hEKbJ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SGMOygf8_keh1wNzHH1r2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RQ1bYUMF3Eq.iycSo4VV_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VqEraRkTA0aLdUlNUFvse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lF5Yt2N42EiQBo3JMMJdA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yD4hXH3uFEOYUxXfwACpr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b7O2x05el0GnSDVRw6hIT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UuPKujLXG0Kn1yJSPPUjc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DBXS5Tq7dE61UT36DzuH5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bJM9AOaMl0ewzvMBSHnnU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3Qnr9ahxZU2Qd63tnGV6g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vwiEMAnDd0SlXu8q1dLV.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ji1zEx9RFEaGSrR8QTSd_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tvmPprgMQUOaClDGlt7aa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3QXBhgK6REuOQdwioAJ1A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tuxyGCSH.Eq7M_jQx.G0w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qyrGczItSE635fkuGA1Y5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Pgtx0pAcwUesvdJAV8sQd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PXdsvIdgCkOrJpam66lqH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gw6R7eDiyEGMzDagRGBVc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C79ZOvRE7kq6AONXnE_aJ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6Rwh3hat5UWX93icFtlP5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TutLoAZU.kaVurqdnAOQP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P1g5T4L9e0mBrUWvSDZwn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VodCHo8cqEGehXSy2EP7N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CuuJ3Zt9F02I0YSJqZg2j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DwlXk1AyWkiOYv.FUeICU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9GBkE.4bE0CZx1upQCe8e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un69mrTdqkaJ15uYBIoBC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QspP5peMV0SADGyisRVE1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zjq5ALmNUUe5pXu1SZvXY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Eg41rNpCj0WuSeL6pwDQY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4PGug.S5okmN8PzbbDbqq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G3JEnxqExESaLj6G1dy9A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02LBsOJyg02goLg9wV.TI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H1rNvEBnHka4N2S3X3n48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5FVbdTMBAkCeQB6iCIoba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LOpcp2w1M0ufrAn1BYANg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kq84.SRrjEycqH3G_Zl7w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NxlwI.y_k0m9OUfZuHRxO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xTZe_8D_lkiO6FA6F5xJs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n_m.7qEjp0uOLnebOUYYgQ"/>
</p:tagLst>
</file>

<file path=ppt/theme/theme1.xml><?xml version="1.0" encoding="utf-8"?>
<a:theme xmlns:a="http://schemas.openxmlformats.org/drawingml/2006/main" name="5_blank">
  <a:themeElements>
    <a:clrScheme name="SAT Colors">
      <a:dk1>
        <a:sysClr val="windowText" lastClr="000000"/>
      </a:dk1>
      <a:lt1>
        <a:sysClr val="window" lastClr="FFFFFF"/>
      </a:lt1>
      <a:dk2>
        <a:srgbClr val="009999"/>
      </a:dk2>
      <a:lt2>
        <a:srgbClr val="CDBE97"/>
      </a:lt2>
      <a:accent1>
        <a:srgbClr val="D40D16"/>
      </a:accent1>
      <a:accent2>
        <a:srgbClr val="000000"/>
      </a:accent2>
      <a:accent3>
        <a:srgbClr val="3E7B25"/>
      </a:accent3>
      <a:accent4>
        <a:srgbClr val="FFA700"/>
      </a:accent4>
      <a:accent5>
        <a:srgbClr val="00296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blank">
  <a:themeElements>
    <a:clrScheme name="SAT Colors">
      <a:dk1>
        <a:sysClr val="windowText" lastClr="000000"/>
      </a:dk1>
      <a:lt1>
        <a:sysClr val="window" lastClr="FFFFFF"/>
      </a:lt1>
      <a:dk2>
        <a:srgbClr val="009999"/>
      </a:dk2>
      <a:lt2>
        <a:srgbClr val="CDBE97"/>
      </a:lt2>
      <a:accent1>
        <a:srgbClr val="D40D16"/>
      </a:accent1>
      <a:accent2>
        <a:srgbClr val="000000"/>
      </a:accent2>
      <a:accent3>
        <a:srgbClr val="3E7B25"/>
      </a:accent3>
      <a:accent4>
        <a:srgbClr val="FFA700"/>
      </a:accent4>
      <a:accent5>
        <a:srgbClr val="00296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4.xml><?xml version="1.0" encoding="utf-8"?>
<a:theme xmlns:a="http://schemas.openxmlformats.org/drawingml/2006/main" name="7_blank">
  <a:themeElements>
    <a:clrScheme name="SAT Colors">
      <a:dk1>
        <a:sysClr val="windowText" lastClr="000000"/>
      </a:dk1>
      <a:lt1>
        <a:sysClr val="window" lastClr="FFFFFF"/>
      </a:lt1>
      <a:dk2>
        <a:srgbClr val="009999"/>
      </a:dk2>
      <a:lt2>
        <a:srgbClr val="CDBE97"/>
      </a:lt2>
      <a:accent1>
        <a:srgbClr val="D40D16"/>
      </a:accent1>
      <a:accent2>
        <a:srgbClr val="000000"/>
      </a:accent2>
      <a:accent3>
        <a:srgbClr val="3E7B25"/>
      </a:accent3>
      <a:accent4>
        <a:srgbClr val="FFA700"/>
      </a:accent4>
      <a:accent5>
        <a:srgbClr val="00296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5.xml><?xml version="1.0" encoding="utf-8"?>
<a:theme xmlns:a="http://schemas.openxmlformats.org/drawingml/2006/main" name="8_blank">
  <a:themeElements>
    <a:clrScheme name="SAT Colors">
      <a:dk1>
        <a:sysClr val="windowText" lastClr="000000"/>
      </a:dk1>
      <a:lt1>
        <a:sysClr val="window" lastClr="FFFFFF"/>
      </a:lt1>
      <a:dk2>
        <a:srgbClr val="009999"/>
      </a:dk2>
      <a:lt2>
        <a:srgbClr val="CDBE97"/>
      </a:lt2>
      <a:accent1>
        <a:srgbClr val="D40D16"/>
      </a:accent1>
      <a:accent2>
        <a:srgbClr val="000000"/>
      </a:accent2>
      <a:accent3>
        <a:srgbClr val="3E7B25"/>
      </a:accent3>
      <a:accent4>
        <a:srgbClr val="FFA700"/>
      </a:accent4>
      <a:accent5>
        <a:srgbClr val="00296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ppt/theme/theme6.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9_blank">
  <a:themeElements>
    <a:clrScheme name="SAT Colors">
      <a:dk1>
        <a:sysClr val="windowText" lastClr="000000"/>
      </a:dk1>
      <a:lt1>
        <a:sysClr val="window" lastClr="FFFFFF"/>
      </a:lt1>
      <a:dk2>
        <a:srgbClr val="009999"/>
      </a:dk2>
      <a:lt2>
        <a:srgbClr val="CDBE97"/>
      </a:lt2>
      <a:accent1>
        <a:srgbClr val="D40D16"/>
      </a:accent1>
      <a:accent2>
        <a:srgbClr val="000000"/>
      </a:accent2>
      <a:accent3>
        <a:srgbClr val="3E7B25"/>
      </a:accent3>
      <a:accent4>
        <a:srgbClr val="FFA700"/>
      </a:accent4>
      <a:accent5>
        <a:srgbClr val="002967"/>
      </a:accent5>
      <a:accent6>
        <a:srgbClr val="009999"/>
      </a:accent6>
      <a:hlink>
        <a:srgbClr val="C61200"/>
      </a:hlink>
      <a:folHlink>
        <a:srgbClr val="7777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b">
        <a:spAutoFit/>
      </a:bodyPr>
      <a:lstStyle>
        <a:defPPr>
          <a:defRPr b="1" dirty="0">
            <a:latin typeface="Arial" pitchFamily="34" charset="0"/>
            <a:cs typeface="Arial"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7571</TotalTime>
  <Words>5821</Words>
  <Application>Microsoft Office PowerPoint</Application>
  <PresentationFormat>On-screen Show (4:3)</PresentationFormat>
  <Paragraphs>1274</Paragraphs>
  <Slides>56</Slides>
  <Notes>17</Notes>
  <HiddenSlides>0</HiddenSlides>
  <MMClips>0</MMClips>
  <ScaleCrop>false</ScaleCrop>
  <HeadingPairs>
    <vt:vector size="6" baseType="variant">
      <vt:variant>
        <vt:lpstr>Theme</vt:lpstr>
      </vt:variant>
      <vt:variant>
        <vt:i4>9</vt:i4>
      </vt:variant>
      <vt:variant>
        <vt:lpstr>Embedded OLE Servers</vt:lpstr>
      </vt:variant>
      <vt:variant>
        <vt:i4>1</vt:i4>
      </vt:variant>
      <vt:variant>
        <vt:lpstr>Slide Titles</vt:lpstr>
      </vt:variant>
      <vt:variant>
        <vt:i4>56</vt:i4>
      </vt:variant>
    </vt:vector>
  </HeadingPairs>
  <TitlesOfParts>
    <vt:vector size="66" baseType="lpstr">
      <vt:lpstr>5_blank</vt:lpstr>
      <vt:lpstr>6_Blends</vt:lpstr>
      <vt:lpstr>6_blank</vt:lpstr>
      <vt:lpstr>7_blank</vt:lpstr>
      <vt:lpstr>8_blank</vt:lpstr>
      <vt:lpstr>6_Office Theme</vt:lpstr>
      <vt:lpstr>7_Office Theme</vt:lpstr>
      <vt:lpstr>8_Office Theme</vt:lpstr>
      <vt:lpstr>9_blank</vt:lpstr>
      <vt:lpstr>think-cell Slide</vt:lpstr>
      <vt:lpstr>Slide 1</vt:lpstr>
      <vt:lpstr>CONTENTS</vt:lpstr>
      <vt:lpstr>Slide 3</vt:lpstr>
      <vt:lpstr>SA Tourism strategy and efforts are aligned with the development aspirations of the nation, and specifically the tourism sector</vt:lpstr>
      <vt:lpstr>SA Tourism’s mandate set out in the Tourism Act makes it clear that it needs to make choices that will benefit all South Africans</vt:lpstr>
      <vt:lpstr>To contribute to the inclusive economic growth of South Africa, currently, SA Tourism operates across two areas, viz., Leisure Tourism and  Business Events under pinned by our  Quality Assurance or Brand experience</vt:lpstr>
      <vt:lpstr>Slide 7</vt:lpstr>
      <vt:lpstr>Slide 8</vt:lpstr>
      <vt:lpstr>Slide 9</vt:lpstr>
      <vt:lpstr>Slide 10</vt:lpstr>
      <vt:lpstr>SA Tourism’s approved macro structure</vt:lpstr>
      <vt:lpstr>South African Tourism has set a strategic goal of increasing the base of tourism by five million arrivals / trips during 2017-2021. This will ensure synergised efforts across the tourism sector towards contributing to inclusive economic growth</vt:lpstr>
      <vt:lpstr>Slide 13</vt:lpstr>
      <vt:lpstr>The tourism growth targets is jointly owned by SA Tourism and the Provincial Tourism Authorities. This drives strategic alignment, proportionate resource allocation and coordination of marketing activity </vt:lpstr>
      <vt:lpstr>Integration with provinces on quality assurance</vt:lpstr>
      <vt:lpstr>Slide 16</vt:lpstr>
      <vt:lpstr>Slide 17</vt:lpstr>
      <vt:lpstr>However, performance is below the required growth rates in terms of the 5-in-5 goal</vt:lpstr>
      <vt:lpstr>Key challenges to international tourism growth</vt:lpstr>
      <vt:lpstr>Key challenges to domestic tourism growth</vt:lpstr>
      <vt:lpstr>Slide 21</vt:lpstr>
      <vt:lpstr>Slide 22</vt:lpstr>
      <vt:lpstr> </vt:lpstr>
      <vt:lpstr>A summary of the SA Tourism KPIs per programme as per the APP 2018/19 is illustrated below</vt:lpstr>
      <vt:lpstr>A summary of the SA Tourism KPIs per programme as per the APP 2018/19 is illustrated below</vt:lpstr>
      <vt:lpstr>Programme 1: Corporate Support</vt:lpstr>
      <vt:lpstr>Programme 2: Business enablement</vt:lpstr>
      <vt:lpstr>Programme 3: Leisure Tourism Marketing</vt:lpstr>
      <vt:lpstr>Programme 3: Leisure Tourism Marketing</vt:lpstr>
      <vt:lpstr>Programme 3: Leisure Tourism Marketing</vt:lpstr>
      <vt:lpstr>Programme 3: Leisure Tourism Marketing</vt:lpstr>
      <vt:lpstr>Programme 4: Business Events</vt:lpstr>
      <vt:lpstr>Programme 5: Tourist experience</vt:lpstr>
      <vt:lpstr>Slide 34</vt:lpstr>
      <vt:lpstr>Revenue estimates</vt:lpstr>
      <vt:lpstr>Breakdown of budget per programme</vt:lpstr>
      <vt:lpstr>SA Tourism marketing execution budget per region</vt:lpstr>
      <vt:lpstr>Abbreviations and Acronyms</vt:lpstr>
      <vt:lpstr>Definitions</vt:lpstr>
      <vt:lpstr>Slide 40</vt:lpstr>
      <vt:lpstr>ANNEXURES</vt:lpstr>
      <vt:lpstr> </vt:lpstr>
      <vt:lpstr>Slide 43</vt:lpstr>
      <vt:lpstr>Overview of the grading process</vt:lpstr>
      <vt:lpstr>Star grading levels</vt:lpstr>
      <vt:lpstr>The introduction of “Accolades” provides recognition for achievements/ distinguishing features of graded establishments</vt:lpstr>
      <vt:lpstr>Background on Lilizela Tourism Awards</vt:lpstr>
      <vt:lpstr>Slide 48</vt:lpstr>
      <vt:lpstr>Lilizela Tourism Awards 2019 Key Deliverables</vt:lpstr>
      <vt:lpstr>Judges and Auditors for Lilizela 2019</vt:lpstr>
      <vt:lpstr>Total entries by province</vt:lpstr>
      <vt:lpstr>Provincial Event Details</vt:lpstr>
      <vt:lpstr>National Lilizela Award Event</vt:lpstr>
      <vt:lpstr>Slide 54</vt:lpstr>
      <vt:lpstr>Slide 55</vt:lpstr>
      <vt:lpstr>Slide 56</vt:lpstr>
    </vt:vector>
  </TitlesOfParts>
  <Company>Monitor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South African Tourism</dc:creator>
  <cp:lastModifiedBy>PUMZA</cp:lastModifiedBy>
  <cp:revision>3126</cp:revision>
  <cp:lastPrinted>2019-08-26T11:24:33Z</cp:lastPrinted>
  <dcterms:created xsi:type="dcterms:W3CDTF">2007-04-29T19:42:45Z</dcterms:created>
  <dcterms:modified xsi:type="dcterms:W3CDTF">2019-08-28T08:43:26Z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7</vt:i4>
  </property>
</Properties>
</file>